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33" autoAdjust="0"/>
  </p:normalViewPr>
  <p:slideViewPr>
    <p:cSldViewPr>
      <p:cViewPr varScale="1">
        <p:scale>
          <a:sx n="112" d="100"/>
          <a:sy n="112" d="100"/>
        </p:scale>
        <p:origin x="15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B3497-CFFF-41BC-AFCC-DBFC96EF708C}" type="datetimeFigureOut">
              <a:rPr lang="tr-TR" smtClean="0"/>
              <a:t>5.12.2023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7E165-B28A-4374-871B-436600FD27D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78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9613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75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758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06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628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5885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742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92103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19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71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2381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73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6735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0007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79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4395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25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762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944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949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749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75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7E165-B28A-4374-871B-436600FD27DA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1535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070" y="985773"/>
            <a:ext cx="689985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4526" y="1864613"/>
            <a:ext cx="6914946" cy="434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jp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g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3553" y="2375662"/>
            <a:ext cx="246380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2.Hafta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Al</a:t>
            </a:r>
            <a:r>
              <a:rPr spc="-30" dirty="0"/>
              <a:t>g</a:t>
            </a:r>
            <a:r>
              <a:rPr dirty="0"/>
              <a:t>ori</a:t>
            </a:r>
            <a:r>
              <a:rPr spc="10" dirty="0"/>
              <a:t>t</a:t>
            </a:r>
            <a:r>
              <a:rPr dirty="0"/>
              <a:t>m</a:t>
            </a:r>
            <a:r>
              <a:rPr spc="-20" dirty="0"/>
              <a:t>a</a:t>
            </a:r>
            <a:r>
              <a:rPr dirty="0"/>
              <a:t>ların  Analizi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729353" y="4390491"/>
            <a:ext cx="3210560" cy="1612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 marR="737235">
              <a:lnSpc>
                <a:spcPct val="110000"/>
              </a:lnSpc>
              <a:spcBef>
                <a:spcPts val="100"/>
              </a:spcBef>
            </a:pP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Araya </a:t>
            </a:r>
            <a:r>
              <a:rPr sz="1700" spc="-15" dirty="0">
                <a:solidFill>
                  <a:srgbClr val="424242"/>
                </a:solidFill>
                <a:latin typeface="Calibri"/>
                <a:cs typeface="Calibri"/>
              </a:rPr>
              <a:t>Yerleştirme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Sırlaması 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(Insert</a:t>
            </a:r>
            <a:r>
              <a:rPr sz="1700" spc="-4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Sort)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0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Birleştirme Sıralaması 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(Merge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Sort</a:t>
            </a:r>
            <a:r>
              <a:rPr sz="17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)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4"/>
              </a:spcBef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Yinelemeler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2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3966"/>
            <a:ext cx="127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471906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49"/>
                </a:moveTo>
                <a:lnTo>
                  <a:pt x="400050" y="57149"/>
                </a:lnTo>
                <a:lnTo>
                  <a:pt x="400050" y="0"/>
                </a:lnTo>
                <a:lnTo>
                  <a:pt x="533400" y="114299"/>
                </a:lnTo>
                <a:lnTo>
                  <a:pt x="400050" y="228599"/>
                </a:lnTo>
                <a:lnTo>
                  <a:pt x="400050" y="171449"/>
                </a:lnTo>
                <a:lnTo>
                  <a:pt x="0" y="171449"/>
                </a:lnTo>
                <a:lnTo>
                  <a:pt x="0" y="57149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2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3966"/>
            <a:ext cx="127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5309615"/>
            <a:ext cx="571500" cy="266700"/>
            <a:chOff x="1048511" y="5309615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53286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53286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628393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609344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863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86329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91055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618868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2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47493"/>
            <a:ext cx="127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618868"/>
            <a:ext cx="1717675" cy="8807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536219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49"/>
                </a:moveTo>
                <a:lnTo>
                  <a:pt x="400050" y="57149"/>
                </a:lnTo>
                <a:lnTo>
                  <a:pt x="400050" y="0"/>
                </a:lnTo>
                <a:lnTo>
                  <a:pt x="533400" y="114299"/>
                </a:lnTo>
                <a:lnTo>
                  <a:pt x="400050" y="228599"/>
                </a:lnTo>
                <a:lnTo>
                  <a:pt x="400050" y="171449"/>
                </a:lnTo>
                <a:lnTo>
                  <a:pt x="0" y="171449"/>
                </a:lnTo>
                <a:lnTo>
                  <a:pt x="0" y="57149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65582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63677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4144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414473"/>
            <a:ext cx="1525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620011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647570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3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75510"/>
            <a:ext cx="127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647570"/>
            <a:ext cx="1717039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3541776"/>
            <a:ext cx="571500" cy="266700"/>
            <a:chOff x="1048511" y="3541776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3560826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3560826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65582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63677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41447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414473"/>
            <a:ext cx="1525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620011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647570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3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75510"/>
            <a:ext cx="127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647570"/>
            <a:ext cx="1717039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356082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3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3966"/>
            <a:ext cx="127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3861815"/>
            <a:ext cx="571500" cy="266700"/>
            <a:chOff x="1048511" y="3861815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38808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400050" y="171449"/>
                  </a:lnTo>
                  <a:lnTo>
                    <a:pt x="400050" y="228599"/>
                  </a:lnTo>
                  <a:lnTo>
                    <a:pt x="533400" y="1142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38808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00050" y="57149"/>
                  </a:lnTo>
                  <a:lnTo>
                    <a:pt x="400050" y="0"/>
                  </a:lnTo>
                  <a:lnTo>
                    <a:pt x="533400" y="114299"/>
                  </a:lnTo>
                  <a:lnTo>
                    <a:pt x="400050" y="228599"/>
                  </a:lnTo>
                  <a:lnTo>
                    <a:pt x="400050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3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388086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49"/>
                </a:moveTo>
                <a:lnTo>
                  <a:pt x="400050" y="57149"/>
                </a:lnTo>
                <a:lnTo>
                  <a:pt x="400050" y="0"/>
                </a:lnTo>
                <a:lnTo>
                  <a:pt x="533400" y="114299"/>
                </a:lnTo>
                <a:lnTo>
                  <a:pt x="400050" y="228599"/>
                </a:lnTo>
                <a:lnTo>
                  <a:pt x="400050" y="171449"/>
                </a:lnTo>
                <a:lnTo>
                  <a:pt x="0" y="171449"/>
                </a:lnTo>
                <a:lnTo>
                  <a:pt x="0" y="57149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3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5309615"/>
            <a:ext cx="571500" cy="266700"/>
            <a:chOff x="1048511" y="5309615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53286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53286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3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5328665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3506723"/>
            <a:ext cx="571500" cy="266700"/>
            <a:chOff x="1048511" y="3506723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352577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352577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65605"/>
            <a:ext cx="578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Sıralama </a:t>
            </a:r>
            <a:r>
              <a:rPr sz="4000" spc="-5" dirty="0"/>
              <a:t>(sorting)</a:t>
            </a:r>
            <a:r>
              <a:rPr sz="4000" spc="15" dirty="0"/>
              <a:t> </a:t>
            </a:r>
            <a:r>
              <a:rPr sz="4000" spc="-10" dirty="0"/>
              <a:t>problemi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9746" y="1969389"/>
            <a:ext cx="6060440" cy="433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65608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Girdi: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	</a:t>
            </a:r>
            <a:r>
              <a:rPr sz="2400" b="1" spc="15" dirty="0">
                <a:solidFill>
                  <a:srgbClr val="2F2F2F"/>
                </a:solidFill>
                <a:latin typeface="Cambria Math"/>
                <a:cs typeface="Cambria Math"/>
              </a:rPr>
              <a:t>〈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400" b="1" spc="15" dirty="0">
                <a:solidFill>
                  <a:srgbClr val="2F2F2F"/>
                </a:solidFill>
                <a:latin typeface="Cambria Math"/>
                <a:cs typeface="Cambria Math"/>
              </a:rPr>
              <a:t>〉</a:t>
            </a:r>
            <a:r>
              <a:rPr sz="2400" b="1" spc="52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sayıları.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Calibri"/>
              <a:cs typeface="Calibri"/>
            </a:endParaRPr>
          </a:p>
          <a:p>
            <a:pPr marL="1087755" marR="55880" indent="-1024890">
              <a:lnSpc>
                <a:spcPct val="109600"/>
              </a:lnSpc>
              <a:tabLst>
                <a:tab pos="304609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Çıktı: </a:t>
            </a:r>
            <a:r>
              <a:rPr sz="2400" b="1" dirty="0">
                <a:solidFill>
                  <a:srgbClr val="2F2F2F"/>
                </a:solidFill>
                <a:latin typeface="Cambria Math"/>
                <a:cs typeface="Cambria Math"/>
              </a:rPr>
              <a:t>〈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r>
              <a:rPr sz="2400" b="1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</a:t>
            </a:r>
            <a:r>
              <a:rPr sz="24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2F2F2F"/>
                </a:solidFill>
                <a:latin typeface="Cambria Math"/>
                <a:cs typeface="Cambria Math"/>
              </a:rPr>
              <a:t>〉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elemanları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…,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elamanlarının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permütasyonudur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a'</a:t>
            </a:r>
            <a:r>
              <a:rPr sz="24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≤ 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≤ … ≤ a'</a:t>
            </a:r>
            <a:r>
              <a:rPr sz="2400" b="1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b="1" spc="209" baseline="-20833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ts val="2735"/>
              </a:lnSpc>
              <a:spcBef>
                <a:spcPts val="28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Permütasyon,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rakamların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sıralamasının</a:t>
            </a:r>
            <a:endParaRPr sz="2400">
              <a:latin typeface="Calibri"/>
              <a:cs typeface="Calibri"/>
            </a:endParaRPr>
          </a:p>
          <a:p>
            <a:pPr marL="335915">
              <a:lnSpc>
                <a:spcPts val="2735"/>
              </a:lnSpc>
            </a:pP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değiştirilmesidir.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Örnek: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  <a:tabLst>
                <a:tab pos="1386840" algn="l"/>
                <a:tab pos="1678305" algn="l"/>
                <a:tab pos="1967230" algn="l"/>
                <a:tab pos="2258695" algn="l"/>
                <a:tab pos="255016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2F2F2F"/>
                </a:solidFill>
                <a:latin typeface="Calibri"/>
                <a:cs typeface="Calibri"/>
              </a:rPr>
              <a:t>Girdi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8	2	4	9	3	6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90"/>
              </a:spcBef>
              <a:tabLst>
                <a:tab pos="1337945" algn="l"/>
                <a:tab pos="1629410" algn="l"/>
                <a:tab pos="1920239" algn="l"/>
                <a:tab pos="2209800" algn="l"/>
                <a:tab pos="250126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Çıktı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: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2	3	4	6	8	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3525773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3823715"/>
            <a:ext cx="571500" cy="266700"/>
            <a:chOff x="1048511" y="3823715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38427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400050" y="171449"/>
                  </a:lnTo>
                  <a:lnTo>
                    <a:pt x="400050" y="228599"/>
                  </a:lnTo>
                  <a:lnTo>
                    <a:pt x="533400" y="1142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38427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00050" y="57149"/>
                  </a:lnTo>
                  <a:lnTo>
                    <a:pt x="400050" y="0"/>
                  </a:lnTo>
                  <a:lnTo>
                    <a:pt x="533400" y="114299"/>
                  </a:lnTo>
                  <a:lnTo>
                    <a:pt x="400050" y="228599"/>
                  </a:lnTo>
                  <a:lnTo>
                    <a:pt x="400050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600961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81911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92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9278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63624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9207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879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9207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384886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4421123"/>
            <a:ext cx="571500" cy="266700"/>
            <a:chOff x="1048511" y="4421123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444017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444017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7962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60575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38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38578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43811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71371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1998091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71371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442493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4738115"/>
            <a:ext cx="571500" cy="266700"/>
            <a:chOff x="1048511" y="4738115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47571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400050" y="171449"/>
                  </a:lnTo>
                  <a:lnTo>
                    <a:pt x="400050" y="228599"/>
                  </a:lnTo>
                  <a:lnTo>
                    <a:pt x="533400" y="1142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4757165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00050" y="57149"/>
                  </a:lnTo>
                  <a:lnTo>
                    <a:pt x="400050" y="0"/>
                  </a:lnTo>
                  <a:lnTo>
                    <a:pt x="533400" y="114299"/>
                  </a:lnTo>
                  <a:lnTo>
                    <a:pt x="400050" y="228599"/>
                  </a:lnTo>
                  <a:lnTo>
                    <a:pt x="400050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623821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604772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12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815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81503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86483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614297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41017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614297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4786121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7962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60575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002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38578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38578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43811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71371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1998091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71371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4405884"/>
            <a:ext cx="571500" cy="266700"/>
            <a:chOff x="1048511" y="4405884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442493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442493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4440173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6438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4533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2270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22703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2704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55496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1982216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55496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4695444"/>
            <a:ext cx="571500" cy="266700"/>
            <a:chOff x="1048511" y="4695444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471449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400050" y="171449"/>
                  </a:lnTo>
                  <a:lnTo>
                    <a:pt x="400050" y="228599"/>
                  </a:lnTo>
                  <a:lnTo>
                    <a:pt x="533400" y="1142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471449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00050" y="57149"/>
                  </a:lnTo>
                  <a:lnTo>
                    <a:pt x="400050" y="0"/>
                  </a:lnTo>
                  <a:lnTo>
                    <a:pt x="533400" y="114299"/>
                  </a:lnTo>
                  <a:lnTo>
                    <a:pt x="400050" y="228599"/>
                  </a:lnTo>
                  <a:lnTo>
                    <a:pt x="400050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Araya </a:t>
            </a:r>
            <a:r>
              <a:rPr sz="3600" spc="-10" dirty="0"/>
              <a:t>yerleştirme sıralaması  </a:t>
            </a:r>
            <a:r>
              <a:rPr sz="3600" dirty="0"/>
              <a:t>(Insertion sort)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37942"/>
            <a:ext cx="623125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Insert Sort, artımsal tasarım yaklaşımını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kullanır: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A[1...j-1]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alt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dizisi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sıralanmış.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Strateji: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elemanı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sıraya</a:t>
            </a:r>
            <a:r>
              <a:rPr sz="24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ekle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Bütün elemanları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sıralayana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devam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4744973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652777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633727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4117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411729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615439"/>
            <a:ext cx="4267200" cy="960119"/>
          </a:xfrm>
          <a:custGeom>
            <a:avLst/>
            <a:gdLst/>
            <a:ahLst/>
            <a:cxnLst/>
            <a:rect l="l" t="t" r="r" b="b"/>
            <a:pathLst>
              <a:path w="4267200" h="960119">
                <a:moveTo>
                  <a:pt x="0" y="960119"/>
                </a:moveTo>
                <a:lnTo>
                  <a:pt x="4267200" y="960119"/>
                </a:lnTo>
                <a:lnTo>
                  <a:pt x="4267200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644523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712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644523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5343144"/>
            <a:ext cx="571500" cy="266700"/>
            <a:chOff x="1048511" y="5343144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536219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400050" y="171449"/>
                  </a:lnTo>
                  <a:lnTo>
                    <a:pt x="400050" y="228599"/>
                  </a:lnTo>
                  <a:lnTo>
                    <a:pt x="533400" y="1142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536219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00050" y="57149"/>
                  </a:lnTo>
                  <a:lnTo>
                    <a:pt x="400050" y="0"/>
                  </a:lnTo>
                  <a:lnTo>
                    <a:pt x="533400" y="114299"/>
                  </a:lnTo>
                  <a:lnTo>
                    <a:pt x="400050" y="228599"/>
                  </a:lnTo>
                  <a:lnTo>
                    <a:pt x="400050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7561" y="5302758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49"/>
                </a:moveTo>
                <a:lnTo>
                  <a:pt x="400050" y="57149"/>
                </a:lnTo>
                <a:lnTo>
                  <a:pt x="400050" y="0"/>
                </a:lnTo>
                <a:lnTo>
                  <a:pt x="533400" y="114299"/>
                </a:lnTo>
                <a:lnTo>
                  <a:pt x="400050" y="228599"/>
                </a:lnTo>
                <a:lnTo>
                  <a:pt x="400050" y="171449"/>
                </a:lnTo>
                <a:lnTo>
                  <a:pt x="0" y="171449"/>
                </a:lnTo>
                <a:lnTo>
                  <a:pt x="0" y="57149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160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10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642109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623060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9390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40012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400122"/>
            <a:ext cx="15252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604772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633219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4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59635"/>
            <a:ext cx="1340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633219"/>
            <a:ext cx="17170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20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9854" y="5683402"/>
            <a:ext cx="81534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2F2F2F"/>
                </a:solidFill>
                <a:latin typeface="Arial"/>
                <a:cs typeface="Arial"/>
              </a:rPr>
              <a:t>Bit</a:t>
            </a:r>
            <a:r>
              <a:rPr sz="3200" spc="-10" dirty="0">
                <a:solidFill>
                  <a:srgbClr val="2F2F2F"/>
                </a:solidFill>
                <a:latin typeface="Arial"/>
                <a:cs typeface="Arial"/>
              </a:rPr>
              <a:t>t</a:t>
            </a:r>
            <a:r>
              <a:rPr sz="3200" spc="-5" dirty="0">
                <a:solidFill>
                  <a:srgbClr val="2F2F2F"/>
                </a:solidFill>
                <a:latin typeface="Arial"/>
                <a:cs typeface="Arial"/>
              </a:rPr>
              <a:t>i</a:t>
            </a:r>
            <a:r>
              <a:rPr sz="3200" dirty="0">
                <a:solidFill>
                  <a:srgbClr val="2F2F2F"/>
                </a:solidFill>
                <a:latin typeface="Arial"/>
                <a:cs typeface="Arial"/>
              </a:rPr>
              <a:t>!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437134"/>
            <a:ext cx="2996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Hatırlatma  </a:t>
            </a:r>
            <a:r>
              <a:rPr sz="3600" spc="-5" dirty="0"/>
              <a:t>Çalışma</a:t>
            </a:r>
            <a:r>
              <a:rPr sz="3600" spc="-100" dirty="0"/>
              <a:t> </a:t>
            </a:r>
            <a:r>
              <a:rPr sz="3600" spc="-5" dirty="0"/>
              <a:t>Zamanı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2174" y="1867915"/>
            <a:ext cx="6835140" cy="29889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veya koşma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bağımlıdır:  Önceden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sıralanmış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diziyi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kolaydır.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50">
              <a:latin typeface="Calibri"/>
              <a:cs typeface="Calibri"/>
            </a:endParaRPr>
          </a:p>
          <a:p>
            <a:pPr marL="285115" marR="803910" indent="-273050">
              <a:lnSpc>
                <a:spcPts val="2590"/>
              </a:lnSpc>
              <a:spcBef>
                <a:spcPts val="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zamanının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boyutuna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göre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parametrelenmesi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yararlıdır,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çünkü kısa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dizileri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sıralamak uzun dizilere oranla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kolaydır.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Genellikle,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zamanında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üst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sınır</a:t>
            </a:r>
            <a:r>
              <a:rPr sz="24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aranır.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56005"/>
            <a:ext cx="392620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Hatırlatma  </a:t>
            </a:r>
            <a:r>
              <a:rPr sz="4000" spc="-10" dirty="0"/>
              <a:t>Çözümleme</a:t>
            </a:r>
            <a:r>
              <a:rPr sz="4000" spc="-80" dirty="0"/>
              <a:t> </a:t>
            </a:r>
            <a:r>
              <a:rPr sz="4000" spc="-5" dirty="0"/>
              <a:t>türleri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1926366"/>
            <a:ext cx="6647815" cy="429069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kötü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durum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(Worst-case): </a:t>
            </a:r>
            <a:r>
              <a:rPr sz="1400" spc="-5" dirty="0">
                <a:solidFill>
                  <a:srgbClr val="2F2F2F"/>
                </a:solidFill>
                <a:latin typeface="Calibri"/>
                <a:cs typeface="Calibri"/>
              </a:rPr>
              <a:t>(genellikle </a:t>
            </a:r>
            <a:r>
              <a:rPr sz="1400" spc="-10" dirty="0">
                <a:solidFill>
                  <a:srgbClr val="2F2F2F"/>
                </a:solidFill>
                <a:latin typeface="Calibri"/>
                <a:cs typeface="Calibri"/>
              </a:rPr>
              <a:t>bununla</a:t>
            </a:r>
            <a:r>
              <a:rPr sz="14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2F2F2F"/>
                </a:solidFill>
                <a:latin typeface="Calibri"/>
                <a:cs typeface="Calibri"/>
              </a:rPr>
              <a:t>ilgilenilecek)</a:t>
            </a:r>
            <a:endParaRPr sz="1400">
              <a:latin typeface="Calibri"/>
              <a:cs typeface="Calibri"/>
            </a:endParaRPr>
          </a:p>
          <a:p>
            <a:pPr marL="309245">
              <a:lnSpc>
                <a:spcPts val="2510"/>
              </a:lnSpc>
              <a:spcBef>
                <a:spcPts val="280"/>
              </a:spcBef>
              <a:tabLst>
                <a:tab pos="137668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T(n)</a:t>
            </a:r>
            <a:r>
              <a:rPr sz="2200" b="1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=	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boyutlu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girişte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algoritmanın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maksimum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süresi.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(Programın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durumda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çalışması)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Ortalama durum: </a:t>
            </a:r>
            <a:r>
              <a:rPr sz="1400" spc="-10" dirty="0">
                <a:solidFill>
                  <a:srgbClr val="2F2F2F"/>
                </a:solidFill>
                <a:latin typeface="Calibri"/>
                <a:cs typeface="Calibri"/>
              </a:rPr>
              <a:t>(bazen</a:t>
            </a:r>
            <a:r>
              <a:rPr sz="1400" spc="-5" dirty="0">
                <a:solidFill>
                  <a:srgbClr val="2F2F2F"/>
                </a:solidFill>
                <a:latin typeface="Calibri"/>
                <a:cs typeface="Calibri"/>
              </a:rPr>
              <a:t> ilgilenilecek)</a:t>
            </a:r>
            <a:endParaRPr sz="1400">
              <a:latin typeface="Calibri"/>
              <a:cs typeface="Calibri"/>
            </a:endParaRPr>
          </a:p>
          <a:p>
            <a:pPr marL="582295" marR="429259" indent="-273050">
              <a:lnSpc>
                <a:spcPts val="2380"/>
              </a:lnSpc>
              <a:spcBef>
                <a:spcPts val="5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T(n) = 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boyutlu her girişte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algoritmanın beklenen  süresi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(ağırlıklı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ortalama).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2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Girişlerin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istatistiksel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dağılımı için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varsayım</a:t>
            </a:r>
            <a:r>
              <a:rPr sz="2200" spc="-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gerekli.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ts val="2380"/>
              </a:lnSpc>
              <a:spcBef>
                <a:spcPts val="5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kullanılan varsayımlardan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biri 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boyutunda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her 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girişin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eşit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oranda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olasılığının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olduğunu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kabul</a:t>
            </a:r>
            <a:r>
              <a:rPr sz="22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etmek.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 iyi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durum: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(gerçek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dışı)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ts val="251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Sadece bir giriş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yapısında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hızlı çalışan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fakat yavaş</a:t>
            </a:r>
            <a:r>
              <a:rPr sz="2200" spc="4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ts val="2510"/>
              </a:lnSpc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algoritma ile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hile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yapmak.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56005"/>
            <a:ext cx="590931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Hatırlatma</a:t>
            </a:r>
            <a:endParaRPr sz="4000"/>
          </a:p>
          <a:p>
            <a:pPr marL="12700">
              <a:lnSpc>
                <a:spcPct val="100000"/>
              </a:lnSpc>
            </a:pPr>
            <a:r>
              <a:rPr sz="4000" spc="-5" dirty="0"/>
              <a:t>Makineden-bağımsız </a:t>
            </a:r>
            <a:r>
              <a:rPr sz="4000" spc="-15" dirty="0"/>
              <a:t>zaman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1966340"/>
            <a:ext cx="6102350" cy="34036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Araya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sıralamasının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zamanı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nedir?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Bilgisayarın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hızına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bağlıdır: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bağıl (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rölatif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(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aynı</a:t>
            </a:r>
            <a:r>
              <a:rPr sz="22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makinede),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mutlak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(absolüt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zaman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(farklı</a:t>
            </a:r>
            <a:r>
              <a:rPr sz="22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makinelerde).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BÜYÜK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FİKİR: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Makineye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bağımlı sabitleri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görmezden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gel.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 →∞ 'a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yaklaştıkça, T(n)'nin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büyümesine</a:t>
            </a:r>
            <a:r>
              <a:rPr sz="22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bak.</a:t>
            </a:r>
            <a:endParaRPr sz="2200">
              <a:latin typeface="Calibri"/>
              <a:cs typeface="Calibri"/>
            </a:endParaRPr>
          </a:p>
          <a:p>
            <a:pPr marL="1513840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"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Asimptotik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Çözümleme"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437134"/>
            <a:ext cx="20599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Hatırlatma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22070" y="985773"/>
            <a:ext cx="37357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AC0000"/>
                </a:solidFill>
                <a:latin typeface="Calibri"/>
                <a:cs typeface="Calibri"/>
              </a:rPr>
              <a:t>Asimptotik</a:t>
            </a:r>
            <a:r>
              <a:rPr sz="3600" b="1" spc="-8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başarım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2319" y="2340991"/>
            <a:ext cx="4986655" cy="3105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5880" indent="-273050" algn="just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yeterince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büyürse,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Θ(n</a:t>
            </a:r>
            <a:r>
              <a:rPr sz="2175" spc="-7" baseline="24904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algoritması  bir Θ(n</a:t>
            </a:r>
            <a:r>
              <a:rPr sz="2175" spc="-7" baseline="24904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 algoritmasından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her zaman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hızlıdır.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Calibri"/>
              <a:cs typeface="Calibri"/>
            </a:endParaRPr>
          </a:p>
          <a:p>
            <a:pPr marL="295910" algn="ctr">
              <a:lnSpc>
                <a:spcPct val="100000"/>
              </a:lnSpc>
              <a:spcBef>
                <a:spcPts val="5"/>
              </a:spcBef>
              <a:tabLst>
                <a:tab pos="1152525" algn="l"/>
                <a:tab pos="2112645" algn="l"/>
                <a:tab pos="3409950" algn="l"/>
                <a:tab pos="429577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Öte	yandan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asimptotik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açıdan	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yavaş</a:t>
            </a:r>
            <a:endParaRPr sz="2000">
              <a:latin typeface="Calibri"/>
              <a:cs typeface="Calibri"/>
            </a:endParaRPr>
          </a:p>
          <a:p>
            <a:pPr marR="377190" algn="ctr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algoritmaları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ihmal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etmemeliyiz.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633730" marR="57150" indent="-273050">
              <a:lnSpc>
                <a:spcPct val="100000"/>
              </a:lnSpc>
              <a:tabLst>
                <a:tab pos="2098040" algn="l"/>
                <a:tab pos="3632835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500" spc="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Asi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p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oti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	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ö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zümle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	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ü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şü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cem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zi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yapılandırmada önemli bir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araçtır.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2843783"/>
            <a:ext cx="2694431" cy="2139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556005"/>
            <a:ext cx="601154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Insertion sort algoritmasının  analizi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755904" y="1988819"/>
            <a:ext cx="7609331" cy="4177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620014"/>
            <a:ext cx="67379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Insertion sort </a:t>
            </a:r>
            <a:r>
              <a:rPr sz="3600" spc="-5" dirty="0"/>
              <a:t>algoritmasının</a:t>
            </a:r>
            <a:r>
              <a:rPr sz="3600" spc="-70" dirty="0"/>
              <a:t> </a:t>
            </a:r>
            <a:r>
              <a:rPr sz="3600" dirty="0"/>
              <a:t>analizi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22934" y="1525524"/>
            <a:ext cx="6076315" cy="4013835"/>
            <a:chOff x="1022934" y="1525524"/>
            <a:chExt cx="6076315" cy="4013835"/>
          </a:xfrm>
        </p:grpSpPr>
        <p:sp>
          <p:nvSpPr>
            <p:cNvPr id="4" name="object 4"/>
            <p:cNvSpPr/>
            <p:nvPr/>
          </p:nvSpPr>
          <p:spPr>
            <a:xfrm>
              <a:off x="2843783" y="1525524"/>
              <a:ext cx="4255008" cy="2334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2934" y="5004688"/>
              <a:ext cx="3112135" cy="534670"/>
            </a:xfrm>
            <a:custGeom>
              <a:avLst/>
              <a:gdLst/>
              <a:ahLst/>
              <a:cxnLst/>
              <a:rect l="l" t="t" r="r" b="b"/>
              <a:pathLst>
                <a:path w="3112135" h="534670">
                  <a:moveTo>
                    <a:pt x="78536" y="9525"/>
                  </a:moveTo>
                  <a:lnTo>
                    <a:pt x="75184" y="0"/>
                  </a:lnTo>
                  <a:lnTo>
                    <a:pt x="58089" y="6172"/>
                  </a:lnTo>
                  <a:lnTo>
                    <a:pt x="43103" y="15113"/>
                  </a:lnTo>
                  <a:lnTo>
                    <a:pt x="10934" y="58000"/>
                  </a:lnTo>
                  <a:lnTo>
                    <a:pt x="1206" y="96342"/>
                  </a:lnTo>
                  <a:lnTo>
                    <a:pt x="0" y="117983"/>
                  </a:lnTo>
                  <a:lnTo>
                    <a:pt x="1206" y="139636"/>
                  </a:lnTo>
                  <a:lnTo>
                    <a:pt x="10896" y="177927"/>
                  </a:lnTo>
                  <a:lnTo>
                    <a:pt x="43014" y="220662"/>
                  </a:lnTo>
                  <a:lnTo>
                    <a:pt x="75184" y="235712"/>
                  </a:lnTo>
                  <a:lnTo>
                    <a:pt x="78155" y="226187"/>
                  </a:lnTo>
                  <a:lnTo>
                    <a:pt x="64719" y="220243"/>
                  </a:lnTo>
                  <a:lnTo>
                    <a:pt x="53136" y="211937"/>
                  </a:lnTo>
                  <a:lnTo>
                    <a:pt x="29349" y="173291"/>
                  </a:lnTo>
                  <a:lnTo>
                    <a:pt x="21488" y="116713"/>
                  </a:lnTo>
                  <a:lnTo>
                    <a:pt x="22352" y="96570"/>
                  </a:lnTo>
                  <a:lnTo>
                    <a:pt x="35471" y="46863"/>
                  </a:lnTo>
                  <a:lnTo>
                    <a:pt x="64935" y="15506"/>
                  </a:lnTo>
                  <a:lnTo>
                    <a:pt x="78536" y="9525"/>
                  </a:lnTo>
                  <a:close/>
                </a:path>
                <a:path w="3112135" h="534670">
                  <a:moveTo>
                    <a:pt x="316915" y="117983"/>
                  </a:moveTo>
                  <a:lnTo>
                    <a:pt x="312051" y="76352"/>
                  </a:lnTo>
                  <a:lnTo>
                    <a:pt x="286715" y="26835"/>
                  </a:lnTo>
                  <a:lnTo>
                    <a:pt x="241731" y="0"/>
                  </a:lnTo>
                  <a:lnTo>
                    <a:pt x="238379" y="9525"/>
                  </a:lnTo>
                  <a:lnTo>
                    <a:pt x="252018" y="15506"/>
                  </a:lnTo>
                  <a:lnTo>
                    <a:pt x="263753" y="23723"/>
                  </a:lnTo>
                  <a:lnTo>
                    <a:pt x="287566" y="61658"/>
                  </a:lnTo>
                  <a:lnTo>
                    <a:pt x="295452" y="116713"/>
                  </a:lnTo>
                  <a:lnTo>
                    <a:pt x="294563" y="137477"/>
                  </a:lnTo>
                  <a:lnTo>
                    <a:pt x="281482" y="188341"/>
                  </a:lnTo>
                  <a:lnTo>
                    <a:pt x="252158" y="220243"/>
                  </a:lnTo>
                  <a:lnTo>
                    <a:pt x="238747" y="226187"/>
                  </a:lnTo>
                  <a:lnTo>
                    <a:pt x="241731" y="235712"/>
                  </a:lnTo>
                  <a:lnTo>
                    <a:pt x="286766" y="209003"/>
                  </a:lnTo>
                  <a:lnTo>
                    <a:pt x="312051" y="159613"/>
                  </a:lnTo>
                  <a:lnTo>
                    <a:pt x="315696" y="139636"/>
                  </a:lnTo>
                  <a:lnTo>
                    <a:pt x="316915" y="117983"/>
                  </a:lnTo>
                  <a:close/>
                </a:path>
                <a:path w="3112135" h="534670">
                  <a:moveTo>
                    <a:pt x="1091996" y="308229"/>
                  </a:moveTo>
                  <a:lnTo>
                    <a:pt x="1088694" y="298704"/>
                  </a:lnTo>
                  <a:lnTo>
                    <a:pt x="1071562" y="304876"/>
                  </a:lnTo>
                  <a:lnTo>
                    <a:pt x="1056576" y="313817"/>
                  </a:lnTo>
                  <a:lnTo>
                    <a:pt x="1024432" y="356704"/>
                  </a:lnTo>
                  <a:lnTo>
                    <a:pt x="1014717" y="395046"/>
                  </a:lnTo>
                  <a:lnTo>
                    <a:pt x="1013510" y="416687"/>
                  </a:lnTo>
                  <a:lnTo>
                    <a:pt x="1014704" y="438340"/>
                  </a:lnTo>
                  <a:lnTo>
                    <a:pt x="1024331" y="476631"/>
                  </a:lnTo>
                  <a:lnTo>
                    <a:pt x="1056462" y="519366"/>
                  </a:lnTo>
                  <a:lnTo>
                    <a:pt x="1088694" y="534416"/>
                  </a:lnTo>
                  <a:lnTo>
                    <a:pt x="1091615" y="524891"/>
                  </a:lnTo>
                  <a:lnTo>
                    <a:pt x="1078153" y="518947"/>
                  </a:lnTo>
                  <a:lnTo>
                    <a:pt x="1066558" y="510641"/>
                  </a:lnTo>
                  <a:lnTo>
                    <a:pt x="1042847" y="471995"/>
                  </a:lnTo>
                  <a:lnTo>
                    <a:pt x="1034973" y="415417"/>
                  </a:lnTo>
                  <a:lnTo>
                    <a:pt x="1035850" y="395274"/>
                  </a:lnTo>
                  <a:lnTo>
                    <a:pt x="1048943" y="345567"/>
                  </a:lnTo>
                  <a:lnTo>
                    <a:pt x="1078369" y="314210"/>
                  </a:lnTo>
                  <a:lnTo>
                    <a:pt x="1091996" y="308229"/>
                  </a:lnTo>
                  <a:close/>
                </a:path>
                <a:path w="3112135" h="534670">
                  <a:moveTo>
                    <a:pt x="1772335" y="416687"/>
                  </a:moveTo>
                  <a:lnTo>
                    <a:pt x="1767471" y="375056"/>
                  </a:lnTo>
                  <a:lnTo>
                    <a:pt x="1742135" y="325539"/>
                  </a:lnTo>
                  <a:lnTo>
                    <a:pt x="1697151" y="298704"/>
                  </a:lnTo>
                  <a:lnTo>
                    <a:pt x="1693849" y="308229"/>
                  </a:lnTo>
                  <a:lnTo>
                    <a:pt x="1707464" y="314210"/>
                  </a:lnTo>
                  <a:lnTo>
                    <a:pt x="1719186" y="322427"/>
                  </a:lnTo>
                  <a:lnTo>
                    <a:pt x="1742986" y="360362"/>
                  </a:lnTo>
                  <a:lnTo>
                    <a:pt x="1750872" y="415417"/>
                  </a:lnTo>
                  <a:lnTo>
                    <a:pt x="1749983" y="436181"/>
                  </a:lnTo>
                  <a:lnTo>
                    <a:pt x="1736902" y="487045"/>
                  </a:lnTo>
                  <a:lnTo>
                    <a:pt x="1707603" y="518947"/>
                  </a:lnTo>
                  <a:lnTo>
                    <a:pt x="1694230" y="524891"/>
                  </a:lnTo>
                  <a:lnTo>
                    <a:pt x="1697151" y="534416"/>
                  </a:lnTo>
                  <a:lnTo>
                    <a:pt x="1742186" y="507707"/>
                  </a:lnTo>
                  <a:lnTo>
                    <a:pt x="1767471" y="458317"/>
                  </a:lnTo>
                  <a:lnTo>
                    <a:pt x="1771116" y="438340"/>
                  </a:lnTo>
                  <a:lnTo>
                    <a:pt x="1772335" y="416687"/>
                  </a:lnTo>
                  <a:close/>
                </a:path>
                <a:path w="3112135" h="534670">
                  <a:moveTo>
                    <a:pt x="2430068" y="308229"/>
                  </a:moveTo>
                  <a:lnTo>
                    <a:pt x="2426766" y="298704"/>
                  </a:lnTo>
                  <a:lnTo>
                    <a:pt x="2409634" y="304876"/>
                  </a:lnTo>
                  <a:lnTo>
                    <a:pt x="2394648" y="313817"/>
                  </a:lnTo>
                  <a:lnTo>
                    <a:pt x="2362504" y="356704"/>
                  </a:lnTo>
                  <a:lnTo>
                    <a:pt x="2352789" y="395046"/>
                  </a:lnTo>
                  <a:lnTo>
                    <a:pt x="2351582" y="416687"/>
                  </a:lnTo>
                  <a:lnTo>
                    <a:pt x="2352776" y="438340"/>
                  </a:lnTo>
                  <a:lnTo>
                    <a:pt x="2362403" y="476631"/>
                  </a:lnTo>
                  <a:lnTo>
                    <a:pt x="2394534" y="519366"/>
                  </a:lnTo>
                  <a:lnTo>
                    <a:pt x="2426766" y="534416"/>
                  </a:lnTo>
                  <a:lnTo>
                    <a:pt x="2429687" y="524891"/>
                  </a:lnTo>
                  <a:lnTo>
                    <a:pt x="2416225" y="518947"/>
                  </a:lnTo>
                  <a:lnTo>
                    <a:pt x="2404630" y="510641"/>
                  </a:lnTo>
                  <a:lnTo>
                    <a:pt x="2380919" y="471995"/>
                  </a:lnTo>
                  <a:lnTo>
                    <a:pt x="2373045" y="415417"/>
                  </a:lnTo>
                  <a:lnTo>
                    <a:pt x="2373922" y="395274"/>
                  </a:lnTo>
                  <a:lnTo>
                    <a:pt x="2387015" y="345567"/>
                  </a:lnTo>
                  <a:lnTo>
                    <a:pt x="2416441" y="314210"/>
                  </a:lnTo>
                  <a:lnTo>
                    <a:pt x="2430068" y="308229"/>
                  </a:lnTo>
                  <a:close/>
                </a:path>
                <a:path w="3112135" h="534670">
                  <a:moveTo>
                    <a:pt x="3111931" y="416687"/>
                  </a:moveTo>
                  <a:lnTo>
                    <a:pt x="3107067" y="375056"/>
                  </a:lnTo>
                  <a:lnTo>
                    <a:pt x="3081731" y="325539"/>
                  </a:lnTo>
                  <a:lnTo>
                    <a:pt x="3036747" y="298704"/>
                  </a:lnTo>
                  <a:lnTo>
                    <a:pt x="3033445" y="308229"/>
                  </a:lnTo>
                  <a:lnTo>
                    <a:pt x="3047060" y="314210"/>
                  </a:lnTo>
                  <a:lnTo>
                    <a:pt x="3058782" y="322427"/>
                  </a:lnTo>
                  <a:lnTo>
                    <a:pt x="3082582" y="360362"/>
                  </a:lnTo>
                  <a:lnTo>
                    <a:pt x="3090468" y="415417"/>
                  </a:lnTo>
                  <a:lnTo>
                    <a:pt x="3089579" y="436181"/>
                  </a:lnTo>
                  <a:lnTo>
                    <a:pt x="3076498" y="487045"/>
                  </a:lnTo>
                  <a:lnTo>
                    <a:pt x="3047200" y="518947"/>
                  </a:lnTo>
                  <a:lnTo>
                    <a:pt x="3033826" y="524891"/>
                  </a:lnTo>
                  <a:lnTo>
                    <a:pt x="3036747" y="534416"/>
                  </a:lnTo>
                  <a:lnTo>
                    <a:pt x="3081782" y="507707"/>
                  </a:lnTo>
                  <a:lnTo>
                    <a:pt x="3107067" y="458317"/>
                  </a:lnTo>
                  <a:lnTo>
                    <a:pt x="3110712" y="438340"/>
                  </a:lnTo>
                  <a:lnTo>
                    <a:pt x="3111931" y="4166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10" y="3950334"/>
            <a:ext cx="72986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Insert sort algoritmasının çalışma zamanı </a:t>
            </a:r>
            <a:r>
              <a:rPr sz="2000" dirty="0">
                <a:latin typeface="Calibri"/>
                <a:cs typeface="Calibri"/>
              </a:rPr>
              <a:t>(T(n)), </a:t>
            </a:r>
            <a:r>
              <a:rPr sz="2000" spc="-10" dirty="0">
                <a:latin typeface="Calibri"/>
                <a:cs typeface="Calibri"/>
              </a:rPr>
              <a:t>cost(maliyet), </a:t>
            </a:r>
            <a:r>
              <a:rPr sz="2000" spc="-5" dirty="0">
                <a:latin typeface="Calibri"/>
                <a:cs typeface="Calibri"/>
              </a:rPr>
              <a:t>times  </a:t>
            </a:r>
            <a:r>
              <a:rPr sz="2000" spc="-10" dirty="0">
                <a:latin typeface="Calibri"/>
                <a:cs typeface="Calibri"/>
              </a:rPr>
              <a:t>(tekrar)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toplamıdır.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710" y="4928996"/>
            <a:ext cx="3335020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ts val="2375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𝑇</a:t>
            </a:r>
            <a:r>
              <a:rPr sz="2000" spc="409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𝑛</a:t>
            </a:r>
            <a:endParaRPr sz="2000">
              <a:latin typeface="Cambria Math"/>
              <a:cs typeface="Cambria Math"/>
            </a:endParaRPr>
          </a:p>
          <a:p>
            <a:pPr marL="63500">
              <a:lnSpc>
                <a:spcPts val="2175"/>
              </a:lnSpc>
              <a:tabLst>
                <a:tab pos="2093595" algn="l"/>
              </a:tabLst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10" dirty="0">
                <a:latin typeface="Cambria Math"/>
                <a:cs typeface="Cambria Math"/>
              </a:rPr>
              <a:t>𝑐</a:t>
            </a:r>
            <a:r>
              <a:rPr sz="2175" spc="15" baseline="-15325" dirty="0">
                <a:latin typeface="Cambria Math"/>
                <a:cs typeface="Cambria Math"/>
              </a:rPr>
              <a:t>1</a:t>
            </a:r>
            <a:r>
              <a:rPr sz="2000" spc="10" dirty="0">
                <a:latin typeface="Cambria Math"/>
                <a:cs typeface="Cambria Math"/>
              </a:rPr>
              <a:t>𝑛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𝑐</a:t>
            </a:r>
            <a:r>
              <a:rPr sz="2175" spc="-7" baseline="-15325" dirty="0">
                <a:latin typeface="Cambria Math"/>
                <a:cs typeface="Cambria Math"/>
              </a:rPr>
              <a:t>2   </a:t>
            </a:r>
            <a:r>
              <a:rPr sz="2000" dirty="0">
                <a:latin typeface="Cambria Math"/>
                <a:cs typeface="Cambria Math"/>
              </a:rPr>
              <a:t>𝑛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+ 𝑐</a:t>
            </a:r>
            <a:r>
              <a:rPr sz="2175" baseline="-15325" dirty="0">
                <a:latin typeface="Cambria Math"/>
                <a:cs typeface="Cambria Math"/>
              </a:rPr>
              <a:t>4 </a:t>
            </a:r>
            <a:r>
              <a:rPr sz="2000" dirty="0">
                <a:latin typeface="Cambria Math"/>
                <a:cs typeface="Cambria Math"/>
              </a:rPr>
              <a:t>𝑛 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688340">
              <a:lnSpc>
                <a:spcPts val="1540"/>
              </a:lnSpc>
              <a:tabLst>
                <a:tab pos="1807210" algn="l"/>
              </a:tabLst>
            </a:pPr>
            <a:r>
              <a:rPr sz="1450" spc="114" dirty="0">
                <a:latin typeface="Cambria Math"/>
                <a:cs typeface="Cambria Math"/>
              </a:rPr>
              <a:t>𝑛	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7840" y="5480710"/>
            <a:ext cx="146685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204" dirty="0">
                <a:latin typeface="Cambria Math"/>
                <a:cs typeface="Cambria Math"/>
              </a:rPr>
              <a:t>𝑛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7884" y="5865748"/>
            <a:ext cx="758825" cy="236220"/>
          </a:xfrm>
          <a:custGeom>
            <a:avLst/>
            <a:gdLst/>
            <a:ahLst/>
            <a:cxnLst/>
            <a:rect l="l" t="t" r="r" b="b"/>
            <a:pathLst>
              <a:path w="758825" h="236220">
                <a:moveTo>
                  <a:pt x="683640" y="0"/>
                </a:moveTo>
                <a:lnTo>
                  <a:pt x="680338" y="9563"/>
                </a:lnTo>
                <a:lnTo>
                  <a:pt x="693959" y="15490"/>
                </a:lnTo>
                <a:lnTo>
                  <a:pt x="705675" y="23690"/>
                </a:lnTo>
                <a:lnTo>
                  <a:pt x="729486" y="61689"/>
                </a:lnTo>
                <a:lnTo>
                  <a:pt x="737362" y="116687"/>
                </a:lnTo>
                <a:lnTo>
                  <a:pt x="736482" y="137478"/>
                </a:lnTo>
                <a:lnTo>
                  <a:pt x="723391" y="188391"/>
                </a:lnTo>
                <a:lnTo>
                  <a:pt x="694102" y="220226"/>
                </a:lnTo>
                <a:lnTo>
                  <a:pt x="680719" y="226174"/>
                </a:lnTo>
                <a:lnTo>
                  <a:pt x="683640" y="235737"/>
                </a:lnTo>
                <a:lnTo>
                  <a:pt x="728682" y="208984"/>
                </a:lnTo>
                <a:lnTo>
                  <a:pt x="753967" y="159575"/>
                </a:lnTo>
                <a:lnTo>
                  <a:pt x="758824" y="117932"/>
                </a:lnTo>
                <a:lnTo>
                  <a:pt x="757610" y="96319"/>
                </a:lnTo>
                <a:lnTo>
                  <a:pt x="747895" y="58010"/>
                </a:lnTo>
                <a:lnTo>
                  <a:pt x="715756" y="15112"/>
                </a:lnTo>
                <a:lnTo>
                  <a:pt x="700764" y="6169"/>
                </a:lnTo>
                <a:lnTo>
                  <a:pt x="683640" y="0"/>
                </a:lnTo>
                <a:close/>
              </a:path>
              <a:path w="758825" h="236220">
                <a:moveTo>
                  <a:pt x="75184" y="0"/>
                </a:moveTo>
                <a:lnTo>
                  <a:pt x="30196" y="26828"/>
                </a:lnTo>
                <a:lnTo>
                  <a:pt x="4857" y="76346"/>
                </a:lnTo>
                <a:lnTo>
                  <a:pt x="0" y="117932"/>
                </a:lnTo>
                <a:lnTo>
                  <a:pt x="1194" y="139587"/>
                </a:lnTo>
                <a:lnTo>
                  <a:pt x="10822" y="177896"/>
                </a:lnTo>
                <a:lnTo>
                  <a:pt x="42957" y="220659"/>
                </a:lnTo>
                <a:lnTo>
                  <a:pt x="75184" y="235737"/>
                </a:lnTo>
                <a:lnTo>
                  <a:pt x="78104" y="226174"/>
                </a:lnTo>
                <a:lnTo>
                  <a:pt x="64650" y="220226"/>
                </a:lnTo>
                <a:lnTo>
                  <a:pt x="53054" y="211945"/>
                </a:lnTo>
                <a:lnTo>
                  <a:pt x="29338" y="173330"/>
                </a:lnTo>
                <a:lnTo>
                  <a:pt x="21462" y="116687"/>
                </a:lnTo>
                <a:lnTo>
                  <a:pt x="22342" y="96575"/>
                </a:lnTo>
                <a:lnTo>
                  <a:pt x="35432" y="46913"/>
                </a:lnTo>
                <a:lnTo>
                  <a:pt x="64865" y="15490"/>
                </a:lnTo>
                <a:lnTo>
                  <a:pt x="78486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94410" y="5669138"/>
            <a:ext cx="5871845" cy="76327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5"/>
              </a:spcBef>
            </a:pP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𝑐</a:t>
            </a:r>
            <a:r>
              <a:rPr sz="2175" spc="-7" baseline="-15325" dirty="0">
                <a:latin typeface="Cambria Math"/>
                <a:cs typeface="Cambria Math"/>
              </a:rPr>
              <a:t>5 </a:t>
            </a:r>
            <a:r>
              <a:rPr sz="2000" spc="2039" dirty="0">
                <a:latin typeface="Cambria Math"/>
                <a:cs typeface="Cambria Math"/>
              </a:rPr>
              <a:t>෍</a:t>
            </a:r>
            <a:r>
              <a:rPr sz="2000" spc="-26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𝑡</a:t>
            </a:r>
            <a:r>
              <a:rPr sz="2175" spc="-30" baseline="-15325" dirty="0">
                <a:latin typeface="Cambria Math"/>
                <a:cs typeface="Cambria Math"/>
              </a:rPr>
              <a:t>𝑗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𝑐</a:t>
            </a:r>
            <a:r>
              <a:rPr sz="2175" spc="-7" baseline="-15325" dirty="0">
                <a:latin typeface="Cambria Math"/>
                <a:cs typeface="Cambria Math"/>
              </a:rPr>
              <a:t>6 </a:t>
            </a:r>
            <a:r>
              <a:rPr sz="2000" spc="495" dirty="0">
                <a:latin typeface="Cambria Math"/>
                <a:cs typeface="Cambria Math"/>
              </a:rPr>
              <a:t>෍(𝑡</a:t>
            </a:r>
            <a:r>
              <a:rPr sz="2175" spc="742" baseline="-15325" dirty="0">
                <a:latin typeface="Cambria Math"/>
                <a:cs typeface="Cambria Math"/>
              </a:rPr>
              <a:t>𝑗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1)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𝑐</a:t>
            </a:r>
            <a:r>
              <a:rPr sz="2175" spc="-7" baseline="-15325" dirty="0">
                <a:latin typeface="Cambria Math"/>
                <a:cs typeface="Cambria Math"/>
              </a:rPr>
              <a:t>7 </a:t>
            </a:r>
            <a:r>
              <a:rPr sz="2000" spc="495" dirty="0">
                <a:latin typeface="Cambria Math"/>
                <a:cs typeface="Cambria Math"/>
              </a:rPr>
              <a:t>෍(𝑡</a:t>
            </a:r>
            <a:r>
              <a:rPr sz="2175" spc="742" baseline="-15325" dirty="0">
                <a:latin typeface="Cambria Math"/>
                <a:cs typeface="Cambria Math"/>
              </a:rPr>
              <a:t>𝑗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5" dirty="0">
                <a:latin typeface="Cambria Math"/>
                <a:cs typeface="Cambria Math"/>
              </a:rPr>
              <a:t>1)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𝑐</a:t>
            </a:r>
            <a:r>
              <a:rPr sz="2175" spc="-7" baseline="-15325" dirty="0">
                <a:latin typeface="Cambria Math"/>
                <a:cs typeface="Cambria Math"/>
              </a:rPr>
              <a:t>8  </a:t>
            </a:r>
            <a:r>
              <a:rPr sz="2000" spc="-100" dirty="0">
                <a:latin typeface="Cambria Math"/>
                <a:cs typeface="Cambria Math"/>
              </a:rPr>
              <a:t>𝑛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2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568325">
              <a:lnSpc>
                <a:spcPct val="100000"/>
              </a:lnSpc>
              <a:spcBef>
                <a:spcPts val="710"/>
              </a:spcBef>
              <a:tabLst>
                <a:tab pos="1687830" algn="l"/>
                <a:tab pos="3418840" algn="l"/>
              </a:tabLst>
            </a:pPr>
            <a:r>
              <a:rPr sz="1450" spc="80" dirty="0">
                <a:latin typeface="Cambria Math"/>
                <a:cs typeface="Cambria Math"/>
              </a:rPr>
              <a:t>𝑗=2	𝑗=2	</a:t>
            </a:r>
            <a:r>
              <a:rPr sz="1450" spc="75" dirty="0">
                <a:latin typeface="Cambria Math"/>
                <a:cs typeface="Cambria Math"/>
              </a:rPr>
              <a:t>𝑗=2</a:t>
            </a:r>
            <a:endParaRPr sz="14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59789"/>
            <a:ext cx="6692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Araya </a:t>
            </a:r>
            <a:r>
              <a:rPr sz="3600" spc="-10" dirty="0"/>
              <a:t>yerleştirme sıralaması</a:t>
            </a:r>
            <a:r>
              <a:rPr sz="3600" spc="-45" dirty="0"/>
              <a:t> </a:t>
            </a:r>
            <a:r>
              <a:rPr sz="3600" dirty="0"/>
              <a:t>örneği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36191" y="1988820"/>
            <a:ext cx="5411724" cy="42809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4784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Araya </a:t>
            </a:r>
            <a:r>
              <a:rPr spc="-10" dirty="0"/>
              <a:t>yerleştirme</a:t>
            </a:r>
            <a:r>
              <a:rPr dirty="0"/>
              <a:t> </a:t>
            </a:r>
            <a:r>
              <a:rPr spc="-10" dirty="0"/>
              <a:t>sıralaması</a:t>
            </a:r>
          </a:p>
        </p:txBody>
      </p:sp>
      <p:sp>
        <p:nvSpPr>
          <p:cNvPr id="3" name="object 3"/>
          <p:cNvSpPr/>
          <p:nvPr/>
        </p:nvSpPr>
        <p:spPr>
          <a:xfrm>
            <a:off x="611123" y="1915667"/>
            <a:ext cx="7776972" cy="391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0577" y="2002917"/>
            <a:ext cx="23241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4784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Araya </a:t>
            </a:r>
            <a:r>
              <a:rPr spc="-10" dirty="0"/>
              <a:t>yerleştirme</a:t>
            </a:r>
            <a:r>
              <a:rPr dirty="0"/>
              <a:t> </a:t>
            </a:r>
            <a:r>
              <a:rPr spc="-10" dirty="0"/>
              <a:t>sıralaması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4872" y="1856232"/>
            <a:ext cx="3971290" cy="9042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En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kötü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durum: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dizi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ters</a:t>
            </a:r>
            <a:r>
              <a:rPr sz="2400" spc="-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sıralı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  <a:tabLst>
                <a:tab pos="176657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j=2,…n</a:t>
            </a:r>
            <a:r>
              <a:rPr sz="2400" i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	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400" i="1" spc="-7" baseline="-20833" dirty="0">
                <a:solidFill>
                  <a:srgbClr val="2F2F2F"/>
                </a:solidFill>
                <a:latin typeface="Calibri"/>
                <a:cs typeface="Calibri"/>
              </a:rPr>
              <a:t>j</a:t>
            </a:r>
            <a:r>
              <a:rPr sz="2400" i="1" spc="-5" dirty="0">
                <a:solidFill>
                  <a:srgbClr val="2F2F2F"/>
                </a:solidFill>
                <a:latin typeface="Calibri"/>
                <a:cs typeface="Calibri"/>
              </a:rPr>
              <a:t>=j</a:t>
            </a:r>
            <a:r>
              <a:rPr sz="2400" i="1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ise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276" y="3188207"/>
            <a:ext cx="7920355" cy="3130550"/>
            <a:chOff x="684276" y="3188207"/>
            <a:chExt cx="7920355" cy="3130550"/>
          </a:xfrm>
        </p:grpSpPr>
        <p:sp>
          <p:nvSpPr>
            <p:cNvPr id="5" name="object 5"/>
            <p:cNvSpPr/>
            <p:nvPr/>
          </p:nvSpPr>
          <p:spPr>
            <a:xfrm>
              <a:off x="755904" y="3188207"/>
              <a:ext cx="6912864" cy="880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904" y="4507991"/>
              <a:ext cx="7848600" cy="1383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4276" y="5949695"/>
              <a:ext cx="1716024" cy="3688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6755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Araya </a:t>
            </a:r>
            <a:r>
              <a:rPr spc="-10" dirty="0"/>
              <a:t>yerleştirme sıralaması </a:t>
            </a:r>
            <a:r>
              <a:rPr spc="-5" dirty="0"/>
              <a:t>analizi</a:t>
            </a:r>
            <a:r>
              <a:rPr spc="15" dirty="0"/>
              <a:t> </a:t>
            </a:r>
            <a:r>
              <a:rPr spc="-35" dirty="0"/>
              <a:t>özet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4900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kötü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durum: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Giriş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tersten</a:t>
            </a:r>
            <a:r>
              <a:rPr sz="24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sıralıysa.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3246882"/>
            <a:ext cx="557339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Ortalama durum: 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Tüm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permutasyonlar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eşit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olasılıklı.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2174" y="4929327"/>
            <a:ext cx="5982970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Araya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hızlı bir</a:t>
            </a:r>
            <a:r>
              <a:rPr sz="24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algoritma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mıdır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Küçük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değerleri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r>
              <a:rPr sz="22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olabilir.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Büyük n değerleri için</a:t>
            </a:r>
            <a:r>
              <a:rPr sz="22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asla!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58824" y="2276855"/>
            <a:ext cx="6946900" cy="2677795"/>
            <a:chOff x="1258824" y="2276855"/>
            <a:chExt cx="6946900" cy="2677795"/>
          </a:xfrm>
        </p:grpSpPr>
        <p:sp>
          <p:nvSpPr>
            <p:cNvPr id="7" name="object 7"/>
            <p:cNvSpPr/>
            <p:nvPr/>
          </p:nvSpPr>
          <p:spPr>
            <a:xfrm>
              <a:off x="1258824" y="2276855"/>
              <a:ext cx="6946392" cy="10805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4668" y="4005072"/>
              <a:ext cx="3901439" cy="9494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35710"/>
            <a:ext cx="53320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Bazı </a:t>
            </a:r>
            <a:r>
              <a:rPr sz="2800" spc="-15" dirty="0"/>
              <a:t>fonksiyonların </a:t>
            </a:r>
            <a:r>
              <a:rPr sz="2800" spc="-5" dirty="0"/>
              <a:t>büyüme</a:t>
            </a:r>
            <a:r>
              <a:rPr sz="2800" spc="40" dirty="0"/>
              <a:t> </a:t>
            </a:r>
            <a:r>
              <a:rPr sz="2800" spc="-10" dirty="0"/>
              <a:t>oranları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2174" y="1858517"/>
            <a:ext cx="6272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Aşağıda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verilen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fonksiyonlar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yandaki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kurallar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uygulanacak: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03603" y="2708148"/>
            <a:ext cx="5034280" cy="2037714"/>
            <a:chOff x="1403603" y="2708148"/>
            <a:chExt cx="5034280" cy="2037714"/>
          </a:xfrm>
        </p:grpSpPr>
        <p:sp>
          <p:nvSpPr>
            <p:cNvPr id="5" name="object 5"/>
            <p:cNvSpPr/>
            <p:nvPr/>
          </p:nvSpPr>
          <p:spPr>
            <a:xfrm>
              <a:off x="1403603" y="2708148"/>
              <a:ext cx="5033772" cy="1441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50970" y="4739838"/>
              <a:ext cx="1419860" cy="0"/>
            </a:xfrm>
            <a:custGeom>
              <a:avLst/>
              <a:gdLst/>
              <a:ahLst/>
              <a:cxnLst/>
              <a:rect l="l" t="t" r="r" b="b"/>
              <a:pathLst>
                <a:path w="1419860">
                  <a:moveTo>
                    <a:pt x="0" y="0"/>
                  </a:moveTo>
                  <a:lnTo>
                    <a:pt x="904142" y="0"/>
                  </a:lnTo>
                </a:path>
                <a:path w="1419860">
                  <a:moveTo>
                    <a:pt x="1161641" y="0"/>
                  </a:moveTo>
                  <a:lnTo>
                    <a:pt x="1419341" y="0"/>
                  </a:lnTo>
                </a:path>
              </a:pathLst>
            </a:custGeom>
            <a:ln w="101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33243" y="4749833"/>
            <a:ext cx="98107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851535" algn="l"/>
              </a:tabLst>
            </a:pPr>
            <a:r>
              <a:rPr sz="1900" spc="-35" dirty="0">
                <a:latin typeface="Times New Roman"/>
                <a:cs typeface="Times New Roman"/>
              </a:rPr>
              <a:t>2	2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0995" y="4269649"/>
            <a:ext cx="27876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i="1" spc="60" baseline="-26315" dirty="0">
                <a:latin typeface="Times New Roman"/>
                <a:cs typeface="Times New Roman"/>
              </a:rPr>
              <a:t>n</a:t>
            </a:r>
            <a:r>
              <a:rPr sz="1100" spc="4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7741" y="4387954"/>
            <a:ext cx="9334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00" i="1" spc="-2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06737" y="4548142"/>
            <a:ext cx="153670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spc="-40" dirty="0">
                <a:latin typeface="Symbol"/>
                <a:cs typeface="Symbol"/>
              </a:rPr>
              <a:t>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4733" y="4385695"/>
            <a:ext cx="898525" cy="318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900" i="1" spc="-35" dirty="0">
                <a:latin typeface="Times New Roman"/>
                <a:cs typeface="Times New Roman"/>
              </a:rPr>
              <a:t>n</a:t>
            </a:r>
            <a:r>
              <a:rPr sz="1900" i="1" spc="-250" dirty="0">
                <a:latin typeface="Times New Roman"/>
                <a:cs typeface="Times New Roman"/>
              </a:rPr>
              <a:t> </a:t>
            </a:r>
            <a:r>
              <a:rPr sz="1900" spc="60" dirty="0">
                <a:latin typeface="Times New Roman"/>
                <a:cs typeface="Times New Roman"/>
              </a:rPr>
              <a:t>*(</a:t>
            </a:r>
            <a:r>
              <a:rPr sz="1900" i="1" spc="60" dirty="0">
                <a:latin typeface="Times New Roman"/>
                <a:cs typeface="Times New Roman"/>
              </a:rPr>
              <a:t>n</a:t>
            </a:r>
            <a:r>
              <a:rPr sz="1900" i="1" spc="-140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Symbol"/>
                <a:cs typeface="Symbol"/>
              </a:rPr>
              <a:t></a:t>
            </a:r>
            <a:r>
              <a:rPr sz="1900" spc="-300" dirty="0">
                <a:latin typeface="Times New Roman"/>
                <a:cs typeface="Times New Roman"/>
              </a:rPr>
              <a:t> </a:t>
            </a:r>
            <a:r>
              <a:rPr sz="1900" spc="-90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39185" y="4345532"/>
            <a:ext cx="1984375" cy="7467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4275" spc="-112" baseline="-8771" dirty="0">
                <a:latin typeface="Symbol"/>
                <a:cs typeface="Symbol"/>
              </a:rPr>
              <a:t></a:t>
            </a:r>
            <a:r>
              <a:rPr sz="4275" spc="-667" baseline="-8771" dirty="0">
                <a:latin typeface="Times New Roman"/>
                <a:cs typeface="Times New Roman"/>
              </a:rPr>
              <a:t> </a:t>
            </a:r>
            <a:r>
              <a:rPr sz="1900" i="1" spc="-20" dirty="0">
                <a:latin typeface="Times New Roman"/>
                <a:cs typeface="Times New Roman"/>
              </a:rPr>
              <a:t>i</a:t>
            </a:r>
            <a:r>
              <a:rPr sz="1900" i="1" spc="20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Symbol"/>
                <a:cs typeface="Symbol"/>
              </a:rPr>
              <a:t>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1</a:t>
            </a:r>
            <a:r>
              <a:rPr sz="1900" spc="-290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Symbol"/>
                <a:cs typeface="Symbol"/>
              </a:rPr>
              <a:t></a:t>
            </a:r>
            <a:r>
              <a:rPr sz="1900" spc="-90" dirty="0">
                <a:latin typeface="Times New Roman"/>
                <a:cs typeface="Times New Roman"/>
              </a:rPr>
              <a:t> </a:t>
            </a:r>
            <a:r>
              <a:rPr sz="1900" spc="-35" dirty="0">
                <a:latin typeface="Times New Roman"/>
                <a:cs typeface="Times New Roman"/>
              </a:rPr>
              <a:t>2</a:t>
            </a:r>
            <a:r>
              <a:rPr sz="1900" spc="-14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Symbol"/>
                <a:cs typeface="Symbol"/>
              </a:rPr>
              <a:t></a:t>
            </a:r>
            <a:r>
              <a:rPr sz="1900" spc="-204" dirty="0">
                <a:latin typeface="Times New Roman"/>
                <a:cs typeface="Times New Roman"/>
              </a:rPr>
              <a:t> </a:t>
            </a:r>
            <a:r>
              <a:rPr sz="1900" spc="-30" dirty="0">
                <a:latin typeface="Times New Roman"/>
                <a:cs typeface="Times New Roman"/>
              </a:rPr>
              <a:t>...</a:t>
            </a:r>
            <a:r>
              <a:rPr sz="1900" spc="-190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Symbol"/>
                <a:cs typeface="Symbol"/>
              </a:rPr>
              <a:t></a:t>
            </a:r>
            <a:r>
              <a:rPr sz="1900" spc="-85" dirty="0">
                <a:latin typeface="Times New Roman"/>
                <a:cs typeface="Times New Roman"/>
              </a:rPr>
              <a:t> </a:t>
            </a:r>
            <a:r>
              <a:rPr sz="1900" i="1" spc="-35" dirty="0">
                <a:latin typeface="Times New Roman"/>
                <a:cs typeface="Times New Roman"/>
              </a:rPr>
              <a:t>n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spc="-40" dirty="0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  <a:p>
            <a:pPr marL="75565">
              <a:lnSpc>
                <a:spcPct val="100000"/>
              </a:lnSpc>
              <a:spcBef>
                <a:spcPts val="275"/>
              </a:spcBef>
            </a:pPr>
            <a:r>
              <a:rPr sz="1100" i="1" spc="-10" dirty="0">
                <a:latin typeface="Times New Roman"/>
                <a:cs typeface="Times New Roman"/>
              </a:rPr>
              <a:t>i</a:t>
            </a:r>
            <a:r>
              <a:rPr sz="1100" i="1" spc="-185" dirty="0">
                <a:latin typeface="Times New Roman"/>
                <a:cs typeface="Times New Roman"/>
              </a:rPr>
              <a:t> </a:t>
            </a:r>
            <a:r>
              <a:rPr sz="1100" spc="-35" dirty="0">
                <a:latin typeface="Symbol"/>
                <a:cs typeface="Symbol"/>
              </a:rPr>
              <a:t></a:t>
            </a:r>
            <a:r>
              <a:rPr sz="1100" spc="-3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48725" y="5778418"/>
            <a:ext cx="2169795" cy="0"/>
          </a:xfrm>
          <a:custGeom>
            <a:avLst/>
            <a:gdLst/>
            <a:ahLst/>
            <a:cxnLst/>
            <a:rect l="l" t="t" r="r" b="b"/>
            <a:pathLst>
              <a:path w="2169795">
                <a:moveTo>
                  <a:pt x="0" y="0"/>
                </a:moveTo>
                <a:lnTo>
                  <a:pt x="1689352" y="0"/>
                </a:lnTo>
              </a:path>
              <a:path w="2169795">
                <a:moveTo>
                  <a:pt x="1933354" y="0"/>
                </a:moveTo>
                <a:lnTo>
                  <a:pt x="2169547" y="0"/>
                </a:lnTo>
              </a:path>
            </a:pathLst>
          </a:custGeom>
          <a:ln w="93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25176" y="5785962"/>
            <a:ext cx="135890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15" dirty="0">
                <a:latin typeface="Times New Roman"/>
                <a:cs typeface="Times New Roman"/>
              </a:rPr>
              <a:t>6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59598" y="5357647"/>
            <a:ext cx="264160" cy="715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550" i="1" spc="89" baseline="-26143" dirty="0">
                <a:latin typeface="Times New Roman"/>
                <a:cs typeface="Times New Roman"/>
              </a:rPr>
              <a:t>n</a:t>
            </a:r>
            <a:r>
              <a:rPr sz="1000" spc="60" dirty="0"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  <a:p>
            <a:pPr marL="86360">
              <a:lnSpc>
                <a:spcPct val="100000"/>
              </a:lnSpc>
              <a:spcBef>
                <a:spcPts val="1330"/>
              </a:spcBef>
            </a:pPr>
            <a:r>
              <a:rPr sz="1700" spc="15" dirty="0">
                <a:latin typeface="Times New Roman"/>
                <a:cs typeface="Times New Roman"/>
              </a:rPr>
              <a:t>3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51031" y="5463173"/>
            <a:ext cx="90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5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6711" y="5606058"/>
            <a:ext cx="14668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15" dirty="0">
                <a:latin typeface="Symbol"/>
                <a:cs typeface="Symbol"/>
              </a:rPr>
              <a:t></a:t>
            </a:r>
            <a:endParaRPr sz="170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1644" y="5461158"/>
            <a:ext cx="168592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i="1" spc="15" dirty="0">
                <a:latin typeface="Times New Roman"/>
                <a:cs typeface="Times New Roman"/>
              </a:rPr>
              <a:t>n</a:t>
            </a:r>
            <a:r>
              <a:rPr sz="1700" i="1" spc="-200" dirty="0">
                <a:latin typeface="Times New Roman"/>
                <a:cs typeface="Times New Roman"/>
              </a:rPr>
              <a:t> </a:t>
            </a:r>
            <a:r>
              <a:rPr sz="1700" spc="105" dirty="0">
                <a:latin typeface="Times New Roman"/>
                <a:cs typeface="Times New Roman"/>
              </a:rPr>
              <a:t>*(</a:t>
            </a:r>
            <a:r>
              <a:rPr sz="1700" i="1" spc="105" dirty="0">
                <a:latin typeface="Times New Roman"/>
                <a:cs typeface="Times New Roman"/>
              </a:rPr>
              <a:t>n</a:t>
            </a:r>
            <a:r>
              <a:rPr sz="1700" i="1" spc="-9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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1)</a:t>
            </a:r>
            <a:r>
              <a:rPr sz="1700" spc="-220" dirty="0">
                <a:latin typeface="Times New Roman"/>
                <a:cs typeface="Times New Roman"/>
              </a:rPr>
              <a:t> </a:t>
            </a:r>
            <a:r>
              <a:rPr sz="1700" spc="100" dirty="0">
                <a:latin typeface="Times New Roman"/>
                <a:cs typeface="Times New Roman"/>
              </a:rPr>
              <a:t>*(2</a:t>
            </a:r>
            <a:r>
              <a:rPr sz="1700" i="1" spc="100" dirty="0">
                <a:latin typeface="Times New Roman"/>
                <a:cs typeface="Times New Roman"/>
              </a:rPr>
              <a:t>n</a:t>
            </a:r>
            <a:r>
              <a:rPr sz="1700" i="1" spc="-9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</a:t>
            </a:r>
            <a:r>
              <a:rPr sz="1700" spc="-260" dirty="0">
                <a:latin typeface="Times New Roman"/>
                <a:cs typeface="Times New Roman"/>
              </a:rPr>
              <a:t> </a:t>
            </a:r>
            <a:r>
              <a:rPr sz="1700" spc="-45" dirty="0">
                <a:latin typeface="Times New Roman"/>
                <a:cs typeface="Times New Roman"/>
              </a:rPr>
              <a:t>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37358" y="5425334"/>
            <a:ext cx="2087880" cy="6686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3825" spc="52" baseline="-8714" dirty="0">
                <a:latin typeface="Symbol"/>
                <a:cs typeface="Symbol"/>
              </a:rPr>
              <a:t></a:t>
            </a:r>
            <a:r>
              <a:rPr sz="3825" spc="-569" baseline="-8714" dirty="0">
                <a:latin typeface="Times New Roman"/>
                <a:cs typeface="Times New Roman"/>
              </a:rPr>
              <a:t> </a:t>
            </a:r>
            <a:r>
              <a:rPr sz="1700" i="1" spc="5" dirty="0">
                <a:latin typeface="Times New Roman"/>
                <a:cs typeface="Times New Roman"/>
              </a:rPr>
              <a:t>i</a:t>
            </a:r>
            <a:r>
              <a:rPr sz="1700" i="1" spc="-275" dirty="0">
                <a:latin typeface="Times New Roman"/>
                <a:cs typeface="Times New Roman"/>
              </a:rPr>
              <a:t> </a:t>
            </a:r>
            <a:r>
              <a:rPr sz="1500" spc="7" baseline="44444" dirty="0">
                <a:latin typeface="Times New Roman"/>
                <a:cs typeface="Times New Roman"/>
              </a:rPr>
              <a:t>2</a:t>
            </a:r>
            <a:r>
              <a:rPr sz="1500" spc="157" baseline="44444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</a:t>
            </a:r>
            <a:r>
              <a:rPr sz="1700" spc="-17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1</a:t>
            </a:r>
            <a:r>
              <a:rPr sz="1700" spc="-25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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Times New Roman"/>
                <a:cs typeface="Times New Roman"/>
              </a:rPr>
              <a:t>4</a:t>
            </a:r>
            <a:r>
              <a:rPr sz="1700" spc="-114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</a:t>
            </a:r>
            <a:r>
              <a:rPr sz="1700" spc="-165" dirty="0">
                <a:latin typeface="Times New Roman"/>
                <a:cs typeface="Times New Roman"/>
              </a:rPr>
              <a:t> </a:t>
            </a:r>
            <a:r>
              <a:rPr sz="1700" spc="-5" dirty="0">
                <a:latin typeface="Times New Roman"/>
                <a:cs typeface="Times New Roman"/>
              </a:rPr>
              <a:t>...</a:t>
            </a:r>
            <a:r>
              <a:rPr sz="1700" spc="-150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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i="1" spc="75" dirty="0">
                <a:latin typeface="Times New Roman"/>
                <a:cs typeface="Times New Roman"/>
              </a:rPr>
              <a:t>n</a:t>
            </a:r>
            <a:r>
              <a:rPr sz="1500" spc="112" baseline="44444" dirty="0">
                <a:latin typeface="Times New Roman"/>
                <a:cs typeface="Times New Roman"/>
              </a:rPr>
              <a:t>2</a:t>
            </a:r>
            <a:r>
              <a:rPr sz="1500" spc="547" baseline="44444" dirty="0">
                <a:latin typeface="Times New Roman"/>
                <a:cs typeface="Times New Roman"/>
              </a:rPr>
              <a:t> </a:t>
            </a:r>
            <a:r>
              <a:rPr sz="1700" spc="15" dirty="0">
                <a:latin typeface="Symbol"/>
                <a:cs typeface="Symbol"/>
              </a:rPr>
              <a:t></a:t>
            </a:r>
            <a:endParaRPr sz="1700">
              <a:latin typeface="Symbol"/>
              <a:cs typeface="Symbol"/>
            </a:endParaRPr>
          </a:p>
          <a:p>
            <a:pPr marL="73660">
              <a:lnSpc>
                <a:spcPct val="100000"/>
              </a:lnSpc>
              <a:spcBef>
                <a:spcPts val="220"/>
              </a:spcBef>
            </a:pPr>
            <a:r>
              <a:rPr sz="1000" i="1" dirty="0">
                <a:latin typeface="Times New Roman"/>
                <a:cs typeface="Times New Roman"/>
              </a:rPr>
              <a:t>i</a:t>
            </a:r>
            <a:r>
              <a:rPr sz="1000" i="1" spc="-165" dirty="0">
                <a:latin typeface="Times New Roman"/>
                <a:cs typeface="Times New Roman"/>
              </a:rPr>
              <a:t> </a:t>
            </a:r>
            <a:r>
              <a:rPr sz="1000" spc="-15" dirty="0">
                <a:latin typeface="Symbol"/>
                <a:cs typeface="Symbol"/>
              </a:rPr>
              <a:t></a:t>
            </a:r>
            <a:r>
              <a:rPr sz="1000" spc="-15" dirty="0">
                <a:latin typeface="Times New Roman"/>
                <a:cs typeface="Times New Roman"/>
              </a:rPr>
              <a:t>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30638" y="4442711"/>
            <a:ext cx="692150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4975" algn="l"/>
              </a:tabLst>
            </a:pPr>
            <a:r>
              <a:rPr sz="1650" spc="25" dirty="0">
                <a:latin typeface="Symbol"/>
                <a:cs typeface="Symbol"/>
              </a:rPr>
              <a:t></a:t>
            </a:r>
            <a:r>
              <a:rPr sz="1650" spc="30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2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spc="165" dirty="0">
                <a:latin typeface="Symbol"/>
                <a:cs typeface="Symbol"/>
              </a:rPr>
              <a:t></a:t>
            </a:r>
            <a:r>
              <a:rPr sz="1650" spc="2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07892" y="4442711"/>
            <a:ext cx="17684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20" dirty="0">
                <a:latin typeface="Times New Roman"/>
                <a:cs typeface="Times New Roman"/>
              </a:rPr>
              <a:t>2</a:t>
            </a:r>
            <a:r>
              <a:rPr sz="1650" spc="105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Symbol"/>
                <a:cs typeface="Symbol"/>
              </a:rPr>
              <a:t>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0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Symbol"/>
                <a:cs typeface="Symbol"/>
              </a:rPr>
              <a:t></a:t>
            </a:r>
            <a:r>
              <a:rPr sz="1650" spc="-250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1</a:t>
            </a:r>
            <a:r>
              <a:rPr sz="1650" spc="-250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Symbol"/>
                <a:cs typeface="Symbol"/>
              </a:rPr>
              <a:t></a:t>
            </a:r>
            <a:r>
              <a:rPr sz="1650" spc="-60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2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Symbol"/>
                <a:cs typeface="Symbol"/>
              </a:rPr>
              <a:t></a:t>
            </a:r>
            <a:r>
              <a:rPr sz="1650" spc="-17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...</a:t>
            </a:r>
            <a:r>
              <a:rPr sz="1650" spc="-145" dirty="0">
                <a:latin typeface="Times New Roman"/>
                <a:cs typeface="Times New Roman"/>
              </a:rPr>
              <a:t> </a:t>
            </a:r>
            <a:r>
              <a:rPr sz="1650" spc="25" dirty="0">
                <a:latin typeface="Symbol"/>
                <a:cs typeface="Symbol"/>
              </a:rPr>
              <a:t></a:t>
            </a:r>
            <a:r>
              <a:rPr sz="1650" spc="-65" dirty="0">
                <a:latin typeface="Times New Roman"/>
                <a:cs typeface="Times New Roman"/>
              </a:rPr>
              <a:t> </a:t>
            </a:r>
            <a:r>
              <a:rPr sz="1650" spc="20" dirty="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8843" y="4303114"/>
            <a:ext cx="255904" cy="617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195">
              <a:lnSpc>
                <a:spcPts val="900"/>
              </a:lnSpc>
              <a:spcBef>
                <a:spcPts val="120"/>
              </a:spcBef>
            </a:pPr>
            <a:r>
              <a:rPr sz="950" i="1" spc="30" dirty="0">
                <a:latin typeface="Times New Roman"/>
                <a:cs typeface="Times New Roman"/>
              </a:rPr>
              <a:t>n</a:t>
            </a:r>
            <a:r>
              <a:rPr sz="950" spc="30" dirty="0">
                <a:latin typeface="Symbol"/>
                <a:cs typeface="Symbol"/>
              </a:rPr>
              <a:t></a:t>
            </a:r>
            <a:r>
              <a:rPr sz="950" spc="30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ts val="2675"/>
              </a:lnSpc>
            </a:pPr>
            <a:r>
              <a:rPr sz="2500" spc="30" dirty="0">
                <a:latin typeface="Symbol"/>
                <a:cs typeface="Symbol"/>
              </a:rPr>
              <a:t></a:t>
            </a:r>
            <a:endParaRPr sz="2500">
              <a:latin typeface="Symbol"/>
              <a:cs typeface="Symbol"/>
            </a:endParaRPr>
          </a:p>
          <a:p>
            <a:pPr marL="36195">
              <a:lnSpc>
                <a:spcPts val="1060"/>
              </a:lnSpc>
            </a:pPr>
            <a:r>
              <a:rPr sz="950" i="1" spc="10" dirty="0">
                <a:latin typeface="Times New Roman"/>
                <a:cs typeface="Times New Roman"/>
              </a:rPr>
              <a:t>i</a:t>
            </a:r>
            <a:r>
              <a:rPr sz="950" i="1" spc="-150" dirty="0">
                <a:latin typeface="Times New Roman"/>
                <a:cs typeface="Times New Roman"/>
              </a:rPr>
              <a:t> </a:t>
            </a:r>
            <a:r>
              <a:rPr sz="950" spc="80" dirty="0">
                <a:latin typeface="Symbol"/>
                <a:cs typeface="Symbol"/>
              </a:rPr>
              <a:t></a:t>
            </a:r>
            <a:r>
              <a:rPr sz="950" spc="15" dirty="0">
                <a:latin typeface="Times New Roman"/>
                <a:cs typeface="Times New Roman"/>
              </a:rPr>
              <a:t>0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25981" y="4430718"/>
            <a:ext cx="882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i="1" spc="15" dirty="0">
                <a:latin typeface="Times New Roman"/>
                <a:cs typeface="Times New Roman"/>
              </a:rPr>
              <a:t>n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3414" y="4430718"/>
            <a:ext cx="2266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i="1" spc="95" dirty="0">
                <a:latin typeface="Times New Roman"/>
                <a:cs typeface="Times New Roman"/>
              </a:rPr>
              <a:t>n</a:t>
            </a:r>
            <a:r>
              <a:rPr sz="950" spc="-15" dirty="0">
                <a:latin typeface="Symbol"/>
                <a:cs typeface="Symbol"/>
              </a:rPr>
              <a:t></a:t>
            </a:r>
            <a:r>
              <a:rPr sz="950" spc="15" dirty="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24185" y="4430718"/>
            <a:ext cx="6032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i="1" spc="10" dirty="0">
                <a:latin typeface="Times New Roman"/>
                <a:cs typeface="Times New Roman"/>
              </a:rPr>
              <a:t>i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49198"/>
            <a:ext cx="56076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Büyüme </a:t>
            </a:r>
            <a:r>
              <a:rPr sz="2500" spc="-15" dirty="0"/>
              <a:t>oranı </a:t>
            </a:r>
            <a:r>
              <a:rPr sz="2500" spc="-10" dirty="0"/>
              <a:t>(Growth-Rate) fonksiyonları  </a:t>
            </a:r>
            <a:r>
              <a:rPr sz="2500" spc="-5" dirty="0"/>
              <a:t>Örnek-1</a:t>
            </a:r>
            <a:endParaRPr sz="2500"/>
          </a:p>
        </p:txBody>
      </p:sp>
      <p:grpSp>
        <p:nvGrpSpPr>
          <p:cNvPr id="3" name="object 3"/>
          <p:cNvGrpSpPr/>
          <p:nvPr/>
        </p:nvGrpSpPr>
        <p:grpSpPr>
          <a:xfrm>
            <a:off x="1115567" y="2491739"/>
            <a:ext cx="6201410" cy="3144520"/>
            <a:chOff x="1115567" y="2491739"/>
            <a:chExt cx="6201410" cy="3144520"/>
          </a:xfrm>
        </p:grpSpPr>
        <p:sp>
          <p:nvSpPr>
            <p:cNvPr id="4" name="object 4"/>
            <p:cNvSpPr/>
            <p:nvPr/>
          </p:nvSpPr>
          <p:spPr>
            <a:xfrm>
              <a:off x="1115567" y="2491739"/>
              <a:ext cx="6201156" cy="31440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55748" y="3160902"/>
              <a:ext cx="1945005" cy="1112520"/>
            </a:xfrm>
            <a:custGeom>
              <a:avLst/>
              <a:gdLst/>
              <a:ahLst/>
              <a:cxnLst/>
              <a:rect l="l" t="t" r="r" b="b"/>
              <a:pathLst>
                <a:path w="1945004" h="1112520">
                  <a:moveTo>
                    <a:pt x="1871853" y="51689"/>
                  </a:moveTo>
                  <a:lnTo>
                    <a:pt x="1860956" y="45339"/>
                  </a:lnTo>
                  <a:lnTo>
                    <a:pt x="1783207" y="0"/>
                  </a:lnTo>
                  <a:lnTo>
                    <a:pt x="1779397" y="1016"/>
                  </a:lnTo>
                  <a:lnTo>
                    <a:pt x="1775841" y="7112"/>
                  </a:lnTo>
                  <a:lnTo>
                    <a:pt x="1776857" y="10922"/>
                  </a:lnTo>
                  <a:lnTo>
                    <a:pt x="1835835" y="45339"/>
                  </a:lnTo>
                  <a:lnTo>
                    <a:pt x="71628" y="45339"/>
                  </a:lnTo>
                  <a:lnTo>
                    <a:pt x="71628" y="58039"/>
                  </a:lnTo>
                  <a:lnTo>
                    <a:pt x="1835835" y="58039"/>
                  </a:lnTo>
                  <a:lnTo>
                    <a:pt x="1776857" y="92456"/>
                  </a:lnTo>
                  <a:lnTo>
                    <a:pt x="1775841" y="96266"/>
                  </a:lnTo>
                  <a:lnTo>
                    <a:pt x="1779397" y="102362"/>
                  </a:lnTo>
                  <a:lnTo>
                    <a:pt x="1783207" y="103378"/>
                  </a:lnTo>
                  <a:lnTo>
                    <a:pt x="1860956" y="58039"/>
                  </a:lnTo>
                  <a:lnTo>
                    <a:pt x="1871853" y="51689"/>
                  </a:lnTo>
                  <a:close/>
                </a:path>
                <a:path w="1945004" h="1112520">
                  <a:moveTo>
                    <a:pt x="1944751" y="1060577"/>
                  </a:moveTo>
                  <a:lnTo>
                    <a:pt x="1933854" y="1054227"/>
                  </a:lnTo>
                  <a:lnTo>
                    <a:pt x="1856105" y="1008888"/>
                  </a:lnTo>
                  <a:lnTo>
                    <a:pt x="1852168" y="1009904"/>
                  </a:lnTo>
                  <a:lnTo>
                    <a:pt x="1848612" y="1016000"/>
                  </a:lnTo>
                  <a:lnTo>
                    <a:pt x="1849628" y="1019810"/>
                  </a:lnTo>
                  <a:lnTo>
                    <a:pt x="1908606" y="1054227"/>
                  </a:lnTo>
                  <a:lnTo>
                    <a:pt x="0" y="1054227"/>
                  </a:lnTo>
                  <a:lnTo>
                    <a:pt x="0" y="1066927"/>
                  </a:lnTo>
                  <a:lnTo>
                    <a:pt x="1908606" y="1066927"/>
                  </a:lnTo>
                  <a:lnTo>
                    <a:pt x="1849628" y="1101344"/>
                  </a:lnTo>
                  <a:lnTo>
                    <a:pt x="1848612" y="1105154"/>
                  </a:lnTo>
                  <a:lnTo>
                    <a:pt x="1852168" y="1111250"/>
                  </a:lnTo>
                  <a:lnTo>
                    <a:pt x="1856105" y="1112266"/>
                  </a:lnTo>
                  <a:lnTo>
                    <a:pt x="1933854" y="1066927"/>
                  </a:lnTo>
                  <a:lnTo>
                    <a:pt x="1944751" y="1060577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49198"/>
            <a:ext cx="56076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Büyüme </a:t>
            </a:r>
            <a:r>
              <a:rPr sz="2500" spc="-15" dirty="0"/>
              <a:t>oranı </a:t>
            </a:r>
            <a:r>
              <a:rPr sz="2500" spc="-10" dirty="0"/>
              <a:t>(Growth-Rate) fonksiyonları  </a:t>
            </a:r>
            <a:r>
              <a:rPr sz="2500" spc="-5" dirty="0"/>
              <a:t>Örnek-2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1301496" y="2689860"/>
            <a:ext cx="5943600" cy="27904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35710"/>
            <a:ext cx="6279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Büyüme </a:t>
            </a:r>
            <a:r>
              <a:rPr sz="2800" spc="-15" dirty="0"/>
              <a:t>oranı (Growth-Rate) fonksiyonları  </a:t>
            </a:r>
            <a:r>
              <a:rPr sz="2800" spc="-5" dirty="0"/>
              <a:t>Örnek-3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464944" y="2588219"/>
            <a:ext cx="2646045" cy="153416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i =</a:t>
            </a:r>
            <a:r>
              <a:rPr sz="1800" b="1" spc="-3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sum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0;</a:t>
            </a:r>
            <a:endParaRPr sz="1800">
              <a:latin typeface="Courier New"/>
              <a:cs typeface="Courier New"/>
            </a:endParaRPr>
          </a:p>
          <a:p>
            <a:pPr marL="584200" marR="439420" indent="-571500">
              <a:lnSpc>
                <a:spcPct val="110000"/>
              </a:lnSpc>
            </a:pP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while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(i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&lt;= 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n)</a:t>
            </a:r>
            <a:r>
              <a:rPr sz="18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{  i = i +</a:t>
            </a:r>
            <a:r>
              <a:rPr sz="1800" b="1" spc="-11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15"/>
              </a:spcBef>
            </a:pP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sum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sum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1800" b="1" spc="-114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i;}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54879" y="2289175"/>
            <a:ext cx="487680" cy="1833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5260" marR="30480" indent="-137160">
              <a:lnSpc>
                <a:spcPct val="109900"/>
              </a:lnSpc>
              <a:spcBef>
                <a:spcPts val="90"/>
              </a:spcBef>
            </a:pPr>
            <a:r>
              <a:rPr sz="1800" b="1" u="heavy" spc="-5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Co</a:t>
            </a:r>
            <a:r>
              <a:rPr sz="1800" b="1" u="heavy" spc="-25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s</a:t>
            </a:r>
            <a:r>
              <a:rPr sz="1800" b="1" u="heavy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t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 c</a:t>
            </a:r>
            <a:r>
              <a:rPr sz="1800" b="1" baseline="-20833" dirty="0">
                <a:solidFill>
                  <a:srgbClr val="2F2F2F"/>
                </a:solidFill>
                <a:latin typeface="Calibri"/>
                <a:cs typeface="Calibri"/>
              </a:rPr>
              <a:t>1 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800" b="1" baseline="-20833" dirty="0">
                <a:solidFill>
                  <a:srgbClr val="2F2F2F"/>
                </a:solidFill>
                <a:latin typeface="Calibri"/>
                <a:cs typeface="Calibri"/>
              </a:rPr>
              <a:t>2 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800" b="1" baseline="-20833" dirty="0">
                <a:solidFill>
                  <a:srgbClr val="2F2F2F"/>
                </a:solidFill>
                <a:latin typeface="Calibri"/>
                <a:cs typeface="Calibri"/>
              </a:rPr>
              <a:t>3 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800" b="1" baseline="-20833" dirty="0">
                <a:solidFill>
                  <a:srgbClr val="2F2F2F"/>
                </a:solidFill>
                <a:latin typeface="Calibri"/>
                <a:cs typeface="Calibri"/>
              </a:rPr>
              <a:t>4 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800" b="1" baseline="-20833" dirty="0">
                <a:solidFill>
                  <a:srgbClr val="2F2F2F"/>
                </a:solidFill>
                <a:latin typeface="Calibri"/>
                <a:cs typeface="Calibri"/>
              </a:rPr>
              <a:t>5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09333" y="2289175"/>
            <a:ext cx="587375" cy="183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5080" indent="-157480">
              <a:lnSpc>
                <a:spcPct val="1094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Times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15"/>
              </a:spcBef>
            </a:pP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69545" marR="56515">
              <a:lnSpc>
                <a:spcPct val="110000"/>
              </a:lnSpc>
            </a:pP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+1 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19"/>
              </a:spcBef>
            </a:pP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0109" y="4749038"/>
            <a:ext cx="2872740" cy="998219"/>
          </a:xfrm>
          <a:custGeom>
            <a:avLst/>
            <a:gdLst/>
            <a:ahLst/>
            <a:cxnLst/>
            <a:rect l="l" t="t" r="r" b="b"/>
            <a:pathLst>
              <a:path w="2872740" h="998220">
                <a:moveTo>
                  <a:pt x="70485" y="795020"/>
                </a:moveTo>
                <a:lnTo>
                  <a:pt x="67437" y="786384"/>
                </a:lnTo>
                <a:lnTo>
                  <a:pt x="52095" y="791933"/>
                </a:lnTo>
                <a:lnTo>
                  <a:pt x="38646" y="799973"/>
                </a:lnTo>
                <a:lnTo>
                  <a:pt x="9804" y="838479"/>
                </a:lnTo>
                <a:lnTo>
                  <a:pt x="0" y="892314"/>
                </a:lnTo>
                <a:lnTo>
                  <a:pt x="1066" y="911771"/>
                </a:lnTo>
                <a:lnTo>
                  <a:pt x="17399" y="961123"/>
                </a:lnTo>
                <a:lnTo>
                  <a:pt x="52070" y="992593"/>
                </a:lnTo>
                <a:lnTo>
                  <a:pt x="67437" y="998131"/>
                </a:lnTo>
                <a:lnTo>
                  <a:pt x="70231" y="989533"/>
                </a:lnTo>
                <a:lnTo>
                  <a:pt x="58127" y="984199"/>
                </a:lnTo>
                <a:lnTo>
                  <a:pt x="47713" y="976757"/>
                </a:lnTo>
                <a:lnTo>
                  <a:pt x="26365" y="942073"/>
                </a:lnTo>
                <a:lnTo>
                  <a:pt x="19304" y="891197"/>
                </a:lnTo>
                <a:lnTo>
                  <a:pt x="20078" y="873137"/>
                </a:lnTo>
                <a:lnTo>
                  <a:pt x="31877" y="828548"/>
                </a:lnTo>
                <a:lnTo>
                  <a:pt x="58280" y="800341"/>
                </a:lnTo>
                <a:lnTo>
                  <a:pt x="70485" y="795020"/>
                </a:lnTo>
                <a:close/>
              </a:path>
              <a:path w="2872740" h="998220">
                <a:moveTo>
                  <a:pt x="73533" y="8636"/>
                </a:moveTo>
                <a:lnTo>
                  <a:pt x="70485" y="0"/>
                </a:lnTo>
                <a:lnTo>
                  <a:pt x="55143" y="5549"/>
                </a:lnTo>
                <a:lnTo>
                  <a:pt x="41694" y="13589"/>
                </a:lnTo>
                <a:lnTo>
                  <a:pt x="12852" y="52108"/>
                </a:lnTo>
                <a:lnTo>
                  <a:pt x="3048" y="105918"/>
                </a:lnTo>
                <a:lnTo>
                  <a:pt x="4114" y="125374"/>
                </a:lnTo>
                <a:lnTo>
                  <a:pt x="20447" y="174752"/>
                </a:lnTo>
                <a:lnTo>
                  <a:pt x="55118" y="206184"/>
                </a:lnTo>
                <a:lnTo>
                  <a:pt x="70485" y="211709"/>
                </a:lnTo>
                <a:lnTo>
                  <a:pt x="73279" y="203200"/>
                </a:lnTo>
                <a:lnTo>
                  <a:pt x="61175" y="197802"/>
                </a:lnTo>
                <a:lnTo>
                  <a:pt x="50761" y="190334"/>
                </a:lnTo>
                <a:lnTo>
                  <a:pt x="29413" y="155638"/>
                </a:lnTo>
                <a:lnTo>
                  <a:pt x="22352" y="104775"/>
                </a:lnTo>
                <a:lnTo>
                  <a:pt x="23126" y="86728"/>
                </a:lnTo>
                <a:lnTo>
                  <a:pt x="34925" y="42164"/>
                </a:lnTo>
                <a:lnTo>
                  <a:pt x="61328" y="13957"/>
                </a:lnTo>
                <a:lnTo>
                  <a:pt x="73533" y="8636"/>
                </a:lnTo>
                <a:close/>
              </a:path>
              <a:path w="2872740" h="998220">
                <a:moveTo>
                  <a:pt x="164973" y="246380"/>
                </a:moveTo>
                <a:lnTo>
                  <a:pt x="161925" y="237744"/>
                </a:lnTo>
                <a:lnTo>
                  <a:pt x="146583" y="243293"/>
                </a:lnTo>
                <a:lnTo>
                  <a:pt x="133134" y="251333"/>
                </a:lnTo>
                <a:lnTo>
                  <a:pt x="104292" y="289852"/>
                </a:lnTo>
                <a:lnTo>
                  <a:pt x="94488" y="343662"/>
                </a:lnTo>
                <a:lnTo>
                  <a:pt x="95554" y="363118"/>
                </a:lnTo>
                <a:lnTo>
                  <a:pt x="111887" y="412496"/>
                </a:lnTo>
                <a:lnTo>
                  <a:pt x="146558" y="443928"/>
                </a:lnTo>
                <a:lnTo>
                  <a:pt x="161925" y="449465"/>
                </a:lnTo>
                <a:lnTo>
                  <a:pt x="164719" y="440944"/>
                </a:lnTo>
                <a:lnTo>
                  <a:pt x="152615" y="435546"/>
                </a:lnTo>
                <a:lnTo>
                  <a:pt x="142201" y="428078"/>
                </a:lnTo>
                <a:lnTo>
                  <a:pt x="120853" y="393382"/>
                </a:lnTo>
                <a:lnTo>
                  <a:pt x="113792" y="342519"/>
                </a:lnTo>
                <a:lnTo>
                  <a:pt x="114566" y="324472"/>
                </a:lnTo>
                <a:lnTo>
                  <a:pt x="126365" y="279908"/>
                </a:lnTo>
                <a:lnTo>
                  <a:pt x="152768" y="251701"/>
                </a:lnTo>
                <a:lnTo>
                  <a:pt x="164973" y="246380"/>
                </a:lnTo>
                <a:close/>
              </a:path>
              <a:path w="2872740" h="998220">
                <a:moveTo>
                  <a:pt x="296926" y="892314"/>
                </a:moveTo>
                <a:lnTo>
                  <a:pt x="287172" y="838479"/>
                </a:lnTo>
                <a:lnTo>
                  <a:pt x="258267" y="799973"/>
                </a:lnTo>
                <a:lnTo>
                  <a:pt x="229489" y="786384"/>
                </a:lnTo>
                <a:lnTo>
                  <a:pt x="226441" y="795020"/>
                </a:lnTo>
                <a:lnTo>
                  <a:pt x="238696" y="800341"/>
                </a:lnTo>
                <a:lnTo>
                  <a:pt x="249224" y="807694"/>
                </a:lnTo>
                <a:lnTo>
                  <a:pt x="270649" y="841806"/>
                </a:lnTo>
                <a:lnTo>
                  <a:pt x="277622" y="891197"/>
                </a:lnTo>
                <a:lnTo>
                  <a:pt x="276834" y="909878"/>
                </a:lnTo>
                <a:lnTo>
                  <a:pt x="265036" y="955598"/>
                </a:lnTo>
                <a:lnTo>
                  <a:pt x="238861" y="984199"/>
                </a:lnTo>
                <a:lnTo>
                  <a:pt x="226822" y="989533"/>
                </a:lnTo>
                <a:lnTo>
                  <a:pt x="229489" y="998131"/>
                </a:lnTo>
                <a:lnTo>
                  <a:pt x="269875" y="974090"/>
                </a:lnTo>
                <a:lnTo>
                  <a:pt x="292608" y="929728"/>
                </a:lnTo>
                <a:lnTo>
                  <a:pt x="295846" y="911771"/>
                </a:lnTo>
                <a:lnTo>
                  <a:pt x="296926" y="892314"/>
                </a:lnTo>
                <a:close/>
              </a:path>
              <a:path w="2872740" h="998220">
                <a:moveTo>
                  <a:pt x="299974" y="105918"/>
                </a:moveTo>
                <a:lnTo>
                  <a:pt x="290220" y="52108"/>
                </a:lnTo>
                <a:lnTo>
                  <a:pt x="261315" y="13601"/>
                </a:lnTo>
                <a:lnTo>
                  <a:pt x="232537" y="0"/>
                </a:lnTo>
                <a:lnTo>
                  <a:pt x="229489" y="8636"/>
                </a:lnTo>
                <a:lnTo>
                  <a:pt x="241744" y="13957"/>
                </a:lnTo>
                <a:lnTo>
                  <a:pt x="252285" y="21310"/>
                </a:lnTo>
                <a:lnTo>
                  <a:pt x="273697" y="55435"/>
                </a:lnTo>
                <a:lnTo>
                  <a:pt x="280670" y="104775"/>
                </a:lnTo>
                <a:lnTo>
                  <a:pt x="279882" y="123444"/>
                </a:lnTo>
                <a:lnTo>
                  <a:pt x="268097" y="169164"/>
                </a:lnTo>
                <a:lnTo>
                  <a:pt x="241909" y="197802"/>
                </a:lnTo>
                <a:lnTo>
                  <a:pt x="229870" y="203200"/>
                </a:lnTo>
                <a:lnTo>
                  <a:pt x="232537" y="211709"/>
                </a:lnTo>
                <a:lnTo>
                  <a:pt x="272923" y="187706"/>
                </a:lnTo>
                <a:lnTo>
                  <a:pt x="295656" y="143344"/>
                </a:lnTo>
                <a:lnTo>
                  <a:pt x="298894" y="125374"/>
                </a:lnTo>
                <a:lnTo>
                  <a:pt x="299974" y="105918"/>
                </a:lnTo>
                <a:close/>
              </a:path>
              <a:path w="2872740" h="998220">
                <a:moveTo>
                  <a:pt x="1467358" y="343662"/>
                </a:moveTo>
                <a:lnTo>
                  <a:pt x="1457604" y="289852"/>
                </a:lnTo>
                <a:lnTo>
                  <a:pt x="1428699" y="251345"/>
                </a:lnTo>
                <a:lnTo>
                  <a:pt x="1399921" y="237744"/>
                </a:lnTo>
                <a:lnTo>
                  <a:pt x="1396873" y="246380"/>
                </a:lnTo>
                <a:lnTo>
                  <a:pt x="1409128" y="251701"/>
                </a:lnTo>
                <a:lnTo>
                  <a:pt x="1419669" y="259054"/>
                </a:lnTo>
                <a:lnTo>
                  <a:pt x="1441081" y="293179"/>
                </a:lnTo>
                <a:lnTo>
                  <a:pt x="1448054" y="342519"/>
                </a:lnTo>
                <a:lnTo>
                  <a:pt x="1447266" y="361188"/>
                </a:lnTo>
                <a:lnTo>
                  <a:pt x="1435481" y="406908"/>
                </a:lnTo>
                <a:lnTo>
                  <a:pt x="1409293" y="435546"/>
                </a:lnTo>
                <a:lnTo>
                  <a:pt x="1397254" y="440944"/>
                </a:lnTo>
                <a:lnTo>
                  <a:pt x="1399921" y="449465"/>
                </a:lnTo>
                <a:lnTo>
                  <a:pt x="1440307" y="425450"/>
                </a:lnTo>
                <a:lnTo>
                  <a:pt x="1463040" y="381088"/>
                </a:lnTo>
                <a:lnTo>
                  <a:pt x="1466278" y="363118"/>
                </a:lnTo>
                <a:lnTo>
                  <a:pt x="1467358" y="343662"/>
                </a:lnTo>
                <a:close/>
              </a:path>
              <a:path w="2872740" h="998220">
                <a:moveTo>
                  <a:pt x="2236089" y="8636"/>
                </a:moveTo>
                <a:lnTo>
                  <a:pt x="2233041" y="0"/>
                </a:lnTo>
                <a:lnTo>
                  <a:pt x="2217699" y="5549"/>
                </a:lnTo>
                <a:lnTo>
                  <a:pt x="2204250" y="13589"/>
                </a:lnTo>
                <a:lnTo>
                  <a:pt x="2175408" y="52108"/>
                </a:lnTo>
                <a:lnTo>
                  <a:pt x="2165604" y="105918"/>
                </a:lnTo>
                <a:lnTo>
                  <a:pt x="2166670" y="125374"/>
                </a:lnTo>
                <a:lnTo>
                  <a:pt x="2183003" y="174752"/>
                </a:lnTo>
                <a:lnTo>
                  <a:pt x="2217674" y="206184"/>
                </a:lnTo>
                <a:lnTo>
                  <a:pt x="2233041" y="211709"/>
                </a:lnTo>
                <a:lnTo>
                  <a:pt x="2235835" y="203200"/>
                </a:lnTo>
                <a:lnTo>
                  <a:pt x="2223732" y="197802"/>
                </a:lnTo>
                <a:lnTo>
                  <a:pt x="2213318" y="190334"/>
                </a:lnTo>
                <a:lnTo>
                  <a:pt x="2191969" y="155638"/>
                </a:lnTo>
                <a:lnTo>
                  <a:pt x="2184908" y="104775"/>
                </a:lnTo>
                <a:lnTo>
                  <a:pt x="2185682" y="86728"/>
                </a:lnTo>
                <a:lnTo>
                  <a:pt x="2197481" y="42164"/>
                </a:lnTo>
                <a:lnTo>
                  <a:pt x="2223884" y="13957"/>
                </a:lnTo>
                <a:lnTo>
                  <a:pt x="2236089" y="8636"/>
                </a:lnTo>
                <a:close/>
              </a:path>
              <a:path w="2872740" h="998220">
                <a:moveTo>
                  <a:pt x="2872486" y="105918"/>
                </a:moveTo>
                <a:lnTo>
                  <a:pt x="2862732" y="52108"/>
                </a:lnTo>
                <a:lnTo>
                  <a:pt x="2833827" y="13601"/>
                </a:lnTo>
                <a:lnTo>
                  <a:pt x="2805049" y="0"/>
                </a:lnTo>
                <a:lnTo>
                  <a:pt x="2802001" y="8636"/>
                </a:lnTo>
                <a:lnTo>
                  <a:pt x="2814256" y="13957"/>
                </a:lnTo>
                <a:lnTo>
                  <a:pt x="2824784" y="21310"/>
                </a:lnTo>
                <a:lnTo>
                  <a:pt x="2846209" y="55435"/>
                </a:lnTo>
                <a:lnTo>
                  <a:pt x="2853182" y="104775"/>
                </a:lnTo>
                <a:lnTo>
                  <a:pt x="2852394" y="123444"/>
                </a:lnTo>
                <a:lnTo>
                  <a:pt x="2840609" y="169164"/>
                </a:lnTo>
                <a:lnTo>
                  <a:pt x="2814421" y="197802"/>
                </a:lnTo>
                <a:lnTo>
                  <a:pt x="2802382" y="203200"/>
                </a:lnTo>
                <a:lnTo>
                  <a:pt x="2805049" y="211709"/>
                </a:lnTo>
                <a:lnTo>
                  <a:pt x="2845435" y="187706"/>
                </a:lnTo>
                <a:lnTo>
                  <a:pt x="2868168" y="143344"/>
                </a:lnTo>
                <a:lnTo>
                  <a:pt x="2871406" y="125374"/>
                </a:lnTo>
                <a:lnTo>
                  <a:pt x="2872486" y="105918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1214" y="4679442"/>
            <a:ext cx="5581015" cy="169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2014"/>
              </a:lnSpc>
              <a:spcBef>
                <a:spcPts val="100"/>
              </a:spcBef>
              <a:tabLst>
                <a:tab pos="937260" algn="l"/>
                <a:tab pos="3193415" algn="l"/>
              </a:tabLst>
            </a:pP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𝑻</a:t>
            </a:r>
            <a:r>
              <a:rPr sz="1800" spc="35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𝒏	= </a:t>
            </a:r>
            <a:r>
              <a:rPr sz="1800" spc="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𝟏 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800" spc="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𝟐 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800" spc="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𝟑  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r>
              <a:rPr sz="1800" spc="-15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800" spc="-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𝟏	+ </a:t>
            </a:r>
            <a:r>
              <a:rPr sz="1800" spc="2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3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𝟒</a:t>
            </a:r>
            <a:r>
              <a:rPr sz="1800" spc="25" dirty="0">
                <a:solidFill>
                  <a:srgbClr val="2F2F2F"/>
                </a:solidFill>
                <a:latin typeface="Cambria Math"/>
                <a:cs typeface="Cambria Math"/>
              </a:rPr>
              <a:t>𝒏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800" spc="-3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3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𝟓</a:t>
            </a:r>
            <a:r>
              <a:rPr sz="1800" spc="2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endParaRPr sz="1800">
              <a:latin typeface="Cambria Math"/>
              <a:cs typeface="Cambria Math"/>
            </a:endParaRPr>
          </a:p>
          <a:p>
            <a:pPr marL="88900">
              <a:lnSpc>
                <a:spcPts val="2014"/>
              </a:lnSpc>
              <a:tabLst>
                <a:tab pos="419100" algn="l"/>
              </a:tabLst>
            </a:pP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=	</a:t>
            </a:r>
            <a:r>
              <a:rPr sz="1800" spc="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𝟑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800" spc="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𝟒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800" spc="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𝟓</a:t>
            </a:r>
            <a:r>
              <a:rPr sz="1950" spc="442" baseline="-14957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𝒏 + </a:t>
            </a:r>
            <a:r>
              <a:rPr sz="1800" spc="15" dirty="0">
                <a:solidFill>
                  <a:srgbClr val="2F2F2F"/>
                </a:solidFill>
                <a:latin typeface="Cambria Math"/>
                <a:cs typeface="Cambria Math"/>
              </a:rPr>
              <a:t>(𝒄</a:t>
            </a:r>
            <a:r>
              <a:rPr sz="1950" spc="22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𝟏</a:t>
            </a:r>
            <a:r>
              <a:rPr sz="1800" spc="15" dirty="0">
                <a:solidFill>
                  <a:srgbClr val="2F2F2F"/>
                </a:solidFill>
                <a:latin typeface="Cambria Math"/>
                <a:cs typeface="Cambria Math"/>
              </a:rPr>
              <a:t>+𝒄</a:t>
            </a:r>
            <a:r>
              <a:rPr sz="1950" spc="22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𝟐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800" spc="-10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950" spc="37" baseline="-14957" dirty="0">
                <a:solidFill>
                  <a:srgbClr val="2F2F2F"/>
                </a:solidFill>
                <a:latin typeface="Cambria Math"/>
                <a:cs typeface="Cambria Math"/>
              </a:rPr>
              <a:t>𝟑</a:t>
            </a:r>
            <a:r>
              <a:rPr sz="1800" spc="25" dirty="0">
                <a:solidFill>
                  <a:srgbClr val="2F2F2F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ambria Math"/>
              <a:cs typeface="Cambria Math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  <a:tabLst>
                <a:tab pos="934085" algn="l"/>
              </a:tabLst>
            </a:pP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𝑻</a:t>
            </a:r>
            <a:r>
              <a:rPr sz="1800" spc="35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𝒏	= </a:t>
            </a:r>
            <a:r>
              <a:rPr sz="1800" spc="-5" dirty="0">
                <a:solidFill>
                  <a:srgbClr val="2F2F2F"/>
                </a:solidFill>
                <a:latin typeface="Cambria Math"/>
                <a:cs typeface="Cambria Math"/>
              </a:rPr>
              <a:t>𝒂𝒏 </a:t>
            </a:r>
            <a:r>
              <a:rPr sz="1800" dirty="0">
                <a:solidFill>
                  <a:srgbClr val="2F2F2F"/>
                </a:solidFill>
                <a:latin typeface="Cambria Math"/>
                <a:cs typeface="Cambria Math"/>
              </a:rPr>
              <a:t>+ 𝒃 →</a:t>
            </a:r>
            <a:r>
              <a:rPr sz="1800" spc="30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mbria Math"/>
                <a:cs typeface="Cambria Math"/>
              </a:rPr>
              <a:t>𝑶(𝒏)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mbria Math"/>
              <a:cs typeface="Cambria Math"/>
            </a:endParaRPr>
          </a:p>
          <a:p>
            <a:pPr marL="73025">
              <a:lnSpc>
                <a:spcPct val="100000"/>
              </a:lnSpc>
            </a:pP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1800" b="1" spc="-5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1800" b="1" spc="-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algoritmanın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büyüme </a:t>
            </a:r>
            <a:r>
              <a:rPr sz="1800" b="1" spc="-10" dirty="0">
                <a:solidFill>
                  <a:srgbClr val="2F2F2F"/>
                </a:solidFill>
                <a:latin typeface="Calibri"/>
                <a:cs typeface="Calibri"/>
              </a:rPr>
              <a:t>oran fonksiyonu, </a:t>
            </a:r>
            <a:r>
              <a:rPr sz="1800" b="1" spc="-5" dirty="0">
                <a:solidFill>
                  <a:srgbClr val="FF2E12"/>
                </a:solidFill>
                <a:latin typeface="Calibri"/>
                <a:cs typeface="Calibri"/>
              </a:rPr>
              <a:t>O(n)</a:t>
            </a:r>
            <a:r>
              <a:rPr sz="1800" b="1" spc="-130" dirty="0">
                <a:solidFill>
                  <a:srgbClr val="FF2E12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dir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08990"/>
            <a:ext cx="6279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Büyüme </a:t>
            </a:r>
            <a:r>
              <a:rPr sz="2800" spc="-15" dirty="0"/>
              <a:t>oranı (Growth-Rate) fonksiyonları  </a:t>
            </a:r>
            <a:r>
              <a:rPr sz="2800" spc="-5" dirty="0"/>
              <a:t>Örnek-4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4879" y="1963953"/>
            <a:ext cx="442595" cy="2164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0480">
              <a:lnSpc>
                <a:spcPct val="109700"/>
              </a:lnSpc>
              <a:spcBef>
                <a:spcPts val="80"/>
              </a:spcBef>
            </a:pPr>
            <a:r>
              <a:rPr sz="1600" b="1" u="heavy" spc="-10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Co</a:t>
            </a:r>
            <a:r>
              <a:rPr sz="1600" b="1" u="heavy" spc="-20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s</a:t>
            </a:r>
            <a:r>
              <a:rPr sz="1600" b="1" u="heavy" spc="-5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t </a:t>
            </a:r>
            <a:r>
              <a:rPr sz="1600" b="1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 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2 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3 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4 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5 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6 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7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9333" y="1963953"/>
            <a:ext cx="878840" cy="21640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b="1" u="heavy" spc="-10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Times</a:t>
            </a:r>
            <a:endParaRPr sz="1600">
              <a:latin typeface="Calibri"/>
              <a:cs typeface="Calibri"/>
            </a:endParaRPr>
          </a:p>
          <a:p>
            <a:pPr marL="256540">
              <a:lnSpc>
                <a:spcPct val="100000"/>
              </a:lnSpc>
              <a:spcBef>
                <a:spcPts val="170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1600">
              <a:latin typeface="Courier New"/>
              <a:cs typeface="Courier New"/>
            </a:endParaRPr>
          </a:p>
          <a:p>
            <a:pPr marL="256540" marR="248920">
              <a:lnSpc>
                <a:spcPts val="211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n+1   n</a:t>
            </a:r>
            <a:endParaRPr sz="1600">
              <a:latin typeface="Courier New"/>
              <a:cs typeface="Courier New"/>
            </a:endParaRPr>
          </a:p>
          <a:p>
            <a:pPr marL="256540" marR="5080" indent="-243840">
              <a:lnSpc>
                <a:spcPts val="2110"/>
              </a:lnSpc>
              <a:spcBef>
                <a:spcPts val="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n*(n+1)  n*n  n*n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4879" y="4395978"/>
            <a:ext cx="275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8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3173" y="4395978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4944" y="2227605"/>
            <a:ext cx="2794635" cy="27057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i=1;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sum =</a:t>
            </a:r>
            <a:r>
              <a:rPr sz="1600" b="1" spc="-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2F2F2F"/>
                </a:solidFill>
                <a:latin typeface="Courier New"/>
                <a:cs typeface="Courier New"/>
              </a:rPr>
              <a:t>0;</a:t>
            </a:r>
            <a:endParaRPr sz="1600">
              <a:latin typeface="Courier New"/>
              <a:cs typeface="Courier New"/>
            </a:endParaRPr>
          </a:p>
          <a:p>
            <a:pPr marL="584200" marR="821690" indent="-571500">
              <a:lnSpc>
                <a:spcPts val="2110"/>
              </a:lnSpc>
              <a:spcBef>
                <a:spcPts val="10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</a:t>
            </a:r>
            <a:r>
              <a:rPr sz="1600" b="1" spc="5" dirty="0">
                <a:solidFill>
                  <a:srgbClr val="2F2F2F"/>
                </a:solidFill>
                <a:latin typeface="Courier New"/>
                <a:cs typeface="Courier New"/>
              </a:rPr>
              <a:t>(i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&lt;= n)</a:t>
            </a:r>
            <a:r>
              <a:rPr sz="1600" b="1" spc="-7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{  j=1;</a:t>
            </a:r>
            <a:endParaRPr sz="1600">
              <a:latin typeface="Courier New"/>
              <a:cs typeface="Courier New"/>
            </a:endParaRPr>
          </a:p>
          <a:p>
            <a:pPr marL="1071880" marR="5080" indent="-487680">
              <a:lnSpc>
                <a:spcPts val="2110"/>
              </a:lnSpc>
              <a:spcBef>
                <a:spcPts val="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</a:t>
            </a:r>
            <a:r>
              <a:rPr sz="1600" b="1" dirty="0">
                <a:solidFill>
                  <a:srgbClr val="2F2F2F"/>
                </a:solidFill>
                <a:latin typeface="Courier New"/>
                <a:cs typeface="Courier New"/>
              </a:rPr>
              <a:t>(j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&lt;= n) {  sum = </a:t>
            </a:r>
            <a:r>
              <a:rPr sz="1600" b="1" dirty="0">
                <a:solidFill>
                  <a:srgbClr val="2F2F2F"/>
                </a:solidFill>
                <a:latin typeface="Courier New"/>
                <a:cs typeface="Courier New"/>
              </a:rPr>
              <a:t>sum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1600" b="1" spc="-5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i;  </a:t>
            </a:r>
            <a:r>
              <a:rPr sz="1600" b="1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j = j +</a:t>
            </a:r>
            <a:r>
              <a:rPr sz="1600" b="1" spc="-10" dirty="0">
                <a:solidFill>
                  <a:srgbClr val="2F2F2F"/>
                </a:solidFill>
                <a:latin typeface="Courier New"/>
                <a:cs typeface="Courier New"/>
              </a:rPr>
              <a:t> 1;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1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i = i</a:t>
            </a:r>
            <a:r>
              <a:rPr sz="1600" b="1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+1;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78763" y="5160517"/>
            <a:ext cx="263525" cy="187960"/>
          </a:xfrm>
          <a:custGeom>
            <a:avLst/>
            <a:gdLst/>
            <a:ahLst/>
            <a:cxnLst/>
            <a:rect l="l" t="t" r="r" b="b"/>
            <a:pathLst>
              <a:path w="263525" h="187960">
                <a:moveTo>
                  <a:pt x="203453" y="0"/>
                </a:moveTo>
                <a:lnTo>
                  <a:pt x="200787" y="7619"/>
                </a:lnTo>
                <a:lnTo>
                  <a:pt x="211647" y="12334"/>
                </a:lnTo>
                <a:lnTo>
                  <a:pt x="220995" y="18859"/>
                </a:lnTo>
                <a:lnTo>
                  <a:pt x="243490" y="62293"/>
                </a:lnTo>
                <a:lnTo>
                  <a:pt x="246253" y="92963"/>
                </a:lnTo>
                <a:lnTo>
                  <a:pt x="245560" y="109535"/>
                </a:lnTo>
                <a:lnTo>
                  <a:pt x="235077" y="149986"/>
                </a:lnTo>
                <a:lnTo>
                  <a:pt x="201040" y="180085"/>
                </a:lnTo>
                <a:lnTo>
                  <a:pt x="203453" y="187705"/>
                </a:lnTo>
                <a:lnTo>
                  <a:pt x="239333" y="166417"/>
                </a:lnTo>
                <a:lnTo>
                  <a:pt x="259508" y="127126"/>
                </a:lnTo>
                <a:lnTo>
                  <a:pt x="263398" y="93979"/>
                </a:lnTo>
                <a:lnTo>
                  <a:pt x="262423" y="76737"/>
                </a:lnTo>
                <a:lnTo>
                  <a:pt x="247903" y="32892"/>
                </a:lnTo>
                <a:lnTo>
                  <a:pt x="217078" y="4907"/>
                </a:lnTo>
                <a:lnTo>
                  <a:pt x="203453" y="0"/>
                </a:lnTo>
                <a:close/>
              </a:path>
              <a:path w="263525" h="187960">
                <a:moveTo>
                  <a:pt x="59817" y="0"/>
                </a:moveTo>
                <a:lnTo>
                  <a:pt x="24062" y="21341"/>
                </a:lnTo>
                <a:lnTo>
                  <a:pt x="3841" y="60817"/>
                </a:lnTo>
                <a:lnTo>
                  <a:pt x="0" y="93979"/>
                </a:lnTo>
                <a:lnTo>
                  <a:pt x="954" y="111220"/>
                </a:lnTo>
                <a:lnTo>
                  <a:pt x="15367" y="154939"/>
                </a:lnTo>
                <a:lnTo>
                  <a:pt x="46174" y="182800"/>
                </a:lnTo>
                <a:lnTo>
                  <a:pt x="59817" y="187705"/>
                </a:lnTo>
                <a:lnTo>
                  <a:pt x="62230" y="180085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907" y="124571"/>
                </a:lnTo>
                <a:lnTo>
                  <a:pt x="17145" y="92963"/>
                </a:lnTo>
                <a:lnTo>
                  <a:pt x="17835" y="76914"/>
                </a:lnTo>
                <a:lnTo>
                  <a:pt x="28193" y="37337"/>
                </a:lnTo>
                <a:lnTo>
                  <a:pt x="62484" y="7619"/>
                </a:lnTo>
                <a:lnTo>
                  <a:pt x="59817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2070" y="5097017"/>
            <a:ext cx="3670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𝑻</a:t>
            </a:r>
            <a:r>
              <a:rPr sz="1600" spc="2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09087" y="5160517"/>
            <a:ext cx="4195445" cy="187960"/>
          </a:xfrm>
          <a:custGeom>
            <a:avLst/>
            <a:gdLst/>
            <a:ahLst/>
            <a:cxnLst/>
            <a:rect l="l" t="t" r="r" b="b"/>
            <a:pathLst>
              <a:path w="4195445" h="187960">
                <a:moveTo>
                  <a:pt x="62484" y="7620"/>
                </a:moveTo>
                <a:lnTo>
                  <a:pt x="59817" y="0"/>
                </a:lnTo>
                <a:lnTo>
                  <a:pt x="46240" y="4914"/>
                </a:lnTo>
                <a:lnTo>
                  <a:pt x="34315" y="12026"/>
                </a:lnTo>
                <a:lnTo>
                  <a:pt x="8674" y="46215"/>
                </a:lnTo>
                <a:lnTo>
                  <a:pt x="0" y="93980"/>
                </a:lnTo>
                <a:lnTo>
                  <a:pt x="952" y="111226"/>
                </a:lnTo>
                <a:lnTo>
                  <a:pt x="15367" y="154940"/>
                </a:lnTo>
                <a:lnTo>
                  <a:pt x="46164" y="182803"/>
                </a:lnTo>
                <a:lnTo>
                  <a:pt x="59817" y="187706"/>
                </a:lnTo>
                <a:lnTo>
                  <a:pt x="62230" y="180086"/>
                </a:lnTo>
                <a:lnTo>
                  <a:pt x="51523" y="175348"/>
                </a:lnTo>
                <a:lnTo>
                  <a:pt x="42303" y="168757"/>
                </a:lnTo>
                <a:lnTo>
                  <a:pt x="19900" y="124574"/>
                </a:lnTo>
                <a:lnTo>
                  <a:pt x="17145" y="92964"/>
                </a:lnTo>
                <a:lnTo>
                  <a:pt x="17830" y="76923"/>
                </a:lnTo>
                <a:lnTo>
                  <a:pt x="28194" y="37338"/>
                </a:lnTo>
                <a:lnTo>
                  <a:pt x="51689" y="12344"/>
                </a:lnTo>
                <a:lnTo>
                  <a:pt x="62484" y="7620"/>
                </a:lnTo>
                <a:close/>
              </a:path>
              <a:path w="4195445" h="187960">
                <a:moveTo>
                  <a:pt x="630682" y="93980"/>
                </a:moveTo>
                <a:lnTo>
                  <a:pt x="621944" y="46215"/>
                </a:lnTo>
                <a:lnTo>
                  <a:pt x="596290" y="12026"/>
                </a:lnTo>
                <a:lnTo>
                  <a:pt x="570738" y="0"/>
                </a:lnTo>
                <a:lnTo>
                  <a:pt x="568071" y="7620"/>
                </a:lnTo>
                <a:lnTo>
                  <a:pt x="578929" y="12344"/>
                </a:lnTo>
                <a:lnTo>
                  <a:pt x="588276" y="18859"/>
                </a:lnTo>
                <a:lnTo>
                  <a:pt x="610768" y="62293"/>
                </a:lnTo>
                <a:lnTo>
                  <a:pt x="613537" y="92964"/>
                </a:lnTo>
                <a:lnTo>
                  <a:pt x="612838" y="109537"/>
                </a:lnTo>
                <a:lnTo>
                  <a:pt x="602361" y="149987"/>
                </a:lnTo>
                <a:lnTo>
                  <a:pt x="568325" y="180086"/>
                </a:lnTo>
                <a:lnTo>
                  <a:pt x="570738" y="187706"/>
                </a:lnTo>
                <a:lnTo>
                  <a:pt x="606615" y="166420"/>
                </a:lnTo>
                <a:lnTo>
                  <a:pt x="626783" y="127127"/>
                </a:lnTo>
                <a:lnTo>
                  <a:pt x="629704" y="111226"/>
                </a:lnTo>
                <a:lnTo>
                  <a:pt x="630682" y="93980"/>
                </a:lnTo>
                <a:close/>
              </a:path>
              <a:path w="4195445" h="187960">
                <a:moveTo>
                  <a:pt x="1879092" y="7620"/>
                </a:moveTo>
                <a:lnTo>
                  <a:pt x="1876425" y="0"/>
                </a:lnTo>
                <a:lnTo>
                  <a:pt x="1862848" y="4914"/>
                </a:lnTo>
                <a:lnTo>
                  <a:pt x="1850923" y="12026"/>
                </a:lnTo>
                <a:lnTo>
                  <a:pt x="1825282" y="46215"/>
                </a:lnTo>
                <a:lnTo>
                  <a:pt x="1816608" y="93980"/>
                </a:lnTo>
                <a:lnTo>
                  <a:pt x="1817560" y="111226"/>
                </a:lnTo>
                <a:lnTo>
                  <a:pt x="1831975" y="154940"/>
                </a:lnTo>
                <a:lnTo>
                  <a:pt x="1862772" y="182803"/>
                </a:lnTo>
                <a:lnTo>
                  <a:pt x="1876425" y="187706"/>
                </a:lnTo>
                <a:lnTo>
                  <a:pt x="1878838" y="180086"/>
                </a:lnTo>
                <a:lnTo>
                  <a:pt x="1868131" y="175348"/>
                </a:lnTo>
                <a:lnTo>
                  <a:pt x="1858911" y="168757"/>
                </a:lnTo>
                <a:lnTo>
                  <a:pt x="1836508" y="124574"/>
                </a:lnTo>
                <a:lnTo>
                  <a:pt x="1833753" y="92964"/>
                </a:lnTo>
                <a:lnTo>
                  <a:pt x="1834438" y="76923"/>
                </a:lnTo>
                <a:lnTo>
                  <a:pt x="1844802" y="37338"/>
                </a:lnTo>
                <a:lnTo>
                  <a:pt x="1868297" y="12344"/>
                </a:lnTo>
                <a:lnTo>
                  <a:pt x="1879092" y="7620"/>
                </a:lnTo>
                <a:close/>
              </a:path>
              <a:path w="4195445" h="187960">
                <a:moveTo>
                  <a:pt x="2445766" y="93980"/>
                </a:moveTo>
                <a:lnTo>
                  <a:pt x="2437028" y="46215"/>
                </a:lnTo>
                <a:lnTo>
                  <a:pt x="2411374" y="12026"/>
                </a:lnTo>
                <a:lnTo>
                  <a:pt x="2385822" y="0"/>
                </a:lnTo>
                <a:lnTo>
                  <a:pt x="2383155" y="7620"/>
                </a:lnTo>
                <a:lnTo>
                  <a:pt x="2394013" y="12344"/>
                </a:lnTo>
                <a:lnTo>
                  <a:pt x="2403360" y="18859"/>
                </a:lnTo>
                <a:lnTo>
                  <a:pt x="2425852" y="62293"/>
                </a:lnTo>
                <a:lnTo>
                  <a:pt x="2428621" y="92964"/>
                </a:lnTo>
                <a:lnTo>
                  <a:pt x="2427922" y="109537"/>
                </a:lnTo>
                <a:lnTo>
                  <a:pt x="2417445" y="149987"/>
                </a:lnTo>
                <a:lnTo>
                  <a:pt x="2383409" y="180086"/>
                </a:lnTo>
                <a:lnTo>
                  <a:pt x="2385822" y="187706"/>
                </a:lnTo>
                <a:lnTo>
                  <a:pt x="2421699" y="166420"/>
                </a:lnTo>
                <a:lnTo>
                  <a:pt x="2441867" y="127127"/>
                </a:lnTo>
                <a:lnTo>
                  <a:pt x="2444788" y="111226"/>
                </a:lnTo>
                <a:lnTo>
                  <a:pt x="2445766" y="93980"/>
                </a:lnTo>
                <a:close/>
              </a:path>
              <a:path w="4195445" h="187960">
                <a:moveTo>
                  <a:pt x="3119628" y="7620"/>
                </a:moveTo>
                <a:lnTo>
                  <a:pt x="3116961" y="0"/>
                </a:lnTo>
                <a:lnTo>
                  <a:pt x="3103384" y="4914"/>
                </a:lnTo>
                <a:lnTo>
                  <a:pt x="3091459" y="12026"/>
                </a:lnTo>
                <a:lnTo>
                  <a:pt x="3065818" y="46215"/>
                </a:lnTo>
                <a:lnTo>
                  <a:pt x="3057144" y="93980"/>
                </a:lnTo>
                <a:lnTo>
                  <a:pt x="3058096" y="111226"/>
                </a:lnTo>
                <a:lnTo>
                  <a:pt x="3072511" y="154940"/>
                </a:lnTo>
                <a:lnTo>
                  <a:pt x="3103308" y="182803"/>
                </a:lnTo>
                <a:lnTo>
                  <a:pt x="3116961" y="187706"/>
                </a:lnTo>
                <a:lnTo>
                  <a:pt x="3119374" y="180086"/>
                </a:lnTo>
                <a:lnTo>
                  <a:pt x="3108668" y="175348"/>
                </a:lnTo>
                <a:lnTo>
                  <a:pt x="3099447" y="168757"/>
                </a:lnTo>
                <a:lnTo>
                  <a:pt x="3077045" y="124574"/>
                </a:lnTo>
                <a:lnTo>
                  <a:pt x="3074289" y="92964"/>
                </a:lnTo>
                <a:lnTo>
                  <a:pt x="3074974" y="76923"/>
                </a:lnTo>
                <a:lnTo>
                  <a:pt x="3085338" y="37338"/>
                </a:lnTo>
                <a:lnTo>
                  <a:pt x="3108833" y="12344"/>
                </a:lnTo>
                <a:lnTo>
                  <a:pt x="3119628" y="7620"/>
                </a:lnTo>
                <a:close/>
              </a:path>
              <a:path w="4195445" h="187960">
                <a:moveTo>
                  <a:pt x="3320542" y="93980"/>
                </a:moveTo>
                <a:lnTo>
                  <a:pt x="3311804" y="46215"/>
                </a:lnTo>
                <a:lnTo>
                  <a:pt x="3286150" y="12026"/>
                </a:lnTo>
                <a:lnTo>
                  <a:pt x="3260598" y="0"/>
                </a:lnTo>
                <a:lnTo>
                  <a:pt x="3257931" y="7620"/>
                </a:lnTo>
                <a:lnTo>
                  <a:pt x="3268789" y="12344"/>
                </a:lnTo>
                <a:lnTo>
                  <a:pt x="3278136" y="18859"/>
                </a:lnTo>
                <a:lnTo>
                  <a:pt x="3300628" y="62293"/>
                </a:lnTo>
                <a:lnTo>
                  <a:pt x="3303397" y="92964"/>
                </a:lnTo>
                <a:lnTo>
                  <a:pt x="3302698" y="109537"/>
                </a:lnTo>
                <a:lnTo>
                  <a:pt x="3292221" y="149987"/>
                </a:lnTo>
                <a:lnTo>
                  <a:pt x="3258185" y="180086"/>
                </a:lnTo>
                <a:lnTo>
                  <a:pt x="3260598" y="187706"/>
                </a:lnTo>
                <a:lnTo>
                  <a:pt x="3296475" y="166420"/>
                </a:lnTo>
                <a:lnTo>
                  <a:pt x="3316643" y="127127"/>
                </a:lnTo>
                <a:lnTo>
                  <a:pt x="3319564" y="111226"/>
                </a:lnTo>
                <a:lnTo>
                  <a:pt x="3320542" y="93980"/>
                </a:lnTo>
                <a:close/>
              </a:path>
              <a:path w="4195445" h="187960">
                <a:moveTo>
                  <a:pt x="3994404" y="7620"/>
                </a:moveTo>
                <a:lnTo>
                  <a:pt x="3991737" y="0"/>
                </a:lnTo>
                <a:lnTo>
                  <a:pt x="3978160" y="4914"/>
                </a:lnTo>
                <a:lnTo>
                  <a:pt x="3966235" y="12026"/>
                </a:lnTo>
                <a:lnTo>
                  <a:pt x="3940594" y="46215"/>
                </a:lnTo>
                <a:lnTo>
                  <a:pt x="3931920" y="93980"/>
                </a:lnTo>
                <a:lnTo>
                  <a:pt x="3932872" y="111226"/>
                </a:lnTo>
                <a:lnTo>
                  <a:pt x="3947287" y="154940"/>
                </a:lnTo>
                <a:lnTo>
                  <a:pt x="3978084" y="182803"/>
                </a:lnTo>
                <a:lnTo>
                  <a:pt x="3991737" y="187706"/>
                </a:lnTo>
                <a:lnTo>
                  <a:pt x="3994150" y="180086"/>
                </a:lnTo>
                <a:lnTo>
                  <a:pt x="3983444" y="175348"/>
                </a:lnTo>
                <a:lnTo>
                  <a:pt x="3974223" y="168757"/>
                </a:lnTo>
                <a:lnTo>
                  <a:pt x="3951821" y="124574"/>
                </a:lnTo>
                <a:lnTo>
                  <a:pt x="3949065" y="92964"/>
                </a:lnTo>
                <a:lnTo>
                  <a:pt x="3949750" y="76923"/>
                </a:lnTo>
                <a:lnTo>
                  <a:pt x="3960114" y="37338"/>
                </a:lnTo>
                <a:lnTo>
                  <a:pt x="3983609" y="12344"/>
                </a:lnTo>
                <a:lnTo>
                  <a:pt x="3994404" y="7620"/>
                </a:lnTo>
                <a:close/>
              </a:path>
              <a:path w="4195445" h="187960">
                <a:moveTo>
                  <a:pt x="4195318" y="93980"/>
                </a:moveTo>
                <a:lnTo>
                  <a:pt x="4186580" y="46215"/>
                </a:lnTo>
                <a:lnTo>
                  <a:pt x="4160926" y="12026"/>
                </a:lnTo>
                <a:lnTo>
                  <a:pt x="4135374" y="0"/>
                </a:lnTo>
                <a:lnTo>
                  <a:pt x="4132707" y="7620"/>
                </a:lnTo>
                <a:lnTo>
                  <a:pt x="4143565" y="12344"/>
                </a:lnTo>
                <a:lnTo>
                  <a:pt x="4152912" y="18859"/>
                </a:lnTo>
                <a:lnTo>
                  <a:pt x="4175404" y="62293"/>
                </a:lnTo>
                <a:lnTo>
                  <a:pt x="4178173" y="92964"/>
                </a:lnTo>
                <a:lnTo>
                  <a:pt x="4177474" y="109537"/>
                </a:lnTo>
                <a:lnTo>
                  <a:pt x="4166997" y="149987"/>
                </a:lnTo>
                <a:lnTo>
                  <a:pt x="4132961" y="180086"/>
                </a:lnTo>
                <a:lnTo>
                  <a:pt x="4135374" y="187706"/>
                </a:lnTo>
                <a:lnTo>
                  <a:pt x="4171251" y="166420"/>
                </a:lnTo>
                <a:lnTo>
                  <a:pt x="4191419" y="127127"/>
                </a:lnTo>
                <a:lnTo>
                  <a:pt x="4194340" y="111226"/>
                </a:lnTo>
                <a:lnTo>
                  <a:pt x="4195318" y="9398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32218" y="5097017"/>
            <a:ext cx="605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600" spc="-5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2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spc="37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𝟖</a:t>
            </a:r>
            <a:r>
              <a:rPr sz="1600" spc="2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27246" y="5378450"/>
            <a:ext cx="1662430" cy="187960"/>
          </a:xfrm>
          <a:custGeom>
            <a:avLst/>
            <a:gdLst/>
            <a:ahLst/>
            <a:cxnLst/>
            <a:rect l="l" t="t" r="r" b="b"/>
            <a:pathLst>
              <a:path w="1662429" h="187960">
                <a:moveTo>
                  <a:pt x="1602486" y="0"/>
                </a:moveTo>
                <a:lnTo>
                  <a:pt x="1599818" y="7619"/>
                </a:lnTo>
                <a:lnTo>
                  <a:pt x="1610679" y="12334"/>
                </a:lnTo>
                <a:lnTo>
                  <a:pt x="1620027" y="18859"/>
                </a:lnTo>
                <a:lnTo>
                  <a:pt x="1642522" y="62293"/>
                </a:lnTo>
                <a:lnTo>
                  <a:pt x="1645285" y="92963"/>
                </a:lnTo>
                <a:lnTo>
                  <a:pt x="1644592" y="109535"/>
                </a:lnTo>
                <a:lnTo>
                  <a:pt x="1634108" y="149987"/>
                </a:lnTo>
                <a:lnTo>
                  <a:pt x="1600073" y="180086"/>
                </a:lnTo>
                <a:lnTo>
                  <a:pt x="1602486" y="187706"/>
                </a:lnTo>
                <a:lnTo>
                  <a:pt x="1638365" y="166417"/>
                </a:lnTo>
                <a:lnTo>
                  <a:pt x="1658540" y="127127"/>
                </a:lnTo>
                <a:lnTo>
                  <a:pt x="1662429" y="93980"/>
                </a:lnTo>
                <a:lnTo>
                  <a:pt x="1661455" y="76737"/>
                </a:lnTo>
                <a:lnTo>
                  <a:pt x="1646936" y="32893"/>
                </a:lnTo>
                <a:lnTo>
                  <a:pt x="1616110" y="4907"/>
                </a:lnTo>
                <a:lnTo>
                  <a:pt x="1602486" y="0"/>
                </a:lnTo>
                <a:close/>
              </a:path>
              <a:path w="1662429" h="187960">
                <a:moveTo>
                  <a:pt x="59816" y="0"/>
                </a:moveTo>
                <a:lnTo>
                  <a:pt x="24062" y="21341"/>
                </a:lnTo>
                <a:lnTo>
                  <a:pt x="3841" y="60817"/>
                </a:lnTo>
                <a:lnTo>
                  <a:pt x="0" y="93980"/>
                </a:lnTo>
                <a:lnTo>
                  <a:pt x="954" y="111220"/>
                </a:lnTo>
                <a:lnTo>
                  <a:pt x="15366" y="154940"/>
                </a:lnTo>
                <a:lnTo>
                  <a:pt x="46174" y="182800"/>
                </a:lnTo>
                <a:lnTo>
                  <a:pt x="59816" y="187706"/>
                </a:lnTo>
                <a:lnTo>
                  <a:pt x="62229" y="180086"/>
                </a:lnTo>
                <a:lnTo>
                  <a:pt x="51536" y="175347"/>
                </a:lnTo>
                <a:lnTo>
                  <a:pt x="42306" y="168751"/>
                </a:lnTo>
                <a:lnTo>
                  <a:pt x="19907" y="124571"/>
                </a:lnTo>
                <a:lnTo>
                  <a:pt x="17144" y="92963"/>
                </a:lnTo>
                <a:lnTo>
                  <a:pt x="17835" y="76914"/>
                </a:lnTo>
                <a:lnTo>
                  <a:pt x="28193" y="37337"/>
                </a:lnTo>
                <a:lnTo>
                  <a:pt x="62483" y="7619"/>
                </a:lnTo>
                <a:lnTo>
                  <a:pt x="59816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13357" y="5097017"/>
            <a:ext cx="5589905" cy="71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>
              <a:lnSpc>
                <a:spcPts val="1820"/>
              </a:lnSpc>
              <a:spcBef>
                <a:spcPts val="95"/>
              </a:spcBef>
              <a:tabLst>
                <a:tab pos="2089785" algn="l"/>
                <a:tab pos="3905250" algn="l"/>
                <a:tab pos="4780280" algn="l"/>
              </a:tabLst>
            </a:pP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=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𝟏 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𝟐 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𝟑  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r>
              <a:rPr sz="1600" spc="-1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600" spc="1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𝟏	+ </a:t>
            </a:r>
            <a:r>
              <a:rPr sz="1600" spc="2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spc="37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𝟒</a:t>
            </a:r>
            <a:r>
              <a:rPr sz="1600" spc="25" dirty="0">
                <a:solidFill>
                  <a:srgbClr val="2F2F2F"/>
                </a:solidFill>
                <a:latin typeface="Cambria Math"/>
                <a:cs typeface="Cambria Math"/>
              </a:rPr>
              <a:t>𝒏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spc="2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spc="30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𝟓</a:t>
            </a:r>
            <a:r>
              <a:rPr sz="1600" spc="20" dirty="0">
                <a:solidFill>
                  <a:srgbClr val="2F2F2F"/>
                </a:solidFill>
                <a:latin typeface="Cambria Math"/>
                <a:cs typeface="Cambria Math"/>
              </a:rPr>
              <a:t>𝒏 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r>
              <a:rPr sz="1600" spc="-4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600" spc="1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𝟏	+</a:t>
            </a:r>
            <a:r>
              <a:rPr sz="1600" spc="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2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spc="37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𝟔</a:t>
            </a:r>
            <a:r>
              <a:rPr sz="1600" spc="2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r>
              <a:rPr sz="1600" spc="32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	+ </a:t>
            </a:r>
            <a:r>
              <a:rPr sz="1600" spc="2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spc="30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𝟕</a:t>
            </a:r>
            <a:r>
              <a:rPr sz="1600" spc="20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r>
              <a:rPr sz="1600" spc="27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endParaRPr sz="1600">
              <a:latin typeface="Cambria Math"/>
              <a:cs typeface="Cambria Math"/>
            </a:endParaRPr>
          </a:p>
          <a:p>
            <a:pPr marL="50800">
              <a:lnSpc>
                <a:spcPts val="1745"/>
              </a:lnSpc>
              <a:tabLst>
                <a:tab pos="1979930" algn="l"/>
              </a:tabLst>
            </a:pP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= </a:t>
            </a:r>
            <a:r>
              <a:rPr sz="1600" spc="10" dirty="0">
                <a:solidFill>
                  <a:srgbClr val="2F2F2F"/>
                </a:solidFill>
                <a:latin typeface="Cambria Math"/>
                <a:cs typeface="Cambria Math"/>
              </a:rPr>
              <a:t>(𝒄</a:t>
            </a:r>
            <a:r>
              <a:rPr sz="1725" spc="1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𝟓</a:t>
            </a:r>
            <a:r>
              <a:rPr sz="1600" spc="10" dirty="0">
                <a:solidFill>
                  <a:srgbClr val="2F2F2F"/>
                </a:solidFill>
                <a:latin typeface="Cambria Math"/>
                <a:cs typeface="Cambria Math"/>
              </a:rPr>
              <a:t>+𝒄</a:t>
            </a:r>
            <a:r>
              <a:rPr sz="1725" spc="1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𝟔 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600" spc="2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1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spc="22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𝟕</a:t>
            </a:r>
            <a:r>
              <a:rPr sz="1600" spc="15" dirty="0">
                <a:solidFill>
                  <a:srgbClr val="2F2F2F"/>
                </a:solidFill>
                <a:latin typeface="Cambria Math"/>
                <a:cs typeface="Cambria Math"/>
              </a:rPr>
              <a:t>)𝒏</a:t>
            </a:r>
            <a:r>
              <a:rPr sz="1725" spc="22" baseline="28985" dirty="0">
                <a:solidFill>
                  <a:srgbClr val="2F2F2F"/>
                </a:solidFill>
                <a:latin typeface="Cambria Math"/>
                <a:cs typeface="Cambria Math"/>
              </a:rPr>
              <a:t>𝟐</a:t>
            </a:r>
            <a:r>
              <a:rPr sz="1725" spc="277" baseline="2898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	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𝟑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𝟒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𝟓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𝟖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 + (𝒄</a:t>
            </a:r>
            <a:r>
              <a:rPr sz="1725" spc="-7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𝟏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𝟐</a:t>
            </a:r>
            <a:r>
              <a:rPr sz="1725" spc="-82" baseline="-14492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spc="2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spc="30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𝟑</a:t>
            </a:r>
            <a:r>
              <a:rPr sz="1600" spc="20" dirty="0">
                <a:solidFill>
                  <a:srgbClr val="2F2F2F"/>
                </a:solidFill>
                <a:latin typeface="Cambria Math"/>
                <a:cs typeface="Cambria Math"/>
              </a:rPr>
              <a:t>)</a:t>
            </a:r>
            <a:endParaRPr sz="1600">
              <a:latin typeface="Cambria Math"/>
              <a:cs typeface="Cambria Math"/>
            </a:endParaRPr>
          </a:p>
          <a:p>
            <a:pPr marL="50800">
              <a:lnSpc>
                <a:spcPts val="1850"/>
              </a:lnSpc>
            </a:pP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=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𝒂𝒏</a:t>
            </a:r>
            <a:r>
              <a:rPr sz="1725" baseline="28985" dirty="0">
                <a:solidFill>
                  <a:srgbClr val="2F2F2F"/>
                </a:solidFill>
                <a:latin typeface="Cambria Math"/>
                <a:cs typeface="Cambria Math"/>
              </a:rPr>
              <a:t>𝟐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𝒃𝒏 +</a:t>
            </a:r>
            <a:r>
              <a:rPr sz="1600" spc="4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9544" y="6042152"/>
            <a:ext cx="46913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F2F2F"/>
                </a:solidFill>
                <a:latin typeface="Wingdings"/>
                <a:cs typeface="Wingdings"/>
              </a:rPr>
              <a:t></a:t>
            </a:r>
            <a:r>
              <a:rPr sz="16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1600" b="1" spc="-10" dirty="0">
                <a:solidFill>
                  <a:srgbClr val="2F2F2F"/>
                </a:solidFill>
                <a:latin typeface="Calibri"/>
                <a:cs typeface="Calibri"/>
              </a:rPr>
              <a:t>algoritmanın büyüme </a:t>
            </a:r>
            <a:r>
              <a:rPr sz="1600" b="1" spc="-15" dirty="0">
                <a:solidFill>
                  <a:srgbClr val="2F2F2F"/>
                </a:solidFill>
                <a:latin typeface="Calibri"/>
                <a:cs typeface="Calibri"/>
              </a:rPr>
              <a:t>oran </a:t>
            </a:r>
            <a:r>
              <a:rPr sz="1600" b="1" spc="-10" dirty="0">
                <a:solidFill>
                  <a:srgbClr val="2F2F2F"/>
                </a:solidFill>
                <a:latin typeface="Calibri"/>
                <a:cs typeface="Calibri"/>
              </a:rPr>
              <a:t>fonksiyonu, </a:t>
            </a:r>
            <a:r>
              <a:rPr sz="1600" b="1" spc="-5" dirty="0">
                <a:solidFill>
                  <a:srgbClr val="FF2E12"/>
                </a:solidFill>
                <a:latin typeface="Calibri"/>
                <a:cs typeface="Calibri"/>
              </a:rPr>
              <a:t>O(n</a:t>
            </a:r>
            <a:r>
              <a:rPr sz="1575" b="1" spc="-7" baseline="26455" dirty="0">
                <a:solidFill>
                  <a:srgbClr val="FF2E12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FF2E12"/>
                </a:solidFill>
                <a:latin typeface="Calibri"/>
                <a:cs typeface="Calibri"/>
              </a:rPr>
              <a:t>)</a:t>
            </a:r>
            <a:r>
              <a:rPr sz="1600" b="1" spc="185" dirty="0">
                <a:solidFill>
                  <a:srgbClr val="FF2E12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2F2F2F"/>
                </a:solidFill>
                <a:latin typeface="Calibri"/>
                <a:cs typeface="Calibri"/>
              </a:rPr>
              <a:t>dir.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2070" y="808990"/>
            <a:ext cx="6279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Büyüme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oranı (Growth-Rate) fonksiyonları  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Örnek-5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4944" y="2018792"/>
            <a:ext cx="2468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for (i=1; </a:t>
            </a:r>
            <a:r>
              <a:rPr sz="1600" b="1" dirty="0">
                <a:solidFill>
                  <a:srgbClr val="2F2F2F"/>
                </a:solidFill>
                <a:latin typeface="Courier New"/>
                <a:cs typeface="Courier New"/>
              </a:rPr>
              <a:t>i&lt;=n;</a:t>
            </a:r>
            <a:r>
              <a:rPr sz="1600" b="1" spc="-5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2F2F2F"/>
                </a:solidFill>
                <a:latin typeface="Courier New"/>
                <a:cs typeface="Courier New"/>
              </a:rPr>
              <a:t>i++)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479" y="1630974"/>
            <a:ext cx="2505075" cy="6565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70"/>
              </a:spcBef>
              <a:tabLst>
                <a:tab pos="1841500" algn="l"/>
              </a:tabLst>
            </a:pPr>
            <a:r>
              <a:rPr sz="1800" b="1" u="heavy" spc="-10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Cost</a:t>
            </a:r>
            <a:r>
              <a:rPr sz="1800" b="1" spc="-10" dirty="0">
                <a:solidFill>
                  <a:srgbClr val="2F2F2F"/>
                </a:solidFill>
                <a:latin typeface="Calibri"/>
                <a:cs typeface="Calibri"/>
              </a:rPr>
              <a:t>	</a:t>
            </a:r>
            <a:r>
              <a:rPr sz="1800" b="1" u="heavy" spc="-5" dirty="0">
                <a:solidFill>
                  <a:srgbClr val="2F2F2F"/>
                </a:solidFill>
                <a:uFill>
                  <a:solidFill>
                    <a:srgbClr val="2F2F2F"/>
                  </a:solidFill>
                </a:uFill>
                <a:latin typeface="Calibri"/>
                <a:cs typeface="Calibri"/>
              </a:rPr>
              <a:t>Times</a:t>
            </a:r>
            <a:endParaRPr sz="1800">
              <a:latin typeface="Calibri"/>
              <a:cs typeface="Calibri"/>
            </a:endParaRPr>
          </a:p>
          <a:p>
            <a:pPr marL="60325" algn="ctr">
              <a:lnSpc>
                <a:spcPct val="100000"/>
              </a:lnSpc>
              <a:spcBef>
                <a:spcPts val="420"/>
              </a:spcBef>
              <a:tabLst>
                <a:tab pos="1889760" algn="l"/>
              </a:tabLst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1	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n+1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2692399"/>
            <a:ext cx="24682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for (j=1; j&lt;=i;</a:t>
            </a:r>
            <a:r>
              <a:rPr sz="1600" b="1" spc="-2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j++)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76800" y="2692399"/>
            <a:ext cx="275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2625" y="3363214"/>
            <a:ext cx="2466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for (k=1; k&lt;=j;</a:t>
            </a:r>
            <a:r>
              <a:rPr sz="1600" b="1" spc="-4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k++)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6800" y="3363214"/>
            <a:ext cx="275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0285" y="4033773"/>
            <a:ext cx="7575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2F2F2F"/>
                </a:solidFill>
                <a:latin typeface="Courier New"/>
                <a:cs typeface="Courier New"/>
              </a:rPr>
              <a:t>x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1600" b="1" spc="-10" dirty="0">
                <a:solidFill>
                  <a:srgbClr val="2F2F2F"/>
                </a:solidFill>
                <a:latin typeface="Courier New"/>
                <a:cs typeface="Courier New"/>
              </a:rPr>
              <a:t>x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+</a:t>
            </a:r>
            <a:r>
              <a:rPr sz="1600" b="1" spc="5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6800" y="4033773"/>
            <a:ext cx="275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2F2F2F"/>
                </a:solidFill>
                <a:latin typeface="Courier New"/>
                <a:cs typeface="Courier New"/>
              </a:rPr>
              <a:t>c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4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8763" y="5069966"/>
            <a:ext cx="1395730" cy="187960"/>
          </a:xfrm>
          <a:custGeom>
            <a:avLst/>
            <a:gdLst/>
            <a:ahLst/>
            <a:cxnLst/>
            <a:rect l="l" t="t" r="r" b="b"/>
            <a:pathLst>
              <a:path w="1395730" h="187960">
                <a:moveTo>
                  <a:pt x="62484" y="7620"/>
                </a:moveTo>
                <a:lnTo>
                  <a:pt x="59817" y="0"/>
                </a:lnTo>
                <a:lnTo>
                  <a:pt x="46240" y="4927"/>
                </a:lnTo>
                <a:lnTo>
                  <a:pt x="34315" y="12090"/>
                </a:lnTo>
                <a:lnTo>
                  <a:pt x="8674" y="46266"/>
                </a:lnTo>
                <a:lnTo>
                  <a:pt x="0" y="93980"/>
                </a:lnTo>
                <a:lnTo>
                  <a:pt x="952" y="111226"/>
                </a:lnTo>
                <a:lnTo>
                  <a:pt x="15367" y="154940"/>
                </a:lnTo>
                <a:lnTo>
                  <a:pt x="46164" y="182930"/>
                </a:lnTo>
                <a:lnTo>
                  <a:pt x="59817" y="187833"/>
                </a:lnTo>
                <a:lnTo>
                  <a:pt x="62230" y="180213"/>
                </a:lnTo>
                <a:lnTo>
                  <a:pt x="51523" y="175475"/>
                </a:lnTo>
                <a:lnTo>
                  <a:pt x="42303" y="168884"/>
                </a:lnTo>
                <a:lnTo>
                  <a:pt x="19900" y="124599"/>
                </a:lnTo>
                <a:lnTo>
                  <a:pt x="17145" y="92964"/>
                </a:lnTo>
                <a:lnTo>
                  <a:pt x="17830" y="77000"/>
                </a:lnTo>
                <a:lnTo>
                  <a:pt x="28194" y="37465"/>
                </a:lnTo>
                <a:lnTo>
                  <a:pt x="51689" y="12344"/>
                </a:lnTo>
                <a:lnTo>
                  <a:pt x="62484" y="7620"/>
                </a:lnTo>
                <a:close/>
              </a:path>
              <a:path w="1395730" h="187960">
                <a:moveTo>
                  <a:pt x="263398" y="93980"/>
                </a:moveTo>
                <a:lnTo>
                  <a:pt x="254660" y="46266"/>
                </a:lnTo>
                <a:lnTo>
                  <a:pt x="229006" y="12090"/>
                </a:lnTo>
                <a:lnTo>
                  <a:pt x="203454" y="0"/>
                </a:lnTo>
                <a:lnTo>
                  <a:pt x="200787" y="7620"/>
                </a:lnTo>
                <a:lnTo>
                  <a:pt x="211645" y="12344"/>
                </a:lnTo>
                <a:lnTo>
                  <a:pt x="220992" y="18884"/>
                </a:lnTo>
                <a:lnTo>
                  <a:pt x="243484" y="62407"/>
                </a:lnTo>
                <a:lnTo>
                  <a:pt x="246253" y="92964"/>
                </a:lnTo>
                <a:lnTo>
                  <a:pt x="245554" y="109537"/>
                </a:lnTo>
                <a:lnTo>
                  <a:pt x="235077" y="150114"/>
                </a:lnTo>
                <a:lnTo>
                  <a:pt x="201041" y="180213"/>
                </a:lnTo>
                <a:lnTo>
                  <a:pt x="203454" y="187833"/>
                </a:lnTo>
                <a:lnTo>
                  <a:pt x="239331" y="166497"/>
                </a:lnTo>
                <a:lnTo>
                  <a:pt x="259499" y="127127"/>
                </a:lnTo>
                <a:lnTo>
                  <a:pt x="262420" y="111226"/>
                </a:lnTo>
                <a:lnTo>
                  <a:pt x="263398" y="93980"/>
                </a:lnTo>
                <a:close/>
              </a:path>
              <a:path w="1395730" h="187960">
                <a:moveTo>
                  <a:pt x="829056" y="7620"/>
                </a:moveTo>
                <a:lnTo>
                  <a:pt x="826389" y="0"/>
                </a:lnTo>
                <a:lnTo>
                  <a:pt x="812812" y="4927"/>
                </a:lnTo>
                <a:lnTo>
                  <a:pt x="800887" y="12090"/>
                </a:lnTo>
                <a:lnTo>
                  <a:pt x="775246" y="46266"/>
                </a:lnTo>
                <a:lnTo>
                  <a:pt x="766572" y="93980"/>
                </a:lnTo>
                <a:lnTo>
                  <a:pt x="767524" y="111226"/>
                </a:lnTo>
                <a:lnTo>
                  <a:pt x="781939" y="154940"/>
                </a:lnTo>
                <a:lnTo>
                  <a:pt x="812736" y="182930"/>
                </a:lnTo>
                <a:lnTo>
                  <a:pt x="826389" y="187833"/>
                </a:lnTo>
                <a:lnTo>
                  <a:pt x="828802" y="180213"/>
                </a:lnTo>
                <a:lnTo>
                  <a:pt x="818095" y="175475"/>
                </a:lnTo>
                <a:lnTo>
                  <a:pt x="808875" y="168884"/>
                </a:lnTo>
                <a:lnTo>
                  <a:pt x="786472" y="124599"/>
                </a:lnTo>
                <a:lnTo>
                  <a:pt x="783717" y="92964"/>
                </a:lnTo>
                <a:lnTo>
                  <a:pt x="784402" y="77000"/>
                </a:lnTo>
                <a:lnTo>
                  <a:pt x="794766" y="37465"/>
                </a:lnTo>
                <a:lnTo>
                  <a:pt x="818261" y="12344"/>
                </a:lnTo>
                <a:lnTo>
                  <a:pt x="829056" y="7620"/>
                </a:lnTo>
                <a:close/>
              </a:path>
              <a:path w="1395730" h="187960">
                <a:moveTo>
                  <a:pt x="1395730" y="93980"/>
                </a:moveTo>
                <a:lnTo>
                  <a:pt x="1386992" y="46266"/>
                </a:lnTo>
                <a:lnTo>
                  <a:pt x="1361338" y="12090"/>
                </a:lnTo>
                <a:lnTo>
                  <a:pt x="1335786" y="0"/>
                </a:lnTo>
                <a:lnTo>
                  <a:pt x="1333119" y="7620"/>
                </a:lnTo>
                <a:lnTo>
                  <a:pt x="1343977" y="12344"/>
                </a:lnTo>
                <a:lnTo>
                  <a:pt x="1353324" y="18884"/>
                </a:lnTo>
                <a:lnTo>
                  <a:pt x="1375816" y="62407"/>
                </a:lnTo>
                <a:lnTo>
                  <a:pt x="1378585" y="92964"/>
                </a:lnTo>
                <a:lnTo>
                  <a:pt x="1377886" y="109537"/>
                </a:lnTo>
                <a:lnTo>
                  <a:pt x="1367409" y="150114"/>
                </a:lnTo>
                <a:lnTo>
                  <a:pt x="1333373" y="180213"/>
                </a:lnTo>
                <a:lnTo>
                  <a:pt x="1335786" y="187833"/>
                </a:lnTo>
                <a:lnTo>
                  <a:pt x="1371663" y="166497"/>
                </a:lnTo>
                <a:lnTo>
                  <a:pt x="1391831" y="127127"/>
                </a:lnTo>
                <a:lnTo>
                  <a:pt x="1394752" y="111226"/>
                </a:lnTo>
                <a:lnTo>
                  <a:pt x="1395730" y="9398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58570" y="4708895"/>
            <a:ext cx="6021705" cy="17494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47850" algn="ctr">
              <a:lnSpc>
                <a:spcPct val="100000"/>
              </a:lnSpc>
              <a:spcBef>
                <a:spcPts val="509"/>
              </a:spcBef>
              <a:tabLst>
                <a:tab pos="3206750" algn="l"/>
                <a:tab pos="3538220" algn="l"/>
                <a:tab pos="4930775" algn="l"/>
                <a:tab pos="5263515" algn="l"/>
              </a:tabLst>
            </a:pPr>
            <a:r>
              <a:rPr sz="1150" spc="5" dirty="0">
                <a:solidFill>
                  <a:srgbClr val="2F2F2F"/>
                </a:solidFill>
                <a:latin typeface="Cambria Math"/>
                <a:cs typeface="Cambria Math"/>
              </a:rPr>
              <a:t>𝒏	𝒏	𝒋	𝒏	𝒋</a:t>
            </a:r>
            <a:endParaRPr sz="1150">
              <a:latin typeface="Cambria Math"/>
              <a:cs typeface="Cambria Math"/>
            </a:endParaRPr>
          </a:p>
          <a:p>
            <a:pPr marL="76200">
              <a:lnSpc>
                <a:spcPct val="100000"/>
              </a:lnSpc>
              <a:spcBef>
                <a:spcPts val="550"/>
              </a:spcBef>
              <a:tabLst>
                <a:tab pos="560705" algn="l"/>
                <a:tab pos="1678939" algn="l"/>
              </a:tabLst>
            </a:pP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𝑻</a:t>
            </a:r>
            <a:r>
              <a:rPr sz="1600" spc="30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	=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𝟏  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𝒏</a:t>
            </a:r>
            <a:r>
              <a:rPr sz="1600" spc="9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600" spc="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𝟏	+</a:t>
            </a:r>
            <a:r>
              <a:rPr sz="1600" spc="1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𝟐</a:t>
            </a:r>
            <a:r>
              <a:rPr sz="1725" spc="127" baseline="-14492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535" dirty="0">
                <a:solidFill>
                  <a:srgbClr val="2F2F2F"/>
                </a:solidFill>
                <a:latin typeface="Cambria Math"/>
                <a:cs typeface="Cambria Math"/>
              </a:rPr>
              <a:t>෍(𝒋</a:t>
            </a:r>
            <a:r>
              <a:rPr sz="1600" spc="-1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600" spc="1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𝟏)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1600" spc="1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𝟑</a:t>
            </a:r>
            <a:r>
              <a:rPr sz="1725" spc="127" baseline="-14492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1610" dirty="0">
                <a:solidFill>
                  <a:srgbClr val="2F2F2F"/>
                </a:solidFill>
                <a:latin typeface="Cambria Math"/>
                <a:cs typeface="Cambria Math"/>
              </a:rPr>
              <a:t>෍</a:t>
            </a:r>
            <a:r>
              <a:rPr sz="1600" spc="-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560" dirty="0">
                <a:solidFill>
                  <a:srgbClr val="2F2F2F"/>
                </a:solidFill>
                <a:latin typeface="Cambria Math"/>
                <a:cs typeface="Cambria Math"/>
              </a:rPr>
              <a:t>෍(𝒌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 +</a:t>
            </a:r>
            <a:r>
              <a:rPr sz="1600" spc="1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𝟏)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1600" dirty="0">
                <a:solidFill>
                  <a:srgbClr val="2F2F2F"/>
                </a:solidFill>
                <a:latin typeface="Cambria Math"/>
                <a:cs typeface="Cambria Math"/>
              </a:rPr>
              <a:t>𝒄</a:t>
            </a:r>
            <a:r>
              <a:rPr sz="1725" baseline="-14492" dirty="0">
                <a:solidFill>
                  <a:srgbClr val="2F2F2F"/>
                </a:solidFill>
                <a:latin typeface="Cambria Math"/>
                <a:cs typeface="Cambria Math"/>
              </a:rPr>
              <a:t>𝟒</a:t>
            </a:r>
            <a:r>
              <a:rPr sz="1725" spc="127" baseline="-14492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1610" dirty="0">
                <a:solidFill>
                  <a:srgbClr val="2F2F2F"/>
                </a:solidFill>
                <a:latin typeface="Cambria Math"/>
                <a:cs typeface="Cambria Math"/>
              </a:rPr>
              <a:t>෍  </a:t>
            </a:r>
            <a:r>
              <a:rPr sz="1600" spc="-175" dirty="0">
                <a:solidFill>
                  <a:srgbClr val="2F2F2F"/>
                </a:solidFill>
                <a:latin typeface="Cambria Math"/>
                <a:cs typeface="Cambria Math"/>
              </a:rPr>
              <a:t>෍</a:t>
            </a:r>
            <a:r>
              <a:rPr sz="1600" spc="-1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𝒌</a:t>
            </a:r>
            <a:endParaRPr sz="1600">
              <a:latin typeface="Cambria Math"/>
              <a:cs typeface="Cambria Math"/>
            </a:endParaRPr>
          </a:p>
          <a:p>
            <a:pPr marL="1884680" algn="ctr">
              <a:lnSpc>
                <a:spcPct val="100000"/>
              </a:lnSpc>
              <a:spcBef>
                <a:spcPts val="570"/>
              </a:spcBef>
              <a:tabLst>
                <a:tab pos="3244215" algn="l"/>
                <a:tab pos="4968240" algn="l"/>
              </a:tabLst>
            </a:pPr>
            <a:r>
              <a:rPr sz="1150" dirty="0">
                <a:solidFill>
                  <a:srgbClr val="2F2F2F"/>
                </a:solidFill>
                <a:latin typeface="Cambria Math"/>
                <a:cs typeface="Cambria Math"/>
              </a:rPr>
              <a:t>𝒋=𝟏	𝒋=𝟏</a:t>
            </a:r>
            <a:r>
              <a:rPr sz="1150" spc="7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2F2F2F"/>
                </a:solidFill>
                <a:latin typeface="Cambria Math"/>
                <a:cs typeface="Cambria Math"/>
              </a:rPr>
              <a:t>𝒌=𝟏	</a:t>
            </a:r>
            <a:r>
              <a:rPr sz="1150" spc="5" dirty="0">
                <a:solidFill>
                  <a:srgbClr val="2F2F2F"/>
                </a:solidFill>
                <a:latin typeface="Cambria Math"/>
                <a:cs typeface="Cambria Math"/>
              </a:rPr>
              <a:t>𝒋=𝟏</a:t>
            </a:r>
            <a:r>
              <a:rPr sz="1150" spc="6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150" dirty="0">
                <a:solidFill>
                  <a:srgbClr val="2F2F2F"/>
                </a:solidFill>
                <a:latin typeface="Cambria Math"/>
                <a:cs typeface="Cambria Math"/>
              </a:rPr>
              <a:t>𝒌=𝟏</a:t>
            </a:r>
            <a:endParaRPr sz="11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050">
              <a:latin typeface="Cambria Math"/>
              <a:cs typeface="Cambria Math"/>
            </a:endParaRPr>
          </a:p>
          <a:p>
            <a:pPr marL="523875">
              <a:lnSpc>
                <a:spcPct val="100000"/>
              </a:lnSpc>
            </a:pP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= 𝒂𝒏</a:t>
            </a:r>
            <a:r>
              <a:rPr sz="1725" spc="-7" baseline="28985" dirty="0">
                <a:solidFill>
                  <a:srgbClr val="2F2F2F"/>
                </a:solidFill>
                <a:latin typeface="Cambria Math"/>
                <a:cs typeface="Cambria Math"/>
              </a:rPr>
              <a:t>𝟑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𝒃𝒏</a:t>
            </a:r>
            <a:r>
              <a:rPr sz="1725" spc="-7" baseline="28985" dirty="0">
                <a:solidFill>
                  <a:srgbClr val="2F2F2F"/>
                </a:solidFill>
                <a:latin typeface="Cambria Math"/>
                <a:cs typeface="Cambria Math"/>
              </a:rPr>
              <a:t>𝟐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+ 𝒄𝒏 +</a:t>
            </a:r>
            <a:r>
              <a:rPr sz="1600" spc="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2F2F2F"/>
                </a:solidFill>
                <a:latin typeface="Cambria Math"/>
                <a:cs typeface="Cambria Math"/>
              </a:rPr>
              <a:t>𝒅</a:t>
            </a:r>
            <a:endParaRPr sz="16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Cambria Math"/>
              <a:cs typeface="Cambria Math"/>
            </a:endParaRPr>
          </a:p>
          <a:p>
            <a:pPr marL="418465">
              <a:lnSpc>
                <a:spcPct val="100000"/>
              </a:lnSpc>
            </a:pPr>
            <a:r>
              <a:rPr sz="1600" b="1" spc="-10" dirty="0">
                <a:solidFill>
                  <a:srgbClr val="2F2F2F"/>
                </a:solidFill>
                <a:latin typeface="Wingdings"/>
                <a:cs typeface="Wingdings"/>
              </a:rPr>
              <a:t></a:t>
            </a:r>
            <a:r>
              <a:rPr sz="1600" b="1" spc="-1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1600" b="1" spc="-10" dirty="0">
                <a:solidFill>
                  <a:srgbClr val="2F2F2F"/>
                </a:solidFill>
                <a:latin typeface="Calibri"/>
                <a:cs typeface="Calibri"/>
              </a:rPr>
              <a:t>algoritmanın büyüme </a:t>
            </a:r>
            <a:r>
              <a:rPr sz="1600" b="1" spc="-15" dirty="0">
                <a:solidFill>
                  <a:srgbClr val="2F2F2F"/>
                </a:solidFill>
                <a:latin typeface="Calibri"/>
                <a:cs typeface="Calibri"/>
              </a:rPr>
              <a:t>oran </a:t>
            </a:r>
            <a:r>
              <a:rPr sz="1600" b="1" spc="-10" dirty="0">
                <a:solidFill>
                  <a:srgbClr val="2F2F2F"/>
                </a:solidFill>
                <a:latin typeface="Calibri"/>
                <a:cs typeface="Calibri"/>
              </a:rPr>
              <a:t>fonksiyonu, </a:t>
            </a:r>
            <a:r>
              <a:rPr sz="1600" b="1" spc="-5" dirty="0">
                <a:solidFill>
                  <a:srgbClr val="FF2E12"/>
                </a:solidFill>
                <a:latin typeface="Calibri"/>
                <a:cs typeface="Calibri"/>
              </a:rPr>
              <a:t>O(n</a:t>
            </a:r>
            <a:r>
              <a:rPr sz="1575" b="1" spc="-7" baseline="26455" dirty="0">
                <a:solidFill>
                  <a:srgbClr val="FF2E12"/>
                </a:solidFill>
                <a:latin typeface="Calibri"/>
                <a:cs typeface="Calibri"/>
              </a:rPr>
              <a:t>3</a:t>
            </a:r>
            <a:r>
              <a:rPr sz="1600" b="1" spc="-5" dirty="0">
                <a:solidFill>
                  <a:srgbClr val="FF2E12"/>
                </a:solidFill>
                <a:latin typeface="Calibri"/>
                <a:cs typeface="Calibri"/>
              </a:rPr>
              <a:t>)</a:t>
            </a:r>
            <a:r>
              <a:rPr sz="1600" b="1" spc="160" dirty="0">
                <a:solidFill>
                  <a:srgbClr val="FF2E12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2F2F2F"/>
                </a:solidFill>
                <a:latin typeface="Calibri"/>
                <a:cs typeface="Calibri"/>
              </a:rPr>
              <a:t>dir.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54465" y="2199763"/>
            <a:ext cx="9652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spc="5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279" y="2159324"/>
            <a:ext cx="985519" cy="7372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5"/>
              </a:spcBef>
            </a:pPr>
            <a:r>
              <a:rPr sz="4275" spc="247" baseline="-8771" dirty="0">
                <a:latin typeface="Symbol"/>
                <a:cs typeface="Symbol"/>
              </a:rPr>
              <a:t></a:t>
            </a:r>
            <a:r>
              <a:rPr sz="1900" spc="165" dirty="0">
                <a:latin typeface="Times New Roman"/>
                <a:cs typeface="Times New Roman"/>
              </a:rPr>
              <a:t>(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j</a:t>
            </a:r>
            <a:r>
              <a:rPr sz="1900" i="1" spc="-65" dirty="0">
                <a:latin typeface="Times New Roman"/>
                <a:cs typeface="Times New Roman"/>
              </a:rPr>
              <a:t> </a:t>
            </a:r>
            <a:r>
              <a:rPr sz="1900" spc="5" dirty="0">
                <a:latin typeface="Symbol"/>
                <a:cs typeface="Symbol"/>
              </a:rPr>
              <a:t></a:t>
            </a:r>
            <a:r>
              <a:rPr sz="1900" spc="-290" dirty="0">
                <a:latin typeface="Times New Roman"/>
                <a:cs typeface="Times New Roman"/>
              </a:rPr>
              <a:t> </a:t>
            </a:r>
            <a:r>
              <a:rPr sz="1900" spc="-55" dirty="0">
                <a:latin typeface="Times New Roman"/>
                <a:cs typeface="Times New Roman"/>
              </a:rPr>
              <a:t>1)</a:t>
            </a:r>
            <a:endParaRPr sz="19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100" i="1" dirty="0">
                <a:latin typeface="Times New Roman"/>
                <a:cs typeface="Times New Roman"/>
              </a:rPr>
              <a:t>j</a:t>
            </a:r>
            <a:r>
              <a:rPr sz="1100" i="1" spc="-15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Symbol"/>
                <a:cs typeface="Symbol"/>
              </a:rPr>
              <a:t>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0909" y="2886350"/>
            <a:ext cx="39370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100" i="1" dirty="0">
                <a:latin typeface="Times New Roman"/>
                <a:cs typeface="Times New Roman"/>
              </a:rPr>
              <a:t>n	</a:t>
            </a:r>
            <a:r>
              <a:rPr sz="1650" i="1" baseline="5050" dirty="0">
                <a:latin typeface="Times New Roman"/>
                <a:cs typeface="Times New Roman"/>
              </a:rPr>
              <a:t>j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80535" y="3607447"/>
            <a:ext cx="393700" cy="192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100" i="1" spc="-5" dirty="0">
                <a:latin typeface="Times New Roman"/>
                <a:cs typeface="Times New Roman"/>
              </a:rPr>
              <a:t>n	</a:t>
            </a:r>
            <a:r>
              <a:rPr sz="1650" i="1" spc="-7" baseline="5050" dirty="0">
                <a:latin typeface="Times New Roman"/>
                <a:cs typeface="Times New Roman"/>
              </a:rPr>
              <a:t>j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7782" y="2847082"/>
            <a:ext cx="1287145" cy="14509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4200" spc="37" baseline="-8928" dirty="0">
                <a:latin typeface="Symbol"/>
                <a:cs typeface="Symbol"/>
              </a:rPr>
              <a:t></a:t>
            </a:r>
            <a:r>
              <a:rPr sz="4200" spc="-562" baseline="-8928" dirty="0">
                <a:latin typeface="Times New Roman"/>
                <a:cs typeface="Times New Roman"/>
              </a:rPr>
              <a:t> </a:t>
            </a:r>
            <a:r>
              <a:rPr sz="4200" spc="240" baseline="-8928" dirty="0">
                <a:latin typeface="Symbol"/>
                <a:cs typeface="Symbol"/>
              </a:rPr>
              <a:t></a:t>
            </a:r>
            <a:r>
              <a:rPr sz="1850" spc="160" dirty="0">
                <a:latin typeface="Times New Roman"/>
                <a:cs typeface="Times New Roman"/>
              </a:rPr>
              <a:t>(</a:t>
            </a:r>
            <a:r>
              <a:rPr sz="1850" i="1" spc="160" dirty="0">
                <a:latin typeface="Times New Roman"/>
                <a:cs typeface="Times New Roman"/>
              </a:rPr>
              <a:t>k</a:t>
            </a:r>
            <a:r>
              <a:rPr sz="1850" i="1" spc="25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</a:t>
            </a:r>
            <a:r>
              <a:rPr sz="1850" spc="-270" dirty="0">
                <a:latin typeface="Times New Roman"/>
                <a:cs typeface="Times New Roman"/>
              </a:rPr>
              <a:t> </a:t>
            </a:r>
            <a:r>
              <a:rPr sz="1850" spc="-40" dirty="0">
                <a:latin typeface="Times New Roman"/>
                <a:cs typeface="Times New Roman"/>
              </a:rPr>
              <a:t>1)</a:t>
            </a:r>
            <a:endParaRPr sz="185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100" i="1" dirty="0">
                <a:latin typeface="Times New Roman"/>
                <a:cs typeface="Times New Roman"/>
              </a:rPr>
              <a:t>j </a:t>
            </a:r>
            <a:r>
              <a:rPr sz="1100" spc="-20" dirty="0">
                <a:latin typeface="Symbol"/>
                <a:cs typeface="Symbol"/>
              </a:rPr>
              <a:t></a:t>
            </a:r>
            <a:r>
              <a:rPr sz="1100" spc="-20" dirty="0">
                <a:latin typeface="Times New Roman"/>
                <a:cs typeface="Times New Roman"/>
              </a:rPr>
              <a:t>1 </a:t>
            </a:r>
            <a:r>
              <a:rPr sz="1100" i="1" dirty="0">
                <a:latin typeface="Times New Roman"/>
                <a:cs typeface="Times New Roman"/>
              </a:rPr>
              <a:t>k</a:t>
            </a:r>
            <a:r>
              <a:rPr sz="1100" i="1" spc="-18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Symbol"/>
                <a:cs typeface="Symbol"/>
              </a:rPr>
              <a:t></a:t>
            </a:r>
            <a:r>
              <a:rPr sz="1100" spc="-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38100">
              <a:lnSpc>
                <a:spcPts val="3250"/>
              </a:lnSpc>
            </a:pPr>
            <a:r>
              <a:rPr sz="2800" spc="10" dirty="0">
                <a:latin typeface="Symbol"/>
                <a:cs typeface="Symbol"/>
              </a:rPr>
              <a:t></a:t>
            </a:r>
            <a:r>
              <a:rPr sz="2800" spc="-34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Symbol"/>
                <a:cs typeface="Symbol"/>
              </a:rPr>
              <a:t></a:t>
            </a:r>
            <a:r>
              <a:rPr sz="2800" spc="-325" dirty="0">
                <a:latin typeface="Times New Roman"/>
                <a:cs typeface="Times New Roman"/>
              </a:rPr>
              <a:t> </a:t>
            </a:r>
            <a:r>
              <a:rPr sz="2775" i="1" spc="15" baseline="13513" dirty="0">
                <a:latin typeface="Times New Roman"/>
                <a:cs typeface="Times New Roman"/>
              </a:rPr>
              <a:t>k</a:t>
            </a:r>
            <a:endParaRPr sz="2775" baseline="13513">
              <a:latin typeface="Times New Roman"/>
              <a:cs typeface="Times New Roman"/>
            </a:endParaRPr>
          </a:p>
          <a:p>
            <a:pPr marL="92075">
              <a:lnSpc>
                <a:spcPts val="1210"/>
              </a:lnSpc>
            </a:pPr>
            <a:r>
              <a:rPr sz="1100" i="1" spc="-5" dirty="0">
                <a:latin typeface="Times New Roman"/>
                <a:cs typeface="Times New Roman"/>
              </a:rPr>
              <a:t>j </a:t>
            </a:r>
            <a:r>
              <a:rPr sz="1100" spc="-20" dirty="0">
                <a:latin typeface="Symbol"/>
                <a:cs typeface="Symbol"/>
              </a:rPr>
              <a:t></a:t>
            </a:r>
            <a:r>
              <a:rPr sz="1100" spc="-20" dirty="0">
                <a:latin typeface="Times New Roman"/>
                <a:cs typeface="Times New Roman"/>
              </a:rPr>
              <a:t>1 </a:t>
            </a:r>
            <a:r>
              <a:rPr sz="1100" i="1" spc="-5" dirty="0">
                <a:latin typeface="Times New Roman"/>
                <a:cs typeface="Times New Roman"/>
              </a:rPr>
              <a:t>k</a:t>
            </a:r>
            <a:r>
              <a:rPr sz="1100" i="1" spc="-16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Symbol"/>
                <a:cs typeface="Symbol"/>
              </a:rPr>
              <a:t></a:t>
            </a:r>
            <a:r>
              <a:rPr sz="1100" spc="-2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49198"/>
            <a:ext cx="56076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spc="-5" dirty="0"/>
              <a:t>Büyüme </a:t>
            </a:r>
            <a:r>
              <a:rPr sz="2500" spc="-15" dirty="0"/>
              <a:t>oranı </a:t>
            </a:r>
            <a:r>
              <a:rPr sz="2500" spc="-10" dirty="0"/>
              <a:t>(Growth-Rate) fonksiyonları  </a:t>
            </a:r>
            <a:r>
              <a:rPr sz="2500" spc="-5" dirty="0"/>
              <a:t>Örnek-6</a:t>
            </a:r>
            <a:endParaRPr sz="2500"/>
          </a:p>
        </p:txBody>
      </p:sp>
      <p:sp>
        <p:nvSpPr>
          <p:cNvPr id="3" name="object 3"/>
          <p:cNvSpPr/>
          <p:nvPr/>
        </p:nvSpPr>
        <p:spPr>
          <a:xfrm>
            <a:off x="2410967" y="1711451"/>
            <a:ext cx="5905500" cy="4741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Araya </a:t>
            </a:r>
            <a:r>
              <a:rPr sz="3600" spc="-10" dirty="0"/>
              <a:t>yerleştirme sıralaması  </a:t>
            </a:r>
            <a:r>
              <a:rPr sz="3600" dirty="0"/>
              <a:t>(Insertion sort)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48283" y="2225039"/>
            <a:ext cx="7859395" cy="4299585"/>
            <a:chOff x="748283" y="2225039"/>
            <a:chExt cx="7859395" cy="4299585"/>
          </a:xfrm>
        </p:grpSpPr>
        <p:sp>
          <p:nvSpPr>
            <p:cNvPr id="4" name="object 4"/>
            <p:cNvSpPr/>
            <p:nvPr/>
          </p:nvSpPr>
          <p:spPr>
            <a:xfrm>
              <a:off x="748283" y="2225039"/>
              <a:ext cx="7208520" cy="42992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16624" y="5878068"/>
              <a:ext cx="2090927" cy="6461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13553" y="3048965"/>
            <a:ext cx="215328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Özyinelemeli  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Al</a:t>
            </a:r>
            <a:r>
              <a:rPr sz="2800" b="1" spc="-45" dirty="0">
                <a:solidFill>
                  <a:srgbClr val="AC0000"/>
                </a:solidFill>
                <a:latin typeface="Calibri"/>
                <a:cs typeface="Calibri"/>
              </a:rPr>
              <a:t>g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oritmaların  Analizi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553" y="4385310"/>
            <a:ext cx="2753360" cy="12325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7800" indent="-165735">
              <a:lnSpc>
                <a:spcPct val="100000"/>
              </a:lnSpc>
              <a:spcBef>
                <a:spcPts val="315"/>
              </a:spcBef>
              <a:buChar char="•"/>
              <a:tabLst>
                <a:tab pos="178435" algn="l"/>
              </a:tabLst>
            </a:pPr>
            <a:r>
              <a:rPr sz="1800" b="1" spc="-30" dirty="0">
                <a:solidFill>
                  <a:srgbClr val="424242"/>
                </a:solidFill>
                <a:latin typeface="Calibri"/>
                <a:cs typeface="Calibri"/>
              </a:rPr>
              <a:t>Yerine </a:t>
            </a:r>
            <a:r>
              <a:rPr sz="1800" b="1" spc="-15" dirty="0">
                <a:solidFill>
                  <a:srgbClr val="424242"/>
                </a:solidFill>
                <a:latin typeface="Calibri"/>
                <a:cs typeface="Calibri"/>
              </a:rPr>
              <a:t>koyma</a:t>
            </a:r>
            <a:r>
              <a:rPr sz="1800" b="1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metodu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5"/>
              </a:spcBef>
              <a:buChar char="•"/>
              <a:tabLst>
                <a:tab pos="178435" algn="l"/>
              </a:tabLst>
            </a:pP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Yineleme</a:t>
            </a:r>
            <a:r>
              <a:rPr sz="1800" b="1" spc="-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döngüleri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5"/>
              </a:spcBef>
              <a:buChar char="•"/>
              <a:tabLst>
                <a:tab pos="178435" algn="l"/>
              </a:tabLst>
            </a:pP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Özyineleme</a:t>
            </a:r>
            <a:r>
              <a:rPr sz="1800" b="1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Calibri"/>
                <a:cs typeface="Calibri"/>
              </a:rPr>
              <a:t>ağacı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5"/>
              </a:spcBef>
              <a:buChar char="•"/>
              <a:tabLst>
                <a:tab pos="178435" algn="l"/>
              </a:tabLst>
            </a:pPr>
            <a:r>
              <a:rPr sz="1800" b="1" dirty="0">
                <a:solidFill>
                  <a:srgbClr val="424242"/>
                </a:solidFill>
                <a:latin typeface="Calibri"/>
                <a:cs typeface="Calibri"/>
              </a:rPr>
              <a:t>Ana </a:t>
            </a:r>
            <a:r>
              <a:rPr sz="1800" b="1" spc="-5" dirty="0">
                <a:solidFill>
                  <a:srgbClr val="424242"/>
                </a:solidFill>
                <a:latin typeface="Calibri"/>
                <a:cs typeface="Calibri"/>
              </a:rPr>
              <a:t>Metot </a:t>
            </a:r>
            <a:r>
              <a:rPr sz="1800" b="1" spc="-10" dirty="0">
                <a:solidFill>
                  <a:srgbClr val="424242"/>
                </a:solidFill>
                <a:latin typeface="Calibri"/>
                <a:cs typeface="Calibri"/>
              </a:rPr>
              <a:t>(Master</a:t>
            </a:r>
            <a:r>
              <a:rPr sz="1800" b="1" spc="-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24242"/>
                </a:solidFill>
                <a:latin typeface="Calibri"/>
                <a:cs typeface="Calibri"/>
              </a:rPr>
              <a:t>metod)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9353" y="5794959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C0000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704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Hatırlatma-Özyinelemeli</a:t>
            </a:r>
            <a:r>
              <a:rPr spc="-55" dirty="0"/>
              <a:t> </a:t>
            </a:r>
            <a:r>
              <a:rPr spc="-35" dirty="0"/>
              <a:t>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774" y="1932813"/>
            <a:ext cx="7129780" cy="3832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dizi, seri,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algoritma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kendi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cinsinden</a:t>
            </a:r>
            <a:r>
              <a:rPr sz="20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tanımlanmasına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b="1" i="1" spc="-5" dirty="0">
                <a:solidFill>
                  <a:srgbClr val="2F2F2F"/>
                </a:solidFill>
                <a:latin typeface="Calibri"/>
                <a:cs typeface="Calibri"/>
              </a:rPr>
              <a:t>özyineleme</a:t>
            </a:r>
            <a:r>
              <a:rPr sz="2000" b="1" i="1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310515" marR="1519555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Tanım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bölgesi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negatif tamsayılar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olmayan fonksiyon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tanımlanırken:</a:t>
            </a:r>
            <a:endParaRPr sz="20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rgbClr val="2F2F2F"/>
                </a:solidFill>
                <a:latin typeface="Calibri"/>
                <a:cs typeface="Calibri"/>
              </a:rPr>
              <a:t>Temel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Adım: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Fonksiyonun sıfırdaki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</a:t>
            </a:r>
            <a:r>
              <a:rPr sz="1800" spc="-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belirtilir.</a:t>
            </a:r>
            <a:endParaRPr sz="1800">
              <a:latin typeface="Calibri"/>
              <a:cs typeface="Calibri"/>
            </a:endParaRPr>
          </a:p>
          <a:p>
            <a:pPr marL="607695" marR="276225" indent="-273050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Özyinelemeli adım: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Fonksiyonun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tamsayıdaki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hesaplanırken,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fonksiyonun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daha küçük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tamsayılardaki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değer(ler)ini 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kullanarak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veren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kural</a:t>
            </a:r>
            <a:r>
              <a:rPr sz="1800" spc="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belirtilir.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İkinin kuvvetlerinden oluşan dizi aşağıdaki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ifade</a:t>
            </a:r>
            <a:r>
              <a:rPr sz="18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edilebilir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=2</a:t>
            </a:r>
            <a:r>
              <a:rPr sz="1800" b="1" spc="-7" baseline="25462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 baseline="25462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2F2F2F"/>
                </a:solidFill>
                <a:latin typeface="Calibri"/>
                <a:cs typeface="Calibri"/>
              </a:rPr>
              <a:t>Fakat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bu dizi özyinelemeli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aşağıdaki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ifade</a:t>
            </a:r>
            <a:r>
              <a:rPr sz="18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2F2F"/>
                </a:solidFill>
                <a:latin typeface="Calibri"/>
                <a:cs typeface="Calibri"/>
              </a:rPr>
              <a:t>edilebilir.</a:t>
            </a:r>
            <a:endParaRPr sz="1800">
              <a:latin typeface="Calibri"/>
              <a:cs typeface="Calibri"/>
            </a:endParaRPr>
          </a:p>
          <a:p>
            <a:pPr marL="6534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=1,</a:t>
            </a:r>
            <a:r>
              <a:rPr sz="1800" b="1" spc="3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n+1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=2a</a:t>
            </a:r>
            <a:r>
              <a:rPr sz="1800" b="1" spc="-7" baseline="-20833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704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Hatırlatma-Özyinelemeli</a:t>
            </a:r>
            <a:r>
              <a:rPr spc="-55" dirty="0"/>
              <a:t> </a:t>
            </a:r>
            <a:r>
              <a:rPr spc="-35" dirty="0"/>
              <a:t>Tanımlar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32813"/>
            <a:ext cx="6762115" cy="3417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Örnek: </a:t>
            </a:r>
            <a:r>
              <a:rPr sz="2000" b="1" i="1" dirty="0">
                <a:solidFill>
                  <a:srgbClr val="2F2F2F"/>
                </a:solidFill>
                <a:latin typeface="Calibri"/>
                <a:cs typeface="Calibri"/>
              </a:rPr>
              <a:t>f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fonksiyonu öz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yinelemeli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aşağıdaki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tanımlanmış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f(0)=3, temel</a:t>
            </a:r>
            <a:r>
              <a:rPr sz="2000" i="1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durum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i="1" spc="-5" dirty="0">
                <a:solidFill>
                  <a:srgbClr val="2F2F2F"/>
                </a:solidFill>
                <a:latin typeface="Calibri"/>
                <a:cs typeface="Calibri"/>
              </a:rPr>
              <a:t>f(n+1)=2f(n)+3, f(1), f(2), </a:t>
            </a:r>
            <a:r>
              <a:rPr sz="2000" i="1" dirty="0">
                <a:solidFill>
                  <a:srgbClr val="2F2F2F"/>
                </a:solidFill>
                <a:latin typeface="Calibri"/>
                <a:cs typeface="Calibri"/>
              </a:rPr>
              <a:t>f(3)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değerleri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nedir?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f(1)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f(0)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+ 3 = 2 * 3 + 3 =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f(2)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f(1)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+ 3 = 2 * 9 + 3 =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  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f(3)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f(2)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+ 3 = 2 * 21 + 3 =</a:t>
            </a:r>
            <a:r>
              <a:rPr sz="18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    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f(4)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1800" i="1" spc="-5" dirty="0">
                <a:solidFill>
                  <a:srgbClr val="2F2F2F"/>
                </a:solidFill>
                <a:latin typeface="Calibri"/>
                <a:cs typeface="Calibri"/>
              </a:rPr>
              <a:t>2f(3)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+ 3 = 2 * 45 + 3 =</a:t>
            </a:r>
            <a:r>
              <a:rPr sz="1800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93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670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Birleştirme </a:t>
            </a:r>
            <a:r>
              <a:rPr spc="-10" dirty="0"/>
              <a:t>sıralaması-Merge</a:t>
            </a:r>
            <a:r>
              <a:rPr spc="-100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5" y="1857755"/>
            <a:ext cx="6391656" cy="437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670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Birleştirme </a:t>
            </a:r>
            <a:r>
              <a:rPr spc="-10" dirty="0"/>
              <a:t>sıralaması-Merge</a:t>
            </a:r>
            <a:r>
              <a:rPr spc="-100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/>
          <p:nvPr/>
        </p:nvSpPr>
        <p:spPr>
          <a:xfrm>
            <a:off x="573023" y="1988819"/>
            <a:ext cx="7528559" cy="3435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670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Birleştirme </a:t>
            </a:r>
            <a:r>
              <a:rPr spc="-10" dirty="0"/>
              <a:t>sıralaması-Merge</a:t>
            </a:r>
            <a:r>
              <a:rPr spc="-100" dirty="0"/>
              <a:t> </a:t>
            </a:r>
            <a:r>
              <a:rPr dirty="0"/>
              <a:t>Sort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1123" y="1844039"/>
            <a:ext cx="8011795" cy="4361815"/>
            <a:chOff x="611123" y="1844039"/>
            <a:chExt cx="8011795" cy="4361815"/>
          </a:xfrm>
        </p:grpSpPr>
        <p:sp>
          <p:nvSpPr>
            <p:cNvPr id="4" name="object 4"/>
            <p:cNvSpPr/>
            <p:nvPr/>
          </p:nvSpPr>
          <p:spPr>
            <a:xfrm>
              <a:off x="4283964" y="1844039"/>
              <a:ext cx="4338828" cy="43616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1123" y="1844039"/>
              <a:ext cx="3672840" cy="1991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55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993" y="4595621"/>
            <a:ext cx="326390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Merge(),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dizisinin iki tane  sıralı alt dizisini </a:t>
            </a:r>
            <a:r>
              <a:rPr sz="1800" spc="-10" dirty="0">
                <a:latin typeface="Arial"/>
                <a:cs typeface="Arial"/>
              </a:rPr>
              <a:t>alır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5" dirty="0">
                <a:latin typeface="Arial"/>
                <a:cs typeface="Arial"/>
              </a:rPr>
              <a:t>onları </a:t>
            </a:r>
            <a:r>
              <a:rPr sz="1800" dirty="0">
                <a:latin typeface="Arial"/>
                <a:cs typeface="Arial"/>
              </a:rPr>
              <a:t>tek  </a:t>
            </a:r>
            <a:r>
              <a:rPr sz="1800" spc="-5" dirty="0">
                <a:latin typeface="Arial"/>
                <a:cs typeface="Arial"/>
              </a:rPr>
              <a:t>bir sıralı alt dizi içerisinde  </a:t>
            </a:r>
            <a:r>
              <a:rPr sz="1800" spc="-15" dirty="0">
                <a:latin typeface="Arial"/>
                <a:cs typeface="Arial"/>
              </a:rPr>
              <a:t>birleştirir.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Bu işlem ne kadar zaman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alır?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45840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Sıralı </a:t>
            </a:r>
            <a:r>
              <a:rPr dirty="0"/>
              <a:t>iki dizilimi</a:t>
            </a:r>
            <a:r>
              <a:rPr spc="-50" dirty="0"/>
              <a:t> </a:t>
            </a:r>
            <a:r>
              <a:rPr spc="-5" dirty="0"/>
              <a:t>birleştirme</a:t>
            </a:r>
          </a:p>
        </p:txBody>
      </p:sp>
      <p:sp>
        <p:nvSpPr>
          <p:cNvPr id="3" name="object 3"/>
          <p:cNvSpPr/>
          <p:nvPr/>
        </p:nvSpPr>
        <p:spPr>
          <a:xfrm>
            <a:off x="550163" y="2025395"/>
            <a:ext cx="7754111" cy="414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670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Birleştirme </a:t>
            </a:r>
            <a:r>
              <a:rPr spc="-10" dirty="0"/>
              <a:t>sıralaması-Merge</a:t>
            </a:r>
            <a:r>
              <a:rPr spc="-100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61570"/>
            <a:ext cx="3984625" cy="69596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MergeSort(A, left, right)</a:t>
            </a:r>
            <a:r>
              <a:rPr sz="1800" b="1" spc="-15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422275" algn="l"/>
              </a:tabLst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(left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&lt;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right)</a:t>
            </a:r>
            <a:r>
              <a:rPr sz="1800" b="1" spc="-7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9333" y="1861570"/>
            <a:ext cx="845185" cy="20129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T(n)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b="1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(1)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T(</a:t>
            </a:r>
            <a:r>
              <a:rPr sz="1800" b="1" spc="-15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/</a:t>
            </a:r>
            <a:r>
              <a:rPr sz="1800" b="1" spc="-15" dirty="0">
                <a:solidFill>
                  <a:srgbClr val="2F2F2F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T(</a:t>
            </a:r>
            <a:r>
              <a:rPr sz="1800" b="1" spc="-15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/</a:t>
            </a:r>
            <a:r>
              <a:rPr sz="1800" b="1" spc="-15" dirty="0">
                <a:solidFill>
                  <a:srgbClr val="2F2F2F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b="1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b="1" spc="-5" dirty="0">
                <a:solidFill>
                  <a:srgbClr val="2F2F2F"/>
                </a:solidFill>
                <a:latin typeface="Courier New"/>
                <a:cs typeface="Courier New"/>
              </a:rPr>
              <a:t>(n)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4901" y="2538222"/>
            <a:ext cx="4392295" cy="16598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50"/>
              </a:spcBef>
            </a:pP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mid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=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floor((left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+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right)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/</a:t>
            </a:r>
            <a:r>
              <a:rPr sz="18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2);  MergeSort(A, left, mid);  MergeSort(A, mid+1, right);  Merge(A, left, mid,</a:t>
            </a:r>
            <a:r>
              <a:rPr sz="1800" b="1" spc="-2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F2F2F"/>
                </a:solidFill>
                <a:latin typeface="Courier New"/>
                <a:cs typeface="Courier New"/>
              </a:rPr>
              <a:t>right);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174" y="2527249"/>
            <a:ext cx="435609" cy="199961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0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174" y="4911039"/>
            <a:ext cx="64477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Birleştirme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 çözümlemesi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yinelemeyi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çözmemizi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gerektirir.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35710"/>
            <a:ext cx="4020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Yinelemeler</a:t>
            </a:r>
            <a:r>
              <a:rPr sz="2800" spc="-30" dirty="0"/>
              <a:t> </a:t>
            </a:r>
            <a:r>
              <a:rPr sz="2800" spc="-10" dirty="0"/>
              <a:t>–(Reküranslar)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677100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66675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Yinelemeli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algoritmalarda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reküranslar  kullanılarak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tanımlanabilir.</a:t>
            </a:r>
            <a:endParaRPr sz="2400">
              <a:latin typeface="Calibri"/>
              <a:cs typeface="Calibri"/>
            </a:endParaRPr>
          </a:p>
          <a:p>
            <a:pPr marL="285115" marR="59436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yineleme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herhangi bir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fonksiyonu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kendisinin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küçük girişleriyle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tanımlar.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Yinelemeleri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çözmek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genel 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prosedür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yada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yöntem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yoktur.</a:t>
            </a:r>
            <a:endParaRPr sz="24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Malesef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yinelemeleri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çözmek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iyi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algoritma da 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yoktur.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Sadece birtakım teknikler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vardır.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Bunların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bazıları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bazen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işe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yarar ve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eğer şanslıysanız</a:t>
            </a:r>
            <a:r>
              <a:rPr sz="24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sizin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yinelemeniz için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bunlardan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biri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çalışır.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764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Yinelemelerin</a:t>
            </a:r>
            <a:r>
              <a:rPr spc="-90" dirty="0"/>
              <a:t> </a:t>
            </a:r>
            <a:r>
              <a:rPr spc="-10" dirty="0"/>
              <a:t>çözümü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32813"/>
            <a:ext cx="6598284" cy="3404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Yinelemeler entegral,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türev,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v.s.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denklemlerinin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çözümlerine 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benzer.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Yinelemeleri çözmek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konusunda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kullanacağımız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 ana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yöntem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vardır.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yöntemler;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2F2F2F"/>
                </a:solidFill>
                <a:latin typeface="Calibri"/>
                <a:cs typeface="Calibri"/>
              </a:rPr>
              <a:t>Yerine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koyma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metodu</a:t>
            </a:r>
            <a:r>
              <a:rPr sz="2000" b="1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(substitution)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İterasyon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(Yineleme) metodu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(iteration</a:t>
            </a:r>
            <a:r>
              <a:rPr sz="2000" b="1" spc="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metod)</a:t>
            </a:r>
            <a:endParaRPr sz="2000" dirty="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Özyineleme </a:t>
            </a:r>
            <a:r>
              <a:rPr sz="1800" b="1" spc="-10" dirty="0">
                <a:solidFill>
                  <a:srgbClr val="2F2F2F"/>
                </a:solidFill>
                <a:latin typeface="Calibri"/>
                <a:cs typeface="Calibri"/>
              </a:rPr>
              <a:t>ağacı (recursion</a:t>
            </a:r>
            <a:r>
              <a:rPr sz="1800" b="1" spc="-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Ana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Metot (Master</a:t>
            </a:r>
            <a:r>
              <a:rPr sz="2000" b="1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metod)</a:t>
            </a:r>
            <a:endParaRPr sz="2000" dirty="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yöntemlerin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dışında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bağıntılar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Karakteristik</a:t>
            </a:r>
            <a:endParaRPr sz="2000" dirty="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denklemler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kullanarak</a:t>
            </a:r>
            <a:r>
              <a:rPr sz="2000" b="1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çözülebilir.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3453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Örnek: </a:t>
            </a:r>
            <a:r>
              <a:rPr sz="4000" b="0" spc="-5" dirty="0">
                <a:latin typeface="Calibri"/>
                <a:cs typeface="Calibri"/>
              </a:rPr>
              <a:t>Insertion</a:t>
            </a:r>
            <a:r>
              <a:rPr sz="4000" b="0" spc="-20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5126" y="5913221"/>
            <a:ext cx="178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14800" y="1557527"/>
            <a:ext cx="4038600" cy="958850"/>
          </a:xfrm>
          <a:custGeom>
            <a:avLst/>
            <a:gdLst/>
            <a:ahLst/>
            <a:cxnLst/>
            <a:rect l="l" t="t" r="r" b="b"/>
            <a:pathLst>
              <a:path w="4038600" h="958850">
                <a:moveTo>
                  <a:pt x="0" y="958596"/>
                </a:moveTo>
                <a:lnTo>
                  <a:pt x="4038600" y="958596"/>
                </a:lnTo>
                <a:lnTo>
                  <a:pt x="40386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94175" y="1587246"/>
            <a:ext cx="18757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r>
              <a:rPr sz="2800" spc="-5" dirty="0">
                <a:latin typeface="Times New Roman"/>
                <a:cs typeface="Times New Roman"/>
              </a:rPr>
              <a:t>	j =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6875" y="2013966"/>
            <a:ext cx="1276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73114" y="1587246"/>
            <a:ext cx="16541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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4711" y="2871216"/>
            <a:ext cx="571500" cy="266700"/>
            <a:chOff x="1124711" y="2871216"/>
            <a:chExt cx="571500" cy="266700"/>
          </a:xfrm>
        </p:grpSpPr>
        <p:sp>
          <p:nvSpPr>
            <p:cNvPr id="15" name="object 15"/>
            <p:cNvSpPr/>
            <p:nvPr/>
          </p:nvSpPr>
          <p:spPr>
            <a:xfrm>
              <a:off x="1143761" y="2890266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3761" y="2890266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67402" y="6120790"/>
            <a:ext cx="344042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David </a:t>
            </a:r>
            <a:r>
              <a:rPr sz="1800" spc="-10" dirty="0">
                <a:latin typeface="Arial"/>
                <a:cs typeface="Arial"/>
              </a:rPr>
              <a:t>Luebke </a:t>
            </a:r>
            <a:r>
              <a:rPr sz="1800" dirty="0">
                <a:latin typeface="Arial"/>
                <a:cs typeface="Arial"/>
              </a:rPr>
              <a:t>CS </a:t>
            </a:r>
            <a:r>
              <a:rPr sz="1800" spc="-5" dirty="0">
                <a:latin typeface="Arial"/>
                <a:cs typeface="Arial"/>
              </a:rPr>
              <a:t>332: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Algorithms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44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</a:t>
            </a:r>
            <a:r>
              <a:rPr spc="-5" dirty="0"/>
              <a:t> </a:t>
            </a:r>
            <a:r>
              <a:rPr spc="-15" dirty="0"/>
              <a:t>(yöntemi)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7813" y="1642059"/>
            <a:ext cx="7396480" cy="481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177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Bazı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tekrarlı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bağıntıların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çözümü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yapılmadan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çözümünün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nasıl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olabileceği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hakkında tahmin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yapılabilir.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Çözüm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tahmini yapılır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yerine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konulur.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Yerine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koyma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(tahminler)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metodu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sınırdır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tahmini ispatlamak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tümevarım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yöntemi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kullanılır.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En genel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yöntem:</a:t>
            </a:r>
            <a:endParaRPr sz="24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1. </a:t>
            </a:r>
            <a:r>
              <a:rPr sz="2200" b="1" spc="-15" dirty="0">
                <a:solidFill>
                  <a:srgbClr val="2F2F2F"/>
                </a:solidFill>
                <a:latin typeface="Calibri"/>
                <a:cs typeface="Calibri"/>
              </a:rPr>
              <a:t>Çözümün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şeklini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tahmin</a:t>
            </a:r>
            <a:r>
              <a:rPr sz="22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edin.</a:t>
            </a:r>
            <a:endParaRPr sz="22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2. </a:t>
            </a:r>
            <a:r>
              <a:rPr sz="2200" b="1" spc="-25" dirty="0">
                <a:solidFill>
                  <a:srgbClr val="2F2F2F"/>
                </a:solidFill>
                <a:latin typeface="Calibri"/>
                <a:cs typeface="Calibri"/>
              </a:rPr>
              <a:t>Tümevarım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2200" b="1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0000"/>
                </a:solidFill>
                <a:latin typeface="Calibri"/>
                <a:cs typeface="Calibri"/>
              </a:rPr>
              <a:t>doğrulayın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3. Sabitleri</a:t>
            </a:r>
            <a:r>
              <a:rPr sz="2200" b="1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0000"/>
                </a:solidFill>
                <a:latin typeface="Calibri"/>
                <a:cs typeface="Calibri"/>
              </a:rPr>
              <a:t>çözün</a:t>
            </a:r>
            <a:r>
              <a:rPr sz="2200" b="1" spc="-15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80"/>
              </a:spcBef>
              <a:tabLst>
                <a:tab pos="404495" algn="l"/>
                <a:tab pos="3651250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Örnek: T(n)=T(n/2)+c,	n</a:t>
            </a:r>
            <a:r>
              <a:rPr sz="2400" spc="-5" dirty="0">
                <a:solidFill>
                  <a:srgbClr val="2F2F2F"/>
                </a:solidFill>
                <a:latin typeface="Symbol"/>
                <a:cs typeface="Symbol"/>
              </a:rPr>
              <a:t>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2,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T(1)=1.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5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T(2)=1+c, T(4)=1+2c, T(8)=1+3c,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2400" spc="-15" baseline="24305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)=1+kc, burada n=2</a:t>
            </a:r>
            <a:r>
              <a:rPr sz="2400" spc="-15" baseline="24305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T(n)=1+clogn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44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</a:t>
            </a:r>
            <a:r>
              <a:rPr spc="-5" dirty="0"/>
              <a:t> </a:t>
            </a:r>
            <a:r>
              <a:rPr spc="-15" dirty="0"/>
              <a:t>(yöntemi)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4879" y="2237525"/>
            <a:ext cx="2633345" cy="7581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verildi.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)=1+kc, burada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n=2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1950" spc="-150" baseline="2564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9" y="3335273"/>
            <a:ext cx="29432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T(n+1)=1+(k+1)*c=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(1+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kc)+c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774" y="1872839"/>
            <a:ext cx="3244215" cy="289115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2F2F2F"/>
                </a:solidFill>
                <a:latin typeface="Calibri"/>
                <a:cs typeface="Calibri"/>
              </a:rPr>
              <a:t>Tümevarım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2000" b="1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İspat: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Temel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durum:</a:t>
            </a:r>
            <a:r>
              <a:rPr sz="200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n=1,</a:t>
            </a:r>
            <a:endParaRPr sz="2000">
              <a:latin typeface="Calibri"/>
              <a:cs typeface="Calibri"/>
            </a:endParaRPr>
          </a:p>
          <a:p>
            <a:pPr marL="310515" marR="30480" indent="-27305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Tümevarım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hipotezi: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T(n)=T(n/2)+c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doğrudur.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Tümevarım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adımı: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n=</a:t>
            </a:r>
            <a:r>
              <a:rPr sz="2000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İspat</a:t>
            </a:r>
            <a:r>
              <a:rPr sz="200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(proof):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T(n+1)=T(2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/2)+c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T(n+1)=</a:t>
            </a:r>
            <a:r>
              <a:rPr sz="2000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*2/2)+c)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2174" y="4859528"/>
            <a:ext cx="198120" cy="257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6774" y="4798263"/>
            <a:ext cx="6645909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631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 c=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1+ </a:t>
            </a:r>
            <a:r>
              <a:rPr sz="2000" spc="-25" dirty="0">
                <a:solidFill>
                  <a:srgbClr val="0000FF"/>
                </a:solidFill>
                <a:latin typeface="Calibri"/>
                <a:cs typeface="Calibri"/>
              </a:rPr>
              <a:t>kc </a:t>
            </a:r>
            <a:r>
              <a:rPr sz="2000" spc="-5" dirty="0">
                <a:latin typeface="Calibri"/>
                <a:cs typeface="Calibri"/>
              </a:rPr>
              <a:t>+c, </a:t>
            </a:r>
            <a:r>
              <a:rPr sz="2000" spc="-45" dirty="0">
                <a:latin typeface="Calibri"/>
                <a:cs typeface="Calibri"/>
              </a:rPr>
              <a:t>olur. </a:t>
            </a:r>
            <a:r>
              <a:rPr sz="2000" spc="-20" dirty="0">
                <a:latin typeface="Calibri"/>
                <a:cs typeface="Calibri"/>
              </a:rPr>
              <a:t>Tümevarım </a:t>
            </a:r>
            <a:r>
              <a:rPr sz="2000" dirty="0">
                <a:latin typeface="Calibri"/>
                <a:cs typeface="Calibri"/>
              </a:rPr>
              <a:t>adımı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ispatlanmış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spc="-35" dirty="0">
                <a:latin typeface="Calibri"/>
                <a:cs typeface="Calibri"/>
              </a:rPr>
              <a:t>olunur.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Burada,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için, </a:t>
            </a:r>
            <a:r>
              <a:rPr sz="2000" spc="-5" dirty="0">
                <a:latin typeface="Calibri"/>
                <a:cs typeface="Calibri"/>
              </a:rPr>
              <a:t>T(n)=1+clogn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T(n)ϵ </a:t>
            </a:r>
            <a:r>
              <a:rPr sz="2000" dirty="0">
                <a:latin typeface="Calibri"/>
                <a:cs typeface="Calibri"/>
              </a:rPr>
              <a:t>O(log n)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44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</a:t>
            </a:r>
            <a:r>
              <a:rPr spc="-5" dirty="0"/>
              <a:t> </a:t>
            </a:r>
            <a:r>
              <a:rPr spc="-15" dirty="0"/>
              <a:t>(yöntemi)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074" y="1708759"/>
            <a:ext cx="7046595" cy="477520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T(n)=3T(n/2)+cn, n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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-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T(1)=1.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T(2)=3+2c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T(4)=3(T(2))+4c=3(3+2c)+4c=9+10c=3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+[3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c]+3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T(8)=27+38c=3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+[3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c+3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c]+3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T(16)=81+130c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+[3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k-1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c+3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k-2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c+…+3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k-1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c]+3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spc="-15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c parantezine</a:t>
            </a:r>
            <a:r>
              <a:rPr sz="20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alalım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k-1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k-2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+…+(3/2)],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serisinin genel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denklemi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c[((3/2)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-1)/((3/2)-1)],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k=logn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logn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+cn[((3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logn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/n-1)/(1/2)],</a:t>
            </a:r>
            <a:r>
              <a:rPr sz="2000" spc="-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log3</a:t>
            </a:r>
            <a:r>
              <a:rPr sz="2000" dirty="0">
                <a:latin typeface="Calibri"/>
                <a:cs typeface="Calibri"/>
              </a:rPr>
              <a:t>+2cn(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log3-1</a:t>
            </a:r>
            <a:r>
              <a:rPr sz="2000" dirty="0">
                <a:latin typeface="Calibri"/>
                <a:cs typeface="Calibri"/>
              </a:rPr>
              <a:t>-1) =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latin typeface="Calibri"/>
                <a:cs typeface="Calibri"/>
              </a:rPr>
              <a:t>+2cn(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0,59</a:t>
            </a:r>
            <a:r>
              <a:rPr sz="2000" spc="5" dirty="0">
                <a:latin typeface="Calibri"/>
                <a:cs typeface="Calibri"/>
              </a:rPr>
              <a:t>-1)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T(n)=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(1</a:t>
            </a:r>
            <a:r>
              <a:rPr sz="2000" dirty="0">
                <a:latin typeface="Calibri"/>
                <a:cs typeface="Calibri"/>
              </a:rPr>
              <a:t>+2c)-2cn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T(n)ϵ </a:t>
            </a:r>
            <a:r>
              <a:rPr sz="2000" spc="5" dirty="0">
                <a:latin typeface="Calibri"/>
                <a:cs typeface="Calibri"/>
              </a:rPr>
              <a:t>O(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dır.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04232" y="3351276"/>
            <a:ext cx="3629025" cy="2083435"/>
            <a:chOff x="4904232" y="3351276"/>
            <a:chExt cx="3629025" cy="2083435"/>
          </a:xfrm>
        </p:grpSpPr>
        <p:sp>
          <p:nvSpPr>
            <p:cNvPr id="5" name="object 5"/>
            <p:cNvSpPr/>
            <p:nvPr/>
          </p:nvSpPr>
          <p:spPr>
            <a:xfrm>
              <a:off x="4904232" y="3351276"/>
              <a:ext cx="3628644" cy="352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32171" y="3703320"/>
              <a:ext cx="941069" cy="738505"/>
            </a:xfrm>
            <a:custGeom>
              <a:avLst/>
              <a:gdLst/>
              <a:ahLst/>
              <a:cxnLst/>
              <a:rect l="l" t="t" r="r" b="b"/>
              <a:pathLst>
                <a:path w="941070" h="738504">
                  <a:moveTo>
                    <a:pt x="920670" y="15580"/>
                  </a:moveTo>
                  <a:lnTo>
                    <a:pt x="908220" y="17279"/>
                  </a:lnTo>
                  <a:lnTo>
                    <a:pt x="0" y="728471"/>
                  </a:lnTo>
                  <a:lnTo>
                    <a:pt x="7874" y="738377"/>
                  </a:lnTo>
                  <a:lnTo>
                    <a:pt x="916051" y="27219"/>
                  </a:lnTo>
                  <a:lnTo>
                    <a:pt x="920670" y="15580"/>
                  </a:lnTo>
                  <a:close/>
                </a:path>
                <a:path w="941070" h="738504">
                  <a:moveTo>
                    <a:pt x="939452" y="2793"/>
                  </a:moveTo>
                  <a:lnTo>
                    <a:pt x="926718" y="2793"/>
                  </a:lnTo>
                  <a:lnTo>
                    <a:pt x="934592" y="12699"/>
                  </a:lnTo>
                  <a:lnTo>
                    <a:pt x="916051" y="27219"/>
                  </a:lnTo>
                  <a:lnTo>
                    <a:pt x="892175" y="87375"/>
                  </a:lnTo>
                  <a:lnTo>
                    <a:pt x="890904" y="90677"/>
                  </a:lnTo>
                  <a:lnTo>
                    <a:pt x="892428" y="94360"/>
                  </a:lnTo>
                  <a:lnTo>
                    <a:pt x="895730" y="95630"/>
                  </a:lnTo>
                  <a:lnTo>
                    <a:pt x="898905" y="96900"/>
                  </a:lnTo>
                  <a:lnTo>
                    <a:pt x="902588" y="95376"/>
                  </a:lnTo>
                  <a:lnTo>
                    <a:pt x="903986" y="92074"/>
                  </a:lnTo>
                  <a:lnTo>
                    <a:pt x="939452" y="2793"/>
                  </a:lnTo>
                  <a:close/>
                </a:path>
                <a:path w="941070" h="738504">
                  <a:moveTo>
                    <a:pt x="928838" y="5460"/>
                  </a:moveTo>
                  <a:lnTo>
                    <a:pt x="924687" y="5460"/>
                  </a:lnTo>
                  <a:lnTo>
                    <a:pt x="931544" y="14096"/>
                  </a:lnTo>
                  <a:lnTo>
                    <a:pt x="920670" y="15580"/>
                  </a:lnTo>
                  <a:lnTo>
                    <a:pt x="916051" y="27219"/>
                  </a:lnTo>
                  <a:lnTo>
                    <a:pt x="934592" y="12699"/>
                  </a:lnTo>
                  <a:lnTo>
                    <a:pt x="928838" y="5460"/>
                  </a:lnTo>
                  <a:close/>
                </a:path>
                <a:path w="941070" h="738504">
                  <a:moveTo>
                    <a:pt x="940562" y="0"/>
                  </a:moveTo>
                  <a:lnTo>
                    <a:pt x="842390" y="13461"/>
                  </a:lnTo>
                  <a:lnTo>
                    <a:pt x="838962" y="13969"/>
                  </a:lnTo>
                  <a:lnTo>
                    <a:pt x="836421" y="17144"/>
                  </a:lnTo>
                  <a:lnTo>
                    <a:pt x="837438" y="24129"/>
                  </a:lnTo>
                  <a:lnTo>
                    <a:pt x="840613" y="26542"/>
                  </a:lnTo>
                  <a:lnTo>
                    <a:pt x="844041" y="26034"/>
                  </a:lnTo>
                  <a:lnTo>
                    <a:pt x="908220" y="17279"/>
                  </a:lnTo>
                  <a:lnTo>
                    <a:pt x="926718" y="2793"/>
                  </a:lnTo>
                  <a:lnTo>
                    <a:pt x="939452" y="2793"/>
                  </a:lnTo>
                  <a:lnTo>
                    <a:pt x="940562" y="0"/>
                  </a:lnTo>
                  <a:close/>
                </a:path>
                <a:path w="941070" h="738504">
                  <a:moveTo>
                    <a:pt x="926718" y="2793"/>
                  </a:moveTo>
                  <a:lnTo>
                    <a:pt x="908220" y="17279"/>
                  </a:lnTo>
                  <a:lnTo>
                    <a:pt x="920670" y="15580"/>
                  </a:lnTo>
                  <a:lnTo>
                    <a:pt x="924687" y="5460"/>
                  </a:lnTo>
                  <a:lnTo>
                    <a:pt x="928838" y="5460"/>
                  </a:lnTo>
                  <a:lnTo>
                    <a:pt x="926718" y="2793"/>
                  </a:lnTo>
                  <a:close/>
                </a:path>
                <a:path w="941070" h="738504">
                  <a:moveTo>
                    <a:pt x="924687" y="5460"/>
                  </a:moveTo>
                  <a:lnTo>
                    <a:pt x="920670" y="15580"/>
                  </a:lnTo>
                  <a:lnTo>
                    <a:pt x="931544" y="14096"/>
                  </a:lnTo>
                  <a:lnTo>
                    <a:pt x="924687" y="546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65292" y="5024627"/>
              <a:ext cx="1734312" cy="409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44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</a:t>
            </a:r>
            <a:r>
              <a:rPr spc="-5" dirty="0"/>
              <a:t> </a:t>
            </a:r>
            <a:r>
              <a:rPr spc="-15" dirty="0"/>
              <a:t>(yöntemi)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92973" y="1708759"/>
            <a:ext cx="31051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(1)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(2)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0419" y="1708759"/>
            <a:ext cx="6632575" cy="14846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5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İspat: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T(n)=3T(n/2)+cn, n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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-20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T(1)=1.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c[((3/2)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-1)/((3/2)-1)],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n=2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k=logn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9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Temel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durum: n=1, T(1)=1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n=2 </a:t>
            </a:r>
            <a:r>
              <a:rPr sz="20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spc="24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T(2)=3+2c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Tümevarım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hipotezi: n=2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1950" spc="-22" baseline="2564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c[((3/2)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-1)/((3/2)-1)]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919" y="3167608"/>
            <a:ext cx="7870190" cy="3316604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Tümevarım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adımı: n=2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 </a:t>
            </a:r>
            <a:r>
              <a:rPr sz="20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c[((3/2)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-1)/((3/2)-1)]</a:t>
            </a:r>
            <a:r>
              <a:rPr sz="2000" spc="-1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</a:t>
            </a:r>
            <a:endParaRPr sz="2000">
              <a:latin typeface="Calibri"/>
              <a:cs typeface="Calibri"/>
            </a:endParaRPr>
          </a:p>
          <a:p>
            <a:pPr marL="2762250">
              <a:lnSpc>
                <a:spcPct val="100000"/>
              </a:lnSpc>
              <a:spcBef>
                <a:spcPts val="480"/>
              </a:spcBef>
              <a:tabLst>
                <a:tab pos="7092315" algn="l"/>
              </a:tabLst>
            </a:pPr>
            <a:r>
              <a:rPr sz="20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spc="-4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T(2</a:t>
            </a:r>
            <a:r>
              <a:rPr sz="1950" spc="7" baseline="25641" dirty="0">
                <a:solidFill>
                  <a:srgbClr val="FF0000"/>
                </a:solidFill>
                <a:latin typeface="Calibri"/>
                <a:cs typeface="Calibri"/>
              </a:rPr>
              <a:t>k+1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)=3</a:t>
            </a:r>
            <a:r>
              <a:rPr sz="1950" spc="7" baseline="25641" dirty="0">
                <a:solidFill>
                  <a:srgbClr val="FF0000"/>
                </a:solidFill>
                <a:latin typeface="Calibri"/>
                <a:cs typeface="Calibri"/>
              </a:rPr>
              <a:t>k+1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+2</a:t>
            </a:r>
            <a:r>
              <a:rPr sz="1950" spc="7" baseline="25641" dirty="0">
                <a:solidFill>
                  <a:srgbClr val="FF0000"/>
                </a:solidFill>
                <a:latin typeface="Calibri"/>
                <a:cs typeface="Calibri"/>
              </a:rPr>
              <a:t>k+2</a:t>
            </a:r>
            <a:r>
              <a:rPr sz="1950" spc="30" baseline="2564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c[(3/2)</a:t>
            </a:r>
            <a:r>
              <a:rPr sz="1950" baseline="25641" dirty="0">
                <a:solidFill>
                  <a:srgbClr val="FF0000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2-2]	</a:t>
            </a:r>
            <a:r>
              <a:rPr sz="2000" dirty="0">
                <a:latin typeface="Calibri"/>
                <a:cs typeface="Calibri"/>
              </a:rPr>
              <a:t>(3)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6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Şimdi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(1)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nolu denklemi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kullanarak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(3)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nolu denklemi</a:t>
            </a:r>
            <a:r>
              <a:rPr sz="2000" spc="-1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ispatlayalım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95"/>
              </a:spcBef>
              <a:tabLst>
                <a:tab pos="2513965" algn="l"/>
                <a:tab pos="299212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.T(2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k-1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)+c2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	</a:t>
            </a:r>
            <a:r>
              <a:rPr sz="20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1950" spc="195" baseline="2564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7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)=3.T(2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)+c2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k+1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r>
              <a:rPr sz="2000" spc="-2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3.(3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+c2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[((3/2)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-1)/((3/2)-1)])+c2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endParaRPr sz="1950" baseline="25641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c[3.(3/2)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-3)/(1/2)] 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c=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k+1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c[3.(3/2)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-3]</a:t>
            </a:r>
            <a:r>
              <a:rPr sz="2000" spc="-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c([3.(3/2)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-3]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+1)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1950" spc="-254" baseline="2564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c[(3/2)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.2-2]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T(2</a:t>
            </a:r>
            <a:r>
              <a:rPr sz="1950" baseline="25641" dirty="0">
                <a:solidFill>
                  <a:srgbClr val="FF0000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)=3</a:t>
            </a:r>
            <a:r>
              <a:rPr sz="1950" baseline="25641" dirty="0">
                <a:solidFill>
                  <a:srgbClr val="FF0000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FF0000"/>
                </a:solidFill>
                <a:latin typeface="Calibri"/>
                <a:cs typeface="Calibri"/>
              </a:rPr>
              <a:t>k+2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c[(3/2)</a:t>
            </a:r>
            <a:r>
              <a:rPr sz="1950" baseline="25641" dirty="0">
                <a:solidFill>
                  <a:srgbClr val="FF0000"/>
                </a:solidFill>
                <a:latin typeface="Calibri"/>
                <a:cs typeface="Calibri"/>
              </a:rPr>
              <a:t>k+1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2-2], (3)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nolu denklemi ispatlamış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oluyoruz.</a:t>
            </a:r>
            <a:endParaRPr sz="200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T(n)ϵ </a:t>
            </a:r>
            <a:r>
              <a:rPr sz="2000" spc="5" dirty="0">
                <a:latin typeface="Calibri"/>
                <a:cs typeface="Calibri"/>
              </a:rPr>
              <a:t>O(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latin typeface="Calibri"/>
                <a:cs typeface="Calibri"/>
              </a:rPr>
              <a:t>)</a:t>
            </a:r>
            <a:r>
              <a:rPr sz="2000" spc="-15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623062"/>
            <a:ext cx="54457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 </a:t>
            </a:r>
            <a:r>
              <a:rPr spc="-15" dirty="0"/>
              <a:t>(yöntemi)  </a:t>
            </a:r>
            <a:r>
              <a:rPr spc="-10" dirty="0"/>
              <a:t>Üst </a:t>
            </a:r>
            <a:r>
              <a:rPr dirty="0"/>
              <a:t>sınırı </a:t>
            </a:r>
            <a:r>
              <a:rPr spc="-5" dirty="0"/>
              <a:t>tahmin </a:t>
            </a:r>
            <a:r>
              <a:rPr spc="-10" dirty="0"/>
              <a:t>ederek</a:t>
            </a:r>
            <a:r>
              <a:rPr spc="-100" dirty="0"/>
              <a:t> </a:t>
            </a:r>
            <a:r>
              <a:rPr spc="-10" dirty="0"/>
              <a:t>çözüm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9474" y="1929765"/>
            <a:ext cx="6195695" cy="2442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Örnek: T(n)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4T(n/2) </a:t>
            </a:r>
            <a:r>
              <a:rPr sz="2400" b="1" dirty="0">
                <a:solidFill>
                  <a:srgbClr val="2F2F2F"/>
                </a:solidFill>
                <a:latin typeface="Calibri"/>
                <a:cs typeface="Calibri"/>
              </a:rPr>
              <a:t>+ </a:t>
            </a:r>
            <a:r>
              <a:rPr sz="2400" b="1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ise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[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T(1)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= Θ(1)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olduğunu</a:t>
            </a:r>
            <a:r>
              <a:rPr sz="2200" spc="-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varsayın.]</a:t>
            </a:r>
            <a:endParaRPr sz="22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525"/>
              </a:spcBef>
              <a:tabLst>
                <a:tab pos="65913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O(n</a:t>
            </a:r>
            <a:r>
              <a:rPr sz="2175" b="1" spc="-7" baseline="24904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'ü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tahmin edin.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(O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Ω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ayrı ayrı</a:t>
            </a:r>
            <a:r>
              <a:rPr sz="2200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kanıtlayın.)</a:t>
            </a:r>
            <a:endParaRPr sz="22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530"/>
              </a:spcBef>
              <a:tabLst>
                <a:tab pos="65913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k&lt; n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T(k) ≤ ck</a:t>
            </a:r>
            <a:r>
              <a:rPr sz="2175" b="1" spc="-7" baseline="24904" dirty="0">
                <a:solidFill>
                  <a:srgbClr val="2F2F2F"/>
                </a:solidFill>
                <a:latin typeface="Calibri"/>
                <a:cs typeface="Calibri"/>
              </a:rPr>
              <a:t>3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olduğunu</a:t>
            </a:r>
            <a:r>
              <a:rPr sz="2200" spc="-1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varsayın.</a:t>
            </a:r>
            <a:endParaRPr sz="2200">
              <a:latin typeface="Calibri"/>
              <a:cs typeface="Calibri"/>
            </a:endParaRPr>
          </a:p>
          <a:p>
            <a:pPr marL="32194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2200" b="1" spc="-5" dirty="0">
                <a:solidFill>
                  <a:srgbClr val="2F2F2F"/>
                </a:solidFill>
                <a:latin typeface="Calibri"/>
                <a:cs typeface="Calibri"/>
              </a:rPr>
              <a:t>≤ </a:t>
            </a:r>
            <a:r>
              <a:rPr sz="2200" b="1" dirty="0">
                <a:solidFill>
                  <a:srgbClr val="2F2F2F"/>
                </a:solidFill>
                <a:latin typeface="Calibri"/>
                <a:cs typeface="Calibri"/>
              </a:rPr>
              <a:t>cn</a:t>
            </a:r>
            <a:r>
              <a:rPr sz="2175" b="1" baseline="24904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'ü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tümevarımla</a:t>
            </a:r>
            <a:r>
              <a:rPr sz="22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kanıtlayın.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80731" y="867155"/>
            <a:ext cx="1164335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463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</a:t>
            </a:r>
            <a:r>
              <a:rPr spc="-30" dirty="0"/>
              <a:t> </a:t>
            </a:r>
            <a:r>
              <a:rPr dirty="0"/>
              <a:t>örneği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7532" y="864108"/>
            <a:ext cx="7724140" cy="5410200"/>
            <a:chOff x="827532" y="864108"/>
            <a:chExt cx="7724140" cy="5410200"/>
          </a:xfrm>
        </p:grpSpPr>
        <p:sp>
          <p:nvSpPr>
            <p:cNvPr id="4" name="object 4"/>
            <p:cNvSpPr/>
            <p:nvPr/>
          </p:nvSpPr>
          <p:spPr>
            <a:xfrm>
              <a:off x="827532" y="2350008"/>
              <a:ext cx="7723632" cy="39243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87196" y="1773936"/>
              <a:ext cx="1676400" cy="495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5952" y="864108"/>
              <a:ext cx="1164336" cy="11887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463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</a:t>
            </a:r>
            <a:r>
              <a:rPr spc="-30" dirty="0"/>
              <a:t> </a:t>
            </a:r>
            <a:r>
              <a:rPr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074" y="2337942"/>
            <a:ext cx="6699884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Başlangıç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koşullarını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ele almalı,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yani,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tümevarımı  taban şıklarına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(base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cases)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dayandırmalıyız.</a:t>
            </a: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800">
              <a:latin typeface="Wingdings"/>
              <a:cs typeface="Wingdings"/>
            </a:endParaRPr>
          </a:p>
          <a:p>
            <a:pPr marL="323215" marR="391795" indent="-27305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35" dirty="0">
                <a:solidFill>
                  <a:srgbClr val="FF0000"/>
                </a:solidFill>
                <a:latin typeface="Calibri"/>
                <a:cs typeface="Calibri"/>
              </a:rPr>
              <a:t>Taban: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Θ(1)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tüm n &lt;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spc="-7" baseline="-20833" dirty="0">
                <a:solidFill>
                  <a:srgbClr val="2F2F2F"/>
                </a:solidFill>
                <a:latin typeface="Calibri"/>
                <a:cs typeface="Calibri"/>
              </a:rPr>
              <a:t>0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için, ki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spc="-15" baseline="-20833" dirty="0">
                <a:solidFill>
                  <a:srgbClr val="2F2F2F"/>
                </a:solidFill>
                <a:latin typeface="Calibri"/>
                <a:cs typeface="Calibri"/>
              </a:rPr>
              <a:t>0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uygun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sabittir.</a:t>
            </a:r>
            <a:endParaRPr sz="2400">
              <a:latin typeface="Calibri"/>
              <a:cs typeface="Calibri"/>
            </a:endParaRPr>
          </a:p>
          <a:p>
            <a:pPr marL="323215" marR="53975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1 ≤ n &lt;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spc="-7" baseline="-20833" dirty="0">
                <a:solidFill>
                  <a:srgbClr val="2F2F2F"/>
                </a:solidFill>
                <a:latin typeface="Calibri"/>
                <a:cs typeface="Calibri"/>
              </a:rPr>
              <a:t>0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için,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elimizde “Θ(1)”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≤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cn</a:t>
            </a:r>
            <a:r>
              <a:rPr sz="2400" spc="-7" baseline="24305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, olur;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yeterince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büyük 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c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değeri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seçersek.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76225" algn="ctr">
              <a:lnSpc>
                <a:spcPct val="100000"/>
              </a:lnSpc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Bu,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sıkı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bir sınır değildir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!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235952" y="853439"/>
            <a:ext cx="1164336" cy="118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0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dirty="0"/>
              <a:t>örneği-Daha sıkı bir</a:t>
            </a:r>
            <a:r>
              <a:rPr spc="-75" dirty="0"/>
              <a:t> </a:t>
            </a:r>
            <a:r>
              <a:rPr spc="-10" dirty="0"/>
              <a:t>üst  </a:t>
            </a:r>
            <a:r>
              <a:rPr dirty="0"/>
              <a:t>sınır?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37844" y="836675"/>
            <a:ext cx="7612380" cy="4875530"/>
            <a:chOff x="1037844" y="836675"/>
            <a:chExt cx="7612380" cy="4875530"/>
          </a:xfrm>
        </p:grpSpPr>
        <p:sp>
          <p:nvSpPr>
            <p:cNvPr id="4" name="object 4"/>
            <p:cNvSpPr/>
            <p:nvPr/>
          </p:nvSpPr>
          <p:spPr>
            <a:xfrm>
              <a:off x="1037844" y="2491740"/>
              <a:ext cx="7068311" cy="32202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85888" y="836675"/>
              <a:ext cx="1164336" cy="11887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0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dirty="0"/>
              <a:t>örneği-Daha sıkı bir</a:t>
            </a:r>
            <a:r>
              <a:rPr spc="-75" dirty="0"/>
              <a:t> </a:t>
            </a:r>
            <a:r>
              <a:rPr spc="-10" dirty="0"/>
              <a:t>üst  </a:t>
            </a:r>
            <a:r>
              <a:rPr dirty="0"/>
              <a:t>sınır?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2896" y="847344"/>
            <a:ext cx="7577455" cy="5057140"/>
            <a:chOff x="1072896" y="847344"/>
            <a:chExt cx="7577455" cy="5057140"/>
          </a:xfrm>
        </p:grpSpPr>
        <p:sp>
          <p:nvSpPr>
            <p:cNvPr id="4" name="object 4"/>
            <p:cNvSpPr/>
            <p:nvPr/>
          </p:nvSpPr>
          <p:spPr>
            <a:xfrm>
              <a:off x="1072896" y="2350008"/>
              <a:ext cx="6937248" cy="35539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85887" y="847344"/>
              <a:ext cx="1164336" cy="1188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03675" y="6073546"/>
            <a:ext cx="457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-n &gt;= 0 </a:t>
            </a:r>
            <a:r>
              <a:rPr sz="1800" spc="-5" dirty="0">
                <a:latin typeface="Arial"/>
                <a:cs typeface="Arial"/>
              </a:rPr>
              <a:t>sağlanmaz </a:t>
            </a:r>
            <a:r>
              <a:rPr sz="1800" dirty="0">
                <a:latin typeface="Arial"/>
                <a:cs typeface="Arial"/>
              </a:rPr>
              <a:t>(n </a:t>
            </a:r>
            <a:r>
              <a:rPr sz="1800" spc="-10" dirty="0">
                <a:latin typeface="Arial"/>
                <a:cs typeface="Arial"/>
              </a:rPr>
              <a:t>değeri </a:t>
            </a:r>
            <a:r>
              <a:rPr sz="1800" spc="-5" dirty="0">
                <a:latin typeface="Arial"/>
                <a:cs typeface="Arial"/>
              </a:rPr>
              <a:t>negatif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olamaz)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303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dirty="0"/>
              <a:t>örneği-Daha sıkı bir</a:t>
            </a:r>
            <a:r>
              <a:rPr spc="-75" dirty="0"/>
              <a:t> </a:t>
            </a:r>
            <a:r>
              <a:rPr spc="-10" dirty="0"/>
              <a:t>üst  </a:t>
            </a:r>
            <a:r>
              <a:rPr dirty="0"/>
              <a:t>sınır?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1895" y="1412747"/>
            <a:ext cx="7903845" cy="5111750"/>
            <a:chOff x="691895" y="1412747"/>
            <a:chExt cx="7903845" cy="5111750"/>
          </a:xfrm>
        </p:grpSpPr>
        <p:sp>
          <p:nvSpPr>
            <p:cNvPr id="4" name="object 4"/>
            <p:cNvSpPr/>
            <p:nvPr/>
          </p:nvSpPr>
          <p:spPr>
            <a:xfrm>
              <a:off x="691895" y="2247900"/>
              <a:ext cx="7696200" cy="4276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2548" y="1412747"/>
              <a:ext cx="1162811" cy="1190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2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24711" y="4407408"/>
            <a:ext cx="571500" cy="266700"/>
            <a:chOff x="1124711" y="4407408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143761" y="442645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3761" y="442645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4457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</a:t>
            </a:r>
            <a:r>
              <a:rPr spc="-5" dirty="0"/>
              <a:t> </a:t>
            </a:r>
            <a:r>
              <a:rPr spc="-15" dirty="0"/>
              <a:t>(yöntemi)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419" y="1699615"/>
            <a:ext cx="7624445" cy="39947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T(n)=3T(n/2)+cn,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Tahminimiz </a:t>
            </a:r>
            <a:r>
              <a:rPr sz="2000" spc="-5" dirty="0">
                <a:latin typeface="Calibri"/>
                <a:cs typeface="Calibri"/>
              </a:rPr>
              <a:t>=T(k)ϵ </a:t>
            </a:r>
            <a:r>
              <a:rPr sz="2000" spc="5" dirty="0">
                <a:latin typeface="Calibri"/>
                <a:cs typeface="Calibri"/>
              </a:rPr>
              <a:t>O(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latin typeface="Calibri"/>
                <a:cs typeface="Calibri"/>
              </a:rPr>
              <a:t>) 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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-2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T(1)=1.</a:t>
            </a:r>
            <a:endParaRPr sz="2000">
              <a:latin typeface="Calibri"/>
              <a:cs typeface="Calibri"/>
            </a:endParaRPr>
          </a:p>
          <a:p>
            <a:pPr marL="297815" marR="17780" indent="-273050">
              <a:lnSpc>
                <a:spcPct val="100000"/>
              </a:lnSpc>
              <a:spcBef>
                <a:spcPts val="4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İspatı yapabilmek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tahminimizi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 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yerine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yazıp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istediğimizi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elde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etmeye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çalışmak.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İstenen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–kalan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Kalan,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0’a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eşit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büyük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olmalı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</a:t>
            </a:r>
            <a:r>
              <a:rPr sz="2000" dirty="0">
                <a:solidFill>
                  <a:srgbClr val="2F2F2F"/>
                </a:solidFill>
                <a:latin typeface="Symbol"/>
                <a:cs typeface="Symbol"/>
              </a:rPr>
              <a:t></a:t>
            </a: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.n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1950" spc="-300" baseline="25641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olması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T(n)=3.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/2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)+cn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T(n)=c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-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+3)/2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+cn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İstenen=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,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Kalan=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</a:t>
            </a:r>
            <a:r>
              <a:rPr sz="2000" spc="-1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+3)/2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+cn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İstenen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–kalan=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1,59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</a:t>
            </a:r>
            <a:r>
              <a:rPr sz="2000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+3)/2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-cn)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Kalan</a:t>
            </a:r>
            <a:r>
              <a:rPr sz="2000" b="1" spc="-5" dirty="0">
                <a:solidFill>
                  <a:srgbClr val="FF0000"/>
                </a:solidFill>
                <a:latin typeface="Wingdings"/>
                <a:cs typeface="Wingdings"/>
              </a:rPr>
              <a:t>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+3)/2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-cn </a:t>
            </a:r>
            <a:r>
              <a:rPr sz="2000" b="1" dirty="0">
                <a:latin typeface="Symbol"/>
                <a:cs typeface="Symbol"/>
              </a:rPr>
              <a:t>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0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sağlayacak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c, 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ve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değeri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var</a:t>
            </a:r>
            <a:r>
              <a:rPr sz="2000" b="1" spc="-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mı?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n=1 için,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+3)/2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1,59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-c </a:t>
            </a:r>
            <a:r>
              <a:rPr sz="2000" b="1" dirty="0">
                <a:latin typeface="Symbol"/>
                <a:cs typeface="Symbol"/>
              </a:rPr>
              <a:t>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Calibri"/>
                <a:cs typeface="Calibri"/>
              </a:rPr>
              <a:t>0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, c </a:t>
            </a:r>
            <a:r>
              <a:rPr sz="2000" b="1" spc="5" dirty="0">
                <a:solidFill>
                  <a:srgbClr val="FF0000"/>
                </a:solidFill>
                <a:latin typeface="Symbol"/>
                <a:cs typeface="Symbol"/>
              </a:rPr>
              <a:t>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,ve </a:t>
            </a:r>
            <a:r>
              <a:rPr sz="2000" b="1" spc="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950" b="1" spc="7" baseline="-21367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2000" b="1" dirty="0">
                <a:solidFill>
                  <a:srgbClr val="FF0000"/>
                </a:solidFill>
                <a:latin typeface="Symbol"/>
                <a:cs typeface="Symbol"/>
              </a:rPr>
              <a:t>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2, için</a:t>
            </a:r>
            <a:r>
              <a:rPr sz="2000" b="1" spc="-2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sağlarız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444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</a:t>
            </a:r>
            <a:r>
              <a:rPr spc="-20" dirty="0"/>
              <a:t> </a:t>
            </a:r>
            <a:r>
              <a:rPr spc="-15" dirty="0"/>
              <a:t>(yöntemi)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32813"/>
            <a:ext cx="155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Hanoi</a:t>
            </a:r>
            <a:r>
              <a:rPr sz="20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kulesi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98803" y="2468879"/>
            <a:ext cx="7408545" cy="3817620"/>
            <a:chOff x="1098803" y="2468879"/>
            <a:chExt cx="7408545" cy="3817620"/>
          </a:xfrm>
        </p:grpSpPr>
        <p:sp>
          <p:nvSpPr>
            <p:cNvPr id="5" name="object 5"/>
            <p:cNvSpPr/>
            <p:nvPr/>
          </p:nvSpPr>
          <p:spPr>
            <a:xfrm>
              <a:off x="1115567" y="2468879"/>
              <a:ext cx="7391400" cy="17282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8803" y="4221479"/>
              <a:ext cx="6929628" cy="2065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444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Yerine </a:t>
            </a:r>
            <a:r>
              <a:rPr spc="-25" dirty="0"/>
              <a:t>koyma </a:t>
            </a:r>
            <a:r>
              <a:rPr spc="-10" dirty="0"/>
              <a:t>metodu</a:t>
            </a:r>
            <a:r>
              <a:rPr spc="-20" dirty="0"/>
              <a:t> </a:t>
            </a:r>
            <a:r>
              <a:rPr spc="-15" dirty="0"/>
              <a:t>(yöntemi)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7110" y="1872839"/>
            <a:ext cx="7602220" cy="4049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Hanoi</a:t>
            </a:r>
            <a:r>
              <a:rPr sz="2000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kulesi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(n)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= 2T (n − 1) + 1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kabul edersek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iyi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durumda T(0)=0</a:t>
            </a:r>
            <a:r>
              <a:rPr sz="2000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2F2F2F"/>
                </a:solidFill>
                <a:latin typeface="Calibri"/>
                <a:cs typeface="Calibri"/>
              </a:rPr>
              <a:t>dır.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 (0) = 0, T (1) = 1, T (2) = 3, T (3) = 7, T (4) = 15, T (5) = 31, T (6) = 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63,</a:t>
            </a:r>
            <a:r>
              <a:rPr sz="2000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T(0)=0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T(1)=2T(0)+1=1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T(2)=2T(1)+1=2+1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T(3)=2T(2)+1=2.(2+1)+1=1+2+2</a:t>
            </a:r>
            <a:r>
              <a:rPr sz="1950" spc="-7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endParaRPr sz="1950" baseline="25641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T(4)=2T(3)+1=1+2+2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endParaRPr sz="1950" baseline="25641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T(n)=2T(n-1)+1=1+2+…2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n-1</a:t>
            </a:r>
            <a:endParaRPr sz="1950" baseline="25641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7555" y="4869179"/>
            <a:ext cx="4419600" cy="352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744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İterasyon </a:t>
            </a:r>
            <a:r>
              <a:rPr spc="-10" dirty="0"/>
              <a:t>metodu </a:t>
            </a:r>
            <a:r>
              <a:rPr spc="-25" dirty="0"/>
              <a:t>(Tümden</a:t>
            </a:r>
            <a:r>
              <a:rPr spc="-5" dirty="0"/>
              <a:t> </a:t>
            </a:r>
            <a:r>
              <a:rPr spc="-10" dirty="0"/>
              <a:t>gelim)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32813"/>
            <a:ext cx="6788784" cy="3319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0447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yöntemde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verilen bağıntının çözümünü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bulmak için büyük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endeksli terimin yerine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küçük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endeksli terim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yazılarak,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genel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terimin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yargıya varılıncaya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işleme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devam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edilir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başlangıç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şartlarına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devam</a:t>
            </a:r>
            <a:r>
              <a:rPr sz="2000" spc="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İterasyon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metodu,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toplam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içerisine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yinelemeleri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dönüştürür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yinelemeleri çözmek için toplamları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sınırlayıcı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teknikleri 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kullanır.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Yineleme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işlemini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açık hale</a:t>
            </a:r>
            <a:r>
              <a:rPr sz="20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getir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Matematiksel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işlemlerle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göster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Toplamı</a:t>
            </a:r>
            <a:r>
              <a:rPr sz="2000" spc="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hesapla.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20440" y="5157214"/>
            <a:ext cx="5623559" cy="1700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008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İterasyon</a:t>
            </a:r>
            <a:r>
              <a:rPr spc="-75" dirty="0"/>
              <a:t> </a:t>
            </a:r>
            <a:r>
              <a:rPr spc="-10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9620" y="1932813"/>
            <a:ext cx="1966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n&gt;1,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</a:t>
            </a:r>
            <a:r>
              <a:rPr sz="2000" spc="3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774" y="1932813"/>
            <a:ext cx="4145915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Örnek: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Merge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Sort,</a:t>
            </a:r>
            <a:r>
              <a:rPr sz="2000" spc="-1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T(n)=2*T(n/2)+n,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yinelemeyi</a:t>
            </a:r>
            <a:r>
              <a:rPr sz="2000" spc="43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çözünüz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90"/>
              </a:spcBef>
              <a:tabLst>
                <a:tab pos="36703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n= </a:t>
            </a:r>
            <a:r>
              <a:rPr sz="2000" b="1" spc="1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b="1" spc="15" baseline="25641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2000" b="1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b="1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k = log n</a:t>
            </a:r>
            <a:r>
              <a:rPr sz="2000" b="1" spc="-2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hatırlayın,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4679" y="2910077"/>
            <a:ext cx="2333625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substitute (yerine</a:t>
            </a:r>
            <a:r>
              <a:rPr sz="1800" spc="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kullan)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expand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substitute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09333" y="3897884"/>
            <a:ext cx="76517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expand 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b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2F2F2F"/>
                </a:solidFill>
                <a:latin typeface="Calibri"/>
                <a:cs typeface="Calibri"/>
              </a:rPr>
              <a:t>er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63928" y="2910077"/>
            <a:ext cx="2689225" cy="330707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T(n)=2*T(n/2)+n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T(n)=2*(2*T(n/4)+n/2)+n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T(n)=2</a:t>
            </a:r>
            <a:r>
              <a:rPr sz="1800" spc="-7" baseline="25462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*T(n/4)+2*n</a:t>
            </a:r>
            <a:endParaRPr sz="18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9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6725" y="3897884"/>
            <a:ext cx="404177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0000"/>
              </a:lnSpc>
              <a:spcBef>
                <a:spcPts val="100"/>
              </a:spcBef>
            </a:pP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T(n)=2</a:t>
            </a:r>
            <a:r>
              <a:rPr sz="1800" spc="-7" baseline="25462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*(2*T(n/8)+n/4)+2n =8*T(n/8)+3*n  T(n)=2</a:t>
            </a:r>
            <a:r>
              <a:rPr sz="1800" spc="-7" baseline="25462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*T(n/2</a:t>
            </a:r>
            <a:r>
              <a:rPr sz="1800" spc="-7" baseline="25462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)+3*n</a:t>
            </a:r>
            <a:endParaRPr sz="1800">
              <a:latin typeface="Calibri"/>
              <a:cs typeface="Calibri"/>
            </a:endParaRPr>
          </a:p>
          <a:p>
            <a:pPr marL="38100" marR="2179320">
              <a:lnSpc>
                <a:spcPct val="120000"/>
              </a:lnSpc>
            </a:pPr>
            <a:r>
              <a:rPr sz="1800" spc="5" dirty="0">
                <a:solidFill>
                  <a:srgbClr val="2F2F2F"/>
                </a:solidFill>
                <a:latin typeface="Calibri"/>
                <a:cs typeface="Calibri"/>
              </a:rPr>
              <a:t>…. 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n)=2</a:t>
            </a:r>
            <a:r>
              <a:rPr sz="1800" spc="-15" baseline="25462" dirty="0">
                <a:solidFill>
                  <a:srgbClr val="2F2F2F"/>
                </a:solidFill>
                <a:latin typeface="Calibri"/>
                <a:cs typeface="Calibri"/>
              </a:rPr>
              <a:t>k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*T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(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n/n)+k*n  T(n)=2</a:t>
            </a:r>
            <a:r>
              <a:rPr sz="1800" spc="-7" baseline="25462" dirty="0">
                <a:solidFill>
                  <a:srgbClr val="2F2F2F"/>
                </a:solidFill>
                <a:latin typeface="Calibri"/>
                <a:cs typeface="Calibri"/>
              </a:rPr>
              <a:t>k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*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T(1)+k*n 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T(n)=θ(n)+ θ(nlogn)  T(n)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ϵ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θ(nlogn)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İterasyon</a:t>
            </a:r>
            <a:r>
              <a:rPr sz="3600" spc="-95" dirty="0"/>
              <a:t> </a:t>
            </a:r>
            <a:r>
              <a:rPr sz="3600" spc="-5" dirty="0"/>
              <a:t>metodu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75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7127" y="816863"/>
            <a:ext cx="6428740" cy="4619625"/>
            <a:chOff x="2167127" y="816863"/>
            <a:chExt cx="6428740" cy="4619625"/>
          </a:xfrm>
        </p:grpSpPr>
        <p:sp>
          <p:nvSpPr>
            <p:cNvPr id="5" name="object 5"/>
            <p:cNvSpPr/>
            <p:nvPr/>
          </p:nvSpPr>
          <p:spPr>
            <a:xfrm>
              <a:off x="7432548" y="816863"/>
              <a:ext cx="1162811" cy="1191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67127" y="3435096"/>
              <a:ext cx="4809744" cy="2001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66774" y="2337942"/>
            <a:ext cx="63430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  <a:tabLst>
                <a:tab pos="379095" algn="l"/>
                <a:tab pos="103568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		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Merge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kesin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çalışma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süresi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bulma  (bazı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değerleri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b="1" spc="-5" dirty="0">
                <a:solidFill>
                  <a:srgbClr val="2F2F2F"/>
                </a:solidFill>
                <a:latin typeface="Calibri"/>
                <a:cs typeface="Calibri"/>
              </a:rPr>
              <a:t>n=2</a:t>
            </a:r>
            <a:r>
              <a:rPr sz="2400" b="1" spc="-7" baseline="24305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olduğunu</a:t>
            </a:r>
            <a:r>
              <a:rPr sz="2400" spc="-2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varsayalım).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İterasyon</a:t>
            </a:r>
            <a:r>
              <a:rPr sz="3600" spc="-95" dirty="0"/>
              <a:t> </a:t>
            </a:r>
            <a:r>
              <a:rPr sz="3600" spc="-5" dirty="0"/>
              <a:t>metodu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76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8383" y="816863"/>
            <a:ext cx="7047230" cy="5405755"/>
            <a:chOff x="1548383" y="816863"/>
            <a:chExt cx="7047230" cy="5405755"/>
          </a:xfrm>
        </p:grpSpPr>
        <p:sp>
          <p:nvSpPr>
            <p:cNvPr id="5" name="object 5"/>
            <p:cNvSpPr/>
            <p:nvPr/>
          </p:nvSpPr>
          <p:spPr>
            <a:xfrm>
              <a:off x="7432548" y="816863"/>
              <a:ext cx="1162811" cy="1191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8383" y="2205227"/>
              <a:ext cx="5615940" cy="40172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008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İterasyon</a:t>
            </a:r>
            <a:r>
              <a:rPr spc="-75" dirty="0"/>
              <a:t> </a:t>
            </a:r>
            <a:r>
              <a:rPr spc="-10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6774" y="1773945"/>
            <a:ext cx="6906895" cy="378269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Örnek: T(n)=T(n-1)+n, n&gt;1,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T(1)=1;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yinelemeyi</a:t>
            </a:r>
            <a:r>
              <a:rPr sz="20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çözünüz?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T(n)=T(n-1)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T(n)=T(n-2)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 n-1+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T(n)=T(n-3)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 n-2+ n-1+</a:t>
            </a:r>
            <a:r>
              <a:rPr sz="20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T(n)=T(1)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+ 2+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….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n-2+ n-1+</a:t>
            </a:r>
            <a:r>
              <a:rPr sz="2000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T(n)=1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+ 2+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….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n-2+ n-1+</a:t>
            </a:r>
            <a:r>
              <a:rPr sz="2000" spc="-1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T(n)=n*(n+1)/2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ϵ</a:t>
            </a:r>
            <a:r>
              <a:rPr sz="2000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θ(n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55591" y="4507991"/>
            <a:ext cx="3645535" cy="391795"/>
            <a:chOff x="4355591" y="4507991"/>
            <a:chExt cx="3645535" cy="391795"/>
          </a:xfrm>
        </p:grpSpPr>
        <p:sp>
          <p:nvSpPr>
            <p:cNvPr id="5" name="object 5"/>
            <p:cNvSpPr/>
            <p:nvPr/>
          </p:nvSpPr>
          <p:spPr>
            <a:xfrm>
              <a:off x="5076443" y="4507991"/>
              <a:ext cx="2924555" cy="3916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55591" y="4651374"/>
              <a:ext cx="720725" cy="103505"/>
            </a:xfrm>
            <a:custGeom>
              <a:avLst/>
              <a:gdLst/>
              <a:ahLst/>
              <a:cxnLst/>
              <a:rect l="l" t="t" r="r" b="b"/>
              <a:pathLst>
                <a:path w="720725" h="103504">
                  <a:moveTo>
                    <a:pt x="695615" y="51688"/>
                  </a:moveTo>
                  <a:lnTo>
                    <a:pt x="625729" y="92456"/>
                  </a:lnTo>
                  <a:lnTo>
                    <a:pt x="624713" y="96266"/>
                  </a:lnTo>
                  <a:lnTo>
                    <a:pt x="628269" y="102362"/>
                  </a:lnTo>
                  <a:lnTo>
                    <a:pt x="632079" y="103377"/>
                  </a:lnTo>
                  <a:lnTo>
                    <a:pt x="709834" y="58038"/>
                  </a:lnTo>
                  <a:lnTo>
                    <a:pt x="708152" y="58038"/>
                  </a:lnTo>
                  <a:lnTo>
                    <a:pt x="708152" y="57150"/>
                  </a:lnTo>
                  <a:lnTo>
                    <a:pt x="704977" y="57150"/>
                  </a:lnTo>
                  <a:lnTo>
                    <a:pt x="695615" y="51688"/>
                  </a:lnTo>
                  <a:close/>
                </a:path>
                <a:path w="720725" h="103504">
                  <a:moveTo>
                    <a:pt x="684729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684729" y="58038"/>
                  </a:lnTo>
                  <a:lnTo>
                    <a:pt x="695615" y="51688"/>
                  </a:lnTo>
                  <a:lnTo>
                    <a:pt x="684729" y="45338"/>
                  </a:lnTo>
                  <a:close/>
                </a:path>
                <a:path w="720725" h="103504">
                  <a:moveTo>
                    <a:pt x="709834" y="45338"/>
                  </a:moveTo>
                  <a:lnTo>
                    <a:pt x="708152" y="45338"/>
                  </a:lnTo>
                  <a:lnTo>
                    <a:pt x="708152" y="58038"/>
                  </a:lnTo>
                  <a:lnTo>
                    <a:pt x="709834" y="58038"/>
                  </a:lnTo>
                  <a:lnTo>
                    <a:pt x="720725" y="51688"/>
                  </a:lnTo>
                  <a:lnTo>
                    <a:pt x="709834" y="45338"/>
                  </a:lnTo>
                  <a:close/>
                </a:path>
                <a:path w="720725" h="103504">
                  <a:moveTo>
                    <a:pt x="704977" y="46227"/>
                  </a:moveTo>
                  <a:lnTo>
                    <a:pt x="695615" y="51688"/>
                  </a:lnTo>
                  <a:lnTo>
                    <a:pt x="704977" y="57150"/>
                  </a:lnTo>
                  <a:lnTo>
                    <a:pt x="704977" y="46227"/>
                  </a:lnTo>
                  <a:close/>
                </a:path>
                <a:path w="720725" h="103504">
                  <a:moveTo>
                    <a:pt x="708152" y="46227"/>
                  </a:moveTo>
                  <a:lnTo>
                    <a:pt x="704977" y="46227"/>
                  </a:lnTo>
                  <a:lnTo>
                    <a:pt x="704977" y="57150"/>
                  </a:lnTo>
                  <a:lnTo>
                    <a:pt x="708152" y="57150"/>
                  </a:lnTo>
                  <a:lnTo>
                    <a:pt x="708152" y="46227"/>
                  </a:lnTo>
                  <a:close/>
                </a:path>
                <a:path w="720725" h="103504">
                  <a:moveTo>
                    <a:pt x="632079" y="0"/>
                  </a:moveTo>
                  <a:lnTo>
                    <a:pt x="628269" y="1016"/>
                  </a:lnTo>
                  <a:lnTo>
                    <a:pt x="624713" y="7112"/>
                  </a:lnTo>
                  <a:lnTo>
                    <a:pt x="625729" y="10922"/>
                  </a:lnTo>
                  <a:lnTo>
                    <a:pt x="695615" y="51688"/>
                  </a:lnTo>
                  <a:lnTo>
                    <a:pt x="704977" y="46227"/>
                  </a:lnTo>
                  <a:lnTo>
                    <a:pt x="708152" y="46227"/>
                  </a:lnTo>
                  <a:lnTo>
                    <a:pt x="708152" y="45338"/>
                  </a:lnTo>
                  <a:lnTo>
                    <a:pt x="709834" y="45338"/>
                  </a:lnTo>
                  <a:lnTo>
                    <a:pt x="632079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3008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İterasyon</a:t>
            </a:r>
            <a:r>
              <a:rPr spc="-75" dirty="0"/>
              <a:t> </a:t>
            </a:r>
            <a:r>
              <a:rPr spc="-10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074" y="1872839"/>
            <a:ext cx="6642734" cy="29521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Hanoi</a:t>
            </a:r>
            <a:r>
              <a:rPr sz="2000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Kulesi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  <a:tabLst>
                <a:tab pos="4050029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T(n)=2*T(n-1)+1,  n&gt;1,</a:t>
            </a:r>
            <a:r>
              <a:rPr sz="2000" spc="-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T(1)=1;	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yinelemeyi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çözünüz?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bir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hareket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O(1)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gerektirir.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9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500">
              <a:latin typeface="Wingdings"/>
              <a:cs typeface="Wingdings"/>
            </a:endParaRPr>
          </a:p>
          <a:p>
            <a:pPr marL="50800">
              <a:lnSpc>
                <a:spcPct val="100000"/>
              </a:lnSpc>
              <a:spcBef>
                <a:spcPts val="5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T(n)=2*T(n-1)+1= 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1950" spc="15" baseline="25641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*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T(n-2)+2+1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r>
              <a:rPr sz="2000" spc="-1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….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n-1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*</a:t>
            </a:r>
            <a:r>
              <a:rPr sz="2000" spc="-14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T(1)+2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n-2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+….+2+1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T(n)=2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ϵ</a:t>
            </a:r>
            <a:r>
              <a:rPr sz="2000" spc="-1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θ(2</a:t>
            </a:r>
            <a:r>
              <a:rPr sz="1950" baseline="25641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-1)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6774" y="5591352"/>
            <a:ext cx="683323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marR="304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n=64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için, her 1000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taşımanın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sn olduğu düşünülürse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çözümü 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584*10</a:t>
            </a:r>
            <a:r>
              <a:rPr sz="1950" spc="7" baseline="25641" dirty="0">
                <a:solidFill>
                  <a:srgbClr val="2F2F2F"/>
                </a:solidFill>
                <a:latin typeface="Calibri"/>
                <a:cs typeface="Calibri"/>
              </a:rPr>
              <a:t>6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yıl</a:t>
            </a:r>
            <a:r>
              <a:rPr sz="2000" spc="-1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alır.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76853" y="4070858"/>
            <a:ext cx="4783455" cy="982980"/>
            <a:chOff x="3776853" y="4070858"/>
            <a:chExt cx="4783455" cy="982980"/>
          </a:xfrm>
        </p:grpSpPr>
        <p:sp>
          <p:nvSpPr>
            <p:cNvPr id="6" name="object 6"/>
            <p:cNvSpPr/>
            <p:nvPr/>
          </p:nvSpPr>
          <p:spPr>
            <a:xfrm>
              <a:off x="4140708" y="4700016"/>
              <a:ext cx="4419599" cy="353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76853" y="4070858"/>
              <a:ext cx="1371600" cy="640080"/>
            </a:xfrm>
            <a:custGeom>
              <a:avLst/>
              <a:gdLst/>
              <a:ahLst/>
              <a:cxnLst/>
              <a:rect l="l" t="t" r="r" b="b"/>
              <a:pathLst>
                <a:path w="1371600" h="640079">
                  <a:moveTo>
                    <a:pt x="1335653" y="620569"/>
                  </a:moveTo>
                  <a:lnTo>
                    <a:pt x="1267714" y="627380"/>
                  </a:lnTo>
                  <a:lnTo>
                    <a:pt x="1265174" y="630555"/>
                  </a:lnTo>
                  <a:lnTo>
                    <a:pt x="1265936" y="637413"/>
                  </a:lnTo>
                  <a:lnTo>
                    <a:pt x="1268984" y="640080"/>
                  </a:lnTo>
                  <a:lnTo>
                    <a:pt x="1366038" y="630301"/>
                  </a:lnTo>
                  <a:lnTo>
                    <a:pt x="1356995" y="630301"/>
                  </a:lnTo>
                  <a:lnTo>
                    <a:pt x="1335653" y="620569"/>
                  </a:lnTo>
                  <a:close/>
                </a:path>
                <a:path w="1371600" h="640079">
                  <a:moveTo>
                    <a:pt x="1348212" y="619315"/>
                  </a:moveTo>
                  <a:lnTo>
                    <a:pt x="1335653" y="620569"/>
                  </a:lnTo>
                  <a:lnTo>
                    <a:pt x="1356995" y="630301"/>
                  </a:lnTo>
                  <a:lnTo>
                    <a:pt x="1357991" y="628142"/>
                  </a:lnTo>
                  <a:lnTo>
                    <a:pt x="1354455" y="628142"/>
                  </a:lnTo>
                  <a:lnTo>
                    <a:pt x="1348212" y="619315"/>
                  </a:lnTo>
                  <a:close/>
                </a:path>
                <a:path w="1371600" h="640079">
                  <a:moveTo>
                    <a:pt x="1307973" y="545211"/>
                  </a:moveTo>
                  <a:lnTo>
                    <a:pt x="1305052" y="547243"/>
                  </a:lnTo>
                  <a:lnTo>
                    <a:pt x="1302258" y="549275"/>
                  </a:lnTo>
                  <a:lnTo>
                    <a:pt x="1301496" y="553212"/>
                  </a:lnTo>
                  <a:lnTo>
                    <a:pt x="1303527" y="556133"/>
                  </a:lnTo>
                  <a:lnTo>
                    <a:pt x="1340897" y="608971"/>
                  </a:lnTo>
                  <a:lnTo>
                    <a:pt x="1362329" y="618744"/>
                  </a:lnTo>
                  <a:lnTo>
                    <a:pt x="1356995" y="630301"/>
                  </a:lnTo>
                  <a:lnTo>
                    <a:pt x="1366038" y="630301"/>
                  </a:lnTo>
                  <a:lnTo>
                    <a:pt x="1371092" y="629793"/>
                  </a:lnTo>
                  <a:lnTo>
                    <a:pt x="1313942" y="548767"/>
                  </a:lnTo>
                  <a:lnTo>
                    <a:pt x="1311910" y="545973"/>
                  </a:lnTo>
                  <a:lnTo>
                    <a:pt x="1307973" y="545211"/>
                  </a:lnTo>
                  <a:close/>
                </a:path>
                <a:path w="1371600" h="640079">
                  <a:moveTo>
                    <a:pt x="1359027" y="618236"/>
                  </a:moveTo>
                  <a:lnTo>
                    <a:pt x="1348212" y="619315"/>
                  </a:lnTo>
                  <a:lnTo>
                    <a:pt x="1354455" y="628142"/>
                  </a:lnTo>
                  <a:lnTo>
                    <a:pt x="1359027" y="618236"/>
                  </a:lnTo>
                  <a:close/>
                </a:path>
                <a:path w="1371600" h="640079">
                  <a:moveTo>
                    <a:pt x="1361214" y="618236"/>
                  </a:moveTo>
                  <a:lnTo>
                    <a:pt x="1359027" y="618236"/>
                  </a:lnTo>
                  <a:lnTo>
                    <a:pt x="1354455" y="628142"/>
                  </a:lnTo>
                  <a:lnTo>
                    <a:pt x="1357991" y="628142"/>
                  </a:lnTo>
                  <a:lnTo>
                    <a:pt x="1362329" y="618744"/>
                  </a:lnTo>
                  <a:lnTo>
                    <a:pt x="1361214" y="618236"/>
                  </a:lnTo>
                  <a:close/>
                </a:path>
                <a:path w="1371600" h="640079">
                  <a:moveTo>
                    <a:pt x="5334" y="0"/>
                  </a:moveTo>
                  <a:lnTo>
                    <a:pt x="0" y="11557"/>
                  </a:lnTo>
                  <a:lnTo>
                    <a:pt x="1335653" y="620569"/>
                  </a:lnTo>
                  <a:lnTo>
                    <a:pt x="1348212" y="619315"/>
                  </a:lnTo>
                  <a:lnTo>
                    <a:pt x="1340897" y="608971"/>
                  </a:lnTo>
                  <a:lnTo>
                    <a:pt x="5334" y="0"/>
                  </a:lnTo>
                  <a:close/>
                </a:path>
                <a:path w="1371600" h="640079">
                  <a:moveTo>
                    <a:pt x="1340897" y="608971"/>
                  </a:moveTo>
                  <a:lnTo>
                    <a:pt x="1348212" y="619315"/>
                  </a:lnTo>
                  <a:lnTo>
                    <a:pt x="1359027" y="618236"/>
                  </a:lnTo>
                  <a:lnTo>
                    <a:pt x="1361214" y="618236"/>
                  </a:lnTo>
                  <a:lnTo>
                    <a:pt x="1340897" y="608971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4411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Özyineleme-ağacı</a:t>
            </a:r>
            <a:r>
              <a:rPr spc="-25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470015" cy="3982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365125" indent="-273050" algn="just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İterasyon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yönteminin çözüm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adımları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ağaç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şeklinde  gösterilebilir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elde edilen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ağaca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  denir</a:t>
            </a:r>
            <a:endParaRPr sz="2200">
              <a:latin typeface="Calibri"/>
              <a:cs typeface="Calibri"/>
            </a:endParaRPr>
          </a:p>
          <a:p>
            <a:pPr marL="285115" marR="767715" indent="-273050" algn="just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Özyineleme-ağacı,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bir algoritmadaki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 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uygulamasının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maliyetini (zamanı)</a:t>
            </a:r>
            <a:r>
              <a:rPr sz="22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modeller.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metodu,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diğer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yöntemler</a:t>
            </a:r>
            <a:r>
              <a:rPr sz="2200" spc="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gibi,</a:t>
            </a:r>
            <a:endParaRPr sz="220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güvenilir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olmayabilir.</a:t>
            </a:r>
            <a:endParaRPr sz="2200">
              <a:latin typeface="Calibri"/>
              <a:cs typeface="Calibri"/>
            </a:endParaRPr>
          </a:p>
          <a:p>
            <a:pPr marL="285115" marR="79248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Öte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yandan özyineleme-ağacı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metodu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"öngörü"  olgusunu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geliştirir.</a:t>
            </a:r>
            <a:endParaRPr sz="220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Özyineleme-ağacı 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metodu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"yerine </a:t>
            </a:r>
            <a:r>
              <a:rPr sz="2200" spc="-25" dirty="0">
                <a:solidFill>
                  <a:srgbClr val="2F2F2F"/>
                </a:solidFill>
                <a:latin typeface="Calibri"/>
                <a:cs typeface="Calibri"/>
              </a:rPr>
              <a:t>koyma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metodu"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için  </a:t>
            </a: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gerekli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tahminlerinde</a:t>
            </a:r>
            <a:r>
              <a:rPr sz="22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yararlıdır.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1412747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4865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5816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5280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52802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7527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5722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2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12442"/>
            <a:ext cx="13398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5722"/>
            <a:ext cx="17176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3761" y="4426458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57150"/>
                </a:moveTo>
                <a:lnTo>
                  <a:pt x="400050" y="57150"/>
                </a:lnTo>
                <a:lnTo>
                  <a:pt x="400050" y="0"/>
                </a:lnTo>
                <a:lnTo>
                  <a:pt x="533400" y="114300"/>
                </a:lnTo>
                <a:lnTo>
                  <a:pt x="400050" y="228600"/>
                </a:lnTo>
                <a:lnTo>
                  <a:pt x="4000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38100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4166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Özyineleme-ağacı</a:t>
            </a:r>
            <a:r>
              <a:rPr spc="-40" dirty="0"/>
              <a:t> </a:t>
            </a:r>
            <a:r>
              <a:rPr dirty="0"/>
              <a:t>örneği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2416" y="816863"/>
            <a:ext cx="7553325" cy="5204460"/>
            <a:chOff x="1042416" y="816863"/>
            <a:chExt cx="7553325" cy="5204460"/>
          </a:xfrm>
        </p:grpSpPr>
        <p:sp>
          <p:nvSpPr>
            <p:cNvPr id="4" name="object 4"/>
            <p:cNvSpPr/>
            <p:nvPr/>
          </p:nvSpPr>
          <p:spPr>
            <a:xfrm>
              <a:off x="7432548" y="816863"/>
              <a:ext cx="1162811" cy="1191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2416" y="2090927"/>
              <a:ext cx="6890004" cy="39303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670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Birleştirme sıralamasının</a:t>
            </a:r>
            <a:r>
              <a:rPr spc="-90" dirty="0"/>
              <a:t> </a:t>
            </a:r>
            <a:r>
              <a:rPr spc="-10" dirty="0"/>
              <a:t>çözümlenmesi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1123" y="908303"/>
            <a:ext cx="8039100" cy="4430395"/>
            <a:chOff x="611123" y="908303"/>
            <a:chExt cx="8039100" cy="4430395"/>
          </a:xfrm>
        </p:grpSpPr>
        <p:sp>
          <p:nvSpPr>
            <p:cNvPr id="4" name="object 4"/>
            <p:cNvSpPr/>
            <p:nvPr/>
          </p:nvSpPr>
          <p:spPr>
            <a:xfrm>
              <a:off x="611123" y="1933955"/>
              <a:ext cx="7871459" cy="3404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50707" y="908303"/>
              <a:ext cx="699516" cy="7147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991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Birleştirme </a:t>
            </a:r>
            <a:r>
              <a:rPr spc="-10" dirty="0"/>
              <a:t>sıralaması </a:t>
            </a:r>
            <a:r>
              <a:rPr dirty="0"/>
              <a:t>için</a:t>
            </a:r>
            <a:r>
              <a:rPr spc="-80" dirty="0"/>
              <a:t> </a:t>
            </a:r>
            <a:r>
              <a:rPr dirty="0"/>
              <a:t>yineleme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3246882"/>
            <a:ext cx="65170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4132579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Genellikle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n'nin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küçük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değerleri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taban durumu 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(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base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case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olan T(n)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r>
              <a:rPr sz="24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Θ(1)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'i	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hesaplara</a:t>
            </a:r>
            <a:endParaRPr sz="2400">
              <a:latin typeface="Calibri"/>
              <a:cs typeface="Calibri"/>
            </a:endParaRPr>
          </a:p>
          <a:p>
            <a:pPr marL="285115" marR="499745">
              <a:lnSpc>
                <a:spcPct val="100000"/>
              </a:lnSpc>
              <a:tabLst>
                <a:tab pos="4387850" algn="l"/>
              </a:tabLst>
            </a:pP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katmayacağız;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ama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bunu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sadece	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yinelemenin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asimptotik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çözümünü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etkilemiyorsa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yapacağız.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2455" y="726948"/>
            <a:ext cx="7145020" cy="2318385"/>
            <a:chOff x="1362455" y="726948"/>
            <a:chExt cx="7145020" cy="2318385"/>
          </a:xfrm>
        </p:grpSpPr>
        <p:sp>
          <p:nvSpPr>
            <p:cNvPr id="5" name="object 5"/>
            <p:cNvSpPr/>
            <p:nvPr/>
          </p:nvSpPr>
          <p:spPr>
            <a:xfrm>
              <a:off x="1362455" y="1844040"/>
              <a:ext cx="6419088" cy="1200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42632" y="726948"/>
              <a:ext cx="1164335" cy="1188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25463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Yineleme</a:t>
            </a:r>
            <a:r>
              <a:rPr spc="-85" dirty="0"/>
              <a:t> </a:t>
            </a:r>
            <a:r>
              <a:rPr spc="-10" dirty="0"/>
              <a:t>ağacı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6694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T(n)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=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2T(n/2)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+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cn'yi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çözün;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burada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c &gt; 0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4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sabittir.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15567" y="2965704"/>
            <a:ext cx="7031735" cy="3252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110741"/>
            <a:ext cx="56464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Sonuçlar- Insert Sort </a:t>
            </a:r>
            <a:r>
              <a:rPr spc="-15" dirty="0"/>
              <a:t>–Merge</a:t>
            </a:r>
            <a:r>
              <a:rPr spc="-120" dirty="0"/>
              <a:t> </a:t>
            </a:r>
            <a:r>
              <a:rPr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374" y="2337942"/>
            <a:ext cx="6809105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58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Θ(n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lg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n)’ nin, büyüme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oranı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Θ(n</a:t>
            </a:r>
            <a:r>
              <a:rPr sz="2400" spc="-7" baseline="24305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)'den daha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yavaştır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(küçüktür).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35915" marR="16129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durumda, birleştirme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 asimptotik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olarak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araya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sıralamasından daha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F2F2F"/>
                </a:solidFill>
                <a:latin typeface="Calibri"/>
                <a:cs typeface="Calibri"/>
              </a:rPr>
              <a:t>iyidir.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335915" marR="412115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Pratikte,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birleştirme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sıralaması(Merge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Sort) 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araya 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yerleştirme sıralamasını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(Insert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Sort)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n &gt;</a:t>
            </a:r>
            <a:r>
              <a:rPr sz="24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30</a:t>
            </a:r>
            <a:endParaRPr sz="2400">
              <a:latin typeface="Calibri"/>
              <a:cs typeface="Calibri"/>
            </a:endParaRPr>
          </a:p>
          <a:p>
            <a:pPr marL="335915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değerlerinde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geçer.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35710"/>
            <a:ext cx="52647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Yinelemelerin çözümü </a:t>
            </a:r>
            <a:r>
              <a:rPr sz="2800" spc="-5" dirty="0"/>
              <a:t>için </a:t>
            </a:r>
            <a:r>
              <a:rPr sz="2800" spc="-15" dirty="0"/>
              <a:t>değişken  </a:t>
            </a:r>
            <a:r>
              <a:rPr sz="2800" spc="-10" dirty="0"/>
              <a:t>değiştirme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656702" y="3086099"/>
            <a:ext cx="1392555" cy="245745"/>
          </a:xfrm>
          <a:custGeom>
            <a:avLst/>
            <a:gdLst/>
            <a:ahLst/>
            <a:cxnLst/>
            <a:rect l="l" t="t" r="r" b="b"/>
            <a:pathLst>
              <a:path w="1392555" h="245745">
                <a:moveTo>
                  <a:pt x="78498" y="17399"/>
                </a:moveTo>
                <a:lnTo>
                  <a:pt x="75196" y="7874"/>
                </a:lnTo>
                <a:lnTo>
                  <a:pt x="58064" y="14046"/>
                </a:lnTo>
                <a:lnTo>
                  <a:pt x="43078" y="22987"/>
                </a:lnTo>
                <a:lnTo>
                  <a:pt x="10934" y="65874"/>
                </a:lnTo>
                <a:lnTo>
                  <a:pt x="1219" y="104216"/>
                </a:lnTo>
                <a:lnTo>
                  <a:pt x="0" y="125857"/>
                </a:lnTo>
                <a:lnTo>
                  <a:pt x="1219" y="147510"/>
                </a:lnTo>
                <a:lnTo>
                  <a:pt x="10883" y="185801"/>
                </a:lnTo>
                <a:lnTo>
                  <a:pt x="43014" y="228536"/>
                </a:lnTo>
                <a:lnTo>
                  <a:pt x="75196" y="243586"/>
                </a:lnTo>
                <a:lnTo>
                  <a:pt x="78117" y="234061"/>
                </a:lnTo>
                <a:lnTo>
                  <a:pt x="64655" y="228130"/>
                </a:lnTo>
                <a:lnTo>
                  <a:pt x="53060" y="219862"/>
                </a:lnTo>
                <a:lnTo>
                  <a:pt x="29349" y="181165"/>
                </a:lnTo>
                <a:lnTo>
                  <a:pt x="21475" y="124587"/>
                </a:lnTo>
                <a:lnTo>
                  <a:pt x="22352" y="104444"/>
                </a:lnTo>
                <a:lnTo>
                  <a:pt x="35445" y="54737"/>
                </a:lnTo>
                <a:lnTo>
                  <a:pt x="64871" y="23380"/>
                </a:lnTo>
                <a:lnTo>
                  <a:pt x="78498" y="17399"/>
                </a:lnTo>
                <a:close/>
              </a:path>
              <a:path w="1392555" h="245745">
                <a:moveTo>
                  <a:pt x="316877" y="125857"/>
                </a:moveTo>
                <a:lnTo>
                  <a:pt x="312013" y="84226"/>
                </a:lnTo>
                <a:lnTo>
                  <a:pt x="286677" y="34709"/>
                </a:lnTo>
                <a:lnTo>
                  <a:pt x="241693" y="7874"/>
                </a:lnTo>
                <a:lnTo>
                  <a:pt x="238391" y="17399"/>
                </a:lnTo>
                <a:lnTo>
                  <a:pt x="252006" y="23380"/>
                </a:lnTo>
                <a:lnTo>
                  <a:pt x="263728" y="31597"/>
                </a:lnTo>
                <a:lnTo>
                  <a:pt x="287528" y="69532"/>
                </a:lnTo>
                <a:lnTo>
                  <a:pt x="295414" y="124587"/>
                </a:lnTo>
                <a:lnTo>
                  <a:pt x="294525" y="145351"/>
                </a:lnTo>
                <a:lnTo>
                  <a:pt x="281444" y="196215"/>
                </a:lnTo>
                <a:lnTo>
                  <a:pt x="252145" y="228130"/>
                </a:lnTo>
                <a:lnTo>
                  <a:pt x="238772" y="234061"/>
                </a:lnTo>
                <a:lnTo>
                  <a:pt x="241693" y="243586"/>
                </a:lnTo>
                <a:lnTo>
                  <a:pt x="286727" y="216877"/>
                </a:lnTo>
                <a:lnTo>
                  <a:pt x="312013" y="167487"/>
                </a:lnTo>
                <a:lnTo>
                  <a:pt x="315658" y="147510"/>
                </a:lnTo>
                <a:lnTo>
                  <a:pt x="316877" y="125857"/>
                </a:lnTo>
                <a:close/>
              </a:path>
              <a:path w="1392555" h="245745">
                <a:moveTo>
                  <a:pt x="1391932" y="0"/>
                </a:moveTo>
                <a:lnTo>
                  <a:pt x="1241056" y="0"/>
                </a:lnTo>
                <a:lnTo>
                  <a:pt x="1241056" y="381"/>
                </a:lnTo>
                <a:lnTo>
                  <a:pt x="1223784" y="381"/>
                </a:lnTo>
                <a:lnTo>
                  <a:pt x="1162316" y="212471"/>
                </a:lnTo>
                <a:lnTo>
                  <a:pt x="1118501" y="116078"/>
                </a:lnTo>
                <a:lnTo>
                  <a:pt x="1077734" y="134620"/>
                </a:lnTo>
                <a:lnTo>
                  <a:pt x="1081544" y="144018"/>
                </a:lnTo>
                <a:lnTo>
                  <a:pt x="1102499" y="134620"/>
                </a:lnTo>
                <a:lnTo>
                  <a:pt x="1154061" y="245237"/>
                </a:lnTo>
                <a:lnTo>
                  <a:pt x="1165999" y="245237"/>
                </a:lnTo>
                <a:lnTo>
                  <a:pt x="1232928" y="16891"/>
                </a:lnTo>
                <a:lnTo>
                  <a:pt x="1391932" y="16764"/>
                </a:lnTo>
                <a:lnTo>
                  <a:pt x="1391932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2174" y="2340991"/>
            <a:ext cx="5458460" cy="1007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Reküranlar değişken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değiştirme ile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basit hale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dönüştürülebilir.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873125" algn="l"/>
                <a:tab pos="170561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2000" spc="43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𝑛	=</a:t>
            </a:r>
            <a:r>
              <a:rPr sz="2000" spc="114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spc="15" dirty="0">
                <a:solidFill>
                  <a:srgbClr val="2F2F2F"/>
                </a:solidFill>
                <a:latin typeface="Cambria Math"/>
                <a:cs typeface="Cambria Math"/>
              </a:rPr>
              <a:t>2𝑇(	</a:t>
            </a:r>
            <a:r>
              <a:rPr sz="2000" spc="10" dirty="0">
                <a:solidFill>
                  <a:srgbClr val="2F2F2F"/>
                </a:solidFill>
                <a:latin typeface="Cambria Math"/>
                <a:cs typeface="Cambria Math"/>
              </a:rPr>
              <a:t>𝑛)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2000" spc="-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mbria Math"/>
                <a:cs typeface="Cambria Math"/>
              </a:rPr>
              <a:t>𝑙𝑜𝑔𝑛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7051" y="816863"/>
            <a:ext cx="7798434" cy="4986655"/>
            <a:chOff x="797051" y="816863"/>
            <a:chExt cx="7798434" cy="4986655"/>
          </a:xfrm>
        </p:grpSpPr>
        <p:sp>
          <p:nvSpPr>
            <p:cNvPr id="6" name="object 6"/>
            <p:cNvSpPr/>
            <p:nvPr/>
          </p:nvSpPr>
          <p:spPr>
            <a:xfrm>
              <a:off x="7432547" y="816863"/>
              <a:ext cx="1162811" cy="11917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5231" y="3380231"/>
              <a:ext cx="3872484" cy="3840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171" y="3764280"/>
              <a:ext cx="6021324" cy="4206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2268" y="4274819"/>
              <a:ext cx="1420368" cy="2667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051" y="4898135"/>
              <a:ext cx="7705344" cy="9052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662125"/>
            <a:ext cx="1089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Sorular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863979" y="2499614"/>
            <a:ext cx="316865" cy="236220"/>
          </a:xfrm>
          <a:custGeom>
            <a:avLst/>
            <a:gdLst/>
            <a:ahLst/>
            <a:cxnLst/>
            <a:rect l="l" t="t" r="r" b="b"/>
            <a:pathLst>
              <a:path w="316864" h="236219">
                <a:moveTo>
                  <a:pt x="241681" y="0"/>
                </a:moveTo>
                <a:lnTo>
                  <a:pt x="238378" y="9525"/>
                </a:lnTo>
                <a:lnTo>
                  <a:pt x="251999" y="15501"/>
                </a:lnTo>
                <a:lnTo>
                  <a:pt x="263715" y="23717"/>
                </a:lnTo>
                <a:lnTo>
                  <a:pt x="287526" y="61652"/>
                </a:lnTo>
                <a:lnTo>
                  <a:pt x="295401" y="116712"/>
                </a:lnTo>
                <a:lnTo>
                  <a:pt x="294522" y="137477"/>
                </a:lnTo>
                <a:lnTo>
                  <a:pt x="281431" y="188340"/>
                </a:lnTo>
                <a:lnTo>
                  <a:pt x="252142" y="220255"/>
                </a:lnTo>
                <a:lnTo>
                  <a:pt x="238759" y="226187"/>
                </a:lnTo>
                <a:lnTo>
                  <a:pt x="241681" y="235712"/>
                </a:lnTo>
                <a:lnTo>
                  <a:pt x="286722" y="208994"/>
                </a:lnTo>
                <a:lnTo>
                  <a:pt x="312007" y="159607"/>
                </a:lnTo>
                <a:lnTo>
                  <a:pt x="316864" y="117983"/>
                </a:lnTo>
                <a:lnTo>
                  <a:pt x="315650" y="96335"/>
                </a:lnTo>
                <a:lnTo>
                  <a:pt x="305935" y="57993"/>
                </a:lnTo>
                <a:lnTo>
                  <a:pt x="273796" y="15113"/>
                </a:lnTo>
                <a:lnTo>
                  <a:pt x="258804" y="6163"/>
                </a:lnTo>
                <a:lnTo>
                  <a:pt x="241681" y="0"/>
                </a:lnTo>
                <a:close/>
              </a:path>
              <a:path w="316864" h="236219">
                <a:moveTo>
                  <a:pt x="75183" y="0"/>
                </a:moveTo>
                <a:lnTo>
                  <a:pt x="30196" y="26824"/>
                </a:lnTo>
                <a:lnTo>
                  <a:pt x="4857" y="76342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5"/>
                </a:lnTo>
                <a:lnTo>
                  <a:pt x="53054" y="211978"/>
                </a:lnTo>
                <a:lnTo>
                  <a:pt x="29338" y="173291"/>
                </a:lnTo>
                <a:lnTo>
                  <a:pt x="21462" y="116712"/>
                </a:lnTo>
                <a:lnTo>
                  <a:pt x="22342" y="96565"/>
                </a:lnTo>
                <a:lnTo>
                  <a:pt x="35432" y="46862"/>
                </a:lnTo>
                <a:lnTo>
                  <a:pt x="64865" y="15501"/>
                </a:lnTo>
                <a:lnTo>
                  <a:pt x="78485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2174" y="2423287"/>
            <a:ext cx="1507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077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5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1-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2000" spc="43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𝑛	=</a:t>
            </a:r>
            <a:r>
              <a:rPr sz="2000" spc="4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63979" y="2407157"/>
            <a:ext cx="2616200" cy="967105"/>
          </a:xfrm>
          <a:custGeom>
            <a:avLst/>
            <a:gdLst/>
            <a:ahLst/>
            <a:cxnLst/>
            <a:rect l="l" t="t" r="r" b="b"/>
            <a:pathLst>
              <a:path w="2616200" h="967104">
                <a:moveTo>
                  <a:pt x="78486" y="649097"/>
                </a:moveTo>
                <a:lnTo>
                  <a:pt x="75184" y="639572"/>
                </a:lnTo>
                <a:lnTo>
                  <a:pt x="58051" y="645744"/>
                </a:lnTo>
                <a:lnTo>
                  <a:pt x="43065" y="654685"/>
                </a:lnTo>
                <a:lnTo>
                  <a:pt x="10922" y="697572"/>
                </a:lnTo>
                <a:lnTo>
                  <a:pt x="1206" y="735914"/>
                </a:lnTo>
                <a:lnTo>
                  <a:pt x="0" y="757555"/>
                </a:lnTo>
                <a:lnTo>
                  <a:pt x="1206" y="779208"/>
                </a:lnTo>
                <a:lnTo>
                  <a:pt x="10871" y="817499"/>
                </a:lnTo>
                <a:lnTo>
                  <a:pt x="43002" y="860234"/>
                </a:lnTo>
                <a:lnTo>
                  <a:pt x="75184" y="875284"/>
                </a:lnTo>
                <a:lnTo>
                  <a:pt x="78105" y="865759"/>
                </a:lnTo>
                <a:lnTo>
                  <a:pt x="64643" y="859828"/>
                </a:lnTo>
                <a:lnTo>
                  <a:pt x="53047" y="851560"/>
                </a:lnTo>
                <a:lnTo>
                  <a:pt x="29337" y="812863"/>
                </a:lnTo>
                <a:lnTo>
                  <a:pt x="21463" y="756285"/>
                </a:lnTo>
                <a:lnTo>
                  <a:pt x="22339" y="736142"/>
                </a:lnTo>
                <a:lnTo>
                  <a:pt x="35433" y="686435"/>
                </a:lnTo>
                <a:lnTo>
                  <a:pt x="64858" y="655078"/>
                </a:lnTo>
                <a:lnTo>
                  <a:pt x="78486" y="649097"/>
                </a:lnTo>
                <a:close/>
              </a:path>
              <a:path w="2616200" h="967104">
                <a:moveTo>
                  <a:pt x="316865" y="757555"/>
                </a:moveTo>
                <a:lnTo>
                  <a:pt x="312000" y="715924"/>
                </a:lnTo>
                <a:lnTo>
                  <a:pt x="286664" y="666407"/>
                </a:lnTo>
                <a:lnTo>
                  <a:pt x="241681" y="639572"/>
                </a:lnTo>
                <a:lnTo>
                  <a:pt x="238379" y="649097"/>
                </a:lnTo>
                <a:lnTo>
                  <a:pt x="251993" y="655078"/>
                </a:lnTo>
                <a:lnTo>
                  <a:pt x="263715" y="663295"/>
                </a:lnTo>
                <a:lnTo>
                  <a:pt x="287515" y="701230"/>
                </a:lnTo>
                <a:lnTo>
                  <a:pt x="295402" y="756285"/>
                </a:lnTo>
                <a:lnTo>
                  <a:pt x="294513" y="777049"/>
                </a:lnTo>
                <a:lnTo>
                  <a:pt x="281432" y="827913"/>
                </a:lnTo>
                <a:lnTo>
                  <a:pt x="252133" y="859828"/>
                </a:lnTo>
                <a:lnTo>
                  <a:pt x="238760" y="865759"/>
                </a:lnTo>
                <a:lnTo>
                  <a:pt x="241681" y="875284"/>
                </a:lnTo>
                <a:lnTo>
                  <a:pt x="286715" y="848575"/>
                </a:lnTo>
                <a:lnTo>
                  <a:pt x="312000" y="799185"/>
                </a:lnTo>
                <a:lnTo>
                  <a:pt x="315645" y="779208"/>
                </a:lnTo>
                <a:lnTo>
                  <a:pt x="316865" y="757555"/>
                </a:lnTo>
                <a:close/>
              </a:path>
              <a:path w="2616200" h="967104">
                <a:moveTo>
                  <a:pt x="985647" y="557022"/>
                </a:moveTo>
                <a:lnTo>
                  <a:pt x="944321" y="577049"/>
                </a:lnTo>
                <a:lnTo>
                  <a:pt x="915543" y="624586"/>
                </a:lnTo>
                <a:lnTo>
                  <a:pt x="897140" y="685952"/>
                </a:lnTo>
                <a:lnTo>
                  <a:pt x="891032" y="756920"/>
                </a:lnTo>
                <a:lnTo>
                  <a:pt x="892556" y="793407"/>
                </a:lnTo>
                <a:lnTo>
                  <a:pt x="904798" y="859510"/>
                </a:lnTo>
                <a:lnTo>
                  <a:pt x="928878" y="915352"/>
                </a:lnTo>
                <a:lnTo>
                  <a:pt x="961885" y="954214"/>
                </a:lnTo>
                <a:lnTo>
                  <a:pt x="981583" y="966851"/>
                </a:lnTo>
                <a:lnTo>
                  <a:pt x="985647" y="956945"/>
                </a:lnTo>
                <a:lnTo>
                  <a:pt x="969873" y="944219"/>
                </a:lnTo>
                <a:lnTo>
                  <a:pt x="955929" y="927569"/>
                </a:lnTo>
                <a:lnTo>
                  <a:pt x="933450" y="882650"/>
                </a:lnTo>
                <a:lnTo>
                  <a:pt x="919441" y="824915"/>
                </a:lnTo>
                <a:lnTo>
                  <a:pt x="914781" y="757174"/>
                </a:lnTo>
                <a:lnTo>
                  <a:pt x="915949" y="721436"/>
                </a:lnTo>
                <a:lnTo>
                  <a:pt x="925385" y="658279"/>
                </a:lnTo>
                <a:lnTo>
                  <a:pt x="944029" y="606640"/>
                </a:lnTo>
                <a:lnTo>
                  <a:pt x="970026" y="569772"/>
                </a:lnTo>
                <a:lnTo>
                  <a:pt x="985647" y="557022"/>
                </a:lnTo>
                <a:close/>
              </a:path>
              <a:path w="2616200" h="967104">
                <a:moveTo>
                  <a:pt x="985647" y="9906"/>
                </a:moveTo>
                <a:lnTo>
                  <a:pt x="944321" y="29933"/>
                </a:lnTo>
                <a:lnTo>
                  <a:pt x="915543" y="77470"/>
                </a:lnTo>
                <a:lnTo>
                  <a:pt x="897140" y="138836"/>
                </a:lnTo>
                <a:lnTo>
                  <a:pt x="891032" y="209804"/>
                </a:lnTo>
                <a:lnTo>
                  <a:pt x="892556" y="246291"/>
                </a:lnTo>
                <a:lnTo>
                  <a:pt x="904798" y="312394"/>
                </a:lnTo>
                <a:lnTo>
                  <a:pt x="928878" y="368236"/>
                </a:lnTo>
                <a:lnTo>
                  <a:pt x="961885" y="407098"/>
                </a:lnTo>
                <a:lnTo>
                  <a:pt x="981583" y="419735"/>
                </a:lnTo>
                <a:lnTo>
                  <a:pt x="985647" y="409829"/>
                </a:lnTo>
                <a:lnTo>
                  <a:pt x="969873" y="397103"/>
                </a:lnTo>
                <a:lnTo>
                  <a:pt x="955929" y="380453"/>
                </a:lnTo>
                <a:lnTo>
                  <a:pt x="933450" y="335534"/>
                </a:lnTo>
                <a:lnTo>
                  <a:pt x="919441" y="277799"/>
                </a:lnTo>
                <a:lnTo>
                  <a:pt x="914781" y="210058"/>
                </a:lnTo>
                <a:lnTo>
                  <a:pt x="915949" y="174320"/>
                </a:lnTo>
                <a:lnTo>
                  <a:pt x="925385" y="111163"/>
                </a:lnTo>
                <a:lnTo>
                  <a:pt x="944029" y="59524"/>
                </a:lnTo>
                <a:lnTo>
                  <a:pt x="970026" y="22656"/>
                </a:lnTo>
                <a:lnTo>
                  <a:pt x="985647" y="9906"/>
                </a:lnTo>
                <a:close/>
              </a:path>
              <a:path w="2616200" h="967104">
                <a:moveTo>
                  <a:pt x="1117600" y="749046"/>
                </a:moveTo>
                <a:lnTo>
                  <a:pt x="994156" y="749046"/>
                </a:lnTo>
                <a:lnTo>
                  <a:pt x="994156" y="765810"/>
                </a:lnTo>
                <a:lnTo>
                  <a:pt x="1117600" y="765810"/>
                </a:lnTo>
                <a:lnTo>
                  <a:pt x="1117600" y="749046"/>
                </a:lnTo>
                <a:close/>
              </a:path>
              <a:path w="2616200" h="967104">
                <a:moveTo>
                  <a:pt x="1117600" y="201930"/>
                </a:moveTo>
                <a:lnTo>
                  <a:pt x="994156" y="201930"/>
                </a:lnTo>
                <a:lnTo>
                  <a:pt x="994156" y="218694"/>
                </a:lnTo>
                <a:lnTo>
                  <a:pt x="1117600" y="218694"/>
                </a:lnTo>
                <a:lnTo>
                  <a:pt x="1117600" y="201930"/>
                </a:lnTo>
                <a:close/>
              </a:path>
              <a:path w="2616200" h="967104">
                <a:moveTo>
                  <a:pt x="1220470" y="756920"/>
                </a:moveTo>
                <a:lnTo>
                  <a:pt x="1214285" y="685952"/>
                </a:lnTo>
                <a:lnTo>
                  <a:pt x="1195832" y="624586"/>
                </a:lnTo>
                <a:lnTo>
                  <a:pt x="1167079" y="577049"/>
                </a:lnTo>
                <a:lnTo>
                  <a:pt x="1129665" y="547116"/>
                </a:lnTo>
                <a:lnTo>
                  <a:pt x="1125728" y="557022"/>
                </a:lnTo>
                <a:lnTo>
                  <a:pt x="1141399" y="569772"/>
                </a:lnTo>
                <a:lnTo>
                  <a:pt x="1155280" y="586295"/>
                </a:lnTo>
                <a:lnTo>
                  <a:pt x="1177798" y="630809"/>
                </a:lnTo>
                <a:lnTo>
                  <a:pt x="1191971" y="688467"/>
                </a:lnTo>
                <a:lnTo>
                  <a:pt x="1196721" y="757174"/>
                </a:lnTo>
                <a:lnTo>
                  <a:pt x="1195527" y="792302"/>
                </a:lnTo>
                <a:lnTo>
                  <a:pt x="1186103" y="855027"/>
                </a:lnTo>
                <a:lnTo>
                  <a:pt x="1167587" y="907034"/>
                </a:lnTo>
                <a:lnTo>
                  <a:pt x="1141488" y="944219"/>
                </a:lnTo>
                <a:lnTo>
                  <a:pt x="1125728" y="956945"/>
                </a:lnTo>
                <a:lnTo>
                  <a:pt x="1129665" y="966851"/>
                </a:lnTo>
                <a:lnTo>
                  <a:pt x="1167079" y="937044"/>
                </a:lnTo>
                <a:lnTo>
                  <a:pt x="1195832" y="889127"/>
                </a:lnTo>
                <a:lnTo>
                  <a:pt x="1214285" y="827595"/>
                </a:lnTo>
                <a:lnTo>
                  <a:pt x="1218920" y="793407"/>
                </a:lnTo>
                <a:lnTo>
                  <a:pt x="1220470" y="756920"/>
                </a:lnTo>
                <a:close/>
              </a:path>
              <a:path w="2616200" h="967104">
                <a:moveTo>
                  <a:pt x="1220470" y="209804"/>
                </a:moveTo>
                <a:lnTo>
                  <a:pt x="1214285" y="138836"/>
                </a:lnTo>
                <a:lnTo>
                  <a:pt x="1195832" y="77470"/>
                </a:lnTo>
                <a:lnTo>
                  <a:pt x="1167079" y="29933"/>
                </a:lnTo>
                <a:lnTo>
                  <a:pt x="1129665" y="0"/>
                </a:lnTo>
                <a:lnTo>
                  <a:pt x="1125728" y="9906"/>
                </a:lnTo>
                <a:lnTo>
                  <a:pt x="1141399" y="22656"/>
                </a:lnTo>
                <a:lnTo>
                  <a:pt x="1155280" y="39179"/>
                </a:lnTo>
                <a:lnTo>
                  <a:pt x="1177798" y="83693"/>
                </a:lnTo>
                <a:lnTo>
                  <a:pt x="1191971" y="141351"/>
                </a:lnTo>
                <a:lnTo>
                  <a:pt x="1196721" y="210058"/>
                </a:lnTo>
                <a:lnTo>
                  <a:pt x="1195527" y="245186"/>
                </a:lnTo>
                <a:lnTo>
                  <a:pt x="1186103" y="307911"/>
                </a:lnTo>
                <a:lnTo>
                  <a:pt x="1167587" y="359918"/>
                </a:lnTo>
                <a:lnTo>
                  <a:pt x="1141488" y="397103"/>
                </a:lnTo>
                <a:lnTo>
                  <a:pt x="1125728" y="409829"/>
                </a:lnTo>
                <a:lnTo>
                  <a:pt x="1129665" y="419735"/>
                </a:lnTo>
                <a:lnTo>
                  <a:pt x="1167079" y="389928"/>
                </a:lnTo>
                <a:lnTo>
                  <a:pt x="1195832" y="342011"/>
                </a:lnTo>
                <a:lnTo>
                  <a:pt x="1214285" y="280479"/>
                </a:lnTo>
                <a:lnTo>
                  <a:pt x="1218920" y="246291"/>
                </a:lnTo>
                <a:lnTo>
                  <a:pt x="1220470" y="209804"/>
                </a:lnTo>
                <a:close/>
              </a:path>
              <a:path w="2616200" h="967104">
                <a:moveTo>
                  <a:pt x="1864360" y="84582"/>
                </a:moveTo>
                <a:lnTo>
                  <a:pt x="1713484" y="84582"/>
                </a:lnTo>
                <a:lnTo>
                  <a:pt x="1713484" y="84963"/>
                </a:lnTo>
                <a:lnTo>
                  <a:pt x="1696212" y="84963"/>
                </a:lnTo>
                <a:lnTo>
                  <a:pt x="1634744" y="297053"/>
                </a:lnTo>
                <a:lnTo>
                  <a:pt x="1590929" y="200660"/>
                </a:lnTo>
                <a:lnTo>
                  <a:pt x="1550162" y="219202"/>
                </a:lnTo>
                <a:lnTo>
                  <a:pt x="1553972" y="228600"/>
                </a:lnTo>
                <a:lnTo>
                  <a:pt x="1574927" y="219202"/>
                </a:lnTo>
                <a:lnTo>
                  <a:pt x="1626489" y="329819"/>
                </a:lnTo>
                <a:lnTo>
                  <a:pt x="1638427" y="329819"/>
                </a:lnTo>
                <a:lnTo>
                  <a:pt x="1705356" y="101473"/>
                </a:lnTo>
                <a:lnTo>
                  <a:pt x="1864360" y="101346"/>
                </a:lnTo>
                <a:lnTo>
                  <a:pt x="1864360" y="84582"/>
                </a:lnTo>
                <a:close/>
              </a:path>
              <a:path w="2616200" h="967104">
                <a:moveTo>
                  <a:pt x="2615692" y="58674"/>
                </a:moveTo>
                <a:lnTo>
                  <a:pt x="2333752" y="58674"/>
                </a:lnTo>
                <a:lnTo>
                  <a:pt x="2333752" y="59055"/>
                </a:lnTo>
                <a:lnTo>
                  <a:pt x="2316480" y="59055"/>
                </a:lnTo>
                <a:lnTo>
                  <a:pt x="2255012" y="271145"/>
                </a:lnTo>
                <a:lnTo>
                  <a:pt x="2211197" y="174752"/>
                </a:lnTo>
                <a:lnTo>
                  <a:pt x="2170430" y="193294"/>
                </a:lnTo>
                <a:lnTo>
                  <a:pt x="2174240" y="202692"/>
                </a:lnTo>
                <a:lnTo>
                  <a:pt x="2195195" y="193294"/>
                </a:lnTo>
                <a:lnTo>
                  <a:pt x="2246757" y="303911"/>
                </a:lnTo>
                <a:lnTo>
                  <a:pt x="2258695" y="303911"/>
                </a:lnTo>
                <a:lnTo>
                  <a:pt x="2325624" y="75565"/>
                </a:lnTo>
                <a:lnTo>
                  <a:pt x="2615692" y="75438"/>
                </a:lnTo>
                <a:lnTo>
                  <a:pt x="2615692" y="58674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46070" y="2288260"/>
            <a:ext cx="14668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" marR="5080" indent="-7620">
              <a:lnSpc>
                <a:spcPct val="125499"/>
              </a:lnSpc>
              <a:spcBef>
                <a:spcPts val="95"/>
              </a:spcBef>
            </a:pPr>
            <a:r>
              <a:rPr sz="1450" spc="125" dirty="0">
                <a:solidFill>
                  <a:srgbClr val="2F2F2F"/>
                </a:solidFill>
                <a:latin typeface="Cambria Math"/>
                <a:cs typeface="Cambria Math"/>
              </a:rPr>
              <a:t>𝑛  </a:t>
            </a:r>
            <a:r>
              <a:rPr sz="1450" spc="40" dirty="0">
                <a:solidFill>
                  <a:srgbClr val="2F2F2F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  <a:p>
            <a:pPr marL="19685" marR="5080" indent="-7620">
              <a:lnSpc>
                <a:spcPts val="2190"/>
              </a:lnSpc>
              <a:spcBef>
                <a:spcPts val="85"/>
              </a:spcBef>
            </a:pPr>
            <a:r>
              <a:rPr sz="1450" spc="125" dirty="0">
                <a:solidFill>
                  <a:srgbClr val="2F2F2F"/>
                </a:solidFill>
                <a:latin typeface="Cambria Math"/>
                <a:cs typeface="Cambria Math"/>
              </a:rPr>
              <a:t>𝑛  </a:t>
            </a:r>
            <a:r>
              <a:rPr sz="1450" spc="40" dirty="0">
                <a:solidFill>
                  <a:srgbClr val="2F2F2F"/>
                </a:solidFill>
                <a:latin typeface="Cambria Math"/>
                <a:cs typeface="Cambria Math"/>
              </a:rPr>
              <a:t>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0870" y="2970098"/>
            <a:ext cx="4241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+</a:t>
            </a:r>
            <a:r>
              <a:rPr sz="2000" spc="-7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29787" y="2954273"/>
            <a:ext cx="438150" cy="419734"/>
          </a:xfrm>
          <a:custGeom>
            <a:avLst/>
            <a:gdLst/>
            <a:ahLst/>
            <a:cxnLst/>
            <a:rect l="l" t="t" r="r" b="b"/>
            <a:pathLst>
              <a:path w="438150" h="419735">
                <a:moveTo>
                  <a:pt x="94615" y="9906"/>
                </a:moveTo>
                <a:lnTo>
                  <a:pt x="53289" y="29933"/>
                </a:lnTo>
                <a:lnTo>
                  <a:pt x="24511" y="77470"/>
                </a:lnTo>
                <a:lnTo>
                  <a:pt x="6108" y="138836"/>
                </a:lnTo>
                <a:lnTo>
                  <a:pt x="0" y="209804"/>
                </a:lnTo>
                <a:lnTo>
                  <a:pt x="1524" y="246291"/>
                </a:lnTo>
                <a:lnTo>
                  <a:pt x="13766" y="312394"/>
                </a:lnTo>
                <a:lnTo>
                  <a:pt x="37846" y="368236"/>
                </a:lnTo>
                <a:lnTo>
                  <a:pt x="70853" y="407098"/>
                </a:lnTo>
                <a:lnTo>
                  <a:pt x="90551" y="419735"/>
                </a:lnTo>
                <a:lnTo>
                  <a:pt x="94615" y="409829"/>
                </a:lnTo>
                <a:lnTo>
                  <a:pt x="78841" y="397103"/>
                </a:lnTo>
                <a:lnTo>
                  <a:pt x="64897" y="380453"/>
                </a:lnTo>
                <a:lnTo>
                  <a:pt x="42418" y="335534"/>
                </a:lnTo>
                <a:lnTo>
                  <a:pt x="28409" y="277799"/>
                </a:lnTo>
                <a:lnTo>
                  <a:pt x="23749" y="210058"/>
                </a:lnTo>
                <a:lnTo>
                  <a:pt x="24917" y="174320"/>
                </a:lnTo>
                <a:lnTo>
                  <a:pt x="34353" y="111163"/>
                </a:lnTo>
                <a:lnTo>
                  <a:pt x="52997" y="59524"/>
                </a:lnTo>
                <a:lnTo>
                  <a:pt x="78994" y="22656"/>
                </a:lnTo>
                <a:lnTo>
                  <a:pt x="94615" y="9906"/>
                </a:lnTo>
                <a:close/>
              </a:path>
              <a:path w="438150" h="419735">
                <a:moveTo>
                  <a:pt x="334772" y="201930"/>
                </a:moveTo>
                <a:lnTo>
                  <a:pt x="103124" y="201930"/>
                </a:lnTo>
                <a:lnTo>
                  <a:pt x="103124" y="218694"/>
                </a:lnTo>
                <a:lnTo>
                  <a:pt x="334772" y="218694"/>
                </a:lnTo>
                <a:lnTo>
                  <a:pt x="334772" y="201930"/>
                </a:lnTo>
                <a:close/>
              </a:path>
              <a:path w="438150" h="419735">
                <a:moveTo>
                  <a:pt x="437642" y="209804"/>
                </a:moveTo>
                <a:lnTo>
                  <a:pt x="431457" y="138836"/>
                </a:lnTo>
                <a:lnTo>
                  <a:pt x="413004" y="77470"/>
                </a:lnTo>
                <a:lnTo>
                  <a:pt x="384251" y="29933"/>
                </a:lnTo>
                <a:lnTo>
                  <a:pt x="346837" y="0"/>
                </a:lnTo>
                <a:lnTo>
                  <a:pt x="342900" y="9906"/>
                </a:lnTo>
                <a:lnTo>
                  <a:pt x="358571" y="22656"/>
                </a:lnTo>
                <a:lnTo>
                  <a:pt x="372452" y="39179"/>
                </a:lnTo>
                <a:lnTo>
                  <a:pt x="394970" y="83693"/>
                </a:lnTo>
                <a:lnTo>
                  <a:pt x="409143" y="141351"/>
                </a:lnTo>
                <a:lnTo>
                  <a:pt x="413893" y="210058"/>
                </a:lnTo>
                <a:lnTo>
                  <a:pt x="412699" y="245186"/>
                </a:lnTo>
                <a:lnTo>
                  <a:pt x="403275" y="307911"/>
                </a:lnTo>
                <a:lnTo>
                  <a:pt x="384759" y="359918"/>
                </a:lnTo>
                <a:lnTo>
                  <a:pt x="358660" y="397103"/>
                </a:lnTo>
                <a:lnTo>
                  <a:pt x="342900" y="409829"/>
                </a:lnTo>
                <a:lnTo>
                  <a:pt x="346837" y="419735"/>
                </a:lnTo>
                <a:lnTo>
                  <a:pt x="384251" y="389928"/>
                </a:lnTo>
                <a:lnTo>
                  <a:pt x="413004" y="342011"/>
                </a:lnTo>
                <a:lnTo>
                  <a:pt x="431457" y="280479"/>
                </a:lnTo>
                <a:lnTo>
                  <a:pt x="436092" y="246291"/>
                </a:lnTo>
                <a:lnTo>
                  <a:pt x="437642" y="209804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50870" y="2423287"/>
            <a:ext cx="2642870" cy="992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26720" algn="l"/>
                <a:tab pos="1047115" algn="l"/>
              </a:tabLst>
            </a:pP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+	𝑛</a:t>
            </a:r>
            <a:r>
              <a:rPr sz="2000" spc="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+	</a:t>
            </a:r>
            <a:r>
              <a:rPr sz="2000" spc="-5" dirty="0">
                <a:solidFill>
                  <a:srgbClr val="2F2F2F"/>
                </a:solidFill>
                <a:latin typeface="Cambria Math"/>
                <a:cs typeface="Cambria Math"/>
              </a:rPr>
              <a:t>6046</a:t>
            </a:r>
            <a:r>
              <a:rPr sz="2000" spc="400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çözünüz.</a:t>
            </a:r>
            <a:endParaRPr sz="20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  <a:spcBef>
                <a:spcPts val="1280"/>
              </a:spcBef>
            </a:pPr>
            <a:r>
              <a:rPr sz="1450" spc="80" dirty="0">
                <a:solidFill>
                  <a:srgbClr val="2F2F2F"/>
                </a:solidFill>
                <a:latin typeface="Cambria Math"/>
                <a:cs typeface="Cambria Math"/>
              </a:rPr>
              <a:t>4𝑛</a:t>
            </a:r>
            <a:endParaRPr sz="1450">
              <a:latin typeface="Cambria Math"/>
              <a:cs typeface="Cambria Math"/>
            </a:endParaRPr>
          </a:p>
          <a:p>
            <a:pPr marL="643255">
              <a:lnSpc>
                <a:spcPct val="100000"/>
              </a:lnSpc>
              <a:spcBef>
                <a:spcPts val="445"/>
              </a:spcBef>
            </a:pPr>
            <a:r>
              <a:rPr sz="1450" spc="40" dirty="0">
                <a:solidFill>
                  <a:srgbClr val="2F2F2F"/>
                </a:solidFill>
                <a:latin typeface="Cambria Math"/>
                <a:cs typeface="Cambria Math"/>
              </a:rPr>
              <a:t>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3850" y="2970098"/>
            <a:ext cx="37172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+ </a:t>
            </a:r>
            <a:r>
              <a:rPr sz="2000" spc="20" dirty="0">
                <a:solidFill>
                  <a:srgbClr val="2F2F2F"/>
                </a:solidFill>
                <a:latin typeface="Cambria Math"/>
                <a:cs typeface="Cambria Math"/>
              </a:rPr>
              <a:t>𝜃(𝑛)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özyineleme ağacı</a:t>
            </a:r>
            <a:r>
              <a:rPr sz="20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kullanarak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2174" y="2900327"/>
            <a:ext cx="1507490" cy="77660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  <a:tabLst>
                <a:tab pos="1068070" algn="l"/>
              </a:tabLst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500" spc="-6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2-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r>
              <a:rPr sz="2000" spc="42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𝑛	=</a:t>
            </a:r>
            <a:r>
              <a:rPr sz="2000" spc="45" dirty="0">
                <a:solidFill>
                  <a:srgbClr val="2F2F2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F2F2F"/>
                </a:solidFill>
                <a:latin typeface="Cambria Math"/>
                <a:cs typeface="Cambria Math"/>
              </a:rPr>
              <a:t>𝑇</a:t>
            </a:r>
            <a:endParaRPr sz="2000">
              <a:latin typeface="Cambria Math"/>
              <a:cs typeface="Cambria Math"/>
            </a:endParaRPr>
          </a:p>
          <a:p>
            <a:pPr marR="24765" algn="ctr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çözünüz.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2174" y="4076776"/>
            <a:ext cx="629094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3-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Asimptotik notasyonlardan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hangilerinin geçişme</a:t>
            </a:r>
            <a:r>
              <a:rPr sz="20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özelliği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(transitivity)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32547" y="816863"/>
            <a:ext cx="1162811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35710"/>
            <a:ext cx="108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Soru</a:t>
            </a:r>
            <a:r>
              <a:rPr sz="2800" spc="-15" dirty="0"/>
              <a:t>l</a:t>
            </a:r>
            <a:r>
              <a:rPr sz="2800" spc="-5" dirty="0"/>
              <a:t>ar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54074" y="1861566"/>
            <a:ext cx="6661784" cy="3685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4- Aşağıdaki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bağıntıların asimptotik</a:t>
            </a:r>
            <a:r>
              <a:rPr sz="20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davranışlarını</a:t>
            </a:r>
            <a:endParaRPr sz="2000">
              <a:latin typeface="Calibri"/>
              <a:cs typeface="Calibri"/>
            </a:endParaRPr>
          </a:p>
          <a:p>
            <a:pPr marL="323215">
              <a:lnSpc>
                <a:spcPct val="10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inceleyiniz.(T(0)=1,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T(1)=1)</a:t>
            </a:r>
            <a:endParaRPr sz="20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46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a)</a:t>
            </a:r>
            <a:r>
              <a:rPr sz="18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T(n)=2T(n-1)-T(n-2)+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 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b)</a:t>
            </a:r>
            <a:r>
              <a:rPr sz="1800" spc="-1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T(n)=3T(n-1)-2T(n-2)+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(n2</a:t>
            </a:r>
            <a:r>
              <a:rPr sz="1800" spc="-7" baseline="25462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 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c)</a:t>
            </a:r>
            <a:r>
              <a:rPr sz="18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T(n)=4T(n/2)-4T(n/4)+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(nlgn)</a:t>
            </a:r>
            <a:endParaRPr sz="1800">
              <a:latin typeface="Calibri"/>
              <a:cs typeface="Calibri"/>
            </a:endParaRPr>
          </a:p>
          <a:p>
            <a:pPr marL="347345">
              <a:lnSpc>
                <a:spcPct val="100000"/>
              </a:lnSpc>
              <a:spcBef>
                <a:spcPts val="65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d)</a:t>
            </a:r>
            <a:r>
              <a:rPr sz="1800" spc="-114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T(n)=5T(n/2)-6T(n/4)+</a:t>
            </a:r>
            <a:r>
              <a:rPr sz="1800" spc="-5" dirty="0">
                <a:solidFill>
                  <a:srgbClr val="2F2F2F"/>
                </a:solidFill>
                <a:latin typeface="Symbol"/>
                <a:cs typeface="Symbol"/>
              </a:rPr>
              <a:t>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>
              <a:latin typeface="Calibri"/>
              <a:cs typeface="Calibri"/>
            </a:endParaRPr>
          </a:p>
          <a:p>
            <a:pPr marL="323215" marR="30480" indent="-273050">
              <a:lnSpc>
                <a:spcPts val="238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5-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T(n)=T(</a:t>
            </a:r>
            <a:r>
              <a:rPr sz="2000" spc="-5" dirty="0">
                <a:solidFill>
                  <a:srgbClr val="2F2F2F"/>
                </a:solidFill>
                <a:latin typeface="Symbol"/>
                <a:cs typeface="Symbol"/>
              </a:rPr>
              <a:t>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n/2</a:t>
            </a:r>
            <a:r>
              <a:rPr sz="2000" spc="-5" dirty="0">
                <a:solidFill>
                  <a:srgbClr val="2F2F2F"/>
                </a:solidFill>
                <a:latin typeface="Symbol"/>
                <a:cs typeface="Symbol"/>
              </a:rPr>
              <a:t>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)+1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tekrarlı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bağıntısı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T(n)=O(lgn)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olduğunu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6- T(n)=T(n/2)+T(n/4)+T(n/8)+n </a:t>
            </a:r>
            <a:r>
              <a:rPr sz="1800" spc="-15" dirty="0">
                <a:solidFill>
                  <a:srgbClr val="2F2F2F"/>
                </a:solidFill>
                <a:latin typeface="Calibri"/>
                <a:cs typeface="Calibri"/>
              </a:rPr>
              <a:t>öz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yineleme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ağacı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ile</a:t>
            </a:r>
            <a:r>
              <a:rPr sz="1800" spc="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çözünüz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816863"/>
            <a:ext cx="1162811" cy="11917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235710"/>
            <a:ext cx="1089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Soru</a:t>
            </a:r>
            <a:r>
              <a:rPr sz="2800" spc="-15" dirty="0"/>
              <a:t>l</a:t>
            </a:r>
            <a:r>
              <a:rPr sz="2800" spc="-5" dirty="0"/>
              <a:t>ar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62585" marR="560070" indent="-273050">
              <a:lnSpc>
                <a:spcPct val="99500"/>
              </a:lnSpc>
              <a:spcBef>
                <a:spcPts val="11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7- </a:t>
            </a:r>
            <a:r>
              <a:rPr spc="-5" dirty="0"/>
              <a:t>T(n)=2T(</a:t>
            </a:r>
            <a:r>
              <a:rPr spc="-5" dirty="0">
                <a:latin typeface="Symbol"/>
                <a:cs typeface="Symbol"/>
              </a:rPr>
              <a:t></a:t>
            </a:r>
            <a:r>
              <a:rPr spc="-5" dirty="0"/>
              <a:t>n/2</a:t>
            </a:r>
            <a:r>
              <a:rPr spc="-5" dirty="0">
                <a:latin typeface="Symbol"/>
                <a:cs typeface="Symbol"/>
              </a:rPr>
              <a:t></a:t>
            </a:r>
            <a:r>
              <a:rPr spc="-5" dirty="0"/>
              <a:t>)+n </a:t>
            </a:r>
            <a:r>
              <a:rPr spc="-10" dirty="0"/>
              <a:t>tekrarlı </a:t>
            </a:r>
            <a:r>
              <a:rPr spc="-5" dirty="0"/>
              <a:t>bağıntısı </a:t>
            </a:r>
            <a:r>
              <a:rPr dirty="0"/>
              <a:t>için T(n)=</a:t>
            </a:r>
            <a:r>
              <a:rPr dirty="0">
                <a:latin typeface="Symbol"/>
                <a:cs typeface="Symbol"/>
              </a:rPr>
              <a:t></a:t>
            </a:r>
            <a:r>
              <a:rPr dirty="0"/>
              <a:t>(nlgn) </a:t>
            </a:r>
            <a:r>
              <a:rPr spc="-20" dirty="0"/>
              <a:t>ve  </a:t>
            </a:r>
            <a:r>
              <a:rPr dirty="0"/>
              <a:t>T(n)=O(nlgn) </a:t>
            </a:r>
            <a:r>
              <a:rPr spc="-5" dirty="0"/>
              <a:t>olduğunu </a:t>
            </a:r>
            <a:r>
              <a:rPr spc="-10" dirty="0"/>
              <a:t>gösteriniz. </a:t>
            </a:r>
            <a:r>
              <a:rPr spc="-5" dirty="0"/>
              <a:t>Son </a:t>
            </a:r>
            <a:r>
              <a:rPr spc="-10" dirty="0"/>
              <a:t>olarak </a:t>
            </a:r>
            <a:r>
              <a:rPr dirty="0"/>
              <a:t>T(n)=</a:t>
            </a:r>
            <a:r>
              <a:rPr dirty="0">
                <a:latin typeface="Symbol"/>
                <a:cs typeface="Symbol"/>
              </a:rPr>
              <a:t></a:t>
            </a:r>
            <a:r>
              <a:rPr dirty="0"/>
              <a:t>(nlgn)  </a:t>
            </a:r>
            <a:r>
              <a:rPr spc="-5" dirty="0"/>
              <a:t>asimptotik </a:t>
            </a:r>
            <a:r>
              <a:rPr spc="-10" dirty="0"/>
              <a:t>davranışı gösterip </a:t>
            </a:r>
            <a:r>
              <a:rPr spc="-5" dirty="0"/>
              <a:t>göstermediğini</a:t>
            </a:r>
            <a:r>
              <a:rPr spc="30" dirty="0"/>
              <a:t> </a:t>
            </a:r>
            <a:r>
              <a:rPr spc="-5" dirty="0"/>
              <a:t>açıklayınız.</a:t>
            </a:r>
            <a:endParaRPr sz="1500">
              <a:latin typeface="Symbol"/>
              <a:cs typeface="Symbol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8- Aşağıdaki </a:t>
            </a:r>
            <a:r>
              <a:rPr spc="-10" dirty="0"/>
              <a:t>tekrarlı </a:t>
            </a:r>
            <a:r>
              <a:rPr spc="-5" dirty="0"/>
              <a:t>bağıntıyı çözünüz.</a:t>
            </a:r>
            <a:r>
              <a:rPr spc="-170" dirty="0"/>
              <a:t> </a:t>
            </a:r>
            <a:r>
              <a:rPr spc="-5" dirty="0"/>
              <a:t>(0&lt;p&lt;=q&lt;1)</a:t>
            </a:r>
            <a:endParaRPr sz="150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  <a:spcBef>
                <a:spcPts val="46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2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T(n)=T(pn)+T(qn)+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/>
              <a:t>(n)</a:t>
            </a:r>
            <a:endParaRPr sz="1800">
              <a:latin typeface="Symbol"/>
              <a:cs typeface="Symbol"/>
            </a:endParaRPr>
          </a:p>
          <a:p>
            <a:pPr marL="386715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/>
              <a:t>T(1)=</a:t>
            </a:r>
            <a:r>
              <a:rPr sz="1800" spc="-5" dirty="0">
                <a:latin typeface="Symbol"/>
                <a:cs typeface="Symbol"/>
              </a:rPr>
              <a:t></a:t>
            </a:r>
            <a:r>
              <a:rPr sz="1800" spc="-5" dirty="0"/>
              <a:t>(1)</a:t>
            </a:r>
            <a:endParaRPr sz="1800">
              <a:latin typeface="Symbol"/>
              <a:cs typeface="Symbol"/>
            </a:endParaRPr>
          </a:p>
          <a:p>
            <a:pPr marL="362585" marR="352425" indent="-273050">
              <a:lnSpc>
                <a:spcPct val="100000"/>
              </a:lnSpc>
              <a:spcBef>
                <a:spcPts val="45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9- i </a:t>
            </a:r>
            <a:r>
              <a:rPr spc="-10" dirty="0"/>
              <a:t>değişkeni </a:t>
            </a:r>
            <a:r>
              <a:rPr dirty="0"/>
              <a:t>1 </a:t>
            </a:r>
            <a:r>
              <a:rPr spc="-5" dirty="0"/>
              <a:t>ile </a:t>
            </a:r>
            <a:r>
              <a:rPr dirty="0"/>
              <a:t>n-1 </a:t>
            </a:r>
            <a:r>
              <a:rPr spc="-10" dirty="0"/>
              <a:t>arasında </a:t>
            </a:r>
            <a:r>
              <a:rPr dirty="0"/>
              <a:t>değer alan </a:t>
            </a:r>
            <a:r>
              <a:rPr spc="-10" dirty="0"/>
              <a:t>düzenli </a:t>
            </a:r>
            <a:r>
              <a:rPr spc="-5" dirty="0"/>
              <a:t>dağıtık </a:t>
            </a:r>
            <a:r>
              <a:rPr dirty="0"/>
              <a:t>bir  </a:t>
            </a:r>
            <a:r>
              <a:rPr spc="-10" dirty="0"/>
              <a:t>gelişigüzel değişken</a:t>
            </a:r>
            <a:r>
              <a:rPr spc="-5" dirty="0"/>
              <a:t> olsun.</a:t>
            </a:r>
            <a:endParaRPr sz="1500">
              <a:latin typeface="Times New Roman"/>
              <a:cs typeface="Times New Roman"/>
            </a:endParaRPr>
          </a:p>
          <a:p>
            <a:pPr marL="89535">
              <a:lnSpc>
                <a:spcPct val="100000"/>
              </a:lnSpc>
              <a:spcBef>
                <a:spcPts val="480"/>
              </a:spcBef>
              <a:tabLst>
                <a:tab pos="41910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f(n)=(i+1)f(i) </a:t>
            </a:r>
            <a:r>
              <a:rPr spc="-15" dirty="0"/>
              <a:t>ve</a:t>
            </a:r>
            <a:r>
              <a:rPr spc="20" dirty="0"/>
              <a:t> </a:t>
            </a:r>
            <a:r>
              <a:rPr spc="-5" dirty="0"/>
              <a:t>f(1)=1</a:t>
            </a:r>
            <a:endParaRPr sz="1500">
              <a:latin typeface="Times New Roman"/>
              <a:cs typeface="Times New Roman"/>
            </a:endParaRPr>
          </a:p>
          <a:p>
            <a:pPr marL="385445" marR="5080">
              <a:lnSpc>
                <a:spcPct val="100000"/>
              </a:lnSpc>
              <a:spcBef>
                <a:spcPts val="484"/>
              </a:spcBef>
            </a:pPr>
            <a:r>
              <a:rPr spc="-10" dirty="0"/>
              <a:t>tekrarlı </a:t>
            </a:r>
            <a:r>
              <a:rPr spc="-5" dirty="0"/>
              <a:t>bağıntısı </a:t>
            </a:r>
            <a:r>
              <a:rPr dirty="0"/>
              <a:t>için f(n) </a:t>
            </a:r>
            <a:r>
              <a:rPr spc="-5" dirty="0"/>
              <a:t>nin </a:t>
            </a:r>
            <a:r>
              <a:rPr dirty="0"/>
              <a:t>mümkün </a:t>
            </a:r>
            <a:r>
              <a:rPr spc="-5" dirty="0"/>
              <a:t>olan değerleri nelerdir </a:t>
            </a:r>
            <a:r>
              <a:rPr spc="-15" dirty="0"/>
              <a:t>ve  </a:t>
            </a:r>
            <a:r>
              <a:rPr spc="-5" dirty="0"/>
              <a:t>ortalama değeri </a:t>
            </a:r>
            <a:r>
              <a:rPr dirty="0"/>
              <a:t>nedir?</a:t>
            </a:r>
          </a:p>
          <a:p>
            <a:pPr marL="365125" marR="231775" indent="-342900">
              <a:lnSpc>
                <a:spcPts val="2380"/>
              </a:lnSpc>
              <a:spcBef>
                <a:spcPts val="600"/>
              </a:spcBef>
              <a:tabLst>
                <a:tab pos="365760" algn="l"/>
              </a:tabLst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dirty="0"/>
              <a:t>10- </a:t>
            </a:r>
            <a:r>
              <a:rPr spc="-5" dirty="0"/>
              <a:t>T(n) </a:t>
            </a:r>
            <a:r>
              <a:rPr dirty="0"/>
              <a:t>= 2 </a:t>
            </a:r>
            <a:r>
              <a:rPr spc="-5" dirty="0"/>
              <a:t>T( </a:t>
            </a:r>
            <a:r>
              <a:rPr dirty="0">
                <a:latin typeface="Symbol"/>
                <a:cs typeface="Symbol"/>
              </a:rPr>
              <a:t></a:t>
            </a:r>
            <a:r>
              <a:rPr dirty="0"/>
              <a:t>n/2</a:t>
            </a:r>
            <a:r>
              <a:rPr dirty="0">
                <a:latin typeface="Symbol"/>
                <a:cs typeface="Symbol"/>
              </a:rPr>
              <a:t>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+ 17) + n </a:t>
            </a:r>
            <a:r>
              <a:rPr spc="-10" dirty="0"/>
              <a:t>tekrarlı </a:t>
            </a:r>
            <a:r>
              <a:rPr spc="-5" dirty="0"/>
              <a:t>bağıntısının çözümünün  </a:t>
            </a:r>
            <a:r>
              <a:rPr dirty="0"/>
              <a:t>O(nlgn) </a:t>
            </a:r>
            <a:r>
              <a:rPr spc="-5" dirty="0"/>
              <a:t>olduğunu</a:t>
            </a:r>
            <a:r>
              <a:rPr spc="-70" dirty="0"/>
              <a:t> </a:t>
            </a:r>
            <a:r>
              <a:rPr spc="-10" dirty="0"/>
              <a:t>gösteriniz.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6934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534109"/>
            <a:ext cx="494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Bazı </a:t>
            </a:r>
            <a:r>
              <a:rPr sz="3600" b="0" spc="-15" dirty="0">
                <a:latin typeface="Calibri"/>
                <a:cs typeface="Calibri"/>
              </a:rPr>
              <a:t>Matematiksel</a:t>
            </a:r>
            <a:r>
              <a:rPr sz="3600" b="0" spc="-8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İfadeler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0650" y="2307462"/>
            <a:ext cx="3103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1480" algn="l"/>
              </a:tabLst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S(</a:t>
            </a:r>
            <a:r>
              <a:rPr sz="2200" spc="-1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)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1 + 2</a:t>
            </a:r>
            <a:r>
              <a:rPr sz="22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+ 3</a:t>
            </a:r>
            <a:r>
              <a:rPr sz="22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+</a:t>
            </a:r>
            <a:r>
              <a:rPr sz="2200" spc="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4 + …</a:t>
            </a:r>
            <a:r>
              <a:rPr sz="22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2F2F2F"/>
                </a:solidFill>
                <a:latin typeface="Calibri"/>
                <a:cs typeface="Calibri"/>
              </a:rPr>
              <a:t>	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=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650" y="3414140"/>
            <a:ext cx="206946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2F2F2F"/>
                </a:solidFill>
                <a:latin typeface="Calibri"/>
                <a:cs typeface="Calibri"/>
              </a:rPr>
              <a:t>Karelerin</a:t>
            </a:r>
            <a:r>
              <a:rPr sz="2200" spc="-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F2F2F"/>
                </a:solidFill>
                <a:latin typeface="Calibri"/>
                <a:cs typeface="Calibri"/>
              </a:rPr>
              <a:t>Toplamı: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650" y="4520946"/>
            <a:ext cx="20986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Geometrik</a:t>
            </a:r>
            <a:r>
              <a:rPr sz="22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Seriler: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661" y="4520946"/>
            <a:ext cx="5943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A &gt;</a:t>
            </a:r>
            <a:r>
              <a:rPr sz="2200" spc="-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5826" y="5258561"/>
            <a:ext cx="8521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|A| &lt;</a:t>
            </a:r>
            <a:r>
              <a:rPr sz="22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42672" y="2565982"/>
            <a:ext cx="1108075" cy="0"/>
          </a:xfrm>
          <a:custGeom>
            <a:avLst/>
            <a:gdLst/>
            <a:ahLst/>
            <a:cxnLst/>
            <a:rect l="l" t="t" r="r" b="b"/>
            <a:pathLst>
              <a:path w="1108075">
                <a:moveTo>
                  <a:pt x="0" y="0"/>
                </a:moveTo>
                <a:lnTo>
                  <a:pt x="1107981" y="0"/>
                </a:lnTo>
              </a:path>
            </a:pathLst>
          </a:custGeom>
          <a:ln w="123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913268" y="2579924"/>
            <a:ext cx="169545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spc="5" dirty="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4225" y="2153409"/>
            <a:ext cx="1080770" cy="367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250" i="1" spc="10" dirty="0">
                <a:latin typeface="Times New Roman"/>
                <a:cs typeface="Times New Roman"/>
              </a:rPr>
              <a:t>N</a:t>
            </a:r>
            <a:r>
              <a:rPr sz="2250" i="1" spc="-229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(</a:t>
            </a:r>
            <a:r>
              <a:rPr sz="2250" spc="-370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N</a:t>
            </a:r>
            <a:r>
              <a:rPr sz="2250" i="1" spc="114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</a:t>
            </a:r>
            <a:r>
              <a:rPr sz="2250" spc="-335" dirty="0">
                <a:latin typeface="Times New Roman"/>
                <a:cs typeface="Times New Roman"/>
              </a:rPr>
              <a:t> </a:t>
            </a:r>
            <a:r>
              <a:rPr sz="2250" spc="-60" dirty="0">
                <a:latin typeface="Times New Roman"/>
                <a:cs typeface="Times New Roman"/>
              </a:rPr>
              <a:t>1)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1679" y="2155569"/>
            <a:ext cx="13779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i="1" spc="15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49122" y="2107062"/>
            <a:ext cx="748665" cy="86995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5025" spc="52" baseline="-9121" dirty="0">
                <a:latin typeface="Symbol"/>
                <a:cs typeface="Symbol"/>
              </a:rPr>
              <a:t></a:t>
            </a:r>
            <a:r>
              <a:rPr sz="5025" spc="-719" baseline="-9121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i </a:t>
            </a:r>
            <a:r>
              <a:rPr sz="2250" spc="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  <a:p>
            <a:pPr marL="84455">
              <a:lnSpc>
                <a:spcPct val="100000"/>
              </a:lnSpc>
              <a:spcBef>
                <a:spcPts val="30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204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Symbol"/>
                <a:cs typeface="Symbol"/>
              </a:rPr>
              <a:t></a:t>
            </a: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86017" y="3651488"/>
            <a:ext cx="3143885" cy="0"/>
          </a:xfrm>
          <a:custGeom>
            <a:avLst/>
            <a:gdLst/>
            <a:ahLst/>
            <a:cxnLst/>
            <a:rect l="l" t="t" r="r" b="b"/>
            <a:pathLst>
              <a:path w="3143884">
                <a:moveTo>
                  <a:pt x="0" y="0"/>
                </a:moveTo>
                <a:lnTo>
                  <a:pt x="2416049" y="0"/>
                </a:lnTo>
              </a:path>
              <a:path w="3143884">
                <a:moveTo>
                  <a:pt x="2738067" y="0"/>
                </a:moveTo>
                <a:lnTo>
                  <a:pt x="3143489" y="0"/>
                </a:lnTo>
              </a:path>
            </a:pathLst>
          </a:custGeom>
          <a:ln w="123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43165" y="3665490"/>
            <a:ext cx="17399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40" dirty="0">
                <a:latin typeface="Times New Roman"/>
                <a:cs typeface="Times New Roman"/>
              </a:rPr>
              <a:t>3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7917" y="3665490"/>
            <a:ext cx="17399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40" dirty="0">
                <a:latin typeface="Times New Roman"/>
                <a:cs typeface="Times New Roman"/>
              </a:rPr>
              <a:t>6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20504" y="3097253"/>
            <a:ext cx="40576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375" i="1" spc="75" baseline="-27160" dirty="0">
                <a:latin typeface="Times New Roman"/>
                <a:cs typeface="Times New Roman"/>
              </a:rPr>
              <a:t>N</a:t>
            </a:r>
            <a:r>
              <a:rPr sz="3375" i="1" spc="-390" baseline="-2716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80281" y="3235777"/>
            <a:ext cx="14097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i="1" spc="4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69745" y="3426465"/>
            <a:ext cx="18796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40" dirty="0">
                <a:latin typeface="Symbol"/>
                <a:cs typeface="Symbol"/>
              </a:rPr>
              <a:t>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8290" y="3233852"/>
            <a:ext cx="239014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50" dirty="0">
                <a:latin typeface="Times New Roman"/>
                <a:cs typeface="Times New Roman"/>
              </a:rPr>
              <a:t>N</a:t>
            </a:r>
            <a:r>
              <a:rPr sz="2250" i="1" spc="-55" dirty="0">
                <a:latin typeface="Times New Roman"/>
                <a:cs typeface="Times New Roman"/>
              </a:rPr>
              <a:t> </a:t>
            </a:r>
            <a:r>
              <a:rPr sz="2250" spc="185" dirty="0">
                <a:latin typeface="Times New Roman"/>
                <a:cs typeface="Times New Roman"/>
              </a:rPr>
              <a:t>*(</a:t>
            </a:r>
            <a:r>
              <a:rPr sz="2250" i="1" spc="185" dirty="0">
                <a:latin typeface="Times New Roman"/>
                <a:cs typeface="Times New Roman"/>
              </a:rPr>
              <a:t>N</a:t>
            </a:r>
            <a:r>
              <a:rPr sz="2250" i="1" spc="10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1)</a:t>
            </a:r>
            <a:r>
              <a:rPr sz="2250" spc="-310" dirty="0">
                <a:latin typeface="Times New Roman"/>
                <a:cs typeface="Times New Roman"/>
              </a:rPr>
              <a:t> </a:t>
            </a:r>
            <a:r>
              <a:rPr sz="2250" spc="135" dirty="0">
                <a:latin typeface="Times New Roman"/>
                <a:cs typeface="Times New Roman"/>
              </a:rPr>
              <a:t>*(2</a:t>
            </a:r>
            <a:r>
              <a:rPr sz="2250" i="1" spc="135" dirty="0">
                <a:latin typeface="Times New Roman"/>
                <a:cs typeface="Times New Roman"/>
              </a:rPr>
              <a:t>n</a:t>
            </a:r>
            <a:r>
              <a:rPr sz="2250" i="1" spc="-140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</a:t>
            </a:r>
            <a:r>
              <a:rPr sz="2250" spc="-36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1)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56846" y="3185619"/>
            <a:ext cx="889000" cy="8813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</a:pPr>
            <a:r>
              <a:rPr sz="5100" spc="104" baseline="-8986" dirty="0">
                <a:latin typeface="Symbol"/>
                <a:cs typeface="Symbol"/>
              </a:rPr>
              <a:t></a:t>
            </a:r>
            <a:r>
              <a:rPr sz="5100" spc="-1050" baseline="-8986" dirty="0">
                <a:latin typeface="Times New Roman"/>
                <a:cs typeface="Times New Roman"/>
              </a:rPr>
              <a:t> </a:t>
            </a:r>
            <a:r>
              <a:rPr sz="2250" i="1" spc="114" dirty="0">
                <a:latin typeface="Times New Roman"/>
                <a:cs typeface="Times New Roman"/>
              </a:rPr>
              <a:t>i</a:t>
            </a:r>
            <a:r>
              <a:rPr sz="1950" spc="172" baseline="47008" dirty="0">
                <a:latin typeface="Times New Roman"/>
                <a:cs typeface="Times New Roman"/>
              </a:rPr>
              <a:t>2 </a:t>
            </a:r>
            <a:r>
              <a:rPr sz="2250" spc="4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  <a:p>
            <a:pPr marL="85090">
              <a:lnSpc>
                <a:spcPct val="100000"/>
              </a:lnSpc>
              <a:spcBef>
                <a:spcPts val="325"/>
              </a:spcBef>
            </a:pPr>
            <a:r>
              <a:rPr sz="1300" i="1" spc="15" dirty="0">
                <a:latin typeface="Times New Roman"/>
                <a:cs typeface="Times New Roman"/>
              </a:rPr>
              <a:t>i</a:t>
            </a:r>
            <a:r>
              <a:rPr sz="1300" i="1" spc="-2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Symbol"/>
                <a:cs typeface="Symbol"/>
              </a:rPr>
              <a:t></a:t>
            </a:r>
            <a:r>
              <a:rPr sz="130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27071" y="4732004"/>
            <a:ext cx="965200" cy="0"/>
          </a:xfrm>
          <a:custGeom>
            <a:avLst/>
            <a:gdLst/>
            <a:ahLst/>
            <a:cxnLst/>
            <a:rect l="l" t="t" r="r" b="b"/>
            <a:pathLst>
              <a:path w="965200">
                <a:moveTo>
                  <a:pt x="0" y="0"/>
                </a:moveTo>
                <a:lnTo>
                  <a:pt x="964621" y="0"/>
                </a:lnTo>
              </a:path>
            </a:pathLst>
          </a:custGeom>
          <a:ln w="12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71971" y="4506981"/>
            <a:ext cx="18669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35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41887" y="4746006"/>
            <a:ext cx="58610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i="1" spc="35" dirty="0">
                <a:latin typeface="Times New Roman"/>
                <a:cs typeface="Times New Roman"/>
              </a:rPr>
              <a:t>A</a:t>
            </a:r>
            <a:r>
              <a:rPr sz="2250" i="1" spc="-254" dirty="0">
                <a:latin typeface="Times New Roman"/>
                <a:cs typeface="Times New Roman"/>
              </a:rPr>
              <a:t> </a:t>
            </a:r>
            <a:r>
              <a:rPr sz="2250" spc="125" dirty="0">
                <a:latin typeface="Symbol"/>
                <a:cs typeface="Symbol"/>
              </a:rPr>
              <a:t></a:t>
            </a:r>
            <a:r>
              <a:rPr sz="2250" spc="125" dirty="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32973" y="4177769"/>
            <a:ext cx="1004569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375" i="1" spc="172" baseline="-27160" dirty="0">
                <a:latin typeface="Times New Roman"/>
                <a:cs typeface="Times New Roman"/>
              </a:rPr>
              <a:t>A</a:t>
            </a:r>
            <a:r>
              <a:rPr sz="1300" i="1" spc="114" dirty="0">
                <a:latin typeface="Times New Roman"/>
                <a:cs typeface="Times New Roman"/>
              </a:rPr>
              <a:t>N </a:t>
            </a:r>
            <a:r>
              <a:rPr sz="1300" spc="10" dirty="0">
                <a:latin typeface="Symbol"/>
                <a:cs typeface="Symbol"/>
              </a:rPr>
              <a:t></a:t>
            </a:r>
            <a:r>
              <a:rPr sz="1300" spc="10" dirty="0">
                <a:latin typeface="Times New Roman"/>
                <a:cs typeface="Times New Roman"/>
              </a:rPr>
              <a:t>1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3375" spc="187" baseline="-27160" dirty="0">
                <a:latin typeface="Symbol"/>
                <a:cs typeface="Symbol"/>
              </a:rPr>
              <a:t></a:t>
            </a:r>
            <a:r>
              <a:rPr sz="3375" spc="187" baseline="-27160" dirty="0">
                <a:latin typeface="Times New Roman"/>
                <a:cs typeface="Times New Roman"/>
              </a:rPr>
              <a:t>1</a:t>
            </a:r>
            <a:endParaRPr sz="3375" baseline="-2716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7156" y="4316292"/>
            <a:ext cx="140335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i="1" spc="3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13186" y="4225634"/>
            <a:ext cx="701675" cy="921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100" spc="75" baseline="-26960" dirty="0">
                <a:latin typeface="Symbol"/>
                <a:cs typeface="Symbol"/>
              </a:rPr>
              <a:t></a:t>
            </a:r>
            <a:r>
              <a:rPr sz="5100" spc="-487" baseline="-26960" dirty="0">
                <a:latin typeface="Times New Roman"/>
                <a:cs typeface="Times New Roman"/>
              </a:rPr>
              <a:t> </a:t>
            </a:r>
            <a:r>
              <a:rPr sz="3375" i="1" spc="82" baseline="-27160" dirty="0">
                <a:latin typeface="Times New Roman"/>
                <a:cs typeface="Times New Roman"/>
              </a:rPr>
              <a:t>A</a:t>
            </a:r>
            <a:r>
              <a:rPr sz="1300" i="1" spc="5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  <a:spcBef>
                <a:spcPts val="1395"/>
              </a:spcBef>
            </a:pPr>
            <a:r>
              <a:rPr sz="1300" i="1" spc="10" dirty="0">
                <a:latin typeface="Times New Roman"/>
                <a:cs typeface="Times New Roman"/>
              </a:rPr>
              <a:t>i</a:t>
            </a:r>
            <a:r>
              <a:rPr sz="1300" i="1" spc="-2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Symbol"/>
                <a:cs typeface="Symbol"/>
              </a:rPr>
              <a:t></a:t>
            </a:r>
            <a:r>
              <a:rPr sz="1300" spc="6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721267" y="5812520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>
                <a:moveTo>
                  <a:pt x="0" y="0"/>
                </a:moveTo>
                <a:lnTo>
                  <a:pt x="960026" y="0"/>
                </a:lnTo>
              </a:path>
            </a:pathLst>
          </a:custGeom>
          <a:ln w="121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49695" y="5587497"/>
            <a:ext cx="78676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40" dirty="0">
                <a:latin typeface="Symbol"/>
                <a:cs typeface="Symbol"/>
              </a:rPr>
              <a:t></a:t>
            </a:r>
            <a:r>
              <a:rPr sz="2250" spc="-95" dirty="0">
                <a:latin typeface="Times New Roman"/>
                <a:cs typeface="Times New Roman"/>
              </a:rPr>
              <a:t> </a:t>
            </a:r>
            <a:r>
              <a:rPr sz="2250" spc="-35" dirty="0">
                <a:latin typeface="Symbol"/>
                <a:cs typeface="Symbol"/>
              </a:rPr>
              <a:t></a:t>
            </a:r>
            <a:r>
              <a:rPr sz="2250" spc="-35" dirty="0">
                <a:latin typeface="Times New Roman"/>
                <a:cs typeface="Times New Roman"/>
              </a:rPr>
              <a:t>(1)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67176" y="5587497"/>
            <a:ext cx="18796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4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78246" y="5826521"/>
            <a:ext cx="62293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35" dirty="0">
                <a:latin typeface="Times New Roman"/>
                <a:cs typeface="Times New Roman"/>
              </a:rPr>
              <a:t>1</a:t>
            </a:r>
            <a:r>
              <a:rPr sz="2250" spc="-409" dirty="0">
                <a:latin typeface="Times New Roman"/>
                <a:cs typeface="Times New Roman"/>
              </a:rPr>
              <a:t> </a:t>
            </a:r>
            <a:r>
              <a:rPr sz="2250" spc="40" dirty="0">
                <a:latin typeface="Symbol"/>
                <a:cs typeface="Symbol"/>
              </a:rPr>
              <a:t>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i="1" spc="45" dirty="0">
                <a:latin typeface="Times New Roman"/>
                <a:cs typeface="Times New Roman"/>
              </a:rPr>
              <a:t>A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0707" y="5258285"/>
            <a:ext cx="1015365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375" spc="52" baseline="-27160" dirty="0">
                <a:latin typeface="Times New Roman"/>
                <a:cs typeface="Times New Roman"/>
              </a:rPr>
              <a:t>1</a:t>
            </a:r>
            <a:r>
              <a:rPr sz="3375" spc="-555" baseline="-27160" dirty="0">
                <a:latin typeface="Times New Roman"/>
                <a:cs typeface="Times New Roman"/>
              </a:rPr>
              <a:t> </a:t>
            </a:r>
            <a:r>
              <a:rPr sz="3375" spc="60" baseline="-27160" dirty="0">
                <a:latin typeface="Symbol"/>
                <a:cs typeface="Symbol"/>
              </a:rPr>
              <a:t></a:t>
            </a:r>
            <a:r>
              <a:rPr sz="3375" spc="44" baseline="-27160" dirty="0">
                <a:latin typeface="Times New Roman"/>
                <a:cs typeface="Times New Roman"/>
              </a:rPr>
              <a:t> </a:t>
            </a:r>
            <a:r>
              <a:rPr sz="3375" i="1" spc="172" baseline="-27160" dirty="0">
                <a:latin typeface="Times New Roman"/>
                <a:cs typeface="Times New Roman"/>
              </a:rPr>
              <a:t>A</a:t>
            </a:r>
            <a:r>
              <a:rPr sz="1300" i="1" spc="114" dirty="0">
                <a:latin typeface="Times New Roman"/>
                <a:cs typeface="Times New Roman"/>
              </a:rPr>
              <a:t>N</a:t>
            </a:r>
            <a:r>
              <a:rPr sz="1300" i="1" spc="-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Symbol"/>
                <a:cs typeface="Symbol"/>
              </a:rPr>
              <a:t></a:t>
            </a:r>
            <a:r>
              <a:rPr sz="1300" spc="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34643" y="5396808"/>
            <a:ext cx="140970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i="1" spc="40" dirty="0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11931" y="5306150"/>
            <a:ext cx="699135" cy="921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5100" spc="97" baseline="-26960" dirty="0">
                <a:latin typeface="Symbol"/>
                <a:cs typeface="Symbol"/>
              </a:rPr>
              <a:t></a:t>
            </a:r>
            <a:r>
              <a:rPr sz="5100" spc="-525" baseline="-26960" dirty="0">
                <a:latin typeface="Times New Roman"/>
                <a:cs typeface="Times New Roman"/>
              </a:rPr>
              <a:t> </a:t>
            </a:r>
            <a:r>
              <a:rPr sz="3375" i="1" spc="75" baseline="-27160" dirty="0">
                <a:latin typeface="Times New Roman"/>
                <a:cs typeface="Times New Roman"/>
              </a:rPr>
              <a:t>A</a:t>
            </a:r>
            <a:r>
              <a:rPr sz="1300" i="1" spc="5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1395"/>
              </a:spcBef>
            </a:pPr>
            <a:r>
              <a:rPr sz="1300" i="1" spc="15" dirty="0">
                <a:latin typeface="Times New Roman"/>
                <a:cs typeface="Times New Roman"/>
              </a:rPr>
              <a:t>i</a:t>
            </a:r>
            <a:r>
              <a:rPr sz="1300" i="1" spc="-2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Symbol"/>
                <a:cs typeface="Symbol"/>
              </a:rPr>
              <a:t></a:t>
            </a:r>
            <a:r>
              <a:rPr sz="1300" spc="6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795771" y="836675"/>
            <a:ext cx="2808731" cy="859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860805"/>
            <a:ext cx="4460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10" dirty="0">
                <a:latin typeface="Calibri"/>
                <a:cs typeface="Calibri"/>
              </a:rPr>
              <a:t>Örnek </a:t>
            </a:r>
            <a:r>
              <a:rPr sz="4000" b="0" spc="-5" dirty="0">
                <a:latin typeface="Calibri"/>
                <a:cs typeface="Calibri"/>
              </a:rPr>
              <a:t>: Insertion</a:t>
            </a:r>
            <a:r>
              <a:rPr sz="4000" b="0" spc="-15" dirty="0">
                <a:latin typeface="Calibri"/>
                <a:cs typeface="Calibri"/>
              </a:rPr>
              <a:t> </a:t>
            </a:r>
            <a:r>
              <a:rPr sz="4000" b="0" spc="-10" dirty="0">
                <a:latin typeface="Calibri"/>
                <a:cs typeface="Calibri"/>
              </a:rPr>
              <a:t>Sort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06575" y="4023105"/>
            <a:ext cx="1245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key)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5126" y="2803651"/>
            <a:ext cx="43745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153795" indent="-27305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InsertionSort(A, n)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 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for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i = 2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to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n</a:t>
            </a:r>
            <a:r>
              <a:rPr sz="2000" b="1" spc="-6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key =</a:t>
            </a:r>
            <a:r>
              <a:rPr sz="2000" b="1" spc="-9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A[i]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i -</a:t>
            </a:r>
            <a:r>
              <a:rPr sz="2000" b="1" spc="-11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1;</a:t>
            </a:r>
            <a:endParaRPr sz="2000">
              <a:latin typeface="Courier New"/>
              <a:cs typeface="Courier New"/>
            </a:endParaRPr>
          </a:p>
          <a:p>
            <a:pPr marL="1771014" marR="5080" indent="-914400">
              <a:lnSpc>
                <a:spcPct val="100000"/>
              </a:lnSpc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while (j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&gt;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0) and (A[j]  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A[j]</a:t>
            </a:r>
            <a:endParaRPr sz="2000">
              <a:latin typeface="Courier New"/>
              <a:cs typeface="Courier New"/>
            </a:endParaRPr>
          </a:p>
          <a:p>
            <a:pPr marL="1771014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j = j -</a:t>
            </a:r>
            <a:r>
              <a:rPr sz="2000" b="1" spc="-45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1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85661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A[j+1] </a:t>
            </a: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=</a:t>
            </a:r>
            <a:r>
              <a:rPr sz="2000" b="1" spc="-20" dirty="0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2F2F"/>
                </a:solidFill>
                <a:latin typeface="Courier New"/>
                <a:cs typeface="Courier New"/>
              </a:rPr>
              <a:t>key</a:t>
            </a:r>
            <a:endParaRPr sz="2000">
              <a:latin typeface="Courier New"/>
              <a:cs typeface="Courier New"/>
            </a:endParaRPr>
          </a:p>
          <a:p>
            <a:pPr marL="285115">
              <a:lnSpc>
                <a:spcPct val="100000"/>
              </a:lnSpc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2000" b="1" dirty="0">
                <a:solidFill>
                  <a:srgbClr val="2F2F2F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96162" y="1590293"/>
            <a:ext cx="2057400" cy="685800"/>
          </a:xfrm>
          <a:custGeom>
            <a:avLst/>
            <a:gdLst/>
            <a:ahLst/>
            <a:cxnLst/>
            <a:rect l="l" t="t" r="r" b="b"/>
            <a:pathLst>
              <a:path w="2057400" h="685800">
                <a:moveTo>
                  <a:pt x="2057400" y="0"/>
                </a:moveTo>
                <a:lnTo>
                  <a:pt x="1371600" y="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1371600" y="685800"/>
                </a:lnTo>
                <a:lnTo>
                  <a:pt x="2057400" y="6858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91312" y="1571244"/>
          <a:ext cx="2743200" cy="68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20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98755" marB="0">
                    <a:lnL w="38100">
                      <a:solidFill>
                        <a:srgbClr val="AC0000"/>
                      </a:solidFill>
                      <a:prstDash val="solid"/>
                    </a:lnL>
                    <a:lnR w="38100">
                      <a:solidFill>
                        <a:srgbClr val="AC0000"/>
                      </a:solidFill>
                      <a:prstDash val="solid"/>
                    </a:lnR>
                    <a:lnT w="38100">
                      <a:solidFill>
                        <a:srgbClr val="AC0000"/>
                      </a:solidFill>
                      <a:prstDash val="solid"/>
                    </a:lnT>
                    <a:lnB w="381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876706" y="234822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2480" y="2348229"/>
            <a:ext cx="152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865" algn="l"/>
                <a:tab pos="1384300" algn="l"/>
              </a:tabLst>
            </a:pPr>
            <a:r>
              <a:rPr sz="1800" spc="-5" dirty="0">
                <a:latin typeface="Arial"/>
                <a:cs typeface="Arial"/>
              </a:rPr>
              <a:t>2	3	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14800" y="1552955"/>
            <a:ext cx="4267200" cy="958850"/>
          </a:xfrm>
          <a:custGeom>
            <a:avLst/>
            <a:gdLst/>
            <a:ahLst/>
            <a:cxnLst/>
            <a:rect l="l" t="t" r="r" b="b"/>
            <a:pathLst>
              <a:path w="4267200" h="958850">
                <a:moveTo>
                  <a:pt x="0" y="958596"/>
                </a:moveTo>
                <a:lnTo>
                  <a:pt x="4267200" y="958596"/>
                </a:lnTo>
                <a:lnTo>
                  <a:pt x="426720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94175" y="1580768"/>
            <a:ext cx="1760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94740" algn="l"/>
              </a:tabLst>
            </a:pPr>
            <a:r>
              <a:rPr sz="2800" spc="-5" dirty="0">
                <a:latin typeface="Times New Roman"/>
                <a:cs typeface="Times New Roman"/>
              </a:rPr>
              <a:t>i = 2	j =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6875" y="2007184"/>
            <a:ext cx="1340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A[j] 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3114" y="1580768"/>
            <a:ext cx="17170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key 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Times New Roman"/>
                <a:cs typeface="Times New Roman"/>
              </a:rPr>
              <a:t>A[j+1] =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30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48511" y="4695444"/>
            <a:ext cx="571500" cy="266700"/>
            <a:chOff x="1048511" y="4695444"/>
            <a:chExt cx="571500" cy="266700"/>
          </a:xfrm>
        </p:grpSpPr>
        <p:sp>
          <p:nvSpPr>
            <p:cNvPr id="14" name="object 14"/>
            <p:cNvSpPr/>
            <p:nvPr/>
          </p:nvSpPr>
          <p:spPr>
            <a:xfrm>
              <a:off x="1067561" y="471449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49"/>
                  </a:lnTo>
                  <a:lnTo>
                    <a:pt x="0" y="57149"/>
                  </a:lnTo>
                  <a:lnTo>
                    <a:pt x="0" y="171449"/>
                  </a:lnTo>
                  <a:lnTo>
                    <a:pt x="400050" y="171449"/>
                  </a:lnTo>
                  <a:lnTo>
                    <a:pt x="400050" y="228599"/>
                  </a:lnTo>
                  <a:lnTo>
                    <a:pt x="533400" y="114299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7561" y="471449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49"/>
                  </a:moveTo>
                  <a:lnTo>
                    <a:pt x="400050" y="57149"/>
                  </a:lnTo>
                  <a:lnTo>
                    <a:pt x="400050" y="0"/>
                  </a:lnTo>
                  <a:lnTo>
                    <a:pt x="533400" y="114299"/>
                  </a:lnTo>
                  <a:lnTo>
                    <a:pt x="400050" y="228599"/>
                  </a:lnTo>
                  <a:lnTo>
                    <a:pt x="400050" y="171449"/>
                  </a:lnTo>
                  <a:lnTo>
                    <a:pt x="0" y="171449"/>
                  </a:lnTo>
                  <a:lnTo>
                    <a:pt x="0" y="57149"/>
                  </a:lnTo>
                  <a:close/>
                </a:path>
              </a:pathLst>
            </a:custGeom>
            <a:ln w="38100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534109"/>
            <a:ext cx="494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Bazı </a:t>
            </a:r>
            <a:r>
              <a:rPr sz="3600" b="0" spc="-15" dirty="0">
                <a:latin typeface="Calibri"/>
                <a:cs typeface="Calibri"/>
              </a:rPr>
              <a:t>Matematiksel</a:t>
            </a:r>
            <a:r>
              <a:rPr sz="3600" b="0" spc="-8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İfadeler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74" y="4114876"/>
            <a:ext cx="1784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9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Combinatorics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2845" y="2077845"/>
            <a:ext cx="246761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26490" algn="l"/>
                <a:tab pos="2180590" algn="l"/>
              </a:tabLst>
            </a:pPr>
            <a:r>
              <a:rPr sz="1300" i="1" spc="10" dirty="0">
                <a:latin typeface="Times New Roman"/>
                <a:cs typeface="Times New Roman"/>
              </a:rPr>
              <a:t>b	b	a</a:t>
            </a:r>
            <a:r>
              <a:rPr sz="1300" i="1" spc="-2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Symbol"/>
                <a:cs typeface="Symbol"/>
              </a:rPr>
              <a:t></a:t>
            </a: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6774" y="2123289"/>
            <a:ext cx="7181850" cy="5384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250" spc="-217" baseline="3703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2250" spc="-217" baseline="3703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3000" baseline="2777" dirty="0">
                <a:solidFill>
                  <a:srgbClr val="2F2F2F"/>
                </a:solidFill>
                <a:latin typeface="Calibri"/>
                <a:cs typeface="Calibri"/>
              </a:rPr>
              <a:t>İki </a:t>
            </a:r>
            <a:r>
              <a:rPr sz="3000" spc="-7" baseline="2777" dirty="0">
                <a:solidFill>
                  <a:srgbClr val="2F2F2F"/>
                </a:solidFill>
                <a:latin typeface="Calibri"/>
                <a:cs typeface="Calibri"/>
              </a:rPr>
              <a:t>sınır arasındaki </a:t>
            </a:r>
            <a:r>
              <a:rPr sz="3000" spc="-15" baseline="2777" dirty="0">
                <a:solidFill>
                  <a:srgbClr val="2F2F2F"/>
                </a:solidFill>
                <a:latin typeface="Calibri"/>
                <a:cs typeface="Calibri"/>
              </a:rPr>
              <a:t>sayıların </a:t>
            </a:r>
            <a:r>
              <a:rPr sz="3000" spc="-7" baseline="2777" dirty="0">
                <a:solidFill>
                  <a:srgbClr val="2F2F2F"/>
                </a:solidFill>
                <a:latin typeface="Calibri"/>
                <a:cs typeface="Calibri"/>
              </a:rPr>
              <a:t>toplamı: </a:t>
            </a:r>
            <a:r>
              <a:rPr sz="5025" spc="60" baseline="-9121" dirty="0">
                <a:latin typeface="Symbol"/>
                <a:cs typeface="Symbol"/>
              </a:rPr>
              <a:t></a:t>
            </a:r>
            <a:r>
              <a:rPr sz="5025" spc="60" baseline="-9121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f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i</a:t>
            </a:r>
            <a:r>
              <a:rPr sz="2250" spc="50" dirty="0">
                <a:latin typeface="Times New Roman"/>
                <a:cs typeface="Times New Roman"/>
              </a:rPr>
              <a:t>) </a:t>
            </a:r>
            <a:r>
              <a:rPr sz="2250" spc="80" dirty="0">
                <a:latin typeface="Symbol"/>
                <a:cs typeface="Symbol"/>
              </a:rPr>
              <a:t></a:t>
            </a:r>
            <a:r>
              <a:rPr sz="5025" spc="120" baseline="-9121" dirty="0">
                <a:latin typeface="Symbol"/>
                <a:cs typeface="Symbol"/>
              </a:rPr>
              <a:t></a:t>
            </a:r>
            <a:r>
              <a:rPr sz="5025" spc="120" baseline="-9121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f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i</a:t>
            </a:r>
            <a:r>
              <a:rPr sz="2250" spc="50" dirty="0">
                <a:latin typeface="Times New Roman"/>
                <a:cs typeface="Times New Roman"/>
              </a:rPr>
              <a:t>)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 </a:t>
            </a:r>
            <a:r>
              <a:rPr sz="5025" spc="60" baseline="-9121" dirty="0">
                <a:latin typeface="Symbol"/>
                <a:cs typeface="Symbol"/>
              </a:rPr>
              <a:t></a:t>
            </a:r>
            <a:r>
              <a:rPr sz="5025" spc="60" baseline="-9121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f</a:t>
            </a:r>
            <a:r>
              <a:rPr sz="2250" i="1" spc="-215" dirty="0">
                <a:latin typeface="Times New Roman"/>
                <a:cs typeface="Times New Roman"/>
              </a:rPr>
              <a:t> </a:t>
            </a:r>
            <a:r>
              <a:rPr sz="2250" spc="50" dirty="0">
                <a:latin typeface="Times New Roman"/>
                <a:cs typeface="Times New Roman"/>
              </a:rPr>
              <a:t>(</a:t>
            </a:r>
            <a:r>
              <a:rPr sz="2250" i="1" spc="50" dirty="0">
                <a:latin typeface="Times New Roman"/>
                <a:cs typeface="Times New Roman"/>
              </a:rPr>
              <a:t>i</a:t>
            </a:r>
            <a:r>
              <a:rPr sz="2250" spc="50" dirty="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4985" y="2563784"/>
            <a:ext cx="3490595" cy="123698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970"/>
              </a:spcBef>
              <a:tabLst>
                <a:tab pos="1222375" algn="l"/>
                <a:tab pos="2359660" algn="l"/>
              </a:tabLst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2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Symbol"/>
                <a:cs typeface="Symbol"/>
              </a:rPr>
              <a:t></a:t>
            </a:r>
            <a:r>
              <a:rPr sz="1300" i="1" spc="70" dirty="0">
                <a:latin typeface="Times New Roman"/>
                <a:cs typeface="Times New Roman"/>
              </a:rPr>
              <a:t>a	</a:t>
            </a: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2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Symbol"/>
                <a:cs typeface="Symbol"/>
              </a:rPr>
              <a:t></a:t>
            </a:r>
            <a:r>
              <a:rPr sz="1300" spc="55" dirty="0">
                <a:latin typeface="Times New Roman"/>
                <a:cs typeface="Times New Roman"/>
              </a:rPr>
              <a:t>0	</a:t>
            </a: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204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Symbol"/>
                <a:cs typeface="Symbol"/>
              </a:rPr>
              <a:t></a:t>
            </a:r>
            <a:r>
              <a:rPr sz="1300" spc="6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  <a:p>
            <a:pPr marL="193040">
              <a:lnSpc>
                <a:spcPts val="960"/>
              </a:lnSpc>
              <a:spcBef>
                <a:spcPts val="865"/>
              </a:spcBef>
              <a:tabLst>
                <a:tab pos="2098675" algn="l"/>
                <a:tab pos="3095625" algn="l"/>
              </a:tabLst>
            </a:pPr>
            <a:r>
              <a:rPr sz="1300" i="1" spc="10" dirty="0">
                <a:latin typeface="Times New Roman"/>
                <a:cs typeface="Times New Roman"/>
              </a:rPr>
              <a:t>n	n	n</a:t>
            </a:r>
            <a:endParaRPr sz="1300">
              <a:latin typeface="Times New Roman"/>
              <a:cs typeface="Times New Roman"/>
            </a:endParaRPr>
          </a:p>
          <a:p>
            <a:pPr marL="76200">
              <a:lnSpc>
                <a:spcPts val="3420"/>
              </a:lnSpc>
            </a:pPr>
            <a:r>
              <a:rPr sz="5025" spc="232" baseline="-9121" dirty="0">
                <a:latin typeface="Symbol"/>
                <a:cs typeface="Symbol"/>
              </a:rPr>
              <a:t></a:t>
            </a:r>
            <a:r>
              <a:rPr sz="2200" spc="155" dirty="0">
                <a:latin typeface="Times New Roman"/>
                <a:cs typeface="Times New Roman"/>
              </a:rPr>
              <a:t>(4</a:t>
            </a:r>
            <a:r>
              <a:rPr sz="2200" i="1" spc="155" dirty="0">
                <a:latin typeface="Times New Roman"/>
                <a:cs typeface="Times New Roman"/>
              </a:rPr>
              <a:t>i</a:t>
            </a:r>
            <a:r>
              <a:rPr sz="2200" i="1" spc="-355" dirty="0">
                <a:latin typeface="Times New Roman"/>
                <a:cs typeface="Times New Roman"/>
              </a:rPr>
              <a:t> </a:t>
            </a:r>
            <a:r>
              <a:rPr sz="1950" spc="15" baseline="44871" dirty="0">
                <a:latin typeface="Times New Roman"/>
                <a:cs typeface="Times New Roman"/>
              </a:rPr>
              <a:t>2</a:t>
            </a:r>
            <a:r>
              <a:rPr sz="1950" spc="502" baseline="44871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ymbol"/>
                <a:cs typeface="Symbol"/>
              </a:rPr>
              <a:t>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6</a:t>
            </a:r>
            <a:r>
              <a:rPr sz="2200" i="1" spc="65" dirty="0">
                <a:latin typeface="Times New Roman"/>
                <a:cs typeface="Times New Roman"/>
              </a:rPr>
              <a:t>i</a:t>
            </a:r>
            <a:r>
              <a:rPr sz="2200" spc="65" dirty="0">
                <a:latin typeface="Times New Roman"/>
                <a:cs typeface="Times New Roman"/>
              </a:rPr>
              <a:t>)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ymbol"/>
                <a:cs typeface="Symbol"/>
              </a:rPr>
              <a:t>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4</a:t>
            </a:r>
            <a:r>
              <a:rPr sz="5025" spc="104" baseline="-9121" dirty="0">
                <a:latin typeface="Symbol"/>
                <a:cs typeface="Symbol"/>
              </a:rPr>
              <a:t></a:t>
            </a:r>
            <a:r>
              <a:rPr sz="5025" spc="-719" baseline="-9121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i</a:t>
            </a:r>
            <a:r>
              <a:rPr sz="2200" i="1" spc="-350" dirty="0">
                <a:latin typeface="Times New Roman"/>
                <a:cs typeface="Times New Roman"/>
              </a:rPr>
              <a:t> </a:t>
            </a:r>
            <a:r>
              <a:rPr sz="1950" spc="15" baseline="44871" dirty="0">
                <a:latin typeface="Times New Roman"/>
                <a:cs typeface="Times New Roman"/>
              </a:rPr>
              <a:t>2</a:t>
            </a:r>
            <a:r>
              <a:rPr sz="1950" spc="509" baseline="44871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Symbol"/>
                <a:cs typeface="Symbol"/>
              </a:rPr>
              <a:t>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6</a:t>
            </a:r>
            <a:r>
              <a:rPr sz="5025" spc="104" baseline="-9121" dirty="0">
                <a:latin typeface="Symbol"/>
                <a:cs typeface="Symbol"/>
              </a:rPr>
              <a:t></a:t>
            </a:r>
            <a:r>
              <a:rPr sz="5025" spc="-719" baseline="-9121" dirty="0">
                <a:latin typeface="Times New Roman"/>
                <a:cs typeface="Times New Roman"/>
              </a:rPr>
              <a:t> </a:t>
            </a:r>
            <a:r>
              <a:rPr sz="2200" i="1" spc="20" dirty="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300"/>
              </a:spcBef>
              <a:tabLst>
                <a:tab pos="2028825" algn="l"/>
                <a:tab pos="3026410" algn="l"/>
              </a:tabLst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2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Symbol"/>
                <a:cs typeface="Symbol"/>
              </a:rPr>
              <a:t></a:t>
            </a:r>
            <a:r>
              <a:rPr sz="1300" spc="-10" dirty="0">
                <a:latin typeface="Times New Roman"/>
                <a:cs typeface="Times New Roman"/>
              </a:rPr>
              <a:t>1	</a:t>
            </a: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2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Symbol"/>
                <a:cs typeface="Symbol"/>
              </a:rPr>
              <a:t></a:t>
            </a:r>
            <a:r>
              <a:rPr sz="1300" spc="-10" dirty="0">
                <a:latin typeface="Times New Roman"/>
                <a:cs typeface="Times New Roman"/>
              </a:rPr>
              <a:t>1	</a:t>
            </a: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204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Symbol"/>
                <a:cs typeface="Symbol"/>
              </a:rPr>
              <a:t></a:t>
            </a:r>
            <a:r>
              <a:rPr sz="1300" spc="-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03603" y="4919471"/>
            <a:ext cx="7284720" cy="1135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534109"/>
            <a:ext cx="494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Bazı </a:t>
            </a:r>
            <a:r>
              <a:rPr sz="3600" b="0" spc="-15" dirty="0">
                <a:latin typeface="Calibri"/>
                <a:cs typeface="Calibri"/>
              </a:rPr>
              <a:t>Matematiksel</a:t>
            </a:r>
            <a:r>
              <a:rPr sz="3600" b="0" spc="-8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İfadeler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74" y="2286126"/>
            <a:ext cx="28390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Properties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of</a:t>
            </a:r>
            <a:r>
              <a:rPr sz="2000" spc="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Logarithms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2636520"/>
            <a:ext cx="4238244" cy="3724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39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Bazı </a:t>
            </a:r>
            <a:r>
              <a:rPr sz="3600" b="0" spc="-5" dirty="0">
                <a:latin typeface="Calibri"/>
                <a:cs typeface="Calibri"/>
              </a:rPr>
              <a:t>Önemli </a:t>
            </a:r>
            <a:r>
              <a:rPr sz="3600" b="0" spc="-15" dirty="0">
                <a:latin typeface="Calibri"/>
                <a:cs typeface="Calibri"/>
              </a:rPr>
              <a:t>Matematiksel</a:t>
            </a:r>
            <a:r>
              <a:rPr sz="3600" b="0" spc="-9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İfadeler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74" y="1734693"/>
            <a:ext cx="3598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Important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Summation</a:t>
            </a:r>
            <a:r>
              <a:rPr sz="2000" spc="-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Formulas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64157" y="2157983"/>
            <a:ext cx="7168515" cy="4265930"/>
            <a:chOff x="1764157" y="2157983"/>
            <a:chExt cx="7168515" cy="4265930"/>
          </a:xfrm>
        </p:grpSpPr>
        <p:sp>
          <p:nvSpPr>
            <p:cNvPr id="5" name="object 5"/>
            <p:cNvSpPr/>
            <p:nvPr/>
          </p:nvSpPr>
          <p:spPr>
            <a:xfrm>
              <a:off x="1764157" y="2157983"/>
              <a:ext cx="5183759" cy="42656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07735" y="4797551"/>
              <a:ext cx="3424427" cy="4678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985773"/>
            <a:ext cx="6390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Bazı </a:t>
            </a:r>
            <a:r>
              <a:rPr sz="3600" b="0" spc="-5" dirty="0">
                <a:latin typeface="Calibri"/>
                <a:cs typeface="Calibri"/>
              </a:rPr>
              <a:t>Önemli </a:t>
            </a:r>
            <a:r>
              <a:rPr sz="3600" b="0" spc="-15" dirty="0">
                <a:latin typeface="Calibri"/>
                <a:cs typeface="Calibri"/>
              </a:rPr>
              <a:t>Matematiksel</a:t>
            </a:r>
            <a:r>
              <a:rPr sz="3600" b="0" spc="-9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İfadeler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0011" y="1648967"/>
            <a:ext cx="3113532" cy="4666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070" y="1534109"/>
            <a:ext cx="49441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Bazı </a:t>
            </a:r>
            <a:r>
              <a:rPr sz="3600" b="0" spc="-15" dirty="0">
                <a:latin typeface="Calibri"/>
                <a:cs typeface="Calibri"/>
              </a:rPr>
              <a:t>Matematiksel</a:t>
            </a:r>
            <a:r>
              <a:rPr sz="3600" b="0" spc="-8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İfadeler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174" y="2286126"/>
            <a:ext cx="28117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Sum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Manipulation</a:t>
            </a:r>
            <a:r>
              <a:rPr sz="2000" spc="-1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Rules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8383" y="2828544"/>
            <a:ext cx="4379976" cy="2903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770" y="1661185"/>
            <a:ext cx="4918710" cy="457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20"/>
              </a:lnSpc>
            </a:pPr>
            <a:r>
              <a:rPr sz="3600" dirty="0">
                <a:solidFill>
                  <a:srgbClr val="AC0000"/>
                </a:solidFill>
                <a:latin typeface="Calibri"/>
                <a:cs typeface="Calibri"/>
              </a:rPr>
              <a:t>Bazı </a:t>
            </a:r>
            <a:r>
              <a:rPr sz="3600" spc="-15" dirty="0">
                <a:solidFill>
                  <a:srgbClr val="AC0000"/>
                </a:solidFill>
                <a:latin typeface="Calibri"/>
                <a:cs typeface="Calibri"/>
              </a:rPr>
              <a:t>Matematiksel</a:t>
            </a:r>
            <a:r>
              <a:rPr sz="3600" spc="-8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AC0000"/>
                </a:solidFill>
                <a:latin typeface="Calibri"/>
                <a:cs typeface="Calibri"/>
              </a:rPr>
              <a:t>İfadeler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1123" y="691895"/>
            <a:ext cx="5849111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45785" y="3048965"/>
            <a:ext cx="2826385" cy="130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15770" algn="just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3.H</a:t>
            </a:r>
            <a:r>
              <a:rPr sz="2800" b="1" spc="-30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f</a:t>
            </a:r>
            <a:r>
              <a:rPr sz="2800" b="1" spc="-30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a  </a:t>
            </a: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Master </a:t>
            </a:r>
            <a:r>
              <a:rPr sz="2800" b="1" spc="-55" dirty="0">
                <a:solidFill>
                  <a:srgbClr val="AC0000"/>
                </a:solidFill>
                <a:latin typeface="Calibri"/>
                <a:cs typeface="Calibri"/>
              </a:rPr>
              <a:t>Teorem </a:t>
            </a: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ve 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Böl-Fethet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Metodu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353" y="5794959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AC0000"/>
                </a:solidFill>
                <a:latin typeface="Arial"/>
                <a:cs typeface="Arial"/>
              </a:rPr>
              <a:t>96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5174</Words>
  <Application>Microsoft Office PowerPoint</Application>
  <PresentationFormat>Ekran Gösterisi (4:3)</PresentationFormat>
  <Paragraphs>1202</Paragraphs>
  <Slides>96</Slides>
  <Notes>20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96</vt:i4>
      </vt:variant>
    </vt:vector>
  </HeadingPairs>
  <TitlesOfParts>
    <vt:vector size="104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2.Hafta Algoritmaların  Analizi</vt:lpstr>
      <vt:lpstr>Sıralama (sorting) problemi</vt:lpstr>
      <vt:lpstr>Araya yerleştirme sıralaması  (Insertion sort)</vt:lpstr>
      <vt:lpstr>Araya yerleştirme sıralaması örneği</vt:lpstr>
      <vt:lpstr>Araya yerleştirme sıralaması  (Insertion sort)</vt:lpstr>
      <vt:lpstr>Örnek: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Örnek : Insertion Sort</vt:lpstr>
      <vt:lpstr>Hatırlatma  Çalışma Zamanı</vt:lpstr>
      <vt:lpstr>Hatırlatma  Çözümleme türleri</vt:lpstr>
      <vt:lpstr>Hatırlatma Makineden-bağımsız zaman</vt:lpstr>
      <vt:lpstr>Hatırlatma</vt:lpstr>
      <vt:lpstr>Insertion sort algoritmasının  analizi</vt:lpstr>
      <vt:lpstr>Insertion sort algoritmasının analizi</vt:lpstr>
      <vt:lpstr>Araya yerleştirme sıralaması</vt:lpstr>
      <vt:lpstr>Araya yerleştirme sıralaması</vt:lpstr>
      <vt:lpstr>Araya yerleştirme sıralaması analizi özet</vt:lpstr>
      <vt:lpstr>Bazı fonksiyonların büyüme oranları</vt:lpstr>
      <vt:lpstr>Büyüme oranı (Growth-Rate) fonksiyonları  Örnek-1</vt:lpstr>
      <vt:lpstr>Büyüme oranı (Growth-Rate) fonksiyonları  Örnek-2</vt:lpstr>
      <vt:lpstr>Büyüme oranı (Growth-Rate) fonksiyonları  Örnek-3</vt:lpstr>
      <vt:lpstr>Büyüme oranı (Growth-Rate) fonksiyonları  Örnek-4</vt:lpstr>
      <vt:lpstr>PowerPoint Sunusu</vt:lpstr>
      <vt:lpstr>Büyüme oranı (Growth-Rate) fonksiyonları  Örnek-6</vt:lpstr>
      <vt:lpstr>PowerPoint Sunusu</vt:lpstr>
      <vt:lpstr>Hatırlatma-Özyinelemeli Tanımlar</vt:lpstr>
      <vt:lpstr>Hatırlatma-Özyinelemeli Tanımlar</vt:lpstr>
      <vt:lpstr>Birleştirme sıralaması-Merge Sort</vt:lpstr>
      <vt:lpstr>Birleştirme sıralaması-Merge Sort</vt:lpstr>
      <vt:lpstr>Birleştirme sıralaması-Merge Sort</vt:lpstr>
      <vt:lpstr>Sıralı iki dizilimi birleştirme</vt:lpstr>
      <vt:lpstr>Birleştirme sıralaması-Merge Sort</vt:lpstr>
      <vt:lpstr>Yinelemeler –(Reküranslar)</vt:lpstr>
      <vt:lpstr>Yinelemelerin çözümü</vt:lpstr>
      <vt:lpstr>Yerine koyma metodu (yöntemi)</vt:lpstr>
      <vt:lpstr>Yerine koyma metodu (yöntemi)</vt:lpstr>
      <vt:lpstr>Yerine koyma metodu (yöntemi)</vt:lpstr>
      <vt:lpstr>Yerine koyma metodu (yöntemi)</vt:lpstr>
      <vt:lpstr>Yerine koyma metodu (yöntemi)  Üst sınırı tahmin ederek çözüm</vt:lpstr>
      <vt:lpstr>Yerine koyma örneği</vt:lpstr>
      <vt:lpstr>Yerine koyma örneği</vt:lpstr>
      <vt:lpstr>Yerine koyma örneği-Daha sıkı bir üst  sınır?</vt:lpstr>
      <vt:lpstr>Yerine koyma örneği-Daha sıkı bir üst  sınır?</vt:lpstr>
      <vt:lpstr>Yerine koyma örneği-Daha sıkı bir üst  sınır?</vt:lpstr>
      <vt:lpstr>Yerine koyma metodu (yöntemi)</vt:lpstr>
      <vt:lpstr>Yerine koyma metodu (yöntemi)</vt:lpstr>
      <vt:lpstr>Yerine koyma metodu (yöntemi)</vt:lpstr>
      <vt:lpstr>İterasyon metodu (Tümden gelim)</vt:lpstr>
      <vt:lpstr>İterasyon metodu</vt:lpstr>
      <vt:lpstr>İterasyon metodu</vt:lpstr>
      <vt:lpstr>İterasyon metodu</vt:lpstr>
      <vt:lpstr>İterasyon metodu</vt:lpstr>
      <vt:lpstr>İterasyon metodu</vt:lpstr>
      <vt:lpstr>Özyineleme-ağacı metodu</vt:lpstr>
      <vt:lpstr>Özyineleme-ağacı örneği</vt:lpstr>
      <vt:lpstr>Birleştirme sıralamasının çözümlenmesi</vt:lpstr>
      <vt:lpstr>Birleştirme sıralaması için yineleme</vt:lpstr>
      <vt:lpstr>Yineleme ağacı</vt:lpstr>
      <vt:lpstr>Sonuçlar- Insert Sort –Merge Sort</vt:lpstr>
      <vt:lpstr>Yinelemelerin çözümü için değişken  değiştirme</vt:lpstr>
      <vt:lpstr>Sorular</vt:lpstr>
      <vt:lpstr>Sorular</vt:lpstr>
      <vt:lpstr>Sorular</vt:lpstr>
      <vt:lpstr>Bazı Matematiksel İfadeler</vt:lpstr>
      <vt:lpstr>Bazı Matematiksel İfadeler</vt:lpstr>
      <vt:lpstr>Bazı Matematiksel İfadeler</vt:lpstr>
      <vt:lpstr>Bazı Önemli Matematiksel İfadeler</vt:lpstr>
      <vt:lpstr>Bazı Önemli Matematiksel İfadeler</vt:lpstr>
      <vt:lpstr>Bazı Matematiksel İfadeler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CASPER</cp:lastModifiedBy>
  <cp:revision>21</cp:revision>
  <dcterms:created xsi:type="dcterms:W3CDTF">2020-10-06T18:05:42Z</dcterms:created>
  <dcterms:modified xsi:type="dcterms:W3CDTF">2023-12-05T11:41:39Z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