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601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258" r:id="rId4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192548" cy="1373070"/>
          </a:xfrm>
        </p:spPr>
        <p:txBody>
          <a:bodyPr/>
          <a:lstStyle/>
          <a:p>
            <a:r>
              <a:rPr lang="tr-TR" dirty="0"/>
              <a:t>Bilgisayar İşletim Sistemleri	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12.Hafta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D5572F-D75B-4202-9372-486FA5D1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797AC-5CB6-4BC5-908C-9496B77B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F75E930-050D-4DF7-8C35-0837EA6D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56" y="610303"/>
            <a:ext cx="10616444" cy="5712277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05046" y="5678192"/>
            <a:ext cx="433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Ör:1(</a:t>
            </a:r>
            <a:r>
              <a:rPr lang="tr-TR" dirty="0" smtClean="0">
                <a:solidFill>
                  <a:srgbClr val="00B0F0"/>
                </a:solidFill>
              </a:rPr>
              <a:t>00</a:t>
            </a:r>
            <a:r>
              <a:rPr lang="tr-TR" dirty="0" smtClean="0">
                <a:solidFill>
                  <a:srgbClr val="FF0000"/>
                </a:solidFill>
              </a:rPr>
              <a:t>01</a:t>
            </a:r>
            <a:r>
              <a:rPr lang="tr-TR" dirty="0" smtClean="0">
                <a:solidFill>
                  <a:schemeClr val="bg1"/>
                </a:solidFill>
              </a:rPr>
              <a:t>)  </a:t>
            </a:r>
            <a:r>
              <a:rPr lang="tr-TR" dirty="0" smtClean="0">
                <a:solidFill>
                  <a:srgbClr val="00B0F0"/>
                </a:solidFill>
              </a:rPr>
              <a:t>00</a:t>
            </a:r>
            <a:r>
              <a:rPr lang="tr-TR" dirty="0" smtClean="0">
                <a:solidFill>
                  <a:schemeClr val="bg1"/>
                </a:solidFill>
              </a:rPr>
              <a:t>’dan </a:t>
            </a:r>
            <a:r>
              <a:rPr lang="tr-TR" dirty="0" err="1" smtClean="0">
                <a:solidFill>
                  <a:schemeClr val="bg1"/>
                </a:solidFill>
              </a:rPr>
              <a:t>page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0,frame 5*4=20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20+</a:t>
            </a:r>
            <a:r>
              <a:rPr lang="tr-TR" dirty="0" smtClean="0">
                <a:solidFill>
                  <a:srgbClr val="FF0000"/>
                </a:solidFill>
              </a:rPr>
              <a:t>01</a:t>
            </a:r>
            <a:r>
              <a:rPr lang="tr-TR" dirty="0" smtClean="0">
                <a:solidFill>
                  <a:schemeClr val="bg1"/>
                </a:solidFill>
              </a:rPr>
              <a:t>=21  yani 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4281853" y="62542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540496" y="3935363"/>
            <a:ext cx="885179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0001-b</a:t>
            </a:r>
          </a:p>
          <a:p>
            <a:r>
              <a:rPr lang="en-US" dirty="0" smtClean="0"/>
              <a:t>0010-c</a:t>
            </a:r>
          </a:p>
          <a:p>
            <a:r>
              <a:rPr lang="en-US" dirty="0" smtClean="0"/>
              <a:t>0011-d</a:t>
            </a:r>
            <a:endParaRPr lang="en-US" dirty="0"/>
          </a:p>
        </p:txBody>
      </p:sp>
      <p:sp>
        <p:nvSpPr>
          <p:cNvPr id="8" name="Metin kutusu 7"/>
          <p:cNvSpPr txBox="1"/>
          <p:nvPr/>
        </p:nvSpPr>
        <p:spPr>
          <a:xfrm>
            <a:off x="7655317" y="4801845"/>
            <a:ext cx="885179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0101-f</a:t>
            </a:r>
          </a:p>
          <a:p>
            <a:r>
              <a:rPr lang="en-US" dirty="0" smtClean="0"/>
              <a:t>0110-g</a:t>
            </a:r>
          </a:p>
          <a:p>
            <a:r>
              <a:rPr lang="en-US" dirty="0" smtClean="0"/>
              <a:t>0111-h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9866376" y="1920240"/>
            <a:ext cx="1042416" cy="886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etin kutusu 9"/>
          <p:cNvSpPr txBox="1"/>
          <p:nvPr/>
        </p:nvSpPr>
        <p:spPr>
          <a:xfrm>
            <a:off x="5005046" y="6397004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Ör: 6 için hesaplama yapınız 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070CFF-C8CA-430E-9B65-042FD722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1D4BD5-4469-4201-98B8-F6D061AC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Paging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fragmentation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oluşabilir. </a:t>
            </a:r>
          </a:p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size = </a:t>
            </a:r>
            <a:r>
              <a:rPr lang="tr-T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2048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tr-TR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size = </a:t>
            </a:r>
            <a:r>
              <a:rPr lang="tr-T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72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tr-T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766 </a:t>
            </a:r>
            <a:r>
              <a:rPr lang="tr-TR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  <a:endParaRPr lang="tr-TR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Gerekli alan = 35 </a:t>
            </a:r>
            <a:r>
              <a:rPr lang="sv-SE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page 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+ 1086 </a:t>
            </a:r>
            <a:r>
              <a:rPr lang="sv-SE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byte  -&gt;  72.766/2048’den- 71.680</a:t>
            </a:r>
            <a:endParaRPr lang="sv-S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	1086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36. sayfaya yerleştirilir.</a:t>
            </a:r>
          </a:p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	Kullanılmayan alan 2048 –1086 = 962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36. sayfada 962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boş alan kalır.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En kötü durumda 1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kalır ve ayrı sayfaya yerleştirilir. </a:t>
            </a:r>
          </a:p>
          <a:p>
            <a:pPr algn="just"/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Boş alan 2048 –1 = 2047 byte olur.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3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C5DEE9-F56E-487F-BED2-09A1B3BD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5C47F8-544F-475E-86B8-EC27CF63B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32-bit CPU’da genellikle 32-bit ile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adresi verilir. </a:t>
            </a:r>
          </a:p>
          <a:p>
            <a:pPr algn="just">
              <a:lnSpc>
                <a:spcPct val="100000"/>
              </a:lnSpc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tr-T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adet fiziksel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bulunur.</a:t>
            </a:r>
          </a:p>
          <a:p>
            <a:pPr algn="just">
              <a:lnSpc>
                <a:spcPct val="100000"/>
              </a:lnSpc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boyutu 4 KB (2</a:t>
            </a:r>
            <a:r>
              <a:rPr lang="tr-T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ise, toplam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adreslenebilir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fiziksel hafıza = 2</a:t>
            </a:r>
            <a:r>
              <a:rPr lang="tr-T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* 2</a:t>
            </a:r>
            <a:r>
              <a:rPr lang="tr-T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tr-T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44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olur (16 TB).</a:t>
            </a:r>
          </a:p>
          <a:p>
            <a:pPr algn="just">
              <a:lnSpc>
                <a:spcPct val="100000"/>
              </a:lnSpc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sisteme çalışmak için geldiğinde, gerekli sayfa sayısı belirlenir.</a:t>
            </a:r>
          </a:p>
          <a:p>
            <a:pPr algn="just">
              <a:lnSpc>
                <a:spcPct val="100000"/>
              </a:lnSpc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her sayfası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frame’e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ihtiyaç duyar.</a:t>
            </a:r>
          </a:p>
          <a:p>
            <a:pPr algn="just">
              <a:lnSpc>
                <a:spcPct val="100000"/>
              </a:lnSpc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Toplam n sayfa varsa, en az n tane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boş olmalıdır.</a:t>
            </a:r>
          </a:p>
          <a:p>
            <a:pPr algn="just">
              <a:lnSpc>
                <a:spcPct val="100000"/>
              </a:lnSpc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Her sayfa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frame’e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yerleştirilir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numarası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table’a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kaydedilir.</a:t>
            </a:r>
          </a:p>
          <a:p>
            <a:pPr algn="just">
              <a:lnSpc>
                <a:spcPct val="100000"/>
              </a:lnSpc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Programcı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adresini tek ve bitişik olarak görür.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eşleştirmesini işletim sistemi yapar.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715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2045A9-14F7-4842-A287-7D4644BA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A41F4F-587A-4265-B1AE-9034E9590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Şekilde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ait sayfaların hafızaya yerleştirilmesi görülmektedir. 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3873DF-D727-4614-AB96-AD809B69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887" y="2862777"/>
            <a:ext cx="4888871" cy="3576119"/>
          </a:xfrm>
          <a:prstGeom prst="rect">
            <a:avLst/>
          </a:prstGeom>
        </p:spPr>
      </p:pic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702D1B0F-C013-4371-84CA-E8499D509D01}"/>
              </a:ext>
            </a:extLst>
          </p:cNvPr>
          <p:cNvCxnSpPr/>
          <p:nvPr/>
        </p:nvCxnSpPr>
        <p:spPr>
          <a:xfrm>
            <a:off x="5697415" y="3108960"/>
            <a:ext cx="0" cy="2827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ikdörtgen 3"/>
          <p:cNvSpPr/>
          <p:nvPr/>
        </p:nvSpPr>
        <p:spPr>
          <a:xfrm>
            <a:off x="7498080" y="3401568"/>
            <a:ext cx="901678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7498080" y="3072384"/>
            <a:ext cx="901678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/>
          <p:cNvSpPr/>
          <p:nvPr/>
        </p:nvSpPr>
        <p:spPr>
          <a:xfrm>
            <a:off x="7498080" y="4770120"/>
            <a:ext cx="901678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kdörtgen 9"/>
          <p:cNvSpPr/>
          <p:nvPr/>
        </p:nvSpPr>
        <p:spPr>
          <a:xfrm>
            <a:off x="7498080" y="5437419"/>
            <a:ext cx="901678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1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6A80B6-4733-4186-81E8-01372A8D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CB809E-9AA6-4989-9FE8-15D3B2C5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Translation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look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-aside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(TLB)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Her işletim sistemi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saklamak için kendine özgü yöntem kullanır.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Bazı işletim sistemleri her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 ayrı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kullanır.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pointer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ayrı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register’da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tutulur.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 bir grup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oluşturulur.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Modern bilgisayarlarda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çok büyüktür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Örn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.: 1 milyon giriş).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Bu durumda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oluşturulması mantıklı değildir.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table’ın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hafızada tutulması halinde, her adres değişikliğinde hafıza erişimi gerekli olur (performans düşer).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Mikroişlemcilerde, küçük boyutta ve hızlı donanımsal önbellek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translation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look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-aside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) ile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bu problem çözülür.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117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ED26-58D1-4FE7-99E8-494CE4B2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432580-2FE3-41F3-8A48-0E669835C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Translation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look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-aside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(TLB)</a:t>
            </a: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TLB içerisindeki her giriş satırı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ile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değerlerini tutar.</a:t>
            </a: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Bir mantıksal adres geldiğinde,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tüm TLB içerisinde aranır (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associative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değeri bulunursa, ilgili satırdaki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değeri alınarak hafızada ilgili sayfaya gidilir.</a:t>
            </a: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TLB içerisinde bulunamayan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için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table’a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gidilir.</a:t>
            </a:r>
          </a:p>
          <a:p>
            <a:pPr algn="just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table’dan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alınan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ile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değeri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TLB’ye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kaydedilir.</a:t>
            </a: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TLB dolu ise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replacement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algoritması (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least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recently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round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robin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) ile seçilen satır silinerek yerine yazılır.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174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531BE7-ED34-4FF6-8572-17AE0F7D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9D19A2-C080-4BA5-B053-952F73E8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0E020EB-FDC1-4552-9DC1-05F9F99C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8" y="2274393"/>
            <a:ext cx="6286500" cy="372427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279392" y="2770632"/>
            <a:ext cx="402336" cy="338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4552771" y="3108960"/>
            <a:ext cx="1260493" cy="1335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5290387" y="4443984"/>
            <a:ext cx="1260493" cy="1617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7278623" y="3983736"/>
            <a:ext cx="987553" cy="323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28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E9CEDC-75E7-49F5-B4E7-290B3E2E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3C3782-2EBD-4A82-8D53-6D9DFEF6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Sayfa koruma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içerisine her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 1 bit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protection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biti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valid-invalid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)eklenebilir.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0F8B390-B047-4090-A7DA-C38ED98B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113" y="3277772"/>
            <a:ext cx="5214796" cy="34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5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0E814F-1307-42FF-8971-0AD6C2C0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B360EA-730C-448E-8595-7E437256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Sayfa paylaşımı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Birden fazla kullanıcı aynı sayfayı paylaşıp kullanabilir.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Şekilde 3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aynı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editörünü farklı verilerle kullanmaktadır. 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BC66EC9-A050-448B-969B-AC61455B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17" y="2118197"/>
            <a:ext cx="4044624" cy="4562947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7900416" y="2118197"/>
            <a:ext cx="1499616" cy="1832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9504133" y="3483664"/>
            <a:ext cx="1499616" cy="1832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11204845" y="4749179"/>
            <a:ext cx="844296" cy="408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11268195" y="2496707"/>
            <a:ext cx="844296" cy="408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/>
          <p:cNvSpPr/>
          <p:nvPr/>
        </p:nvSpPr>
        <p:spPr>
          <a:xfrm>
            <a:off x="11268195" y="2904744"/>
            <a:ext cx="844296" cy="408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kdörtgen 9"/>
          <p:cNvSpPr/>
          <p:nvPr/>
        </p:nvSpPr>
        <p:spPr>
          <a:xfrm>
            <a:off x="7998890" y="4849131"/>
            <a:ext cx="1499616" cy="1832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Virtual Memory (Sanal Bellek)-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tr-TR" dirty="0" smtClean="0"/>
              <a:t>Sanal </a:t>
            </a:r>
            <a:r>
              <a:rPr lang="tr-TR" dirty="0"/>
              <a:t>bellek (</a:t>
            </a:r>
            <a:r>
              <a:rPr lang="tr-TR" dirty="0" err="1"/>
              <a:t>virtual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 smtClean="0"/>
              <a:t>) yöntemi</a:t>
            </a:r>
            <a:r>
              <a:rPr lang="tr-TR" dirty="0"/>
              <a:t>, </a:t>
            </a:r>
            <a:r>
              <a:rPr lang="tr-TR" dirty="0" err="1"/>
              <a:t>process’lerin</a:t>
            </a:r>
            <a:r>
              <a:rPr lang="tr-TR" dirty="0"/>
              <a:t> tamamının hafızaya yüklenmeden çalıştırılmasına izin verir.</a:t>
            </a:r>
          </a:p>
          <a:p>
            <a:pPr algn="just"/>
            <a:r>
              <a:rPr lang="tr-TR" dirty="0" smtClean="0"/>
              <a:t>Günümüzdeki </a:t>
            </a:r>
            <a:r>
              <a:rPr lang="tr-TR" dirty="0"/>
              <a:t>programlar fiziksel hafızanın kapasitesinden daha büyük olabilmektedir. </a:t>
            </a:r>
          </a:p>
          <a:p>
            <a:pPr algn="just"/>
            <a:r>
              <a:rPr lang="tr-TR" dirty="0" smtClean="0"/>
              <a:t>Sanal </a:t>
            </a:r>
            <a:r>
              <a:rPr lang="tr-TR" dirty="0"/>
              <a:t>bellek, programcıların hafıza limitlerinden soyutlanmasını sağlar.</a:t>
            </a:r>
          </a:p>
          <a:p>
            <a:pPr algn="just"/>
            <a:r>
              <a:rPr lang="tr-TR" dirty="0" smtClean="0"/>
              <a:t>Sanal </a:t>
            </a:r>
            <a:r>
              <a:rPr lang="tr-TR" dirty="0"/>
              <a:t>bellek, dosyaların paylaşımını ve paylaşılmış hafıza oluşturulmasını kolaylaştırır.</a:t>
            </a:r>
          </a:p>
          <a:p>
            <a:pPr algn="just"/>
            <a:r>
              <a:rPr lang="tr-TR" dirty="0" smtClean="0">
                <a:solidFill>
                  <a:srgbClr val="FF0000"/>
                </a:solidFill>
              </a:rPr>
              <a:t>Bir </a:t>
            </a:r>
            <a:r>
              <a:rPr lang="tr-TR" dirty="0">
                <a:solidFill>
                  <a:srgbClr val="FF0000"/>
                </a:solidFill>
              </a:rPr>
              <a:t>programın çalışması için tamamının hafızaya yüklenmesine ihtiyaç yoktur</a:t>
            </a:r>
            <a:r>
              <a:rPr lang="tr-TR" dirty="0"/>
              <a:t>:</a:t>
            </a:r>
          </a:p>
          <a:p>
            <a:pPr lvl="1" algn="just"/>
            <a:r>
              <a:rPr lang="tr-TR" dirty="0" smtClean="0"/>
              <a:t>Nadiren </a:t>
            </a:r>
            <a:r>
              <a:rPr lang="tr-TR" dirty="0"/>
              <a:t>hata yapan programlarda hata yönetimi kodlarının yüklenmesine gerek yoktur.</a:t>
            </a:r>
          </a:p>
          <a:p>
            <a:pPr lvl="1" algn="just"/>
            <a:r>
              <a:rPr lang="tr-TR" dirty="0" smtClean="0"/>
              <a:t>Dizi </a:t>
            </a:r>
            <a:r>
              <a:rPr lang="tr-TR" dirty="0"/>
              <a:t>değişkenlerinin aktif kullanılan boyutları nadiren 10 * 10’dan büyük olmaktadır.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342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CB328F-B93D-4363-A6D2-830B8FCC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Bitişik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hafıza atama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18C51D-9E99-402F-A454-CDDDF4C9F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Fragmentation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hafızaya yüklenirken ve atılırken hafıza alanları sürekli parçalanır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fragmentation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 yeterli alan olabilir, ancak bunlar küçük parçalar halinde dağılmış durumda olabilir.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En kötü durumda her iki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arasında boş kısım olabilir.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First fit ile yapılan istatistiksel analize göre, N tane kullanılmış blok için N/2 tane boş blok oluşur</a:t>
            </a:r>
            <a:r>
              <a:rPr lang="tr-TR" sz="19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1900" smtClean="0">
                <a:latin typeface="Calibri" panose="020F0502020204030204" pitchFamily="34" charset="0"/>
                <a:cs typeface="Calibri" panose="020F0502020204030204" pitchFamily="34" charset="0"/>
              </a:rPr>
              <a:t>Buna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%50 kuralı (50-percent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rule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) denir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Fragmentation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çözümünde küçük bloklar yer değiştirilerek büyük blok elde edilir (fazla süre gerektirir).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Segmentation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paging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yaklaşımları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fragmentation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çözümünde etkindir.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00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Virtual Memory (Sanal Bellek)- 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Bir </a:t>
            </a:r>
            <a:r>
              <a:rPr lang="tr-TR" dirty="0"/>
              <a:t>programın tamamının çalışması gerektiğinde bile, tümü aynı anda gerekmeyebilir.</a:t>
            </a:r>
          </a:p>
          <a:p>
            <a:pPr algn="just"/>
            <a:r>
              <a:rPr lang="tr-TR" dirty="0" smtClean="0"/>
              <a:t>Bir </a:t>
            </a:r>
            <a:r>
              <a:rPr lang="tr-TR" dirty="0"/>
              <a:t>programın hafızaya parçalı bir şekilde alınarak çalıştırılması aşağıdaki faydaları sağlar:</a:t>
            </a:r>
          </a:p>
          <a:p>
            <a:pPr lvl="1" algn="just"/>
            <a:r>
              <a:rPr lang="tr-TR" dirty="0" smtClean="0"/>
              <a:t>Bir </a:t>
            </a:r>
            <a:r>
              <a:rPr lang="tr-TR" dirty="0"/>
              <a:t>programın toplam boyutu fiziksel hafızanın kapasitesinden fazla olabilmektedir.</a:t>
            </a:r>
          </a:p>
          <a:p>
            <a:pPr lvl="1" algn="just"/>
            <a:r>
              <a:rPr lang="tr-TR" dirty="0" smtClean="0"/>
              <a:t>Her </a:t>
            </a:r>
            <a:r>
              <a:rPr lang="tr-TR" dirty="0"/>
              <a:t>kullanıcı programı, aynı anda küçük fiziksel hafıza alanı kullandığından, çok sayıda program eş zamanlı çalıştırılabilir.</a:t>
            </a:r>
          </a:p>
          <a:p>
            <a:pPr algn="just"/>
            <a:r>
              <a:rPr lang="tr-TR" dirty="0" smtClean="0"/>
              <a:t>Sanal </a:t>
            </a:r>
            <a:r>
              <a:rPr lang="tr-TR" dirty="0"/>
              <a:t>bellek, programcı için hafıza alanı limitini ortadan kaldırır.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0717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Virtual Memory (Sanal Bellek)- 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Sanal </a:t>
            </a:r>
            <a:r>
              <a:rPr lang="tr-TR" dirty="0"/>
              <a:t>bellek, programcıya fiziksel hafızadan çok büyük bir alan sağlar.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21" y="3104646"/>
            <a:ext cx="4759858" cy="375335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96" y="3104646"/>
            <a:ext cx="3485486" cy="37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Virtual Memory (Sanal Bellek)- 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dirty="0" err="1" smtClean="0"/>
              <a:t>Sanal</a:t>
            </a:r>
            <a:r>
              <a:rPr lang="de-DE" dirty="0" smtClean="0"/>
              <a:t> </a:t>
            </a:r>
            <a:r>
              <a:rPr lang="de-DE" dirty="0" err="1"/>
              <a:t>bellek</a:t>
            </a:r>
            <a:r>
              <a:rPr lang="de-DE" dirty="0"/>
              <a:t> </a:t>
            </a:r>
            <a:r>
              <a:rPr lang="de-DE" dirty="0" err="1"/>
              <a:t>adresinin</a:t>
            </a:r>
            <a:r>
              <a:rPr lang="de-DE" dirty="0"/>
              <a:t> </a:t>
            </a:r>
            <a:r>
              <a:rPr lang="de-DE" dirty="0" err="1"/>
              <a:t>fizikel</a:t>
            </a:r>
            <a:r>
              <a:rPr lang="de-DE" dirty="0"/>
              <a:t> </a:t>
            </a:r>
            <a:r>
              <a:rPr lang="de-DE" dirty="0" err="1"/>
              <a:t>adrese</a:t>
            </a:r>
            <a:r>
              <a:rPr lang="de-DE" dirty="0"/>
              <a:t> </a:t>
            </a:r>
            <a:r>
              <a:rPr lang="de-DE" dirty="0" err="1"/>
              <a:t>dönüştürülmesi</a:t>
            </a:r>
            <a:r>
              <a:rPr lang="de-DE" dirty="0"/>
              <a:t> </a:t>
            </a:r>
            <a:r>
              <a:rPr lang="de-DE" dirty="0" err="1"/>
              <a:t>gereklidir</a:t>
            </a:r>
            <a:r>
              <a:rPr lang="de-DE" dirty="0"/>
              <a:t>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63" y="2842513"/>
            <a:ext cx="6491175" cy="33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Virtual Memory (Sanal Bellek)- 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 smtClean="0"/>
              <a:t>Process’ler</a:t>
            </a:r>
            <a:r>
              <a:rPr lang="tr-TR" dirty="0" smtClean="0"/>
              <a:t> </a:t>
            </a:r>
            <a:r>
              <a:rPr lang="tr-TR" dirty="0"/>
              <a:t>için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fiziksel hafızada saklanır.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211" y="2909742"/>
            <a:ext cx="4591153" cy="381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10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Virtual Memory (Sanal Bellek)- 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Bir </a:t>
            </a:r>
            <a:r>
              <a:rPr lang="tr-TR" dirty="0" err="1"/>
              <a:t>pocess’in</a:t>
            </a:r>
            <a:r>
              <a:rPr lang="tr-TR" dirty="0"/>
              <a:t> sanal adres alanı, hafızaya nasıl yüklendiğini gösteren mantıksal bir görünümüdür.</a:t>
            </a:r>
          </a:p>
          <a:p>
            <a:pPr algn="just"/>
            <a:r>
              <a:rPr lang="tr-TR" dirty="0" smtClean="0"/>
              <a:t>Bir </a:t>
            </a:r>
            <a:r>
              <a:rPr lang="tr-TR" dirty="0" err="1"/>
              <a:t>process’in</a:t>
            </a:r>
            <a:r>
              <a:rPr lang="tr-TR" dirty="0"/>
              <a:t> mantıksal adresi 0 ile başlar ve bitişik bir alandır.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032" y="2203533"/>
            <a:ext cx="1921968" cy="45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37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Virtual Memory (Sanal Bellek)- 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tr-TR" dirty="0"/>
              <a:t>Sanal bellekteki </a:t>
            </a:r>
            <a:r>
              <a:rPr lang="tr-TR" dirty="0" err="1" smtClean="0"/>
              <a:t>heap</a:t>
            </a:r>
            <a:r>
              <a:rPr lang="tr-TR" dirty="0" smtClean="0"/>
              <a:t> ve </a:t>
            </a:r>
            <a:r>
              <a:rPr lang="tr-TR" dirty="0" err="1"/>
              <a:t>stack</a:t>
            </a:r>
            <a:r>
              <a:rPr lang="tr-TR" dirty="0"/>
              <a:t> alanları dinamik olarak büyüyebilmektedir.</a:t>
            </a:r>
          </a:p>
          <a:p>
            <a:pPr algn="just">
              <a:lnSpc>
                <a:spcPct val="120000"/>
              </a:lnSpc>
            </a:pPr>
            <a:r>
              <a:rPr lang="tr-TR" dirty="0" err="1" smtClean="0"/>
              <a:t>Heap</a:t>
            </a:r>
            <a:r>
              <a:rPr lang="tr-TR" dirty="0" smtClean="0"/>
              <a:t> </a:t>
            </a:r>
            <a:r>
              <a:rPr lang="tr-TR" dirty="0"/>
              <a:t>veya </a:t>
            </a:r>
            <a:r>
              <a:rPr lang="tr-TR" dirty="0" err="1"/>
              <a:t>stack</a:t>
            </a:r>
            <a:r>
              <a:rPr lang="tr-TR" dirty="0"/>
              <a:t> alanı büyürken fiziksel hafızada daha fazla sayfanın kullanımı gerekir.</a:t>
            </a:r>
          </a:p>
          <a:p>
            <a:pPr algn="just">
              <a:lnSpc>
                <a:spcPct val="120000"/>
              </a:lnSpc>
            </a:pPr>
            <a:r>
              <a:rPr lang="tr-TR" dirty="0" smtClean="0"/>
              <a:t>Sanal </a:t>
            </a:r>
            <a:r>
              <a:rPr lang="tr-TR" dirty="0"/>
              <a:t>bellek, </a:t>
            </a:r>
            <a:r>
              <a:rPr lang="tr-TR" dirty="0" err="1"/>
              <a:t>process’ler</a:t>
            </a:r>
            <a:r>
              <a:rPr lang="tr-TR" dirty="0"/>
              <a:t> arasında dosya ve hafızanın sayfalar aracılığıyla paylaşılmasını sağlar.</a:t>
            </a:r>
          </a:p>
          <a:p>
            <a:pPr lvl="1" algn="just">
              <a:lnSpc>
                <a:spcPct val="120000"/>
              </a:lnSpc>
            </a:pPr>
            <a:r>
              <a:rPr lang="tr-TR" dirty="0" smtClean="0"/>
              <a:t>Sistem </a:t>
            </a:r>
            <a:r>
              <a:rPr lang="tr-TR" dirty="0"/>
              <a:t>kütüphaneleri çok sayıda </a:t>
            </a:r>
            <a:r>
              <a:rPr lang="tr-TR" dirty="0" err="1"/>
              <a:t>process</a:t>
            </a:r>
            <a:r>
              <a:rPr lang="tr-TR" dirty="0"/>
              <a:t> arasında paylaştırılabilir. Her </a:t>
            </a:r>
            <a:r>
              <a:rPr lang="tr-TR" dirty="0" err="1"/>
              <a:t>process</a:t>
            </a:r>
            <a:r>
              <a:rPr lang="tr-TR" dirty="0"/>
              <a:t>, kütüphaneleri kendi sanal belleklerinin parçası olarak görürler, ancak fiziksel hafızadaki sayfalar paylaştırılır.</a:t>
            </a:r>
          </a:p>
          <a:p>
            <a:pPr lvl="1" algn="just">
              <a:lnSpc>
                <a:spcPct val="120000"/>
              </a:lnSpc>
            </a:pPr>
            <a:r>
              <a:rPr lang="tr-TR" dirty="0" err="1" smtClean="0"/>
              <a:t>Process’ler</a:t>
            </a:r>
            <a:r>
              <a:rPr lang="tr-TR" dirty="0" smtClean="0"/>
              <a:t> </a:t>
            </a:r>
            <a:r>
              <a:rPr lang="tr-TR" dirty="0"/>
              <a:t>hafızayı paylaşabilir. Sanal bellek, bir </a:t>
            </a:r>
            <a:r>
              <a:rPr lang="tr-TR" dirty="0" err="1"/>
              <a:t>process’in</a:t>
            </a:r>
            <a:r>
              <a:rPr lang="tr-TR" dirty="0"/>
              <a:t> hafızada diğer </a:t>
            </a:r>
            <a:r>
              <a:rPr lang="tr-TR" dirty="0" err="1"/>
              <a:t>process’lerle</a:t>
            </a:r>
            <a:r>
              <a:rPr lang="tr-TR" dirty="0"/>
              <a:t> paylaşabileceği bölge oluşturmasına izin verir.</a:t>
            </a:r>
          </a:p>
          <a:p>
            <a:pPr lvl="1" algn="just">
              <a:lnSpc>
                <a:spcPct val="120000"/>
              </a:lnSpc>
            </a:pPr>
            <a:r>
              <a:rPr lang="tr-TR" dirty="0" err="1" smtClean="0"/>
              <a:t>fork</a:t>
            </a:r>
            <a:r>
              <a:rPr lang="tr-TR" dirty="0"/>
              <a:t>() sistem çağrısı ile paylaşılmış sayfalar oluşturulabilir. </a:t>
            </a:r>
            <a:r>
              <a:rPr lang="tr-TR" dirty="0" err="1"/>
              <a:t>Process</a:t>
            </a:r>
            <a:r>
              <a:rPr lang="tr-TR" dirty="0"/>
              <a:t> oluşturulma süresini kısaltır.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696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Demand</a:t>
            </a:r>
            <a:r>
              <a:rPr lang="tr-TR" dirty="0" smtClean="0"/>
              <a:t> </a:t>
            </a:r>
            <a:r>
              <a:rPr lang="tr-TR" dirty="0" err="1" smtClean="0"/>
              <a:t>paging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1800" dirty="0" smtClean="0"/>
              <a:t>Programlara </a:t>
            </a:r>
            <a:r>
              <a:rPr lang="tr-TR" sz="1800" dirty="0"/>
              <a:t>ait sayfaların ihtiyaç olduğunda yüklenmesine </a:t>
            </a:r>
            <a:r>
              <a:rPr lang="tr-TR" sz="1800" dirty="0" err="1"/>
              <a:t>demand</a:t>
            </a:r>
            <a:r>
              <a:rPr lang="tr-TR" sz="1800" dirty="0"/>
              <a:t> </a:t>
            </a:r>
            <a:r>
              <a:rPr lang="tr-TR" sz="1800" dirty="0" err="1"/>
              <a:t>paging</a:t>
            </a:r>
            <a:r>
              <a:rPr lang="tr-TR" sz="1800" dirty="0"/>
              <a:t> denilmektedir.</a:t>
            </a:r>
          </a:p>
          <a:p>
            <a:pPr algn="just"/>
            <a:r>
              <a:rPr lang="tr-TR" sz="1800" dirty="0" err="1" smtClean="0"/>
              <a:t>Demand</a:t>
            </a:r>
            <a:r>
              <a:rPr lang="tr-TR" sz="1800" dirty="0" smtClean="0"/>
              <a:t> </a:t>
            </a:r>
            <a:r>
              <a:rPr lang="tr-TR" sz="1800" dirty="0" err="1"/>
              <a:t>paging</a:t>
            </a:r>
            <a:r>
              <a:rPr lang="tr-TR" sz="1800" dirty="0"/>
              <a:t> yöntemi sanal bellek sistemlerinde yaygın kullanılmaktadır.</a:t>
            </a:r>
          </a:p>
          <a:p>
            <a:pPr algn="just"/>
            <a:r>
              <a:rPr lang="tr-TR" sz="1800" dirty="0" err="1" smtClean="0"/>
              <a:t>Demand</a:t>
            </a:r>
            <a:r>
              <a:rPr lang="tr-TR" sz="1800" dirty="0" smtClean="0"/>
              <a:t> </a:t>
            </a:r>
            <a:r>
              <a:rPr lang="tr-TR" sz="1800" dirty="0" err="1"/>
              <a:t>paging</a:t>
            </a:r>
            <a:r>
              <a:rPr lang="tr-TR" sz="1800" dirty="0"/>
              <a:t> ile programın çalışması süresince kullanılmayan sayfalar fiziksel hafızaya yüklenmez.</a:t>
            </a:r>
          </a:p>
          <a:p>
            <a:pPr algn="just"/>
            <a:r>
              <a:rPr lang="tr-TR" sz="1800" dirty="0" err="1" smtClean="0"/>
              <a:t>Demand</a:t>
            </a:r>
            <a:r>
              <a:rPr lang="tr-TR" sz="1800" dirty="0" smtClean="0"/>
              <a:t> </a:t>
            </a:r>
            <a:r>
              <a:rPr lang="tr-TR" sz="1800" dirty="0" err="1"/>
              <a:t>paging</a:t>
            </a:r>
            <a:r>
              <a:rPr lang="tr-TR" sz="1800" dirty="0"/>
              <a:t> sistemi disk üzerindeki </a:t>
            </a:r>
            <a:r>
              <a:rPr lang="tr-TR" sz="1800" dirty="0" err="1"/>
              <a:t>process’lerin</a:t>
            </a:r>
            <a:r>
              <a:rPr lang="tr-TR" sz="1800" dirty="0"/>
              <a:t> hafızaya </a:t>
            </a:r>
            <a:r>
              <a:rPr lang="tr-TR" sz="1800" dirty="0" err="1"/>
              <a:t>swapping</a:t>
            </a:r>
            <a:r>
              <a:rPr lang="tr-TR" sz="1800" dirty="0"/>
              <a:t> ile yüklenmesini gerçekleştirir.</a:t>
            </a:r>
          </a:p>
          <a:p>
            <a:pPr algn="just"/>
            <a:r>
              <a:rPr lang="tr-TR" sz="1800" dirty="0" smtClean="0"/>
              <a:t>Bir </a:t>
            </a:r>
            <a:r>
              <a:rPr lang="tr-TR" sz="1800" dirty="0" err="1"/>
              <a:t>process</a:t>
            </a:r>
            <a:r>
              <a:rPr lang="tr-TR" sz="1800" dirty="0"/>
              <a:t> içindeki bir sayfa gerekmedikçe hafızaya yüklenmez (</a:t>
            </a:r>
            <a:r>
              <a:rPr lang="tr-TR" sz="1800" dirty="0" err="1"/>
              <a:t>lazy</a:t>
            </a:r>
            <a:r>
              <a:rPr lang="tr-TR" sz="1800" dirty="0"/>
              <a:t> </a:t>
            </a:r>
            <a:r>
              <a:rPr lang="tr-TR" sz="1800" dirty="0" err="1"/>
              <a:t>swapper</a:t>
            </a:r>
            <a:r>
              <a:rPr lang="tr-TR" sz="1800" dirty="0"/>
              <a:t>).</a:t>
            </a:r>
          </a:p>
          <a:p>
            <a:pPr algn="just"/>
            <a:r>
              <a:rPr lang="tr-TR" sz="1800" dirty="0" err="1" smtClean="0"/>
              <a:t>Pager</a:t>
            </a:r>
            <a:r>
              <a:rPr lang="tr-TR" sz="1800" dirty="0" smtClean="0"/>
              <a:t> </a:t>
            </a:r>
            <a:r>
              <a:rPr lang="tr-TR" sz="1800" dirty="0" err="1" smtClean="0"/>
              <a:t>process</a:t>
            </a:r>
            <a:r>
              <a:rPr lang="tr-TR" sz="1800" dirty="0" smtClean="0"/>
              <a:t> </a:t>
            </a:r>
            <a:r>
              <a:rPr lang="tr-TR" sz="1800" dirty="0"/>
              <a:t>içindeki sayfaların yüklenmesini gerçekleştirir. </a:t>
            </a:r>
          </a:p>
          <a:p>
            <a:pPr algn="just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78270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Demand</a:t>
            </a:r>
            <a:r>
              <a:rPr lang="tr-TR" dirty="0"/>
              <a:t> </a:t>
            </a:r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200" dirty="0" smtClean="0"/>
              <a:t>Hafızadaki sayfaların </a:t>
            </a:r>
            <a:r>
              <a:rPr lang="tr-TR" sz="2200" dirty="0"/>
              <a:t>bitişik disk aralığına aktarımı şekilde görülmektedir.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33" y="2832296"/>
            <a:ext cx="4378221" cy="40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45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Demand</a:t>
            </a:r>
            <a:r>
              <a:rPr lang="tr-TR" dirty="0"/>
              <a:t> </a:t>
            </a:r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 smtClean="0"/>
              <a:t>Bir </a:t>
            </a:r>
            <a:r>
              <a:rPr lang="tr-TR" sz="2000" dirty="0" err="1"/>
              <a:t>process</a:t>
            </a:r>
            <a:r>
              <a:rPr lang="tr-TR" sz="2000" dirty="0"/>
              <a:t> </a:t>
            </a:r>
            <a:r>
              <a:rPr lang="tr-TR" sz="2000" dirty="0" smtClean="0"/>
              <a:t>swap</a:t>
            </a:r>
            <a:r>
              <a:rPr lang="en-US" sz="2000" dirty="0" smtClean="0"/>
              <a:t>-</a:t>
            </a:r>
            <a:r>
              <a:rPr lang="tr-TR" sz="2000" dirty="0" smtClean="0"/>
              <a:t>in </a:t>
            </a:r>
            <a:r>
              <a:rPr lang="tr-TR" sz="2000" dirty="0"/>
              <a:t>yapıldığında, </a:t>
            </a:r>
            <a:r>
              <a:rPr lang="tr-TR" sz="2000" dirty="0" err="1"/>
              <a:t>pager</a:t>
            </a:r>
            <a:r>
              <a:rPr lang="tr-TR" sz="2000" dirty="0"/>
              <a:t>, </a:t>
            </a:r>
            <a:r>
              <a:rPr lang="tr-TR" sz="2000" dirty="0" smtClean="0"/>
              <a:t>swap</a:t>
            </a:r>
            <a:r>
              <a:rPr lang="en-US" sz="2000" dirty="0" smtClean="0"/>
              <a:t>-</a:t>
            </a:r>
            <a:r>
              <a:rPr lang="tr-TR" sz="2000" dirty="0" err="1" smtClean="0"/>
              <a:t>out</a:t>
            </a:r>
            <a:r>
              <a:rPr lang="tr-TR" sz="2000" dirty="0" smtClean="0"/>
              <a:t> </a:t>
            </a:r>
            <a:r>
              <a:rPr lang="tr-TR" sz="2000" dirty="0"/>
              <a:t>oluncaya kadar hangi sayfaların kullanılacağını tahmin eder.</a:t>
            </a:r>
          </a:p>
          <a:p>
            <a:pPr algn="just"/>
            <a:r>
              <a:rPr lang="tr-TR" sz="2000" dirty="0" err="1" smtClean="0"/>
              <a:t>Process’in</a:t>
            </a:r>
            <a:r>
              <a:rPr lang="tr-TR" sz="2000" dirty="0" smtClean="0"/>
              <a:t> </a:t>
            </a:r>
            <a:r>
              <a:rPr lang="tr-TR" sz="2000" dirty="0"/>
              <a:t>tamamını yüklemek yerine, gerekli sayfalar hafızaya yüklenir.</a:t>
            </a:r>
          </a:p>
          <a:p>
            <a:pPr algn="just"/>
            <a:r>
              <a:rPr lang="tr-TR" sz="2000" dirty="0" smtClean="0"/>
              <a:t>Böylelikle </a:t>
            </a:r>
            <a:r>
              <a:rPr lang="tr-TR" sz="2000" dirty="0"/>
              <a:t>gerekli hafıza alanı ve swap süresi azaltılmış olur.</a:t>
            </a:r>
          </a:p>
          <a:p>
            <a:pPr algn="just"/>
            <a:r>
              <a:rPr lang="tr-TR" sz="2000" dirty="0" smtClean="0"/>
              <a:t>Bir </a:t>
            </a:r>
            <a:r>
              <a:rPr lang="tr-TR" sz="2000" dirty="0"/>
              <a:t>sayfanın hafızada mı yoksa diskte mi olduğunu tutmak için donanımsal bileşen gerekir.</a:t>
            </a:r>
          </a:p>
          <a:p>
            <a:pPr algn="just"/>
            <a:r>
              <a:rPr lang="tr-TR" sz="2000" dirty="0" err="1" smtClean="0"/>
              <a:t>Valid</a:t>
            </a:r>
            <a:r>
              <a:rPr lang="tr-TR" sz="2000" dirty="0" smtClean="0"/>
              <a:t> ve </a:t>
            </a:r>
            <a:r>
              <a:rPr lang="tr-TR" sz="2000" dirty="0" err="1" smtClean="0"/>
              <a:t>invalid</a:t>
            </a:r>
            <a:r>
              <a:rPr lang="tr-TR" sz="2000" dirty="0" smtClean="0"/>
              <a:t> şeklinde </a:t>
            </a:r>
            <a:r>
              <a:rPr lang="tr-TR" sz="2000" dirty="0"/>
              <a:t>bir bit sayfanın bulunduğu yeri (hafızada olup olmadığı) belirlemek için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503519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Demand</a:t>
            </a:r>
            <a:r>
              <a:rPr lang="tr-TR" dirty="0"/>
              <a:t> </a:t>
            </a:r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Hafızada </a:t>
            </a:r>
            <a:r>
              <a:rPr lang="tr-TR" dirty="0"/>
              <a:t>olmayan (</a:t>
            </a:r>
            <a:r>
              <a:rPr lang="tr-TR" dirty="0" err="1"/>
              <a:t>invalid</a:t>
            </a:r>
            <a:r>
              <a:rPr lang="tr-TR" dirty="0"/>
              <a:t>) bir sayfaya erişime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 (sayfa hatası) denir. İşletim sistemi sayfayı hafızaya aktarır.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407" y="3228109"/>
            <a:ext cx="4738066" cy="36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3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B91B83-A049-4E0E-BC97-5D52D27C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Segmentation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D85C5D-F41A-425E-81F8-8AA961E7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Segmentation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yaklaşımda, her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bir isme ve uzunluğa sahiptir.</a:t>
            </a:r>
          </a:p>
          <a:p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Bir mantıksal adres,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adı ile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içerisindeki konumu) değerini belirler.</a:t>
            </a:r>
          </a:p>
          <a:p>
            <a:pPr marL="0" indent="0">
              <a:buNone/>
            </a:pP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		&lt;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(ad),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Bir C derleyicisi aşağıdakiler için ayrı ayrı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oluşturabilir:</a:t>
            </a:r>
          </a:p>
          <a:p>
            <a:pPr lvl="1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Program kodu</a:t>
            </a:r>
          </a:p>
          <a:p>
            <a:pPr lvl="1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Global değişkenler</a:t>
            </a:r>
          </a:p>
          <a:p>
            <a:pPr lvl="1"/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(nesneler yerleştirilir)</a:t>
            </a:r>
          </a:p>
          <a:p>
            <a:pPr lvl="1"/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kullanır, lokal değişkenler,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Standart C kütüphanesi</a:t>
            </a:r>
          </a:p>
          <a:p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Derleme sırasında derleyici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atamalarını gerçekleştirir.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11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Demand</a:t>
            </a:r>
            <a:r>
              <a:rPr lang="tr-TR" dirty="0"/>
              <a:t> </a:t>
            </a:r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tr-TR" sz="2000" dirty="0" smtClean="0"/>
              <a:t>Bir </a:t>
            </a:r>
            <a:r>
              <a:rPr lang="tr-TR" sz="2000" dirty="0"/>
              <a:t>sayfa hafızada bulunamadığında aşağıdaki işlemler gerçekleştirilir:</a:t>
            </a:r>
          </a:p>
          <a:p>
            <a:pPr lvl="1" algn="just"/>
            <a:r>
              <a:rPr lang="tr-TR" sz="1800" dirty="0" smtClean="0"/>
              <a:t>İstenen </a:t>
            </a:r>
            <a:r>
              <a:rPr lang="tr-TR" sz="1800" dirty="0"/>
              <a:t>bloğun hafızada olmadığı belirlenir.</a:t>
            </a:r>
          </a:p>
          <a:p>
            <a:pPr lvl="1" algn="just"/>
            <a:r>
              <a:rPr lang="tr-TR" sz="1800" dirty="0" smtClean="0"/>
              <a:t>Çalışmakta </a:t>
            </a:r>
            <a:r>
              <a:rPr lang="tr-TR" sz="1800" dirty="0"/>
              <a:t>olan </a:t>
            </a:r>
            <a:r>
              <a:rPr lang="tr-TR" sz="1800" dirty="0" err="1"/>
              <a:t>process</a:t>
            </a:r>
            <a:r>
              <a:rPr lang="tr-TR" sz="1800" dirty="0"/>
              <a:t> kesilir.</a:t>
            </a:r>
          </a:p>
          <a:p>
            <a:pPr lvl="1" algn="just"/>
            <a:r>
              <a:rPr lang="tr-TR" sz="1800" dirty="0" smtClean="0"/>
              <a:t>Hafızada </a:t>
            </a:r>
            <a:r>
              <a:rPr lang="tr-TR" sz="1800" dirty="0"/>
              <a:t>boş bir </a:t>
            </a:r>
            <a:r>
              <a:rPr lang="tr-TR" sz="1800" dirty="0" err="1"/>
              <a:t>frame</a:t>
            </a:r>
            <a:r>
              <a:rPr lang="tr-TR" sz="1800" dirty="0"/>
              <a:t> belirlenir.</a:t>
            </a:r>
          </a:p>
          <a:p>
            <a:pPr lvl="1" algn="just"/>
            <a:r>
              <a:rPr lang="tr-TR" sz="1800" dirty="0" smtClean="0"/>
              <a:t>Disk </a:t>
            </a:r>
            <a:r>
              <a:rPr lang="tr-TR" sz="1800" dirty="0"/>
              <a:t>üzerinden istenen sayfa hafızadaki boş </a:t>
            </a:r>
            <a:r>
              <a:rPr lang="tr-TR" sz="1800" dirty="0" err="1"/>
              <a:t>frame’e</a:t>
            </a:r>
            <a:r>
              <a:rPr lang="tr-TR" sz="1800" dirty="0"/>
              <a:t> aktarılır.</a:t>
            </a:r>
          </a:p>
          <a:p>
            <a:pPr lvl="1" algn="just"/>
            <a:r>
              <a:rPr lang="tr-TR" sz="1800" dirty="0" smtClean="0"/>
              <a:t>Sayfa </a:t>
            </a:r>
            <a:r>
              <a:rPr lang="tr-TR" sz="1800" dirty="0"/>
              <a:t>tablosu değiştirilerek ilgili sayfanın hafızaya yüklendiği belirtilir.</a:t>
            </a:r>
          </a:p>
          <a:p>
            <a:pPr lvl="1" algn="just"/>
            <a:r>
              <a:rPr lang="tr-TR" sz="1800" dirty="0" smtClean="0"/>
              <a:t>Kesilen </a:t>
            </a:r>
            <a:r>
              <a:rPr lang="tr-TR" sz="1800" dirty="0" err="1"/>
              <a:t>instruction</a:t>
            </a:r>
            <a:r>
              <a:rPr lang="tr-TR" sz="1800" dirty="0"/>
              <a:t> ile </a:t>
            </a:r>
            <a:r>
              <a:rPr lang="tr-TR" sz="1800" dirty="0" err="1"/>
              <a:t>process</a:t>
            </a:r>
            <a:r>
              <a:rPr lang="tr-TR" sz="1800" dirty="0"/>
              <a:t> çalışmaya devam eder.</a:t>
            </a:r>
          </a:p>
          <a:p>
            <a:pPr algn="just"/>
            <a:r>
              <a:rPr lang="tr-TR" sz="2000" dirty="0" smtClean="0"/>
              <a:t>Bir </a:t>
            </a:r>
            <a:r>
              <a:rPr lang="tr-TR" sz="2000" dirty="0" err="1"/>
              <a:t>process</a:t>
            </a:r>
            <a:r>
              <a:rPr lang="tr-TR" sz="2000" dirty="0"/>
              <a:t> başladığında hiçbir sayfa hafızada olmayabilir. </a:t>
            </a:r>
            <a:r>
              <a:rPr lang="tr-TR" sz="2000" dirty="0" err="1"/>
              <a:t>Process</a:t>
            </a:r>
            <a:r>
              <a:rPr lang="tr-TR" sz="2000" dirty="0"/>
              <a:t> hemen </a:t>
            </a:r>
            <a:r>
              <a:rPr lang="tr-TR" sz="2000" dirty="0" err="1"/>
              <a:t>page</a:t>
            </a:r>
            <a:r>
              <a:rPr lang="tr-TR" sz="2000" dirty="0"/>
              <a:t> </a:t>
            </a:r>
            <a:r>
              <a:rPr lang="tr-TR" sz="2000" dirty="0" err="1"/>
              <a:t>fault</a:t>
            </a:r>
            <a:r>
              <a:rPr lang="tr-TR" sz="2000" dirty="0"/>
              <a:t> üretir ve bu sayfa hafızaya alınır.</a:t>
            </a:r>
          </a:p>
          <a:p>
            <a:pPr algn="just"/>
            <a:r>
              <a:rPr lang="tr-TR" sz="2000" dirty="0" smtClean="0"/>
              <a:t>Bir </a:t>
            </a:r>
            <a:r>
              <a:rPr lang="tr-TR" sz="2000" dirty="0"/>
              <a:t>sayfanın ihtiyaç duyulmadığı sürece hafızaya alınmamasına </a:t>
            </a:r>
            <a:r>
              <a:rPr lang="tr-TR" sz="2000" dirty="0" err="1"/>
              <a:t>pure</a:t>
            </a:r>
            <a:r>
              <a:rPr lang="tr-TR" sz="2000" dirty="0"/>
              <a:t> </a:t>
            </a:r>
            <a:r>
              <a:rPr lang="tr-TR" sz="2000" dirty="0" err="1"/>
              <a:t>demand</a:t>
            </a:r>
            <a:r>
              <a:rPr lang="tr-TR" sz="2000" dirty="0"/>
              <a:t> </a:t>
            </a:r>
            <a:r>
              <a:rPr lang="tr-TR" sz="2000" dirty="0" err="1"/>
              <a:t>paging</a:t>
            </a:r>
            <a:r>
              <a:rPr lang="tr-TR" sz="2000" dirty="0"/>
              <a:t> denir.</a:t>
            </a:r>
          </a:p>
          <a:p>
            <a:pPr algn="just"/>
            <a:r>
              <a:rPr lang="tr-TR" sz="2000" dirty="0" smtClean="0"/>
              <a:t>Bazı </a:t>
            </a:r>
            <a:r>
              <a:rPr lang="tr-TR" sz="2000" dirty="0"/>
              <a:t>programlar bir </a:t>
            </a:r>
            <a:r>
              <a:rPr lang="tr-TR" sz="2000" dirty="0" err="1"/>
              <a:t>instruction</a:t>
            </a:r>
            <a:r>
              <a:rPr lang="tr-TR" sz="2000" dirty="0"/>
              <a:t> ile çok sayıda sayfaya erişebilirler (bir </a:t>
            </a:r>
            <a:r>
              <a:rPr lang="tr-TR" sz="2000" dirty="0" err="1"/>
              <a:t>instruction</a:t>
            </a:r>
            <a:r>
              <a:rPr lang="tr-TR" sz="2000" dirty="0"/>
              <a:t> çok data) ve çok sayıda </a:t>
            </a:r>
            <a:r>
              <a:rPr lang="tr-TR" sz="2000" dirty="0" err="1"/>
              <a:t>page</a:t>
            </a:r>
            <a:r>
              <a:rPr lang="tr-TR" sz="2000" dirty="0"/>
              <a:t> </a:t>
            </a:r>
            <a:r>
              <a:rPr lang="tr-TR" sz="2000" dirty="0" err="1"/>
              <a:t>fault</a:t>
            </a:r>
            <a:r>
              <a:rPr lang="tr-TR" sz="2000" dirty="0"/>
              <a:t> oluşur.</a:t>
            </a:r>
          </a:p>
          <a:p>
            <a:pPr algn="just"/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985200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Demand</a:t>
            </a:r>
            <a:r>
              <a:rPr lang="tr-TR" dirty="0"/>
              <a:t> </a:t>
            </a:r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032073"/>
            <a:ext cx="9613861" cy="359931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tr-TR" sz="2000" dirty="0" err="1"/>
              <a:t>Demand</a:t>
            </a:r>
            <a:r>
              <a:rPr lang="tr-TR" sz="2000" dirty="0"/>
              <a:t> </a:t>
            </a:r>
            <a:r>
              <a:rPr lang="tr-TR" sz="2000" dirty="0" err="1"/>
              <a:t>paging</a:t>
            </a:r>
            <a:r>
              <a:rPr lang="tr-TR" sz="2000" dirty="0"/>
              <a:t> yönteminin performansı</a:t>
            </a:r>
          </a:p>
          <a:p>
            <a:pPr algn="just">
              <a:lnSpc>
                <a:spcPct val="100000"/>
              </a:lnSpc>
            </a:pPr>
            <a:r>
              <a:rPr lang="tr-TR" sz="2000" dirty="0" err="1" smtClean="0"/>
              <a:t>Demand</a:t>
            </a:r>
            <a:r>
              <a:rPr lang="tr-TR" sz="2000" dirty="0" smtClean="0"/>
              <a:t> </a:t>
            </a:r>
            <a:r>
              <a:rPr lang="tr-TR" sz="2000" dirty="0" err="1"/>
              <a:t>paging</a:t>
            </a:r>
            <a:r>
              <a:rPr lang="tr-TR" sz="2000" dirty="0"/>
              <a:t> bilgisayar performansını önemli oranda etkiler.</a:t>
            </a:r>
          </a:p>
          <a:p>
            <a:pPr algn="just">
              <a:lnSpc>
                <a:spcPct val="100000"/>
              </a:lnSpc>
            </a:pPr>
            <a:r>
              <a:rPr lang="tr-TR" sz="2000" dirty="0" err="1" smtClean="0"/>
              <a:t>Page</a:t>
            </a:r>
            <a:r>
              <a:rPr lang="tr-TR" sz="2000" dirty="0" smtClean="0"/>
              <a:t> </a:t>
            </a:r>
            <a:r>
              <a:rPr lang="tr-TR" sz="2000" dirty="0" err="1"/>
              <a:t>fault</a:t>
            </a:r>
            <a:r>
              <a:rPr lang="tr-TR" sz="2000" dirty="0"/>
              <a:t> hiç olmadığı durumda, efektif erişim süresi hafızaya erişim süresine eşittir.</a:t>
            </a:r>
          </a:p>
          <a:p>
            <a:pPr algn="just">
              <a:lnSpc>
                <a:spcPct val="100000"/>
              </a:lnSpc>
            </a:pPr>
            <a:r>
              <a:rPr lang="tr-TR" sz="2000" dirty="0" smtClean="0"/>
              <a:t>Günümüzdeki </a:t>
            </a:r>
            <a:r>
              <a:rPr lang="tr-TR" sz="2000" dirty="0"/>
              <a:t>bilgisayarlarda hafızaya erişim süresi (</a:t>
            </a:r>
            <a:r>
              <a:rPr lang="tr-TR" sz="2000" dirty="0" err="1" smtClean="0"/>
              <a:t>ma</a:t>
            </a:r>
            <a:r>
              <a:rPr lang="en-US" sz="2000" dirty="0" smtClean="0"/>
              <a:t>-memory access</a:t>
            </a:r>
            <a:r>
              <a:rPr lang="tr-TR" sz="2000" dirty="0" smtClean="0"/>
              <a:t>) </a:t>
            </a:r>
            <a:r>
              <a:rPr lang="tr-TR" sz="2000" dirty="0"/>
              <a:t>10 ns-200 </a:t>
            </a:r>
            <a:r>
              <a:rPr lang="tr-TR" sz="2000" dirty="0" err="1"/>
              <a:t>ns</a:t>
            </a:r>
            <a:r>
              <a:rPr lang="tr-TR" sz="2000" dirty="0"/>
              <a:t> arasındadır.</a:t>
            </a:r>
          </a:p>
          <a:p>
            <a:pPr algn="just">
              <a:lnSpc>
                <a:spcPct val="100000"/>
              </a:lnSpc>
            </a:pPr>
            <a:r>
              <a:rPr lang="tr-TR" sz="2000" dirty="0" err="1" smtClean="0"/>
              <a:t>Page</a:t>
            </a:r>
            <a:r>
              <a:rPr lang="tr-TR" sz="2000" dirty="0" smtClean="0"/>
              <a:t> </a:t>
            </a:r>
            <a:r>
              <a:rPr lang="tr-TR" sz="2000" dirty="0" err="1"/>
              <a:t>fault</a:t>
            </a:r>
            <a:r>
              <a:rPr lang="tr-TR" sz="2000" dirty="0"/>
              <a:t> olma olasılığı (p), 0 ≤ p ≤ 1 aralığındadır.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000" dirty="0" smtClean="0"/>
              <a:t>	Efektif </a:t>
            </a:r>
            <a:r>
              <a:rPr lang="tr-TR" sz="2000" dirty="0"/>
              <a:t>erişim süresi = (1 -p) * </a:t>
            </a:r>
            <a:r>
              <a:rPr lang="tr-TR" sz="2000" dirty="0" err="1"/>
              <a:t>ma</a:t>
            </a:r>
            <a:r>
              <a:rPr lang="tr-TR" sz="2000" dirty="0"/>
              <a:t> + (p * </a:t>
            </a:r>
            <a:r>
              <a:rPr lang="tr-TR" sz="2000" dirty="0" err="1"/>
              <a:t>page</a:t>
            </a:r>
            <a:r>
              <a:rPr lang="tr-TR" sz="2000" dirty="0"/>
              <a:t> </a:t>
            </a:r>
            <a:r>
              <a:rPr lang="tr-TR" sz="2000" dirty="0" err="1"/>
              <a:t>fault</a:t>
            </a:r>
            <a:r>
              <a:rPr lang="tr-TR" sz="2000" dirty="0"/>
              <a:t> süresi)</a:t>
            </a:r>
          </a:p>
          <a:p>
            <a:pPr algn="just">
              <a:lnSpc>
                <a:spcPct val="100000"/>
              </a:lnSpc>
            </a:pPr>
            <a:r>
              <a:rPr lang="tr-TR" sz="2000" dirty="0" err="1" smtClean="0"/>
              <a:t>Page</a:t>
            </a:r>
            <a:r>
              <a:rPr lang="tr-TR" sz="2000" dirty="0" smtClean="0"/>
              <a:t> </a:t>
            </a:r>
            <a:r>
              <a:rPr lang="tr-TR" sz="2000" dirty="0" err="1"/>
              <a:t>fault</a:t>
            </a:r>
            <a:r>
              <a:rPr lang="tr-TR" sz="2000" dirty="0"/>
              <a:t> olması durumunda aşağıdaki temel 3 işlem yapılır:</a:t>
            </a:r>
          </a:p>
          <a:p>
            <a:pPr lvl="1" algn="just">
              <a:lnSpc>
                <a:spcPct val="100000"/>
              </a:lnSpc>
            </a:pPr>
            <a:r>
              <a:rPr lang="tr-TR" sz="1600" dirty="0" err="1" smtClean="0"/>
              <a:t>Page</a:t>
            </a:r>
            <a:r>
              <a:rPr lang="tr-TR" sz="1600" dirty="0" smtClean="0"/>
              <a:t> </a:t>
            </a:r>
            <a:r>
              <a:rPr lang="tr-TR" sz="1600" dirty="0" err="1"/>
              <a:t>fault</a:t>
            </a:r>
            <a:r>
              <a:rPr lang="tr-TR" sz="1600" dirty="0"/>
              <a:t> </a:t>
            </a:r>
            <a:r>
              <a:rPr lang="tr-TR" sz="1600" dirty="0" err="1"/>
              <a:t>interrupt</a:t>
            </a:r>
            <a:r>
              <a:rPr lang="tr-TR" sz="1600" dirty="0"/>
              <a:t> başlatılması</a:t>
            </a:r>
          </a:p>
          <a:p>
            <a:pPr lvl="1" algn="just">
              <a:lnSpc>
                <a:spcPct val="100000"/>
              </a:lnSpc>
            </a:pPr>
            <a:r>
              <a:rPr lang="tr-TR" sz="1600" dirty="0" smtClean="0"/>
              <a:t>Sayfanın </a:t>
            </a:r>
            <a:r>
              <a:rPr lang="tr-TR" sz="1600" dirty="0"/>
              <a:t>okunup hafızaya aktarılması</a:t>
            </a:r>
          </a:p>
          <a:p>
            <a:pPr lvl="1" algn="just">
              <a:lnSpc>
                <a:spcPct val="100000"/>
              </a:lnSpc>
            </a:pPr>
            <a:r>
              <a:rPr lang="tr-TR" sz="1600" dirty="0" err="1" smtClean="0"/>
              <a:t>Process’in</a:t>
            </a:r>
            <a:r>
              <a:rPr lang="tr-TR" sz="1600" dirty="0" smtClean="0"/>
              <a:t> </a:t>
            </a:r>
            <a:r>
              <a:rPr lang="tr-TR" sz="1600" dirty="0" err="1"/>
              <a:t>restart</a:t>
            </a:r>
            <a:r>
              <a:rPr lang="tr-TR" sz="1600" dirty="0"/>
              <a:t> edilmesi</a:t>
            </a:r>
          </a:p>
        </p:txBody>
      </p:sp>
    </p:spTree>
    <p:extLst>
      <p:ext uri="{BB962C8B-B14F-4D97-AF65-F5344CB8AC3E}">
        <p14:creationId xmlns:p14="http://schemas.microsoft.com/office/powerpoint/2010/main" val="3222437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Demand</a:t>
            </a:r>
            <a:r>
              <a:rPr lang="tr-TR" dirty="0"/>
              <a:t> </a:t>
            </a:r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dirty="0" err="1"/>
              <a:t>Demand</a:t>
            </a:r>
            <a:r>
              <a:rPr lang="tr-TR" sz="2200" dirty="0"/>
              <a:t> </a:t>
            </a:r>
            <a:r>
              <a:rPr lang="tr-TR" sz="2200" dirty="0" err="1"/>
              <a:t>paging</a:t>
            </a:r>
            <a:r>
              <a:rPr lang="tr-TR" sz="2200" dirty="0"/>
              <a:t> yönteminin performansı</a:t>
            </a:r>
          </a:p>
          <a:p>
            <a:r>
              <a:rPr lang="tr-TR" sz="2200" dirty="0" err="1" smtClean="0"/>
              <a:t>Page</a:t>
            </a:r>
            <a:r>
              <a:rPr lang="tr-TR" sz="2200" dirty="0" smtClean="0"/>
              <a:t> </a:t>
            </a:r>
            <a:r>
              <a:rPr lang="tr-TR" sz="2200" dirty="0" err="1"/>
              <a:t>fault</a:t>
            </a:r>
            <a:r>
              <a:rPr lang="tr-TR" sz="2200" dirty="0"/>
              <a:t> olması durumunda yapılan işler yaklaşık 8 milisaniye alır.</a:t>
            </a:r>
          </a:p>
          <a:p>
            <a:pPr marL="0" indent="0">
              <a:buNone/>
            </a:pPr>
            <a:r>
              <a:rPr lang="tr-TR" sz="2200" dirty="0" smtClean="0"/>
              <a:t>	Efektif </a:t>
            </a:r>
            <a:r>
              <a:rPr lang="tr-TR" sz="2200" dirty="0"/>
              <a:t>erişim süresi = (1-p) * 200ns + p * 8ms</a:t>
            </a:r>
          </a:p>
          <a:p>
            <a:pPr marL="0" indent="0">
              <a:buNone/>
            </a:pPr>
            <a:r>
              <a:rPr lang="tr-TR" sz="2200" dirty="0" smtClean="0"/>
              <a:t>			        = </a:t>
            </a:r>
            <a:r>
              <a:rPr lang="tr-TR" sz="2200" dirty="0"/>
              <a:t>(1-p) * 200ns + p * 8.000.000ns</a:t>
            </a:r>
          </a:p>
          <a:p>
            <a:pPr marL="0" indent="0">
              <a:buNone/>
            </a:pPr>
            <a:r>
              <a:rPr lang="tr-TR" sz="2200" dirty="0" smtClean="0"/>
              <a:t>                                        = </a:t>
            </a:r>
            <a:r>
              <a:rPr lang="tr-TR" sz="2200" dirty="0"/>
              <a:t>200 –200*p + 8.000.000*p</a:t>
            </a:r>
          </a:p>
          <a:p>
            <a:pPr marL="0" indent="0">
              <a:buNone/>
            </a:pPr>
            <a:r>
              <a:rPr lang="tr-TR" sz="2200" dirty="0" smtClean="0"/>
              <a:t>                                        = </a:t>
            </a:r>
            <a:r>
              <a:rPr lang="tr-TR" sz="2200" dirty="0"/>
              <a:t>200 + 7.999.800 * p</a:t>
            </a:r>
          </a:p>
          <a:p>
            <a:r>
              <a:rPr lang="tr-TR" sz="2200" dirty="0" smtClean="0"/>
              <a:t>%</a:t>
            </a:r>
            <a:r>
              <a:rPr lang="tr-TR" sz="2200" dirty="0"/>
              <a:t>1 </a:t>
            </a:r>
            <a:r>
              <a:rPr lang="tr-TR" sz="2200" dirty="0" err="1"/>
              <a:t>page</a:t>
            </a:r>
            <a:r>
              <a:rPr lang="tr-TR" sz="2200" dirty="0"/>
              <a:t> </a:t>
            </a:r>
            <a:r>
              <a:rPr lang="tr-TR" sz="2200" dirty="0" err="1"/>
              <a:t>fault</a:t>
            </a:r>
            <a:r>
              <a:rPr lang="tr-TR" sz="2200" dirty="0"/>
              <a:t> olursa efektif erişim süresi yaklaşık </a:t>
            </a:r>
            <a:r>
              <a:rPr lang="tr-TR" sz="2200" dirty="0" smtClean="0"/>
              <a:t>8</a:t>
            </a:r>
            <a:r>
              <a:rPr lang="en-US" sz="2200" dirty="0" smtClean="0"/>
              <a:t>.</a:t>
            </a:r>
            <a:r>
              <a:rPr lang="tr-TR" sz="2200" dirty="0" smtClean="0"/>
              <a:t>2 </a:t>
            </a:r>
            <a:r>
              <a:rPr lang="tr-TR" sz="2200" dirty="0" err="1"/>
              <a:t>mikrosaniye</a:t>
            </a:r>
            <a:r>
              <a:rPr lang="tr-TR" sz="2200" dirty="0"/>
              <a:t> olur.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9094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Demand</a:t>
            </a:r>
            <a:r>
              <a:rPr lang="tr-TR" dirty="0"/>
              <a:t> </a:t>
            </a:r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200" dirty="0" err="1"/>
              <a:t>Demand</a:t>
            </a:r>
            <a:r>
              <a:rPr lang="tr-TR" sz="2200" dirty="0"/>
              <a:t> </a:t>
            </a:r>
            <a:r>
              <a:rPr lang="tr-TR" sz="2200" dirty="0" err="1"/>
              <a:t>paging</a:t>
            </a:r>
            <a:r>
              <a:rPr lang="tr-TR" sz="2200" dirty="0"/>
              <a:t> yönteminin performansı</a:t>
            </a:r>
          </a:p>
          <a:p>
            <a:pPr algn="just"/>
            <a:r>
              <a:rPr lang="tr-TR" sz="2200" dirty="0" smtClean="0"/>
              <a:t>%</a:t>
            </a:r>
            <a:r>
              <a:rPr lang="tr-TR" sz="2200" dirty="0"/>
              <a:t>1 </a:t>
            </a:r>
            <a:r>
              <a:rPr lang="tr-TR" sz="2200" dirty="0" err="1"/>
              <a:t>page</a:t>
            </a:r>
            <a:r>
              <a:rPr lang="tr-TR" sz="2200" dirty="0"/>
              <a:t> </a:t>
            </a:r>
            <a:r>
              <a:rPr lang="tr-TR" sz="2200" dirty="0" err="1"/>
              <a:t>fault</a:t>
            </a:r>
            <a:r>
              <a:rPr lang="tr-TR" sz="2200" dirty="0"/>
              <a:t> olursa efektif erişim süresi 40 kat yavaşlar (8,2 </a:t>
            </a:r>
            <a:r>
              <a:rPr lang="tr-TR" sz="2200" dirty="0" err="1"/>
              <a:t>mikrosaniye</a:t>
            </a:r>
            <a:r>
              <a:rPr lang="tr-TR" sz="2200" dirty="0"/>
              <a:t> / 200 </a:t>
            </a:r>
            <a:r>
              <a:rPr lang="tr-TR" sz="2200" dirty="0" err="1"/>
              <a:t>nanosaniye</a:t>
            </a:r>
            <a:r>
              <a:rPr lang="tr-TR" sz="2200" dirty="0"/>
              <a:t> = 41).</a:t>
            </a:r>
          </a:p>
          <a:p>
            <a:pPr algn="just"/>
            <a:r>
              <a:rPr lang="tr-TR" sz="2200" dirty="0" smtClean="0"/>
              <a:t>Efektif </a:t>
            </a:r>
            <a:r>
              <a:rPr lang="tr-TR" sz="2200" dirty="0"/>
              <a:t>erişim süresi artışını %10’un altına düşürmemek için </a:t>
            </a:r>
            <a:r>
              <a:rPr lang="tr-TR" sz="2200" dirty="0" err="1"/>
              <a:t>page</a:t>
            </a:r>
            <a:r>
              <a:rPr lang="tr-TR" sz="2200" dirty="0"/>
              <a:t> </a:t>
            </a:r>
            <a:r>
              <a:rPr lang="tr-TR" sz="2200" dirty="0" err="1"/>
              <a:t>fault</a:t>
            </a:r>
            <a:r>
              <a:rPr lang="tr-TR" sz="2200" dirty="0"/>
              <a:t> oranını %0,0000025’in altında tutmak gerekir.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145" y="4558891"/>
            <a:ext cx="4018762" cy="137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86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Copy</a:t>
            </a:r>
            <a:r>
              <a:rPr lang="tr-TR" dirty="0"/>
              <a:t>-on-</a:t>
            </a:r>
            <a:r>
              <a:rPr lang="tr-TR" dirty="0" err="1"/>
              <a:t>write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 err="1" smtClean="0"/>
              <a:t>fork</a:t>
            </a:r>
            <a:r>
              <a:rPr lang="tr-TR" sz="2000" dirty="0"/>
              <a:t>() sistem çağrısı ile bir </a:t>
            </a:r>
            <a:r>
              <a:rPr lang="tr-TR" sz="2000" dirty="0" err="1"/>
              <a:t>child</a:t>
            </a:r>
            <a:r>
              <a:rPr lang="tr-TR" sz="2000" dirty="0"/>
              <a:t> </a:t>
            </a:r>
            <a:r>
              <a:rPr lang="tr-TR" sz="2000" dirty="0" err="1"/>
              <a:t>process</a:t>
            </a:r>
            <a:r>
              <a:rPr lang="tr-TR" sz="2000" dirty="0"/>
              <a:t> (</a:t>
            </a:r>
            <a:r>
              <a:rPr lang="tr-TR" sz="2000" dirty="0" err="1"/>
              <a:t>parent</a:t>
            </a:r>
            <a:r>
              <a:rPr lang="tr-TR" sz="2000" dirty="0"/>
              <a:t> </a:t>
            </a:r>
            <a:r>
              <a:rPr lang="tr-TR" sz="2000" dirty="0" err="1"/>
              <a:t>process’in</a:t>
            </a:r>
            <a:r>
              <a:rPr lang="tr-TR" sz="2000" dirty="0"/>
              <a:t> kopyası) oluşturulmaktadır. </a:t>
            </a:r>
          </a:p>
          <a:p>
            <a:pPr algn="just"/>
            <a:r>
              <a:rPr lang="tr-TR" sz="2000" dirty="0" smtClean="0"/>
              <a:t>Child </a:t>
            </a:r>
            <a:r>
              <a:rPr lang="tr-TR" sz="2000" dirty="0" err="1"/>
              <a:t>process</a:t>
            </a:r>
            <a:r>
              <a:rPr lang="tr-TR" sz="2000" dirty="0"/>
              <a:t>, </a:t>
            </a:r>
            <a:r>
              <a:rPr lang="tr-TR" sz="2000" dirty="0" err="1"/>
              <a:t>parent</a:t>
            </a:r>
            <a:r>
              <a:rPr lang="tr-TR" sz="2000" dirty="0"/>
              <a:t> </a:t>
            </a:r>
            <a:r>
              <a:rPr lang="tr-TR" sz="2000" dirty="0" err="1"/>
              <a:t>process’in</a:t>
            </a:r>
            <a:r>
              <a:rPr lang="tr-TR" sz="2000" dirty="0"/>
              <a:t> sahip olduğu sayfaların tümünün kopyalanmasına ihtiyaç duymayabilir (hemen </a:t>
            </a:r>
            <a:r>
              <a:rPr lang="tr-TR" sz="2000" dirty="0" err="1"/>
              <a:t>exec</a:t>
            </a:r>
            <a:r>
              <a:rPr lang="tr-TR" sz="2000" dirty="0"/>
              <a:t>() çağrısı başlatabilir.).</a:t>
            </a:r>
          </a:p>
          <a:p>
            <a:pPr algn="just"/>
            <a:r>
              <a:rPr lang="tr-TR" sz="2000" dirty="0" smtClean="0"/>
              <a:t>Bu </a:t>
            </a:r>
            <a:r>
              <a:rPr lang="tr-TR" sz="2000" dirty="0"/>
              <a:t>durumda, </a:t>
            </a:r>
            <a:r>
              <a:rPr lang="tr-TR" sz="2000" dirty="0" err="1"/>
              <a:t>parent</a:t>
            </a:r>
            <a:r>
              <a:rPr lang="tr-TR" sz="2000" dirty="0"/>
              <a:t> </a:t>
            </a:r>
            <a:r>
              <a:rPr lang="tr-TR" sz="2000" dirty="0" err="1"/>
              <a:t>process’e</a:t>
            </a:r>
            <a:r>
              <a:rPr lang="tr-TR" sz="2000" dirty="0"/>
              <a:t> ait sayfalar ortak kullanılır ve üzerinde değişiklik yapılacağı zaman kopyası oluşturulur (</a:t>
            </a:r>
            <a:r>
              <a:rPr lang="tr-TR" sz="2000" dirty="0" err="1"/>
              <a:t>copy</a:t>
            </a:r>
            <a:r>
              <a:rPr lang="tr-TR" sz="2000" dirty="0"/>
              <a:t>-on-</a:t>
            </a:r>
            <a:r>
              <a:rPr lang="tr-TR" sz="2000" dirty="0" err="1"/>
              <a:t>write</a:t>
            </a:r>
            <a:r>
              <a:rPr lang="tr-TR" sz="2000" dirty="0"/>
              <a:t>).</a:t>
            </a:r>
          </a:p>
          <a:p>
            <a:pPr algn="just"/>
            <a:r>
              <a:rPr lang="tr-TR" sz="2000" dirty="0" smtClean="0"/>
              <a:t>Sayfa </a:t>
            </a:r>
            <a:r>
              <a:rPr lang="tr-TR" sz="2000" dirty="0"/>
              <a:t>C’yi değiştirmeden önceki ve sonraki durumlar aşağıdadır.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5015346"/>
            <a:ext cx="5512059" cy="173484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04" y="4905379"/>
            <a:ext cx="4270451" cy="198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60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replacement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 smtClean="0"/>
              <a:t>Her </a:t>
            </a:r>
            <a:r>
              <a:rPr lang="tr-TR" dirty="0"/>
              <a:t>sayfa ilk çağrıldığında bir kez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 oluşur.</a:t>
            </a:r>
          </a:p>
          <a:p>
            <a:pPr algn="just"/>
            <a:r>
              <a:rPr lang="tr-TR" dirty="0" smtClean="0"/>
              <a:t>Bir </a:t>
            </a:r>
            <a:r>
              <a:rPr lang="tr-TR" dirty="0" err="1"/>
              <a:t>process</a:t>
            </a:r>
            <a:r>
              <a:rPr lang="tr-TR" dirty="0"/>
              <a:t> 10 sayfadan oluşuyorsa, çalışması sırasında genellikle yarısını kullanır.</a:t>
            </a:r>
          </a:p>
          <a:p>
            <a:pPr algn="just"/>
            <a:r>
              <a:rPr lang="tr-TR" dirty="0" smtClean="0"/>
              <a:t>Bu </a:t>
            </a:r>
            <a:r>
              <a:rPr lang="tr-TR" dirty="0"/>
              <a:t>yüzden, </a:t>
            </a:r>
            <a:r>
              <a:rPr lang="tr-TR" dirty="0" err="1"/>
              <a:t>demand</a:t>
            </a:r>
            <a:r>
              <a:rPr lang="tr-TR" dirty="0"/>
              <a:t> </a:t>
            </a:r>
            <a:r>
              <a:rPr lang="tr-TR" dirty="0" err="1"/>
              <a:t>paging</a:t>
            </a:r>
            <a:r>
              <a:rPr lang="tr-TR" dirty="0"/>
              <a:t> I/O gereksinimini azaltır.</a:t>
            </a:r>
          </a:p>
          <a:p>
            <a:pPr algn="just"/>
            <a:r>
              <a:rPr lang="tr-TR" dirty="0" err="1" smtClean="0"/>
              <a:t>Multiprogramming</a:t>
            </a:r>
            <a:r>
              <a:rPr lang="tr-TR" dirty="0" smtClean="0"/>
              <a:t> </a:t>
            </a:r>
            <a:r>
              <a:rPr lang="tr-TR" dirty="0"/>
              <a:t>ile daha çok </a:t>
            </a:r>
            <a:r>
              <a:rPr lang="tr-TR" dirty="0" err="1"/>
              <a:t>process’i</a:t>
            </a:r>
            <a:r>
              <a:rPr lang="tr-TR" dirty="0"/>
              <a:t> çalıştırabiliriz (</a:t>
            </a:r>
            <a:r>
              <a:rPr lang="tr-TR" dirty="0" err="1"/>
              <a:t>over-allocating</a:t>
            </a:r>
            <a:r>
              <a:rPr lang="tr-TR" dirty="0"/>
              <a:t>).</a:t>
            </a:r>
          </a:p>
          <a:p>
            <a:pPr algn="just"/>
            <a:r>
              <a:rPr lang="tr-TR" dirty="0" err="1" smtClean="0"/>
              <a:t>Process’lerden</a:t>
            </a:r>
            <a:r>
              <a:rPr lang="tr-TR" dirty="0" smtClean="0"/>
              <a:t> </a:t>
            </a:r>
            <a:r>
              <a:rPr lang="tr-TR" dirty="0"/>
              <a:t>bazıları tüm sayfaları kullanmak isteyebilir.</a:t>
            </a:r>
          </a:p>
          <a:p>
            <a:pPr algn="just"/>
            <a:r>
              <a:rPr lang="tr-TR" dirty="0" smtClean="0"/>
              <a:t>İşletim </a:t>
            </a:r>
            <a:r>
              <a:rPr lang="tr-TR" dirty="0"/>
              <a:t>sistemi yeni sayfa için mevcut sayfalardan birisini swap </a:t>
            </a:r>
            <a:r>
              <a:rPr lang="tr-TR" dirty="0" err="1"/>
              <a:t>out</a:t>
            </a:r>
            <a:r>
              <a:rPr lang="tr-TR" dirty="0"/>
              <a:t> yapabilir (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replacement</a:t>
            </a:r>
            <a:r>
              <a:rPr lang="tr-TR" dirty="0"/>
              <a:t>).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892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replacement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sz="2800" dirty="0"/>
              <a:t>Temel </a:t>
            </a:r>
            <a:r>
              <a:rPr lang="tr-TR" sz="2800" dirty="0" err="1"/>
              <a:t>page</a:t>
            </a:r>
            <a:r>
              <a:rPr lang="tr-TR" sz="2800" dirty="0"/>
              <a:t> </a:t>
            </a:r>
            <a:r>
              <a:rPr lang="tr-TR" sz="2800" dirty="0" err="1"/>
              <a:t>replacement</a:t>
            </a:r>
            <a:r>
              <a:rPr lang="tr-TR" sz="2800" dirty="0"/>
              <a:t> algoritması</a:t>
            </a:r>
          </a:p>
          <a:p>
            <a:r>
              <a:rPr lang="tr-TR" sz="2800" dirty="0" smtClean="0"/>
              <a:t>Eğer </a:t>
            </a:r>
            <a:r>
              <a:rPr lang="tr-TR" sz="2800" dirty="0"/>
              <a:t>boş </a:t>
            </a:r>
            <a:r>
              <a:rPr lang="tr-TR" sz="2800" dirty="0" err="1"/>
              <a:t>frame</a:t>
            </a:r>
            <a:r>
              <a:rPr lang="tr-TR" sz="2800" dirty="0"/>
              <a:t> yoksa </a:t>
            </a:r>
            <a:r>
              <a:rPr lang="tr-TR" sz="2800" dirty="0" smtClean="0"/>
              <a:t>o </a:t>
            </a:r>
            <a:r>
              <a:rPr lang="tr-TR" sz="2800" dirty="0"/>
              <a:t>anda kullanılmayan bir </a:t>
            </a:r>
            <a:r>
              <a:rPr lang="tr-TR" sz="2800" dirty="0" err="1"/>
              <a:t>frame</a:t>
            </a:r>
            <a:r>
              <a:rPr lang="tr-TR" sz="2800" dirty="0"/>
              <a:t> seçilir ve swap </a:t>
            </a:r>
            <a:r>
              <a:rPr lang="tr-TR" sz="2800" dirty="0" err="1"/>
              <a:t>out</a:t>
            </a:r>
            <a:r>
              <a:rPr lang="tr-TR" sz="2800" dirty="0"/>
              <a:t> (disk swap </a:t>
            </a:r>
            <a:r>
              <a:rPr lang="tr-TR" sz="2800" dirty="0" err="1"/>
              <a:t>space’e</a:t>
            </a:r>
            <a:r>
              <a:rPr lang="tr-TR" sz="2800" dirty="0"/>
              <a:t> yazılır) yapılır.</a:t>
            </a:r>
          </a:p>
          <a:p>
            <a:r>
              <a:rPr lang="tr-TR" sz="2800" dirty="0" smtClean="0"/>
              <a:t>Swap </a:t>
            </a:r>
            <a:r>
              <a:rPr lang="tr-TR" sz="2800" dirty="0" err="1"/>
              <a:t>out</a:t>
            </a:r>
            <a:r>
              <a:rPr lang="tr-TR" sz="2800" dirty="0"/>
              <a:t> yapılan </a:t>
            </a:r>
            <a:r>
              <a:rPr lang="tr-TR" sz="2800" dirty="0" err="1"/>
              <a:t>frame</a:t>
            </a:r>
            <a:r>
              <a:rPr lang="tr-TR" sz="2800" dirty="0"/>
              <a:t> için </a:t>
            </a:r>
            <a:r>
              <a:rPr lang="tr-TR" sz="2800" dirty="0" err="1"/>
              <a:t>page</a:t>
            </a:r>
            <a:r>
              <a:rPr lang="tr-TR" sz="2800" dirty="0"/>
              <a:t> </a:t>
            </a:r>
            <a:r>
              <a:rPr lang="tr-TR" sz="2800" dirty="0" err="1"/>
              <a:t>table</a:t>
            </a:r>
            <a:r>
              <a:rPr lang="tr-TR" sz="2800" dirty="0"/>
              <a:t> </a:t>
            </a:r>
            <a:r>
              <a:rPr lang="tr-TR" sz="2800" dirty="0" err="1"/>
              <a:t>invalid</a:t>
            </a:r>
            <a:r>
              <a:rPr lang="tr-TR" sz="2800" dirty="0"/>
              <a:t> yapılır.</a:t>
            </a:r>
          </a:p>
          <a:p>
            <a:pPr lvl="2"/>
            <a:r>
              <a:rPr lang="tr-TR" sz="2200" dirty="0" smtClean="0"/>
              <a:t>İstenen </a:t>
            </a:r>
            <a:r>
              <a:rPr lang="tr-TR" sz="2200" dirty="0"/>
              <a:t>sayfa disk üzerinde bulunur.</a:t>
            </a:r>
          </a:p>
          <a:p>
            <a:pPr lvl="2"/>
            <a:r>
              <a:rPr lang="tr-TR" sz="2200" dirty="0" smtClean="0"/>
              <a:t>Boş </a:t>
            </a:r>
            <a:r>
              <a:rPr lang="tr-TR" sz="2200" dirty="0" err="1"/>
              <a:t>frame</a:t>
            </a:r>
            <a:r>
              <a:rPr lang="tr-TR" sz="2200" dirty="0"/>
              <a:t> varsa, bu </a:t>
            </a:r>
            <a:r>
              <a:rPr lang="tr-TR" sz="2200" dirty="0" err="1"/>
              <a:t>frame</a:t>
            </a:r>
            <a:r>
              <a:rPr lang="tr-TR" sz="2200" dirty="0"/>
              <a:t> kullanılır.</a:t>
            </a:r>
          </a:p>
          <a:p>
            <a:pPr lvl="2"/>
            <a:r>
              <a:rPr lang="tr-TR" sz="2200" dirty="0" smtClean="0"/>
              <a:t>Boş </a:t>
            </a:r>
            <a:r>
              <a:rPr lang="tr-TR" sz="2200" dirty="0" err="1"/>
              <a:t>frame</a:t>
            </a:r>
            <a:r>
              <a:rPr lang="tr-TR" sz="2200" dirty="0"/>
              <a:t> yoksa, </a:t>
            </a:r>
            <a:r>
              <a:rPr lang="tr-TR" sz="2200" dirty="0" err="1"/>
              <a:t>page-replacement</a:t>
            </a:r>
            <a:r>
              <a:rPr lang="tr-TR" sz="2200" dirty="0"/>
              <a:t> algoritması ile bir </a:t>
            </a:r>
            <a:r>
              <a:rPr lang="tr-TR" sz="2200" dirty="0" err="1"/>
              <a:t>frame</a:t>
            </a:r>
            <a:r>
              <a:rPr lang="tr-TR" sz="2200" dirty="0"/>
              <a:t> seçilerek kullanılır.</a:t>
            </a:r>
          </a:p>
          <a:p>
            <a:pPr lvl="2"/>
            <a:r>
              <a:rPr lang="tr-TR" sz="2200" dirty="0" smtClean="0"/>
              <a:t>Seçilen </a:t>
            </a:r>
            <a:r>
              <a:rPr lang="tr-TR" sz="2200" dirty="0" err="1"/>
              <a:t>frame</a:t>
            </a:r>
            <a:r>
              <a:rPr lang="tr-TR" sz="2200" dirty="0"/>
              <a:t> </a:t>
            </a:r>
            <a:r>
              <a:rPr lang="tr-TR" sz="2200" dirty="0" err="1"/>
              <a:t>disk’e</a:t>
            </a:r>
            <a:r>
              <a:rPr lang="tr-TR" sz="2200" dirty="0"/>
              <a:t> yazılır ve </a:t>
            </a:r>
            <a:r>
              <a:rPr lang="tr-TR" sz="2200" dirty="0" err="1"/>
              <a:t>page</a:t>
            </a:r>
            <a:r>
              <a:rPr lang="tr-TR" sz="2200" dirty="0"/>
              <a:t> </a:t>
            </a:r>
            <a:r>
              <a:rPr lang="tr-TR" sz="2200" dirty="0" err="1"/>
              <a:t>table</a:t>
            </a:r>
            <a:r>
              <a:rPr lang="tr-TR" sz="2200" dirty="0"/>
              <a:t> değiştirilir.</a:t>
            </a:r>
          </a:p>
          <a:p>
            <a:pPr lvl="1"/>
            <a:r>
              <a:rPr lang="tr-TR" sz="2400" dirty="0" err="1" smtClean="0"/>
              <a:t>Disk’ten</a:t>
            </a:r>
            <a:r>
              <a:rPr lang="tr-TR" sz="2400" dirty="0" smtClean="0"/>
              <a:t> </a:t>
            </a:r>
            <a:r>
              <a:rPr lang="tr-TR" sz="2400" dirty="0"/>
              <a:t>istenen sayfa okunarak bu </a:t>
            </a:r>
            <a:r>
              <a:rPr lang="tr-TR" sz="2400" dirty="0" err="1"/>
              <a:t>frame’e</a:t>
            </a:r>
            <a:r>
              <a:rPr lang="tr-TR" sz="2400" dirty="0"/>
              <a:t> yazılır ve </a:t>
            </a:r>
            <a:r>
              <a:rPr lang="tr-TR" sz="2400" dirty="0" err="1"/>
              <a:t>page</a:t>
            </a:r>
            <a:r>
              <a:rPr lang="tr-TR" sz="2400" dirty="0"/>
              <a:t> </a:t>
            </a:r>
            <a:r>
              <a:rPr lang="tr-TR" sz="2400" dirty="0" err="1"/>
              <a:t>table</a:t>
            </a:r>
            <a:r>
              <a:rPr lang="tr-TR" sz="2400" dirty="0"/>
              <a:t> değiştirilir.</a:t>
            </a:r>
          </a:p>
          <a:p>
            <a:pPr lvl="1"/>
            <a:r>
              <a:rPr lang="tr-TR" sz="2400" dirty="0" err="1" smtClean="0"/>
              <a:t>Page</a:t>
            </a:r>
            <a:r>
              <a:rPr lang="tr-TR" sz="2400" dirty="0" smtClean="0"/>
              <a:t> </a:t>
            </a:r>
            <a:r>
              <a:rPr lang="tr-TR" sz="2400" dirty="0" err="1"/>
              <a:t>fault</a:t>
            </a:r>
            <a:r>
              <a:rPr lang="tr-TR" sz="2400" dirty="0"/>
              <a:t> olan </a:t>
            </a:r>
            <a:r>
              <a:rPr lang="tr-TR" sz="2400" dirty="0" err="1"/>
              <a:t>process</a:t>
            </a:r>
            <a:r>
              <a:rPr lang="tr-TR" sz="2400" dirty="0"/>
              <a:t> çalışmaya devem eder.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4285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replacement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Temel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replacement</a:t>
            </a:r>
            <a:r>
              <a:rPr lang="tr-TR" dirty="0"/>
              <a:t> algoritması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997" y="2750255"/>
            <a:ext cx="5294478" cy="39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9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replacement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tr-TR" sz="2800" dirty="0"/>
              <a:t>Temel </a:t>
            </a:r>
            <a:r>
              <a:rPr lang="tr-TR" sz="2800" dirty="0" err="1"/>
              <a:t>page</a:t>
            </a:r>
            <a:r>
              <a:rPr lang="tr-TR" sz="2800" dirty="0"/>
              <a:t> </a:t>
            </a:r>
            <a:r>
              <a:rPr lang="tr-TR" sz="2800" dirty="0" err="1"/>
              <a:t>replacement</a:t>
            </a:r>
            <a:r>
              <a:rPr lang="tr-TR" sz="2800" dirty="0"/>
              <a:t> algoritması</a:t>
            </a:r>
          </a:p>
          <a:p>
            <a:pPr algn="just"/>
            <a:r>
              <a:rPr lang="tr-TR" sz="2800" dirty="0" err="1" smtClean="0"/>
              <a:t>Page</a:t>
            </a:r>
            <a:r>
              <a:rPr lang="tr-TR" sz="2800" dirty="0" smtClean="0"/>
              <a:t> </a:t>
            </a:r>
            <a:r>
              <a:rPr lang="tr-TR" sz="2800" dirty="0" err="1"/>
              <a:t>fault</a:t>
            </a:r>
            <a:r>
              <a:rPr lang="tr-TR" sz="2800" dirty="0"/>
              <a:t> olması halinde boş </a:t>
            </a:r>
            <a:r>
              <a:rPr lang="tr-TR" sz="2800" dirty="0" err="1"/>
              <a:t>frame</a:t>
            </a:r>
            <a:r>
              <a:rPr lang="tr-TR" sz="2800" dirty="0"/>
              <a:t> yoksa, iki kez </a:t>
            </a:r>
            <a:r>
              <a:rPr lang="tr-TR" sz="2800" dirty="0" err="1"/>
              <a:t>page</a:t>
            </a:r>
            <a:r>
              <a:rPr lang="tr-TR" sz="2800" dirty="0"/>
              <a:t> </a:t>
            </a:r>
            <a:r>
              <a:rPr lang="tr-TR" sz="2800" dirty="0" err="1"/>
              <a:t>fault</a:t>
            </a:r>
            <a:r>
              <a:rPr lang="tr-TR" sz="2800" dirty="0"/>
              <a:t> süresi kadar beklenir(swap </a:t>
            </a:r>
            <a:r>
              <a:rPr lang="tr-TR" sz="2800" dirty="0" err="1"/>
              <a:t>out</a:t>
            </a:r>
            <a:r>
              <a:rPr lang="tr-TR" sz="2800" dirty="0"/>
              <a:t> ve swap in).</a:t>
            </a:r>
          </a:p>
          <a:p>
            <a:pPr algn="just"/>
            <a:r>
              <a:rPr lang="tr-TR" sz="2800" dirty="0" smtClean="0"/>
              <a:t>Hafızada </a:t>
            </a:r>
            <a:r>
              <a:rPr lang="tr-TR" sz="2800" dirty="0"/>
              <a:t>kaldığı süre içerisinde değişmeyen sayfaların hafızaya yazılmasına gerek yoktur.</a:t>
            </a:r>
          </a:p>
          <a:p>
            <a:pPr algn="just"/>
            <a:r>
              <a:rPr lang="tr-TR" sz="2800" dirty="0" smtClean="0"/>
              <a:t>Her </a:t>
            </a:r>
            <a:r>
              <a:rPr lang="tr-TR" sz="2800" dirty="0"/>
              <a:t>sayfa için </a:t>
            </a:r>
            <a:r>
              <a:rPr lang="tr-TR" sz="2800" dirty="0" err="1"/>
              <a:t>modify</a:t>
            </a:r>
            <a:r>
              <a:rPr lang="tr-TR" sz="2800" dirty="0"/>
              <a:t> bit (</a:t>
            </a:r>
            <a:r>
              <a:rPr lang="tr-TR" sz="2800" dirty="0" err="1"/>
              <a:t>dirty</a:t>
            </a:r>
            <a:r>
              <a:rPr lang="tr-TR" sz="2800" dirty="0"/>
              <a:t> bit) ile değişip değişmediği tutulur.</a:t>
            </a:r>
          </a:p>
          <a:p>
            <a:pPr algn="just"/>
            <a:r>
              <a:rPr lang="tr-TR" sz="2800" dirty="0" err="1" smtClean="0"/>
              <a:t>Page</a:t>
            </a:r>
            <a:r>
              <a:rPr lang="tr-TR" sz="2800" dirty="0" smtClean="0"/>
              <a:t> </a:t>
            </a:r>
            <a:r>
              <a:rPr lang="tr-TR" sz="2800" dirty="0" err="1"/>
              <a:t>replacement</a:t>
            </a:r>
            <a:r>
              <a:rPr lang="tr-TR" sz="2800" dirty="0"/>
              <a:t> algoritması ile seçilen sayfa değişmişse hafızaya yazılır.</a:t>
            </a:r>
          </a:p>
          <a:p>
            <a:pPr algn="just"/>
            <a:r>
              <a:rPr lang="tr-TR" sz="2800" dirty="0" smtClean="0"/>
              <a:t>Bir </a:t>
            </a:r>
            <a:r>
              <a:rPr lang="tr-TR" sz="2800" dirty="0" err="1"/>
              <a:t>process</a:t>
            </a:r>
            <a:r>
              <a:rPr lang="tr-TR" sz="2800" dirty="0"/>
              <a:t> için kaç tane </a:t>
            </a:r>
            <a:r>
              <a:rPr lang="tr-TR" sz="2800" dirty="0" err="1"/>
              <a:t>frame’in</a:t>
            </a:r>
            <a:r>
              <a:rPr lang="tr-TR" sz="2800" dirty="0"/>
              <a:t> hafızaya alınacağına </a:t>
            </a:r>
            <a:r>
              <a:rPr lang="tr-TR" sz="2800" dirty="0" err="1"/>
              <a:t>frame-allocation</a:t>
            </a:r>
            <a:r>
              <a:rPr lang="tr-TR" sz="2800" dirty="0"/>
              <a:t> </a:t>
            </a:r>
            <a:r>
              <a:rPr lang="tr-TR" sz="2800" dirty="0" err="1"/>
              <a:t>algorithm</a:t>
            </a:r>
            <a:r>
              <a:rPr lang="tr-TR" sz="2800" dirty="0"/>
              <a:t> ile karar verilir.</a:t>
            </a:r>
          </a:p>
          <a:p>
            <a:pPr algn="just"/>
            <a:r>
              <a:rPr lang="tr-TR" sz="2800" dirty="0" smtClean="0"/>
              <a:t>Boş </a:t>
            </a:r>
            <a:r>
              <a:rPr lang="tr-TR" sz="2800" dirty="0" err="1"/>
              <a:t>frame</a:t>
            </a:r>
            <a:r>
              <a:rPr lang="tr-TR" sz="2800" dirty="0"/>
              <a:t> olmadığında ise hafızadan atılacak </a:t>
            </a:r>
            <a:r>
              <a:rPr lang="tr-TR" sz="2800" dirty="0" err="1"/>
              <a:t>frame’e</a:t>
            </a:r>
            <a:r>
              <a:rPr lang="tr-TR" sz="2800" dirty="0"/>
              <a:t> </a:t>
            </a:r>
            <a:r>
              <a:rPr lang="tr-TR" sz="2800" dirty="0" err="1"/>
              <a:t>page-replacement</a:t>
            </a:r>
            <a:r>
              <a:rPr lang="tr-TR" sz="2800" dirty="0"/>
              <a:t> </a:t>
            </a:r>
            <a:r>
              <a:rPr lang="tr-TR" sz="2800" dirty="0" err="1"/>
              <a:t>algorithm</a:t>
            </a:r>
            <a:r>
              <a:rPr lang="tr-TR" sz="2800" dirty="0"/>
              <a:t> ile karar verilir.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7295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replacement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/>
              <a:t>Temel </a:t>
            </a:r>
            <a:r>
              <a:rPr lang="tr-TR" sz="2000" dirty="0" err="1"/>
              <a:t>page</a:t>
            </a:r>
            <a:r>
              <a:rPr lang="tr-TR" sz="2000" dirty="0"/>
              <a:t> </a:t>
            </a:r>
            <a:r>
              <a:rPr lang="tr-TR" sz="2000" dirty="0" err="1"/>
              <a:t>replacement</a:t>
            </a:r>
            <a:r>
              <a:rPr lang="tr-TR" sz="2000" dirty="0"/>
              <a:t> algoritması</a:t>
            </a:r>
          </a:p>
          <a:p>
            <a:pPr algn="just"/>
            <a:r>
              <a:rPr lang="tr-TR" sz="2000" dirty="0" smtClean="0"/>
              <a:t>Her </a:t>
            </a:r>
            <a:r>
              <a:rPr lang="tr-TR" sz="2000" dirty="0"/>
              <a:t>sayfanın 100 </a:t>
            </a:r>
            <a:r>
              <a:rPr lang="tr-TR" sz="2000" dirty="0" err="1"/>
              <a:t>byte</a:t>
            </a:r>
            <a:r>
              <a:rPr lang="tr-TR" sz="2000" dirty="0"/>
              <a:t> olduğu durum için aşağıdaki hafıza </a:t>
            </a:r>
            <a:r>
              <a:rPr lang="tr-TR" sz="2000" dirty="0" smtClean="0"/>
              <a:t>referansları ve </a:t>
            </a:r>
            <a:r>
              <a:rPr lang="tr-TR" sz="2000" dirty="0"/>
              <a:t>ihtiyaç duyulan sayfalar verilmiştir. </a:t>
            </a:r>
          </a:p>
          <a:p>
            <a:pPr algn="just"/>
            <a:endParaRPr lang="tr-TR" sz="2000" dirty="0"/>
          </a:p>
          <a:p>
            <a:pPr algn="just"/>
            <a:r>
              <a:rPr lang="tr-TR" sz="2000" dirty="0" smtClean="0"/>
              <a:t>Hafızaya </a:t>
            </a:r>
            <a:r>
              <a:rPr lang="tr-TR" sz="2000" dirty="0"/>
              <a:t>yüklenen </a:t>
            </a:r>
            <a:r>
              <a:rPr lang="tr-TR" sz="2000" dirty="0" err="1"/>
              <a:t>frame</a:t>
            </a:r>
            <a:r>
              <a:rPr lang="tr-TR" sz="2000" dirty="0"/>
              <a:t> sayısı ile </a:t>
            </a:r>
            <a:r>
              <a:rPr lang="tr-TR" sz="2000" dirty="0" err="1"/>
              <a:t>page</a:t>
            </a:r>
            <a:r>
              <a:rPr lang="tr-TR" sz="2000" dirty="0"/>
              <a:t> </a:t>
            </a:r>
            <a:r>
              <a:rPr lang="tr-TR" sz="2000" dirty="0" err="1"/>
              <a:t>fault</a:t>
            </a:r>
            <a:r>
              <a:rPr lang="tr-TR" sz="2000" dirty="0"/>
              <a:t> sayısı ters orantılı değişir.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13" y="3363169"/>
            <a:ext cx="5040633" cy="50015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338" y="3440465"/>
            <a:ext cx="2030759" cy="34556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4" y="4270153"/>
            <a:ext cx="3629888" cy="216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7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51DA1C-6344-4FC7-A93F-A95B7565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Segmentation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4AF75-9FA6-4EDD-AC84-581B4545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adresleme donanımı</a:t>
            </a:r>
          </a:p>
          <a:p>
            <a:pPr algn="just"/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adresiyle iki boyutlu adresleme yapılır.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Hafıza adresleri tek boyutludur ve dönüştürme işlemi gereklidir.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27E8992-0586-4BB6-9A63-4C08595D2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892" y="3596811"/>
            <a:ext cx="4441677" cy="3116577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858000" y="5340096"/>
            <a:ext cx="949569" cy="20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replacement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717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dirty="0"/>
              <a:t>FIFO </a:t>
            </a:r>
            <a:r>
              <a:rPr lang="tr-TR" sz="2000" dirty="0" err="1"/>
              <a:t>page</a:t>
            </a:r>
            <a:r>
              <a:rPr lang="tr-TR" sz="2000" dirty="0"/>
              <a:t> </a:t>
            </a:r>
            <a:r>
              <a:rPr lang="tr-TR" sz="2000" dirty="0" err="1"/>
              <a:t>replacement</a:t>
            </a:r>
            <a:endParaRPr lang="tr-TR" sz="2000" dirty="0"/>
          </a:p>
          <a:p>
            <a:pPr algn="just"/>
            <a:r>
              <a:rPr lang="tr-TR" sz="2000" dirty="0" smtClean="0"/>
              <a:t>FIFO </a:t>
            </a:r>
            <a:r>
              <a:rPr lang="tr-TR" sz="2000" dirty="0"/>
              <a:t>algoritmasında ilk gelen </a:t>
            </a:r>
            <a:r>
              <a:rPr lang="tr-TR" sz="2000" dirty="0" err="1"/>
              <a:t>frame</a:t>
            </a:r>
            <a:r>
              <a:rPr lang="tr-TR" sz="2000" dirty="0"/>
              <a:t> atılarak yeni gelen buraya yazılır.</a:t>
            </a:r>
          </a:p>
          <a:p>
            <a:pPr algn="just"/>
            <a:r>
              <a:rPr lang="tr-TR" sz="2000" dirty="0" smtClean="0"/>
              <a:t>Şekilde </a:t>
            </a:r>
            <a:r>
              <a:rPr lang="tr-TR" sz="2000" dirty="0" err="1"/>
              <a:t>process</a:t>
            </a:r>
            <a:r>
              <a:rPr lang="tr-TR" sz="2000" dirty="0"/>
              <a:t> için 3 sayfa ayrılmıştır. </a:t>
            </a:r>
          </a:p>
          <a:p>
            <a:pPr algn="just"/>
            <a:r>
              <a:rPr lang="tr-TR" sz="2000" dirty="0" smtClean="0"/>
              <a:t>Yeni </a:t>
            </a:r>
            <a:r>
              <a:rPr lang="tr-TR" sz="2000" dirty="0"/>
              <a:t>gelen </a:t>
            </a:r>
            <a:r>
              <a:rPr lang="tr-TR" sz="2000" dirty="0" err="1"/>
              <a:t>frame’ler</a:t>
            </a:r>
            <a:r>
              <a:rPr lang="tr-TR" sz="2000" dirty="0"/>
              <a:t> en eski olan atılarak yerine yazılmaktadır.</a:t>
            </a:r>
          </a:p>
          <a:p>
            <a:pPr algn="just"/>
            <a:endParaRPr lang="tr-TR" sz="2000" dirty="0"/>
          </a:p>
          <a:p>
            <a:pPr algn="just"/>
            <a:endParaRPr lang="tr-TR" sz="2000" dirty="0" smtClean="0"/>
          </a:p>
          <a:p>
            <a:pPr algn="just"/>
            <a:endParaRPr lang="tr-TR" sz="2000" dirty="0"/>
          </a:p>
          <a:p>
            <a:pPr algn="just"/>
            <a:endParaRPr lang="tr-TR" sz="2000" dirty="0"/>
          </a:p>
          <a:p>
            <a:pPr algn="just"/>
            <a:r>
              <a:rPr lang="tr-TR" sz="2000" dirty="0" smtClean="0"/>
              <a:t>Şekilde </a:t>
            </a:r>
            <a:r>
              <a:rPr lang="tr-TR" sz="2000" dirty="0"/>
              <a:t>15 </a:t>
            </a:r>
            <a:r>
              <a:rPr lang="tr-TR" sz="2000" dirty="0" err="1" smtClean="0"/>
              <a:t>page</a:t>
            </a:r>
            <a:r>
              <a:rPr lang="tr-TR" sz="2000" dirty="0" smtClean="0"/>
              <a:t> </a:t>
            </a:r>
            <a:r>
              <a:rPr lang="tr-TR" sz="2000" dirty="0" err="1"/>
              <a:t>fault</a:t>
            </a:r>
            <a:r>
              <a:rPr lang="tr-TR" sz="2000" dirty="0"/>
              <a:t> olmaktadır.</a:t>
            </a:r>
          </a:p>
          <a:p>
            <a:pPr algn="just"/>
            <a:r>
              <a:rPr lang="tr-TR" sz="2000" dirty="0" smtClean="0"/>
              <a:t>Seçilen </a:t>
            </a:r>
            <a:r>
              <a:rPr lang="tr-TR" sz="2000" dirty="0"/>
              <a:t>sayfa aktif kullanılıyorsa swap </a:t>
            </a:r>
            <a:r>
              <a:rPr lang="tr-TR" sz="2000" dirty="0" err="1"/>
              <a:t>out</a:t>
            </a:r>
            <a:r>
              <a:rPr lang="tr-TR" sz="2000" dirty="0"/>
              <a:t> yapılması uygun değildir (o sayfa için hemen tekrar </a:t>
            </a:r>
            <a:r>
              <a:rPr lang="tr-TR" sz="2000" dirty="0" err="1"/>
              <a:t>page</a:t>
            </a:r>
            <a:r>
              <a:rPr lang="tr-TR" sz="2000" dirty="0"/>
              <a:t> </a:t>
            </a:r>
            <a:r>
              <a:rPr lang="tr-TR" sz="2000" dirty="0" err="1"/>
              <a:t>fault</a:t>
            </a:r>
            <a:r>
              <a:rPr lang="tr-TR" sz="2000" dirty="0"/>
              <a:t> oluşur).</a:t>
            </a:r>
          </a:p>
          <a:p>
            <a:pPr algn="just"/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21" y="3927815"/>
            <a:ext cx="6273594" cy="150316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123838" y="4429021"/>
            <a:ext cx="257566" cy="27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2123838" y="4685331"/>
            <a:ext cx="257566" cy="27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2123838" y="4941641"/>
            <a:ext cx="257566" cy="27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Düz Ok Bağlayıcısı 8"/>
          <p:cNvCxnSpPr/>
          <p:nvPr/>
        </p:nvCxnSpPr>
        <p:spPr>
          <a:xfrm>
            <a:off x="2505456" y="4306824"/>
            <a:ext cx="45720" cy="26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2337015" y="5352106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  +1 +1 +1      +1 +1  </a:t>
            </a:r>
            <a:endParaRPr lang="en-US" dirty="0"/>
          </a:p>
        </p:txBody>
      </p:sp>
      <p:cxnSp>
        <p:nvCxnSpPr>
          <p:cNvPr id="12" name="Düz Ok Bağlayıcısı 11"/>
          <p:cNvCxnSpPr/>
          <p:nvPr/>
        </p:nvCxnSpPr>
        <p:spPr>
          <a:xfrm flipH="1">
            <a:off x="3273552" y="4349169"/>
            <a:ext cx="100584" cy="47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>
            <a:off x="3435159" y="4224523"/>
            <a:ext cx="67760" cy="24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 flipH="1">
            <a:off x="3581410" y="4328725"/>
            <a:ext cx="100584" cy="47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 flipH="1">
            <a:off x="3953704" y="4306824"/>
            <a:ext cx="36148" cy="5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01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Silberschatz</a:t>
            </a:r>
            <a:r>
              <a:rPr lang="en-US" dirty="0"/>
              <a:t> A., Galvin P. B., Gagne G., “Operating System Concepts”, 8th </a:t>
            </a:r>
            <a:r>
              <a:rPr lang="en-US" dirty="0" err="1"/>
              <a:t>Edition,Wiley</a:t>
            </a:r>
            <a:r>
              <a:rPr lang="en-US" dirty="0"/>
              <a:t>, 2010.</a:t>
            </a:r>
            <a:endParaRPr lang="tr-TR" dirty="0"/>
          </a:p>
          <a:p>
            <a:r>
              <a:rPr lang="tr-TR" dirty="0"/>
              <a:t>Gazi ve İTÜ İşletim Dersi Notları </a:t>
            </a:r>
          </a:p>
          <a:p>
            <a:r>
              <a:rPr lang="tr-TR" dirty="0"/>
              <a:t>İnternet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0F197A-9CD8-44E6-B0BA-4CE1C2BB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Segmentation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FAC87B-4369-4D6E-A3CF-D1772D41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adresleme donanımı</a:t>
            </a:r>
          </a:p>
          <a:p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Şekilde 5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vardır ve aşağıdaki gibi yerleştirilmiştir.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A709701-71E2-408A-93AE-E111B5D7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310" y="3065920"/>
            <a:ext cx="4379139" cy="3792080"/>
          </a:xfrm>
          <a:prstGeom prst="rect">
            <a:avLst/>
          </a:prstGeom>
        </p:spPr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1DD610D1-99E7-4CED-94BA-26CE6B4A0339}"/>
              </a:ext>
            </a:extLst>
          </p:cNvPr>
          <p:cNvCxnSpPr/>
          <p:nvPr/>
        </p:nvCxnSpPr>
        <p:spPr>
          <a:xfrm>
            <a:off x="4797083" y="4389120"/>
            <a:ext cx="1298917" cy="29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412C378C-B607-49E5-BAA6-4E993EB9D678}"/>
              </a:ext>
            </a:extLst>
          </p:cNvPr>
          <p:cNvCxnSpPr/>
          <p:nvPr/>
        </p:nvCxnSpPr>
        <p:spPr>
          <a:xfrm flipV="1">
            <a:off x="6850966" y="3826412"/>
            <a:ext cx="168812" cy="85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kdörtgen 3"/>
          <p:cNvSpPr/>
          <p:nvPr/>
        </p:nvSpPr>
        <p:spPr>
          <a:xfrm>
            <a:off x="7019778" y="3661117"/>
            <a:ext cx="970671" cy="594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6999379" y="4687344"/>
            <a:ext cx="970671" cy="757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2DEB2D-357C-4118-BBA8-15DA1ED1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990B62-25D1-4EB8-B0BE-5437F87E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Segmentation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ile bir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atanan fiziksel adres alanının bitişik olmamasına izin verilir.</a:t>
            </a:r>
          </a:p>
          <a:p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Paging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ile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segmentation’da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olduğu gibi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bitişik olmayan hafıza adresleri atanabilir.</a:t>
            </a:r>
          </a:p>
          <a:p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Paging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yönteminde, </a:t>
            </a:r>
          </a:p>
          <a:p>
            <a:pPr lvl="1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Fiziksel hafıza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adı verilen küçük bloklara bölünür. </a:t>
            </a:r>
          </a:p>
          <a:p>
            <a:pPr lvl="1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Mantıksal hafıza ise aynı boyutta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adı verilen bloklara bölünür.</a:t>
            </a:r>
          </a:p>
          <a:p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çalıştırılacağı zaman kaynak kodu diskten alınarak hafızadaki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frame’lere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yerleştirilir.</a:t>
            </a:r>
          </a:p>
          <a:p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Mantıksal adres alanı ile fiziksel adres alanı birbirinden ayrıştırılmış durumdadır.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30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DF3F86-63CB-4816-AB3C-7858A9F8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6AE79E-EB39-4003-AF6B-0A682D5A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CPU tarafından oluşturulan her adres iki parçaya ayrılır: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p) ve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(d).</a:t>
            </a:r>
          </a:p>
          <a:p>
            <a:pPr algn="just"/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içerisindeki indeks değeri için kullanılır.</a:t>
            </a:r>
          </a:p>
          <a:p>
            <a:pPr algn="just"/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, her sayfanın fiziksel hafızadaki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adresini içerir.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C3F737D-A33E-49C2-816E-D2F5236A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76" y="3817178"/>
            <a:ext cx="4958420" cy="29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AAC74F-BD7E-4DBB-9AF2-79BE3287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05F189-5728-4B2D-8247-8B7B6F9B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size donanım tarafından mikroişlemci mimarisinde belirlenir.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size 512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1 GB arasında olabilir.</a:t>
            </a:r>
          </a:p>
          <a:p>
            <a:pPr algn="l"/>
            <a:endParaRPr lang="tr-T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F214272-9D45-4597-AD95-377A950E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878" y="2723752"/>
            <a:ext cx="4362703" cy="3990056"/>
          </a:xfrm>
          <a:prstGeom prst="rect">
            <a:avLst/>
          </a:prstGeom>
        </p:spPr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ECEA9910-D82E-4062-B175-4A4AA104B928}"/>
              </a:ext>
            </a:extLst>
          </p:cNvPr>
          <p:cNvCxnSpPr/>
          <p:nvPr/>
        </p:nvCxnSpPr>
        <p:spPr>
          <a:xfrm flipV="1">
            <a:off x="7188591" y="4023360"/>
            <a:ext cx="1012874" cy="11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56020427-3AA5-4533-8334-132D7FF3D0CF}"/>
              </a:ext>
            </a:extLst>
          </p:cNvPr>
          <p:cNvCxnSpPr/>
          <p:nvPr/>
        </p:nvCxnSpPr>
        <p:spPr>
          <a:xfrm>
            <a:off x="8736037" y="4009292"/>
            <a:ext cx="1041009" cy="45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/>
          <p:cNvCxnSpPr/>
          <p:nvPr/>
        </p:nvCxnSpPr>
        <p:spPr>
          <a:xfrm>
            <a:off x="7188591" y="3300984"/>
            <a:ext cx="1086729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8736037" y="3547872"/>
            <a:ext cx="1041009" cy="1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8659837" y="3778582"/>
            <a:ext cx="1117209" cy="106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>
            <a:off x="8659836" y="4234375"/>
            <a:ext cx="1117210" cy="17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120084-858F-478C-94D4-A250FF1C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F34297-E494-4ED0-AAD1-8E608F34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Mantıksal adres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boyutu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m bitten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tr-T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fiziksel adres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boyutu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n bitten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tr-T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ise, sayfa numarası için soldaki m-n bit,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değeri için sağdaki n bit alınır.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Aşağıda örnek mantıksal adres görülmektedir.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içindeki indeks, d ise sayfadaki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displacement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değeridir.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3146DBA-B5D7-454B-A5AA-63C50A7B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030" y="3615121"/>
            <a:ext cx="3223034" cy="7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6995</TotalTime>
  <Words>1908</Words>
  <Application>Microsoft Office PowerPoint</Application>
  <PresentationFormat>Geniş ekran</PresentationFormat>
  <Paragraphs>242</Paragraphs>
  <Slides>41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5" baseType="lpstr">
      <vt:lpstr>Arial</vt:lpstr>
      <vt:lpstr>Calibri</vt:lpstr>
      <vt:lpstr>Trebuchet MS</vt:lpstr>
      <vt:lpstr>Berlin</vt:lpstr>
      <vt:lpstr>Bilgisayar İşletim Sistemleri </vt:lpstr>
      <vt:lpstr>Bitişik hafıza atama</vt:lpstr>
      <vt:lpstr>Segmentation</vt:lpstr>
      <vt:lpstr>Segmentation</vt:lpstr>
      <vt:lpstr>Segmentation</vt:lpstr>
      <vt:lpstr>Paging</vt:lpstr>
      <vt:lpstr>Paging</vt:lpstr>
      <vt:lpstr>Paging</vt:lpstr>
      <vt:lpstr>Paging</vt:lpstr>
      <vt:lpstr>Paging</vt:lpstr>
      <vt:lpstr>Paging</vt:lpstr>
      <vt:lpstr>Paging</vt:lpstr>
      <vt:lpstr>Paging</vt:lpstr>
      <vt:lpstr>Paging</vt:lpstr>
      <vt:lpstr>Paging</vt:lpstr>
      <vt:lpstr>Paging</vt:lpstr>
      <vt:lpstr>Paging</vt:lpstr>
      <vt:lpstr>Paging</vt:lpstr>
      <vt:lpstr>Virtual Memory (Sanal Bellek)- Giriş</vt:lpstr>
      <vt:lpstr>Virtual Memory (Sanal Bellek)- Giriş</vt:lpstr>
      <vt:lpstr>Virtual Memory (Sanal Bellek)- Giriş</vt:lpstr>
      <vt:lpstr>Virtual Memory (Sanal Bellek)- Giriş</vt:lpstr>
      <vt:lpstr>Virtual Memory (Sanal Bellek)- Giriş</vt:lpstr>
      <vt:lpstr>Virtual Memory (Sanal Bellek)- Giriş</vt:lpstr>
      <vt:lpstr>Virtual Memory (Sanal Bellek)- Giriş</vt:lpstr>
      <vt:lpstr> Demand paging </vt:lpstr>
      <vt:lpstr>Demand paging</vt:lpstr>
      <vt:lpstr>Demand paging</vt:lpstr>
      <vt:lpstr>Demand paging</vt:lpstr>
      <vt:lpstr>Demand paging</vt:lpstr>
      <vt:lpstr>Demand paging</vt:lpstr>
      <vt:lpstr>Demand paging</vt:lpstr>
      <vt:lpstr>Demand paging</vt:lpstr>
      <vt:lpstr>Copy-on-write</vt:lpstr>
      <vt:lpstr>Page replacement</vt:lpstr>
      <vt:lpstr>Page replacement</vt:lpstr>
      <vt:lpstr>Page replacement</vt:lpstr>
      <vt:lpstr>Page replacement</vt:lpstr>
      <vt:lpstr>Page replacement</vt:lpstr>
      <vt:lpstr>Page replacement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</cp:lastModifiedBy>
  <cp:revision>181</cp:revision>
  <dcterms:created xsi:type="dcterms:W3CDTF">2020-09-30T21:00:45Z</dcterms:created>
  <dcterms:modified xsi:type="dcterms:W3CDTF">2024-05-14T05:54:17Z</dcterms:modified>
</cp:coreProperties>
</file>