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86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258" r:id="rId5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105" d="100"/>
          <a:sy n="105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23.05.2023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14.Hafta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Erişim yöntemleri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/>
              <a:t>Index kullanımı</a:t>
            </a:r>
          </a:p>
          <a:p>
            <a:pPr algn="just"/>
            <a:r>
              <a:rPr lang="tr-TR" sz="2000" dirty="0" smtClean="0"/>
              <a:t>Bir </a:t>
            </a:r>
            <a:r>
              <a:rPr lang="tr-TR" sz="2000" dirty="0"/>
              <a:t>dosya için </a:t>
            </a:r>
            <a:r>
              <a:rPr lang="tr-TR" sz="2000" dirty="0" err="1"/>
              <a:t>index</a:t>
            </a:r>
            <a:r>
              <a:rPr lang="tr-TR" sz="2000" dirty="0"/>
              <a:t> dosyası oluşturulabilir.</a:t>
            </a:r>
          </a:p>
          <a:p>
            <a:pPr algn="just"/>
            <a:r>
              <a:rPr lang="tr-TR" sz="2000" dirty="0" smtClean="0"/>
              <a:t>Index</a:t>
            </a:r>
            <a:r>
              <a:rPr lang="tr-TR" sz="2000" dirty="0"/>
              <a:t>, bir dosyadaki kayıtların </a:t>
            </a:r>
            <a:r>
              <a:rPr lang="tr-TR" sz="2000" dirty="0" err="1"/>
              <a:t>pointer’ını</a:t>
            </a:r>
            <a:r>
              <a:rPr lang="tr-TR" sz="2000" dirty="0"/>
              <a:t> içerir.</a:t>
            </a:r>
          </a:p>
          <a:p>
            <a:pPr algn="just"/>
            <a:r>
              <a:rPr lang="tr-TR" sz="2000" dirty="0" smtClean="0"/>
              <a:t>Bir </a:t>
            </a:r>
            <a:r>
              <a:rPr lang="tr-TR" sz="2000" dirty="0"/>
              <a:t>kaydı bulmak için </a:t>
            </a:r>
            <a:r>
              <a:rPr lang="tr-TR" sz="2000" dirty="0" err="1"/>
              <a:t>indeks’e</a:t>
            </a:r>
            <a:r>
              <a:rPr lang="tr-TR" sz="2000" dirty="0"/>
              <a:t> bakılır, varsa </a:t>
            </a:r>
            <a:r>
              <a:rPr lang="tr-TR" sz="2000" dirty="0" err="1"/>
              <a:t>pointer</a:t>
            </a:r>
            <a:r>
              <a:rPr lang="tr-TR" sz="2000" dirty="0"/>
              <a:t> ile </a:t>
            </a:r>
            <a:r>
              <a:rPr lang="tr-TR" sz="2000" dirty="0" err="1"/>
              <a:t>konumlanılır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43" y="4020750"/>
            <a:ext cx="4931842" cy="28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8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Erişim yöntemleri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dirty="0"/>
              <a:t>Index kullanımı -örnek</a:t>
            </a:r>
          </a:p>
          <a:p>
            <a:pPr algn="just"/>
            <a:r>
              <a:rPr lang="tr-TR" sz="2200" dirty="0" smtClean="0"/>
              <a:t>Bir </a:t>
            </a:r>
            <a:r>
              <a:rPr lang="tr-TR" sz="2200" dirty="0"/>
              <a:t>satış mağazasında ürün kodu 10 basamak ve fiyat 6 basamak olsun. Her kayıt 16 basamaktır (16 </a:t>
            </a:r>
            <a:r>
              <a:rPr lang="tr-TR" sz="2200" dirty="0" err="1"/>
              <a:t>byte</a:t>
            </a:r>
            <a:r>
              <a:rPr lang="tr-TR" sz="2200" dirty="0"/>
              <a:t>).</a:t>
            </a:r>
          </a:p>
          <a:p>
            <a:pPr algn="just"/>
            <a:r>
              <a:rPr lang="tr-TR" sz="2200" dirty="0" smtClean="0"/>
              <a:t>Disk </a:t>
            </a:r>
            <a:r>
              <a:rPr lang="tr-TR" sz="2200" dirty="0"/>
              <a:t>üzerinde bloklar 1024 </a:t>
            </a:r>
            <a:r>
              <a:rPr lang="tr-TR" sz="2200" dirty="0" err="1"/>
              <a:t>byte</a:t>
            </a:r>
            <a:r>
              <a:rPr lang="tr-TR" sz="2200" dirty="0"/>
              <a:t> ise her blokta 1024 / 16 = 64 kayıt saklanır.</a:t>
            </a:r>
          </a:p>
          <a:p>
            <a:pPr algn="just"/>
            <a:r>
              <a:rPr lang="tr-TR" sz="2200" dirty="0" smtClean="0"/>
              <a:t>Dosyada </a:t>
            </a:r>
            <a:r>
              <a:rPr lang="tr-TR" sz="2200" dirty="0"/>
              <a:t>120.000 kayıt varsa, 1.875 blok (120.000*16/1024) gereklidir.</a:t>
            </a:r>
          </a:p>
          <a:p>
            <a:pPr algn="just"/>
            <a:r>
              <a:rPr lang="tr-TR" sz="2200" dirty="0" smtClean="0"/>
              <a:t>Bir </a:t>
            </a:r>
            <a:r>
              <a:rPr lang="tr-TR" sz="2200" dirty="0"/>
              <a:t>indeks her bloğun ilk elemanının ürün kodu bilgisini tutabilir. </a:t>
            </a:r>
          </a:p>
          <a:p>
            <a:pPr algn="just"/>
            <a:r>
              <a:rPr lang="tr-TR" sz="2200" dirty="0" smtClean="0"/>
              <a:t>Index </a:t>
            </a:r>
            <a:r>
              <a:rPr lang="tr-TR" sz="2200" dirty="0"/>
              <a:t>dosyası için 1.875 * 10 = 18.750 </a:t>
            </a:r>
            <a:r>
              <a:rPr lang="tr-TR" sz="2200" dirty="0" err="1"/>
              <a:t>byte</a:t>
            </a:r>
            <a:r>
              <a:rPr lang="tr-TR" sz="2200" dirty="0"/>
              <a:t> gereklidir.</a:t>
            </a:r>
          </a:p>
          <a:p>
            <a:pPr algn="just"/>
            <a:r>
              <a:rPr lang="tr-TR" sz="2200" dirty="0" err="1" smtClean="0"/>
              <a:t>Index’te</a:t>
            </a:r>
            <a:r>
              <a:rPr lang="tr-TR" sz="2200" dirty="0" smtClean="0"/>
              <a:t> </a:t>
            </a:r>
            <a:r>
              <a:rPr lang="tr-TR" sz="2200" dirty="0" err="1"/>
              <a:t>binary</a:t>
            </a:r>
            <a:r>
              <a:rPr lang="tr-TR" sz="2200" dirty="0"/>
              <a:t> arama yapılabilir. </a:t>
            </a:r>
          </a:p>
          <a:p>
            <a:pPr lvl="1" algn="just"/>
            <a:r>
              <a:rPr lang="tr-TR" sz="1800" dirty="0" smtClean="0"/>
              <a:t>log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1875 </a:t>
            </a:r>
            <a:r>
              <a:rPr lang="tr-TR" sz="1800" dirty="0"/>
              <a:t>= 10,87 = 11 maksimum karşılaştırma yapılır.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545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 smtClean="0"/>
              <a:t>Her </a:t>
            </a:r>
            <a:r>
              <a:rPr lang="tr-TR" sz="2000" dirty="0"/>
              <a:t>disk bölümü (</a:t>
            </a:r>
            <a:r>
              <a:rPr lang="tr-TR" sz="2000" dirty="0" err="1"/>
              <a:t>volume</a:t>
            </a:r>
            <a:r>
              <a:rPr lang="tr-TR" sz="2000" dirty="0" smtClean="0"/>
              <a:t>) bir </a:t>
            </a:r>
            <a:r>
              <a:rPr lang="tr-TR" sz="2000" dirty="0"/>
              <a:t>dosya sistemine sahiptir.</a:t>
            </a:r>
          </a:p>
          <a:p>
            <a:pPr algn="just"/>
            <a:r>
              <a:rPr lang="tr-TR" sz="2000" dirty="0" smtClean="0"/>
              <a:t>Her </a:t>
            </a:r>
            <a:r>
              <a:rPr lang="tr-TR" sz="2000" dirty="0" err="1"/>
              <a:t>volume</a:t>
            </a:r>
            <a:r>
              <a:rPr lang="tr-TR" sz="2000" dirty="0"/>
              <a:t> dosya sistemine ilişkin bilgiyi tablo halinde </a:t>
            </a:r>
            <a:r>
              <a:rPr lang="tr-TR" sz="2000" dirty="0" smtClean="0"/>
              <a:t>saklar (</a:t>
            </a:r>
            <a:r>
              <a:rPr lang="tr-TR" sz="2000" dirty="0" err="1"/>
              <a:t>volume</a:t>
            </a:r>
            <a:r>
              <a:rPr lang="tr-TR" sz="2000" dirty="0"/>
              <a:t> </a:t>
            </a:r>
            <a:r>
              <a:rPr lang="tr-TR" sz="2000" dirty="0" err="1"/>
              <a:t>table</a:t>
            </a:r>
            <a:r>
              <a:rPr lang="tr-TR" sz="2000" dirty="0"/>
              <a:t> of </a:t>
            </a:r>
            <a:r>
              <a:rPr lang="tr-TR" sz="2000" dirty="0" err="1"/>
              <a:t>contents</a:t>
            </a:r>
            <a:r>
              <a:rPr lang="tr-TR" sz="2000" dirty="0"/>
              <a:t>).</a:t>
            </a:r>
          </a:p>
          <a:p>
            <a:pPr algn="just"/>
            <a:r>
              <a:rPr lang="tr-TR" sz="2000" dirty="0" smtClean="0"/>
              <a:t>Her </a:t>
            </a:r>
            <a:r>
              <a:rPr lang="tr-TR" sz="2000" dirty="0" err="1" smtClean="0"/>
              <a:t>volume</a:t>
            </a:r>
            <a:r>
              <a:rPr lang="tr-TR" sz="2000" dirty="0"/>
              <a:t>, sahip olduğu tüm dosyalara ilişkin, adı, konumu, boyutu ve türü gibi bilgileri saklar.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313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tr-TR" sz="2000" dirty="0" smtClean="0"/>
              <a:t>Şekilde </a:t>
            </a:r>
            <a:r>
              <a:rPr lang="tr-TR" sz="2000" dirty="0"/>
              <a:t>dosya sistemi organizasyonu görülmektedir.</a:t>
            </a:r>
          </a:p>
          <a:p>
            <a:pPr algn="just">
              <a:lnSpc>
                <a:spcPct val="100000"/>
              </a:lnSpc>
            </a:pPr>
            <a:endParaRPr lang="tr-TR" sz="2000" dirty="0"/>
          </a:p>
          <a:p>
            <a:pPr algn="just">
              <a:lnSpc>
                <a:spcPct val="100000"/>
              </a:lnSpc>
            </a:pPr>
            <a:endParaRPr lang="tr-TR" sz="2000" dirty="0"/>
          </a:p>
          <a:p>
            <a:pPr algn="just">
              <a:lnSpc>
                <a:spcPct val="100000"/>
              </a:lnSpc>
            </a:pPr>
            <a:endParaRPr lang="tr-TR" sz="2000" dirty="0"/>
          </a:p>
          <a:p>
            <a:pPr algn="just">
              <a:lnSpc>
                <a:spcPct val="100000"/>
              </a:lnSpc>
            </a:pPr>
            <a:endParaRPr lang="tr-TR" sz="2000" dirty="0"/>
          </a:p>
          <a:p>
            <a:pPr algn="just">
              <a:lnSpc>
                <a:spcPct val="100000"/>
              </a:lnSpc>
            </a:pPr>
            <a:endParaRPr lang="tr-TR" sz="2000" dirty="0"/>
          </a:p>
          <a:p>
            <a:pPr algn="just">
              <a:lnSpc>
                <a:spcPct val="100000"/>
              </a:lnSpc>
            </a:pPr>
            <a:endParaRPr lang="tr-TR" sz="2000" dirty="0" smtClean="0"/>
          </a:p>
          <a:p>
            <a:pPr algn="just">
              <a:lnSpc>
                <a:spcPct val="100000"/>
              </a:lnSpc>
            </a:pPr>
            <a:r>
              <a:rPr lang="nn-NO" sz="2000" dirty="0" smtClean="0"/>
              <a:t>Bir vol</a:t>
            </a:r>
            <a:r>
              <a:rPr lang="tr-TR" sz="2000" dirty="0" smtClean="0"/>
              <a:t>u</a:t>
            </a:r>
            <a:r>
              <a:rPr lang="nn-NO" sz="2000" dirty="0" smtClean="0"/>
              <a:t>me </a:t>
            </a:r>
            <a:r>
              <a:rPr lang="nn-NO" sz="2000" dirty="0"/>
              <a:t>birden fazla fiziksel disk ile oluşturulabilir.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38" y="2757055"/>
            <a:ext cx="5076897" cy="24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dirty="0"/>
              <a:t>Dizin yapısı</a:t>
            </a:r>
          </a:p>
          <a:p>
            <a:pPr algn="just"/>
            <a:r>
              <a:rPr lang="tr-TR" sz="2200" dirty="0" smtClean="0"/>
              <a:t>Dosyalar </a:t>
            </a:r>
            <a:r>
              <a:rPr lang="tr-TR" sz="2200" dirty="0"/>
              <a:t>bir dizinle ilişkilendirilerek saklanır.</a:t>
            </a:r>
          </a:p>
          <a:p>
            <a:pPr algn="just"/>
            <a:r>
              <a:rPr lang="tr-TR" sz="2200" dirty="0" smtClean="0"/>
              <a:t>Dizin </a:t>
            </a:r>
            <a:r>
              <a:rPr lang="tr-TR" sz="2200" dirty="0"/>
              <a:t>üzerinde aşağıdaki işlemler yapılabilir:</a:t>
            </a:r>
          </a:p>
          <a:p>
            <a:pPr lvl="1" algn="just"/>
            <a:r>
              <a:rPr lang="tr-TR" sz="1800" dirty="0" smtClean="0"/>
              <a:t>Dosya </a:t>
            </a:r>
            <a:r>
              <a:rPr lang="tr-TR" sz="1800" dirty="0"/>
              <a:t>arama: Bir dizin içerisindeki dosyalar adına göre aranabilir.</a:t>
            </a:r>
          </a:p>
          <a:p>
            <a:pPr lvl="1" algn="just"/>
            <a:r>
              <a:rPr lang="tr-TR" sz="1800" dirty="0" smtClean="0"/>
              <a:t>Dosya </a:t>
            </a:r>
            <a:r>
              <a:rPr lang="tr-TR" sz="1800" dirty="0"/>
              <a:t>oluşturma: Dizin içerisinde yeni dosya oluşturulabilir.</a:t>
            </a:r>
          </a:p>
          <a:p>
            <a:pPr lvl="1" algn="just"/>
            <a:r>
              <a:rPr lang="tr-TR" sz="1800" dirty="0" smtClean="0"/>
              <a:t>Dosya </a:t>
            </a:r>
            <a:r>
              <a:rPr lang="tr-TR" sz="1800" dirty="0"/>
              <a:t>silme: Dizindeki dosya/</a:t>
            </a:r>
            <a:r>
              <a:rPr lang="tr-TR" sz="1800" dirty="0" err="1"/>
              <a:t>lar</a:t>
            </a:r>
            <a:r>
              <a:rPr lang="tr-TR" sz="1800" dirty="0"/>
              <a:t> silinebilir.</a:t>
            </a:r>
          </a:p>
          <a:p>
            <a:pPr lvl="1" algn="just"/>
            <a:r>
              <a:rPr lang="tr-TR" sz="1800" dirty="0" smtClean="0"/>
              <a:t>Dizin </a:t>
            </a:r>
            <a:r>
              <a:rPr lang="tr-TR" sz="1800" dirty="0"/>
              <a:t>listeleme: Dizindeki dosyalar belirli kritere göre listelenebilir.</a:t>
            </a:r>
          </a:p>
          <a:p>
            <a:pPr lvl="1" algn="just"/>
            <a:r>
              <a:rPr lang="tr-TR" sz="1800" dirty="0" smtClean="0"/>
              <a:t>Dosya </a:t>
            </a:r>
            <a:r>
              <a:rPr lang="tr-TR" sz="1800" dirty="0"/>
              <a:t>adı değiştirme: Dosya adında değişiklik yapılabilir.</a:t>
            </a:r>
          </a:p>
          <a:p>
            <a:pPr lvl="1" algn="just"/>
            <a:r>
              <a:rPr lang="tr-TR" sz="1800" dirty="0" smtClean="0"/>
              <a:t>Dosya </a:t>
            </a:r>
            <a:r>
              <a:rPr lang="tr-TR" sz="1800" dirty="0"/>
              <a:t>aktarımı: Bir dizin içerisindeki </a:t>
            </a:r>
            <a:r>
              <a:rPr lang="tr-TR" sz="1800" dirty="0" smtClean="0"/>
              <a:t>dosyalar yedeklemek </a:t>
            </a:r>
            <a:r>
              <a:rPr lang="tr-TR" sz="1800" dirty="0"/>
              <a:t>amacıyla başka depolama birimine aktarılabilir.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58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200" dirty="0"/>
              <a:t>Tek seviyeli dizin yapısı</a:t>
            </a:r>
          </a:p>
          <a:p>
            <a:pPr algn="just"/>
            <a:r>
              <a:rPr lang="tr-TR" sz="2200" dirty="0" smtClean="0"/>
              <a:t>Tüm </a:t>
            </a:r>
            <a:r>
              <a:rPr lang="tr-TR" sz="2200" dirty="0"/>
              <a:t>dosyalar aynı dizin içerisindedir.</a:t>
            </a:r>
          </a:p>
          <a:p>
            <a:pPr algn="just"/>
            <a:r>
              <a:rPr lang="tr-TR" sz="2200" dirty="0" smtClean="0"/>
              <a:t>Dosya </a:t>
            </a:r>
            <a:r>
              <a:rPr lang="tr-TR" sz="2200" dirty="0"/>
              <a:t>sayısı arttıkça dosyaların bulunması ve tekil isimlendirilmesinde zorluklar ortaya çıkar.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99" y="4136531"/>
            <a:ext cx="5765904" cy="11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6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/>
              <a:t>İki seviyeli dizin yapısı</a:t>
            </a:r>
          </a:p>
          <a:p>
            <a:r>
              <a:rPr lang="tr-TR" sz="2200" dirty="0" smtClean="0"/>
              <a:t>Her </a:t>
            </a:r>
            <a:r>
              <a:rPr lang="tr-TR" sz="2200" dirty="0"/>
              <a:t>kullanıcı kendisine ait dizine sahiptir.</a:t>
            </a:r>
          </a:p>
          <a:p>
            <a:r>
              <a:rPr lang="tr-TR" sz="2200" dirty="0" smtClean="0"/>
              <a:t>Bazı </a:t>
            </a:r>
            <a:r>
              <a:rPr lang="tr-TR" sz="2200" dirty="0"/>
              <a:t>sistemlerde, kullanıcı kendisine ait dizindeki dosyalara erişebilir.</a:t>
            </a:r>
          </a:p>
          <a:p>
            <a:r>
              <a:rPr lang="tr-TR" sz="2200" dirty="0" smtClean="0"/>
              <a:t>Kullanıcılar </a:t>
            </a:r>
            <a:r>
              <a:rPr lang="tr-TR" sz="2200" dirty="0"/>
              <a:t>birbirinden tamamen ayrıştırılabilir. </a:t>
            </a:r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 smtClean="0"/>
          </a:p>
          <a:p>
            <a:r>
              <a:rPr lang="tr-TR" sz="2200" dirty="0" smtClean="0"/>
              <a:t>Kullanıcı </a:t>
            </a:r>
            <a:r>
              <a:rPr lang="tr-TR" sz="2200" dirty="0" err="1"/>
              <a:t>login</a:t>
            </a:r>
            <a:r>
              <a:rPr lang="tr-TR" sz="2200" dirty="0"/>
              <a:t> olduğunda </a:t>
            </a:r>
            <a:r>
              <a:rPr lang="tr-TR" sz="2200" dirty="0" err="1"/>
              <a:t>master</a:t>
            </a:r>
            <a:r>
              <a:rPr lang="tr-TR" sz="2200" dirty="0"/>
              <a:t> file </a:t>
            </a:r>
            <a:r>
              <a:rPr lang="tr-TR" sz="2200" dirty="0" err="1"/>
              <a:t>directory’de</a:t>
            </a:r>
            <a:r>
              <a:rPr lang="tr-TR" sz="2200" dirty="0"/>
              <a:t> arama yapılır.</a:t>
            </a:r>
          </a:p>
          <a:p>
            <a:r>
              <a:rPr lang="tr-TR" sz="2200" dirty="0" smtClean="0"/>
              <a:t>Kullanıcı </a:t>
            </a:r>
            <a:r>
              <a:rPr lang="tr-TR" sz="2200" dirty="0"/>
              <a:t>bulunursa </a:t>
            </a:r>
            <a:r>
              <a:rPr lang="tr-TR" sz="2200" dirty="0" err="1"/>
              <a:t>user</a:t>
            </a:r>
            <a:r>
              <a:rPr lang="tr-TR" sz="2200" dirty="0"/>
              <a:t> file </a:t>
            </a:r>
            <a:r>
              <a:rPr lang="tr-TR" sz="2200" dirty="0" err="1"/>
              <a:t>directory’e</a:t>
            </a:r>
            <a:r>
              <a:rPr lang="tr-TR" sz="2200" dirty="0"/>
              <a:t> yönlendirilir.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93" y="3994037"/>
            <a:ext cx="6128539" cy="13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2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dirty="0"/>
              <a:t>İki seviyeli dizin yapısı</a:t>
            </a:r>
          </a:p>
          <a:p>
            <a:pPr algn="just"/>
            <a:r>
              <a:rPr lang="tr-TR" sz="2200" dirty="0" smtClean="0"/>
              <a:t>Kullanıcı </a:t>
            </a:r>
            <a:r>
              <a:rPr lang="tr-TR" sz="2200" dirty="0"/>
              <a:t>adı ile dosya adı </a:t>
            </a:r>
            <a:r>
              <a:rPr lang="tr-TR" sz="2200" dirty="0" err="1"/>
              <a:t>path</a:t>
            </a:r>
            <a:r>
              <a:rPr lang="tr-TR" sz="2200" dirty="0"/>
              <a:t> name olarak adlandırılır.</a:t>
            </a:r>
          </a:p>
          <a:p>
            <a:pPr algn="just"/>
            <a:r>
              <a:rPr lang="tr-TR" sz="2200" dirty="0" smtClean="0"/>
              <a:t>Windows </a:t>
            </a:r>
            <a:r>
              <a:rPr lang="tr-TR" sz="2200" dirty="0"/>
              <a:t>işletim sisteminde, C:\kullaniciA\dosyalar\test.txt şeklinde </a:t>
            </a:r>
            <a:r>
              <a:rPr lang="tr-TR" sz="2200" dirty="0" err="1"/>
              <a:t>path</a:t>
            </a:r>
            <a:r>
              <a:rPr lang="tr-TR" sz="2200" dirty="0"/>
              <a:t> verilir.</a:t>
            </a:r>
          </a:p>
          <a:p>
            <a:pPr algn="just"/>
            <a:r>
              <a:rPr lang="tr-TR" sz="2200" dirty="0" smtClean="0"/>
              <a:t>UNIX </a:t>
            </a:r>
            <a:r>
              <a:rPr lang="tr-TR" sz="2200" dirty="0"/>
              <a:t>ve Linux işletim sistemlerinde, /c/</a:t>
            </a:r>
            <a:r>
              <a:rPr lang="tr-TR" sz="2200" dirty="0" err="1"/>
              <a:t>kullaniciA</a:t>
            </a:r>
            <a:r>
              <a:rPr lang="tr-TR" sz="2200" dirty="0"/>
              <a:t>/dosyalar/test.txt şeklinde </a:t>
            </a:r>
            <a:r>
              <a:rPr lang="tr-TR" sz="2200" dirty="0" err="1"/>
              <a:t>path</a:t>
            </a:r>
            <a:r>
              <a:rPr lang="tr-TR" sz="2200" dirty="0"/>
              <a:t> verilir.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25902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200" dirty="0"/>
              <a:t>Ağaç dizin yapısı</a:t>
            </a:r>
          </a:p>
          <a:p>
            <a:pPr algn="just"/>
            <a:r>
              <a:rPr lang="tr-TR" sz="2200" dirty="0" smtClean="0"/>
              <a:t>Doğal </a:t>
            </a:r>
            <a:r>
              <a:rPr lang="tr-TR" sz="2200" dirty="0"/>
              <a:t>kullanıma en uygun yapı ağaç dizin yapısıdır.</a:t>
            </a:r>
          </a:p>
          <a:p>
            <a:pPr algn="just"/>
            <a:r>
              <a:rPr lang="tr-TR" sz="2200" dirty="0" smtClean="0"/>
              <a:t>Kullanıcılar </a:t>
            </a:r>
            <a:r>
              <a:rPr lang="tr-TR" sz="2200" dirty="0"/>
              <a:t>kendi dizinlerini yönetebilirler (yeni dizin oluşturma, silme,…)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2" y="3609222"/>
            <a:ext cx="4696689" cy="32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4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ve disk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200" dirty="0" err="1"/>
              <a:t>Döngüsüz</a:t>
            </a:r>
            <a:r>
              <a:rPr lang="tr-TR" sz="2200" dirty="0"/>
              <a:t> </a:t>
            </a:r>
            <a:r>
              <a:rPr lang="tr-TR" sz="2200" dirty="0" err="1"/>
              <a:t>graf</a:t>
            </a:r>
            <a:r>
              <a:rPr lang="tr-TR" sz="2200" dirty="0"/>
              <a:t> dizin yapısı</a:t>
            </a:r>
          </a:p>
          <a:p>
            <a:pPr algn="just"/>
            <a:r>
              <a:rPr lang="tr-TR" sz="2200" dirty="0" smtClean="0"/>
              <a:t>Bir </a:t>
            </a:r>
            <a:r>
              <a:rPr lang="tr-TR" sz="2200" dirty="0"/>
              <a:t>alt dizin veya dosya kullanıcılar arasında paylaşılarak kullanılabilir.</a:t>
            </a:r>
          </a:p>
          <a:p>
            <a:pPr algn="just"/>
            <a:r>
              <a:rPr lang="tr-TR" sz="2200" dirty="0" smtClean="0"/>
              <a:t>Alt </a:t>
            </a:r>
            <a:r>
              <a:rPr lang="tr-TR" sz="2200" dirty="0"/>
              <a:t>dizin veya dosya silme işlemlerinin yönetimi zordur (kimin sileceği belirlenmelidir, silinince diğerlerinin durumu belirlenmelidir).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84" y="3894606"/>
            <a:ext cx="3526026" cy="28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300" dirty="0"/>
              <a:t>Dosya işlemleri</a:t>
            </a:r>
          </a:p>
          <a:p>
            <a:pPr algn="just"/>
            <a:r>
              <a:rPr lang="tr-TR" sz="2300" dirty="0" smtClean="0"/>
              <a:t>Dosya </a:t>
            </a:r>
            <a:r>
              <a:rPr lang="tr-TR" sz="2300" dirty="0"/>
              <a:t>sonuna ekleme, dosya ismi değiştirme, dosya kopyalama, dosya taşıma gibi işlemler de yapılabilir.</a:t>
            </a:r>
          </a:p>
          <a:p>
            <a:pPr algn="just"/>
            <a:r>
              <a:rPr lang="tr-TR" sz="2300" dirty="0" smtClean="0"/>
              <a:t>Dosya </a:t>
            </a:r>
            <a:r>
              <a:rPr lang="tr-TR" sz="2300" dirty="0"/>
              <a:t>işlemlerinin yapılabilmesi için öncelikle </a:t>
            </a:r>
            <a:r>
              <a:rPr lang="tr-TR" sz="2300" dirty="0" err="1">
                <a:solidFill>
                  <a:srgbClr val="FF0000"/>
                </a:solidFill>
              </a:rPr>
              <a:t>open</a:t>
            </a:r>
            <a:r>
              <a:rPr lang="tr-TR" sz="2300" dirty="0">
                <a:solidFill>
                  <a:srgbClr val="FF0000"/>
                </a:solidFill>
              </a:rPr>
              <a:t>() </a:t>
            </a:r>
            <a:r>
              <a:rPr lang="tr-TR" sz="2300" dirty="0"/>
              <a:t>sistem çağrısı ile dosyanın açılması gereklidir.</a:t>
            </a:r>
          </a:p>
          <a:p>
            <a:pPr algn="just"/>
            <a:r>
              <a:rPr lang="tr-TR" sz="2300" dirty="0" smtClean="0"/>
              <a:t>İşletim </a:t>
            </a:r>
            <a:r>
              <a:rPr lang="tr-TR" sz="2300" dirty="0"/>
              <a:t>sistemi tüm açık dosyalara ait bilgileri </a:t>
            </a:r>
            <a:r>
              <a:rPr lang="tr-TR" sz="2300" dirty="0" err="1">
                <a:solidFill>
                  <a:srgbClr val="FF0000"/>
                </a:solidFill>
              </a:rPr>
              <a:t>open</a:t>
            </a:r>
            <a:r>
              <a:rPr lang="tr-TR" sz="2300" dirty="0">
                <a:solidFill>
                  <a:srgbClr val="FF0000"/>
                </a:solidFill>
              </a:rPr>
              <a:t>-file </a:t>
            </a:r>
            <a:r>
              <a:rPr lang="tr-TR" sz="2300" dirty="0" err="1">
                <a:solidFill>
                  <a:srgbClr val="FF0000"/>
                </a:solidFill>
              </a:rPr>
              <a:t>table</a:t>
            </a:r>
            <a:r>
              <a:rPr lang="tr-TR" sz="2300" dirty="0">
                <a:solidFill>
                  <a:srgbClr val="FF0000"/>
                </a:solidFill>
              </a:rPr>
              <a:t> </a:t>
            </a:r>
            <a:r>
              <a:rPr lang="tr-TR" sz="2300" dirty="0"/>
              <a:t>ile tutar.</a:t>
            </a:r>
          </a:p>
          <a:p>
            <a:pPr algn="just"/>
            <a:r>
              <a:rPr lang="tr-TR" sz="2300" dirty="0" smtClean="0"/>
              <a:t>Bazı </a:t>
            </a:r>
            <a:r>
              <a:rPr lang="tr-TR" sz="2300" dirty="0"/>
              <a:t>işletim sistemlerinde dosya kullanımı bitince veya program kapatılınca otomatik olarak dosya kapatılır.</a:t>
            </a:r>
          </a:p>
          <a:p>
            <a:pPr algn="just"/>
            <a:r>
              <a:rPr lang="tr-TR" sz="2300" dirty="0" smtClean="0"/>
              <a:t>Open-file </a:t>
            </a:r>
            <a:r>
              <a:rPr lang="tr-TR" sz="2300" dirty="0" err="1"/>
              <a:t>table</a:t>
            </a:r>
            <a:r>
              <a:rPr lang="tr-TR" sz="2300" dirty="0"/>
              <a:t> ile her dosyayı açan </a:t>
            </a:r>
            <a:r>
              <a:rPr lang="tr-TR" sz="2300" dirty="0" err="1"/>
              <a:t>process</a:t>
            </a:r>
            <a:r>
              <a:rPr lang="tr-TR" sz="2300" dirty="0"/>
              <a:t> sayısı (</a:t>
            </a:r>
            <a:r>
              <a:rPr lang="tr-TR" sz="2300" dirty="0" err="1"/>
              <a:t>open</a:t>
            </a:r>
            <a:r>
              <a:rPr lang="tr-TR" sz="2300" dirty="0"/>
              <a:t> </a:t>
            </a:r>
            <a:r>
              <a:rPr lang="tr-TR" sz="2300" dirty="0" err="1"/>
              <a:t>count</a:t>
            </a:r>
            <a:r>
              <a:rPr lang="tr-TR" sz="2300" dirty="0"/>
              <a:t>) saklanır.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128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Dosya sistemi oluşturma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200" dirty="0" smtClean="0"/>
              <a:t>Dosya </a:t>
            </a:r>
            <a:r>
              <a:rPr lang="tr-TR" sz="2200" dirty="0"/>
              <a:t>sistemi kullanılmadan önce bir veya birden fazla disk üzerinde oluşturulmalıdır.</a:t>
            </a:r>
          </a:p>
          <a:p>
            <a:pPr algn="just"/>
            <a:r>
              <a:rPr lang="tr-TR" sz="2200" dirty="0" smtClean="0"/>
              <a:t>İşletim </a:t>
            </a:r>
            <a:r>
              <a:rPr lang="tr-TR" sz="2200" dirty="0"/>
              <a:t>sistemine dosya sisteminin bulunduğu nokta (</a:t>
            </a:r>
            <a:r>
              <a:rPr lang="tr-TR" sz="2200" dirty="0" err="1"/>
              <a:t>mount</a:t>
            </a:r>
            <a:r>
              <a:rPr lang="tr-TR" sz="2200" dirty="0"/>
              <a:t> </a:t>
            </a:r>
            <a:r>
              <a:rPr lang="tr-TR" sz="2200" dirty="0" err="1"/>
              <a:t>point</a:t>
            </a:r>
            <a:r>
              <a:rPr lang="tr-TR" sz="2200" dirty="0"/>
              <a:t>) verilmelidir.</a:t>
            </a:r>
          </a:p>
          <a:p>
            <a:pPr algn="just"/>
            <a:r>
              <a:rPr lang="tr-TR" sz="2200" dirty="0" err="1" smtClean="0"/>
              <a:t>Mount</a:t>
            </a:r>
            <a:r>
              <a:rPr lang="tr-TR" sz="2200" dirty="0" smtClean="0"/>
              <a:t> </a:t>
            </a:r>
            <a:r>
              <a:rPr lang="tr-TR" sz="2200" dirty="0" err="1"/>
              <a:t>point</a:t>
            </a:r>
            <a:r>
              <a:rPr lang="tr-TR" sz="2200" dirty="0"/>
              <a:t>, dosya sisteminin ilişkilendirildiği bir cihaz veya dosya yapısı olabilir.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6" y="4438650"/>
            <a:ext cx="622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paylaşımı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tr-TR" sz="2800" dirty="0"/>
              <a:t>Çok kullanıcılı sistemler</a:t>
            </a:r>
          </a:p>
          <a:p>
            <a:pPr algn="just"/>
            <a:r>
              <a:rPr lang="tr-TR" sz="2800" dirty="0" smtClean="0"/>
              <a:t>Kullanıcılar </a:t>
            </a:r>
            <a:r>
              <a:rPr lang="tr-TR" sz="2800" dirty="0"/>
              <a:t>arasında dosya paylaşımına sıklıkla ihtiyaç duyulur.</a:t>
            </a:r>
          </a:p>
          <a:p>
            <a:pPr algn="just"/>
            <a:r>
              <a:rPr lang="tr-TR" sz="2800" dirty="0" smtClean="0"/>
              <a:t>Bir </a:t>
            </a:r>
            <a:r>
              <a:rPr lang="tr-TR" sz="2800" dirty="0"/>
              <a:t>işletim sistemi çok kullanıcı ise, </a:t>
            </a:r>
            <a:r>
              <a:rPr lang="tr-TR" sz="2800" dirty="0">
                <a:solidFill>
                  <a:srgbClr val="FF0000"/>
                </a:solidFill>
              </a:rPr>
              <a:t>dosya paylaşımı, dosya isimlendirme ve dosya koruma </a:t>
            </a:r>
            <a:r>
              <a:rPr lang="tr-TR" sz="2800" dirty="0"/>
              <a:t>en önemli konu haline gelir.</a:t>
            </a:r>
          </a:p>
          <a:p>
            <a:pPr algn="just"/>
            <a:r>
              <a:rPr lang="tr-TR" sz="2800" dirty="0" smtClean="0"/>
              <a:t>Dosya </a:t>
            </a:r>
            <a:r>
              <a:rPr lang="tr-TR" sz="2800" dirty="0"/>
              <a:t>paylaşımı ve koruması için daha fazla özellik oluşturulması gerekir.</a:t>
            </a:r>
          </a:p>
          <a:p>
            <a:pPr algn="just"/>
            <a:r>
              <a:rPr lang="tr-TR" sz="2800" dirty="0" smtClean="0"/>
              <a:t>Çoğu </a:t>
            </a:r>
            <a:r>
              <a:rPr lang="tr-TR" sz="2800" dirty="0"/>
              <a:t>sistem, file </a:t>
            </a:r>
            <a:r>
              <a:rPr lang="tr-TR" sz="2800" dirty="0" err="1">
                <a:solidFill>
                  <a:srgbClr val="FF0000"/>
                </a:solidFill>
              </a:rPr>
              <a:t>owner</a:t>
            </a:r>
            <a:r>
              <a:rPr lang="tr-TR" sz="2800" dirty="0"/>
              <a:t> ve </a:t>
            </a:r>
            <a:r>
              <a:rPr lang="tr-TR" sz="2800" dirty="0" err="1" smtClean="0">
                <a:solidFill>
                  <a:srgbClr val="FF0000"/>
                </a:solidFill>
              </a:rPr>
              <a:t>group</a:t>
            </a:r>
            <a:r>
              <a:rPr lang="tr-TR" sz="2800" dirty="0" smtClean="0"/>
              <a:t> yaklaşımlarının </a:t>
            </a:r>
            <a:r>
              <a:rPr lang="tr-TR" sz="2800" dirty="0"/>
              <a:t>gelişmiş halini kullanır.</a:t>
            </a:r>
          </a:p>
          <a:p>
            <a:pPr algn="just"/>
            <a:r>
              <a:rPr lang="tr-TR" sz="2800" dirty="0" smtClean="0"/>
              <a:t>File </a:t>
            </a:r>
            <a:r>
              <a:rPr lang="tr-TR" sz="2800" dirty="0" err="1"/>
              <a:t>owner</a:t>
            </a:r>
            <a:r>
              <a:rPr lang="tr-TR" sz="2800" dirty="0"/>
              <a:t>, dosya üzerinde daha fazla kontrol yetkisine sahiptir. (Özellik değiştirebilir, erişim hakkı verebilir/alabilir.)</a:t>
            </a:r>
          </a:p>
          <a:p>
            <a:pPr algn="just"/>
            <a:r>
              <a:rPr lang="tr-TR" sz="2800" dirty="0" err="1" smtClean="0"/>
              <a:t>Group</a:t>
            </a:r>
            <a:r>
              <a:rPr lang="tr-TR" sz="2800" dirty="0" smtClean="0"/>
              <a:t> </a:t>
            </a:r>
            <a:r>
              <a:rPr lang="tr-TR" sz="2800" dirty="0"/>
              <a:t>ise sadece dosyaya erişim paylaşım hakkı olan kullanıcı grubudur.</a:t>
            </a:r>
          </a:p>
          <a:p>
            <a:pPr algn="just"/>
            <a:r>
              <a:rPr lang="tr-TR" sz="2800" dirty="0" err="1" smtClean="0"/>
              <a:t>Group</a:t>
            </a:r>
            <a:r>
              <a:rPr lang="tr-TR" sz="2800" dirty="0" smtClean="0"/>
              <a:t> </a:t>
            </a:r>
            <a:r>
              <a:rPr lang="tr-TR" sz="2800" dirty="0"/>
              <a:t>üyelerinin yapacağı işlemleri de file </a:t>
            </a:r>
            <a:r>
              <a:rPr lang="tr-TR" sz="2800" dirty="0" err="1"/>
              <a:t>owner</a:t>
            </a:r>
            <a:r>
              <a:rPr lang="tr-TR" sz="2800" dirty="0"/>
              <a:t> belirler.</a:t>
            </a:r>
          </a:p>
          <a:p>
            <a:pPr algn="just"/>
            <a:r>
              <a:rPr lang="tr-TR" sz="2800" dirty="0" smtClean="0"/>
              <a:t>Bir </a:t>
            </a:r>
            <a:r>
              <a:rPr lang="tr-TR" sz="2800" dirty="0"/>
              <a:t>kullanıcı dosya üzerinde işlem yapmak istediğinde yetkisi olup olmadığı kontrol edilir.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365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paylaşımı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800" dirty="0"/>
              <a:t>Uzak erişimli dosya sistemleri</a:t>
            </a:r>
          </a:p>
          <a:p>
            <a:pPr algn="just"/>
            <a:r>
              <a:rPr lang="tr-TR" sz="1800" dirty="0" smtClean="0"/>
              <a:t>Ağlar farklı </a:t>
            </a:r>
            <a:r>
              <a:rPr lang="tr-TR" sz="1800" dirty="0"/>
              <a:t>noktalarda bulunan </a:t>
            </a:r>
            <a:r>
              <a:rPr lang="tr-TR" sz="1800" dirty="0" smtClean="0"/>
              <a:t>kullanıcıların dosyaları </a:t>
            </a:r>
            <a:r>
              <a:rPr lang="tr-TR" sz="1800" dirty="0"/>
              <a:t>paylaşmasına izin verir.</a:t>
            </a:r>
          </a:p>
          <a:p>
            <a:pPr algn="just"/>
            <a:r>
              <a:rPr lang="tr-TR" sz="1800" dirty="0" smtClean="0"/>
              <a:t>Uzak </a:t>
            </a:r>
            <a:r>
              <a:rPr lang="tr-TR" sz="1800" dirty="0"/>
              <a:t>noktada bulunan dosyalar makineler arasında transfer edilerek paylaştırılabilir (ftp).</a:t>
            </a:r>
          </a:p>
          <a:p>
            <a:pPr algn="just"/>
            <a:r>
              <a:rPr lang="tr-TR" sz="1800" dirty="0" smtClean="0"/>
              <a:t>Dağıtık </a:t>
            </a:r>
            <a:r>
              <a:rPr lang="tr-TR" sz="1800" dirty="0"/>
              <a:t>dosya sistemlerinde ise uzaktaki dosya kullanıcıların erişimine açılabilir.</a:t>
            </a:r>
          </a:p>
          <a:p>
            <a:pPr algn="just"/>
            <a:r>
              <a:rPr lang="tr-TR" sz="1800" dirty="0" smtClean="0"/>
              <a:t>Günümüzde </a:t>
            </a:r>
            <a:r>
              <a:rPr lang="tr-TR" sz="1800" dirty="0"/>
              <a:t>dosya paylaşımı için World </a:t>
            </a:r>
            <a:r>
              <a:rPr lang="tr-TR" sz="1800" dirty="0" err="1"/>
              <a:t>Wide</a:t>
            </a:r>
            <a:r>
              <a:rPr lang="tr-TR" sz="1800" dirty="0"/>
              <a:t> Web (WWW) giderek yaygın kullanılmaya başlanmıştır.</a:t>
            </a:r>
          </a:p>
          <a:p>
            <a:pPr algn="just"/>
            <a:r>
              <a:rPr lang="tr-TR" sz="1800" dirty="0" smtClean="0"/>
              <a:t>Bir </a:t>
            </a:r>
            <a:r>
              <a:rPr lang="tr-TR" sz="1800" dirty="0"/>
              <a:t>browser uzaktaki dosyaya erişim hakkı </a:t>
            </a:r>
            <a:r>
              <a:rPr lang="tr-TR" sz="1800" dirty="0" smtClean="0"/>
              <a:t>alır ve </a:t>
            </a:r>
            <a:r>
              <a:rPr lang="tr-TR" sz="1800" dirty="0"/>
              <a:t>üzerinde işlem yapar.</a:t>
            </a:r>
          </a:p>
          <a:p>
            <a:pPr algn="just"/>
            <a:r>
              <a:rPr lang="tr-TR" sz="1800" dirty="0" smtClean="0"/>
              <a:t>ftp anonim veya </a:t>
            </a:r>
            <a:r>
              <a:rPr lang="tr-TR" sz="1800" dirty="0"/>
              <a:t>kimliği doğrulanmış erişime izin verir.</a:t>
            </a:r>
          </a:p>
          <a:p>
            <a:pPr algn="just"/>
            <a:r>
              <a:rPr lang="tr-TR" sz="1800" dirty="0" smtClean="0"/>
              <a:t>Anonim </a:t>
            </a:r>
            <a:r>
              <a:rPr lang="tr-TR" sz="1800" dirty="0"/>
              <a:t>erişimde </a:t>
            </a:r>
            <a:r>
              <a:rPr lang="tr-TR" sz="1800" dirty="0" err="1"/>
              <a:t>account</a:t>
            </a:r>
            <a:r>
              <a:rPr lang="tr-TR" sz="1800" dirty="0"/>
              <a:t> (kullanıcı adı ve şifre) gerekmez.</a:t>
            </a:r>
          </a:p>
        </p:txBody>
      </p:sp>
    </p:spTree>
    <p:extLst>
      <p:ext uri="{BB962C8B-B14F-4D97-AF65-F5344CB8AC3E}">
        <p14:creationId xmlns:p14="http://schemas.microsoft.com/office/powerpoint/2010/main" val="247976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/>
              <a:t>Erişim türleri</a:t>
            </a:r>
          </a:p>
          <a:p>
            <a:pPr algn="just"/>
            <a:r>
              <a:rPr lang="tr-TR" sz="1900" dirty="0" smtClean="0"/>
              <a:t>Bilginin </a:t>
            </a:r>
            <a:r>
              <a:rPr lang="tr-TR" sz="1900" dirty="0"/>
              <a:t>fiziksel bozulmalara ve yetkisiz erişimlere karşı korunması (</a:t>
            </a:r>
            <a:r>
              <a:rPr lang="tr-TR" sz="1900" dirty="0" err="1"/>
              <a:t>protection</a:t>
            </a:r>
            <a:r>
              <a:rPr lang="tr-TR" sz="1900" dirty="0" smtClean="0"/>
              <a:t>) gereklidir</a:t>
            </a:r>
            <a:r>
              <a:rPr lang="tr-TR" sz="1900" dirty="0"/>
              <a:t>.</a:t>
            </a:r>
          </a:p>
          <a:p>
            <a:pPr algn="just"/>
            <a:r>
              <a:rPr lang="tr-TR" sz="1900" dirty="0" err="1" smtClean="0"/>
              <a:t>Reliability</a:t>
            </a:r>
            <a:r>
              <a:rPr lang="tr-TR" sz="1900" dirty="0" smtClean="0"/>
              <a:t> </a:t>
            </a:r>
            <a:r>
              <a:rPr lang="tr-TR" sz="1900" dirty="0"/>
              <a:t>(güvenilirlik), dosyaların birden fazla kopyasının alınmasıyla sağlanır. Sorun olduğunda yedek geri yüklenir.</a:t>
            </a:r>
          </a:p>
          <a:p>
            <a:pPr algn="just"/>
            <a:r>
              <a:rPr lang="tr-TR" sz="1900" dirty="0" smtClean="0"/>
              <a:t>Başka </a:t>
            </a:r>
            <a:r>
              <a:rPr lang="tr-TR" sz="1900" dirty="0"/>
              <a:t>kullanıcıların erişimine izin vermeyen sistemlerde </a:t>
            </a:r>
            <a:r>
              <a:rPr lang="tr-TR" sz="1900" dirty="0" err="1"/>
              <a:t>protection</a:t>
            </a:r>
            <a:r>
              <a:rPr lang="tr-TR" sz="1900" dirty="0"/>
              <a:t> gerekli değildir.</a:t>
            </a:r>
          </a:p>
          <a:p>
            <a:pPr algn="just"/>
            <a:r>
              <a:rPr lang="tr-TR" sz="1900" dirty="0" smtClean="0"/>
              <a:t>Koruma</a:t>
            </a:r>
            <a:r>
              <a:rPr lang="tr-TR" sz="1900" dirty="0"/>
              <a:t>, erişimi yasaklamak veya </a:t>
            </a:r>
            <a:r>
              <a:rPr lang="tr-TR" sz="1900" dirty="0" smtClean="0"/>
              <a:t>kısıtlamakla sağlanır</a:t>
            </a:r>
            <a:r>
              <a:rPr lang="tr-TR" sz="1900" dirty="0"/>
              <a:t>.</a:t>
            </a:r>
          </a:p>
          <a:p>
            <a:pPr algn="just"/>
            <a:r>
              <a:rPr lang="tr-TR" sz="1900" dirty="0" smtClean="0"/>
              <a:t>Erişimi </a:t>
            </a:r>
            <a:r>
              <a:rPr lang="tr-TR" sz="1900" dirty="0"/>
              <a:t>kısıtlamak, başka kullanıcıların yapabileceği işlemlerin kısıtlanması şeklinde gerçekleştirilebilir.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84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100" dirty="0"/>
              <a:t>Erişim türleri</a:t>
            </a:r>
          </a:p>
          <a:p>
            <a:pPr algn="just"/>
            <a:r>
              <a:rPr lang="tr-TR" sz="2100" dirty="0" smtClean="0"/>
              <a:t>Dosyalar </a:t>
            </a:r>
            <a:r>
              <a:rPr lang="tr-TR" sz="2100" dirty="0"/>
              <a:t>üzerinde çok sayıda işlem kısıtlanabilir:</a:t>
            </a:r>
          </a:p>
          <a:p>
            <a:pPr lvl="1" algn="just"/>
            <a:r>
              <a:rPr lang="tr-TR" sz="1700" dirty="0" err="1" smtClean="0"/>
              <a:t>Read:Dosyadan</a:t>
            </a:r>
            <a:r>
              <a:rPr lang="tr-TR" sz="1700" dirty="0" smtClean="0"/>
              <a:t> </a:t>
            </a:r>
            <a:r>
              <a:rPr lang="tr-TR" sz="1700" dirty="0"/>
              <a:t>okuma</a:t>
            </a:r>
          </a:p>
          <a:p>
            <a:pPr lvl="1" algn="just"/>
            <a:r>
              <a:rPr lang="tr-TR" sz="1700" dirty="0" err="1" smtClean="0"/>
              <a:t>Write:Dosyaya</a:t>
            </a:r>
            <a:r>
              <a:rPr lang="tr-TR" sz="1700" dirty="0" smtClean="0"/>
              <a:t> </a:t>
            </a:r>
            <a:r>
              <a:rPr lang="tr-TR" sz="1700" dirty="0"/>
              <a:t>yazma</a:t>
            </a:r>
          </a:p>
          <a:p>
            <a:pPr lvl="1" algn="just"/>
            <a:r>
              <a:rPr lang="tr-TR" sz="1700" dirty="0" err="1" smtClean="0"/>
              <a:t>Execute:Dosyayı</a:t>
            </a:r>
            <a:r>
              <a:rPr lang="tr-TR" sz="1700" dirty="0" smtClean="0"/>
              <a:t> </a:t>
            </a:r>
            <a:r>
              <a:rPr lang="tr-TR" sz="1700" dirty="0"/>
              <a:t>hafızaya yükleyip çalıştırma</a:t>
            </a:r>
          </a:p>
          <a:p>
            <a:pPr lvl="1" algn="just"/>
            <a:r>
              <a:rPr lang="tr-TR" sz="1700" dirty="0" err="1" smtClean="0"/>
              <a:t>Append</a:t>
            </a:r>
            <a:r>
              <a:rPr lang="tr-TR" sz="1700" dirty="0"/>
              <a:t>: Dosya sonuna yeni bilgi yazma</a:t>
            </a:r>
          </a:p>
          <a:p>
            <a:pPr lvl="1" algn="just"/>
            <a:r>
              <a:rPr lang="tr-TR" sz="1700" dirty="0" err="1" smtClean="0"/>
              <a:t>Delete</a:t>
            </a:r>
            <a:r>
              <a:rPr lang="tr-TR" sz="1700" dirty="0"/>
              <a:t>: Dosyayı silme</a:t>
            </a:r>
          </a:p>
          <a:p>
            <a:pPr lvl="1" algn="just"/>
            <a:r>
              <a:rPr lang="tr-TR" sz="1700" dirty="0" err="1" smtClean="0"/>
              <a:t>List</a:t>
            </a:r>
            <a:r>
              <a:rPr lang="tr-TR" sz="1700" dirty="0"/>
              <a:t>: Dosya ismini veya özelliklerini listeleme</a:t>
            </a:r>
          </a:p>
          <a:p>
            <a:pPr algn="just"/>
            <a:r>
              <a:rPr lang="tr-TR" sz="2100" dirty="0" smtClean="0"/>
              <a:t>Bunların </a:t>
            </a:r>
            <a:r>
              <a:rPr lang="tr-TR" sz="2100" dirty="0"/>
              <a:t>dışında, isim değiştirme, kopyalama, taşıma, </a:t>
            </a:r>
            <a:r>
              <a:rPr lang="tr-TR" sz="2100" dirty="0" smtClean="0"/>
              <a:t>düzenleme gibi </a:t>
            </a:r>
            <a:r>
              <a:rPr lang="tr-TR" sz="2100" dirty="0"/>
              <a:t>işlemler de kısıtlanabilir.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11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300" dirty="0"/>
              <a:t>Erişim denetimi</a:t>
            </a:r>
          </a:p>
          <a:p>
            <a:pPr algn="just"/>
            <a:r>
              <a:rPr lang="tr-TR" sz="2300" dirty="0" smtClean="0"/>
              <a:t>En </a:t>
            </a:r>
            <a:r>
              <a:rPr lang="tr-TR" sz="2300" dirty="0"/>
              <a:t>yaygın kullanılan koruma yöntemi, kullanıcı kimliklerine bağlı erişim yapmaktır.</a:t>
            </a:r>
          </a:p>
          <a:p>
            <a:pPr algn="just"/>
            <a:r>
              <a:rPr lang="tr-TR" sz="2300" dirty="0" smtClean="0"/>
              <a:t>Her </a:t>
            </a:r>
            <a:r>
              <a:rPr lang="tr-TR" sz="2300" dirty="0"/>
              <a:t>dosya için erişim yapacak kullanıcılar ile erişim türlerini içeren erişim listesi (</a:t>
            </a:r>
            <a:r>
              <a:rPr lang="tr-TR" sz="2300" dirty="0" err="1"/>
              <a:t>access-control</a:t>
            </a:r>
            <a:r>
              <a:rPr lang="tr-TR" sz="2300" dirty="0"/>
              <a:t> </a:t>
            </a:r>
            <a:r>
              <a:rPr lang="tr-TR" sz="2300" dirty="0" err="1"/>
              <a:t>list</a:t>
            </a:r>
            <a:r>
              <a:rPr lang="tr-TR" sz="2300" dirty="0"/>
              <a:t>) oluşturulabilir.</a:t>
            </a:r>
          </a:p>
          <a:p>
            <a:pPr algn="just"/>
            <a:r>
              <a:rPr lang="tr-TR" sz="2300" dirty="0" smtClean="0"/>
              <a:t>Her </a:t>
            </a:r>
            <a:r>
              <a:rPr lang="tr-TR" sz="2300" dirty="0"/>
              <a:t>dosya için kullanıcı bazında liste oluşturmak ve yönetmek zordur.</a:t>
            </a:r>
          </a:p>
          <a:p>
            <a:pPr algn="just"/>
            <a:r>
              <a:rPr lang="tr-TR" sz="2300" dirty="0" smtClean="0"/>
              <a:t>Her </a:t>
            </a:r>
            <a:r>
              <a:rPr lang="tr-TR" sz="2300" dirty="0"/>
              <a:t>dosya için üç grup kullanıcı oluşturulur:</a:t>
            </a:r>
          </a:p>
          <a:p>
            <a:pPr lvl="1" algn="just"/>
            <a:r>
              <a:rPr lang="tr-TR" sz="1900" dirty="0" err="1" smtClean="0"/>
              <a:t>Owner</a:t>
            </a:r>
            <a:r>
              <a:rPr lang="tr-TR" sz="1900" dirty="0"/>
              <a:t>: Dosyayı oluşturan kullanıcıdır.</a:t>
            </a:r>
          </a:p>
          <a:p>
            <a:pPr lvl="1" algn="just"/>
            <a:r>
              <a:rPr lang="tr-TR" sz="1900" dirty="0" err="1" smtClean="0"/>
              <a:t>Group</a:t>
            </a:r>
            <a:r>
              <a:rPr lang="tr-TR" sz="1900" dirty="0"/>
              <a:t>: Dosyayı paylaşan ve benzer erişim ihtiyaçlarına sahip olan kullanıcılardır.</a:t>
            </a:r>
          </a:p>
          <a:p>
            <a:pPr lvl="1" algn="just"/>
            <a:r>
              <a:rPr lang="tr-TR" sz="1900" dirty="0" err="1" smtClean="0"/>
              <a:t>Universe</a:t>
            </a:r>
            <a:r>
              <a:rPr lang="tr-TR" sz="1900" dirty="0"/>
              <a:t>: Sistemdeki diğer tüm kullanıcılardır.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4868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1632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300" dirty="0"/>
              <a:t>Erişim denetimi -UNIX</a:t>
            </a:r>
          </a:p>
          <a:p>
            <a:pPr algn="just"/>
            <a:r>
              <a:rPr lang="tr-TR" sz="2300" dirty="0" smtClean="0"/>
              <a:t>UNIX</a:t>
            </a:r>
            <a:r>
              <a:rPr lang="tr-TR" sz="2300" dirty="0"/>
              <a:t>, üç grup altında her dosya için erişim denetimi yapar.</a:t>
            </a:r>
          </a:p>
          <a:p>
            <a:pPr algn="just"/>
            <a:endParaRPr lang="tr-TR" sz="2300" dirty="0"/>
          </a:p>
          <a:p>
            <a:pPr algn="just"/>
            <a:endParaRPr lang="tr-TR" sz="2300" dirty="0"/>
          </a:p>
          <a:p>
            <a:pPr algn="just"/>
            <a:endParaRPr lang="tr-TR" sz="2300" dirty="0" smtClean="0"/>
          </a:p>
          <a:p>
            <a:pPr algn="just"/>
            <a:r>
              <a:rPr lang="tr-TR" sz="2300" dirty="0" smtClean="0"/>
              <a:t>d </a:t>
            </a:r>
            <a:r>
              <a:rPr lang="tr-TR" sz="2300" dirty="0"/>
              <a:t>= </a:t>
            </a:r>
            <a:r>
              <a:rPr lang="en-US" sz="2300" dirty="0" err="1" smtClean="0"/>
              <a:t>dizin</a:t>
            </a:r>
            <a:r>
              <a:rPr lang="tr-TR" sz="2300" dirty="0" smtClean="0"/>
              <a:t>, </a:t>
            </a:r>
            <a:r>
              <a:rPr lang="tr-TR" sz="2300" dirty="0"/>
              <a:t>r = </a:t>
            </a:r>
            <a:r>
              <a:rPr lang="tr-TR" sz="2300" dirty="0" err="1"/>
              <a:t>read</a:t>
            </a:r>
            <a:r>
              <a:rPr lang="tr-TR" sz="2300" dirty="0"/>
              <a:t>, w = </a:t>
            </a:r>
            <a:r>
              <a:rPr lang="tr-TR" sz="2300" dirty="0" err="1"/>
              <a:t>write</a:t>
            </a:r>
            <a:r>
              <a:rPr lang="tr-TR" sz="2300" dirty="0"/>
              <a:t>, x = </a:t>
            </a:r>
            <a:r>
              <a:rPr lang="tr-TR" sz="2300" dirty="0" err="1"/>
              <a:t>execute</a:t>
            </a:r>
            <a:r>
              <a:rPr lang="tr-TR" sz="2300" dirty="0"/>
              <a:t> işlemini tanımlar. </a:t>
            </a:r>
          </a:p>
          <a:p>
            <a:pPr algn="just"/>
            <a:r>
              <a:rPr lang="tr-TR" sz="2300" dirty="0" smtClean="0"/>
              <a:t>İlk karakter dizin mi dosya mı? d ise dizin</a:t>
            </a:r>
          </a:p>
          <a:p>
            <a:pPr algn="just"/>
            <a:r>
              <a:rPr lang="tr-TR" sz="2300" dirty="0" smtClean="0"/>
              <a:t>Sonraki üç karakter </a:t>
            </a:r>
            <a:r>
              <a:rPr lang="tr-TR" sz="2300" dirty="0" err="1" smtClean="0"/>
              <a:t>rwx</a:t>
            </a:r>
            <a:r>
              <a:rPr lang="tr-TR" sz="2300" dirty="0" smtClean="0"/>
              <a:t> </a:t>
            </a:r>
            <a:r>
              <a:rPr lang="tr-TR" sz="2300" dirty="0" err="1" smtClean="0"/>
              <a:t>owner</a:t>
            </a:r>
            <a:r>
              <a:rPr lang="tr-TR" sz="2300" dirty="0" smtClean="0"/>
              <a:t> için </a:t>
            </a:r>
            <a:r>
              <a:rPr lang="tr-TR" sz="2300" dirty="0"/>
              <a:t>tanımlanmıştır. </a:t>
            </a:r>
          </a:p>
          <a:p>
            <a:pPr algn="just"/>
            <a:r>
              <a:rPr lang="tr-TR" sz="2300" dirty="0" smtClean="0"/>
              <a:t>Sonraki İkinci </a:t>
            </a:r>
            <a:r>
              <a:rPr lang="tr-TR" sz="2300" dirty="0" err="1" smtClean="0"/>
              <a:t>rwx</a:t>
            </a:r>
            <a:r>
              <a:rPr lang="tr-TR" sz="2300" dirty="0" smtClean="0"/>
              <a:t> </a:t>
            </a:r>
            <a:r>
              <a:rPr lang="tr-TR" sz="2300" dirty="0" err="1"/>
              <a:t>group</a:t>
            </a:r>
            <a:r>
              <a:rPr lang="tr-TR" sz="2300" dirty="0"/>
              <a:t> kullanıcılar için tanımlanmıştır. </a:t>
            </a:r>
          </a:p>
          <a:p>
            <a:pPr algn="just"/>
            <a:r>
              <a:rPr lang="tr-TR" sz="2300" dirty="0" smtClean="0"/>
              <a:t>Sonraki Üçüncü </a:t>
            </a:r>
            <a:r>
              <a:rPr lang="tr-TR" sz="2300" dirty="0" err="1" smtClean="0"/>
              <a:t>rwx</a:t>
            </a:r>
            <a:r>
              <a:rPr lang="tr-TR" sz="2300" dirty="0" smtClean="0"/>
              <a:t> diğer </a:t>
            </a:r>
            <a:r>
              <a:rPr lang="tr-TR" sz="2300" dirty="0"/>
              <a:t>kullanıcılar için tanımlanmıştır.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63" y="3163824"/>
            <a:ext cx="6053141" cy="11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Koruma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300" dirty="0"/>
              <a:t>Erişim denetimi -Windows</a:t>
            </a:r>
          </a:p>
          <a:p>
            <a:pPr algn="just"/>
            <a:r>
              <a:rPr lang="tr-TR" sz="2300" dirty="0" smtClean="0"/>
              <a:t>Windows</a:t>
            </a:r>
            <a:r>
              <a:rPr lang="tr-TR" sz="2300" dirty="0"/>
              <a:t>, kullanıcı grupları oluşturmaya izin verir.</a:t>
            </a:r>
          </a:p>
          <a:p>
            <a:pPr algn="just"/>
            <a:r>
              <a:rPr lang="tr-TR" sz="2300" dirty="0" smtClean="0"/>
              <a:t>Şekilde </a:t>
            </a:r>
            <a:r>
              <a:rPr lang="tr-TR" sz="2300" dirty="0"/>
              <a:t>Administrator kullanıcı grubu </a:t>
            </a:r>
            <a:endParaRPr lang="tr-TR" sz="2300" dirty="0" smtClean="0"/>
          </a:p>
          <a:p>
            <a:pPr marL="0" indent="0" algn="just">
              <a:buNone/>
            </a:pPr>
            <a:r>
              <a:rPr lang="tr-TR" sz="2300" dirty="0" smtClean="0"/>
              <a:t>OS_L10FileSystemInterface.ppt </a:t>
            </a:r>
            <a:r>
              <a:rPr lang="tr-TR" sz="2300" dirty="0"/>
              <a:t>dosyasına </a:t>
            </a:r>
            <a:endParaRPr lang="tr-TR" sz="2300" dirty="0" smtClean="0"/>
          </a:p>
          <a:p>
            <a:pPr marL="0" indent="0" algn="just">
              <a:buNone/>
            </a:pPr>
            <a:r>
              <a:rPr lang="tr-TR" sz="2300" dirty="0" smtClean="0"/>
              <a:t>erişim </a:t>
            </a:r>
            <a:r>
              <a:rPr lang="tr-TR" sz="2300" dirty="0"/>
              <a:t>hakkına sahiptir.</a:t>
            </a:r>
          </a:p>
          <a:p>
            <a:pPr algn="just"/>
            <a:endParaRPr lang="tr-TR" sz="23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33" y="2035018"/>
            <a:ext cx="3422722" cy="4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02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Korumanın</a:t>
            </a:r>
            <a:r>
              <a:rPr lang="en-US" dirty="0"/>
              <a:t> </a:t>
            </a:r>
            <a:r>
              <a:rPr lang="en-US" dirty="0" err="1"/>
              <a:t>amacı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process’ler</a:t>
            </a:r>
            <a:r>
              <a:rPr lang="en-US" dirty="0"/>
              <a:t>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process’lerin</a:t>
            </a:r>
            <a:r>
              <a:rPr lang="en-US" dirty="0"/>
              <a:t> </a:t>
            </a:r>
            <a:r>
              <a:rPr lang="en-US" dirty="0" err="1"/>
              <a:t>erişimine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korunmalıdır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Protection </a:t>
            </a:r>
            <a:r>
              <a:rPr lang="en-US" dirty="0"/>
              <a:t>(</a:t>
            </a:r>
            <a:r>
              <a:rPr lang="en-US" dirty="0" err="1"/>
              <a:t>koruma</a:t>
            </a:r>
            <a:r>
              <a:rPr lang="en-US" dirty="0"/>
              <a:t>), </a:t>
            </a:r>
            <a:r>
              <a:rPr lang="en-US" dirty="0" err="1"/>
              <a:t>programların</a:t>
            </a:r>
            <a:r>
              <a:rPr lang="en-US" dirty="0"/>
              <a:t>, </a:t>
            </a:r>
            <a:r>
              <a:rPr lang="en-US" dirty="0" err="1"/>
              <a:t>process’lerin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kaynaklara</a:t>
            </a:r>
            <a:r>
              <a:rPr lang="en-US" dirty="0"/>
              <a:t> </a:t>
            </a:r>
            <a:r>
              <a:rPr lang="en-US" dirty="0" err="1"/>
              <a:t>erişimlerinin</a:t>
            </a:r>
            <a:r>
              <a:rPr lang="en-US" dirty="0"/>
              <a:t> </a:t>
            </a:r>
            <a:r>
              <a:rPr lang="en-US" dirty="0" err="1"/>
              <a:t>denetlenmesini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Her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erişmesi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Protection-oriented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yetkili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ayırt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Kaynaklara</a:t>
            </a:r>
            <a:r>
              <a:rPr lang="en-US" dirty="0" smtClean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kuralları</a:t>
            </a:r>
            <a:r>
              <a:rPr lang="en-US" dirty="0"/>
              <a:t> </a:t>
            </a:r>
            <a:r>
              <a:rPr lang="en-US" dirty="0" err="1"/>
              <a:t>process’ler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/>
              <a:t>sistemlerinin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da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mekanizmalarını</a:t>
            </a:r>
            <a:r>
              <a:rPr lang="en-US" dirty="0"/>
              <a:t> </a:t>
            </a:r>
            <a:r>
              <a:rPr lang="en-US" dirty="0" err="1"/>
              <a:t>geliştirebilir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9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Korumanın</a:t>
            </a:r>
            <a:r>
              <a:rPr lang="en-US" dirty="0"/>
              <a:t> </a:t>
            </a:r>
            <a:r>
              <a:rPr lang="en-US" dirty="0" err="1"/>
              <a:t>temelleri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Protection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prensip</a:t>
            </a:r>
            <a:r>
              <a:rPr lang="en-US" dirty="0"/>
              <a:t>,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görevlerini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getirmelerini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hakka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 (principle of least privilege). </a:t>
            </a:r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process’te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etkileyecektir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Her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(account)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verilmesi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denetimi</a:t>
            </a:r>
            <a:r>
              <a:rPr lang="en-US" dirty="0"/>
              <a:t> </a:t>
            </a:r>
            <a:r>
              <a:rPr lang="en-US" dirty="0" err="1"/>
              <a:t>yapmaktadırlar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Sistemler</a:t>
            </a:r>
            <a:r>
              <a:rPr lang="en-US" dirty="0"/>
              <a:t>,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process’ler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enable/disable </a:t>
            </a:r>
            <a:r>
              <a:rPr lang="en-US" dirty="0" err="1"/>
              <a:t>yaparlar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4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tr-TR" sz="2100" dirty="0"/>
              <a:t>Dosya işlemleri</a:t>
            </a:r>
          </a:p>
          <a:p>
            <a:pPr algn="just">
              <a:lnSpc>
                <a:spcPct val="110000"/>
              </a:lnSpc>
            </a:pPr>
            <a:r>
              <a:rPr lang="tr-TR" sz="2100" dirty="0" smtClean="0"/>
              <a:t>Açık </a:t>
            </a:r>
            <a:r>
              <a:rPr lang="tr-TR" sz="2100" dirty="0"/>
              <a:t>durumdaki bir dosya ile aşağıdaki bilgiler ilişkilendirilir: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smtClean="0"/>
              <a:t>File </a:t>
            </a:r>
            <a:r>
              <a:rPr lang="tr-TR" sz="1700" dirty="0" err="1"/>
              <a:t>pointer</a:t>
            </a:r>
            <a:r>
              <a:rPr lang="tr-TR" sz="1700" dirty="0"/>
              <a:t>: Sistem okuma ve yazma işlemi için şimdiki konum </a:t>
            </a:r>
            <a:r>
              <a:rPr lang="tr-TR" sz="1700" dirty="0" err="1"/>
              <a:t>pointer’ı</a:t>
            </a:r>
            <a:r>
              <a:rPr lang="tr-TR" sz="1700" dirty="0"/>
              <a:t> kullanır.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smtClean="0"/>
              <a:t>File-</a:t>
            </a:r>
            <a:r>
              <a:rPr lang="tr-TR" sz="1700" dirty="0" err="1" smtClean="0"/>
              <a:t>open</a:t>
            </a:r>
            <a:r>
              <a:rPr lang="en-US" sz="1700" dirty="0" smtClean="0"/>
              <a:t> </a:t>
            </a:r>
            <a:r>
              <a:rPr lang="tr-TR" sz="1700" dirty="0" err="1" smtClean="0"/>
              <a:t>count</a:t>
            </a:r>
            <a:r>
              <a:rPr lang="tr-TR" sz="1700" dirty="0"/>
              <a:t>: Çok sayıda </a:t>
            </a:r>
            <a:r>
              <a:rPr lang="tr-TR" sz="1700" dirty="0" err="1"/>
              <a:t>process</a:t>
            </a:r>
            <a:r>
              <a:rPr lang="tr-TR" sz="1700" dirty="0"/>
              <a:t> aynı dosyaya erişebilir. Tüm </a:t>
            </a:r>
            <a:r>
              <a:rPr lang="tr-TR" sz="1700" dirty="0" err="1"/>
              <a:t>process’ler</a:t>
            </a:r>
            <a:r>
              <a:rPr lang="tr-TR" sz="1700" dirty="0"/>
              <a:t> dosyayı kapatıncaya kadar </a:t>
            </a:r>
            <a:r>
              <a:rPr lang="tr-TR" sz="1700" dirty="0" err="1"/>
              <a:t>open</a:t>
            </a:r>
            <a:r>
              <a:rPr lang="tr-TR" sz="1700" dirty="0"/>
              <a:t>-file </a:t>
            </a:r>
            <a:r>
              <a:rPr lang="tr-TR" sz="1700" dirty="0" err="1"/>
              <a:t>table’da</a:t>
            </a:r>
            <a:r>
              <a:rPr lang="tr-TR" sz="1700" dirty="0"/>
              <a:t> kaydı tutulur.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smtClean="0"/>
              <a:t>Disk </a:t>
            </a:r>
            <a:r>
              <a:rPr lang="tr-TR" sz="1700" dirty="0" err="1"/>
              <a:t>location</a:t>
            </a:r>
            <a:r>
              <a:rPr lang="tr-TR" sz="1700" dirty="0"/>
              <a:t>: Çoğu dosya işlemleri dosya içindeki verinin </a:t>
            </a:r>
            <a:r>
              <a:rPr lang="tr-TR" sz="1700" dirty="0" smtClean="0"/>
              <a:t>değişmesini </a:t>
            </a:r>
            <a:r>
              <a:rPr lang="tr-TR" sz="1700" dirty="0"/>
              <a:t>gerektirir. Dosyanın ilgili kısmı hafızaya alınarak değişiklik yapılır.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smtClean="0"/>
              <a:t>Erişim </a:t>
            </a:r>
            <a:r>
              <a:rPr lang="tr-TR" sz="1700" dirty="0"/>
              <a:t>hakları: </a:t>
            </a:r>
            <a:r>
              <a:rPr lang="tr-TR" sz="1700" dirty="0" err="1"/>
              <a:t>Process’ler</a:t>
            </a:r>
            <a:r>
              <a:rPr lang="tr-TR" sz="1700" dirty="0"/>
              <a:t> bir dosyayı açarken erişim </a:t>
            </a:r>
            <a:r>
              <a:rPr lang="tr-TR" sz="1700" dirty="0" err="1"/>
              <a:t>modu</a:t>
            </a:r>
            <a:r>
              <a:rPr lang="tr-TR" sz="1700" dirty="0"/>
              <a:t> kullanır.</a:t>
            </a:r>
          </a:p>
          <a:p>
            <a:pPr algn="just">
              <a:lnSpc>
                <a:spcPct val="110000"/>
              </a:lnSpc>
            </a:pPr>
            <a:r>
              <a:rPr lang="tr-TR" sz="2100" dirty="0" smtClean="0"/>
              <a:t>Bazı </a:t>
            </a:r>
            <a:r>
              <a:rPr lang="tr-TR" sz="2100" dirty="0"/>
              <a:t>işletim sistemleri dosyaları kilitleyerek başka </a:t>
            </a:r>
            <a:r>
              <a:rPr lang="tr-TR" sz="2100" dirty="0" err="1"/>
              <a:t>process’lerin</a:t>
            </a:r>
            <a:r>
              <a:rPr lang="tr-TR" sz="2100" dirty="0"/>
              <a:t> erişimine kapatır.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err="1" smtClean="0"/>
              <a:t>Shared</a:t>
            </a:r>
            <a:r>
              <a:rPr lang="tr-TR" sz="1700" dirty="0" smtClean="0"/>
              <a:t> </a:t>
            </a:r>
            <a:r>
              <a:rPr lang="tr-TR" sz="1700" dirty="0" err="1"/>
              <a:t>lock</a:t>
            </a:r>
            <a:r>
              <a:rPr lang="tr-TR" sz="1700" dirty="0"/>
              <a:t> (</a:t>
            </a:r>
            <a:r>
              <a:rPr lang="tr-TR" sz="1700" dirty="0" err="1"/>
              <a:t>reader</a:t>
            </a:r>
            <a:r>
              <a:rPr lang="tr-TR" sz="1700" dirty="0"/>
              <a:t> </a:t>
            </a:r>
            <a:r>
              <a:rPr lang="tr-TR" sz="1700" dirty="0" err="1"/>
              <a:t>lock</a:t>
            </a:r>
            <a:r>
              <a:rPr lang="tr-TR" sz="1700" dirty="0"/>
              <a:t>): Birden fazla </a:t>
            </a:r>
            <a:r>
              <a:rPr lang="tr-TR" sz="1700" dirty="0" err="1"/>
              <a:t>process</a:t>
            </a:r>
            <a:r>
              <a:rPr lang="tr-TR" sz="1700" dirty="0"/>
              <a:t> eşzamanlı </a:t>
            </a:r>
            <a:r>
              <a:rPr lang="tr-TR" sz="1700" dirty="0" err="1"/>
              <a:t>lock</a:t>
            </a:r>
            <a:r>
              <a:rPr lang="tr-TR" sz="1700" dirty="0"/>
              <a:t> isteyebilir.</a:t>
            </a:r>
          </a:p>
          <a:p>
            <a:pPr lvl="1" algn="just">
              <a:lnSpc>
                <a:spcPct val="110000"/>
              </a:lnSpc>
            </a:pPr>
            <a:r>
              <a:rPr lang="tr-TR" sz="1700" dirty="0" err="1" smtClean="0"/>
              <a:t>Exclusive</a:t>
            </a:r>
            <a:r>
              <a:rPr lang="tr-TR" sz="1700" dirty="0" smtClean="0"/>
              <a:t> </a:t>
            </a:r>
            <a:r>
              <a:rPr lang="tr-TR" sz="1700" dirty="0" err="1"/>
              <a:t>lock</a:t>
            </a:r>
            <a:r>
              <a:rPr lang="tr-TR" sz="1700" dirty="0"/>
              <a:t> (</a:t>
            </a:r>
            <a:r>
              <a:rPr lang="tr-TR" sz="1700" dirty="0" err="1"/>
              <a:t>writer</a:t>
            </a:r>
            <a:r>
              <a:rPr lang="tr-TR" sz="1700" dirty="0"/>
              <a:t> </a:t>
            </a:r>
            <a:r>
              <a:rPr lang="tr-TR" sz="1700" dirty="0" err="1"/>
              <a:t>lock</a:t>
            </a:r>
            <a:r>
              <a:rPr lang="tr-TR" sz="1700" dirty="0"/>
              <a:t>):Aynı anda sadece bir </a:t>
            </a:r>
            <a:r>
              <a:rPr lang="tr-TR" sz="1700" dirty="0" err="1"/>
              <a:t>process</a:t>
            </a:r>
            <a:r>
              <a:rPr lang="tr-TR" sz="1700" dirty="0"/>
              <a:t> </a:t>
            </a:r>
            <a:r>
              <a:rPr lang="tr-TR" sz="1700" dirty="0" err="1"/>
              <a:t>lock</a:t>
            </a:r>
            <a:r>
              <a:rPr lang="tr-TR" sz="1700" dirty="0"/>
              <a:t> isteyebilir. </a:t>
            </a:r>
          </a:p>
          <a:p>
            <a:pPr algn="just">
              <a:lnSpc>
                <a:spcPct val="110000"/>
              </a:lnSpc>
            </a:pPr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val="2221178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process’ler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topluluğudur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Nesneler</a:t>
            </a:r>
            <a:r>
              <a:rPr lang="en-US" dirty="0"/>
              <a:t>, </a:t>
            </a:r>
            <a:r>
              <a:rPr lang="en-US" dirty="0" err="1"/>
              <a:t>donanımsal</a:t>
            </a:r>
            <a:r>
              <a:rPr lang="en-US" dirty="0"/>
              <a:t> (CPU, </a:t>
            </a:r>
            <a:r>
              <a:rPr lang="en-US" dirty="0" err="1"/>
              <a:t>hafıza</a:t>
            </a:r>
            <a:r>
              <a:rPr lang="en-US" dirty="0"/>
              <a:t>, </a:t>
            </a:r>
            <a:r>
              <a:rPr lang="en-US" dirty="0" err="1"/>
              <a:t>yazıcılar</a:t>
            </a:r>
            <a:r>
              <a:rPr lang="en-US" dirty="0"/>
              <a:t>, …)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yazılımsal</a:t>
            </a:r>
            <a:r>
              <a:rPr lang="en-US" dirty="0"/>
              <a:t> (file, </a:t>
            </a:r>
            <a:r>
              <a:rPr lang="en-US" dirty="0" err="1"/>
              <a:t>programlar</a:t>
            </a:r>
            <a:r>
              <a:rPr lang="en-US" dirty="0"/>
              <a:t>, …) </a:t>
            </a:r>
            <a:r>
              <a:rPr lang="en-US" dirty="0" err="1"/>
              <a:t>olabilir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Her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yapılabilecek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 </a:t>
            </a:r>
            <a:r>
              <a:rPr lang="en-US" dirty="0" err="1"/>
              <a:t>farklıdır</a:t>
            </a:r>
            <a:r>
              <a:rPr lang="en-US" dirty="0"/>
              <a:t> (CPU </a:t>
            </a:r>
            <a:r>
              <a:rPr lang="en-US" dirty="0" err="1"/>
              <a:t>için</a:t>
            </a:r>
            <a:r>
              <a:rPr lang="en-US" dirty="0"/>
              <a:t> execute, </a:t>
            </a:r>
            <a:r>
              <a:rPr lang="en-US" dirty="0" err="1"/>
              <a:t>hafıza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/</a:t>
            </a:r>
            <a:r>
              <a:rPr lang="en-US" dirty="0" err="1"/>
              <a:t>okuma</a:t>
            </a:r>
            <a:r>
              <a:rPr lang="en-US" dirty="0"/>
              <a:t>,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/</a:t>
            </a:r>
            <a:r>
              <a:rPr lang="en-US" dirty="0" err="1"/>
              <a:t>kapama</a:t>
            </a:r>
            <a:r>
              <a:rPr lang="en-US" dirty="0"/>
              <a:t>, </a:t>
            </a:r>
            <a:r>
              <a:rPr lang="en-US" dirty="0" err="1"/>
              <a:t>yazma</a:t>
            </a:r>
            <a:r>
              <a:rPr lang="en-US" dirty="0"/>
              <a:t>/</a:t>
            </a:r>
            <a:r>
              <a:rPr lang="en-US" dirty="0" err="1"/>
              <a:t>okuma</a:t>
            </a:r>
            <a:r>
              <a:rPr lang="en-US" dirty="0"/>
              <a:t>, </a:t>
            </a:r>
            <a:r>
              <a:rPr lang="en-US" dirty="0" err="1"/>
              <a:t>oluşturma</a:t>
            </a:r>
            <a:r>
              <a:rPr lang="en-US" dirty="0"/>
              <a:t>/</a:t>
            </a:r>
            <a:r>
              <a:rPr lang="en-US" dirty="0" err="1"/>
              <a:t>silme</a:t>
            </a:r>
            <a:r>
              <a:rPr lang="en-US" dirty="0"/>
              <a:t>, …).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err="1"/>
              <a:t>kaynaklara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yetkiye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erişmelidir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kümesine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verilmiş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uymak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5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Domain </a:t>
            </a:r>
            <a:r>
              <a:rPr lang="en-US" dirty="0" err="1"/>
              <a:t>yapısı</a:t>
            </a:r>
            <a:r>
              <a:rPr lang="en-US" dirty="0"/>
              <a:t> </a:t>
            </a:r>
          </a:p>
          <a:p>
            <a:pPr algn="just"/>
            <a:r>
              <a:rPr lang="en-US" dirty="0" smtClean="0"/>
              <a:t>Protection </a:t>
            </a:r>
            <a:r>
              <a:rPr lang="en-US" dirty="0"/>
              <a:t>domain,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process’in</a:t>
            </a:r>
            <a:r>
              <a:rPr lang="en-US" dirty="0"/>
              <a:t> </a:t>
            </a:r>
            <a:r>
              <a:rPr lang="en-US" dirty="0" err="1"/>
              <a:t>erişebileceği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Her </a:t>
            </a:r>
            <a:r>
              <a:rPr lang="en-US" dirty="0"/>
              <a:t>domain,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türünü</a:t>
            </a:r>
            <a:r>
              <a:rPr lang="en-US" dirty="0"/>
              <a:t> </a:t>
            </a:r>
            <a:r>
              <a:rPr lang="en-US" dirty="0" err="1" smtClean="0"/>
              <a:t>belirler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yapılabilecek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kabiliyetine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hakkı</a:t>
            </a:r>
            <a:r>
              <a:rPr lang="en-US" dirty="0"/>
              <a:t> (access right) </a:t>
            </a:r>
            <a:r>
              <a:rPr lang="en-US" dirty="0" err="1"/>
              <a:t>denir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domain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topluluğundan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D </a:t>
            </a:r>
            <a:r>
              <a:rPr lang="en-US" dirty="0" err="1"/>
              <a:t>domain’i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hakkına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, D </a:t>
            </a:r>
            <a:r>
              <a:rPr lang="en-US" dirty="0" err="1"/>
              <a:t>domain’inde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process F </a:t>
            </a:r>
            <a:r>
              <a:rPr lang="en-US" dirty="0" err="1"/>
              <a:t>dosyasına</a:t>
            </a:r>
            <a:r>
              <a:rPr lang="en-US" dirty="0"/>
              <a:t> 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yazma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erişebilir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/>
              <a:t>domain’ler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8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292911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Domain </a:t>
            </a:r>
            <a:r>
              <a:rPr lang="en-US" dirty="0" err="1" smtClean="0"/>
              <a:t>yapısı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&lt;O</a:t>
            </a:r>
            <a:r>
              <a:rPr lang="en-US" sz="1600" dirty="0" smtClean="0"/>
              <a:t>4, </a:t>
            </a:r>
            <a:r>
              <a:rPr lang="en-US" dirty="0" smtClean="0"/>
              <a:t>{print}&gt;</a:t>
            </a:r>
            <a:r>
              <a:rPr lang="en-US" sz="1600" dirty="0" smtClean="0"/>
              <a:t> </a:t>
            </a:r>
            <a:r>
              <a:rPr lang="en-US" dirty="0" err="1" smtClean="0"/>
              <a:t>erişim</a:t>
            </a:r>
            <a:r>
              <a:rPr lang="en-US" dirty="0" smtClean="0"/>
              <a:t> </a:t>
            </a:r>
            <a:r>
              <a:rPr lang="en-US" dirty="0" err="1"/>
              <a:t>hakkı</a:t>
            </a:r>
            <a:r>
              <a:rPr lang="en-US" dirty="0"/>
              <a:t>, D2 </a:t>
            </a:r>
            <a:r>
              <a:rPr lang="en-US" dirty="0" err="1"/>
              <a:t>ve</a:t>
            </a:r>
            <a:r>
              <a:rPr lang="en-US" dirty="0"/>
              <a:t> D3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paylaşılmaktadır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process </a:t>
            </a:r>
            <a:r>
              <a:rPr lang="en-US" dirty="0" err="1"/>
              <a:t>ile</a:t>
            </a:r>
            <a:r>
              <a:rPr lang="en-US" dirty="0"/>
              <a:t> domain </a:t>
            </a:r>
            <a:r>
              <a:rPr lang="en-US" dirty="0" err="1"/>
              <a:t>ilişkilendirmesi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(static)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/>
              <a:t>domain </a:t>
            </a:r>
            <a:r>
              <a:rPr lang="en-US" dirty="0" err="1"/>
              <a:t>ilişkilendirmesinde</a:t>
            </a:r>
            <a:r>
              <a:rPr lang="en-US" dirty="0"/>
              <a:t> process,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domain </a:t>
            </a:r>
            <a:r>
              <a:rPr lang="en-US" dirty="0" err="1"/>
              <a:t>değiştirebilir</a:t>
            </a:r>
            <a:r>
              <a:rPr lang="en-US" dirty="0"/>
              <a:t> (domain switching).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46" y="2292911"/>
            <a:ext cx="5562759" cy="13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Protection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(access matrix) </a:t>
            </a:r>
            <a:r>
              <a:rPr lang="en-US" dirty="0" err="1"/>
              <a:t>oluşturulabilir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Matristeki</a:t>
            </a:r>
            <a:r>
              <a:rPr lang="en-US" dirty="0" smtClean="0"/>
              <a:t> </a:t>
            </a:r>
            <a:r>
              <a:rPr lang="en-US" dirty="0" err="1"/>
              <a:t>satırlar</a:t>
            </a:r>
            <a:r>
              <a:rPr lang="en-US" dirty="0"/>
              <a:t> </a:t>
            </a:r>
            <a:r>
              <a:rPr lang="en-US" dirty="0" err="1"/>
              <a:t>domain’leri</a:t>
            </a:r>
            <a:r>
              <a:rPr lang="en-US" dirty="0"/>
              <a:t>,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haklarını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Şekilde</a:t>
            </a:r>
            <a:r>
              <a:rPr lang="en-US" dirty="0"/>
              <a:t>,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yazıcının</a:t>
            </a:r>
            <a:r>
              <a:rPr lang="en-US" dirty="0"/>
              <a:t> 4 </a:t>
            </a:r>
            <a:r>
              <a:rPr lang="en-US" dirty="0" err="1"/>
              <a:t>farklı</a:t>
            </a:r>
            <a:r>
              <a:rPr lang="en-US" dirty="0"/>
              <a:t> domain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düzenlenmiştir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Erişim</a:t>
            </a:r>
            <a:r>
              <a:rPr lang="en-US" dirty="0" smtClean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yapıda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7" y="4803897"/>
            <a:ext cx="3108958" cy="17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domain’den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domain’lere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yapılabileceği</a:t>
            </a:r>
            <a:r>
              <a:rPr lang="en-US" dirty="0"/>
              <a:t> de </a:t>
            </a:r>
            <a:r>
              <a:rPr lang="en-US" dirty="0" err="1"/>
              <a:t>belirtilebilir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domain’deki</a:t>
            </a:r>
            <a:r>
              <a:rPr lang="en-US" dirty="0"/>
              <a:t> </a:t>
            </a:r>
            <a:r>
              <a:rPr lang="en-US" dirty="0" err="1"/>
              <a:t>process’lerim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döngüleri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domain’lere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yapabileceği</a:t>
            </a:r>
            <a:r>
              <a:rPr lang="en-US" dirty="0"/>
              <a:t> </a:t>
            </a:r>
            <a:r>
              <a:rPr lang="en-US" dirty="0" err="1"/>
              <a:t>sınırlandırılabilir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15" y="4089154"/>
            <a:ext cx="395025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matrisinde</a:t>
            </a:r>
            <a:r>
              <a:rPr lang="en-US" dirty="0"/>
              <a:t>, copy, owner </a:t>
            </a:r>
            <a:r>
              <a:rPr lang="en-US" dirty="0" err="1"/>
              <a:t>ve</a:t>
            </a:r>
            <a:r>
              <a:rPr lang="en-US" dirty="0"/>
              <a:t> control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copy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domain’in</a:t>
            </a:r>
            <a:r>
              <a:rPr lang="en-US" dirty="0"/>
              <a:t> </a:t>
            </a:r>
            <a:r>
              <a:rPr lang="en-US" dirty="0" err="1"/>
              <a:t>kendisine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yetkisini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domain’e</a:t>
            </a:r>
            <a:r>
              <a:rPr lang="en-US" dirty="0"/>
              <a:t> </a:t>
            </a:r>
            <a:r>
              <a:rPr lang="en-US" dirty="0" err="1"/>
              <a:t>kopyalayabileceğini</a:t>
            </a:r>
            <a:r>
              <a:rPr lang="en-US" dirty="0"/>
              <a:t> </a:t>
            </a:r>
            <a:r>
              <a:rPr lang="en-US" dirty="0" err="1" smtClean="0"/>
              <a:t>gösterir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domain’in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yetkisini</a:t>
            </a:r>
            <a:r>
              <a:rPr lang="en-US" dirty="0"/>
              <a:t> </a:t>
            </a:r>
            <a:r>
              <a:rPr lang="en-US" dirty="0" err="1"/>
              <a:t>aktarabileceği</a:t>
            </a:r>
            <a:r>
              <a:rPr lang="en-US" dirty="0"/>
              <a:t> *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gösterilir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Şekilde</a:t>
            </a:r>
            <a:r>
              <a:rPr lang="en-US" dirty="0"/>
              <a:t>, D2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read </a:t>
            </a:r>
            <a:r>
              <a:rPr lang="en-US" dirty="0" err="1"/>
              <a:t>yetkisini</a:t>
            </a:r>
            <a:r>
              <a:rPr lang="en-US" dirty="0"/>
              <a:t> D3 ’e </a:t>
            </a:r>
            <a:r>
              <a:rPr lang="en-US" dirty="0" err="1"/>
              <a:t>kopyalamıştır</a:t>
            </a:r>
            <a:r>
              <a:rPr lang="en-US" dirty="0"/>
              <a:t>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79" y="5084064"/>
            <a:ext cx="6418346" cy="13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owner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domain’in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ekleyip</a:t>
            </a:r>
            <a:r>
              <a:rPr lang="en-US" dirty="0"/>
              <a:t> </a:t>
            </a:r>
            <a:r>
              <a:rPr lang="en-US" dirty="0" err="1"/>
              <a:t>çıkarabileceğini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domain owner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,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domain’e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ekleyip</a:t>
            </a:r>
            <a:r>
              <a:rPr lang="en-US" dirty="0"/>
              <a:t> </a:t>
            </a:r>
            <a:r>
              <a:rPr lang="en-US" dirty="0" err="1"/>
              <a:t>çıkartabilir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Şekilde</a:t>
            </a:r>
            <a:r>
              <a:rPr lang="en-US" dirty="0"/>
              <a:t>, D2 owner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write </a:t>
            </a:r>
            <a:r>
              <a:rPr lang="en-US" dirty="0" err="1"/>
              <a:t>yetkisini</a:t>
            </a:r>
            <a:r>
              <a:rPr lang="en-US" dirty="0"/>
              <a:t> </a:t>
            </a:r>
            <a:r>
              <a:rPr lang="en-US" dirty="0" err="1"/>
              <a:t>eklemiştir</a:t>
            </a:r>
            <a:r>
              <a:rPr lang="en-US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25" y="4516314"/>
            <a:ext cx="6660424" cy="18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matrisi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control,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domain’in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domain’in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yetkisini</a:t>
            </a:r>
            <a:r>
              <a:rPr lang="en-US" dirty="0"/>
              <a:t> </a:t>
            </a:r>
            <a:r>
              <a:rPr lang="en-US" dirty="0" err="1"/>
              <a:t>değiştirebileceğini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Şekilde</a:t>
            </a:r>
            <a:r>
              <a:rPr lang="en-US" dirty="0"/>
              <a:t>, D2 control </a:t>
            </a:r>
            <a:r>
              <a:rPr lang="en-US" dirty="0" err="1"/>
              <a:t>yetkisine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D4 </a:t>
            </a:r>
            <a:r>
              <a:rPr lang="en-US" dirty="0" err="1" smtClean="0"/>
              <a:t>domain’inin</a:t>
            </a:r>
            <a:r>
              <a:rPr lang="en-US" dirty="0" smtClean="0"/>
              <a:t> </a:t>
            </a:r>
            <a:r>
              <a:rPr lang="en-US" dirty="0" err="1"/>
              <a:t>yetkilerini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69" y="4136531"/>
            <a:ext cx="4554220" cy="19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haklarının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sistemlerinde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haklarının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kullanıcılardan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gerekebilir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Erişim</a:t>
            </a:r>
            <a:r>
              <a:rPr lang="en-US" dirty="0" smtClean="0"/>
              <a:t> </a:t>
            </a:r>
            <a:r>
              <a:rPr lang="en-US" dirty="0" err="1"/>
              <a:t>haklarının</a:t>
            </a:r>
            <a:r>
              <a:rPr lang="en-US" dirty="0"/>
              <a:t> </a:t>
            </a:r>
            <a:r>
              <a:rPr lang="en-US" dirty="0" err="1"/>
              <a:t>alınması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şekillerde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smtClean="0"/>
              <a:t>Immediate </a:t>
            </a:r>
            <a:r>
              <a:rPr lang="en-US" dirty="0"/>
              <a:t>/ delayed: </a:t>
            </a:r>
            <a:r>
              <a:rPr lang="en-US" dirty="0" err="1"/>
              <a:t>Haklar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 </a:t>
            </a:r>
          </a:p>
          <a:p>
            <a:pPr lvl="1" algn="just"/>
            <a:r>
              <a:rPr lang="en-US" dirty="0" smtClean="0"/>
              <a:t>Selective </a:t>
            </a:r>
            <a:r>
              <a:rPr lang="en-US" dirty="0"/>
              <a:t>/ general: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hakkı</a:t>
            </a:r>
            <a:r>
              <a:rPr lang="en-US" dirty="0"/>
              <a:t> </a:t>
            </a:r>
            <a:r>
              <a:rPr lang="en-US" dirty="0" err="1"/>
              <a:t>alındığında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erişen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kullanıcılardan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 </a:t>
            </a:r>
          </a:p>
          <a:p>
            <a:pPr lvl="1" algn="just"/>
            <a:r>
              <a:rPr lang="en-US" dirty="0" smtClean="0"/>
              <a:t>Partial </a:t>
            </a:r>
            <a:r>
              <a:rPr lang="en-US" dirty="0"/>
              <a:t>/ total: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 </a:t>
            </a:r>
          </a:p>
          <a:p>
            <a:pPr lvl="1" algn="just"/>
            <a:r>
              <a:rPr lang="en-US" dirty="0" smtClean="0"/>
              <a:t>Temporary </a:t>
            </a:r>
            <a:r>
              <a:rPr lang="en-US" dirty="0"/>
              <a:t>/ permanent: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hakları</a:t>
            </a:r>
            <a:r>
              <a:rPr lang="en-US" dirty="0"/>
              <a:t>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kalıcı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alınabilir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1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Protection</a:t>
            </a:r>
            <a:r>
              <a:rPr lang="en-US" dirty="0"/>
              <a:t>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sistemindeki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programlara</a:t>
            </a:r>
            <a:r>
              <a:rPr lang="en-US" dirty="0"/>
              <a:t> 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Security</a:t>
            </a:r>
            <a:r>
              <a:rPr lang="en-US" dirty="0"/>
              <a:t>,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düzeyde</a:t>
            </a:r>
            <a:r>
              <a:rPr lang="en-US" dirty="0"/>
              <a:t> </a:t>
            </a:r>
            <a:r>
              <a:rPr lang="en-US" dirty="0" err="1"/>
              <a:t>protection’ın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ortamı</a:t>
            </a:r>
            <a:r>
              <a:rPr lang="en-US" dirty="0"/>
              <a:t> da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Protection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çalıştırılması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etkisiz</a:t>
            </a:r>
            <a:r>
              <a:rPr lang="en-US" dirty="0"/>
              <a:t> </a:t>
            </a:r>
            <a:r>
              <a:rPr lang="en-US" dirty="0" err="1"/>
              <a:t>kalır</a:t>
            </a:r>
            <a:r>
              <a:rPr lang="en-US" dirty="0"/>
              <a:t>. </a:t>
            </a:r>
          </a:p>
          <a:p>
            <a:pPr algn="just"/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kaynakları</a:t>
            </a:r>
            <a:r>
              <a:rPr lang="en-US" dirty="0"/>
              <a:t>,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erişimlere</a:t>
            </a:r>
            <a:r>
              <a:rPr lang="en-US" dirty="0"/>
              <a:t>, </a:t>
            </a:r>
            <a:r>
              <a:rPr lang="en-US" dirty="0" err="1"/>
              <a:t>kötücül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,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oluşmasına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korunmalıdır</a:t>
            </a:r>
            <a:r>
              <a:rPr lang="en-US" dirty="0"/>
              <a:t> (CPU, </a:t>
            </a:r>
            <a:r>
              <a:rPr lang="en-US" dirty="0" err="1"/>
              <a:t>hafıza</a:t>
            </a:r>
            <a:r>
              <a:rPr lang="en-US" dirty="0"/>
              <a:t>, </a:t>
            </a:r>
            <a:r>
              <a:rPr lang="en-US" dirty="0" err="1"/>
              <a:t>diskler</a:t>
            </a:r>
            <a:r>
              <a:rPr lang="en-US" dirty="0"/>
              <a:t>, </a:t>
            </a:r>
            <a:r>
              <a:rPr lang="en-US" dirty="0" err="1"/>
              <a:t>ağ</a:t>
            </a:r>
            <a:r>
              <a:rPr lang="en-US" dirty="0"/>
              <a:t>, …).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kaynaklarına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planlanan</a:t>
            </a:r>
            <a:r>
              <a:rPr lang="en-US" dirty="0"/>
              <a:t>/</a:t>
            </a:r>
            <a:r>
              <a:rPr lang="en-US" dirty="0" err="1"/>
              <a:t>amaçlanan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sağlanıyorsa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güvenlidir</a:t>
            </a:r>
            <a:r>
              <a:rPr lang="en-US" dirty="0"/>
              <a:t> (secure) </a:t>
            </a:r>
            <a:r>
              <a:rPr lang="en-US" dirty="0" err="1"/>
              <a:t>denir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, </a:t>
            </a:r>
            <a:r>
              <a:rPr lang="en-US" dirty="0" err="1"/>
              <a:t>kasıtlı</a:t>
            </a:r>
            <a:r>
              <a:rPr lang="en-US" dirty="0"/>
              <a:t> (</a:t>
            </a:r>
            <a:r>
              <a:rPr lang="en-US" dirty="0" err="1"/>
              <a:t>kötücül</a:t>
            </a:r>
            <a:r>
              <a:rPr lang="en-US" dirty="0"/>
              <a:t>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kasıtsız</a:t>
            </a:r>
            <a:r>
              <a:rPr lang="en-US" dirty="0"/>
              <a:t> (</a:t>
            </a:r>
            <a:r>
              <a:rPr lang="en-US" dirty="0" err="1"/>
              <a:t>bilmeyerek</a:t>
            </a:r>
            <a:r>
              <a:rPr lang="en-US" dirty="0"/>
              <a:t>)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2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tr-TR" sz="3000" dirty="0"/>
              <a:t>Dosya türleri</a:t>
            </a:r>
          </a:p>
          <a:p>
            <a:pPr algn="just"/>
            <a:r>
              <a:rPr lang="tr-TR" sz="3000" dirty="0" smtClean="0"/>
              <a:t>İşletim </a:t>
            </a:r>
            <a:r>
              <a:rPr lang="tr-TR" sz="3000" dirty="0"/>
              <a:t>sisteminde dosya türünü belirlemek için yaygın kullanılan yöntemde, dosya türü dosya adının bir kısmını oluşturur.</a:t>
            </a:r>
          </a:p>
          <a:p>
            <a:pPr algn="just"/>
            <a:r>
              <a:rPr lang="tr-TR" sz="3000" dirty="0" smtClean="0"/>
              <a:t>Bir </a:t>
            </a:r>
            <a:r>
              <a:rPr lang="tr-TR" sz="3000" dirty="0"/>
              <a:t>dosya adı iki parçadan oluşur: dosya adı ve uzantısı.</a:t>
            </a:r>
          </a:p>
          <a:p>
            <a:pPr marL="0" indent="0" algn="just">
              <a:buNone/>
            </a:pPr>
            <a:r>
              <a:rPr lang="tr-TR" sz="3000" dirty="0" smtClean="0"/>
              <a:t>	gunluk.</a:t>
            </a:r>
            <a:r>
              <a:rPr lang="tr-TR" sz="3000" dirty="0" smtClean="0">
                <a:solidFill>
                  <a:srgbClr val="FF0000"/>
                </a:solidFill>
              </a:rPr>
              <a:t>docx</a:t>
            </a:r>
            <a:r>
              <a:rPr lang="tr-TR" sz="3000" dirty="0" smtClean="0"/>
              <a:t>	sunucu.</a:t>
            </a:r>
            <a:r>
              <a:rPr lang="tr-TR" sz="3000" dirty="0" smtClean="0">
                <a:solidFill>
                  <a:srgbClr val="FF0000"/>
                </a:solidFill>
              </a:rPr>
              <a:t>cpp</a:t>
            </a:r>
            <a:r>
              <a:rPr lang="tr-TR" sz="3000" dirty="0" smtClean="0"/>
              <a:t>	maashesapla.</a:t>
            </a:r>
            <a:r>
              <a:rPr lang="tr-TR" sz="3000" dirty="0" smtClean="0">
                <a:solidFill>
                  <a:srgbClr val="FF0000"/>
                </a:solidFill>
              </a:rPr>
              <a:t>xlsx</a:t>
            </a:r>
            <a:endParaRPr lang="tr-TR" sz="3000" dirty="0">
              <a:solidFill>
                <a:srgbClr val="FF0000"/>
              </a:solidFill>
            </a:endParaRPr>
          </a:p>
          <a:p>
            <a:pPr algn="just"/>
            <a:r>
              <a:rPr lang="tr-TR" sz="3000" dirty="0" smtClean="0"/>
              <a:t>Dosya </a:t>
            </a:r>
            <a:r>
              <a:rPr lang="tr-TR" sz="3000" dirty="0"/>
              <a:t>türü işletim sisteminin dosya ile yapılacak işlemi gösterir (.</a:t>
            </a:r>
            <a:r>
              <a:rPr lang="tr-TR" sz="3000" dirty="0" err="1"/>
              <a:t>exe</a:t>
            </a:r>
            <a:r>
              <a:rPr lang="tr-TR" sz="3000" dirty="0"/>
              <a:t>, .com).</a:t>
            </a:r>
          </a:p>
          <a:p>
            <a:pPr algn="just"/>
            <a:r>
              <a:rPr lang="tr-TR" sz="3000" dirty="0" smtClean="0"/>
              <a:t>Kullanıcı </a:t>
            </a:r>
            <a:r>
              <a:rPr lang="tr-TR" sz="3000" dirty="0"/>
              <a:t>bilinen uzantının dışında uzantı belirleyebilir.</a:t>
            </a:r>
          </a:p>
          <a:p>
            <a:pPr algn="just"/>
            <a:r>
              <a:rPr lang="tr-TR" sz="3000" dirty="0" smtClean="0"/>
              <a:t>Farklı </a:t>
            </a:r>
            <a:r>
              <a:rPr lang="tr-TR" sz="3000" dirty="0"/>
              <a:t>işletim sistemleri dosya türünü farklı şekilde belirler.</a:t>
            </a:r>
          </a:p>
          <a:p>
            <a:pPr algn="just"/>
            <a:r>
              <a:rPr lang="tr-TR" sz="3000" dirty="0" smtClean="0"/>
              <a:t>Mac </a:t>
            </a:r>
            <a:r>
              <a:rPr lang="tr-TR" sz="3000" dirty="0"/>
              <a:t>OS X dosya özelliklerinde oluşturan uygulamayı belirtir.</a:t>
            </a:r>
          </a:p>
          <a:p>
            <a:pPr algn="just"/>
            <a:r>
              <a:rPr lang="tr-TR" sz="3000" dirty="0" smtClean="0"/>
              <a:t>UNIX bazı </a:t>
            </a:r>
            <a:r>
              <a:rPr lang="tr-TR" sz="3000" dirty="0"/>
              <a:t>dosyaların başlangıcına dosya türünü belirleyen </a:t>
            </a:r>
            <a:r>
              <a:rPr lang="tr-TR" sz="3000" dirty="0" smtClean="0"/>
              <a:t>numaraya </a:t>
            </a:r>
            <a:r>
              <a:rPr lang="tr-TR" sz="3000" dirty="0"/>
              <a:t>(</a:t>
            </a:r>
            <a:r>
              <a:rPr lang="tr-TR" sz="3000" dirty="0" err="1"/>
              <a:t>magic</a:t>
            </a:r>
            <a:r>
              <a:rPr lang="tr-TR" sz="3000" dirty="0"/>
              <a:t> </a:t>
            </a:r>
            <a:r>
              <a:rPr lang="tr-TR" sz="3000" dirty="0" err="1"/>
              <a:t>number</a:t>
            </a:r>
            <a:r>
              <a:rPr lang="tr-TR" sz="3000" dirty="0" smtClean="0"/>
              <a:t>) yazar</a:t>
            </a:r>
            <a:r>
              <a:rPr lang="tr-TR" sz="3000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277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, </a:t>
            </a:r>
            <a:r>
              <a:rPr lang="en-US" dirty="0" err="1"/>
              <a:t>kasıtsız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kullanımlara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, </a:t>
            </a:r>
            <a:r>
              <a:rPr lang="en-US" dirty="0" err="1"/>
              <a:t>kasıtlı</a:t>
            </a:r>
            <a:r>
              <a:rPr lang="en-US" dirty="0"/>
              <a:t> </a:t>
            </a:r>
            <a:r>
              <a:rPr lang="en-US" dirty="0" err="1"/>
              <a:t>olanlara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Protection </a:t>
            </a:r>
            <a:r>
              <a:rPr lang="en-US" dirty="0" err="1"/>
              <a:t>yöntemlerinin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kasıtsız</a:t>
            </a:r>
            <a:r>
              <a:rPr lang="en-US" dirty="0"/>
              <a:t> </a:t>
            </a:r>
            <a:r>
              <a:rPr lang="en-US" dirty="0" err="1"/>
              <a:t>kullanımlara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kırmaya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girişimde</a:t>
            </a:r>
            <a:r>
              <a:rPr lang="en-US" dirty="0"/>
              <a:t> </a:t>
            </a:r>
            <a:r>
              <a:rPr lang="en-US" dirty="0" err="1"/>
              <a:t>bulunanlara</a:t>
            </a:r>
            <a:r>
              <a:rPr lang="en-US" dirty="0"/>
              <a:t> </a:t>
            </a:r>
            <a:r>
              <a:rPr lang="en-US" dirty="0" smtClean="0"/>
              <a:t>intruder(</a:t>
            </a:r>
            <a:r>
              <a:rPr lang="en-US" dirty="0" err="1" smtClean="0"/>
              <a:t>davetsiz</a:t>
            </a:r>
            <a:r>
              <a:rPr lang="en-US" dirty="0" smtClean="0"/>
              <a:t> </a:t>
            </a:r>
            <a:r>
              <a:rPr lang="en-US" dirty="0" err="1" smtClean="0"/>
              <a:t>misafir</a:t>
            </a:r>
            <a:r>
              <a:rPr lang="en-US" dirty="0" smtClean="0"/>
              <a:t>) </a:t>
            </a:r>
            <a:r>
              <a:rPr lang="en-US" dirty="0" err="1"/>
              <a:t>veya</a:t>
            </a:r>
            <a:r>
              <a:rPr lang="en-US" dirty="0"/>
              <a:t> cracker (</a:t>
            </a:r>
            <a:r>
              <a:rPr lang="en-US" dirty="0" err="1"/>
              <a:t>saldırgan</a:t>
            </a:r>
            <a:r>
              <a:rPr lang="en-US" dirty="0"/>
              <a:t>) </a:t>
            </a:r>
            <a:r>
              <a:rPr lang="en-US" dirty="0" err="1"/>
              <a:t>denir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Threat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potansiyelini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Attack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girişimi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32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şekillerde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err="1" smtClean="0"/>
              <a:t>Gizlilik</a:t>
            </a:r>
            <a:r>
              <a:rPr lang="en-US" dirty="0" smtClean="0"/>
              <a:t> </a:t>
            </a:r>
            <a:r>
              <a:rPr lang="en-US" dirty="0" err="1"/>
              <a:t>ihlali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okunmasıdır</a:t>
            </a:r>
            <a:r>
              <a:rPr lang="en-US" dirty="0"/>
              <a:t> (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</a:t>
            </a:r>
            <a:r>
              <a:rPr lang="en-US" dirty="0" err="1"/>
              <a:t>kredi</a:t>
            </a:r>
            <a:r>
              <a:rPr lang="en-US" dirty="0"/>
              <a:t> </a:t>
            </a:r>
            <a:r>
              <a:rPr lang="en-US" dirty="0" err="1"/>
              <a:t>kartı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, …). </a:t>
            </a:r>
            <a:endParaRPr lang="en-US" dirty="0" smtClean="0"/>
          </a:p>
          <a:p>
            <a:pPr lvl="1" algn="just"/>
            <a:r>
              <a:rPr lang="en-US" dirty="0" err="1" smtClean="0"/>
              <a:t>Bütünlüğün</a:t>
            </a:r>
            <a:r>
              <a:rPr lang="en-US" dirty="0" smtClean="0"/>
              <a:t> </a:t>
            </a:r>
            <a:r>
              <a:rPr lang="en-US" dirty="0" err="1"/>
              <a:t>bozulması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programda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yapılmasıdır</a:t>
            </a:r>
            <a:r>
              <a:rPr lang="en-US" dirty="0"/>
              <a:t> (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, program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). </a:t>
            </a:r>
            <a:endParaRPr lang="en-US" dirty="0" smtClean="0"/>
          </a:p>
          <a:p>
            <a:pPr lvl="1" algn="just"/>
            <a:r>
              <a:rPr lang="en-US" dirty="0" err="1" smtClean="0"/>
              <a:t>Kullanılabilirliğin</a:t>
            </a:r>
            <a:r>
              <a:rPr lang="en-US" dirty="0" smtClean="0"/>
              <a:t> </a:t>
            </a:r>
            <a:r>
              <a:rPr lang="en-US" dirty="0" err="1"/>
              <a:t>engellenmesi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değiştirilerek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 hale </a:t>
            </a:r>
            <a:r>
              <a:rPr lang="en-US" dirty="0" err="1"/>
              <a:t>getirilmesidir</a:t>
            </a:r>
            <a:r>
              <a:rPr lang="en-US" dirty="0"/>
              <a:t> (Web </a:t>
            </a:r>
            <a:r>
              <a:rPr lang="en-US" dirty="0" err="1"/>
              <a:t>sayfalarının</a:t>
            </a:r>
            <a:r>
              <a:rPr lang="en-US" dirty="0"/>
              <a:t>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). </a:t>
            </a:r>
            <a:endParaRPr lang="en-US" dirty="0" smtClean="0"/>
          </a:p>
          <a:p>
            <a:pPr lvl="1" algn="just"/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/>
              <a:t>çalınması</a:t>
            </a:r>
            <a:r>
              <a:rPr lang="en-US" dirty="0"/>
              <a:t>: </a:t>
            </a:r>
            <a:r>
              <a:rPr lang="en-US" dirty="0" err="1"/>
              <a:t>Kaynakların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kullanılmasıdır</a:t>
            </a:r>
            <a:r>
              <a:rPr lang="en-US" dirty="0"/>
              <a:t> (</a:t>
            </a:r>
            <a:r>
              <a:rPr lang="en-US" dirty="0" err="1"/>
              <a:t>Saldırgan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program </a:t>
            </a:r>
            <a:r>
              <a:rPr lang="en-US" dirty="0" err="1"/>
              <a:t>yükler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). </a:t>
            </a:r>
            <a:endParaRPr lang="en-US" dirty="0" smtClean="0"/>
          </a:p>
          <a:p>
            <a:pPr lvl="1" algn="just"/>
            <a:r>
              <a:rPr lang="en-US" dirty="0" err="1" smtClean="0"/>
              <a:t>Servis</a:t>
            </a:r>
            <a:r>
              <a:rPr lang="en-US" dirty="0" smtClean="0"/>
              <a:t> </a:t>
            </a:r>
            <a:r>
              <a:rPr lang="en-US" dirty="0" err="1"/>
              <a:t>engellenmesi</a:t>
            </a:r>
            <a:r>
              <a:rPr lang="en-US" dirty="0"/>
              <a:t>: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sağlayamayacak</a:t>
            </a:r>
            <a:r>
              <a:rPr lang="en-US" dirty="0"/>
              <a:t> hale </a:t>
            </a:r>
            <a:r>
              <a:rPr lang="en-US" dirty="0" err="1"/>
              <a:t>getirilmesidir</a:t>
            </a:r>
            <a:r>
              <a:rPr lang="en-US" dirty="0"/>
              <a:t> (</a:t>
            </a:r>
            <a:r>
              <a:rPr lang="en-US" dirty="0" smtClean="0"/>
              <a:t>Denial of-Service </a:t>
            </a:r>
            <a:r>
              <a:rPr lang="en-US" dirty="0"/>
              <a:t>(DOS) </a:t>
            </a:r>
            <a:r>
              <a:rPr lang="en-US" dirty="0" err="1"/>
              <a:t>saldırıları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15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korunması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4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önlemi</a:t>
            </a:r>
            <a:r>
              <a:rPr lang="en-US" dirty="0"/>
              <a:t> </a:t>
            </a:r>
            <a:r>
              <a:rPr lang="en-US" dirty="0" err="1"/>
              <a:t>alınmalıdır</a:t>
            </a:r>
            <a:r>
              <a:rPr lang="en-US" dirty="0"/>
              <a:t>: </a:t>
            </a:r>
            <a:endParaRPr lang="en-US" dirty="0" smtClean="0"/>
          </a:p>
          <a:p>
            <a:pPr lvl="2" algn="just"/>
            <a:r>
              <a:rPr lang="en-US" dirty="0" smtClean="0"/>
              <a:t>Physical</a:t>
            </a:r>
            <a:r>
              <a:rPr lang="en-US" dirty="0"/>
              <a:t>: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bulunmalıdır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erişimler</a:t>
            </a:r>
            <a:r>
              <a:rPr lang="en-US" dirty="0"/>
              <a:t> </a:t>
            </a:r>
            <a:r>
              <a:rPr lang="en-US" dirty="0" err="1"/>
              <a:t>engellenmelidir</a:t>
            </a:r>
            <a:r>
              <a:rPr lang="en-US" dirty="0"/>
              <a:t>. </a:t>
            </a:r>
          </a:p>
          <a:p>
            <a:pPr lvl="2" algn="just"/>
            <a:r>
              <a:rPr lang="en-US" dirty="0" smtClean="0"/>
              <a:t>Human</a:t>
            </a:r>
            <a:r>
              <a:rPr lang="en-US" dirty="0"/>
              <a:t>: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yetkisi</a:t>
            </a:r>
            <a:r>
              <a:rPr lang="en-US" dirty="0"/>
              <a:t> </a:t>
            </a:r>
            <a:r>
              <a:rPr lang="en-US" dirty="0" err="1"/>
              <a:t>verilmelidir</a:t>
            </a:r>
            <a:r>
              <a:rPr lang="en-US" dirty="0"/>
              <a:t>. Bu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aldatılabilirler</a:t>
            </a:r>
            <a:r>
              <a:rPr lang="en-US" dirty="0"/>
              <a:t> (phishing –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avcılığı</a:t>
            </a:r>
            <a:r>
              <a:rPr lang="en-US" dirty="0"/>
              <a:t>). </a:t>
            </a:r>
            <a:endParaRPr lang="en-US" dirty="0" smtClean="0"/>
          </a:p>
          <a:p>
            <a:pPr lvl="2" algn="just"/>
            <a:r>
              <a:rPr lang="en-US" dirty="0" smtClean="0"/>
              <a:t>Operating </a:t>
            </a:r>
            <a:r>
              <a:rPr lang="en-US" dirty="0"/>
              <a:t>system: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err="1"/>
              <a:t>kasıtlı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kasıtsız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ihlallerinden</a:t>
            </a:r>
            <a:r>
              <a:rPr lang="en-US" dirty="0"/>
              <a:t> </a:t>
            </a:r>
            <a:r>
              <a:rPr lang="en-US" dirty="0" err="1"/>
              <a:t>korumalıdır</a:t>
            </a:r>
            <a:r>
              <a:rPr lang="en-US" dirty="0"/>
              <a:t> (DOS </a:t>
            </a:r>
            <a:r>
              <a:rPr lang="en-US" dirty="0" err="1"/>
              <a:t>saldırısı</a:t>
            </a:r>
            <a:r>
              <a:rPr lang="en-US" dirty="0"/>
              <a:t>,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çalınması</a:t>
            </a:r>
            <a:r>
              <a:rPr lang="en-US" dirty="0"/>
              <a:t>). </a:t>
            </a:r>
            <a:endParaRPr lang="en-US" dirty="0" smtClean="0"/>
          </a:p>
          <a:p>
            <a:pPr lvl="2" algn="just"/>
            <a:r>
              <a:rPr lang="en-US" dirty="0" smtClean="0"/>
              <a:t>Network</a:t>
            </a:r>
            <a:r>
              <a:rPr lang="en-US" dirty="0"/>
              <a:t>: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sistemlere</a:t>
            </a:r>
            <a:r>
              <a:rPr lang="en-US" dirty="0"/>
              <a:t> </a:t>
            </a:r>
            <a:r>
              <a:rPr lang="en-US" dirty="0" err="1"/>
              <a:t>yetkisiz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veremeyecek</a:t>
            </a:r>
            <a:r>
              <a:rPr lang="en-US" dirty="0"/>
              <a:t> hale </a:t>
            </a:r>
            <a:r>
              <a:rPr lang="en-US" dirty="0" err="1"/>
              <a:t>getirilir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sz="2400" dirty="0" err="1" smtClean="0"/>
              <a:t>Fiziksel</a:t>
            </a:r>
            <a:r>
              <a:rPr lang="en-US" sz="2400" dirty="0" smtClean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insan</a:t>
            </a:r>
            <a:r>
              <a:rPr lang="en-US" sz="2400" dirty="0"/>
              <a:t> </a:t>
            </a:r>
            <a:r>
              <a:rPr lang="en-US" sz="2400" dirty="0" err="1"/>
              <a:t>düzeyinde</a:t>
            </a:r>
            <a:r>
              <a:rPr lang="en-US" sz="2400" dirty="0"/>
              <a:t> </a:t>
            </a:r>
            <a:r>
              <a:rPr lang="en-US" sz="2400" dirty="0" err="1"/>
              <a:t>güvenlik</a:t>
            </a:r>
            <a:r>
              <a:rPr lang="en-US" sz="2400" dirty="0"/>
              <a:t> </a:t>
            </a:r>
            <a:r>
              <a:rPr lang="en-US" sz="2400" dirty="0" err="1"/>
              <a:t>zaafiyeti</a:t>
            </a:r>
            <a:r>
              <a:rPr lang="en-US" sz="2400" dirty="0"/>
              <a:t> </a:t>
            </a:r>
            <a:r>
              <a:rPr lang="en-US" sz="2400" dirty="0" err="1"/>
              <a:t>varsa</a:t>
            </a:r>
            <a:r>
              <a:rPr lang="en-US" sz="2400" dirty="0"/>
              <a:t>, alt </a:t>
            </a:r>
            <a:r>
              <a:rPr lang="en-US" sz="2400" dirty="0" err="1"/>
              <a:t>boyutlardaki</a:t>
            </a:r>
            <a:r>
              <a:rPr lang="en-US" sz="2400" dirty="0"/>
              <a:t> </a:t>
            </a:r>
            <a:r>
              <a:rPr lang="en-US" sz="2400" dirty="0" err="1"/>
              <a:t>güvenlik</a:t>
            </a:r>
            <a:r>
              <a:rPr lang="en-US" sz="2400" dirty="0"/>
              <a:t> </a:t>
            </a:r>
            <a:r>
              <a:rPr lang="en-US" sz="2400" dirty="0" err="1"/>
              <a:t>önlemleri</a:t>
            </a:r>
            <a:r>
              <a:rPr lang="en-US" sz="2400" dirty="0"/>
              <a:t> </a:t>
            </a:r>
            <a:r>
              <a:rPr lang="en-US" sz="2400" dirty="0" err="1"/>
              <a:t>etkisiz</a:t>
            </a:r>
            <a:r>
              <a:rPr lang="en-US" sz="2400" dirty="0"/>
              <a:t> </a:t>
            </a:r>
            <a:r>
              <a:rPr lang="en-US" sz="2400" dirty="0" err="1"/>
              <a:t>kalır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/>
              <a:t>sistemin</a:t>
            </a:r>
            <a:r>
              <a:rPr lang="en-US" sz="2400" dirty="0"/>
              <a:t> </a:t>
            </a:r>
            <a:r>
              <a:rPr lang="en-US" sz="2400" dirty="0" err="1"/>
              <a:t>güvenliği</a:t>
            </a:r>
            <a:r>
              <a:rPr lang="en-US" sz="2400" dirty="0"/>
              <a:t>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zayıf</a:t>
            </a:r>
            <a:r>
              <a:rPr lang="en-US" sz="2400" dirty="0"/>
              <a:t> </a:t>
            </a:r>
            <a:r>
              <a:rPr lang="en-US" sz="2400" dirty="0" err="1"/>
              <a:t>noktanın</a:t>
            </a:r>
            <a:r>
              <a:rPr lang="en-US" sz="2400" dirty="0"/>
              <a:t> </a:t>
            </a:r>
            <a:r>
              <a:rPr lang="en-US" sz="2400" dirty="0" err="1"/>
              <a:t>güvenliği</a:t>
            </a:r>
            <a:r>
              <a:rPr lang="en-US" sz="2400" dirty="0"/>
              <a:t> </a:t>
            </a:r>
            <a:r>
              <a:rPr lang="en-US" sz="2400" dirty="0" err="1" smtClean="0"/>
              <a:t>kadardır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3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Trojan horse </a:t>
            </a:r>
            <a:r>
              <a:rPr lang="en-US" dirty="0" smtClean="0"/>
              <a:t>(</a:t>
            </a:r>
            <a:r>
              <a:rPr lang="en-US" dirty="0" err="1" smtClean="0"/>
              <a:t>Truva</a:t>
            </a:r>
            <a:r>
              <a:rPr lang="en-US" dirty="0" smtClean="0"/>
              <a:t> </a:t>
            </a:r>
            <a:r>
              <a:rPr lang="en-US" dirty="0" err="1" smtClean="0"/>
              <a:t>atı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/>
              <a:t>Saldırganların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process’in</a:t>
            </a:r>
            <a:r>
              <a:rPr lang="en-US" dirty="0"/>
              <a:t> normal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değiştirmektir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Trojan horse,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kötücül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951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Spyware (Casus </a:t>
            </a:r>
            <a:r>
              <a:rPr lang="en-US" dirty="0" err="1" smtClean="0"/>
              <a:t>Yazılım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 smtClean="0"/>
              <a:t>Spyware(casus </a:t>
            </a:r>
            <a:r>
              <a:rPr lang="en-US" dirty="0" err="1"/>
              <a:t>yazılımı</a:t>
            </a:r>
            <a:r>
              <a:rPr lang="en-US" dirty="0"/>
              <a:t>), </a:t>
            </a:r>
            <a:r>
              <a:rPr lang="en-US" dirty="0" err="1" smtClean="0"/>
              <a:t>Truva</a:t>
            </a:r>
            <a:r>
              <a:rPr lang="en-US" dirty="0" smtClean="0"/>
              <a:t> </a:t>
            </a:r>
            <a:r>
              <a:rPr lang="en-US" dirty="0" err="1" smtClean="0"/>
              <a:t>atının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varyasyonudur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Spyware, </a:t>
            </a:r>
            <a:r>
              <a:rPr lang="en-US" dirty="0" err="1"/>
              <a:t>genellikle</a:t>
            </a:r>
            <a:r>
              <a:rPr lang="en-US" dirty="0"/>
              <a:t> freeware </a:t>
            </a:r>
            <a:r>
              <a:rPr lang="en-US" dirty="0" err="1"/>
              <a:t>veya</a:t>
            </a:r>
            <a:r>
              <a:rPr lang="en-US" dirty="0"/>
              <a:t> shareware </a:t>
            </a:r>
            <a:r>
              <a:rPr lang="en-US" dirty="0" err="1"/>
              <a:t>yazılımla</a:t>
            </a:r>
            <a:r>
              <a:rPr lang="en-US" dirty="0"/>
              <a:t> </a:t>
            </a:r>
            <a:r>
              <a:rPr lang="en-US" dirty="0" err="1"/>
              <a:t>yüklenir</a:t>
            </a:r>
            <a:r>
              <a:rPr lang="en-US" dirty="0"/>
              <a:t>.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ticari</a:t>
            </a:r>
            <a:r>
              <a:rPr lang="en-US" dirty="0"/>
              <a:t> </a:t>
            </a:r>
            <a:r>
              <a:rPr lang="en-US" dirty="0" err="1"/>
              <a:t>yazılımlarda</a:t>
            </a:r>
            <a:r>
              <a:rPr lang="en-US" dirty="0"/>
              <a:t> spyware </a:t>
            </a:r>
            <a:r>
              <a:rPr lang="en-US" dirty="0" err="1"/>
              <a:t>içerebilir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Spyware,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gösterme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ve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noktaya</a:t>
            </a:r>
            <a:r>
              <a:rPr lang="en-US" dirty="0"/>
              <a:t> </a:t>
            </a:r>
            <a:r>
              <a:rPr lang="en-US" dirty="0" err="1"/>
              <a:t>gönderme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işlevleri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0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Trap door </a:t>
            </a:r>
            <a:endParaRPr lang="en-US" dirty="0" smtClean="0"/>
          </a:p>
          <a:p>
            <a:pPr lvl="1" algn="just"/>
            <a:r>
              <a:rPr lang="en-US" dirty="0" smtClean="0"/>
              <a:t>Program </a:t>
            </a:r>
            <a:r>
              <a:rPr lang="en-US" dirty="0" err="1"/>
              <a:t>tasarımcısı</a:t>
            </a:r>
            <a:r>
              <a:rPr lang="en-US" dirty="0"/>
              <a:t>, </a:t>
            </a:r>
            <a:r>
              <a:rPr lang="en-US" dirty="0" err="1"/>
              <a:t>kendisinin</a:t>
            </a:r>
            <a:r>
              <a:rPr lang="en-US" dirty="0"/>
              <a:t> </a:t>
            </a:r>
            <a:r>
              <a:rPr lang="en-US" dirty="0" err="1"/>
              <a:t>kullanabileceği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boşluk</a:t>
            </a:r>
            <a:r>
              <a:rPr lang="en-US" dirty="0"/>
              <a:t> (trap door) </a:t>
            </a:r>
            <a:r>
              <a:rPr lang="en-US" dirty="0" err="1"/>
              <a:t>bırakır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Örneğin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ID ve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için farklı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gerçekleştirilebilir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Compiler </a:t>
            </a:r>
            <a:r>
              <a:rPr lang="en-US" dirty="0" err="1" smtClean="0"/>
              <a:t>programı</a:t>
            </a:r>
            <a:r>
              <a:rPr lang="en-US" dirty="0" smtClean="0"/>
              <a:t> </a:t>
            </a:r>
            <a:r>
              <a:rPr lang="en-US" dirty="0" err="1"/>
              <a:t>derleme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executable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trap door </a:t>
            </a:r>
            <a:r>
              <a:rPr lang="en-US" dirty="0" err="1" smtClean="0"/>
              <a:t>oluşturabilir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Bu </a:t>
            </a:r>
            <a:r>
              <a:rPr lang="en-US" dirty="0" err="1"/>
              <a:t>durumda</a:t>
            </a:r>
            <a:r>
              <a:rPr lang="en-US" dirty="0"/>
              <a:t>,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incelenmesi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trap door </a:t>
            </a:r>
            <a:r>
              <a:rPr lang="en-US" dirty="0" err="1"/>
              <a:t>bulunamaz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Compiler’ın</a:t>
            </a:r>
            <a:r>
              <a:rPr lang="en-US" dirty="0" smtClean="0"/>
              <a:t> </a:t>
            </a:r>
            <a:r>
              <a:rPr lang="en-US" dirty="0"/>
              <a:t>source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incelenirse</a:t>
            </a:r>
            <a:r>
              <a:rPr lang="en-US" dirty="0"/>
              <a:t> </a:t>
            </a:r>
            <a:r>
              <a:rPr lang="en-US" dirty="0" err="1"/>
              <a:t>bulunabilir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1442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Logic bomb </a:t>
            </a:r>
            <a:endParaRPr lang="en-US" dirty="0" smtClean="0"/>
          </a:p>
          <a:p>
            <a:pPr lvl="1"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çıktığında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ihlali</a:t>
            </a:r>
            <a:r>
              <a:rPr lang="en-US" dirty="0"/>
              <a:t> (logic bomb</a:t>
            </a:r>
            <a:r>
              <a:rPr lang="en-US" dirty="0" smtClean="0"/>
              <a:t>) </a:t>
            </a:r>
            <a:r>
              <a:rPr lang="en-US" dirty="0" err="1" smtClean="0"/>
              <a:t>gerçekleştirebilir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Bu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program normal </a:t>
            </a:r>
            <a:r>
              <a:rPr lang="en-US" dirty="0" err="1"/>
              <a:t>şartlar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çalışırken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Örneğin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belirlenmiş</a:t>
            </a:r>
            <a:r>
              <a:rPr lang="en-US" dirty="0"/>
              <a:t> </a:t>
            </a:r>
            <a:r>
              <a:rPr lang="en-US" dirty="0" err="1"/>
              <a:t>değerlere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açılabilir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843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Virüsler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virüs</a:t>
            </a:r>
            <a:r>
              <a:rPr lang="en-US" dirty="0"/>
              <a:t>, normal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gizlenmiş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parçasıdır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Virüsler</a:t>
            </a:r>
            <a:r>
              <a:rPr lang="en-US" dirty="0" smtClean="0"/>
              <a:t> </a:t>
            </a:r>
            <a:r>
              <a:rPr lang="en-US" dirty="0" err="1"/>
              <a:t>kendilerini</a:t>
            </a:r>
            <a:r>
              <a:rPr lang="en-US" dirty="0"/>
              <a:t> </a:t>
            </a:r>
            <a:r>
              <a:rPr lang="en-US" dirty="0" err="1"/>
              <a:t>kopyalabilirler</a:t>
            </a:r>
            <a:r>
              <a:rPr lang="en-US" dirty="0"/>
              <a:t> ve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bilgisayarlara</a:t>
            </a:r>
            <a:r>
              <a:rPr lang="en-US" dirty="0"/>
              <a:t> </a:t>
            </a:r>
            <a:r>
              <a:rPr lang="en-US" dirty="0" err="1"/>
              <a:t>bulaşabilirler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</a:t>
            </a:r>
            <a:r>
              <a:rPr lang="en-US" dirty="0" err="1"/>
              <a:t>değiştirme</a:t>
            </a:r>
            <a:r>
              <a:rPr lang="en-US" dirty="0"/>
              <a:t>, </a:t>
            </a:r>
            <a:r>
              <a:rPr lang="en-US" dirty="0" err="1"/>
              <a:t>bozma</a:t>
            </a:r>
            <a:r>
              <a:rPr lang="en-US" dirty="0"/>
              <a:t>, </a:t>
            </a:r>
            <a:r>
              <a:rPr lang="en-US" dirty="0" err="1"/>
              <a:t>kullanılamaz</a:t>
            </a:r>
            <a:r>
              <a:rPr lang="en-US" dirty="0"/>
              <a:t> hale </a:t>
            </a:r>
            <a:r>
              <a:rPr lang="en-US" dirty="0" err="1"/>
              <a:t>getirme</a:t>
            </a:r>
            <a:r>
              <a:rPr lang="en-US" dirty="0"/>
              <a:t>, </a:t>
            </a:r>
            <a:r>
              <a:rPr lang="en-US" dirty="0" err="1"/>
              <a:t>programda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Virüsler</a:t>
            </a:r>
            <a:r>
              <a:rPr lang="en-US" dirty="0" smtClean="0"/>
              <a:t> </a:t>
            </a:r>
            <a:r>
              <a:rPr lang="en-US" dirty="0" err="1"/>
              <a:t>genellikle</a:t>
            </a:r>
            <a:r>
              <a:rPr lang="en-US" dirty="0"/>
              <a:t>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bulaşmaktadır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bulaşma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ofis</a:t>
            </a:r>
            <a:r>
              <a:rPr lang="en-US" dirty="0"/>
              <a:t> </a:t>
            </a:r>
            <a:r>
              <a:rPr lang="en-US" dirty="0" err="1"/>
              <a:t>yazılımlarına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dosyalardır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Bu </a:t>
            </a:r>
            <a:r>
              <a:rPr lang="en-US" dirty="0" err="1"/>
              <a:t>dokümanlar</a:t>
            </a:r>
            <a:r>
              <a:rPr lang="en-US" dirty="0"/>
              <a:t> </a:t>
            </a:r>
            <a:r>
              <a:rPr lang="en-US" dirty="0" err="1"/>
              <a:t>makrolara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ve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execute </a:t>
            </a:r>
            <a:r>
              <a:rPr lang="en-US" dirty="0" err="1"/>
              <a:t>edilirler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201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Virüsler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farklı </a:t>
            </a:r>
            <a:r>
              <a:rPr lang="en-US" dirty="0" err="1"/>
              <a:t>kategorilerde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smtClean="0"/>
              <a:t>File</a:t>
            </a:r>
            <a:r>
              <a:rPr lang="en-US" dirty="0"/>
              <a:t>: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file </a:t>
            </a:r>
            <a:r>
              <a:rPr lang="en-US" dirty="0" err="1"/>
              <a:t>virüsü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dosyaya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 Host program </a:t>
            </a:r>
            <a:r>
              <a:rPr lang="en-US" dirty="0" err="1"/>
              <a:t>hala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durumdadır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Boot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boot </a:t>
            </a:r>
            <a:r>
              <a:rPr lang="en-US" dirty="0" err="1"/>
              <a:t>virüsü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boot </a:t>
            </a:r>
            <a:r>
              <a:rPr lang="en-US" dirty="0" err="1"/>
              <a:t>sektörüne</a:t>
            </a:r>
            <a:r>
              <a:rPr lang="en-US" dirty="0"/>
              <a:t> </a:t>
            </a:r>
            <a:r>
              <a:rPr lang="en-US" dirty="0" err="1"/>
              <a:t>bulaşır</a:t>
            </a:r>
            <a:r>
              <a:rPr lang="en-US" dirty="0"/>
              <a:t> ve </a:t>
            </a:r>
            <a:r>
              <a:rPr lang="en-US" dirty="0" err="1"/>
              <a:t>sistem</a:t>
            </a:r>
            <a:r>
              <a:rPr lang="en-US" dirty="0"/>
              <a:t> her boot </a:t>
            </a:r>
            <a:r>
              <a:rPr lang="en-US" dirty="0" err="1"/>
              <a:t>edildiğinde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Macro</a:t>
            </a:r>
            <a:r>
              <a:rPr lang="en-US" dirty="0" smtClean="0"/>
              <a:t>: </a:t>
            </a:r>
            <a:r>
              <a:rPr lang="en-US" dirty="0" err="1" smtClean="0"/>
              <a:t>Çoğu</a:t>
            </a:r>
            <a:r>
              <a:rPr lang="en-US" dirty="0" smtClean="0"/>
              <a:t> </a:t>
            </a:r>
            <a:r>
              <a:rPr lang="en-US" dirty="0" err="1"/>
              <a:t>virüs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 (Assembly </a:t>
            </a:r>
            <a:r>
              <a:rPr lang="en-US" dirty="0" err="1"/>
              <a:t>veya</a:t>
            </a:r>
            <a:r>
              <a:rPr lang="en-US" dirty="0"/>
              <a:t> C). Macro </a:t>
            </a:r>
            <a:r>
              <a:rPr lang="en-US" dirty="0" err="1"/>
              <a:t>virüsleri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 (Visual Basic). </a:t>
            </a:r>
            <a:endParaRPr lang="en-US" dirty="0" smtClean="0"/>
          </a:p>
          <a:p>
            <a:pPr lvl="1" algn="just"/>
            <a:r>
              <a:rPr lang="en-US" dirty="0" smtClean="0"/>
              <a:t>Source </a:t>
            </a:r>
            <a:r>
              <a:rPr lang="en-US" dirty="0"/>
              <a:t>code: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virüsü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virüs</a:t>
            </a:r>
            <a:r>
              <a:rPr lang="en-US" dirty="0"/>
              <a:t> </a:t>
            </a:r>
            <a:r>
              <a:rPr lang="en-US" dirty="0" err="1"/>
              <a:t>ekleyerek</a:t>
            </a:r>
            <a:r>
              <a:rPr lang="en-US" dirty="0"/>
              <a:t> </a:t>
            </a:r>
            <a:r>
              <a:rPr lang="en-US" dirty="0" err="1"/>
              <a:t>değiştirir</a:t>
            </a:r>
            <a:r>
              <a:rPr lang="en-US" dirty="0"/>
              <a:t> ve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err="1"/>
              <a:t>yayar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Polymorphic</a:t>
            </a:r>
            <a:r>
              <a:rPr lang="en-US" dirty="0" smtClean="0"/>
              <a:t>: Polymorphic </a:t>
            </a:r>
            <a:r>
              <a:rPr lang="en-US" dirty="0" err="1"/>
              <a:t>virüsler</a:t>
            </a:r>
            <a:r>
              <a:rPr lang="en-US" dirty="0"/>
              <a:t> </a:t>
            </a:r>
            <a:r>
              <a:rPr lang="en-US" dirty="0" err="1"/>
              <a:t>kendilerini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 smtClean="0"/>
              <a:t>değiştirirler</a:t>
            </a:r>
            <a:r>
              <a:rPr lang="en-US" dirty="0" smtClean="0"/>
              <a:t> ve </a:t>
            </a:r>
            <a:r>
              <a:rPr lang="en-US" dirty="0" err="1"/>
              <a:t>antivirüs</a:t>
            </a:r>
            <a:r>
              <a:rPr lang="en-US" dirty="0"/>
              <a:t> </a:t>
            </a:r>
            <a:r>
              <a:rPr lang="en-US" dirty="0" err="1"/>
              <a:t>yazılımlarından</a:t>
            </a:r>
            <a:r>
              <a:rPr lang="en-US" dirty="0"/>
              <a:t> </a:t>
            </a:r>
            <a:r>
              <a:rPr lang="en-US" dirty="0" err="1"/>
              <a:t>kurtulurlar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694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Encrypted: </a:t>
            </a:r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virüsler</a:t>
            </a:r>
            <a:r>
              <a:rPr lang="en-US" dirty="0"/>
              <a:t> </a:t>
            </a:r>
            <a:r>
              <a:rPr lang="en-US" dirty="0" err="1"/>
              <a:t>kendileriyle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şifre</a:t>
            </a:r>
            <a:r>
              <a:rPr lang="en-US" dirty="0"/>
              <a:t>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da </a:t>
            </a:r>
            <a:r>
              <a:rPr lang="en-US" dirty="0" err="1"/>
              <a:t>bulundurur</a:t>
            </a:r>
            <a:r>
              <a:rPr lang="en-US" dirty="0"/>
              <a:t>. </a:t>
            </a:r>
            <a:r>
              <a:rPr lang="en-US" dirty="0" err="1"/>
              <a:t>Antivirüs</a:t>
            </a:r>
            <a:r>
              <a:rPr lang="en-US" dirty="0"/>
              <a:t> </a:t>
            </a:r>
            <a:r>
              <a:rPr lang="en-US" dirty="0" err="1"/>
              <a:t>yazılımlardan</a:t>
            </a:r>
            <a:r>
              <a:rPr lang="en-US" dirty="0"/>
              <a:t> </a:t>
            </a:r>
            <a:r>
              <a:rPr lang="en-US" dirty="0" err="1"/>
              <a:t>kurtulabilirler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Tunneling</a:t>
            </a:r>
            <a:r>
              <a:rPr lang="en-US" dirty="0"/>
              <a:t>: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virüs</a:t>
            </a:r>
            <a:r>
              <a:rPr lang="en-US" dirty="0"/>
              <a:t> </a:t>
            </a:r>
            <a:r>
              <a:rPr lang="en-US" dirty="0" err="1"/>
              <a:t>antivirüs</a:t>
            </a:r>
            <a:r>
              <a:rPr lang="en-US" dirty="0"/>
              <a:t> </a:t>
            </a:r>
            <a:r>
              <a:rPr lang="en-US" dirty="0" err="1"/>
              <a:t>yazılımlarından</a:t>
            </a:r>
            <a:r>
              <a:rPr lang="en-US" dirty="0"/>
              <a:t> </a:t>
            </a:r>
            <a:r>
              <a:rPr lang="en-US" dirty="0" err="1"/>
              <a:t>kurtulmak</a:t>
            </a:r>
            <a:r>
              <a:rPr lang="en-US" dirty="0"/>
              <a:t> için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smtClean="0"/>
              <a:t>interrupt handler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sürücülerinin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gizleyebilir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Multipartite</a:t>
            </a:r>
            <a:r>
              <a:rPr lang="en-US" dirty="0"/>
              <a:t>: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kısmına</a:t>
            </a:r>
            <a:r>
              <a:rPr lang="en-US" dirty="0"/>
              <a:t> (boot </a:t>
            </a:r>
            <a:r>
              <a:rPr lang="en-US" dirty="0" err="1"/>
              <a:t>sektör</a:t>
            </a:r>
            <a:r>
              <a:rPr lang="en-US" dirty="0"/>
              <a:t>, </a:t>
            </a:r>
            <a:r>
              <a:rPr lang="en-US" dirty="0" err="1"/>
              <a:t>hafıza</a:t>
            </a:r>
            <a:r>
              <a:rPr lang="en-US" dirty="0"/>
              <a:t>, </a:t>
            </a:r>
            <a:r>
              <a:rPr lang="en-US" dirty="0" err="1"/>
              <a:t>dosyalar</a:t>
            </a:r>
            <a:r>
              <a:rPr lang="en-US" dirty="0"/>
              <a:t>)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bulaşabilir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6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/>
              <a:t>Dosya</a:t>
            </a:r>
            <a:r>
              <a:rPr lang="tr-TR" b="1" i="1" dirty="0"/>
              <a:t> </a:t>
            </a:r>
            <a:r>
              <a:rPr lang="tr-TR" sz="1900" dirty="0"/>
              <a:t>türleri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78" y="2172281"/>
            <a:ext cx="4012145" cy="43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7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 </a:t>
            </a:r>
            <a:r>
              <a:rPr lang="en-US" dirty="0" err="1"/>
              <a:t>tehditleri</a:t>
            </a:r>
            <a:r>
              <a:rPr lang="en-US" dirty="0"/>
              <a:t>,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koruma</a:t>
            </a:r>
            <a:r>
              <a:rPr lang="en-US" dirty="0"/>
              <a:t> </a:t>
            </a:r>
            <a:r>
              <a:rPr lang="en-US" dirty="0" err="1"/>
              <a:t>mekanizmasındaki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kullanırlar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, </a:t>
            </a:r>
            <a:r>
              <a:rPr lang="en-US" dirty="0" err="1"/>
              <a:t>servis</a:t>
            </a:r>
            <a:r>
              <a:rPr lang="en-US" dirty="0"/>
              <a:t> 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bağlantılarının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da </a:t>
            </a:r>
            <a:r>
              <a:rPr lang="en-US" dirty="0" err="1"/>
              <a:t>içerir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ve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dosyalarını</a:t>
            </a:r>
            <a:r>
              <a:rPr lang="en-US" dirty="0"/>
              <a:t> </a:t>
            </a:r>
            <a:r>
              <a:rPr lang="en-US" dirty="0" err="1"/>
              <a:t>kötüye</a:t>
            </a:r>
            <a:r>
              <a:rPr lang="en-US" dirty="0"/>
              <a:t> </a:t>
            </a:r>
            <a:r>
              <a:rPr lang="en-US" dirty="0" err="1"/>
              <a:t>kullanabilecek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oluşturur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/>
              <a:t>sistemleri</a:t>
            </a:r>
            <a:r>
              <a:rPr lang="en-US" dirty="0"/>
              <a:t>, </a:t>
            </a:r>
            <a:r>
              <a:rPr lang="en-US" dirty="0" err="1"/>
              <a:t>başlangıçta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şartları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kurulurlar</a:t>
            </a:r>
            <a:r>
              <a:rPr lang="en-US" dirty="0"/>
              <a:t> (secure by default),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administrator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(FTP, telnet, …)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562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Worms </a:t>
            </a:r>
            <a:endParaRPr lang="en-US" dirty="0" smtClean="0"/>
          </a:p>
          <a:p>
            <a:pPr lvl="1" algn="just"/>
            <a:r>
              <a:rPr lang="en-US" dirty="0" smtClean="0"/>
              <a:t>Worm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process’tir</a:t>
            </a:r>
            <a:r>
              <a:rPr lang="en-US" dirty="0"/>
              <a:t> ve </a:t>
            </a:r>
            <a:r>
              <a:rPr lang="en-US" dirty="0" err="1"/>
              <a:t>kendisini</a:t>
            </a:r>
            <a:r>
              <a:rPr lang="en-US" dirty="0"/>
              <a:t> </a:t>
            </a:r>
            <a:r>
              <a:rPr lang="en-US" dirty="0" err="1"/>
              <a:t>çoğaltabilir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Kullandığı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 ve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process’lere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veremez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Port </a:t>
            </a:r>
            <a:r>
              <a:rPr lang="en-US" dirty="0"/>
              <a:t>scanning </a:t>
            </a:r>
            <a:endParaRPr lang="en-US" dirty="0" smtClean="0"/>
          </a:p>
          <a:p>
            <a:pPr lvl="1" algn="just"/>
            <a:r>
              <a:rPr lang="en-US" dirty="0" smtClean="0"/>
              <a:t>Port </a:t>
            </a:r>
            <a:r>
              <a:rPr lang="en-US" dirty="0"/>
              <a:t>scanning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saldırgan</a:t>
            </a:r>
            <a:r>
              <a:rPr lang="en-US" dirty="0"/>
              <a:t> için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zayıf</a:t>
            </a:r>
            <a:r>
              <a:rPr lang="en-US" dirty="0"/>
              <a:t> </a:t>
            </a:r>
            <a:r>
              <a:rPr lang="en-US" dirty="0" err="1"/>
              <a:t>noktalarının</a:t>
            </a:r>
            <a:r>
              <a:rPr lang="en-US" dirty="0"/>
              <a:t> </a:t>
            </a:r>
            <a:r>
              <a:rPr lang="en-US" dirty="0" err="1"/>
              <a:t>bulunmasında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Saldırgan</a:t>
            </a:r>
            <a:r>
              <a:rPr lang="en-US" dirty="0" smtClean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portları</a:t>
            </a:r>
            <a:r>
              <a:rPr lang="en-US" dirty="0"/>
              <a:t> </a:t>
            </a:r>
            <a:r>
              <a:rPr lang="en-US" dirty="0" err="1"/>
              <a:t>belirledikten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port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480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ve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tehditleri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Denial of Service </a:t>
            </a:r>
            <a:endParaRPr lang="en-US" dirty="0" smtClean="0"/>
          </a:p>
          <a:p>
            <a:pPr lvl="1" algn="just"/>
            <a:r>
              <a:rPr lang="en-US" dirty="0" smtClean="0"/>
              <a:t>Denial </a:t>
            </a:r>
            <a:r>
              <a:rPr lang="en-US" dirty="0"/>
              <a:t>of service (DOS) </a:t>
            </a:r>
            <a:r>
              <a:rPr lang="en-US" dirty="0" err="1"/>
              <a:t>saldırısı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normal </a:t>
            </a:r>
            <a:r>
              <a:rPr lang="en-US" dirty="0" err="1"/>
              <a:t>servislerini</a:t>
            </a:r>
            <a:r>
              <a:rPr lang="en-US" dirty="0"/>
              <a:t> </a:t>
            </a:r>
            <a:r>
              <a:rPr lang="en-US" dirty="0" err="1"/>
              <a:t>sağlayamaz</a:t>
            </a:r>
            <a:r>
              <a:rPr lang="en-US" dirty="0"/>
              <a:t> hale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/>
              <a:t>normal </a:t>
            </a:r>
            <a:r>
              <a:rPr lang="en-US" dirty="0" err="1"/>
              <a:t>işlemlerini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için DOS </a:t>
            </a:r>
            <a:r>
              <a:rPr lang="en-US" dirty="0" err="1"/>
              <a:t>saldırısını</a:t>
            </a:r>
            <a:r>
              <a:rPr lang="en-US" dirty="0"/>
              <a:t> </a:t>
            </a:r>
            <a:r>
              <a:rPr lang="en-US" dirty="0" err="1"/>
              <a:t>önlemek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Distributed </a:t>
            </a:r>
            <a:r>
              <a:rPr lang="en-US" dirty="0"/>
              <a:t>denial-of-service (DDOS) </a:t>
            </a:r>
            <a:r>
              <a:rPr lang="en-US" dirty="0" err="1"/>
              <a:t>saldırısı</a:t>
            </a:r>
            <a:r>
              <a:rPr lang="en-US" dirty="0"/>
              <a:t> farklı </a:t>
            </a:r>
            <a:r>
              <a:rPr lang="en-US" dirty="0" err="1"/>
              <a:t>noktalardan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DOS </a:t>
            </a:r>
            <a:r>
              <a:rPr lang="en-US" dirty="0" err="1"/>
              <a:t>saldırılarıdır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Farklı </a:t>
            </a:r>
            <a:r>
              <a:rPr lang="en-US" dirty="0" err="1"/>
              <a:t>bir</a:t>
            </a:r>
            <a:r>
              <a:rPr lang="en-US" dirty="0"/>
              <a:t> DOS </a:t>
            </a:r>
            <a:r>
              <a:rPr lang="en-US" dirty="0" err="1"/>
              <a:t>saldırısında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authentication </a:t>
            </a:r>
            <a:r>
              <a:rPr lang="en-US" dirty="0" err="1"/>
              <a:t>denemesinden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kullanıcıyı</a:t>
            </a:r>
            <a:r>
              <a:rPr lang="en-US" dirty="0"/>
              <a:t> </a:t>
            </a:r>
            <a:r>
              <a:rPr lang="en-US" dirty="0" err="1"/>
              <a:t>bloklamasını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Saldırgan</a:t>
            </a:r>
            <a:r>
              <a:rPr lang="en-US" dirty="0" smtClean="0"/>
              <a:t> </a:t>
            </a:r>
            <a:r>
              <a:rPr lang="en-US" dirty="0"/>
              <a:t>tüm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hesaplarının</a:t>
            </a:r>
            <a:r>
              <a:rPr lang="en-US" dirty="0"/>
              <a:t> </a:t>
            </a:r>
            <a:r>
              <a:rPr lang="en-US" dirty="0" err="1"/>
              <a:t>bloklanmasına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300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2200" dirty="0"/>
              <a:t>Dosya yapısı</a:t>
            </a:r>
          </a:p>
          <a:p>
            <a:pPr algn="just"/>
            <a:r>
              <a:rPr lang="tr-TR" sz="2200" dirty="0" smtClean="0"/>
              <a:t>Dosya </a:t>
            </a:r>
            <a:r>
              <a:rPr lang="tr-TR" sz="2200" dirty="0"/>
              <a:t>türü, dosyanın iç yapısını göstermek için de kullanılabilir.</a:t>
            </a:r>
          </a:p>
          <a:p>
            <a:pPr algn="just"/>
            <a:r>
              <a:rPr lang="tr-TR" sz="2200" dirty="0" smtClean="0"/>
              <a:t>Bazı </a:t>
            </a:r>
            <a:r>
              <a:rPr lang="tr-TR" sz="2200" dirty="0"/>
              <a:t>dosyaların yapısının işletim sisteminin tanıyacağı şekilde olması zorunludur (.</a:t>
            </a:r>
            <a:r>
              <a:rPr lang="tr-TR" sz="2200" dirty="0" err="1"/>
              <a:t>exe</a:t>
            </a:r>
            <a:r>
              <a:rPr lang="tr-TR" sz="2200" dirty="0"/>
              <a:t>).</a:t>
            </a:r>
          </a:p>
          <a:p>
            <a:pPr algn="just"/>
            <a:r>
              <a:rPr lang="tr-TR" sz="2200" dirty="0" smtClean="0"/>
              <a:t>İşletim </a:t>
            </a:r>
            <a:r>
              <a:rPr lang="tr-TR" sz="2200" dirty="0"/>
              <a:t>sisteminin tanıdığı dosya türü arttıkça, işletim sistemi daha </a:t>
            </a:r>
            <a:r>
              <a:rPr lang="tr-TR" sz="2200" dirty="0">
                <a:solidFill>
                  <a:srgbClr val="FF0000"/>
                </a:solidFill>
              </a:rPr>
              <a:t>karmaşık</a:t>
            </a:r>
            <a:r>
              <a:rPr lang="tr-TR" sz="2200" dirty="0"/>
              <a:t> hale gelir.</a:t>
            </a:r>
          </a:p>
          <a:p>
            <a:pPr algn="just"/>
            <a:r>
              <a:rPr lang="tr-TR" sz="2200" dirty="0" smtClean="0"/>
              <a:t>Uygulamalar </a:t>
            </a:r>
            <a:r>
              <a:rPr lang="tr-TR" sz="2200" dirty="0"/>
              <a:t>kendi dosya yapısını (şifrelenmiş dosya</a:t>
            </a:r>
            <a:r>
              <a:rPr lang="tr-TR" sz="2200" dirty="0" smtClean="0"/>
              <a:t>) oluşturabilir</a:t>
            </a:r>
            <a:r>
              <a:rPr lang="tr-TR" sz="2200" dirty="0"/>
              <a:t>. </a:t>
            </a:r>
          </a:p>
          <a:p>
            <a:pPr algn="just"/>
            <a:r>
              <a:rPr lang="tr-TR" sz="2200" dirty="0" smtClean="0"/>
              <a:t>UNIX</a:t>
            </a:r>
            <a:r>
              <a:rPr lang="tr-TR" sz="2200" dirty="0"/>
              <a:t>, Windows ve diğer işletim sistemleri minimum dosya türünü tanır.</a:t>
            </a:r>
          </a:p>
          <a:p>
            <a:pPr algn="just"/>
            <a:r>
              <a:rPr lang="tr-TR" sz="2200" dirty="0" smtClean="0"/>
              <a:t>Temel </a:t>
            </a:r>
            <a:r>
              <a:rPr lang="tr-TR" sz="2200" dirty="0"/>
              <a:t>tanınan dosya türü çalıştırılabilir dosyadır (.</a:t>
            </a:r>
            <a:r>
              <a:rPr lang="tr-TR" sz="2200" dirty="0" err="1"/>
              <a:t>exe</a:t>
            </a:r>
            <a:r>
              <a:rPr lang="tr-TR" sz="2200" dirty="0"/>
              <a:t>).</a:t>
            </a:r>
          </a:p>
          <a:p>
            <a:pPr algn="just"/>
            <a:r>
              <a:rPr lang="tr-TR" sz="2200" dirty="0" smtClean="0"/>
              <a:t>İşletim </a:t>
            </a:r>
            <a:r>
              <a:rPr lang="tr-TR" sz="2200" dirty="0"/>
              <a:t>sistemleri, diğer dosya türlerinin tanınmasını uygulama yazılımlarına bırakır.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8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File yaklaşımı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dirty="0"/>
              <a:t>Dosyaların iç yapısı</a:t>
            </a:r>
          </a:p>
          <a:p>
            <a:pPr algn="just"/>
            <a:r>
              <a:rPr lang="tr-TR" dirty="0" smtClean="0"/>
              <a:t>Disk </a:t>
            </a:r>
            <a:r>
              <a:rPr lang="tr-TR" dirty="0"/>
              <a:t>sistemleri sektör (512 </a:t>
            </a:r>
            <a:r>
              <a:rPr lang="tr-TR" dirty="0" err="1"/>
              <a:t>byte</a:t>
            </a:r>
            <a:r>
              <a:rPr lang="tr-TR" dirty="0"/>
              <a:t>) olarak tanımlanan bloklardan oluşur.</a:t>
            </a:r>
          </a:p>
          <a:p>
            <a:pPr algn="just"/>
            <a:r>
              <a:rPr lang="tr-TR" dirty="0" smtClean="0"/>
              <a:t>Mantıksal </a:t>
            </a:r>
            <a:r>
              <a:rPr lang="tr-TR" dirty="0"/>
              <a:t>blok boyutu fiziksel blok boyutundan (sektör) farklı olabilir.</a:t>
            </a:r>
          </a:p>
          <a:p>
            <a:pPr algn="just"/>
            <a:r>
              <a:rPr lang="tr-TR" dirty="0" smtClean="0"/>
              <a:t>UNIX</a:t>
            </a:r>
            <a:r>
              <a:rPr lang="tr-TR" dirty="0"/>
              <a:t>, tüm dosyaları </a:t>
            </a:r>
            <a:r>
              <a:rPr lang="tr-TR" dirty="0" err="1"/>
              <a:t>byte</a:t>
            </a:r>
            <a:r>
              <a:rPr lang="tr-TR" dirty="0"/>
              <a:t> </a:t>
            </a:r>
            <a:r>
              <a:rPr lang="tr-TR" dirty="0" err="1"/>
              <a:t>stream’leri</a:t>
            </a:r>
            <a:r>
              <a:rPr lang="tr-TR" dirty="0"/>
              <a:t> olarak tanımlar. Her </a:t>
            </a:r>
            <a:r>
              <a:rPr lang="tr-TR" dirty="0" err="1"/>
              <a:t>byte</a:t>
            </a:r>
            <a:r>
              <a:rPr lang="tr-TR" dirty="0"/>
              <a:t> dosya başlangıcına göre </a:t>
            </a:r>
            <a:r>
              <a:rPr lang="tr-TR" dirty="0" err="1"/>
              <a:t>offset</a:t>
            </a:r>
            <a:r>
              <a:rPr lang="tr-TR" dirty="0"/>
              <a:t> adresine sahiptir.</a:t>
            </a:r>
          </a:p>
          <a:p>
            <a:pPr algn="just"/>
            <a:r>
              <a:rPr lang="tr-TR" dirty="0" smtClean="0"/>
              <a:t>UNIX’te </a:t>
            </a:r>
            <a:r>
              <a:rPr lang="tr-TR" dirty="0"/>
              <a:t>mantıksal blok boyutu 1 </a:t>
            </a:r>
            <a:r>
              <a:rPr lang="tr-TR" dirty="0" err="1"/>
              <a:t>byte</a:t>
            </a:r>
            <a:r>
              <a:rPr lang="tr-TR" dirty="0"/>
              <a:t>, fiziksel blok boyutu 512 </a:t>
            </a:r>
            <a:r>
              <a:rPr lang="tr-TR" dirty="0" err="1"/>
              <a:t>byte’dır</a:t>
            </a:r>
            <a:r>
              <a:rPr lang="tr-TR" dirty="0"/>
              <a:t>.</a:t>
            </a:r>
          </a:p>
          <a:p>
            <a:pPr algn="just"/>
            <a:r>
              <a:rPr lang="tr-TR" dirty="0" smtClean="0"/>
              <a:t>Tüm </a:t>
            </a:r>
            <a:r>
              <a:rPr lang="tr-TR" dirty="0"/>
              <a:t>dosyalar sıralı bloklardan oluşur. </a:t>
            </a:r>
          </a:p>
          <a:p>
            <a:pPr algn="just"/>
            <a:r>
              <a:rPr lang="tr-TR" dirty="0" smtClean="0"/>
              <a:t>Disk </a:t>
            </a:r>
            <a:r>
              <a:rPr lang="tr-TR" dirty="0"/>
              <a:t>alanı bloklar halinde yapılandırıldığından, dosyaların son bloklarında her zaman boş kalan kısımlar olabilir.</a:t>
            </a:r>
          </a:p>
          <a:p>
            <a:pPr lvl="1" algn="just"/>
            <a:r>
              <a:rPr lang="tr-TR" dirty="0" smtClean="0"/>
              <a:t>Boyutu </a:t>
            </a:r>
            <a:r>
              <a:rPr lang="tr-TR" dirty="0" smtClean="0"/>
              <a:t>1</a:t>
            </a:r>
            <a:r>
              <a:rPr lang="en-US" dirty="0" smtClean="0"/>
              <a:t>.</a:t>
            </a:r>
            <a:r>
              <a:rPr lang="tr-TR" dirty="0" smtClean="0"/>
              <a:t>949 </a:t>
            </a:r>
            <a:r>
              <a:rPr lang="tr-TR" dirty="0" err="1"/>
              <a:t>byte</a:t>
            </a:r>
            <a:r>
              <a:rPr lang="tr-TR" dirty="0"/>
              <a:t> olan dosya 4 bloğa yazılır. </a:t>
            </a:r>
          </a:p>
          <a:p>
            <a:pPr lvl="1" algn="just"/>
            <a:r>
              <a:rPr lang="tr-TR" dirty="0" smtClean="0"/>
              <a:t>4 </a:t>
            </a:r>
            <a:r>
              <a:rPr lang="tr-TR" dirty="0"/>
              <a:t>* 512 = </a:t>
            </a:r>
            <a:r>
              <a:rPr lang="tr-TR" dirty="0" smtClean="0"/>
              <a:t>2</a:t>
            </a:r>
            <a:r>
              <a:rPr lang="en-US" dirty="0" smtClean="0"/>
              <a:t>.</a:t>
            </a:r>
            <a:r>
              <a:rPr lang="tr-TR" dirty="0" smtClean="0"/>
              <a:t>048 </a:t>
            </a:r>
            <a:r>
              <a:rPr lang="tr-TR" dirty="0" err="1"/>
              <a:t>byte</a:t>
            </a:r>
            <a:r>
              <a:rPr lang="tr-TR" dirty="0"/>
              <a:t> alan kullanılır. </a:t>
            </a:r>
            <a:r>
              <a:rPr lang="en-US" dirty="0" smtClean="0"/>
              <a:t>4.blokta </a:t>
            </a:r>
            <a:r>
              <a:rPr lang="tr-TR" dirty="0" smtClean="0"/>
              <a:t>99 </a:t>
            </a:r>
            <a:r>
              <a:rPr lang="tr-TR" dirty="0" err="1"/>
              <a:t>byte</a:t>
            </a:r>
            <a:r>
              <a:rPr lang="tr-TR" dirty="0"/>
              <a:t> boş kalır.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49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Erişim yöntemleri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/>
              <a:t>Sıralı erişim</a:t>
            </a:r>
          </a:p>
          <a:p>
            <a:pPr algn="just"/>
            <a:r>
              <a:rPr lang="tr-TR" sz="2000" dirty="0" smtClean="0"/>
              <a:t>Dosya </a:t>
            </a:r>
            <a:r>
              <a:rPr lang="tr-TR" sz="2000" dirty="0"/>
              <a:t>içerisindeki bilgiye sıralı erişilir (</a:t>
            </a:r>
            <a:r>
              <a:rPr lang="tr-TR" sz="2000" dirty="0" err="1"/>
              <a:t>sequential</a:t>
            </a:r>
            <a:r>
              <a:rPr lang="tr-TR" sz="2000" dirty="0"/>
              <a:t> </a:t>
            </a:r>
            <a:r>
              <a:rPr lang="tr-TR" sz="2000" dirty="0" err="1"/>
              <a:t>access</a:t>
            </a:r>
            <a:r>
              <a:rPr lang="tr-TR" sz="2000" dirty="0"/>
              <a:t>). </a:t>
            </a:r>
          </a:p>
          <a:p>
            <a:pPr algn="just"/>
            <a:r>
              <a:rPr lang="tr-TR" sz="2000" dirty="0" smtClean="0"/>
              <a:t>Editör ve </a:t>
            </a:r>
            <a:r>
              <a:rPr lang="tr-TR" sz="2000" dirty="0" err="1" smtClean="0"/>
              <a:t>compiler</a:t>
            </a:r>
            <a:r>
              <a:rPr lang="tr-TR" sz="2000" dirty="0" smtClean="0"/>
              <a:t> yazılımları </a:t>
            </a:r>
            <a:r>
              <a:rPr lang="tr-TR" sz="2000" dirty="0"/>
              <a:t>dosyaya sıralı erişirler.</a:t>
            </a:r>
          </a:p>
          <a:p>
            <a:pPr algn="just"/>
            <a:r>
              <a:rPr lang="tr-TR" sz="2000" dirty="0" smtClean="0"/>
              <a:t>Read </a:t>
            </a:r>
            <a:r>
              <a:rPr lang="tr-TR" sz="2000" dirty="0"/>
              <a:t>ve </a:t>
            </a:r>
            <a:r>
              <a:rPr lang="tr-TR" sz="2000" dirty="0" err="1"/>
              <a:t>write</a:t>
            </a:r>
            <a:r>
              <a:rPr lang="tr-TR" sz="2000" dirty="0"/>
              <a:t> işlemleri sıralı yapılır ve her işlemden sonra dosya </a:t>
            </a:r>
            <a:r>
              <a:rPr lang="tr-TR" sz="2000" dirty="0" err="1"/>
              <a:t>pointer’ı</a:t>
            </a:r>
            <a:r>
              <a:rPr lang="tr-TR" sz="2000" dirty="0"/>
              <a:t> </a:t>
            </a:r>
            <a:r>
              <a:rPr lang="tr-TR" sz="2000" dirty="0" smtClean="0"/>
              <a:t>otomatik </a:t>
            </a:r>
            <a:r>
              <a:rPr lang="tr-TR" sz="2000" dirty="0"/>
              <a:t>olarak ilerletilir.</a:t>
            </a:r>
          </a:p>
          <a:p>
            <a:pPr algn="just"/>
            <a:r>
              <a:rPr lang="tr-TR" sz="2000" dirty="0" smtClean="0"/>
              <a:t>Dosya </a:t>
            </a:r>
            <a:r>
              <a:rPr lang="tr-TR" sz="2000" dirty="0"/>
              <a:t>üzerinde bulunulan konum ileriye ve geriye doğru atlanarak değiştirilebilir.</a:t>
            </a:r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28" y="5443416"/>
            <a:ext cx="4823052" cy="12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Erişim yöntemleri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/>
              <a:t>Doğrudan erişim</a:t>
            </a:r>
          </a:p>
          <a:p>
            <a:pPr algn="just"/>
            <a:r>
              <a:rPr lang="tr-TR" sz="2000" dirty="0" smtClean="0"/>
              <a:t>Dosya </a:t>
            </a:r>
            <a:r>
              <a:rPr lang="tr-TR" sz="2000" dirty="0"/>
              <a:t>içerisindeki kayıtlar sabit boyuttadır ve okuma/yazma işlemi doğrudan erişimle (</a:t>
            </a:r>
            <a:r>
              <a:rPr lang="tr-TR" sz="2000" dirty="0" err="1"/>
              <a:t>direct</a:t>
            </a:r>
            <a:r>
              <a:rPr lang="tr-TR" sz="2000" dirty="0"/>
              <a:t> </a:t>
            </a:r>
            <a:r>
              <a:rPr lang="tr-TR" sz="2000" dirty="0" err="1"/>
              <a:t>access</a:t>
            </a:r>
            <a:r>
              <a:rPr lang="tr-TR" sz="2000" dirty="0"/>
              <a:t>) </a:t>
            </a:r>
            <a:r>
              <a:rPr lang="tr-TR" sz="2000" dirty="0" smtClean="0">
                <a:solidFill>
                  <a:srgbClr val="FF0000"/>
                </a:solidFill>
              </a:rPr>
              <a:t>hız</a:t>
            </a:r>
            <a:r>
              <a:rPr lang="en-US" sz="2000" dirty="0" smtClean="0">
                <a:solidFill>
                  <a:srgbClr val="FF0000"/>
                </a:solidFill>
              </a:rPr>
              <a:t>l</a:t>
            </a:r>
            <a:r>
              <a:rPr lang="tr-TR" sz="2000" dirty="0" smtClean="0">
                <a:solidFill>
                  <a:srgbClr val="FF0000"/>
                </a:solidFill>
              </a:rPr>
              <a:t>ı</a:t>
            </a:r>
            <a:r>
              <a:rPr lang="tr-TR" sz="2000" dirty="0" smtClean="0"/>
              <a:t> </a:t>
            </a:r>
            <a:r>
              <a:rPr lang="tr-TR" sz="2000" dirty="0"/>
              <a:t>bir şekilde yapılır.</a:t>
            </a:r>
          </a:p>
          <a:p>
            <a:pPr algn="just"/>
            <a:r>
              <a:rPr lang="tr-TR" sz="2000" dirty="0" smtClean="0"/>
              <a:t>Doğrudan </a:t>
            </a:r>
            <a:r>
              <a:rPr lang="tr-TR" sz="2000" dirty="0"/>
              <a:t>erişimde, dosya sıralanmış bloklar halinde görülür.</a:t>
            </a:r>
          </a:p>
          <a:p>
            <a:pPr algn="just"/>
            <a:r>
              <a:rPr lang="tr-TR" sz="2000" dirty="0" smtClean="0"/>
              <a:t>Erişilmek </a:t>
            </a:r>
            <a:r>
              <a:rPr lang="tr-TR" sz="2000" dirty="0"/>
              <a:t>istenen blok numarası kullanıcı tarafından işletim sistemine verilir. İlk kaydın sıra numarası 0 ile başlar.</a:t>
            </a:r>
          </a:p>
          <a:p>
            <a:pPr lvl="1" algn="just"/>
            <a:r>
              <a:rPr lang="tr-TR" sz="1600" dirty="0" smtClean="0"/>
              <a:t>L </a:t>
            </a:r>
            <a:r>
              <a:rPr lang="tr-TR" sz="1600" dirty="0"/>
              <a:t>blok boyutundaki bir dosyada N. kayda ulaşmak için, L * N konumundaki kayda gidilir.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9526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3120</Words>
  <Application>Microsoft Office PowerPoint</Application>
  <PresentationFormat>Geniş ekran</PresentationFormat>
  <Paragraphs>345</Paragraphs>
  <Slides>53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6" baseType="lpstr">
      <vt:lpstr>Arial</vt:lpstr>
      <vt:lpstr>Trebuchet MS</vt:lpstr>
      <vt:lpstr>Berlin</vt:lpstr>
      <vt:lpstr>Bilgisayar İşletim Sistemleri </vt:lpstr>
      <vt:lpstr>File yaklaşımı</vt:lpstr>
      <vt:lpstr>File yaklaşımı</vt:lpstr>
      <vt:lpstr>File yaklaşımı</vt:lpstr>
      <vt:lpstr>File yaklaşımı</vt:lpstr>
      <vt:lpstr>File yaklaşımı</vt:lpstr>
      <vt:lpstr>File yaklaşımı</vt:lpstr>
      <vt:lpstr> Erişim yöntemleri </vt:lpstr>
      <vt:lpstr> Erişim yöntemleri </vt:lpstr>
      <vt:lpstr> Erişim yöntemleri </vt:lpstr>
      <vt:lpstr> Erişim yöntemleri </vt:lpstr>
      <vt:lpstr>Dizin ve disk yapısı</vt:lpstr>
      <vt:lpstr>Dizin ve disk yapısı</vt:lpstr>
      <vt:lpstr>Dizin ve disk yapısı</vt:lpstr>
      <vt:lpstr>Dizin ve disk yapısı</vt:lpstr>
      <vt:lpstr>Dizin ve disk yapısı</vt:lpstr>
      <vt:lpstr>Dizin ve disk yapısı</vt:lpstr>
      <vt:lpstr>Dizin ve disk yapısı</vt:lpstr>
      <vt:lpstr>Dizin ve disk yapısı</vt:lpstr>
      <vt:lpstr> Dosya sistemi oluşturma </vt:lpstr>
      <vt:lpstr>Dosya paylaşımı</vt:lpstr>
      <vt:lpstr>Dosya paylaşımı</vt:lpstr>
      <vt:lpstr>Koruma</vt:lpstr>
      <vt:lpstr>Koruma</vt:lpstr>
      <vt:lpstr>Koruma</vt:lpstr>
      <vt:lpstr>Koruma</vt:lpstr>
      <vt:lpstr>Koruma</vt:lpstr>
      <vt:lpstr>Korumanın amacı</vt:lpstr>
      <vt:lpstr>Korumanın temelleri </vt:lpstr>
      <vt:lpstr>Koruma alanı </vt:lpstr>
      <vt:lpstr>Koruma alanı </vt:lpstr>
      <vt:lpstr>Koruma alanı </vt:lpstr>
      <vt:lpstr>Erişim matrisi </vt:lpstr>
      <vt:lpstr>Erişim matrisi </vt:lpstr>
      <vt:lpstr>Erişim matrisi </vt:lpstr>
      <vt:lpstr>Erişim matrisi </vt:lpstr>
      <vt:lpstr>Erişim matrisi </vt:lpstr>
      <vt:lpstr>Erişim haklarının geri alınması </vt:lpstr>
      <vt:lpstr>Güvenlik problemi </vt:lpstr>
      <vt:lpstr>Güvenlik problemi </vt:lpstr>
      <vt:lpstr>Güvenlik problemi </vt:lpstr>
      <vt:lpstr>Güvenlik problemi </vt:lpstr>
      <vt:lpstr>Program Tehditleri</vt:lpstr>
      <vt:lpstr>Program Tehditleri</vt:lpstr>
      <vt:lpstr>Program Tehditleri</vt:lpstr>
      <vt:lpstr>Program Tehditleri</vt:lpstr>
      <vt:lpstr>Program Tehditleri</vt:lpstr>
      <vt:lpstr>Program Tehditleri</vt:lpstr>
      <vt:lpstr>Program Tehditleri</vt:lpstr>
      <vt:lpstr>Sistem ve ağ tehditleri</vt:lpstr>
      <vt:lpstr>Sistem ve ağ tehditleri</vt:lpstr>
      <vt:lpstr>Sistem ve ağ tehditleri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 Bilgin</cp:lastModifiedBy>
  <cp:revision>198</cp:revision>
  <dcterms:created xsi:type="dcterms:W3CDTF">2020-09-30T21:00:45Z</dcterms:created>
  <dcterms:modified xsi:type="dcterms:W3CDTF">2023-05-23T08:41:18Z</dcterms:modified>
</cp:coreProperties>
</file>