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478" r:id="rId3"/>
    <p:sldId id="475" r:id="rId4"/>
    <p:sldId id="476" r:id="rId5"/>
    <p:sldId id="477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93" r:id="rId20"/>
    <p:sldId id="494" r:id="rId21"/>
    <p:sldId id="495" r:id="rId22"/>
    <p:sldId id="496" r:id="rId23"/>
    <p:sldId id="497" r:id="rId24"/>
    <p:sldId id="498" r:id="rId25"/>
    <p:sldId id="499" r:id="rId26"/>
    <p:sldId id="500" r:id="rId27"/>
    <p:sldId id="501" r:id="rId28"/>
    <p:sldId id="258" r:id="rId2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80" d="100"/>
          <a:sy n="80" d="100"/>
        </p:scale>
        <p:origin x="7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0724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8241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1189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322969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3860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7808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6675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5871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7743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772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91266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1794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407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8794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62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435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764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04912-B115-433C-8876-C7DEF4A8EAB4}" type="datetimeFigureOut">
              <a:rPr lang="tr-TR" smtClean="0"/>
              <a:t>4.06.2024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AD0C1E-79A7-408C-8D07-51B108C24EB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498040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-368092" y="2839727"/>
            <a:ext cx="9192548" cy="1373070"/>
          </a:xfrm>
        </p:spPr>
        <p:txBody>
          <a:bodyPr/>
          <a:lstStyle/>
          <a:p>
            <a:r>
              <a:rPr lang="tr-TR" dirty="0"/>
              <a:t>Bilgisayar İşletim Sistemleri	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8.Hafta</a:t>
            </a:r>
          </a:p>
        </p:txBody>
      </p:sp>
    </p:spTree>
    <p:extLst>
      <p:ext uri="{BB962C8B-B14F-4D97-AF65-F5344CB8AC3E}">
        <p14:creationId xmlns:p14="http://schemas.microsoft.com/office/powerpoint/2010/main" val="1332043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3FEC4B-3B03-4F40-97BB-320ED66A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E9AD6B-795A-468E-99DB-03F55152E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CPU-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kararı 4 durum altında gerçekleştirilir:</a:t>
            </a:r>
          </a:p>
          <a:p>
            <a:pPr marL="0" indent="0" algn="just">
              <a:buNone/>
            </a:pP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1.Bir process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çalışma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durumundan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bekleme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durumuna geçtiğinde (I/O isteği),</a:t>
            </a:r>
          </a:p>
          <a:p>
            <a:pPr marL="0" indent="0" algn="just">
              <a:buNone/>
            </a:pP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2.Bir process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çalışma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durumundan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durumuna geçtiğinde (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interrupt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marL="0" indent="0" algn="just">
              <a:buNone/>
            </a:pP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3.Bir process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bekleme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durumundan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durumuna geçtiğinde (I/O tamamlanması),</a:t>
            </a:r>
          </a:p>
          <a:p>
            <a:pPr marL="0" indent="0" algn="just">
              <a:buNone/>
            </a:pP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4.Bir process’in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sonlandırıldığında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Eğer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işlemi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1. ve 4. durumlarda gerçekleşmişse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buna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cooperative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denir.</a:t>
            </a:r>
          </a:p>
          <a:p>
            <a:pPr algn="just"/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2. ve 3. durumlarda gerçekleşmişse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denir.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36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5248D7-FF71-4143-94F8-E5ABEDFB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0C4164-3AB3-43A2-AA5E-93310F3A3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scheduling’te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CPU bir process’e tahsis edilmişse, bu process sonlandırılıncaya kadar, CPU’yu serbest bırakıncaya kadar veya bekleme durumuna geçinceye kadar tutar.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scheduling’te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CPU’daki çalışan proses hazır durumuna geçip veya bekleme durumundan hazır durumuna geçinceye kadar  başka bir prosese hizmet sunabilir.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Windows 3.1,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kullanmıştır.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Diğer tüm Windows versiyonları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kullanmıştır.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Mac OS X işletim sistemi de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kullanmaktadır.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veri paylaşımı yaptığında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race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gerçekleşir.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process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kernel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verisi üzerinde değişiklik yaparken yarıda kesilerek başka bir process’e geçilmesi ve aynı veriye erişim yapılması halinde çakışma meydana gelir.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973652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DAEF95-0C3E-45AD-A1B2-DB16F2E9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998B25E-56F1-478C-B77E-8075FCFAB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işlevini gerçekleştiren bileşen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olarak adlandırılır. 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tarafından CPU’ya atanacak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seçer.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aşağıdaki işlevleri içermektedir:</a:t>
            </a:r>
          </a:p>
          <a:p>
            <a:pPr lvl="1" algn="just"/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geçişi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Kullanıcı </a:t>
            </a:r>
            <a:r>
              <a:rPr lang="tr-T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moduna</a:t>
            </a:r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 geçiş</a:t>
            </a:r>
          </a:p>
          <a:p>
            <a:pPr lvl="1" algn="just"/>
            <a:r>
              <a:rPr lang="tr-TR" sz="1600" dirty="0">
                <a:latin typeface="Calibri" panose="020F0502020204030204" pitchFamily="34" charset="0"/>
                <a:cs typeface="Calibri" panose="020F0502020204030204" pitchFamily="34" charset="0"/>
              </a:rPr>
              <a:t>Programı yeniden başlatmak için kullanıcı programında uygun konuma atlama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Dispatcher’ın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çok hızlı bir şekilde geçiş yapması zorunludur.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Process’ler arasında geçiş süresine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dispatch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latency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denilmektedir.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54169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6A8A1B-2496-43F0-87B2-B07079EE6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kriterleri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7763FA-A902-46AA-BC5D-6F861A984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algoritmaları çok sayıda farklı kritere göre karşılaştırılır:</a:t>
            </a:r>
          </a:p>
          <a:p>
            <a:pPr lvl="1"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utilization:CPU’nun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olabildiği kadar kullanımda olması istenir. CPU kullanım oranı %0 -%100 arasındadır. Gerçek sistemlerde bu oran %40 ile %90 arasındadır.</a:t>
            </a:r>
          </a:p>
          <a:p>
            <a:pPr lvl="1"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Throughput: Her zaman aralığında tamamlanan process sayısıdır.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time: Bir process’in hafızaya alınmak için bekleme süresi, hazır kuyruğunda bekleme süresi, CPU’da çalıştırılması ve I/O işlemi yapması için geçen sürelerin toplamıdır.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time: Bir process’in hazır kuyruğunda beklediği süredir.</a:t>
            </a:r>
          </a:p>
          <a:p>
            <a:pPr lvl="1" algn="just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time: Bir process’e gönderilen isteğe cevap dönünceye kadar geçen süredir.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utilization’ı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ve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thoroughput’u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maksimum,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turn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around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time,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time ve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time’ı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minimum yapmak amaçlanır.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Genellikle ortalama değerler optimize edilmeye çalışılır.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6226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6C7F88-6728-42A7-865A-A186FF8A9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3E7BA55-D890-4523-85C5-BB0307254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algoritmaları, hazır kuyruğunda bekleyen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process’lerden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hangisinin CPU’ya atanacağını belirlerler.</a:t>
            </a:r>
          </a:p>
          <a:p>
            <a:pPr lvl="1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First-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First-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Served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Scheduling</a:t>
            </a: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-First Scheduling</a:t>
            </a: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Scheduling</a:t>
            </a: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Round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-Robin Scheduling</a:t>
            </a: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Queue Scheduling</a:t>
            </a:r>
          </a:p>
          <a:p>
            <a:pPr lvl="1"/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Multilevel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Feedback Queue Scheduling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094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8DD2F9-139F-4ECF-BFA5-8BD89FC7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C3DABE8-610F-4D5D-93EF-45A0BFC7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First-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, First-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Served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Scheduling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En basit CPU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algoritmasıdır ve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first-come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served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(FCFS) şeklinde çalışır.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CPU’ya ilk istek yapan process, CPU’ya ilk atanan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process’tir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FIFO kuyruk yapısıyla yönetilebilir.</a:t>
            </a:r>
          </a:p>
          <a:p>
            <a:pPr algn="just"/>
            <a:r>
              <a:rPr lang="sv-SE" sz="2200" dirty="0">
                <a:latin typeface="Calibri" panose="020F0502020204030204" pitchFamily="34" charset="0"/>
                <a:cs typeface="Calibri" panose="020F0502020204030204" pitchFamily="34" charset="0"/>
              </a:rPr>
              <a:t>FCFS algoritmasıyla ortalama bekleme süresi genellikle yüksektir.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Bekleme süreleri process’lerin kuyruğa geliş sırasına göre çok değişmektedir.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9956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015832-DA6B-49D5-B5B0-BBBEA2E0D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78CE9D4-5391-4162-A4C7-DE8EC553C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1939941"/>
            <a:ext cx="9613861" cy="359931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First-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Come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, First-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Served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Scheduling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Aşağıdaki 3 process için CPU’da çalışma süreleri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olarak verilmiştir.</a:t>
            </a: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Process’ler P1, P2, P3 sırasıyla gelirse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şeması aşağıdaki gibidir.</a:t>
            </a: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Ortalama bekleme süresi (0+ 24 + 27) / 3 = 17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olur. (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time)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Ortalama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 (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time+burst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time)/proses sayısı: (51+30)/3=27ms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P2, P1, P3 sırasıyla gelirse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şeması aşağıdaki gibidir.</a:t>
            </a: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Ortalama bekleme süresi (0+ 3 + 6) / 3 = 3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olur.</a:t>
            </a:r>
          </a:p>
          <a:p>
            <a:pPr algn="just"/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Ortalama </a:t>
            </a:r>
            <a:r>
              <a:rPr lang="tr-T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1800" dirty="0">
                <a:latin typeface="Calibri" panose="020F0502020204030204" pitchFamily="34" charset="0"/>
                <a:cs typeface="Calibri" panose="020F0502020204030204" pitchFamily="34" charset="0"/>
              </a:rPr>
              <a:t> time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(30+9)/3=13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sz="500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E5F8DCE-2FA5-47F7-9536-595FC0EE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223" y="2698450"/>
            <a:ext cx="1883121" cy="104114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A89CBC62-C13B-401E-A718-78367E01D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818" y="4123944"/>
            <a:ext cx="6083929" cy="44805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B9843084-5DBB-4104-A3F9-EF8D5556A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380" y="5596129"/>
            <a:ext cx="6083929" cy="5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75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4883A30-B212-4624-897C-0174B563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A55E9B-DABE-4398-BC88-675FC5D6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First-Come, First-Served Scheduling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FCFS algoritmasında, process’lerin çalışma süreleri çok farklıysa ortalama bekleme süreleri çok değişken olur.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CPU-bound process ile çok sayıda I/O bound process varsa, CPU-bound process CPU’da çalışırken tüm I/O bound process’ler hazır kuyruğunda bekler, I/O cihazları boş kalır.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Çok sayıda küçük process’in büyük bir process’in CPU’yu terketmesini beklemesine convoy effect denilmektedir.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Bir process’e CPU tahsis edildiğinde sonlanana veya I/O isteği yapana kadar CPU’yu elinde tutar.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FCFS algoritması belirli zaman aralıklarıyla CPU’yu paylaşan time-sharing sistemler için uygun değildir.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9817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1FAB53-054D-4C25-8A18-965BC55E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6F23EE1-DF07-4778-8ABA-06384BC9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438748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Shortest-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-First Scheduling</a:t>
            </a:r>
          </a:p>
          <a:p>
            <a:pPr algn="just"/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-First Scheduling (SJF) algoritmasında, CPU’ya bir sonraki işlem süresi en kısa olan (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-CPU-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) process atanır.</a:t>
            </a: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Ortalama bekleme süresi, (0 + 3 + 9 + 16) / 4 = 7 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ms’dir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.  (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waiting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 time)</a:t>
            </a:r>
          </a:p>
          <a:p>
            <a:pPr algn="just"/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Ort. 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 time=(28+24)/4=13ms</a:t>
            </a:r>
          </a:p>
          <a:p>
            <a:pPr algn="just"/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FCFS kullanılsaydı 10,25 </a:t>
            </a:r>
            <a:r>
              <a:rPr lang="tr-TR" sz="29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 olurdu ((0 + 6 + 14 + 21) / 4).</a:t>
            </a:r>
          </a:p>
          <a:p>
            <a:pPr algn="just"/>
            <a:r>
              <a:rPr lang="tr-TR" sz="29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 minimum ortalama bekleme süresini elde eder.</a:t>
            </a:r>
          </a:p>
          <a:p>
            <a:pPr algn="just"/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23BF98F-FDC0-4815-BBAE-A74F05057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1691" y="3313999"/>
            <a:ext cx="1919335" cy="128559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6B76B2F-45CD-4BA2-A038-29F35C693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1286" y="4668086"/>
            <a:ext cx="6120143" cy="576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748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C1FC03F-1832-4B62-83D5-84191751F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9AC610-865A-4AA1-9EFD-E010782F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-First Scheduling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algoritmasındaki en büyük zorluk, sonraki çalışma süresini tahmin etmektir.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Long-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için kullanıcının belirlediği süre alınabilir.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 genellikle long-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için kullanılır.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 short-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seviyesinde kullanılamaz.</a:t>
            </a:r>
          </a:p>
          <a:p>
            <a:pPr algn="just"/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scheduling’te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CPU’da sonraki çalışma süresini bilmek mümkün değildir.</a:t>
            </a:r>
          </a:p>
          <a:p>
            <a:pPr algn="just"/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scheduling’te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 sonraki çalışma süresi tahmin edilmeye çalışılır.</a:t>
            </a:r>
          </a:p>
          <a:p>
            <a:pPr algn="just"/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Sonraki çalışma süresinin önceki çalışma süresine benzer olacağı beklenir.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15686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1113C0-7052-47A1-91DB-E3775FC4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Semafor ve </a:t>
            </a:r>
            <a:r>
              <a:rPr lang="tr-TR" dirty="0" err="1"/>
              <a:t>Monitor</a:t>
            </a:r>
            <a:r>
              <a:rPr lang="tr-TR" dirty="0"/>
              <a:t> Farklar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9E05F7-0DA2-4F1D-B118-4CA4BF9F9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Semafor ve monitör arasındaki temel fark, semafor bir tamsayı değişkeni</a:t>
            </a:r>
            <a:r>
              <a:rPr lang="en-US" sz="21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S sistemde mevcut kaynakların sayısını belirtirken, monitör soyut veri türüdür.  Bu, bir kerede yalnızca bir işlemin kritik bölümde yürütülmesine izin verir.</a:t>
            </a:r>
          </a:p>
          <a:p>
            <a:pPr marL="0" indent="0" algn="just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Semafor'da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bir işlem paylaşılan kaynaklara erişmek istediğinde işlem gerçekleştirir. Bir işlemin paylaşılan kaynaklara erişmesi gerektiğinde, monitörlerde bunlara monitördeki prosedürlerle erişmesi gerekir.</a:t>
            </a:r>
          </a:p>
          <a:p>
            <a:pPr marL="0" indent="0" algn="just">
              <a:buNone/>
            </a:pP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b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49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FB64EC2-C60C-4BA2-BCE4-ED423CDC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3A5FDF-35AA-4272-803B-DEFDCC9D5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Shortest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-First Scheduling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Sonraki CPU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süresi, önceki CPU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sürelerinin üstel ortalama (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exponential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average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) değeri olarak tahmin edilir.</a:t>
            </a:r>
          </a:p>
          <a:p>
            <a:pPr algn="just"/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Burada, 0 &lt;alfa&lt;1 (genellikle 1/2),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τ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n+1 sonraki tahmin edilen süreyi,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tn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ise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n.CPU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süresini gösterir.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SJF algoritması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veya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olabilir.</a:t>
            </a:r>
          </a:p>
          <a:p>
            <a:pPr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Çalışmakta olan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daha kısa süreye sahip yeni bir process geldiğinde,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SJF çalışmakta olanı keser,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SJF çalışmakta olanın sonlanmasına izin verir.</a:t>
            </a:r>
          </a:p>
          <a:p>
            <a:pPr algn="just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Preemptive SJF, shortest-remaining-time-first scheduling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olarak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adlandırılır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tr-TR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E427340-F61E-4C53-BD4A-27A3912D6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698" y="3157396"/>
            <a:ext cx="2133925" cy="48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11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0EEAB7-20C4-4552-A77C-D30B537A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29933-DF88-40ED-A175-A28D07F89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Scheduling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Shortest-job-first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(SJF) algoritması,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algoritmalarının özel bir durumudur.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 en yüksek önceliğe sahip process’e atanır.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Eşit önceliğe sahip olanlar ise FCFS sırasıyla atanır.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 tahmin edilen CPU-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süresine göre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önceliklendirme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SJF algoritmasında, 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azaldıkça öncelik artar, 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arttıkça öncelik azalır.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5071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6F0748-DAA2-4567-A3EF-C423B0164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FE7A236-AE1F-417A-9A7D-515F91AB2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8080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200" dirty="0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Aşağıda 5 process için öncelik değerine göre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şeması verilmiştir.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Ortalama bekleme süresi (0+1+ 6 + 16 + 18) / 5 = 8,2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Ort.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time=(41+19)/5=12ms</a:t>
            </a:r>
          </a:p>
          <a:p>
            <a:endParaRPr lang="tr-TR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12E1B7D-1687-49E3-AE31-253D5902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213" y="2967802"/>
            <a:ext cx="2679826" cy="1493822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E8C42040-B387-44AB-ADD9-E15D15F60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354" y="4570505"/>
            <a:ext cx="6011501" cy="78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355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AB2719-C22C-45EA-B6A4-E1E6A37B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FABEB3-D00F-4957-A97A-386F08542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Scheduling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Önceliklendirme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kriterleri aşağıdakilerden bir veya birkaç tanesi olabilir: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Zaman sınırı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Hafıza gereksinimi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Açılan dosya sayısı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I/O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ve CPU </a:t>
            </a:r>
            <a:r>
              <a:rPr lang="tr-TR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 oranı</a:t>
            </a:r>
          </a:p>
          <a:p>
            <a:pPr lvl="1" algn="just"/>
            <a:r>
              <a:rPr lang="tr-TR" dirty="0">
                <a:latin typeface="Calibri" panose="020F0502020204030204" pitchFamily="34" charset="0"/>
                <a:cs typeface="Calibri" panose="020F0502020204030204" pitchFamily="34" charset="0"/>
              </a:rPr>
              <a:t>Process‘in önemi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Priority scheduling preemptive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olabilir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yönteminde, bir process hazır kuyruğuna geldiğinde, çalışmakta olan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daha öncelikli ise, çalışmakta olan kesilir.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Nonpreemptive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yönteminde, bir process hazır kuyruğuna geldiğinde, çalışmakta olan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daha öncelikli bile olsa, çalışmakta olan durum değiştirene kadar devam eder.</a:t>
            </a:r>
          </a:p>
          <a:p>
            <a:pPr algn="just"/>
            <a:endParaRPr lang="tr-TR" sz="2000" dirty="0"/>
          </a:p>
        </p:txBody>
      </p:sp>
    </p:spTree>
    <p:extLst>
      <p:ext uri="{BB962C8B-B14F-4D97-AF65-F5344CB8AC3E}">
        <p14:creationId xmlns:p14="http://schemas.microsoft.com/office/powerpoint/2010/main" val="29430759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1CDB42-A6B7-42DE-8671-C959916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5E929B-F6C0-46C6-9701-12F874C8C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Scheduling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algoritmasında, CPU sürekli yüksek öncelikli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çalıştırabilir ve bazı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processler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sürekli hazır kuyruğunda bekleyebilir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indefinite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blocking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starvation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Sınırsız beklemeyi engellemek için düşük öncelikli process’ler kuyrukta beklerken öncelik seviyesi artırılır (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Örn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. her 15 saniyede öncelik 1 artırılır).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Öncelik değeri artırılarak en düşük önceliğe sahip process’in bile belirli bir süre sonunda çalışması sağlanır.</a:t>
            </a:r>
          </a:p>
          <a:p>
            <a:pPr algn="just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0704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7D223A-9AB6-417F-BFDE-B1E6D644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8361A6D-3C43-41ED-8BA3-4394490D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-Robin Scheduling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Round-robin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(RR)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, genellikle time-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sharing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sistemlerde kullanılır.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Hazır kuyruğundaki process’ler belirli bir zaman aralığında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(time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) CPU’ya sıralı atanır.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Zaman aralığı genellikle 10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100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aralığında seçilir.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aralığından daha kısa sürede sonlanan process CPU’yu serbest bırakır.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Round-robin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ortalama bekleme süresi genellikle uzundur.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290972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C7A088-A31D-4C09-8EC6-51E88F564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4F4E31-53DB-4FD3-A0DA-0EB97D03D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1331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buNone/>
            </a:pP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Round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-Robin Scheduling</a:t>
            </a: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Aşağıda 3 process için CPU-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time ve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gantt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şeması verilmiştir.</a:t>
            </a: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Örnekte time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= 4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olarak alınmıştır.</a:t>
            </a: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4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P1 için = 10-4 = 6, P2 için 4, P3 için 7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bekleme süresi vardır.</a:t>
            </a: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Ortalama bekleme süresi ise 17 / 3 = 5,66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ms’dir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Ort.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turnaround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time=(17+30)/3=15.6ms</a:t>
            </a:r>
          </a:p>
          <a:p>
            <a:pPr algn="just"/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q time </a:t>
            </a:r>
            <a:r>
              <a:rPr lang="tr-TR" sz="42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4200" dirty="0">
                <a:latin typeface="Calibri" panose="020F0502020204030204" pitchFamily="34" charset="0"/>
                <a:cs typeface="Calibri" panose="020F0502020204030204" pitchFamily="34" charset="0"/>
              </a:rPr>
              <a:t> süresiyle n process çalışan sistemde, bir process için en fazla bekleme süresi (n -1) * q olur. </a:t>
            </a:r>
          </a:p>
          <a:p>
            <a:pPr algn="just"/>
            <a:endParaRPr lang="tr-TR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488F786F-C2F4-4F4E-BC1F-4211DEB7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7252" y="3310523"/>
            <a:ext cx="2245259" cy="963355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1B1EAF34-4F5E-4425-BC64-0CFFEE57D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223" y="4333666"/>
            <a:ext cx="7460055" cy="62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19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8A89E0-492A-41D0-81AB-E4DE12490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Planlama (Scheduling)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algoritmaları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19C54AC-5312-4467-97C7-1576B6EF9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Round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-Robin Scheduling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çok büyük olursa çalışma FCFS yöntemine benzer.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Time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slice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çok küçük olursa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işlemi çok fazla yapılır.</a:t>
            </a:r>
          </a:p>
          <a:p>
            <a:pPr algn="just"/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süresi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overhead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olur ve çok fazla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yapılması istenmez.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Time slice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süresi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context switch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süresinin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genellikle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10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katı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alınır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CPU’nun %10 süresi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switch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için harcanır.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13385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	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Silberschatz</a:t>
            </a:r>
            <a:r>
              <a:rPr lang="en-US" dirty="0"/>
              <a:t> A., Galvin P. B., Gagne G., “Operating System Concepts”, 8th </a:t>
            </a:r>
            <a:r>
              <a:rPr lang="en-US" dirty="0" err="1"/>
              <a:t>Edition,Wiley</a:t>
            </a:r>
            <a:r>
              <a:rPr lang="en-US" dirty="0"/>
              <a:t>, 2010.</a:t>
            </a:r>
            <a:endParaRPr lang="tr-TR" dirty="0"/>
          </a:p>
          <a:p>
            <a:r>
              <a:rPr lang="tr-TR" dirty="0"/>
              <a:t>Gazi ve İTÜ İşletim Dersi Notları </a:t>
            </a:r>
          </a:p>
          <a:p>
            <a:r>
              <a:rPr lang="tr-TR" dirty="0"/>
              <a:t>İnternet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082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9920D3A-F616-46E1-A70F-50331DFF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Alternatif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yaklaşımlar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1070BF8-FCF8-4EA7-96E4-36995D07A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Multicore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sistemlerde,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semafor gibi mekanizmalarda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gibi problemlerin oluşma riski bulunmaktadır.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Bunun yanı sıra,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sayısı arttıkça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deadlock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problemlerinin ortaya çıkma olasılığı artmaktadır.</a:t>
            </a:r>
          </a:p>
          <a:p>
            <a:pPr algn="just"/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Klasik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mutex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(veya semafor)</a:t>
            </a:r>
            <a:r>
              <a:rPr lang="en-US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kullanılarak paylaşılmış veride güncelleme yapan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update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() fonksiyonu aşağıdaki gibi yazılabilir.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B71B622-C074-4586-9553-4B1740798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338" y="4690202"/>
            <a:ext cx="2679826" cy="161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7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4CCA20-7AE0-4C84-94E6-7B2DBB15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tr-TR" dirty="0"/>
              <a:t>Alternatif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yaklaşımlar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1FCC07-53CD-4C1C-B6C8-BAFC45775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memory</a:t>
            </a:r>
            <a:endParaRPr lang="tr-TR" sz="21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Klasik kilitleme yöntemlerine alternatif olarak programlama dillerine yeni özellikler eklenmiştir.</a:t>
            </a:r>
          </a:p>
          <a:p>
            <a:pPr algn="just"/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Örneğin,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atomic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(S) kullanılarak S işlemlerinin tümünün </a:t>
            </a:r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transaction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olarak gerçekleştirilmesi sağlanır.</a:t>
            </a: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100" dirty="0" err="1">
                <a:latin typeface="Calibri" panose="020F0502020204030204" pitchFamily="34" charset="0"/>
                <a:cs typeface="Calibri" panose="020F0502020204030204" pitchFamily="34" charset="0"/>
              </a:rPr>
              <a:t>Lock</a:t>
            </a:r>
            <a:r>
              <a:rPr lang="tr-TR" sz="2100" dirty="0">
                <a:latin typeface="Calibri" panose="020F0502020204030204" pitchFamily="34" charset="0"/>
                <a:cs typeface="Calibri" panose="020F0502020204030204" pitchFamily="34" charset="0"/>
              </a:rPr>
              <a:t> işlemine gerek kalmadan ve kilitlenme olmadan işlem tamamlanır.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3C8BBC8-4AF4-438A-A743-926DFC251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931" y="3712431"/>
            <a:ext cx="2824681" cy="124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2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5A58A04-00B0-436B-9EA0-D141A959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Alternatif</a:t>
            </a:r>
            <a:r>
              <a:rPr lang="tr-TR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tr-TR" dirty="0"/>
              <a:t>yaklaşımlar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9727567-6D46-41B0-B673-F682DA1A6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(Open Multi-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Processing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C, C++ ve Fortran için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compiler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direktiflerinden oluşan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API’dir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paylaşılmış hafızada eşzamanlı çalışmayı destekler.</a:t>
            </a:r>
          </a:p>
          <a:p>
            <a:pPr algn="just"/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OpenMP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, «#pragma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omp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critical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» komutu ile kritik bölümü belirler ve aynı anda sadece bir </a:t>
            </a:r>
            <a:r>
              <a:rPr lang="tr-TR" sz="1900" dirty="0" err="1">
                <a:latin typeface="Calibri" panose="020F0502020204030204" pitchFamily="34" charset="0"/>
                <a:cs typeface="Calibri" panose="020F0502020204030204" pitchFamily="34" charset="0"/>
              </a:rPr>
              <a:t>thread</a:t>
            </a:r>
            <a:r>
              <a:rPr lang="tr-TR" sz="1900" dirty="0">
                <a:latin typeface="Calibri" panose="020F0502020204030204" pitchFamily="34" charset="0"/>
                <a:cs typeface="Calibri" panose="020F0502020204030204" pitchFamily="34" charset="0"/>
              </a:rPr>
              <a:t> çalışmasına izin verir.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031E3C7-51A2-4B35-905D-028B7107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141" y="4136531"/>
            <a:ext cx="2281473" cy="143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59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081030-77A9-4F20-A27E-04D99EF64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FC2F47-F631-4976-817F-693EEE0B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scheduling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(planlama),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multi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-programming çalışan işletim sistemlerinin temelini oluşturur.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CPU, process’ler arasında geçiş yaparak bilgisayarı daha verimli hale getirir.</a:t>
            </a:r>
          </a:p>
          <a:p>
            <a:pPr algn="just"/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Her zaman aralığında bir process’in çalıştırılması amaçlanır.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Tek işlemcili sistemlerde, bir anda sadece bir process çalıştırılabilir.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CPU,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process’lerde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ortaya çıkacak bekleme durumlarında başka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process’leri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çalıştırır.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Hafızada çok sayıda process bulundurulur.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Bir process herhangi bir şekilde beklemeye geçtiğinde CPU başka bir process’e geçiş yapar.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Bilgisayardaki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tüm kaynaklar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kullanılmadan önce zamana göre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planlanır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74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F943E7-2515-41E0-9513-B2F718E0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9B78EF-509F-4B6A-B40D-6587AE97A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CPU Burst Cycle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I/O Burst Cycle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Process çalıştırma, 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execution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ve I/O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wait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döngüsünü içermektedir.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Process’ler bu iki durum arasında geçiş yaparlar.</a:t>
            </a:r>
          </a:p>
          <a:p>
            <a:pPr algn="just"/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Process’ler çalışmaya CPU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başlarlar ve I/O </a:t>
            </a:r>
            <a:r>
              <a:rPr lang="tr-T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dirty="0">
                <a:latin typeface="Calibri" panose="020F0502020204030204" pitchFamily="34" charset="0"/>
                <a:cs typeface="Calibri" panose="020F0502020204030204" pitchFamily="34" charset="0"/>
              </a:rPr>
              <a:t> ile devam ederler.</a:t>
            </a:r>
          </a:p>
          <a:p>
            <a:pPr algn="just"/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A43DBB6-AD07-4B3C-BD98-882D85A30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621" y="2045598"/>
            <a:ext cx="2535121" cy="453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889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F03768-B396-4F10-971C-412F51D6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6100CB-5474-4168-8BC0-8EA456D77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Burst Cycle </a:t>
            </a:r>
            <a:r>
              <a:rPr lang="en-US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ve</a:t>
            </a:r>
            <a:r>
              <a:rPr lang="en-US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I/O Burst Cycle</a:t>
            </a:r>
            <a:endParaRPr lang="en-US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süresi,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process’ten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process’e ve bilgisayardan bilgisayara çok farklı olabilmektedir.</a:t>
            </a:r>
          </a:p>
          <a:p>
            <a:pPr algn="just"/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Process’ler için CPU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burst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süresi sıklıkla kısa olmaktadır. 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Process’ler kısa aralıklarla durumunu değiştirmektedir.</a:t>
            </a: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57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5C10D9-4D5A-4215-8472-E108C590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 Planlama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95C404F-6F76-4C62-96B0-BE8E4DEA1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CPU bekleme durumuna geçtiğinde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işletim sistemi hazır kuyruğundan (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ready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bir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process’i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çalıştırılmak üzere seçmek zorundadır.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Bu seçme işlemi kısa dönem planlayıcı (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short-term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veya CPU 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tarafından gerçekleştirilir.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kuyruğu, ilk gelen ilk çıkar (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firs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-in-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tr-TR" sz="2000" b="0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out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FIFO) olmak zorunda değildir.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kuyruğu,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FIFO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priority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queue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ağaç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sırasız bağlı liste </a:t>
            </a:r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şeklinde oluşturulabilir.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Hazır kuyruğunda bekleyen tüm process’lerin CPU tarafından çalıştırılmak üzere seçilme olasılıkları vardır.</a:t>
            </a:r>
          </a:p>
          <a:p>
            <a:pPr algn="just"/>
            <a:r>
              <a:rPr lang="tr-TR" sz="20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Kuyruk içindeki kayıtlarda, 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process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tr-TR" sz="20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block</a:t>
            </a:r>
            <a:r>
              <a:rPr lang="tr-TR" sz="20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 (PCB) tutulur.</a:t>
            </a:r>
            <a:endParaRPr lang="tr-TR" sz="20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tr-T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150115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6202</TotalTime>
  <Words>1947</Words>
  <Application>Microsoft Office PowerPoint</Application>
  <PresentationFormat>Geniş ekran</PresentationFormat>
  <Paragraphs>223</Paragraphs>
  <Slides>28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28</vt:i4>
      </vt:variant>
    </vt:vector>
  </HeadingPairs>
  <TitlesOfParts>
    <vt:vector size="32" baseType="lpstr">
      <vt:lpstr>Arial</vt:lpstr>
      <vt:lpstr>Calibri</vt:lpstr>
      <vt:lpstr>Trebuchet MS</vt:lpstr>
      <vt:lpstr>Berlin</vt:lpstr>
      <vt:lpstr>Bilgisayar İşletim Sistemleri </vt:lpstr>
      <vt:lpstr>Semafor ve Monitor Farklar</vt:lpstr>
      <vt:lpstr>Alternatif yaklaşımlar</vt:lpstr>
      <vt:lpstr>Alternatif yaklaşımlar</vt:lpstr>
      <vt:lpstr>Alternatif yaklaşımlar</vt:lpstr>
      <vt:lpstr>CPU Planlama</vt:lpstr>
      <vt:lpstr>CPU Planlama</vt:lpstr>
      <vt:lpstr>CPU Planlama</vt:lpstr>
      <vt:lpstr>CPU Planlama</vt:lpstr>
      <vt:lpstr>CPU Planlama</vt:lpstr>
      <vt:lpstr>CPU Planlama</vt:lpstr>
      <vt:lpstr>CPU Planlama</vt:lpstr>
      <vt:lpstr>Planlama (Scheduling) kriterleri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Planlama (Scheduling) algoritmaları</vt:lpstr>
      <vt:lpstr>Kaynaklar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Algoritma Analizi</dc:title>
  <dc:creator>Metin BİLGİN</dc:creator>
  <cp:lastModifiedBy>Murat Berk Yetiştirir</cp:lastModifiedBy>
  <cp:revision>141</cp:revision>
  <dcterms:created xsi:type="dcterms:W3CDTF">2020-09-30T21:00:45Z</dcterms:created>
  <dcterms:modified xsi:type="dcterms:W3CDTF">2024-06-04T15:24:00Z</dcterms:modified>
</cp:coreProperties>
</file>