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305" r:id="rId4"/>
    <p:sldId id="306" r:id="rId5"/>
    <p:sldId id="307" r:id="rId6"/>
    <p:sldId id="286" r:id="rId7"/>
    <p:sldId id="258" r:id="rId8"/>
    <p:sldId id="291" r:id="rId9"/>
    <p:sldId id="273" r:id="rId10"/>
    <p:sldId id="272" r:id="rId11"/>
    <p:sldId id="292" r:id="rId12"/>
    <p:sldId id="283" r:id="rId13"/>
    <p:sldId id="293" r:id="rId14"/>
    <p:sldId id="294" r:id="rId15"/>
    <p:sldId id="295" r:id="rId16"/>
    <p:sldId id="296" r:id="rId17"/>
    <p:sldId id="297" r:id="rId18"/>
    <p:sldId id="308" r:id="rId19"/>
    <p:sldId id="309" r:id="rId20"/>
    <p:sldId id="310" r:id="rId21"/>
    <p:sldId id="311" r:id="rId22"/>
    <p:sldId id="312" r:id="rId23"/>
    <p:sldId id="313" r:id="rId24"/>
    <p:sldId id="287" r:id="rId25"/>
    <p:sldId id="279" r:id="rId26"/>
    <p:sldId id="298" r:id="rId27"/>
    <p:sldId id="280" r:id="rId28"/>
    <p:sldId id="314"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F23DB37F-D896-4A38-A925-E7D58993FB7F}"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83216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74409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93523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3311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F23DB37F-D896-4A38-A925-E7D58993FB7F}" type="datetimeFigureOut">
              <a:rPr lang="tr-TR" smtClean="0"/>
              <a:t>3.10.2024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70854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F23DB37F-D896-4A38-A925-E7D58993FB7F}" type="datetimeFigureOut">
              <a:rPr lang="tr-TR" smtClean="0"/>
              <a:t>3.10.2024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41889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F23DB37F-D896-4A38-A925-E7D58993FB7F}" type="datetimeFigureOut">
              <a:rPr lang="tr-TR" smtClean="0"/>
              <a:t>3.10.2024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54302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F23DB37F-D896-4A38-A925-E7D58993FB7F}" type="datetimeFigureOut">
              <a:rPr lang="tr-TR" smtClean="0"/>
              <a:t>3.10.2024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24565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23DB37F-D896-4A38-A925-E7D58993FB7F}" type="datetimeFigureOut">
              <a:rPr lang="tr-TR" smtClean="0"/>
              <a:t>3.10.2024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00902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3.10.2024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5730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3.10.2024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30095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B37F-D896-4A38-A925-E7D58993FB7F}" type="datetimeFigureOut">
              <a:rPr lang="tr-TR" smtClean="0"/>
              <a:t>3.10.2024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1F808-0CB7-480B-8632-A669506E9D72}" type="slidenum">
              <a:rPr lang="tr-TR" smtClean="0"/>
              <a:t>‹#›</a:t>
            </a:fld>
            <a:endParaRPr lang="tr-TR"/>
          </a:p>
        </p:txBody>
      </p:sp>
    </p:spTree>
    <p:extLst>
      <p:ext uri="{BB962C8B-B14F-4D97-AF65-F5344CB8AC3E}">
        <p14:creationId xmlns:p14="http://schemas.microsoft.com/office/powerpoint/2010/main" val="82784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tr.wikipedia.org/wiki/Blaise_Pascal" TargetMode="External"/><Relationship Id="rId2" Type="http://schemas.openxmlformats.org/officeDocument/2006/relationships/hyperlink" Target="https://tr.wikipedia.org/wiki/Abak%C3%BCs" TargetMode="External"/><Relationship Id="rId1" Type="http://schemas.openxmlformats.org/officeDocument/2006/relationships/slideLayout" Target="../slideLayouts/slideLayout1.xml"/><Relationship Id="rId5" Type="http://schemas.openxmlformats.org/officeDocument/2006/relationships/hyperlink" Target="https://tr.wikipedia.org/wiki/Gottfried_Leibniz" TargetMode="External"/><Relationship Id="rId4" Type="http://schemas.openxmlformats.org/officeDocument/2006/relationships/hyperlink" Target="https://tr.wikipedia.org/wiki/Say%C4%B1sa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tr.wikipedia.org/wiki/Charles_Babbage" TargetMode="External"/><Relationship Id="rId2" Type="http://schemas.openxmlformats.org/officeDocument/2006/relationships/hyperlink" Target="https://tr.wikipedia.org/w/index.php?title=Charles_Xavier_Thomas&amp;action=edit&amp;redlink=1" TargetMode="External"/><Relationship Id="rId1" Type="http://schemas.openxmlformats.org/officeDocument/2006/relationships/slideLayout" Target="../slideLayouts/slideLayout1.xml"/><Relationship Id="rId5" Type="http://schemas.openxmlformats.org/officeDocument/2006/relationships/hyperlink" Target="https://tr.wikipedia.org/wiki/Delikli_kart" TargetMode="External"/><Relationship Id="rId4" Type="http://schemas.openxmlformats.org/officeDocument/2006/relationships/hyperlink" Target="https://tr.wikipedia.org/w/index.php?title=Hermann_Hollerith&amp;action=edit&amp;redlink=1"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tr.wikipedia.org/w/index.php?title=Mark_1&amp;action=edit&amp;redlink=1" TargetMode="External"/><Relationship Id="rId2" Type="http://schemas.openxmlformats.org/officeDocument/2006/relationships/hyperlink" Target="https://tr.wikipedia.org/w/index.php?title=Howard_Hathaway_Aiken&amp;action=edit&amp;redlink=1" TargetMode="External"/><Relationship Id="rId1" Type="http://schemas.openxmlformats.org/officeDocument/2006/relationships/slideLayout" Target="../slideLayouts/slideLayout1.xml"/><Relationship Id="rId6" Type="http://schemas.openxmlformats.org/officeDocument/2006/relationships/hyperlink" Target="https://tr.wikipedia.org/wiki/Trigonometri" TargetMode="External"/><Relationship Id="rId5" Type="http://schemas.openxmlformats.org/officeDocument/2006/relationships/hyperlink" Target="https://tr.wikipedia.org/wiki/Logaritma" TargetMode="External"/><Relationship Id="rId4" Type="http://schemas.openxmlformats.org/officeDocument/2006/relationships/hyperlink" Target="https://tr.wikipedia.org/wiki/Delikli_kar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tr.wikipedia.org/wiki/T%C3%BCmdevre" TargetMode="External"/><Relationship Id="rId2" Type="http://schemas.openxmlformats.org/officeDocument/2006/relationships/hyperlink" Target="https://tr.wikipedia.org/wiki/Transist%C3%B6r"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tr.wikipedia.org/w/index.php?title=DEVAC&amp;action=edit&amp;redlink=1" TargetMode="External"/><Relationship Id="rId3" Type="http://schemas.openxmlformats.org/officeDocument/2006/relationships/hyperlink" Target="https://tr.wikipedia.org/wiki/ENIAC" TargetMode="External"/><Relationship Id="rId7" Type="http://schemas.openxmlformats.org/officeDocument/2006/relationships/hyperlink" Target="https://tr.wikipedia.org/wiki/KW" TargetMode="External"/><Relationship Id="rId2" Type="http://schemas.openxmlformats.org/officeDocument/2006/relationships/hyperlink" Target="https://tr.wikipedia.org/wiki/II._D%C3%BCnya_Sava%C5%9F%C4%B1" TargetMode="External"/><Relationship Id="rId1" Type="http://schemas.openxmlformats.org/officeDocument/2006/relationships/slideLayout" Target="../slideLayouts/slideLayout1.xml"/><Relationship Id="rId6" Type="http://schemas.openxmlformats.org/officeDocument/2006/relationships/hyperlink" Target="https://tr.wikipedia.org/wiki/RAM" TargetMode="External"/><Relationship Id="rId5" Type="http://schemas.openxmlformats.org/officeDocument/2006/relationships/hyperlink" Target="https://tr.wikipedia.org/w/index.php?title=John_W._Mauchly&amp;action=edit&amp;redlink=1" TargetMode="External"/><Relationship Id="rId4" Type="http://schemas.openxmlformats.org/officeDocument/2006/relationships/hyperlink" Target="https://tr.wikipedia.org/w/index.php?title=J._Presper_Eckert&amp;action=edit&amp;redlink=1" TargetMode="External"/><Relationship Id="rId9" Type="http://schemas.openxmlformats.org/officeDocument/2006/relationships/hyperlink" Target="https://tr.wikipedia.org/w/index.php?title=UNIVAC&amp;action=edit&amp;redlink=1"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tr.wikipedia.org/w/index.php?title=Gene_Amdahl&amp;action=edit&amp;redlink=1"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r.wikipedia.org/wiki/Dosya:Optimizing-different-parts-tr.svg"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tr.wikipedia.org/wiki/Bilim" TargetMode="External"/><Relationship Id="rId2" Type="http://schemas.openxmlformats.org/officeDocument/2006/relationships/hyperlink" Target="https://tr.wikipedia.org/wiki/Sanat" TargetMode="External"/><Relationship Id="rId1" Type="http://schemas.openxmlformats.org/officeDocument/2006/relationships/slideLayout" Target="../slideLayouts/slideLayout1.xml"/><Relationship Id="rId6" Type="http://schemas.openxmlformats.org/officeDocument/2006/relationships/hyperlink" Target="https://tr.wikipedia.org/wiki/Mekan" TargetMode="External"/><Relationship Id="rId5" Type="http://schemas.openxmlformats.org/officeDocument/2006/relationships/hyperlink" Target="https://tr.wikipedia.org/wiki/Yarat%C4%B1c%C4%B1l%C4%B1k" TargetMode="External"/><Relationship Id="rId4" Type="http://schemas.openxmlformats.org/officeDocument/2006/relationships/hyperlink" Target="https://tr.wikipedia.org/wiki/Esteti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tr.wikipedia.org/wiki/Bilim" TargetMode="External"/><Relationship Id="rId2" Type="http://schemas.openxmlformats.org/officeDocument/2006/relationships/hyperlink" Target="https://tr.wikipedia.org/wiki/Sanat" TargetMode="External"/><Relationship Id="rId1" Type="http://schemas.openxmlformats.org/officeDocument/2006/relationships/slideLayout" Target="../slideLayouts/slideLayout1.xml"/><Relationship Id="rId4" Type="http://schemas.openxmlformats.org/officeDocument/2006/relationships/hyperlink" Target="https://tr.wikipedia.org/wiki/Komut_k%C3%BCmes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6"/>
            <a:ext cx="9144000" cy="2429692"/>
          </a:xfrm>
        </p:spPr>
        <p:txBody>
          <a:bodyPr>
            <a:normAutofit/>
          </a:bodyPr>
          <a:lstStyle/>
          <a:p>
            <a:r>
              <a:rPr lang="tr-TR" sz="4500" b="1" dirty="0"/>
              <a:t>Bilgisayar Mimarisi</a:t>
            </a:r>
            <a:br>
              <a:rPr lang="tr-TR" sz="4500" b="1" dirty="0"/>
            </a:br>
            <a:r>
              <a:rPr lang="tr-TR" sz="4500" b="1" dirty="0"/>
              <a:t>BMB 3009</a:t>
            </a:r>
            <a:endParaRPr lang="tr-TR" sz="4500" dirty="0"/>
          </a:p>
        </p:txBody>
      </p:sp>
      <p:sp>
        <p:nvSpPr>
          <p:cNvPr id="3" name="Unvan 1"/>
          <p:cNvSpPr txBox="1">
            <a:spLocks/>
          </p:cNvSpPr>
          <p:nvPr/>
        </p:nvSpPr>
        <p:spPr>
          <a:xfrm>
            <a:off x="1092926" y="3492137"/>
            <a:ext cx="9144000" cy="252548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r>
              <a:rPr lang="tr-TR" sz="2500" b="1" dirty="0">
                <a:solidFill>
                  <a:schemeClr val="bg1">
                    <a:lumMod val="75000"/>
                  </a:schemeClr>
                </a:solidFill>
                <a:latin typeface="Sitka Heading" panose="02000505000000020004" pitchFamily="2" charset="0"/>
                <a:cs typeface="Times New Roman" panose="02020603050405020304" pitchFamily="18" charset="0"/>
              </a:rPr>
              <a:t>Hoş geldiniz…</a:t>
            </a:r>
          </a:p>
        </p:txBody>
      </p:sp>
    </p:spTree>
    <p:extLst>
      <p:ext uri="{BB962C8B-B14F-4D97-AF65-F5344CB8AC3E}">
        <p14:creationId xmlns:p14="http://schemas.microsoft.com/office/powerpoint/2010/main" val="42606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358537" y="538889"/>
            <a:ext cx="9144000" cy="1159284"/>
          </a:xfrm>
        </p:spPr>
        <p:txBody>
          <a:bodyPr>
            <a:normAutofit/>
          </a:bodyPr>
          <a:lstStyle/>
          <a:p>
            <a:r>
              <a:rPr lang="tr-TR" sz="4000" dirty="0">
                <a:solidFill>
                  <a:schemeClr val="bg1">
                    <a:lumMod val="75000"/>
                  </a:schemeClr>
                </a:solidFill>
              </a:rPr>
              <a:t>Tarihçe</a:t>
            </a:r>
          </a:p>
        </p:txBody>
      </p:sp>
      <p:pic>
        <p:nvPicPr>
          <p:cNvPr id="4" name="Resim 3"/>
          <p:cNvPicPr>
            <a:picLocks noChangeAspect="1"/>
          </p:cNvPicPr>
          <p:nvPr/>
        </p:nvPicPr>
        <p:blipFill>
          <a:blip r:embed="rId2"/>
          <a:stretch>
            <a:fillRect/>
          </a:stretch>
        </p:blipFill>
        <p:spPr>
          <a:xfrm>
            <a:off x="696685" y="2232706"/>
            <a:ext cx="10320101" cy="3387634"/>
          </a:xfrm>
          <a:prstGeom prst="rect">
            <a:avLst/>
          </a:prstGeom>
        </p:spPr>
      </p:pic>
      <p:sp>
        <p:nvSpPr>
          <p:cNvPr id="3" name="Alt Başlık 2"/>
          <p:cNvSpPr>
            <a:spLocks noGrp="1"/>
          </p:cNvSpPr>
          <p:nvPr>
            <p:ph type="subTitle" idx="1"/>
          </p:nvPr>
        </p:nvSpPr>
        <p:spPr>
          <a:xfrm>
            <a:off x="1532709" y="2113485"/>
            <a:ext cx="9030789" cy="3626076"/>
          </a:xfrm>
        </p:spPr>
        <p:txBody>
          <a:bodyPr>
            <a:normAutofit/>
          </a:bodyPr>
          <a:lstStyle/>
          <a:p>
            <a:endParaRPr lang="tr-TR" dirty="0"/>
          </a:p>
          <a:p>
            <a:endParaRPr lang="tr-TR" dirty="0"/>
          </a:p>
          <a:p>
            <a:endParaRPr lang="tr-TR" dirty="0"/>
          </a:p>
        </p:txBody>
      </p:sp>
    </p:spTree>
    <p:extLst>
      <p:ext uri="{BB962C8B-B14F-4D97-AF65-F5344CB8AC3E}">
        <p14:creationId xmlns:p14="http://schemas.microsoft.com/office/powerpoint/2010/main" val="361035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358537" y="538889"/>
            <a:ext cx="9144000" cy="654185"/>
          </a:xfrm>
        </p:spPr>
        <p:txBody>
          <a:bodyPr>
            <a:normAutofit/>
          </a:bodyPr>
          <a:lstStyle/>
          <a:p>
            <a:r>
              <a:rPr lang="tr-TR" sz="4000" dirty="0">
                <a:solidFill>
                  <a:schemeClr val="bg1">
                    <a:lumMod val="75000"/>
                  </a:schemeClr>
                </a:solidFill>
              </a:rPr>
              <a:t>Tarihçe</a:t>
            </a:r>
          </a:p>
        </p:txBody>
      </p:sp>
      <p:sp>
        <p:nvSpPr>
          <p:cNvPr id="3" name="Alt Başlık 2"/>
          <p:cNvSpPr>
            <a:spLocks noGrp="1"/>
          </p:cNvSpPr>
          <p:nvPr>
            <p:ph type="subTitle" idx="1"/>
          </p:nvPr>
        </p:nvSpPr>
        <p:spPr>
          <a:xfrm>
            <a:off x="1724297" y="1193074"/>
            <a:ext cx="8987246" cy="4340180"/>
          </a:xfrm>
        </p:spPr>
        <p:txBody>
          <a:bodyPr>
            <a:normAutofit fontScale="70000" lnSpcReduction="20000"/>
          </a:bodyPr>
          <a:lstStyle/>
          <a:p>
            <a:pPr algn="l"/>
            <a:r>
              <a:rPr lang="tr-TR" sz="3900" dirty="0"/>
              <a:t>Bazı kaynaklarda basit hesap makinesi olan </a:t>
            </a:r>
            <a:r>
              <a:rPr lang="tr-TR" sz="3900" u="sng" dirty="0">
                <a:hlinkClick r:id="rId2" tooltip="Abaküs"/>
              </a:rPr>
              <a:t>abaküs</a:t>
            </a:r>
            <a:r>
              <a:rPr lang="tr-TR" sz="3900" dirty="0"/>
              <a:t>, ilk bilgisayar olarak tanımlanmaktadır. Bilgisayarın geçmişi yaklaşık 2000 yıl öncesine dayanmaktadır. 1642 yılında </a:t>
            </a:r>
            <a:r>
              <a:rPr lang="tr-TR" sz="3900" u="sng" dirty="0" err="1">
                <a:hlinkClick r:id="rId3" tooltip="Blaise Pascal"/>
              </a:rPr>
              <a:t>Blaise</a:t>
            </a:r>
            <a:r>
              <a:rPr lang="tr-TR" sz="3900" u="sng" dirty="0">
                <a:hlinkClick r:id="rId3" tooltip="Blaise Pascal"/>
              </a:rPr>
              <a:t> Pascal</a:t>
            </a:r>
            <a:r>
              <a:rPr lang="tr-TR" sz="3900" dirty="0"/>
              <a:t> tarafından yapılan hesap makinesine her ne kadar </a:t>
            </a:r>
            <a:r>
              <a:rPr lang="tr-TR" sz="3900" u="sng" dirty="0">
                <a:hlinkClick r:id="rId4" tooltip="Sayısal"/>
              </a:rPr>
              <a:t>sayısal</a:t>
            </a:r>
            <a:r>
              <a:rPr lang="tr-TR" sz="3900" dirty="0"/>
              <a:t> dendiyse de bugünkü anlamda sayısal kavramından çok uzaktı. Kaba tuşlarla sayı girişi yapılarak toplama ve çıkarma dışında bir işlem yapılamıyordu.</a:t>
            </a:r>
          </a:p>
          <a:p>
            <a:pPr algn="l"/>
            <a:endParaRPr lang="tr-TR" sz="3900" dirty="0"/>
          </a:p>
          <a:p>
            <a:pPr algn="l"/>
            <a:r>
              <a:rPr lang="tr-TR" sz="3900" dirty="0"/>
              <a:t>1671'de </a:t>
            </a:r>
            <a:r>
              <a:rPr lang="tr-TR" sz="3900" u="sng" dirty="0" err="1">
                <a:hlinkClick r:id="rId5" tooltip="Gottfried Leibniz"/>
              </a:rPr>
              <a:t>Gottfreid</a:t>
            </a:r>
            <a:r>
              <a:rPr lang="tr-TR" sz="3900" u="sng" dirty="0">
                <a:hlinkClick r:id="rId5" tooltip="Gottfried Leibniz"/>
              </a:rPr>
              <a:t> Wilhelm </a:t>
            </a:r>
            <a:r>
              <a:rPr lang="tr-TR" sz="3900" u="sng" dirty="0" err="1">
                <a:hlinkClick r:id="rId5" tooltip="Gottfried Leibniz"/>
              </a:rPr>
              <a:t>von</a:t>
            </a:r>
            <a:r>
              <a:rPr lang="tr-TR" sz="3900" u="sng" dirty="0">
                <a:hlinkClick r:id="rId5" tooltip="Gottfried Leibniz"/>
              </a:rPr>
              <a:t> </a:t>
            </a:r>
            <a:r>
              <a:rPr lang="tr-TR" sz="3900" u="sng" dirty="0" err="1">
                <a:hlinkClick r:id="rId5" tooltip="Gottfried Leibniz"/>
              </a:rPr>
              <a:t>Leibniz</a:t>
            </a:r>
            <a:r>
              <a:rPr lang="tr-TR" sz="3900" dirty="0"/>
              <a:t> tarafından tasarlanan gelişmiş hesap makinesi, ancak 1694 yılında hayata geçirilebilmiş olup, özel dişliler aracılığıyla dört işlemi yapabiliyordu. Ancak Pascal ve </a:t>
            </a:r>
            <a:r>
              <a:rPr lang="tr-TR" sz="3900" dirty="0" err="1"/>
              <a:t>Leibniz</a:t>
            </a:r>
            <a:r>
              <a:rPr lang="tr-TR" sz="3900" dirty="0"/>
              <a:t> tarafından yapılan bu aygıtlar yaygın kullanım alanı bulamamışlardır.</a:t>
            </a:r>
          </a:p>
          <a:p>
            <a:pPr algn="l"/>
            <a:endParaRPr lang="tr-TR" sz="2800" dirty="0"/>
          </a:p>
        </p:txBody>
      </p:sp>
    </p:spTree>
    <p:extLst>
      <p:ext uri="{BB962C8B-B14F-4D97-AF65-F5344CB8AC3E}">
        <p14:creationId xmlns:p14="http://schemas.microsoft.com/office/powerpoint/2010/main" val="1614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Tarihçe</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l"/>
            <a:r>
              <a:rPr lang="tr-TR" dirty="0"/>
              <a:t>Ticari anlamda kullanılabilen ilk mekanik hesap makinesi 1820 yılında </a:t>
            </a:r>
            <a:r>
              <a:rPr lang="tr-TR" u="sng" dirty="0">
                <a:hlinkClick r:id="rId2" tooltip="Charles Xavier Thomas (sayfa mevcut değil)"/>
              </a:rPr>
              <a:t>Charles </a:t>
            </a:r>
            <a:r>
              <a:rPr lang="tr-TR" u="sng" dirty="0" err="1">
                <a:hlinkClick r:id="rId2" tooltip="Charles Xavier Thomas (sayfa mevcut değil)"/>
              </a:rPr>
              <a:t>Xavier</a:t>
            </a:r>
            <a:r>
              <a:rPr lang="tr-TR" u="sng" dirty="0">
                <a:hlinkClick r:id="rId2" tooltip="Charles Xavier Thomas (sayfa mevcut değil)"/>
              </a:rPr>
              <a:t> Thomas</a:t>
            </a:r>
            <a:r>
              <a:rPr lang="tr-TR" dirty="0"/>
              <a:t> tarafından yapılmıştır. </a:t>
            </a:r>
            <a:r>
              <a:rPr lang="tr-TR" u="sng" dirty="0">
                <a:hlinkClick r:id="rId3" tooltip="Charles Babbage"/>
              </a:rPr>
              <a:t>Charles </a:t>
            </a:r>
            <a:r>
              <a:rPr lang="tr-TR" u="sng" dirty="0" err="1">
                <a:hlinkClick r:id="rId3" tooltip="Charles Babbage"/>
              </a:rPr>
              <a:t>Babbage</a:t>
            </a:r>
            <a:r>
              <a:rPr lang="tr-TR" dirty="0"/>
              <a:t> ise, uzun araştırmalar ve birkaç denemeden sonra buharla çalışan otomatik hesap makinesini 1823 yılında yapmıştır. Bu alanda ilk büyük gelişme; 1890'da </a:t>
            </a:r>
            <a:r>
              <a:rPr lang="tr-TR" u="sng" dirty="0" err="1">
                <a:hlinkClick r:id="rId4" tooltip="Hermann Hollerith (sayfa mevcut değil)"/>
              </a:rPr>
              <a:t>Hermann</a:t>
            </a:r>
            <a:r>
              <a:rPr lang="tr-TR" u="sng" dirty="0">
                <a:hlinkClick r:id="rId4" tooltip="Hermann Hollerith (sayfa mevcut değil)"/>
              </a:rPr>
              <a:t> </a:t>
            </a:r>
            <a:r>
              <a:rPr lang="tr-TR" u="sng" dirty="0" err="1">
                <a:hlinkClick r:id="rId4" tooltip="Hermann Hollerith (sayfa mevcut değil)"/>
              </a:rPr>
              <a:t>Hollerith</a:t>
            </a:r>
            <a:r>
              <a:rPr lang="tr-TR" dirty="0"/>
              <a:t> tarafından yapılan ve </a:t>
            </a:r>
            <a:r>
              <a:rPr lang="tr-TR" u="sng" dirty="0">
                <a:hlinkClick r:id="rId5" tooltip="Delikli kart"/>
              </a:rPr>
              <a:t>delikli kart</a:t>
            </a:r>
            <a:r>
              <a:rPr lang="tr-TR" dirty="0"/>
              <a:t> sistemiyle veri girişi yapılan bilgisayar olmuştur. Bu sistemde işlem hızının artması ve hataların azalması büyük bir ilerleme sayılmıştır.</a:t>
            </a:r>
          </a:p>
          <a:p>
            <a:pPr algn="just"/>
            <a:endParaRPr lang="tr-TR" sz="3000" dirty="0"/>
          </a:p>
        </p:txBody>
      </p:sp>
    </p:spTree>
    <p:extLst>
      <p:ext uri="{BB962C8B-B14F-4D97-AF65-F5344CB8AC3E}">
        <p14:creationId xmlns:p14="http://schemas.microsoft.com/office/powerpoint/2010/main" val="2268316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Tarihçe</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l"/>
            <a:endParaRPr lang="tr-TR" sz="3000" dirty="0"/>
          </a:p>
          <a:p>
            <a:pPr algn="l"/>
            <a:r>
              <a:rPr lang="tr-TR" dirty="0"/>
              <a:t>Asıl büyük ilerlemeyi </a:t>
            </a:r>
            <a:r>
              <a:rPr lang="tr-TR" u="sng" dirty="0" err="1">
                <a:hlinkClick r:id="rId2" tooltip="Howard Hathaway Aiken (sayfa mevcut değil)"/>
              </a:rPr>
              <a:t>Howard</a:t>
            </a:r>
            <a:r>
              <a:rPr lang="tr-TR" u="sng" dirty="0">
                <a:hlinkClick r:id="rId2" tooltip="Howard Hathaway Aiken (sayfa mevcut değil)"/>
              </a:rPr>
              <a:t> </a:t>
            </a:r>
            <a:r>
              <a:rPr lang="tr-TR" u="sng" dirty="0" err="1">
                <a:hlinkClick r:id="rId2" tooltip="Howard Hathaway Aiken (sayfa mevcut değil)"/>
              </a:rPr>
              <a:t>Hathaway</a:t>
            </a:r>
            <a:r>
              <a:rPr lang="tr-TR" u="sng" dirty="0">
                <a:hlinkClick r:id="rId2" tooltip="Howard Hathaway Aiken (sayfa mevcut değil)"/>
              </a:rPr>
              <a:t> </a:t>
            </a:r>
            <a:r>
              <a:rPr lang="tr-TR" u="sng" dirty="0" err="1">
                <a:hlinkClick r:id="rId2" tooltip="Howard Hathaway Aiken (sayfa mevcut değil)"/>
              </a:rPr>
              <a:t>Aiken</a:t>
            </a:r>
            <a:r>
              <a:rPr lang="tr-TR" dirty="0"/>
              <a:t>, 1937'de </a:t>
            </a:r>
            <a:r>
              <a:rPr lang="tr-TR" u="sng" dirty="0">
                <a:hlinkClick r:id="rId3" tooltip="Mark 1 (sayfa mevcut değil)"/>
              </a:rPr>
              <a:t>Mark 1</a:t>
            </a:r>
            <a:r>
              <a:rPr lang="tr-TR" dirty="0"/>
              <a:t> adını verdiği bilgisayarda yarı elektronik devreler kullanmakla yapmıştır. Mark 1 de </a:t>
            </a:r>
            <a:r>
              <a:rPr lang="tr-TR" u="sng" dirty="0">
                <a:hlinkClick r:id="rId4" tooltip="Delikli kart"/>
              </a:rPr>
              <a:t>delikli kart</a:t>
            </a:r>
            <a:r>
              <a:rPr lang="tr-TR" dirty="0"/>
              <a:t> sistemiyle çalışmasına karşın; daha önceki benzerlerinden farklı olarak, </a:t>
            </a:r>
            <a:r>
              <a:rPr lang="tr-TR" u="sng" dirty="0">
                <a:hlinkClick r:id="rId5" tooltip="Logaritma"/>
              </a:rPr>
              <a:t>logaritma</a:t>
            </a:r>
            <a:r>
              <a:rPr lang="tr-TR" dirty="0"/>
              <a:t> ve </a:t>
            </a:r>
            <a:r>
              <a:rPr lang="tr-TR" u="sng" dirty="0">
                <a:hlinkClick r:id="rId6" tooltip="Trigonometri"/>
              </a:rPr>
              <a:t>trigonometri</a:t>
            </a:r>
            <a:r>
              <a:rPr lang="tr-TR" dirty="0"/>
              <a:t> fonksiyonlarını da hesaplayabiliyordu. Yavaş olduğu halde, tam otomatik olarak çalışması ve uzun işlemleri çözebilmesi ona büyük avantaj sağlıyordu.</a:t>
            </a:r>
          </a:p>
          <a:p>
            <a:pPr algn="l"/>
            <a:endParaRPr lang="tr-TR" sz="3000" dirty="0"/>
          </a:p>
        </p:txBody>
      </p:sp>
    </p:spTree>
    <p:extLst>
      <p:ext uri="{BB962C8B-B14F-4D97-AF65-F5344CB8AC3E}">
        <p14:creationId xmlns:p14="http://schemas.microsoft.com/office/powerpoint/2010/main" val="1173467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Dönemler</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l"/>
            <a:r>
              <a:rPr lang="tr-TR" dirty="0"/>
              <a:t>Çağdaş bilgisayarların tarihi 4 döneme ayrılarak incelenir.</a:t>
            </a:r>
          </a:p>
          <a:p>
            <a:pPr lvl="0" algn="l"/>
            <a:r>
              <a:rPr lang="tr-TR" dirty="0"/>
              <a:t>1. Kuşak (1950-1958): Lambalı teknolojiye dayanan </a:t>
            </a:r>
            <a:r>
              <a:rPr lang="tr-TR" dirty="0" err="1"/>
              <a:t>Eniac</a:t>
            </a:r>
            <a:r>
              <a:rPr lang="tr-TR" dirty="0"/>
              <a:t> benzeri çok büyük aygıtlar.</a:t>
            </a:r>
          </a:p>
          <a:p>
            <a:pPr lvl="0" algn="l"/>
            <a:r>
              <a:rPr lang="tr-TR" dirty="0"/>
              <a:t>2. Kuşak (1958-1964): </a:t>
            </a:r>
            <a:r>
              <a:rPr lang="tr-TR" u="sng" dirty="0" err="1">
                <a:hlinkClick r:id="rId2" tooltip="Transistör"/>
              </a:rPr>
              <a:t>Transistör</a:t>
            </a:r>
            <a:r>
              <a:rPr lang="tr-TR" dirty="0"/>
              <a:t> kullanan bilgisayarlar.</a:t>
            </a:r>
          </a:p>
          <a:p>
            <a:pPr lvl="0" algn="l"/>
            <a:r>
              <a:rPr lang="tr-TR" dirty="0"/>
              <a:t>3. Kuşak (1965-1971): </a:t>
            </a:r>
            <a:r>
              <a:rPr lang="tr-TR" dirty="0" err="1"/>
              <a:t>Transistör</a:t>
            </a:r>
            <a:r>
              <a:rPr lang="tr-TR" dirty="0"/>
              <a:t> yerine </a:t>
            </a:r>
            <a:r>
              <a:rPr lang="tr-TR" u="sng" dirty="0" err="1">
                <a:hlinkClick r:id="rId3" tooltip="Tümdevre"/>
              </a:rPr>
              <a:t>tümdevre</a:t>
            </a:r>
            <a:r>
              <a:rPr lang="tr-TR" dirty="0"/>
              <a:t> kullanan bilgisayarlar. Bu dönemde bilgisayarları kendi aralarında iletişim de kurabiliyorlar.</a:t>
            </a:r>
          </a:p>
          <a:p>
            <a:pPr lvl="0" algn="l"/>
            <a:r>
              <a:rPr lang="tr-TR" dirty="0"/>
              <a:t>4. Kuşak (1972-günümüz): Günümüz </a:t>
            </a:r>
            <a:r>
              <a:rPr lang="tr-TR" dirty="0" err="1"/>
              <a:t>bilgisayaları</a:t>
            </a:r>
            <a:r>
              <a:rPr lang="tr-TR" dirty="0"/>
              <a:t>.</a:t>
            </a:r>
          </a:p>
          <a:p>
            <a:pPr algn="just"/>
            <a:endParaRPr lang="tr-TR" sz="3000" dirty="0"/>
          </a:p>
        </p:txBody>
      </p:sp>
    </p:spTree>
    <p:extLst>
      <p:ext uri="{BB962C8B-B14F-4D97-AF65-F5344CB8AC3E}">
        <p14:creationId xmlns:p14="http://schemas.microsoft.com/office/powerpoint/2010/main" val="366179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İlk Bilgisayar</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l"/>
            <a:r>
              <a:rPr lang="tr-TR" u="sng" dirty="0">
                <a:hlinkClick r:id="rId2" tooltip="II. Dünya Savaşı"/>
              </a:rPr>
              <a:t>II. Dünya Savaşı</a:t>
            </a:r>
            <a:r>
              <a:rPr lang="tr-TR" dirty="0"/>
              <a:t> sürecinde, ordunun daha hızlı bilgisayarlara gereksinim duyması, bilgisayar tarihinde bir devrim yaratan </a:t>
            </a:r>
            <a:r>
              <a:rPr lang="tr-TR" u="sng" dirty="0" err="1">
                <a:hlinkClick r:id="rId3" tooltip="ENIAC"/>
              </a:rPr>
              <a:t>ENIAC</a:t>
            </a:r>
            <a:r>
              <a:rPr lang="tr-TR" dirty="0" err="1"/>
              <a:t>'ın</a:t>
            </a:r>
            <a:r>
              <a:rPr lang="tr-TR" dirty="0"/>
              <a:t> yapılmasına yol açmıştır. ENIAC, </a:t>
            </a:r>
            <a:r>
              <a:rPr lang="tr-TR" u="sng" dirty="0">
                <a:hlinkClick r:id="rId4" tooltip="J. Presper Eckert (sayfa mevcut değil)"/>
              </a:rPr>
              <a:t>J. </a:t>
            </a:r>
            <a:r>
              <a:rPr lang="tr-TR" u="sng" dirty="0" err="1">
                <a:hlinkClick r:id="rId4" tooltip="J. Presper Eckert (sayfa mevcut değil)"/>
              </a:rPr>
              <a:t>Presper</a:t>
            </a:r>
            <a:r>
              <a:rPr lang="tr-TR" u="sng" dirty="0">
                <a:hlinkClick r:id="rId4" tooltip="J. Presper Eckert (sayfa mevcut değil)"/>
              </a:rPr>
              <a:t> </a:t>
            </a:r>
            <a:r>
              <a:rPr lang="tr-TR" u="sng" dirty="0" err="1">
                <a:hlinkClick r:id="rId4" tooltip="J. Presper Eckert (sayfa mevcut değil)"/>
              </a:rPr>
              <a:t>Eckert</a:t>
            </a:r>
            <a:r>
              <a:rPr lang="tr-TR" dirty="0"/>
              <a:t> ve </a:t>
            </a:r>
            <a:r>
              <a:rPr lang="tr-TR" u="sng" dirty="0">
                <a:hlinkClick r:id="rId5" tooltip="John W. Mauchly (sayfa mevcut değil)"/>
              </a:rPr>
              <a:t>John W. </a:t>
            </a:r>
            <a:r>
              <a:rPr lang="tr-TR" u="sng" dirty="0" err="1">
                <a:hlinkClick r:id="rId5" tooltip="John W. Mauchly (sayfa mevcut değil)"/>
              </a:rPr>
              <a:t>Mauchly</a:t>
            </a:r>
            <a:r>
              <a:rPr lang="tr-TR" dirty="0"/>
              <a:t> ekibiyle 1945 yılında yapıldı. En büyük özelliği; bugünkü çiplerin atası sayılabilecek elektron tüpleri ve </a:t>
            </a:r>
            <a:r>
              <a:rPr lang="tr-TR" u="sng" dirty="0">
                <a:hlinkClick r:id="rId6" tooltip="RAM"/>
              </a:rPr>
              <a:t>RAM</a:t>
            </a:r>
            <a:r>
              <a:rPr lang="tr-TR" dirty="0"/>
              <a:t> bellek kullanılması olmuştur. Tasarlanmış programları çalıştırabilme özelliğiyle ENIAC, geniş bir ev kadar (167 m</a:t>
            </a:r>
            <a:r>
              <a:rPr lang="tr-TR" baseline="30000" dirty="0"/>
              <a:t>2</a:t>
            </a:r>
            <a:r>
              <a:rPr lang="tr-TR" dirty="0"/>
              <a:t>) yer kaplıyor ve saatte yaklaşık 180 </a:t>
            </a:r>
            <a:r>
              <a:rPr lang="tr-TR" u="sng" dirty="0">
                <a:hlinkClick r:id="rId7" tooltip="KW"/>
              </a:rPr>
              <a:t>kW</a:t>
            </a:r>
            <a:r>
              <a:rPr lang="tr-TR" dirty="0"/>
              <a:t> elektrik harcıyordu. </a:t>
            </a:r>
            <a:r>
              <a:rPr lang="tr-TR" dirty="0" err="1"/>
              <a:t>ENIAC'ın</a:t>
            </a:r>
            <a:r>
              <a:rPr lang="tr-TR" dirty="0"/>
              <a:t> ardından kısa ömürlü olan ve </a:t>
            </a:r>
            <a:r>
              <a:rPr lang="tr-TR" u="sng" dirty="0">
                <a:hlinkClick r:id="rId8" tooltip="DEVAC (sayfa mevcut değil)"/>
              </a:rPr>
              <a:t>DEVAC</a:t>
            </a:r>
            <a:r>
              <a:rPr lang="tr-TR" dirty="0"/>
              <a:t> adı verilen bilgisayar ve ticari anlamda satışa sunulan ilk bilgisayar olan </a:t>
            </a:r>
            <a:r>
              <a:rPr lang="tr-TR" u="sng" dirty="0" err="1">
                <a:hlinkClick r:id="rId9" tooltip="UNIVAC (sayfa mevcut değil)"/>
              </a:rPr>
              <a:t>UNIVAC</a:t>
            </a:r>
            <a:r>
              <a:rPr lang="tr-TR" dirty="0" err="1"/>
              <a:t>'ın</a:t>
            </a:r>
            <a:r>
              <a:rPr lang="tr-TR" dirty="0"/>
              <a:t> yapılması 1952 yılına dek uzanmıştır.</a:t>
            </a:r>
          </a:p>
          <a:p>
            <a:pPr algn="just"/>
            <a:endParaRPr lang="tr-TR" sz="3000" dirty="0"/>
          </a:p>
        </p:txBody>
      </p:sp>
    </p:spTree>
    <p:extLst>
      <p:ext uri="{BB962C8B-B14F-4D97-AF65-F5344CB8AC3E}">
        <p14:creationId xmlns:p14="http://schemas.microsoft.com/office/powerpoint/2010/main" val="344104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Tarih Çizelgesi</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endParaRPr lang="tr-TR" sz="3000" dirty="0"/>
          </a:p>
          <a:p>
            <a:pPr algn="just"/>
            <a:endParaRPr lang="tr-TR" sz="3000" dirty="0"/>
          </a:p>
        </p:txBody>
      </p:sp>
      <p:pic>
        <p:nvPicPr>
          <p:cNvPr id="4" name="Resim 3"/>
          <p:cNvPicPr>
            <a:picLocks noChangeAspect="1"/>
          </p:cNvPicPr>
          <p:nvPr/>
        </p:nvPicPr>
        <p:blipFill>
          <a:blip r:embed="rId2"/>
          <a:stretch>
            <a:fillRect/>
          </a:stretch>
        </p:blipFill>
        <p:spPr>
          <a:xfrm>
            <a:off x="1518243" y="1553232"/>
            <a:ext cx="10155235" cy="3497740"/>
          </a:xfrm>
          <a:prstGeom prst="rect">
            <a:avLst/>
          </a:prstGeom>
        </p:spPr>
      </p:pic>
    </p:spTree>
    <p:extLst>
      <p:ext uri="{BB962C8B-B14F-4D97-AF65-F5344CB8AC3E}">
        <p14:creationId xmlns:p14="http://schemas.microsoft.com/office/powerpoint/2010/main" val="317133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Zaman Çizelgesi</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endParaRPr lang="tr-TR" sz="3000" dirty="0"/>
          </a:p>
          <a:p>
            <a:pPr algn="just"/>
            <a:endParaRPr lang="tr-TR" sz="3000" dirty="0"/>
          </a:p>
          <a:p>
            <a:pPr algn="just"/>
            <a:endParaRPr lang="tr-TR" sz="3000" dirty="0"/>
          </a:p>
        </p:txBody>
      </p:sp>
      <p:pic>
        <p:nvPicPr>
          <p:cNvPr id="4" name="Resim 3"/>
          <p:cNvPicPr>
            <a:picLocks noChangeAspect="1"/>
          </p:cNvPicPr>
          <p:nvPr/>
        </p:nvPicPr>
        <p:blipFill>
          <a:blip r:embed="rId2"/>
          <a:stretch>
            <a:fillRect/>
          </a:stretch>
        </p:blipFill>
        <p:spPr>
          <a:xfrm>
            <a:off x="1089643" y="1754959"/>
            <a:ext cx="10203856" cy="3848823"/>
          </a:xfrm>
          <a:prstGeom prst="rect">
            <a:avLst/>
          </a:prstGeom>
        </p:spPr>
      </p:pic>
    </p:spTree>
    <p:extLst>
      <p:ext uri="{BB962C8B-B14F-4D97-AF65-F5344CB8AC3E}">
        <p14:creationId xmlns:p14="http://schemas.microsoft.com/office/powerpoint/2010/main" val="912284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Zaman Çizelgesi</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endParaRPr lang="tr-TR" sz="3000" dirty="0"/>
          </a:p>
          <a:p>
            <a:pPr algn="just"/>
            <a:endParaRPr lang="tr-TR" sz="3000" dirty="0"/>
          </a:p>
          <a:p>
            <a:pPr algn="just"/>
            <a:endParaRPr lang="tr-TR" sz="3000" dirty="0"/>
          </a:p>
        </p:txBody>
      </p:sp>
      <p:pic>
        <p:nvPicPr>
          <p:cNvPr id="5" name="Resim 4"/>
          <p:cNvPicPr>
            <a:picLocks noChangeAspect="1"/>
          </p:cNvPicPr>
          <p:nvPr/>
        </p:nvPicPr>
        <p:blipFill>
          <a:blip r:embed="rId2"/>
          <a:stretch>
            <a:fillRect/>
          </a:stretch>
        </p:blipFill>
        <p:spPr>
          <a:xfrm>
            <a:off x="1699243" y="2005833"/>
            <a:ext cx="9854818" cy="3167059"/>
          </a:xfrm>
          <a:prstGeom prst="rect">
            <a:avLst/>
          </a:prstGeom>
        </p:spPr>
      </p:pic>
    </p:spTree>
    <p:extLst>
      <p:ext uri="{BB962C8B-B14F-4D97-AF65-F5344CB8AC3E}">
        <p14:creationId xmlns:p14="http://schemas.microsoft.com/office/powerpoint/2010/main" val="525865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Zaman Çizelgesi</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endParaRPr lang="tr-TR" sz="3000" dirty="0"/>
          </a:p>
          <a:p>
            <a:pPr algn="just"/>
            <a:endParaRPr lang="tr-TR" sz="3000" dirty="0"/>
          </a:p>
          <a:p>
            <a:pPr algn="just"/>
            <a:endParaRPr lang="tr-TR" sz="3000" dirty="0"/>
          </a:p>
        </p:txBody>
      </p:sp>
      <p:pic>
        <p:nvPicPr>
          <p:cNvPr id="4" name="Resim 3"/>
          <p:cNvPicPr>
            <a:picLocks noChangeAspect="1"/>
          </p:cNvPicPr>
          <p:nvPr/>
        </p:nvPicPr>
        <p:blipFill>
          <a:blip r:embed="rId2"/>
          <a:stretch>
            <a:fillRect/>
          </a:stretch>
        </p:blipFill>
        <p:spPr>
          <a:xfrm>
            <a:off x="1347098" y="2219878"/>
            <a:ext cx="9490525" cy="2918986"/>
          </a:xfrm>
          <a:prstGeom prst="rect">
            <a:avLst/>
          </a:prstGeom>
        </p:spPr>
      </p:pic>
    </p:spTree>
    <p:extLst>
      <p:ext uri="{BB962C8B-B14F-4D97-AF65-F5344CB8AC3E}">
        <p14:creationId xmlns:p14="http://schemas.microsoft.com/office/powerpoint/2010/main" val="721875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6"/>
            <a:ext cx="9144000" cy="792480"/>
          </a:xfrm>
        </p:spPr>
        <p:txBody>
          <a:bodyPr>
            <a:normAutofit/>
          </a:bodyPr>
          <a:lstStyle/>
          <a:p>
            <a:r>
              <a:rPr lang="tr-TR" sz="4500" b="1" dirty="0"/>
              <a:t>Dersin Özeti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1819351" y="2354791"/>
            <a:ext cx="8640381" cy="2810267"/>
          </a:xfrm>
          <a:prstGeom prst="rect">
            <a:avLst/>
          </a:prstGeom>
        </p:spPr>
      </p:pic>
    </p:spTree>
    <p:extLst>
      <p:ext uri="{BB962C8B-B14F-4D97-AF65-F5344CB8AC3E}">
        <p14:creationId xmlns:p14="http://schemas.microsoft.com/office/powerpoint/2010/main" val="248287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a:solidFill>
                  <a:schemeClr val="bg1">
                    <a:lumMod val="75000"/>
                  </a:schemeClr>
                </a:solidFill>
              </a:rPr>
              <a:t>Mikroişlemci</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endParaRPr lang="tr-TR" sz="3000" dirty="0"/>
          </a:p>
          <a:p>
            <a:pPr algn="just"/>
            <a:endParaRPr lang="tr-TR" sz="3000" dirty="0"/>
          </a:p>
          <a:p>
            <a:pPr algn="just"/>
            <a:endParaRPr lang="tr-TR" sz="3000" dirty="0"/>
          </a:p>
        </p:txBody>
      </p:sp>
      <p:sp>
        <p:nvSpPr>
          <p:cNvPr id="5" name="Dikdörtgen 4"/>
          <p:cNvSpPr/>
          <p:nvPr/>
        </p:nvSpPr>
        <p:spPr>
          <a:xfrm>
            <a:off x="3693547" y="3175085"/>
            <a:ext cx="4804905" cy="507831"/>
          </a:xfrm>
          <a:prstGeom prst="rect">
            <a:avLst/>
          </a:prstGeom>
        </p:spPr>
        <p:txBody>
          <a:bodyPr wrap="none">
            <a:spAutoFit/>
          </a:bodyPr>
          <a:lstStyle/>
          <a:p>
            <a:pPr>
              <a:lnSpc>
                <a:spcPct val="150000"/>
              </a:lnSpc>
              <a:spcAft>
                <a:spcPts val="800"/>
              </a:spcAft>
            </a:pPr>
            <a:r>
              <a:rPr lang="tr-TR" dirty="0">
                <a:latin typeface="Calibri" panose="020F0502020204030204" pitchFamily="34" charset="0"/>
                <a:ea typeface="Calibri" panose="020F0502020204030204" pitchFamily="34" charset="0"/>
                <a:cs typeface="Calibri" panose="020F0502020204030204" pitchFamily="34" charset="0"/>
              </a:rPr>
              <a:t>Mikro işlemcinin gelişimi, yapısı, çalışma prensibi.</a:t>
            </a:r>
            <a:endParaRPr lang="tr-TR"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31917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err="1">
                <a:solidFill>
                  <a:schemeClr val="bg1">
                    <a:lumMod val="75000"/>
                  </a:schemeClr>
                </a:solidFill>
              </a:rPr>
              <a:t>Amdhal</a:t>
            </a:r>
            <a:r>
              <a:rPr lang="tr-TR" sz="4000" dirty="0">
                <a:solidFill>
                  <a:schemeClr val="bg1">
                    <a:lumMod val="75000"/>
                  </a:schemeClr>
                </a:solidFill>
              </a:rPr>
              <a:t> Yasası</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962606" cy="4833258"/>
          </a:xfrm>
        </p:spPr>
        <p:txBody>
          <a:bodyPr>
            <a:noAutofit/>
          </a:bodyPr>
          <a:lstStyle/>
          <a:p>
            <a:r>
              <a:rPr lang="tr-TR"/>
              <a:t>Bilgisayar mimarı </a:t>
            </a:r>
            <a:r>
              <a:rPr lang="tr-TR" u="sng">
                <a:hlinkClick r:id="rId2" tooltip="Gene Amdahl (sayfa mevcut değil)"/>
              </a:rPr>
              <a:t>Gene Amdahl</a:t>
            </a:r>
            <a:r>
              <a:rPr lang="tr-TR"/>
              <a:t>'ın ismini alan </a:t>
            </a:r>
            <a:r>
              <a:rPr lang="tr-TR" b="1"/>
              <a:t>Amdahl Yasası</a:t>
            </a:r>
            <a:r>
              <a:rPr lang="tr-TR"/>
              <a:t>, sistemin bir parçasının hızlandırılması sonucunda, sistemin bir bütün olarak ele alındığında toplam hızlanmasının ne olacağını hesaplamak için kullanılır. Sıklıkla, birden fazla işlemci kullanıldığında erişilebilecek azami hızlanmayı tahmin etmek için paralel hesaplamalarda da kullanılır.</a:t>
            </a:r>
          </a:p>
          <a:p>
            <a:r>
              <a:rPr lang="tr-TR"/>
              <a:t>Amdahl Yasası'nın genelleştirilmiş hali:</a:t>
            </a:r>
          </a:p>
          <a:p>
            <a:r>
              <a:rPr lang="tr-TR"/>
              <a:t>Burada;</a:t>
            </a:r>
            <a:br>
              <a:rPr lang="tr-TR"/>
            </a:br>
            <a:r>
              <a:rPr lang="tr-TR"/>
              <a:t>P</a:t>
            </a:r>
            <a:r>
              <a:rPr lang="tr-TR" baseline="-25000"/>
              <a:t>k</a:t>
            </a:r>
            <a:r>
              <a:rPr lang="tr-TR"/>
              <a:t>: Hızlandırılacak ya da yavaşlatılacak buyrukların, tüm buyruklara oranı.</a:t>
            </a:r>
            <a:br>
              <a:rPr lang="tr-TR"/>
            </a:br>
            <a:r>
              <a:rPr lang="tr-TR"/>
              <a:t>S</a:t>
            </a:r>
            <a:r>
              <a:rPr lang="tr-TR" baseline="-25000"/>
              <a:t>k</a:t>
            </a:r>
            <a:r>
              <a:rPr lang="tr-TR"/>
              <a:t>: Hızlandırma çarpanı. Bu çarpan için, 1 temel kabul edilir. Çarpan 1 olduğunda, hızlanma ya da yavaşlama yoktur.</a:t>
            </a:r>
          </a:p>
          <a:p>
            <a:r>
              <a:rPr lang="tr-TR"/>
              <a:t>Her bir oran ve hızlandırma için bir etiket görevi görür.</a:t>
            </a:r>
          </a:p>
          <a:p>
            <a:r>
              <a:rPr lang="tr-TR"/>
              <a:t>Sistem değişikliğinden kaynaklanan hızlanma veya yavaşlamaların sayısı.</a:t>
            </a:r>
          </a:p>
        </p:txBody>
      </p:sp>
    </p:spTree>
    <p:extLst>
      <p:ext uri="{BB962C8B-B14F-4D97-AF65-F5344CB8AC3E}">
        <p14:creationId xmlns:p14="http://schemas.microsoft.com/office/powerpoint/2010/main" val="1363750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err="1">
                <a:solidFill>
                  <a:schemeClr val="bg1">
                    <a:lumMod val="75000"/>
                  </a:schemeClr>
                </a:solidFill>
              </a:rPr>
              <a:t>Amdhal</a:t>
            </a:r>
            <a:r>
              <a:rPr lang="tr-TR" sz="4000" dirty="0">
                <a:solidFill>
                  <a:schemeClr val="bg1">
                    <a:lumMod val="75000"/>
                  </a:schemeClr>
                </a:solidFill>
              </a:rPr>
              <a:t> Yasası</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962606" cy="4833258"/>
          </a:xfrm>
        </p:spPr>
        <p:txBody>
          <a:bodyPr>
            <a:noAutofit/>
          </a:bodyPr>
          <a:lstStyle/>
          <a:p>
            <a:endParaRPr lang="tr-TR" dirty="0"/>
          </a:p>
          <a:p>
            <a:endParaRPr lang="tr-TR" dirty="0"/>
          </a:p>
          <a:p>
            <a:endParaRPr lang="tr-TR" dirty="0"/>
          </a:p>
        </p:txBody>
      </p:sp>
      <p:pic>
        <p:nvPicPr>
          <p:cNvPr id="4" name="Resim 3"/>
          <p:cNvPicPr>
            <a:picLocks noChangeAspect="1"/>
          </p:cNvPicPr>
          <p:nvPr/>
        </p:nvPicPr>
        <p:blipFill>
          <a:blip r:embed="rId2"/>
          <a:stretch>
            <a:fillRect/>
          </a:stretch>
        </p:blipFill>
        <p:spPr>
          <a:xfrm>
            <a:off x="1542329" y="1329604"/>
            <a:ext cx="8907957" cy="4766396"/>
          </a:xfrm>
          <a:prstGeom prst="rect">
            <a:avLst/>
          </a:prstGeom>
        </p:spPr>
      </p:pic>
    </p:spTree>
    <p:extLst>
      <p:ext uri="{BB962C8B-B14F-4D97-AF65-F5344CB8AC3E}">
        <p14:creationId xmlns:p14="http://schemas.microsoft.com/office/powerpoint/2010/main" val="2220821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dirty="0" err="1">
                <a:solidFill>
                  <a:schemeClr val="bg1">
                    <a:lumMod val="75000"/>
                  </a:schemeClr>
                </a:solidFill>
              </a:rPr>
              <a:t>Amdhal</a:t>
            </a:r>
            <a:r>
              <a:rPr lang="tr-TR" sz="4000" dirty="0">
                <a:solidFill>
                  <a:schemeClr val="bg1">
                    <a:lumMod val="75000"/>
                  </a:schemeClr>
                </a:solidFill>
              </a:rPr>
              <a:t> Yasası</a:t>
            </a:r>
            <a:endParaRPr lang="tr-TR" sz="4000" b="1" dirty="0">
              <a:solidFill>
                <a:schemeClr val="bg1">
                  <a:lumMod val="75000"/>
                </a:schemeClr>
              </a:solidFill>
            </a:endParaRPr>
          </a:p>
        </p:txBody>
      </p:sp>
      <p:sp>
        <p:nvSpPr>
          <p:cNvPr id="3" name="Alt Başlık 2"/>
          <p:cNvSpPr>
            <a:spLocks noGrp="1"/>
          </p:cNvSpPr>
          <p:nvPr>
            <p:ph type="subTitle" idx="1"/>
          </p:nvPr>
        </p:nvSpPr>
        <p:spPr>
          <a:xfrm>
            <a:off x="1410788" y="1262742"/>
            <a:ext cx="9962606" cy="4833258"/>
          </a:xfrm>
        </p:spPr>
        <p:txBody>
          <a:bodyPr>
            <a:noAutofit/>
          </a:bodyPr>
          <a:lstStyle/>
          <a:p>
            <a:endParaRPr lang="tr-TR" dirty="0"/>
          </a:p>
          <a:p>
            <a:endParaRPr lang="tr-TR" dirty="0"/>
          </a:p>
        </p:txBody>
      </p:sp>
      <p:pic>
        <p:nvPicPr>
          <p:cNvPr id="4" name="Resim 3"/>
          <p:cNvPicPr>
            <a:picLocks noChangeAspect="1"/>
          </p:cNvPicPr>
          <p:nvPr/>
        </p:nvPicPr>
        <p:blipFill>
          <a:blip r:embed="rId2"/>
          <a:stretch>
            <a:fillRect/>
          </a:stretch>
        </p:blipFill>
        <p:spPr>
          <a:xfrm>
            <a:off x="1636101" y="1332507"/>
            <a:ext cx="8840310" cy="4968732"/>
          </a:xfrm>
          <a:prstGeom prst="rect">
            <a:avLst/>
          </a:prstGeom>
        </p:spPr>
      </p:pic>
    </p:spTree>
    <p:extLst>
      <p:ext uri="{BB962C8B-B14F-4D97-AF65-F5344CB8AC3E}">
        <p14:creationId xmlns:p14="http://schemas.microsoft.com/office/powerpoint/2010/main" val="802498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b="1" dirty="0">
                <a:solidFill>
                  <a:schemeClr val="bg1">
                    <a:lumMod val="75000"/>
                  </a:schemeClr>
                </a:solidFill>
              </a:rPr>
              <a:t>Örnek</a:t>
            </a: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endParaRPr lang="tr-TR" sz="3000" dirty="0"/>
          </a:p>
        </p:txBody>
      </p:sp>
      <p:pic>
        <p:nvPicPr>
          <p:cNvPr id="8" name="Resim 7"/>
          <p:cNvPicPr>
            <a:picLocks noChangeAspect="1"/>
          </p:cNvPicPr>
          <p:nvPr/>
        </p:nvPicPr>
        <p:blipFill>
          <a:blip r:embed="rId2"/>
          <a:stretch>
            <a:fillRect/>
          </a:stretch>
        </p:blipFill>
        <p:spPr>
          <a:xfrm>
            <a:off x="1308847" y="1130629"/>
            <a:ext cx="9717741" cy="5300816"/>
          </a:xfrm>
          <a:prstGeom prst="rect">
            <a:avLst/>
          </a:prstGeom>
        </p:spPr>
      </p:pic>
    </p:spTree>
    <p:extLst>
      <p:ext uri="{BB962C8B-B14F-4D97-AF65-F5344CB8AC3E}">
        <p14:creationId xmlns:p14="http://schemas.microsoft.com/office/powerpoint/2010/main" val="729385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669518"/>
            <a:ext cx="9144000" cy="540974"/>
          </a:xfrm>
        </p:spPr>
        <p:txBody>
          <a:bodyPr>
            <a:normAutofit fontScale="90000"/>
          </a:bodyPr>
          <a:lstStyle/>
          <a:p>
            <a:pPr algn="r"/>
            <a:r>
              <a:rPr lang="tr-TR" sz="4000" b="1" dirty="0">
                <a:solidFill>
                  <a:schemeClr val="bg1">
                    <a:lumMod val="75000"/>
                  </a:schemeClr>
                </a:solidFill>
              </a:rPr>
              <a:t>Örnek</a:t>
            </a:r>
          </a:p>
        </p:txBody>
      </p:sp>
      <p:sp>
        <p:nvSpPr>
          <p:cNvPr id="3" name="Alt Başlık 2"/>
          <p:cNvSpPr>
            <a:spLocks noGrp="1"/>
          </p:cNvSpPr>
          <p:nvPr>
            <p:ph type="subTitle" idx="1"/>
          </p:nvPr>
        </p:nvSpPr>
        <p:spPr>
          <a:xfrm>
            <a:off x="687977" y="1497876"/>
            <a:ext cx="10337075" cy="3936273"/>
          </a:xfrm>
        </p:spPr>
        <p:txBody>
          <a:bodyPr>
            <a:noAutofit/>
          </a:bodyPr>
          <a:lstStyle/>
          <a:p>
            <a:pPr algn="l"/>
            <a:br>
              <a:rPr lang="tr-TR" sz="3200" dirty="0"/>
            </a:br>
            <a:r>
              <a:rPr lang="tr-TR" sz="3200" b="1" dirty="0"/>
              <a:t>   </a:t>
            </a:r>
            <a:endParaRPr lang="tr-TR" sz="3200" dirty="0"/>
          </a:p>
          <a:p>
            <a:pPr algn="l"/>
            <a:endParaRPr lang="tr-TR" sz="3200" dirty="0"/>
          </a:p>
        </p:txBody>
      </p:sp>
      <p:pic>
        <p:nvPicPr>
          <p:cNvPr id="4" name="Resim 3"/>
          <p:cNvPicPr>
            <a:picLocks noChangeAspect="1"/>
          </p:cNvPicPr>
          <p:nvPr/>
        </p:nvPicPr>
        <p:blipFill>
          <a:blip r:embed="rId2"/>
          <a:stretch>
            <a:fillRect/>
          </a:stretch>
        </p:blipFill>
        <p:spPr>
          <a:xfrm>
            <a:off x="1994559" y="1563961"/>
            <a:ext cx="9351974" cy="3259051"/>
          </a:xfrm>
          <a:prstGeom prst="rect">
            <a:avLst/>
          </a:prstGeom>
        </p:spPr>
      </p:pic>
    </p:spTree>
    <p:extLst>
      <p:ext uri="{BB962C8B-B14F-4D97-AF65-F5344CB8AC3E}">
        <p14:creationId xmlns:p14="http://schemas.microsoft.com/office/powerpoint/2010/main" val="82419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669518"/>
            <a:ext cx="9144000" cy="540974"/>
          </a:xfrm>
        </p:spPr>
        <p:txBody>
          <a:bodyPr>
            <a:normAutofit fontScale="90000"/>
          </a:bodyPr>
          <a:lstStyle/>
          <a:p>
            <a:pPr algn="r"/>
            <a:r>
              <a:rPr lang="tr-TR" sz="4000" b="1" dirty="0">
                <a:solidFill>
                  <a:schemeClr val="bg1">
                    <a:lumMod val="75000"/>
                  </a:schemeClr>
                </a:solidFill>
              </a:rPr>
              <a:t>Görsel Anlatım</a:t>
            </a:r>
          </a:p>
        </p:txBody>
      </p:sp>
      <p:sp>
        <p:nvSpPr>
          <p:cNvPr id="3" name="Alt Başlık 2"/>
          <p:cNvSpPr>
            <a:spLocks noGrp="1"/>
          </p:cNvSpPr>
          <p:nvPr>
            <p:ph type="subTitle" idx="1"/>
          </p:nvPr>
        </p:nvSpPr>
        <p:spPr>
          <a:xfrm>
            <a:off x="705394" y="1524001"/>
            <a:ext cx="10337075" cy="3936273"/>
          </a:xfrm>
        </p:spPr>
        <p:txBody>
          <a:bodyPr>
            <a:noAutofit/>
          </a:bodyPr>
          <a:lstStyle/>
          <a:p>
            <a:br>
              <a:rPr lang="tr-TR" dirty="0"/>
            </a:br>
            <a:r>
              <a:rPr lang="tr-TR" b="1" dirty="0"/>
              <a:t>   </a:t>
            </a:r>
            <a:endParaRPr lang="tr-TR" dirty="0"/>
          </a:p>
          <a:p>
            <a:pPr algn="just"/>
            <a:endParaRPr lang="tr-TR" sz="3000" dirty="0"/>
          </a:p>
        </p:txBody>
      </p:sp>
      <p:pic>
        <p:nvPicPr>
          <p:cNvPr id="4" name="Resim 3" descr="https://upload.wikimedia.org/wikipedia/commons/thumb/f/fa/Optimizing-different-parts-tr.svg/400px-Optimizing-different-parts-tr.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449286" y="1712867"/>
            <a:ext cx="6572794" cy="3558540"/>
          </a:xfrm>
          <a:prstGeom prst="rect">
            <a:avLst/>
          </a:prstGeom>
          <a:noFill/>
          <a:ln>
            <a:noFill/>
          </a:ln>
        </p:spPr>
      </p:pic>
    </p:spTree>
    <p:extLst>
      <p:ext uri="{BB962C8B-B14F-4D97-AF65-F5344CB8AC3E}">
        <p14:creationId xmlns:p14="http://schemas.microsoft.com/office/powerpoint/2010/main" val="1081820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a:bodyPr>
          <a:lstStyle/>
          <a:p>
            <a:r>
              <a:rPr lang="tr-TR" sz="4000" b="1" dirty="0"/>
              <a:t>Teşekkürler.</a:t>
            </a:r>
          </a:p>
        </p:txBody>
      </p:sp>
    </p:spTree>
    <p:extLst>
      <p:ext uri="{BB962C8B-B14F-4D97-AF65-F5344CB8AC3E}">
        <p14:creationId xmlns:p14="http://schemas.microsoft.com/office/powerpoint/2010/main" val="1374004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fontScale="90000"/>
          </a:bodyPr>
          <a:lstStyle/>
          <a:p>
            <a:r>
              <a:rPr lang="tr-TR" sz="4000" b="1" dirty="0">
                <a:solidFill>
                  <a:schemeClr val="bg1">
                    <a:lumMod val="75000"/>
                  </a:schemeClr>
                </a:solidFill>
              </a:rPr>
              <a:t>Kaynaklar:</a:t>
            </a:r>
            <a:br>
              <a:rPr lang="tr-TR" sz="4000" b="1" dirty="0"/>
            </a:br>
            <a:br>
              <a:rPr lang="tr-TR" sz="4000" b="1" dirty="0"/>
            </a:br>
            <a:r>
              <a:rPr lang="tr-TR" sz="4000" b="1" dirty="0">
                <a:solidFill>
                  <a:schemeClr val="bg1">
                    <a:lumMod val="75000"/>
                  </a:schemeClr>
                </a:solidFill>
              </a:rPr>
              <a:t>1- </a:t>
            </a:r>
            <a:r>
              <a:rPr lang="tr-TR" sz="4000" b="1" dirty="0" err="1">
                <a:solidFill>
                  <a:schemeClr val="bg1">
                    <a:lumMod val="75000"/>
                  </a:schemeClr>
                </a:solidFill>
              </a:rPr>
              <a:t>Wikipedia</a:t>
            </a:r>
            <a:br>
              <a:rPr lang="tr-TR" sz="4000" b="1" dirty="0">
                <a:solidFill>
                  <a:schemeClr val="bg1">
                    <a:lumMod val="75000"/>
                  </a:schemeClr>
                </a:solidFill>
              </a:rPr>
            </a:br>
            <a:r>
              <a:rPr lang="tr-TR" sz="4000" b="1" dirty="0">
                <a:solidFill>
                  <a:schemeClr val="bg1">
                    <a:lumMod val="75000"/>
                  </a:schemeClr>
                </a:solidFill>
              </a:rPr>
              <a:t>2- Sadi Evren ŞEKER</a:t>
            </a:r>
          </a:p>
        </p:txBody>
      </p:sp>
    </p:spTree>
    <p:extLst>
      <p:ext uri="{BB962C8B-B14F-4D97-AF65-F5344CB8AC3E}">
        <p14:creationId xmlns:p14="http://schemas.microsoft.com/office/powerpoint/2010/main" val="334544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Dersin Konu Başlıkları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pic>
        <p:nvPicPr>
          <p:cNvPr id="6" name="Resim 5"/>
          <p:cNvPicPr>
            <a:picLocks noChangeAspect="1"/>
          </p:cNvPicPr>
          <p:nvPr/>
        </p:nvPicPr>
        <p:blipFill>
          <a:blip r:embed="rId2"/>
          <a:stretch>
            <a:fillRect/>
          </a:stretch>
        </p:blipFill>
        <p:spPr>
          <a:xfrm>
            <a:off x="2714153" y="1447523"/>
            <a:ext cx="6763694" cy="3962953"/>
          </a:xfrm>
          <a:prstGeom prst="rect">
            <a:avLst/>
          </a:prstGeom>
        </p:spPr>
      </p:pic>
    </p:spTree>
    <p:extLst>
      <p:ext uri="{BB962C8B-B14F-4D97-AF65-F5344CB8AC3E}">
        <p14:creationId xmlns:p14="http://schemas.microsoft.com/office/powerpoint/2010/main" val="837622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Dersin Konu Başlıkları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pic>
        <p:nvPicPr>
          <p:cNvPr id="6" name="Resim 5"/>
          <p:cNvPicPr>
            <a:picLocks noChangeAspect="1"/>
          </p:cNvPicPr>
          <p:nvPr/>
        </p:nvPicPr>
        <p:blipFill>
          <a:blip r:embed="rId2"/>
          <a:stretch>
            <a:fillRect/>
          </a:stretch>
        </p:blipFill>
        <p:spPr>
          <a:xfrm>
            <a:off x="2690337" y="1852392"/>
            <a:ext cx="6811326" cy="3153215"/>
          </a:xfrm>
          <a:prstGeom prst="rect">
            <a:avLst/>
          </a:prstGeom>
        </p:spPr>
      </p:pic>
    </p:spTree>
    <p:extLst>
      <p:ext uri="{BB962C8B-B14F-4D97-AF65-F5344CB8AC3E}">
        <p14:creationId xmlns:p14="http://schemas.microsoft.com/office/powerpoint/2010/main" val="336648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Sınav Sistemi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pic>
        <p:nvPicPr>
          <p:cNvPr id="6" name="Resim 5"/>
          <p:cNvPicPr>
            <a:picLocks noChangeAspect="1"/>
          </p:cNvPicPr>
          <p:nvPr/>
        </p:nvPicPr>
        <p:blipFill>
          <a:blip r:embed="rId2"/>
          <a:stretch>
            <a:fillRect/>
          </a:stretch>
        </p:blipFill>
        <p:spPr>
          <a:xfrm>
            <a:off x="1008940" y="1399892"/>
            <a:ext cx="10174120" cy="4058216"/>
          </a:xfrm>
          <a:prstGeom prst="rect">
            <a:avLst/>
          </a:prstGeom>
        </p:spPr>
      </p:pic>
    </p:spTree>
    <p:extLst>
      <p:ext uri="{BB962C8B-B14F-4D97-AF65-F5344CB8AC3E}">
        <p14:creationId xmlns:p14="http://schemas.microsoft.com/office/powerpoint/2010/main" val="311519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7" y="408259"/>
            <a:ext cx="9326881" cy="1255078"/>
          </a:xfrm>
        </p:spPr>
        <p:txBody>
          <a:bodyPr>
            <a:normAutofit/>
          </a:bodyPr>
          <a:lstStyle/>
          <a:p>
            <a:pPr algn="r"/>
            <a:r>
              <a:rPr lang="tr-TR" sz="4000" b="1" dirty="0">
                <a:solidFill>
                  <a:schemeClr val="bg1">
                    <a:lumMod val="75000"/>
                  </a:schemeClr>
                </a:solidFill>
              </a:rPr>
              <a:t>Çalıştığımız olgunun anlamını ve inceliklerini Bilmek</a:t>
            </a: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r>
              <a:rPr lang="tr-TR" sz="3500" dirty="0"/>
              <a:t>Mimari nedir?</a:t>
            </a:r>
          </a:p>
          <a:p>
            <a:pPr algn="just"/>
            <a:endParaRPr lang="tr-TR" sz="3500" dirty="0"/>
          </a:p>
          <a:p>
            <a:pPr algn="just"/>
            <a:r>
              <a:rPr lang="tr-TR" sz="3500" dirty="0"/>
              <a:t>Bilgisayar Mimarisi nedir?</a:t>
            </a:r>
          </a:p>
          <a:p>
            <a:pPr algn="just"/>
            <a:endParaRPr lang="tr-TR" sz="3500" dirty="0"/>
          </a:p>
          <a:p>
            <a:pPr algn="just"/>
            <a:endParaRPr lang="tr-TR" sz="3500" dirty="0"/>
          </a:p>
          <a:p>
            <a:pPr algn="just"/>
            <a:endParaRPr lang="tr-TR" sz="3000" dirty="0"/>
          </a:p>
        </p:txBody>
      </p:sp>
    </p:spTree>
    <p:extLst>
      <p:ext uri="{BB962C8B-B14F-4D97-AF65-F5344CB8AC3E}">
        <p14:creationId xmlns:p14="http://schemas.microsoft.com/office/powerpoint/2010/main" val="2658543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0788" y="408259"/>
            <a:ext cx="9144000" cy="854483"/>
          </a:xfrm>
        </p:spPr>
        <p:txBody>
          <a:bodyPr>
            <a:normAutofit/>
          </a:bodyPr>
          <a:lstStyle/>
          <a:p>
            <a:pPr algn="r"/>
            <a:r>
              <a:rPr lang="tr-TR" sz="4000" b="1" dirty="0">
                <a:solidFill>
                  <a:schemeClr val="bg1">
                    <a:lumMod val="75000"/>
                  </a:schemeClr>
                </a:solidFill>
              </a:rPr>
              <a:t>Tanım</a:t>
            </a:r>
          </a:p>
        </p:txBody>
      </p:sp>
      <p:sp>
        <p:nvSpPr>
          <p:cNvPr id="3" name="Alt Başlık 2"/>
          <p:cNvSpPr>
            <a:spLocks noGrp="1"/>
          </p:cNvSpPr>
          <p:nvPr>
            <p:ph type="subTitle" idx="1"/>
          </p:nvPr>
        </p:nvSpPr>
        <p:spPr>
          <a:xfrm>
            <a:off x="1410788" y="1262742"/>
            <a:ext cx="9144000" cy="4833258"/>
          </a:xfrm>
        </p:spPr>
        <p:txBody>
          <a:bodyPr>
            <a:noAutofit/>
          </a:bodyPr>
          <a:lstStyle/>
          <a:p>
            <a:pPr algn="just"/>
            <a:endParaRPr lang="tr-TR" sz="3000" dirty="0"/>
          </a:p>
          <a:p>
            <a:pPr algn="just"/>
            <a:endParaRPr lang="tr-TR" sz="3000" dirty="0"/>
          </a:p>
          <a:p>
            <a:pPr algn="just"/>
            <a:endParaRPr lang="tr-TR" sz="3000" dirty="0"/>
          </a:p>
          <a:p>
            <a:pPr algn="just"/>
            <a:endParaRPr lang="tr-TR" sz="3000" dirty="0"/>
          </a:p>
        </p:txBody>
      </p:sp>
      <p:sp>
        <p:nvSpPr>
          <p:cNvPr id="5" name="Dikdörtgen 4"/>
          <p:cNvSpPr/>
          <p:nvPr/>
        </p:nvSpPr>
        <p:spPr>
          <a:xfrm>
            <a:off x="1410788" y="1463491"/>
            <a:ext cx="9744890" cy="4832092"/>
          </a:xfrm>
          <a:prstGeom prst="rect">
            <a:avLst/>
          </a:prstGeom>
        </p:spPr>
        <p:txBody>
          <a:bodyPr wrap="square">
            <a:spAutoFit/>
          </a:bodyPr>
          <a:lstStyle/>
          <a:p>
            <a:r>
              <a:rPr lang="tr-TR" sz="2800" b="1" dirty="0"/>
              <a:t>Mimarlık</a:t>
            </a:r>
            <a:r>
              <a:rPr lang="tr-TR" sz="2800" dirty="0"/>
              <a:t> veya </a:t>
            </a:r>
            <a:r>
              <a:rPr lang="tr-TR" sz="2800" b="1" dirty="0"/>
              <a:t>mimari</a:t>
            </a:r>
            <a:r>
              <a:rPr lang="tr-TR" sz="2800" dirty="0"/>
              <a:t>, binaları ve diğer fiziki yapıları tasarlama ve kurma </a:t>
            </a:r>
            <a:r>
              <a:rPr lang="tr-TR" sz="2800" dirty="0">
                <a:hlinkClick r:id="rId2" tooltip="Sanat"/>
              </a:rPr>
              <a:t>sanatı</a:t>
            </a:r>
            <a:r>
              <a:rPr lang="tr-TR" sz="2800" dirty="0"/>
              <a:t> ve </a:t>
            </a:r>
            <a:r>
              <a:rPr lang="tr-TR" sz="2800" dirty="0">
                <a:hlinkClick r:id="rId3" tooltip="Bilim"/>
              </a:rPr>
              <a:t>bilimidir</a:t>
            </a:r>
            <a:r>
              <a:rPr lang="tr-TR" sz="2800" dirty="0"/>
              <a:t>. İnsanların yaşamasını kolaylaştırmak ve barınma, dinlenme, çalışma, eğlenme gibi eylemlerini sürdürebilmelerini sağlamak üzere gerekli mekânları, işlevsel gereksinmeleri ekonomik ve teknik olanaklarla bağdaştırarak </a:t>
            </a:r>
            <a:r>
              <a:rPr lang="tr-TR" sz="2800" dirty="0">
                <a:hlinkClick r:id="rId4" tooltip="Estetik"/>
              </a:rPr>
              <a:t>estetik</a:t>
            </a:r>
            <a:r>
              <a:rPr lang="tr-TR" sz="2800" dirty="0"/>
              <a:t> </a:t>
            </a:r>
            <a:r>
              <a:rPr lang="tr-TR" sz="2800" dirty="0">
                <a:hlinkClick r:id="rId5" tooltip="Yaratıcılık"/>
              </a:rPr>
              <a:t>yaratıcılıkla</a:t>
            </a:r>
            <a:r>
              <a:rPr lang="tr-TR" sz="2800" dirty="0"/>
              <a:t> inşa etme sanatı; başka bir tanımlamayla, yapıları ve fiziksel çevreyi uygun ölçülerde tasarlama ve inşa etme sanat ve bilimidir. İnsan barınmak için yaşamak ve doğa şartlarından korunmak için bir </a:t>
            </a:r>
            <a:r>
              <a:rPr lang="tr-TR" sz="2800" dirty="0">
                <a:hlinkClick r:id="rId6" tooltip="Mekan"/>
              </a:rPr>
              <a:t>mekan</a:t>
            </a:r>
            <a:r>
              <a:rPr lang="tr-TR" sz="2800" dirty="0"/>
              <a:t> ihtiyacı duyar ve bu mekanı kendine özgü kültürel, fonksiyonel, teknik ve farklı zevklerde yaratır. (</a:t>
            </a:r>
            <a:r>
              <a:rPr lang="tr-TR" sz="2800" dirty="0" err="1"/>
              <a:t>Wikipedia</a:t>
            </a:r>
            <a:r>
              <a:rPr lang="tr-TR" sz="2800" dirty="0"/>
              <a:t>)</a:t>
            </a:r>
            <a:endParaRPr lang="tr-TR" sz="2800"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109345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62743" y="401728"/>
            <a:ext cx="9144000" cy="609602"/>
          </a:xfrm>
        </p:spPr>
        <p:txBody>
          <a:bodyPr>
            <a:normAutofit fontScale="90000"/>
          </a:bodyPr>
          <a:lstStyle/>
          <a:p>
            <a:r>
              <a:rPr lang="tr-TR" sz="4000" dirty="0">
                <a:solidFill>
                  <a:schemeClr val="bg1">
                    <a:lumMod val="75000"/>
                  </a:schemeClr>
                </a:solidFill>
              </a:rPr>
              <a:t>			Tanım</a:t>
            </a:r>
          </a:p>
        </p:txBody>
      </p:sp>
      <p:sp>
        <p:nvSpPr>
          <p:cNvPr id="3" name="Alt Başlık 2"/>
          <p:cNvSpPr>
            <a:spLocks noGrp="1"/>
          </p:cNvSpPr>
          <p:nvPr>
            <p:ph type="subTitle" idx="1"/>
          </p:nvPr>
        </p:nvSpPr>
        <p:spPr>
          <a:xfrm>
            <a:off x="627017" y="1802675"/>
            <a:ext cx="10607040" cy="3626076"/>
          </a:xfrm>
        </p:spPr>
        <p:txBody>
          <a:bodyPr>
            <a:normAutofit/>
          </a:bodyPr>
          <a:lstStyle/>
          <a:p>
            <a:pPr algn="just"/>
            <a:endParaRPr lang="tr-TR" dirty="0"/>
          </a:p>
          <a:p>
            <a:pPr algn="just"/>
            <a:endParaRPr lang="tr-TR" dirty="0"/>
          </a:p>
          <a:p>
            <a:pPr algn="just"/>
            <a:endParaRPr lang="tr-TR" dirty="0"/>
          </a:p>
          <a:p>
            <a:pPr algn="just"/>
            <a:endParaRPr lang="tr-TR" dirty="0"/>
          </a:p>
        </p:txBody>
      </p:sp>
      <p:sp>
        <p:nvSpPr>
          <p:cNvPr id="5" name="Dikdörtgen 4"/>
          <p:cNvSpPr/>
          <p:nvPr/>
        </p:nvSpPr>
        <p:spPr>
          <a:xfrm>
            <a:off x="1184365" y="1011330"/>
            <a:ext cx="9718766" cy="4708981"/>
          </a:xfrm>
          <a:prstGeom prst="rect">
            <a:avLst/>
          </a:prstGeom>
        </p:spPr>
        <p:txBody>
          <a:bodyPr wrap="square">
            <a:spAutoFit/>
          </a:bodyPr>
          <a:lstStyle/>
          <a:p>
            <a:r>
              <a:rPr lang="tr-TR" sz="3000" b="1" dirty="0"/>
              <a:t>Bilgisayar mimarisi</a:t>
            </a:r>
            <a:r>
              <a:rPr lang="tr-TR" sz="3000" dirty="0"/>
              <a:t>, en küçüğe ve en başarılıya ulaşmayı hedeflerken aynı zamanda maliyeti de göz önünde bulundurduğu için </a:t>
            </a:r>
            <a:r>
              <a:rPr lang="tr-TR" sz="3000" dirty="0">
                <a:hlinkClick r:id="rId2" tooltip="Sanat"/>
              </a:rPr>
              <a:t>sanat</a:t>
            </a:r>
            <a:r>
              <a:rPr lang="tr-TR" sz="3000" dirty="0"/>
              <a:t> ve </a:t>
            </a:r>
            <a:r>
              <a:rPr lang="tr-TR" sz="3000" dirty="0">
                <a:hlinkClick r:id="rId3" tooltip="Bilim"/>
              </a:rPr>
              <a:t>bilimin</a:t>
            </a:r>
            <a:r>
              <a:rPr lang="tr-TR" sz="3000" dirty="0"/>
              <a:t> ortak buluştuğu nokta olarak da tanımlanır. Bilgisayar Mimarisi, bilgisayar parçalarının iç yapıları ve aralarındaki haberleşme bağlantıları ile ilgilidir.</a:t>
            </a:r>
          </a:p>
          <a:p>
            <a:r>
              <a:rPr lang="tr-TR" sz="3000" dirty="0"/>
              <a:t>Merkezî işlem biriminin mimarisinin tasarımı</a:t>
            </a:r>
          </a:p>
          <a:p>
            <a:r>
              <a:rPr lang="tr-TR" sz="3000" dirty="0">
                <a:hlinkClick r:id="rId4" tooltip="Komut kümesi"/>
              </a:rPr>
              <a:t>Komut kümesinin</a:t>
            </a:r>
            <a:r>
              <a:rPr lang="tr-TR" sz="3000" dirty="0"/>
              <a:t> tasarımı.</a:t>
            </a:r>
          </a:p>
          <a:p>
            <a:r>
              <a:rPr lang="tr-TR" sz="3000" dirty="0"/>
              <a:t>Adresleme yöntemlerinin tasarımı.</a:t>
            </a:r>
          </a:p>
          <a:p>
            <a:r>
              <a:rPr lang="tr-TR" sz="3000" dirty="0"/>
              <a:t>Genel donanım mimarileri.</a:t>
            </a:r>
          </a:p>
        </p:txBody>
      </p:sp>
    </p:spTree>
    <p:extLst>
      <p:ext uri="{BB962C8B-B14F-4D97-AF65-F5344CB8AC3E}">
        <p14:creationId xmlns:p14="http://schemas.microsoft.com/office/powerpoint/2010/main" val="274392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419498" y="512763"/>
            <a:ext cx="9144000" cy="1159284"/>
          </a:xfrm>
        </p:spPr>
        <p:txBody>
          <a:bodyPr>
            <a:normAutofit/>
          </a:bodyPr>
          <a:lstStyle/>
          <a:p>
            <a:r>
              <a:rPr lang="tr-TR" sz="4000" dirty="0">
                <a:solidFill>
                  <a:schemeClr val="bg1">
                    <a:lumMod val="75000"/>
                  </a:schemeClr>
                </a:solidFill>
              </a:rPr>
              <a:t>Bilgisayar Sistemleri</a:t>
            </a:r>
          </a:p>
        </p:txBody>
      </p:sp>
      <p:sp>
        <p:nvSpPr>
          <p:cNvPr id="3" name="Alt Başlık 2"/>
          <p:cNvSpPr>
            <a:spLocks noGrp="1"/>
          </p:cNvSpPr>
          <p:nvPr>
            <p:ph type="subTitle" idx="1"/>
          </p:nvPr>
        </p:nvSpPr>
        <p:spPr>
          <a:xfrm>
            <a:off x="992777" y="1907179"/>
            <a:ext cx="10276113" cy="4017961"/>
          </a:xfrm>
        </p:spPr>
        <p:txBody>
          <a:bodyPr>
            <a:noAutofit/>
          </a:bodyPr>
          <a:lstStyle/>
          <a:p>
            <a:r>
              <a:rPr lang="tr-TR" dirty="0"/>
              <a:t>Bilgisayar Sistemleri</a:t>
            </a:r>
          </a:p>
          <a:p>
            <a:r>
              <a:rPr lang="tr-TR" dirty="0"/>
              <a:t> </a:t>
            </a:r>
          </a:p>
          <a:p>
            <a:r>
              <a:rPr lang="tr-TR" dirty="0"/>
              <a:t>Masaüstü teknolojiler, mobil teknolojiler, elektronik aygıtlar…</a:t>
            </a:r>
          </a:p>
          <a:p>
            <a:r>
              <a:rPr lang="tr-TR" dirty="0"/>
              <a:t> </a:t>
            </a:r>
          </a:p>
          <a:p>
            <a:r>
              <a:rPr lang="tr-TR" dirty="0"/>
              <a:t>İnsan ile bilgisayar sistemlerinin benzerliği…</a:t>
            </a:r>
          </a:p>
          <a:p>
            <a:pPr algn="just"/>
            <a:endParaRPr lang="tr-TR" sz="3000" dirty="0"/>
          </a:p>
        </p:txBody>
      </p:sp>
    </p:spTree>
    <p:extLst>
      <p:ext uri="{BB962C8B-B14F-4D97-AF65-F5344CB8AC3E}">
        <p14:creationId xmlns:p14="http://schemas.microsoft.com/office/powerpoint/2010/main" val="281549128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761</Words>
  <Application>Microsoft Office PowerPoint</Application>
  <PresentationFormat>Geniş ekran</PresentationFormat>
  <Paragraphs>84</Paragraphs>
  <Slides>28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28</vt:i4>
      </vt:variant>
    </vt:vector>
  </HeadingPairs>
  <TitlesOfParts>
    <vt:vector size="33" baseType="lpstr">
      <vt:lpstr>Arial</vt:lpstr>
      <vt:lpstr>Calibri</vt:lpstr>
      <vt:lpstr>Calibri Light</vt:lpstr>
      <vt:lpstr>Sitka Heading</vt:lpstr>
      <vt:lpstr>Office Teması</vt:lpstr>
      <vt:lpstr>Bilgisayar Mimarisi BMB 3009</vt:lpstr>
      <vt:lpstr>Dersin Özeti</vt:lpstr>
      <vt:lpstr>Dersin Konu Başlıkları</vt:lpstr>
      <vt:lpstr>Dersin Konu Başlıkları</vt:lpstr>
      <vt:lpstr>Sınav Sistemi</vt:lpstr>
      <vt:lpstr>Çalıştığımız olgunun anlamını ve inceliklerini Bilmek</vt:lpstr>
      <vt:lpstr>Tanım</vt:lpstr>
      <vt:lpstr>   Tanım</vt:lpstr>
      <vt:lpstr>Bilgisayar Sistemleri</vt:lpstr>
      <vt:lpstr>Tarihçe</vt:lpstr>
      <vt:lpstr>Tarihçe</vt:lpstr>
      <vt:lpstr>Tarihçe</vt:lpstr>
      <vt:lpstr>Tarihçe</vt:lpstr>
      <vt:lpstr>Dönemler</vt:lpstr>
      <vt:lpstr>İlk Bilgisayar</vt:lpstr>
      <vt:lpstr>Tarih Çizelgesi</vt:lpstr>
      <vt:lpstr>Zaman Çizelgesi</vt:lpstr>
      <vt:lpstr>Zaman Çizelgesi</vt:lpstr>
      <vt:lpstr>Zaman Çizelgesi</vt:lpstr>
      <vt:lpstr>Mikroişlemci</vt:lpstr>
      <vt:lpstr>Amdhal Yasası</vt:lpstr>
      <vt:lpstr>Amdhal Yasası</vt:lpstr>
      <vt:lpstr>Amdhal Yasası</vt:lpstr>
      <vt:lpstr>Örnek</vt:lpstr>
      <vt:lpstr>Örnek</vt:lpstr>
      <vt:lpstr>Görsel Anlatım</vt:lpstr>
      <vt:lpstr>Teşekkürler.</vt:lpstr>
      <vt:lpstr>Kaynaklar:  1- Wikipedia 2- Sadi Evren ŞEKER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MARKA SATIŞ RAKAMLARI İLE MÜŞTERİ TWITTER YORUMLARI ARASINDAKİ İLİŞKİNİN İNCELENMESİ</dc:title>
  <dc:creator>nebi seren</dc:creator>
  <cp:lastModifiedBy>nebi seren</cp:lastModifiedBy>
  <cp:revision>78</cp:revision>
  <dcterms:created xsi:type="dcterms:W3CDTF">2022-05-06T05:47:56Z</dcterms:created>
  <dcterms:modified xsi:type="dcterms:W3CDTF">2024-10-02T21:50:30Z</dcterms:modified>
</cp:coreProperties>
</file>