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7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343" r:id="rId10"/>
    <p:sldId id="344" r:id="rId11"/>
    <p:sldId id="345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6" r:id="rId25"/>
    <p:sldId id="287" r:id="rId26"/>
    <p:sldId id="288" r:id="rId27"/>
    <p:sldId id="290" r:id="rId28"/>
    <p:sldId id="292" r:id="rId29"/>
    <p:sldId id="294" r:id="rId30"/>
    <p:sldId id="297" r:id="rId31"/>
    <p:sldId id="315" r:id="rId32"/>
    <p:sldId id="316" r:id="rId33"/>
    <p:sldId id="317" r:id="rId34"/>
    <p:sldId id="321" r:id="rId35"/>
    <p:sldId id="323" r:id="rId36"/>
    <p:sldId id="324" r:id="rId37"/>
    <p:sldId id="326" r:id="rId38"/>
    <p:sldId id="327" r:id="rId39"/>
    <p:sldId id="328" r:id="rId40"/>
    <p:sldId id="329" r:id="rId41"/>
    <p:sldId id="332" r:id="rId42"/>
    <p:sldId id="333" r:id="rId43"/>
    <p:sldId id="337" r:id="rId44"/>
    <p:sldId id="338" r:id="rId45"/>
    <p:sldId id="339" r:id="rId46"/>
  </p:sldIdLst>
  <p:sldSz cx="9144000" cy="6858000" type="screen4x3"/>
  <p:notesSz cx="9144000" cy="6858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18" autoAdjust="0"/>
  </p:normalViewPr>
  <p:slideViewPr>
    <p:cSldViewPr>
      <p:cViewPr varScale="1">
        <p:scale>
          <a:sx n="81" d="100"/>
          <a:sy n="81" d="100"/>
        </p:scale>
        <p:origin x="1498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603D6C-1769-4E6A-AD65-896AECDDAA30}" type="datetimeFigureOut">
              <a:rPr lang="tr-TR" smtClean="0"/>
              <a:t>20.11.2024</a:t>
            </a:fld>
            <a:endParaRPr lang="tr-TR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AB4F7B-48CF-44FA-9B96-7E3B86F05BC0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003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595120" indent="0">
              <a:lnSpc>
                <a:spcPct val="100000"/>
              </a:lnSpc>
              <a:spcBef>
                <a:spcPts val="105"/>
              </a:spcBef>
              <a:buFont typeface="Arial"/>
              <a:buNone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689275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229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978778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769057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6039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240574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652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666628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14361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602502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637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3351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28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251620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81474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47762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3398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92016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00734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97384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37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95389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41429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pPr marL="355600" marR="159512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tr-TR" sz="3200" spc="-5" dirty="0">
              <a:latin typeface="+mn-lt"/>
              <a:cs typeface="Calibri"/>
            </a:endParaRPr>
          </a:p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4966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17417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4247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23608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0328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AB4F7B-48CF-44FA-9B96-7E3B86F05BC0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31918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8956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-6350" y="209930"/>
            <a:ext cx="9156700" cy="66544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  <a:path w="3679190"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649723" y="0"/>
            <a:ext cx="3505200" cy="2291080"/>
          </a:xfrm>
          <a:custGeom>
            <a:avLst/>
            <a:gdLst/>
            <a:ahLst/>
            <a:cxnLst/>
            <a:rect l="l" t="t" r="r" b="b"/>
            <a:pathLst>
              <a:path w="3505200" h="2291080">
                <a:moveTo>
                  <a:pt x="0" y="2290572"/>
                </a:moveTo>
                <a:lnTo>
                  <a:pt x="3505200" y="2290572"/>
                </a:lnTo>
                <a:lnTo>
                  <a:pt x="3505200" y="0"/>
                </a:lnTo>
                <a:lnTo>
                  <a:pt x="0" y="0"/>
                </a:lnTo>
                <a:lnTo>
                  <a:pt x="0" y="2290572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651247" y="6088379"/>
            <a:ext cx="3505200" cy="82550"/>
          </a:xfrm>
          <a:custGeom>
            <a:avLst/>
            <a:gdLst/>
            <a:ahLst/>
            <a:cxnLst/>
            <a:rect l="l" t="t" r="r" b="b"/>
            <a:pathLst>
              <a:path w="3505200" h="82550">
                <a:moveTo>
                  <a:pt x="3505200" y="0"/>
                </a:moveTo>
                <a:lnTo>
                  <a:pt x="0" y="0"/>
                </a:lnTo>
                <a:lnTo>
                  <a:pt x="0" y="82296"/>
                </a:lnTo>
                <a:lnTo>
                  <a:pt x="3505200" y="82296"/>
                </a:lnTo>
                <a:lnTo>
                  <a:pt x="3505200" y="0"/>
                </a:lnTo>
                <a:close/>
              </a:path>
            </a:pathLst>
          </a:custGeom>
          <a:solidFill>
            <a:srgbClr val="A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29733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65532" y="3486378"/>
            <a:ext cx="9078595" cy="2715260"/>
          </a:xfrm>
          <a:custGeom>
            <a:avLst/>
            <a:gdLst/>
            <a:ahLst/>
            <a:cxnLst/>
            <a:rect l="l" t="t" r="r" b="b"/>
            <a:pathLst>
              <a:path w="9078595" h="2715260">
                <a:moveTo>
                  <a:pt x="0" y="2664574"/>
                </a:moveTo>
                <a:lnTo>
                  <a:pt x="44905" y="2667271"/>
                </a:lnTo>
                <a:lnTo>
                  <a:pt x="89843" y="2669961"/>
                </a:lnTo>
                <a:lnTo>
                  <a:pt x="134845" y="2672637"/>
                </a:lnTo>
                <a:lnTo>
                  <a:pt x="179944" y="2675292"/>
                </a:lnTo>
                <a:lnTo>
                  <a:pt x="225172" y="2677919"/>
                </a:lnTo>
                <a:lnTo>
                  <a:pt x="270560" y="2680512"/>
                </a:lnTo>
                <a:lnTo>
                  <a:pt x="316143" y="2683063"/>
                </a:lnTo>
                <a:lnTo>
                  <a:pt x="361950" y="2685565"/>
                </a:lnTo>
                <a:lnTo>
                  <a:pt x="408016" y="2688012"/>
                </a:lnTo>
                <a:lnTo>
                  <a:pt x="454371" y="2690397"/>
                </a:lnTo>
                <a:lnTo>
                  <a:pt x="501049" y="2692711"/>
                </a:lnTo>
                <a:lnTo>
                  <a:pt x="548082" y="2694950"/>
                </a:lnTo>
                <a:lnTo>
                  <a:pt x="595501" y="2697105"/>
                </a:lnTo>
                <a:lnTo>
                  <a:pt x="643339" y="2699171"/>
                </a:lnTo>
                <a:lnTo>
                  <a:pt x="691629" y="2701138"/>
                </a:lnTo>
                <a:lnTo>
                  <a:pt x="740401" y="2703002"/>
                </a:lnTo>
                <a:lnTo>
                  <a:pt x="789690" y="2704755"/>
                </a:lnTo>
                <a:lnTo>
                  <a:pt x="839527" y="2706390"/>
                </a:lnTo>
                <a:lnTo>
                  <a:pt x="889943" y="2707900"/>
                </a:lnTo>
                <a:lnTo>
                  <a:pt x="940972" y="2709279"/>
                </a:lnTo>
                <a:lnTo>
                  <a:pt x="992646" y="2710518"/>
                </a:lnTo>
                <a:lnTo>
                  <a:pt x="1044997" y="2711612"/>
                </a:lnTo>
                <a:lnTo>
                  <a:pt x="1098057" y="2712553"/>
                </a:lnTo>
                <a:lnTo>
                  <a:pt x="1151858" y="2713335"/>
                </a:lnTo>
                <a:lnTo>
                  <a:pt x="1206433" y="2713950"/>
                </a:lnTo>
                <a:lnTo>
                  <a:pt x="1261813" y="2714392"/>
                </a:lnTo>
                <a:lnTo>
                  <a:pt x="1318032" y="2714653"/>
                </a:lnTo>
                <a:lnTo>
                  <a:pt x="1375121" y="2714727"/>
                </a:lnTo>
                <a:lnTo>
                  <a:pt x="1433112" y="2714607"/>
                </a:lnTo>
                <a:lnTo>
                  <a:pt x="1492039" y="2714286"/>
                </a:lnTo>
                <a:lnTo>
                  <a:pt x="1551932" y="2713757"/>
                </a:lnTo>
                <a:lnTo>
                  <a:pt x="1612824" y="2713013"/>
                </a:lnTo>
                <a:lnTo>
                  <a:pt x="1674749" y="2712047"/>
                </a:lnTo>
                <a:lnTo>
                  <a:pt x="1717877" y="2711302"/>
                </a:lnTo>
                <a:lnTo>
                  <a:pt x="1761409" y="2710548"/>
                </a:lnTo>
                <a:lnTo>
                  <a:pt x="1805340" y="2709780"/>
                </a:lnTo>
                <a:lnTo>
                  <a:pt x="1849664" y="2708995"/>
                </a:lnTo>
                <a:lnTo>
                  <a:pt x="1894378" y="2708188"/>
                </a:lnTo>
                <a:lnTo>
                  <a:pt x="1939476" y="2707355"/>
                </a:lnTo>
                <a:lnTo>
                  <a:pt x="1984955" y="2706491"/>
                </a:lnTo>
                <a:lnTo>
                  <a:pt x="2030810" y="2705593"/>
                </a:lnTo>
                <a:lnTo>
                  <a:pt x="2077036" y="2704657"/>
                </a:lnTo>
                <a:lnTo>
                  <a:pt x="2123629" y="2703677"/>
                </a:lnTo>
                <a:lnTo>
                  <a:pt x="2170585" y="2702651"/>
                </a:lnTo>
                <a:lnTo>
                  <a:pt x="2217898" y="2701573"/>
                </a:lnTo>
                <a:lnTo>
                  <a:pt x="2265564" y="2700440"/>
                </a:lnTo>
                <a:lnTo>
                  <a:pt x="2313579" y="2699248"/>
                </a:lnTo>
                <a:lnTo>
                  <a:pt x="2361939" y="2697991"/>
                </a:lnTo>
                <a:lnTo>
                  <a:pt x="2410638" y="2696667"/>
                </a:lnTo>
                <a:lnTo>
                  <a:pt x="2459673" y="2695270"/>
                </a:lnTo>
                <a:lnTo>
                  <a:pt x="2509038" y="2693798"/>
                </a:lnTo>
                <a:lnTo>
                  <a:pt x="2558730" y="2692244"/>
                </a:lnTo>
                <a:lnTo>
                  <a:pt x="2608743" y="2690606"/>
                </a:lnTo>
                <a:lnTo>
                  <a:pt x="2659073" y="2688880"/>
                </a:lnTo>
                <a:lnTo>
                  <a:pt x="2709716" y="2687060"/>
                </a:lnTo>
                <a:lnTo>
                  <a:pt x="2760667" y="2685142"/>
                </a:lnTo>
                <a:lnTo>
                  <a:pt x="2811922" y="2683124"/>
                </a:lnTo>
                <a:lnTo>
                  <a:pt x="2863476" y="2681000"/>
                </a:lnTo>
                <a:lnTo>
                  <a:pt x="2915325" y="2678766"/>
                </a:lnTo>
                <a:lnTo>
                  <a:pt x="2967464" y="2676418"/>
                </a:lnTo>
                <a:lnTo>
                  <a:pt x="3019888" y="2673951"/>
                </a:lnTo>
                <a:lnTo>
                  <a:pt x="3072594" y="2671363"/>
                </a:lnTo>
                <a:lnTo>
                  <a:pt x="3125576" y="2668648"/>
                </a:lnTo>
                <a:lnTo>
                  <a:pt x="3178830" y="2665802"/>
                </a:lnTo>
                <a:lnTo>
                  <a:pt x="3232352" y="2662821"/>
                </a:lnTo>
                <a:lnTo>
                  <a:pt x="3286136" y="2659701"/>
                </a:lnTo>
                <a:lnTo>
                  <a:pt x="3340180" y="2656438"/>
                </a:lnTo>
                <a:lnTo>
                  <a:pt x="3394477" y="2653028"/>
                </a:lnTo>
                <a:lnTo>
                  <a:pt x="3449024" y="2649465"/>
                </a:lnTo>
                <a:lnTo>
                  <a:pt x="3503816" y="2645747"/>
                </a:lnTo>
                <a:lnTo>
                  <a:pt x="3558848" y="2641869"/>
                </a:lnTo>
                <a:lnTo>
                  <a:pt x="3614116" y="2637827"/>
                </a:lnTo>
                <a:lnTo>
                  <a:pt x="3669616" y="2633616"/>
                </a:lnTo>
                <a:lnTo>
                  <a:pt x="3725342" y="2629233"/>
                </a:lnTo>
                <a:lnTo>
                  <a:pt x="3781291" y="2624673"/>
                </a:lnTo>
                <a:lnTo>
                  <a:pt x="3837458" y="2619931"/>
                </a:lnTo>
                <a:lnTo>
                  <a:pt x="3893839" y="2615005"/>
                </a:lnTo>
                <a:lnTo>
                  <a:pt x="3950428" y="2609890"/>
                </a:lnTo>
                <a:lnTo>
                  <a:pt x="4007221" y="2604581"/>
                </a:lnTo>
                <a:lnTo>
                  <a:pt x="4064215" y="2599074"/>
                </a:lnTo>
                <a:lnTo>
                  <a:pt x="4121404" y="2593365"/>
                </a:lnTo>
                <a:lnTo>
                  <a:pt x="4166784" y="2588729"/>
                </a:lnTo>
                <a:lnTo>
                  <a:pt x="4212759" y="2583967"/>
                </a:lnTo>
                <a:lnTo>
                  <a:pt x="4259305" y="2579082"/>
                </a:lnTo>
                <a:lnTo>
                  <a:pt x="4306400" y="2574076"/>
                </a:lnTo>
                <a:lnTo>
                  <a:pt x="4354022" y="2568950"/>
                </a:lnTo>
                <a:lnTo>
                  <a:pt x="4402149" y="2563706"/>
                </a:lnTo>
                <a:lnTo>
                  <a:pt x="4450758" y="2558348"/>
                </a:lnTo>
                <a:lnTo>
                  <a:pt x="4499826" y="2552876"/>
                </a:lnTo>
                <a:lnTo>
                  <a:pt x="4549333" y="2547292"/>
                </a:lnTo>
                <a:lnTo>
                  <a:pt x="4599254" y="2541600"/>
                </a:lnTo>
                <a:lnTo>
                  <a:pt x="4649569" y="2535800"/>
                </a:lnTo>
                <a:lnTo>
                  <a:pt x="4700255" y="2529895"/>
                </a:lnTo>
                <a:lnTo>
                  <a:pt x="4751289" y="2523887"/>
                </a:lnTo>
                <a:lnTo>
                  <a:pt x="4802649" y="2517778"/>
                </a:lnTo>
                <a:lnTo>
                  <a:pt x="4854314" y="2511570"/>
                </a:lnTo>
                <a:lnTo>
                  <a:pt x="4906259" y="2505265"/>
                </a:lnTo>
                <a:lnTo>
                  <a:pt x="4958465" y="2498865"/>
                </a:lnTo>
                <a:lnTo>
                  <a:pt x="5010907" y="2492372"/>
                </a:lnTo>
                <a:lnTo>
                  <a:pt x="5063564" y="2485788"/>
                </a:lnTo>
                <a:lnTo>
                  <a:pt x="5116413" y="2479116"/>
                </a:lnTo>
                <a:lnTo>
                  <a:pt x="5169433" y="2472356"/>
                </a:lnTo>
                <a:lnTo>
                  <a:pt x="5222600" y="2465512"/>
                </a:lnTo>
                <a:lnTo>
                  <a:pt x="5275893" y="2458585"/>
                </a:lnTo>
                <a:lnTo>
                  <a:pt x="5329290" y="2451578"/>
                </a:lnTo>
                <a:lnTo>
                  <a:pt x="5382767" y="2444492"/>
                </a:lnTo>
                <a:lnTo>
                  <a:pt x="5436303" y="2437329"/>
                </a:lnTo>
                <a:lnTo>
                  <a:pt x="5489875" y="2430092"/>
                </a:lnTo>
                <a:lnTo>
                  <a:pt x="5543462" y="2422782"/>
                </a:lnTo>
                <a:lnTo>
                  <a:pt x="5597040" y="2415401"/>
                </a:lnTo>
                <a:lnTo>
                  <a:pt x="5650588" y="2407953"/>
                </a:lnTo>
                <a:lnTo>
                  <a:pt x="5704084" y="2400438"/>
                </a:lnTo>
                <a:lnTo>
                  <a:pt x="5757504" y="2392858"/>
                </a:lnTo>
                <a:lnTo>
                  <a:pt x="5810827" y="2385216"/>
                </a:lnTo>
                <a:lnTo>
                  <a:pt x="5864030" y="2377514"/>
                </a:lnTo>
                <a:lnTo>
                  <a:pt x="5917091" y="2369754"/>
                </a:lnTo>
                <a:lnTo>
                  <a:pt x="5969988" y="2361937"/>
                </a:lnTo>
                <a:lnTo>
                  <a:pt x="6022699" y="2354067"/>
                </a:lnTo>
                <a:lnTo>
                  <a:pt x="6075201" y="2346144"/>
                </a:lnTo>
                <a:lnTo>
                  <a:pt x="6127472" y="2338171"/>
                </a:lnTo>
                <a:lnTo>
                  <a:pt x="6179489" y="2330150"/>
                </a:lnTo>
                <a:lnTo>
                  <a:pt x="6231231" y="2322083"/>
                </a:lnTo>
                <a:lnTo>
                  <a:pt x="6282674" y="2313972"/>
                </a:lnTo>
                <a:lnTo>
                  <a:pt x="6333798" y="2305819"/>
                </a:lnTo>
                <a:lnTo>
                  <a:pt x="6384579" y="2297627"/>
                </a:lnTo>
                <a:lnTo>
                  <a:pt x="6434995" y="2289396"/>
                </a:lnTo>
                <a:lnTo>
                  <a:pt x="6485024" y="2281130"/>
                </a:lnTo>
                <a:lnTo>
                  <a:pt x="6534644" y="2272830"/>
                </a:lnTo>
                <a:lnTo>
                  <a:pt x="6583832" y="2264498"/>
                </a:lnTo>
                <a:lnTo>
                  <a:pt x="6632566" y="2256136"/>
                </a:lnTo>
                <a:lnTo>
                  <a:pt x="6680824" y="2247747"/>
                </a:lnTo>
                <a:lnTo>
                  <a:pt x="6728583" y="2239332"/>
                </a:lnTo>
                <a:lnTo>
                  <a:pt x="6775821" y="2230894"/>
                </a:lnTo>
                <a:lnTo>
                  <a:pt x="6822516" y="2222434"/>
                </a:lnTo>
                <a:lnTo>
                  <a:pt x="6868646" y="2213955"/>
                </a:lnTo>
                <a:lnTo>
                  <a:pt x="6914188" y="2205458"/>
                </a:lnTo>
                <a:lnTo>
                  <a:pt x="6959120" y="2196945"/>
                </a:lnTo>
                <a:lnTo>
                  <a:pt x="7003419" y="2188420"/>
                </a:lnTo>
                <a:lnTo>
                  <a:pt x="7047064" y="2179883"/>
                </a:lnTo>
                <a:lnTo>
                  <a:pt x="7090032" y="2171337"/>
                </a:lnTo>
                <a:lnTo>
                  <a:pt x="7132301" y="2162783"/>
                </a:lnTo>
                <a:lnTo>
                  <a:pt x="7173849" y="2154224"/>
                </a:lnTo>
                <a:lnTo>
                  <a:pt x="7235151" y="2141311"/>
                </a:lnTo>
                <a:lnTo>
                  <a:pt x="7296471" y="2128050"/>
                </a:lnTo>
                <a:lnTo>
                  <a:pt x="7357758" y="2114460"/>
                </a:lnTo>
                <a:lnTo>
                  <a:pt x="7418958" y="2100562"/>
                </a:lnTo>
                <a:lnTo>
                  <a:pt x="7480019" y="2086375"/>
                </a:lnTo>
                <a:lnTo>
                  <a:pt x="7540889" y="2071919"/>
                </a:lnTo>
                <a:lnTo>
                  <a:pt x="7601517" y="2057213"/>
                </a:lnTo>
                <a:lnTo>
                  <a:pt x="7661849" y="2042277"/>
                </a:lnTo>
                <a:lnTo>
                  <a:pt x="7721835" y="2027130"/>
                </a:lnTo>
                <a:lnTo>
                  <a:pt x="7781420" y="2011793"/>
                </a:lnTo>
                <a:lnTo>
                  <a:pt x="7840554" y="1996285"/>
                </a:lnTo>
                <a:lnTo>
                  <a:pt x="7899183" y="1980625"/>
                </a:lnTo>
                <a:lnTo>
                  <a:pt x="7957256" y="1964834"/>
                </a:lnTo>
                <a:lnTo>
                  <a:pt x="8014721" y="1948930"/>
                </a:lnTo>
                <a:lnTo>
                  <a:pt x="8071526" y="1932934"/>
                </a:lnTo>
                <a:lnTo>
                  <a:pt x="8127617" y="1916865"/>
                </a:lnTo>
                <a:lnTo>
                  <a:pt x="8182944" y="1900743"/>
                </a:lnTo>
                <a:lnTo>
                  <a:pt x="8237453" y="1884587"/>
                </a:lnTo>
                <a:lnTo>
                  <a:pt x="8291092" y="1868417"/>
                </a:lnTo>
                <a:lnTo>
                  <a:pt x="8343810" y="1852253"/>
                </a:lnTo>
                <a:lnTo>
                  <a:pt x="8395555" y="1836114"/>
                </a:lnTo>
                <a:lnTo>
                  <a:pt x="8446273" y="1820021"/>
                </a:lnTo>
                <a:lnTo>
                  <a:pt x="8495912" y="1803992"/>
                </a:lnTo>
                <a:lnTo>
                  <a:pt x="8544422" y="1788047"/>
                </a:lnTo>
                <a:lnTo>
                  <a:pt x="8591748" y="1772206"/>
                </a:lnTo>
                <a:lnTo>
                  <a:pt x="8637840" y="1756489"/>
                </a:lnTo>
                <a:lnTo>
                  <a:pt x="8682644" y="1740915"/>
                </a:lnTo>
                <a:lnTo>
                  <a:pt x="8726109" y="1725503"/>
                </a:lnTo>
                <a:lnTo>
                  <a:pt x="8768183" y="1710275"/>
                </a:lnTo>
                <a:lnTo>
                  <a:pt x="8808813" y="1695248"/>
                </a:lnTo>
                <a:lnTo>
                  <a:pt x="8847947" y="1680444"/>
                </a:lnTo>
                <a:lnTo>
                  <a:pt x="8885533" y="1665880"/>
                </a:lnTo>
                <a:lnTo>
                  <a:pt x="8921518" y="1651578"/>
                </a:lnTo>
                <a:lnTo>
                  <a:pt x="8988479" y="1623835"/>
                </a:lnTo>
                <a:lnTo>
                  <a:pt x="9048412" y="1597373"/>
                </a:lnTo>
                <a:lnTo>
                  <a:pt x="9075613" y="1584671"/>
                </a:lnTo>
                <a:lnTo>
                  <a:pt x="9078468" y="1583280"/>
                </a:lnTo>
              </a:path>
              <a:path w="9078595" h="2715260">
                <a:moveTo>
                  <a:pt x="0" y="870737"/>
                </a:moveTo>
                <a:lnTo>
                  <a:pt x="35926" y="851722"/>
                </a:lnTo>
                <a:lnTo>
                  <a:pt x="71996" y="832709"/>
                </a:lnTo>
                <a:lnTo>
                  <a:pt x="108353" y="813699"/>
                </a:lnTo>
                <a:lnTo>
                  <a:pt x="145143" y="794694"/>
                </a:lnTo>
                <a:lnTo>
                  <a:pt x="182507" y="775696"/>
                </a:lnTo>
                <a:lnTo>
                  <a:pt x="220591" y="756707"/>
                </a:lnTo>
                <a:lnTo>
                  <a:pt x="259538" y="737728"/>
                </a:lnTo>
                <a:lnTo>
                  <a:pt x="299493" y="718761"/>
                </a:lnTo>
                <a:lnTo>
                  <a:pt x="340599" y="699807"/>
                </a:lnTo>
                <a:lnTo>
                  <a:pt x="382999" y="680870"/>
                </a:lnTo>
                <a:lnTo>
                  <a:pt x="426839" y="661949"/>
                </a:lnTo>
                <a:lnTo>
                  <a:pt x="472261" y="643047"/>
                </a:lnTo>
                <a:lnTo>
                  <a:pt x="519410" y="624166"/>
                </a:lnTo>
                <a:lnTo>
                  <a:pt x="568429" y="605307"/>
                </a:lnTo>
                <a:lnTo>
                  <a:pt x="619463" y="586473"/>
                </a:lnTo>
                <a:lnTo>
                  <a:pt x="672656" y="567664"/>
                </a:lnTo>
                <a:lnTo>
                  <a:pt x="728151" y="548882"/>
                </a:lnTo>
                <a:lnTo>
                  <a:pt x="786092" y="530130"/>
                </a:lnTo>
                <a:lnTo>
                  <a:pt x="846623" y="511409"/>
                </a:lnTo>
                <a:lnTo>
                  <a:pt x="909888" y="492720"/>
                </a:lnTo>
                <a:lnTo>
                  <a:pt x="976032" y="474065"/>
                </a:lnTo>
                <a:lnTo>
                  <a:pt x="1045197" y="455447"/>
                </a:lnTo>
                <a:lnTo>
                  <a:pt x="1082614" y="445590"/>
                </a:lnTo>
                <a:lnTo>
                  <a:pt x="1120759" y="435534"/>
                </a:lnTo>
                <a:lnTo>
                  <a:pt x="1159622" y="425295"/>
                </a:lnTo>
                <a:lnTo>
                  <a:pt x="1199191" y="414888"/>
                </a:lnTo>
                <a:lnTo>
                  <a:pt x="1239454" y="404329"/>
                </a:lnTo>
                <a:lnTo>
                  <a:pt x="1280400" y="393635"/>
                </a:lnTo>
                <a:lnTo>
                  <a:pt x="1322017" y="382821"/>
                </a:lnTo>
                <a:lnTo>
                  <a:pt x="1364293" y="371902"/>
                </a:lnTo>
                <a:lnTo>
                  <a:pt x="1407218" y="360895"/>
                </a:lnTo>
                <a:lnTo>
                  <a:pt x="1450780" y="349816"/>
                </a:lnTo>
                <a:lnTo>
                  <a:pt x="1494966" y="338681"/>
                </a:lnTo>
                <a:lnTo>
                  <a:pt x="1539766" y="327504"/>
                </a:lnTo>
                <a:lnTo>
                  <a:pt x="1585168" y="316303"/>
                </a:lnTo>
                <a:lnTo>
                  <a:pt x="1631160" y="305093"/>
                </a:lnTo>
                <a:lnTo>
                  <a:pt x="1677732" y="293890"/>
                </a:lnTo>
                <a:lnTo>
                  <a:pt x="1724870" y="282710"/>
                </a:lnTo>
                <a:lnTo>
                  <a:pt x="1772565" y="271568"/>
                </a:lnTo>
                <a:lnTo>
                  <a:pt x="1820804" y="260481"/>
                </a:lnTo>
                <a:lnTo>
                  <a:pt x="1869576" y="249464"/>
                </a:lnTo>
                <a:lnTo>
                  <a:pt x="1918869" y="238533"/>
                </a:lnTo>
                <a:lnTo>
                  <a:pt x="1968673" y="227704"/>
                </a:lnTo>
                <a:lnTo>
                  <a:pt x="2018974" y="216994"/>
                </a:lnTo>
                <a:lnTo>
                  <a:pt x="2069762" y="206417"/>
                </a:lnTo>
                <a:lnTo>
                  <a:pt x="2121025" y="195989"/>
                </a:lnTo>
                <a:lnTo>
                  <a:pt x="2172752" y="185728"/>
                </a:lnTo>
                <a:lnTo>
                  <a:pt x="2224931" y="175647"/>
                </a:lnTo>
                <a:lnTo>
                  <a:pt x="2277551" y="165764"/>
                </a:lnTo>
                <a:lnTo>
                  <a:pt x="2330600" y="156094"/>
                </a:lnTo>
                <a:lnTo>
                  <a:pt x="2384066" y="146653"/>
                </a:lnTo>
                <a:lnTo>
                  <a:pt x="2437938" y="137456"/>
                </a:lnTo>
                <a:lnTo>
                  <a:pt x="2492205" y="128521"/>
                </a:lnTo>
                <a:lnTo>
                  <a:pt x="2546855" y="119862"/>
                </a:lnTo>
                <a:lnTo>
                  <a:pt x="2601876" y="111495"/>
                </a:lnTo>
                <a:lnTo>
                  <a:pt x="2657257" y="103436"/>
                </a:lnTo>
                <a:lnTo>
                  <a:pt x="2712987" y="95702"/>
                </a:lnTo>
                <a:lnTo>
                  <a:pt x="2769053" y="88307"/>
                </a:lnTo>
                <a:lnTo>
                  <a:pt x="2825445" y="81269"/>
                </a:lnTo>
                <a:lnTo>
                  <a:pt x="2882151" y="74602"/>
                </a:lnTo>
                <a:lnTo>
                  <a:pt x="2939159" y="68322"/>
                </a:lnTo>
                <a:lnTo>
                  <a:pt x="2996457" y="62446"/>
                </a:lnTo>
                <a:lnTo>
                  <a:pt x="3054035" y="56990"/>
                </a:lnTo>
                <a:lnTo>
                  <a:pt x="3111881" y="51968"/>
                </a:lnTo>
                <a:lnTo>
                  <a:pt x="3156318" y="48359"/>
                </a:lnTo>
                <a:lnTo>
                  <a:pt x="3201095" y="44877"/>
                </a:lnTo>
                <a:lnTo>
                  <a:pt x="3246208" y="41521"/>
                </a:lnTo>
                <a:lnTo>
                  <a:pt x="3291649" y="38292"/>
                </a:lnTo>
                <a:lnTo>
                  <a:pt x="3337414" y="35191"/>
                </a:lnTo>
                <a:lnTo>
                  <a:pt x="3383497" y="32217"/>
                </a:lnTo>
                <a:lnTo>
                  <a:pt x="3429892" y="29372"/>
                </a:lnTo>
                <a:lnTo>
                  <a:pt x="3476594" y="26655"/>
                </a:lnTo>
                <a:lnTo>
                  <a:pt x="3523597" y="24067"/>
                </a:lnTo>
                <a:lnTo>
                  <a:pt x="3570896" y="21609"/>
                </a:lnTo>
                <a:lnTo>
                  <a:pt x="3618486" y="19281"/>
                </a:lnTo>
                <a:lnTo>
                  <a:pt x="3666359" y="17084"/>
                </a:lnTo>
                <a:lnTo>
                  <a:pt x="3714512" y="15017"/>
                </a:lnTo>
                <a:lnTo>
                  <a:pt x="3762937" y="13081"/>
                </a:lnTo>
                <a:lnTo>
                  <a:pt x="3811631" y="11277"/>
                </a:lnTo>
                <a:lnTo>
                  <a:pt x="3860587" y="9605"/>
                </a:lnTo>
                <a:lnTo>
                  <a:pt x="3909799" y="8066"/>
                </a:lnTo>
                <a:lnTo>
                  <a:pt x="3959262" y="6659"/>
                </a:lnTo>
                <a:lnTo>
                  <a:pt x="4008971" y="5386"/>
                </a:lnTo>
                <a:lnTo>
                  <a:pt x="4058920" y="4247"/>
                </a:lnTo>
                <a:lnTo>
                  <a:pt x="4109103" y="3241"/>
                </a:lnTo>
                <a:lnTo>
                  <a:pt x="4159515" y="2371"/>
                </a:lnTo>
                <a:lnTo>
                  <a:pt x="4210150" y="1636"/>
                </a:lnTo>
                <a:lnTo>
                  <a:pt x="4261002" y="1036"/>
                </a:lnTo>
                <a:lnTo>
                  <a:pt x="4312066" y="572"/>
                </a:lnTo>
                <a:lnTo>
                  <a:pt x="4363337" y="244"/>
                </a:lnTo>
                <a:lnTo>
                  <a:pt x="4414809" y="53"/>
                </a:lnTo>
                <a:lnTo>
                  <a:pt x="4466475" y="0"/>
                </a:lnTo>
                <a:lnTo>
                  <a:pt x="4518332" y="83"/>
                </a:lnTo>
                <a:lnTo>
                  <a:pt x="4570373" y="305"/>
                </a:lnTo>
                <a:lnTo>
                  <a:pt x="4622592" y="666"/>
                </a:lnTo>
                <a:lnTo>
                  <a:pt x="4674984" y="1165"/>
                </a:lnTo>
                <a:lnTo>
                  <a:pt x="4727543" y="1804"/>
                </a:lnTo>
                <a:lnTo>
                  <a:pt x="4780264" y="2583"/>
                </a:lnTo>
                <a:lnTo>
                  <a:pt x="4833141" y="3501"/>
                </a:lnTo>
                <a:lnTo>
                  <a:pt x="4886169" y="4560"/>
                </a:lnTo>
                <a:lnTo>
                  <a:pt x="4939342" y="5761"/>
                </a:lnTo>
                <a:lnTo>
                  <a:pt x="4992655" y="7102"/>
                </a:lnTo>
                <a:lnTo>
                  <a:pt x="5046101" y="8586"/>
                </a:lnTo>
                <a:lnTo>
                  <a:pt x="5099676" y="10212"/>
                </a:lnTo>
                <a:lnTo>
                  <a:pt x="5153373" y="11981"/>
                </a:lnTo>
                <a:lnTo>
                  <a:pt x="5207188" y="13893"/>
                </a:lnTo>
                <a:lnTo>
                  <a:pt x="5261114" y="15948"/>
                </a:lnTo>
                <a:lnTo>
                  <a:pt x="5315146" y="18147"/>
                </a:lnTo>
                <a:lnTo>
                  <a:pt x="5369278" y="20491"/>
                </a:lnTo>
                <a:lnTo>
                  <a:pt x="5423505" y="22980"/>
                </a:lnTo>
                <a:lnTo>
                  <a:pt x="5477822" y="25614"/>
                </a:lnTo>
                <a:lnTo>
                  <a:pt x="5532222" y="28394"/>
                </a:lnTo>
                <a:lnTo>
                  <a:pt x="5586700" y="31320"/>
                </a:lnTo>
                <a:lnTo>
                  <a:pt x="5641251" y="34392"/>
                </a:lnTo>
                <a:lnTo>
                  <a:pt x="5695869" y="37612"/>
                </a:lnTo>
                <a:lnTo>
                  <a:pt x="5750548" y="40979"/>
                </a:lnTo>
                <a:lnTo>
                  <a:pt x="5805283" y="44493"/>
                </a:lnTo>
                <a:lnTo>
                  <a:pt x="5860068" y="48156"/>
                </a:lnTo>
                <a:lnTo>
                  <a:pt x="5914897" y="51968"/>
                </a:lnTo>
                <a:lnTo>
                  <a:pt x="5962519" y="55457"/>
                </a:lnTo>
                <a:lnTo>
                  <a:pt x="6011082" y="59249"/>
                </a:lnTo>
                <a:lnTo>
                  <a:pt x="6060546" y="63334"/>
                </a:lnTo>
                <a:lnTo>
                  <a:pt x="6110870" y="67703"/>
                </a:lnTo>
                <a:lnTo>
                  <a:pt x="6162011" y="72347"/>
                </a:lnTo>
                <a:lnTo>
                  <a:pt x="6213930" y="77254"/>
                </a:lnTo>
                <a:lnTo>
                  <a:pt x="6266585" y="82416"/>
                </a:lnTo>
                <a:lnTo>
                  <a:pt x="6319934" y="87822"/>
                </a:lnTo>
                <a:lnTo>
                  <a:pt x="6373937" y="93463"/>
                </a:lnTo>
                <a:lnTo>
                  <a:pt x="6428553" y="99330"/>
                </a:lnTo>
                <a:lnTo>
                  <a:pt x="6483739" y="105411"/>
                </a:lnTo>
                <a:lnTo>
                  <a:pt x="6539455" y="111698"/>
                </a:lnTo>
                <a:lnTo>
                  <a:pt x="6595661" y="118181"/>
                </a:lnTo>
                <a:lnTo>
                  <a:pt x="6652314" y="124849"/>
                </a:lnTo>
                <a:lnTo>
                  <a:pt x="6709373" y="131694"/>
                </a:lnTo>
                <a:lnTo>
                  <a:pt x="6766798" y="138705"/>
                </a:lnTo>
                <a:lnTo>
                  <a:pt x="6824546" y="145873"/>
                </a:lnTo>
                <a:lnTo>
                  <a:pt x="6882578" y="153187"/>
                </a:lnTo>
                <a:lnTo>
                  <a:pt x="6940851" y="160638"/>
                </a:lnTo>
                <a:lnTo>
                  <a:pt x="6999325" y="168217"/>
                </a:lnTo>
                <a:lnTo>
                  <a:pt x="7057958" y="175913"/>
                </a:lnTo>
                <a:lnTo>
                  <a:pt x="7116709" y="183716"/>
                </a:lnTo>
                <a:lnTo>
                  <a:pt x="7175538" y="191618"/>
                </a:lnTo>
                <a:lnTo>
                  <a:pt x="7234402" y="199607"/>
                </a:lnTo>
                <a:lnTo>
                  <a:pt x="7293260" y="207675"/>
                </a:lnTo>
                <a:lnTo>
                  <a:pt x="7352072" y="215811"/>
                </a:lnTo>
                <a:lnTo>
                  <a:pt x="7410797" y="224006"/>
                </a:lnTo>
                <a:lnTo>
                  <a:pt x="7469392" y="232250"/>
                </a:lnTo>
                <a:lnTo>
                  <a:pt x="7527817" y="240533"/>
                </a:lnTo>
                <a:lnTo>
                  <a:pt x="7586031" y="248845"/>
                </a:lnTo>
                <a:lnTo>
                  <a:pt x="7643993" y="257177"/>
                </a:lnTo>
                <a:lnTo>
                  <a:pt x="7701660" y="265519"/>
                </a:lnTo>
                <a:lnTo>
                  <a:pt x="7758993" y="273860"/>
                </a:lnTo>
                <a:lnTo>
                  <a:pt x="7815950" y="282192"/>
                </a:lnTo>
                <a:lnTo>
                  <a:pt x="7872490" y="290504"/>
                </a:lnTo>
                <a:lnTo>
                  <a:pt x="7928571" y="298787"/>
                </a:lnTo>
                <a:lnTo>
                  <a:pt x="7984153" y="307031"/>
                </a:lnTo>
                <a:lnTo>
                  <a:pt x="8039193" y="315226"/>
                </a:lnTo>
                <a:lnTo>
                  <a:pt x="8093652" y="323362"/>
                </a:lnTo>
                <a:lnTo>
                  <a:pt x="8147488" y="331430"/>
                </a:lnTo>
                <a:lnTo>
                  <a:pt x="8200659" y="339419"/>
                </a:lnTo>
                <a:lnTo>
                  <a:pt x="8253125" y="347321"/>
                </a:lnTo>
                <a:lnTo>
                  <a:pt x="8304844" y="355124"/>
                </a:lnTo>
                <a:lnTo>
                  <a:pt x="8355776" y="362820"/>
                </a:lnTo>
                <a:lnTo>
                  <a:pt x="8405878" y="370399"/>
                </a:lnTo>
                <a:lnTo>
                  <a:pt x="8455110" y="377850"/>
                </a:lnTo>
                <a:lnTo>
                  <a:pt x="8503430" y="385164"/>
                </a:lnTo>
                <a:lnTo>
                  <a:pt x="8550798" y="392332"/>
                </a:lnTo>
                <a:lnTo>
                  <a:pt x="8597172" y="399343"/>
                </a:lnTo>
                <a:lnTo>
                  <a:pt x="8642512" y="406188"/>
                </a:lnTo>
                <a:lnTo>
                  <a:pt x="8686775" y="412856"/>
                </a:lnTo>
                <a:lnTo>
                  <a:pt x="8729920" y="419339"/>
                </a:lnTo>
                <a:lnTo>
                  <a:pt x="8771907" y="425626"/>
                </a:lnTo>
                <a:lnTo>
                  <a:pt x="8812695" y="431707"/>
                </a:lnTo>
                <a:lnTo>
                  <a:pt x="8852241" y="437574"/>
                </a:lnTo>
                <a:lnTo>
                  <a:pt x="8890506" y="443215"/>
                </a:lnTo>
                <a:lnTo>
                  <a:pt x="8963023" y="453783"/>
                </a:lnTo>
                <a:lnTo>
                  <a:pt x="9029919" y="463334"/>
                </a:lnTo>
                <a:lnTo>
                  <a:pt x="9061155" y="467703"/>
                </a:lnTo>
                <a:lnTo>
                  <a:pt x="9078468" y="470084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53340" y="5640324"/>
            <a:ext cx="3005455" cy="1211580"/>
          </a:xfrm>
          <a:custGeom>
            <a:avLst/>
            <a:gdLst/>
            <a:ahLst/>
            <a:cxnLst/>
            <a:rect l="l" t="t" r="r" b="b"/>
            <a:pathLst>
              <a:path w="3005455" h="1211579">
                <a:moveTo>
                  <a:pt x="0" y="0"/>
                </a:moveTo>
                <a:lnTo>
                  <a:pt x="51736" y="23523"/>
                </a:lnTo>
                <a:lnTo>
                  <a:pt x="103465" y="47039"/>
                </a:lnTo>
                <a:lnTo>
                  <a:pt x="155181" y="70542"/>
                </a:lnTo>
                <a:lnTo>
                  <a:pt x="206875" y="94025"/>
                </a:lnTo>
                <a:lnTo>
                  <a:pt x="258542" y="117481"/>
                </a:lnTo>
                <a:lnTo>
                  <a:pt x="310173" y="140903"/>
                </a:lnTo>
                <a:lnTo>
                  <a:pt x="361763" y="164285"/>
                </a:lnTo>
                <a:lnTo>
                  <a:pt x="413304" y="187620"/>
                </a:lnTo>
                <a:lnTo>
                  <a:pt x="464788" y="210901"/>
                </a:lnTo>
                <a:lnTo>
                  <a:pt x="516210" y="234122"/>
                </a:lnTo>
                <a:lnTo>
                  <a:pt x="567562" y="257275"/>
                </a:lnTo>
                <a:lnTo>
                  <a:pt x="618837" y="280354"/>
                </a:lnTo>
                <a:lnTo>
                  <a:pt x="670028" y="303352"/>
                </a:lnTo>
                <a:lnTo>
                  <a:pt x="721127" y="326263"/>
                </a:lnTo>
                <a:lnTo>
                  <a:pt x="772129" y="349080"/>
                </a:lnTo>
                <a:lnTo>
                  <a:pt x="823026" y="371796"/>
                </a:lnTo>
                <a:lnTo>
                  <a:pt x="873811" y="394404"/>
                </a:lnTo>
                <a:lnTo>
                  <a:pt x="924477" y="416898"/>
                </a:lnTo>
                <a:lnTo>
                  <a:pt x="975017" y="439271"/>
                </a:lnTo>
                <a:lnTo>
                  <a:pt x="1025424" y="461515"/>
                </a:lnTo>
                <a:lnTo>
                  <a:pt x="1075691" y="483626"/>
                </a:lnTo>
                <a:lnTo>
                  <a:pt x="1125811" y="505594"/>
                </a:lnTo>
                <a:lnTo>
                  <a:pt x="1175776" y="527415"/>
                </a:lnTo>
                <a:lnTo>
                  <a:pt x="1225581" y="549081"/>
                </a:lnTo>
                <a:lnTo>
                  <a:pt x="1275218" y="570586"/>
                </a:lnTo>
                <a:lnTo>
                  <a:pt x="1324680" y="591923"/>
                </a:lnTo>
                <a:lnTo>
                  <a:pt x="1373960" y="613084"/>
                </a:lnTo>
                <a:lnTo>
                  <a:pt x="1423050" y="634064"/>
                </a:lnTo>
                <a:lnTo>
                  <a:pt x="1471945" y="654855"/>
                </a:lnTo>
                <a:lnTo>
                  <a:pt x="1520637" y="675452"/>
                </a:lnTo>
                <a:lnTo>
                  <a:pt x="1569118" y="695846"/>
                </a:lnTo>
                <a:lnTo>
                  <a:pt x="1617383" y="716032"/>
                </a:lnTo>
                <a:lnTo>
                  <a:pt x="1665423" y="736002"/>
                </a:lnTo>
                <a:lnTo>
                  <a:pt x="1713232" y="755751"/>
                </a:lnTo>
                <a:lnTo>
                  <a:pt x="1760804" y="775270"/>
                </a:lnTo>
                <a:lnTo>
                  <a:pt x="1808130" y="794555"/>
                </a:lnTo>
                <a:lnTo>
                  <a:pt x="1855204" y="813597"/>
                </a:lnTo>
                <a:lnTo>
                  <a:pt x="1902019" y="832390"/>
                </a:lnTo>
                <a:lnTo>
                  <a:pt x="1948568" y="850927"/>
                </a:lnTo>
                <a:lnTo>
                  <a:pt x="1994844" y="869202"/>
                </a:lnTo>
                <a:lnTo>
                  <a:pt x="2040840" y="887208"/>
                </a:lnTo>
                <a:lnTo>
                  <a:pt x="2086549" y="904937"/>
                </a:lnTo>
                <a:lnTo>
                  <a:pt x="2131963" y="922385"/>
                </a:lnTo>
                <a:lnTo>
                  <a:pt x="2177077" y="939543"/>
                </a:lnTo>
                <a:lnTo>
                  <a:pt x="2221882" y="956404"/>
                </a:lnTo>
                <a:lnTo>
                  <a:pt x="2266372" y="972963"/>
                </a:lnTo>
                <a:lnTo>
                  <a:pt x="2310540" y="989213"/>
                </a:lnTo>
                <a:lnTo>
                  <a:pt x="2354379" y="1005146"/>
                </a:lnTo>
                <a:lnTo>
                  <a:pt x="2397882" y="1020757"/>
                </a:lnTo>
                <a:lnTo>
                  <a:pt x="2441042" y="1036037"/>
                </a:lnTo>
                <a:lnTo>
                  <a:pt x="2483852" y="1050981"/>
                </a:lnTo>
                <a:lnTo>
                  <a:pt x="2526304" y="1065583"/>
                </a:lnTo>
                <a:lnTo>
                  <a:pt x="2568393" y="1079834"/>
                </a:lnTo>
                <a:lnTo>
                  <a:pt x="2610110" y="1093728"/>
                </a:lnTo>
                <a:lnTo>
                  <a:pt x="2651449" y="1107259"/>
                </a:lnTo>
                <a:lnTo>
                  <a:pt x="2692403" y="1120420"/>
                </a:lnTo>
                <a:lnTo>
                  <a:pt x="2732964" y="1133205"/>
                </a:lnTo>
                <a:lnTo>
                  <a:pt x="2773127" y="1145605"/>
                </a:lnTo>
                <a:lnTo>
                  <a:pt x="2812883" y="1157616"/>
                </a:lnTo>
                <a:lnTo>
                  <a:pt x="2852227" y="1169229"/>
                </a:lnTo>
                <a:lnTo>
                  <a:pt x="2891150" y="1180439"/>
                </a:lnTo>
                <a:lnTo>
                  <a:pt x="2929645" y="1191239"/>
                </a:lnTo>
                <a:lnTo>
                  <a:pt x="2967707" y="1201621"/>
                </a:lnTo>
                <a:lnTo>
                  <a:pt x="3005328" y="1211579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65532" y="5285232"/>
            <a:ext cx="9078595" cy="1467485"/>
          </a:xfrm>
          <a:custGeom>
            <a:avLst/>
            <a:gdLst/>
            <a:ahLst/>
            <a:cxnLst/>
            <a:rect l="l" t="t" r="r" b="b"/>
            <a:pathLst>
              <a:path w="9078595" h="1467484">
                <a:moveTo>
                  <a:pt x="0" y="0"/>
                </a:moveTo>
                <a:lnTo>
                  <a:pt x="37330" y="13040"/>
                </a:lnTo>
                <a:lnTo>
                  <a:pt x="74781" y="26102"/>
                </a:lnTo>
                <a:lnTo>
                  <a:pt x="112476" y="39209"/>
                </a:lnTo>
                <a:lnTo>
                  <a:pt x="150535" y="52381"/>
                </a:lnTo>
                <a:lnTo>
                  <a:pt x="189081" y="65641"/>
                </a:lnTo>
                <a:lnTo>
                  <a:pt x="228234" y="79010"/>
                </a:lnTo>
                <a:lnTo>
                  <a:pt x="268117" y="92511"/>
                </a:lnTo>
                <a:lnTo>
                  <a:pt x="308850" y="106166"/>
                </a:lnTo>
                <a:lnTo>
                  <a:pt x="350556" y="119996"/>
                </a:lnTo>
                <a:lnTo>
                  <a:pt x="393355" y="134024"/>
                </a:lnTo>
                <a:lnTo>
                  <a:pt x="437370" y="148271"/>
                </a:lnTo>
                <a:lnTo>
                  <a:pt x="482722" y="162760"/>
                </a:lnTo>
                <a:lnTo>
                  <a:pt x="529532" y="177511"/>
                </a:lnTo>
                <a:lnTo>
                  <a:pt x="577923" y="192548"/>
                </a:lnTo>
                <a:lnTo>
                  <a:pt x="628015" y="207892"/>
                </a:lnTo>
                <a:lnTo>
                  <a:pt x="679930" y="223566"/>
                </a:lnTo>
                <a:lnTo>
                  <a:pt x="733790" y="239590"/>
                </a:lnTo>
                <a:lnTo>
                  <a:pt x="789716" y="255987"/>
                </a:lnTo>
                <a:lnTo>
                  <a:pt x="847830" y="272779"/>
                </a:lnTo>
                <a:lnTo>
                  <a:pt x="908254" y="289988"/>
                </a:lnTo>
                <a:lnTo>
                  <a:pt x="971108" y="307635"/>
                </a:lnTo>
                <a:lnTo>
                  <a:pt x="1036514" y="325744"/>
                </a:lnTo>
                <a:lnTo>
                  <a:pt x="1104595" y="344335"/>
                </a:lnTo>
                <a:lnTo>
                  <a:pt x="1143070" y="354783"/>
                </a:lnTo>
                <a:lnTo>
                  <a:pt x="1182416" y="365482"/>
                </a:lnTo>
                <a:lnTo>
                  <a:pt x="1222610" y="376420"/>
                </a:lnTo>
                <a:lnTo>
                  <a:pt x="1263628" y="387587"/>
                </a:lnTo>
                <a:lnTo>
                  <a:pt x="1305446" y="398970"/>
                </a:lnTo>
                <a:lnTo>
                  <a:pt x="1348038" y="410558"/>
                </a:lnTo>
                <a:lnTo>
                  <a:pt x="1391383" y="422339"/>
                </a:lnTo>
                <a:lnTo>
                  <a:pt x="1435454" y="434301"/>
                </a:lnTo>
                <a:lnTo>
                  <a:pt x="1480229" y="446435"/>
                </a:lnTo>
                <a:lnTo>
                  <a:pt x="1525683" y="458726"/>
                </a:lnTo>
                <a:lnTo>
                  <a:pt x="1571793" y="471165"/>
                </a:lnTo>
                <a:lnTo>
                  <a:pt x="1618533" y="483740"/>
                </a:lnTo>
                <a:lnTo>
                  <a:pt x="1665881" y="496438"/>
                </a:lnTo>
                <a:lnTo>
                  <a:pt x="1713812" y="509249"/>
                </a:lnTo>
                <a:lnTo>
                  <a:pt x="1762302" y="522161"/>
                </a:lnTo>
                <a:lnTo>
                  <a:pt x="1811326" y="535163"/>
                </a:lnTo>
                <a:lnTo>
                  <a:pt x="1860862" y="548242"/>
                </a:lnTo>
                <a:lnTo>
                  <a:pt x="1910884" y="561388"/>
                </a:lnTo>
                <a:lnTo>
                  <a:pt x="1961369" y="574589"/>
                </a:lnTo>
                <a:lnTo>
                  <a:pt x="2012293" y="587832"/>
                </a:lnTo>
                <a:lnTo>
                  <a:pt x="2063632" y="601108"/>
                </a:lnTo>
                <a:lnTo>
                  <a:pt x="2115361" y="614404"/>
                </a:lnTo>
                <a:lnTo>
                  <a:pt x="2167457" y="627708"/>
                </a:lnTo>
                <a:lnTo>
                  <a:pt x="2219896" y="641010"/>
                </a:lnTo>
                <a:lnTo>
                  <a:pt x="2272652" y="654297"/>
                </a:lnTo>
                <a:lnTo>
                  <a:pt x="2325704" y="667558"/>
                </a:lnTo>
                <a:lnTo>
                  <a:pt x="2379025" y="680782"/>
                </a:lnTo>
                <a:lnTo>
                  <a:pt x="2432593" y="693956"/>
                </a:lnTo>
                <a:lnTo>
                  <a:pt x="2486383" y="707070"/>
                </a:lnTo>
                <a:lnTo>
                  <a:pt x="2540372" y="720112"/>
                </a:lnTo>
                <a:lnTo>
                  <a:pt x="2594535" y="733070"/>
                </a:lnTo>
                <a:lnTo>
                  <a:pt x="2648847" y="745933"/>
                </a:lnTo>
                <a:lnTo>
                  <a:pt x="2703286" y="758689"/>
                </a:lnTo>
                <a:lnTo>
                  <a:pt x="2757827" y="771327"/>
                </a:lnTo>
                <a:lnTo>
                  <a:pt x="2812445" y="783835"/>
                </a:lnTo>
                <a:lnTo>
                  <a:pt x="2867118" y="796202"/>
                </a:lnTo>
                <a:lnTo>
                  <a:pt x="2921820" y="808416"/>
                </a:lnTo>
                <a:lnTo>
                  <a:pt x="2976529" y="820465"/>
                </a:lnTo>
                <a:lnTo>
                  <a:pt x="3031219" y="832339"/>
                </a:lnTo>
                <a:lnTo>
                  <a:pt x="3085866" y="844024"/>
                </a:lnTo>
                <a:lnTo>
                  <a:pt x="3140448" y="855511"/>
                </a:lnTo>
                <a:lnTo>
                  <a:pt x="3194939" y="866787"/>
                </a:lnTo>
                <a:lnTo>
                  <a:pt x="3240905" y="876174"/>
                </a:lnTo>
                <a:lnTo>
                  <a:pt x="3287337" y="885572"/>
                </a:lnTo>
                <a:lnTo>
                  <a:pt x="3334214" y="894977"/>
                </a:lnTo>
                <a:lnTo>
                  <a:pt x="3381516" y="904385"/>
                </a:lnTo>
                <a:lnTo>
                  <a:pt x="3429225" y="913795"/>
                </a:lnTo>
                <a:lnTo>
                  <a:pt x="3477320" y="923202"/>
                </a:lnTo>
                <a:lnTo>
                  <a:pt x="3525781" y="932602"/>
                </a:lnTo>
                <a:lnTo>
                  <a:pt x="3574590" y="941993"/>
                </a:lnTo>
                <a:lnTo>
                  <a:pt x="3623725" y="951370"/>
                </a:lnTo>
                <a:lnTo>
                  <a:pt x="3673169" y="960731"/>
                </a:lnTo>
                <a:lnTo>
                  <a:pt x="3722900" y="970072"/>
                </a:lnTo>
                <a:lnTo>
                  <a:pt x="3772900" y="979390"/>
                </a:lnTo>
                <a:lnTo>
                  <a:pt x="3823148" y="988681"/>
                </a:lnTo>
                <a:lnTo>
                  <a:pt x="3873625" y="997942"/>
                </a:lnTo>
                <a:lnTo>
                  <a:pt x="3924312" y="1007169"/>
                </a:lnTo>
                <a:lnTo>
                  <a:pt x="3975188" y="1016359"/>
                </a:lnTo>
                <a:lnTo>
                  <a:pt x="4026234" y="1025508"/>
                </a:lnTo>
                <a:lnTo>
                  <a:pt x="4077431" y="1034614"/>
                </a:lnTo>
                <a:lnTo>
                  <a:pt x="4128758" y="1043673"/>
                </a:lnTo>
                <a:lnTo>
                  <a:pt x="4180196" y="1052680"/>
                </a:lnTo>
                <a:lnTo>
                  <a:pt x="4231726" y="1061634"/>
                </a:lnTo>
                <a:lnTo>
                  <a:pt x="4283327" y="1070530"/>
                </a:lnTo>
                <a:lnTo>
                  <a:pt x="4334980" y="1079365"/>
                </a:lnTo>
                <a:lnTo>
                  <a:pt x="4386666" y="1088135"/>
                </a:lnTo>
                <a:lnTo>
                  <a:pt x="4438364" y="1096838"/>
                </a:lnTo>
                <a:lnTo>
                  <a:pt x="4490055" y="1105470"/>
                </a:lnTo>
                <a:lnTo>
                  <a:pt x="4541719" y="1114027"/>
                </a:lnTo>
                <a:lnTo>
                  <a:pt x="4593337" y="1122505"/>
                </a:lnTo>
                <a:lnTo>
                  <a:pt x="4644889" y="1130903"/>
                </a:lnTo>
                <a:lnTo>
                  <a:pt x="4696356" y="1139215"/>
                </a:lnTo>
                <a:lnTo>
                  <a:pt x="4747717" y="1147439"/>
                </a:lnTo>
                <a:lnTo>
                  <a:pt x="4798953" y="1155572"/>
                </a:lnTo>
                <a:lnTo>
                  <a:pt x="4850044" y="1163609"/>
                </a:lnTo>
                <a:lnTo>
                  <a:pt x="4900971" y="1171548"/>
                </a:lnTo>
                <a:lnTo>
                  <a:pt x="4951715" y="1179384"/>
                </a:lnTo>
                <a:lnTo>
                  <a:pt x="5002254" y="1187116"/>
                </a:lnTo>
                <a:lnTo>
                  <a:pt x="5052570" y="1194738"/>
                </a:lnTo>
                <a:lnTo>
                  <a:pt x="5102643" y="1202248"/>
                </a:lnTo>
                <a:lnTo>
                  <a:pt x="5152453" y="1209643"/>
                </a:lnTo>
                <a:lnTo>
                  <a:pt x="5201981" y="1216918"/>
                </a:lnTo>
                <a:lnTo>
                  <a:pt x="5251208" y="1224071"/>
                </a:lnTo>
                <a:lnTo>
                  <a:pt x="5300112" y="1231098"/>
                </a:lnTo>
                <a:lnTo>
                  <a:pt x="5348675" y="1237995"/>
                </a:lnTo>
                <a:lnTo>
                  <a:pt x="5396877" y="1244760"/>
                </a:lnTo>
                <a:lnTo>
                  <a:pt x="5444699" y="1251389"/>
                </a:lnTo>
                <a:lnTo>
                  <a:pt x="5492120" y="1257878"/>
                </a:lnTo>
                <a:lnTo>
                  <a:pt x="5539121" y="1264224"/>
                </a:lnTo>
                <a:lnTo>
                  <a:pt x="5585682" y="1270423"/>
                </a:lnTo>
                <a:lnTo>
                  <a:pt x="5631784" y="1276473"/>
                </a:lnTo>
                <a:lnTo>
                  <a:pt x="5677408" y="1282369"/>
                </a:lnTo>
                <a:lnTo>
                  <a:pt x="5732837" y="1289363"/>
                </a:lnTo>
                <a:lnTo>
                  <a:pt x="5788444" y="1296155"/>
                </a:lnTo>
                <a:lnTo>
                  <a:pt x="5844194" y="1302751"/>
                </a:lnTo>
                <a:lnTo>
                  <a:pt x="5900055" y="1309154"/>
                </a:lnTo>
                <a:lnTo>
                  <a:pt x="5955991" y="1315370"/>
                </a:lnTo>
                <a:lnTo>
                  <a:pt x="6011969" y="1321401"/>
                </a:lnTo>
                <a:lnTo>
                  <a:pt x="6067954" y="1327252"/>
                </a:lnTo>
                <a:lnTo>
                  <a:pt x="6123913" y="1332927"/>
                </a:lnTo>
                <a:lnTo>
                  <a:pt x="6179810" y="1338430"/>
                </a:lnTo>
                <a:lnTo>
                  <a:pt x="6235613" y="1343766"/>
                </a:lnTo>
                <a:lnTo>
                  <a:pt x="6291286" y="1348938"/>
                </a:lnTo>
                <a:lnTo>
                  <a:pt x="6346796" y="1353951"/>
                </a:lnTo>
                <a:lnTo>
                  <a:pt x="6402109" y="1358809"/>
                </a:lnTo>
                <a:lnTo>
                  <a:pt x="6457190" y="1363515"/>
                </a:lnTo>
                <a:lnTo>
                  <a:pt x="6512005" y="1368075"/>
                </a:lnTo>
                <a:lnTo>
                  <a:pt x="6566521" y="1372492"/>
                </a:lnTo>
                <a:lnTo>
                  <a:pt x="6620702" y="1376770"/>
                </a:lnTo>
                <a:lnTo>
                  <a:pt x="6674516" y="1380913"/>
                </a:lnTo>
                <a:lnTo>
                  <a:pt x="6727927" y="1384927"/>
                </a:lnTo>
                <a:lnTo>
                  <a:pt x="6780902" y="1388814"/>
                </a:lnTo>
                <a:lnTo>
                  <a:pt x="6833407" y="1392578"/>
                </a:lnTo>
                <a:lnTo>
                  <a:pt x="6885407" y="1396225"/>
                </a:lnTo>
                <a:lnTo>
                  <a:pt x="6936868" y="1399758"/>
                </a:lnTo>
                <a:lnTo>
                  <a:pt x="6987756" y="1403181"/>
                </a:lnTo>
                <a:lnTo>
                  <a:pt x="7038038" y="1406499"/>
                </a:lnTo>
                <a:lnTo>
                  <a:pt x="7087678" y="1409715"/>
                </a:lnTo>
                <a:lnTo>
                  <a:pt x="7136643" y="1412834"/>
                </a:lnTo>
                <a:lnTo>
                  <a:pt x="7184899" y="1415860"/>
                </a:lnTo>
                <a:lnTo>
                  <a:pt x="7232411" y="1418796"/>
                </a:lnTo>
                <a:lnTo>
                  <a:pt x="7279146" y="1421648"/>
                </a:lnTo>
                <a:lnTo>
                  <a:pt x="7325068" y="1424419"/>
                </a:lnTo>
                <a:lnTo>
                  <a:pt x="7370145" y="1427113"/>
                </a:lnTo>
                <a:lnTo>
                  <a:pt x="7414342" y="1429735"/>
                </a:lnTo>
                <a:lnTo>
                  <a:pt x="7457625" y="1432289"/>
                </a:lnTo>
                <a:lnTo>
                  <a:pt x="7499959" y="1434778"/>
                </a:lnTo>
                <a:lnTo>
                  <a:pt x="7541311" y="1437207"/>
                </a:lnTo>
                <a:lnTo>
                  <a:pt x="7581647" y="1439580"/>
                </a:lnTo>
                <a:lnTo>
                  <a:pt x="7620931" y="1441901"/>
                </a:lnTo>
                <a:lnTo>
                  <a:pt x="7659131" y="1444175"/>
                </a:lnTo>
                <a:lnTo>
                  <a:pt x="7696213" y="1446405"/>
                </a:lnTo>
                <a:lnTo>
                  <a:pt x="7732141" y="1448596"/>
                </a:lnTo>
                <a:lnTo>
                  <a:pt x="7813749" y="1453393"/>
                </a:lnTo>
                <a:lnTo>
                  <a:pt x="7888492" y="1457351"/>
                </a:lnTo>
                <a:lnTo>
                  <a:pt x="7956943" y="1460536"/>
                </a:lnTo>
                <a:lnTo>
                  <a:pt x="8019675" y="1463013"/>
                </a:lnTo>
                <a:lnTo>
                  <a:pt x="8077260" y="1464848"/>
                </a:lnTo>
                <a:lnTo>
                  <a:pt x="8130273" y="1466104"/>
                </a:lnTo>
                <a:lnTo>
                  <a:pt x="8179284" y="1466849"/>
                </a:lnTo>
                <a:lnTo>
                  <a:pt x="8224868" y="1467146"/>
                </a:lnTo>
                <a:lnTo>
                  <a:pt x="8267598" y="1467061"/>
                </a:lnTo>
                <a:lnTo>
                  <a:pt x="8308046" y="1466660"/>
                </a:lnTo>
                <a:lnTo>
                  <a:pt x="8346785" y="1466007"/>
                </a:lnTo>
                <a:lnTo>
                  <a:pt x="8421428" y="1464209"/>
                </a:lnTo>
                <a:lnTo>
                  <a:pt x="8458479" y="1463194"/>
                </a:lnTo>
                <a:lnTo>
                  <a:pt x="8496113" y="1462189"/>
                </a:lnTo>
                <a:lnTo>
                  <a:pt x="8534902" y="1461258"/>
                </a:lnTo>
                <a:lnTo>
                  <a:pt x="8575421" y="1460468"/>
                </a:lnTo>
                <a:lnTo>
                  <a:pt x="8638028" y="1459103"/>
                </a:lnTo>
                <a:lnTo>
                  <a:pt x="8697556" y="1457203"/>
                </a:lnTo>
                <a:lnTo>
                  <a:pt x="8754312" y="1454821"/>
                </a:lnTo>
                <a:lnTo>
                  <a:pt x="8808603" y="1452010"/>
                </a:lnTo>
                <a:lnTo>
                  <a:pt x="8860739" y="1448825"/>
                </a:lnTo>
                <a:lnTo>
                  <a:pt x="8911026" y="1445320"/>
                </a:lnTo>
                <a:lnTo>
                  <a:pt x="8959774" y="1441546"/>
                </a:lnTo>
                <a:lnTo>
                  <a:pt x="9007289" y="1437559"/>
                </a:lnTo>
                <a:lnTo>
                  <a:pt x="9053881" y="1433412"/>
                </a:lnTo>
                <a:lnTo>
                  <a:pt x="9078468" y="1431137"/>
                </a:lnTo>
              </a:path>
            </a:pathLst>
          </a:custGeom>
          <a:ln w="609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2214372" y="5138558"/>
            <a:ext cx="6929755" cy="1713864"/>
          </a:xfrm>
          <a:custGeom>
            <a:avLst/>
            <a:gdLst/>
            <a:ahLst/>
            <a:cxnLst/>
            <a:rect l="l" t="t" r="r" b="b"/>
            <a:pathLst>
              <a:path w="6929755" h="1713865">
                <a:moveTo>
                  <a:pt x="0" y="1713344"/>
                </a:moveTo>
                <a:lnTo>
                  <a:pt x="32478" y="1676752"/>
                </a:lnTo>
                <a:lnTo>
                  <a:pt x="65062" y="1640186"/>
                </a:lnTo>
                <a:lnTo>
                  <a:pt x="97858" y="1603673"/>
                </a:lnTo>
                <a:lnTo>
                  <a:pt x="130969" y="1567238"/>
                </a:lnTo>
                <a:lnTo>
                  <a:pt x="164502" y="1530909"/>
                </a:lnTo>
                <a:lnTo>
                  <a:pt x="198562" y="1494711"/>
                </a:lnTo>
                <a:lnTo>
                  <a:pt x="233255" y="1458672"/>
                </a:lnTo>
                <a:lnTo>
                  <a:pt x="268686" y="1422817"/>
                </a:lnTo>
                <a:lnTo>
                  <a:pt x="304961" y="1387174"/>
                </a:lnTo>
                <a:lnTo>
                  <a:pt x="342185" y="1351767"/>
                </a:lnTo>
                <a:lnTo>
                  <a:pt x="380462" y="1316625"/>
                </a:lnTo>
                <a:lnTo>
                  <a:pt x="419900" y="1281772"/>
                </a:lnTo>
                <a:lnTo>
                  <a:pt x="460603" y="1247236"/>
                </a:lnTo>
                <a:lnTo>
                  <a:pt x="502677" y="1213044"/>
                </a:lnTo>
                <a:lnTo>
                  <a:pt x="546226" y="1179221"/>
                </a:lnTo>
                <a:lnTo>
                  <a:pt x="583948" y="1151080"/>
                </a:lnTo>
                <a:lnTo>
                  <a:pt x="623105" y="1122756"/>
                </a:lnTo>
                <a:lnTo>
                  <a:pt x="663556" y="1094323"/>
                </a:lnTo>
                <a:lnTo>
                  <a:pt x="705161" y="1065853"/>
                </a:lnTo>
                <a:lnTo>
                  <a:pt x="747779" y="1037419"/>
                </a:lnTo>
                <a:lnTo>
                  <a:pt x="791271" y="1009096"/>
                </a:lnTo>
                <a:lnTo>
                  <a:pt x="835494" y="980955"/>
                </a:lnTo>
                <a:lnTo>
                  <a:pt x="880309" y="953072"/>
                </a:lnTo>
                <a:lnTo>
                  <a:pt x="925575" y="925518"/>
                </a:lnTo>
                <a:lnTo>
                  <a:pt x="971152" y="898366"/>
                </a:lnTo>
                <a:lnTo>
                  <a:pt x="1016899" y="871692"/>
                </a:lnTo>
                <a:lnTo>
                  <a:pt x="1062674" y="845566"/>
                </a:lnTo>
                <a:lnTo>
                  <a:pt x="1108339" y="820064"/>
                </a:lnTo>
                <a:lnTo>
                  <a:pt x="1153751" y="795257"/>
                </a:lnTo>
                <a:lnTo>
                  <a:pt x="1198771" y="771220"/>
                </a:lnTo>
                <a:lnTo>
                  <a:pt x="1243258" y="748025"/>
                </a:lnTo>
                <a:lnTo>
                  <a:pt x="1287072" y="725746"/>
                </a:lnTo>
                <a:lnTo>
                  <a:pt x="1330070" y="704457"/>
                </a:lnTo>
                <a:lnTo>
                  <a:pt x="1376865" y="681872"/>
                </a:lnTo>
                <a:lnTo>
                  <a:pt x="1421746" y="660755"/>
                </a:lnTo>
                <a:lnTo>
                  <a:pt x="1465124" y="640947"/>
                </a:lnTo>
                <a:lnTo>
                  <a:pt x="1507406" y="622293"/>
                </a:lnTo>
                <a:lnTo>
                  <a:pt x="1549003" y="604635"/>
                </a:lnTo>
                <a:lnTo>
                  <a:pt x="1590322" y="587818"/>
                </a:lnTo>
                <a:lnTo>
                  <a:pt x="1631773" y="571684"/>
                </a:lnTo>
                <a:lnTo>
                  <a:pt x="1673764" y="556078"/>
                </a:lnTo>
                <a:lnTo>
                  <a:pt x="1716705" y="540841"/>
                </a:lnTo>
                <a:lnTo>
                  <a:pt x="1761005" y="525819"/>
                </a:lnTo>
                <a:lnTo>
                  <a:pt x="1807072" y="510854"/>
                </a:lnTo>
                <a:lnTo>
                  <a:pt x="1855315" y="495789"/>
                </a:lnTo>
                <a:lnTo>
                  <a:pt x="1906143" y="480469"/>
                </a:lnTo>
                <a:lnTo>
                  <a:pt x="1959965" y="464736"/>
                </a:lnTo>
                <a:lnTo>
                  <a:pt x="2017190" y="448434"/>
                </a:lnTo>
                <a:lnTo>
                  <a:pt x="2078227" y="431407"/>
                </a:lnTo>
                <a:lnTo>
                  <a:pt x="2118257" y="420519"/>
                </a:lnTo>
                <a:lnTo>
                  <a:pt x="2160550" y="409335"/>
                </a:lnTo>
                <a:lnTo>
                  <a:pt x="2204913" y="397889"/>
                </a:lnTo>
                <a:lnTo>
                  <a:pt x="2251151" y="386220"/>
                </a:lnTo>
                <a:lnTo>
                  <a:pt x="2299069" y="374362"/>
                </a:lnTo>
                <a:lnTo>
                  <a:pt x="2348473" y="362354"/>
                </a:lnTo>
                <a:lnTo>
                  <a:pt x="2399168" y="350230"/>
                </a:lnTo>
                <a:lnTo>
                  <a:pt x="2450960" y="338028"/>
                </a:lnTo>
                <a:lnTo>
                  <a:pt x="2503654" y="325784"/>
                </a:lnTo>
                <a:lnTo>
                  <a:pt x="2557056" y="313534"/>
                </a:lnTo>
                <a:lnTo>
                  <a:pt x="2610971" y="301316"/>
                </a:lnTo>
                <a:lnTo>
                  <a:pt x="2665204" y="289165"/>
                </a:lnTo>
                <a:lnTo>
                  <a:pt x="2719562" y="277117"/>
                </a:lnTo>
                <a:lnTo>
                  <a:pt x="2773849" y="265211"/>
                </a:lnTo>
                <a:lnTo>
                  <a:pt x="2827871" y="253480"/>
                </a:lnTo>
                <a:lnTo>
                  <a:pt x="2881434" y="241964"/>
                </a:lnTo>
                <a:lnTo>
                  <a:pt x="2934342" y="230696"/>
                </a:lnTo>
                <a:lnTo>
                  <a:pt x="2986402" y="219715"/>
                </a:lnTo>
                <a:lnTo>
                  <a:pt x="3037419" y="209057"/>
                </a:lnTo>
                <a:lnTo>
                  <a:pt x="3087198" y="198758"/>
                </a:lnTo>
                <a:lnTo>
                  <a:pt x="3135545" y="188854"/>
                </a:lnTo>
                <a:lnTo>
                  <a:pt x="3182266" y="179383"/>
                </a:lnTo>
                <a:lnTo>
                  <a:pt x="3227165" y="170379"/>
                </a:lnTo>
                <a:lnTo>
                  <a:pt x="3270048" y="161881"/>
                </a:lnTo>
                <a:lnTo>
                  <a:pt x="3310721" y="153924"/>
                </a:lnTo>
                <a:lnTo>
                  <a:pt x="3348990" y="146546"/>
                </a:lnTo>
                <a:lnTo>
                  <a:pt x="3418406" y="133499"/>
                </a:lnTo>
                <a:lnTo>
                  <a:pt x="3479570" y="122452"/>
                </a:lnTo>
                <a:lnTo>
                  <a:pt x="3533862" y="113160"/>
                </a:lnTo>
                <a:lnTo>
                  <a:pt x="3582659" y="105382"/>
                </a:lnTo>
                <a:lnTo>
                  <a:pt x="3627342" y="98875"/>
                </a:lnTo>
                <a:lnTo>
                  <a:pt x="3669289" y="93396"/>
                </a:lnTo>
                <a:lnTo>
                  <a:pt x="3709879" y="88704"/>
                </a:lnTo>
                <a:lnTo>
                  <a:pt x="3750491" y="84556"/>
                </a:lnTo>
                <a:lnTo>
                  <a:pt x="3792504" y="80709"/>
                </a:lnTo>
                <a:lnTo>
                  <a:pt x="3837298" y="76922"/>
                </a:lnTo>
                <a:lnTo>
                  <a:pt x="3886251" y="72950"/>
                </a:lnTo>
                <a:lnTo>
                  <a:pt x="3940742" y="68553"/>
                </a:lnTo>
                <a:lnTo>
                  <a:pt x="4002151" y="63488"/>
                </a:lnTo>
                <a:lnTo>
                  <a:pt x="4043676" y="60084"/>
                </a:lnTo>
                <a:lnTo>
                  <a:pt x="4087243" y="56666"/>
                </a:lnTo>
                <a:lnTo>
                  <a:pt x="4132660" y="53244"/>
                </a:lnTo>
                <a:lnTo>
                  <a:pt x="4179734" y="49831"/>
                </a:lnTo>
                <a:lnTo>
                  <a:pt x="4228274" y="46438"/>
                </a:lnTo>
                <a:lnTo>
                  <a:pt x="4278086" y="43077"/>
                </a:lnTo>
                <a:lnTo>
                  <a:pt x="4328978" y="39757"/>
                </a:lnTo>
                <a:lnTo>
                  <a:pt x="4380758" y="36492"/>
                </a:lnTo>
                <a:lnTo>
                  <a:pt x="4433235" y="33293"/>
                </a:lnTo>
                <a:lnTo>
                  <a:pt x="4486215" y="30171"/>
                </a:lnTo>
                <a:lnTo>
                  <a:pt x="4539506" y="27137"/>
                </a:lnTo>
                <a:lnTo>
                  <a:pt x="4592916" y="24203"/>
                </a:lnTo>
                <a:lnTo>
                  <a:pt x="4646253" y="21380"/>
                </a:lnTo>
                <a:lnTo>
                  <a:pt x="4699324" y="18680"/>
                </a:lnTo>
                <a:lnTo>
                  <a:pt x="4751937" y="16114"/>
                </a:lnTo>
                <a:lnTo>
                  <a:pt x="4803901" y="13694"/>
                </a:lnTo>
                <a:lnTo>
                  <a:pt x="4855021" y="11431"/>
                </a:lnTo>
                <a:lnTo>
                  <a:pt x="4905107" y="9337"/>
                </a:lnTo>
                <a:lnTo>
                  <a:pt x="4953966" y="7422"/>
                </a:lnTo>
                <a:lnTo>
                  <a:pt x="5001406" y="5699"/>
                </a:lnTo>
                <a:lnTo>
                  <a:pt x="5047233" y="4179"/>
                </a:lnTo>
                <a:lnTo>
                  <a:pt x="5311743" y="0"/>
                </a:lnTo>
                <a:lnTo>
                  <a:pt x="5586825" y="464"/>
                </a:lnTo>
                <a:lnTo>
                  <a:pt x="5802899" y="2786"/>
                </a:lnTo>
                <a:lnTo>
                  <a:pt x="5890386" y="4179"/>
                </a:lnTo>
                <a:lnTo>
                  <a:pt x="6496050" y="4179"/>
                </a:lnTo>
                <a:lnTo>
                  <a:pt x="6558382" y="6085"/>
                </a:lnTo>
                <a:lnTo>
                  <a:pt x="6618712" y="8711"/>
                </a:lnTo>
                <a:lnTo>
                  <a:pt x="6676344" y="11849"/>
                </a:lnTo>
                <a:lnTo>
                  <a:pt x="6730587" y="15291"/>
                </a:lnTo>
                <a:lnTo>
                  <a:pt x="6780745" y="18828"/>
                </a:lnTo>
                <a:lnTo>
                  <a:pt x="6826126" y="22252"/>
                </a:lnTo>
                <a:lnTo>
                  <a:pt x="6866037" y="25355"/>
                </a:lnTo>
                <a:lnTo>
                  <a:pt x="6899783" y="27928"/>
                </a:lnTo>
                <a:lnTo>
                  <a:pt x="6929627" y="30185"/>
                </a:lnTo>
              </a:path>
            </a:pathLst>
          </a:custGeom>
          <a:ln w="6096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317677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3176778" y="2749931"/>
            <a:ext cx="2118995" cy="2874645"/>
          </a:xfrm>
          <a:custGeom>
            <a:avLst/>
            <a:gdLst/>
            <a:ahLst/>
            <a:cxnLst/>
            <a:rect l="l" t="t" r="r" b="b"/>
            <a:pathLst>
              <a:path w="2118995" h="2874645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18995" h="2874645">
                <a:moveTo>
                  <a:pt x="727837" y="1670050"/>
                </a:moveTo>
                <a:lnTo>
                  <a:pt x="1418463" y="1266825"/>
                </a:lnTo>
                <a:lnTo>
                  <a:pt x="2118868" y="1671193"/>
                </a:lnTo>
                <a:lnTo>
                  <a:pt x="2115058" y="2470912"/>
                </a:lnTo>
                <a:lnTo>
                  <a:pt x="1424432" y="2874200"/>
                </a:lnTo>
                <a:lnTo>
                  <a:pt x="723900" y="2469769"/>
                </a:lnTo>
                <a:lnTo>
                  <a:pt x="727837" y="167005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3910203" y="1483105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g object 33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g object 34"/>
          <p:cNvSpPr/>
          <p:nvPr/>
        </p:nvSpPr>
        <p:spPr>
          <a:xfrm>
            <a:off x="3157728" y="21628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g object 35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694563" y="0"/>
                </a:moveTo>
                <a:lnTo>
                  <a:pt x="3937" y="403237"/>
                </a:lnTo>
                <a:lnTo>
                  <a:pt x="0" y="1202969"/>
                </a:lnTo>
                <a:lnTo>
                  <a:pt x="659950" y="1583942"/>
                </a:lnTo>
                <a:lnTo>
                  <a:pt x="740655" y="1583942"/>
                </a:lnTo>
                <a:lnTo>
                  <a:pt x="1391158" y="1204137"/>
                </a:lnTo>
                <a:lnTo>
                  <a:pt x="1394968" y="4044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588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g object 36"/>
          <p:cNvSpPr/>
          <p:nvPr/>
        </p:nvSpPr>
        <p:spPr>
          <a:xfrm>
            <a:off x="4643628" y="5274056"/>
            <a:ext cx="1395095" cy="1584325"/>
          </a:xfrm>
          <a:custGeom>
            <a:avLst/>
            <a:gdLst/>
            <a:ahLst/>
            <a:cxnLst/>
            <a:rect l="l" t="t" r="r" b="b"/>
            <a:pathLst>
              <a:path w="1395095" h="1584325">
                <a:moveTo>
                  <a:pt x="3937" y="403237"/>
                </a:moveTo>
                <a:lnTo>
                  <a:pt x="694563" y="0"/>
                </a:lnTo>
                <a:lnTo>
                  <a:pt x="1394968" y="404406"/>
                </a:lnTo>
                <a:lnTo>
                  <a:pt x="1391158" y="1204137"/>
                </a:lnTo>
                <a:lnTo>
                  <a:pt x="740655" y="1583942"/>
                </a:lnTo>
              </a:path>
              <a:path w="1395095" h="1584325">
                <a:moveTo>
                  <a:pt x="659950" y="1583942"/>
                </a:moveTo>
                <a:lnTo>
                  <a:pt x="0" y="1202969"/>
                </a:lnTo>
                <a:lnTo>
                  <a:pt x="3937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g object 37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101347" y="0"/>
                </a:moveTo>
                <a:lnTo>
                  <a:pt x="0" y="62737"/>
                </a:lnTo>
                <a:lnTo>
                  <a:pt x="4065" y="1545590"/>
                </a:lnTo>
                <a:lnTo>
                  <a:pt x="108433" y="1606207"/>
                </a:lnTo>
                <a:lnTo>
                  <a:pt x="798628" y="1203579"/>
                </a:lnTo>
                <a:lnTo>
                  <a:pt x="802171" y="404622"/>
                </a:lnTo>
                <a:lnTo>
                  <a:pt x="101347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g object 38"/>
          <p:cNvSpPr/>
          <p:nvPr/>
        </p:nvSpPr>
        <p:spPr>
          <a:xfrm>
            <a:off x="74090" y="4007739"/>
            <a:ext cx="802640" cy="1606550"/>
          </a:xfrm>
          <a:custGeom>
            <a:avLst/>
            <a:gdLst/>
            <a:ahLst/>
            <a:cxnLst/>
            <a:rect l="l" t="t" r="r" b="b"/>
            <a:pathLst>
              <a:path w="802640" h="1606550">
                <a:moveTo>
                  <a:pt x="0" y="62737"/>
                </a:moveTo>
                <a:lnTo>
                  <a:pt x="101347" y="0"/>
                </a:lnTo>
                <a:lnTo>
                  <a:pt x="802171" y="404622"/>
                </a:lnTo>
                <a:lnTo>
                  <a:pt x="798628" y="1203579"/>
                </a:lnTo>
                <a:lnTo>
                  <a:pt x="108433" y="1606207"/>
                </a:lnTo>
                <a:lnTo>
                  <a:pt x="4065" y="1545590"/>
                </a:lnTo>
                <a:lnTo>
                  <a:pt x="0" y="627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g object 39"/>
          <p:cNvSpPr/>
          <p:nvPr/>
        </p:nvSpPr>
        <p:spPr>
          <a:xfrm>
            <a:off x="205003" y="5293106"/>
            <a:ext cx="1395095" cy="1565275"/>
          </a:xfrm>
          <a:custGeom>
            <a:avLst/>
            <a:gdLst/>
            <a:ahLst/>
            <a:cxnLst/>
            <a:rect l="l" t="t" r="r" b="b"/>
            <a:pathLst>
              <a:path w="1395095" h="1565275">
                <a:moveTo>
                  <a:pt x="3898" y="403237"/>
                </a:moveTo>
                <a:lnTo>
                  <a:pt x="694537" y="0"/>
                </a:lnTo>
                <a:lnTo>
                  <a:pt x="1394942" y="404406"/>
                </a:lnTo>
                <a:lnTo>
                  <a:pt x="1391132" y="1204137"/>
                </a:lnTo>
                <a:lnTo>
                  <a:pt x="773200" y="1564892"/>
                </a:lnTo>
              </a:path>
              <a:path w="1395095" h="1565275">
                <a:moveTo>
                  <a:pt x="626871" y="1564892"/>
                </a:moveTo>
                <a:lnTo>
                  <a:pt x="0" y="1202969"/>
                </a:lnTo>
                <a:lnTo>
                  <a:pt x="3898" y="403237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g object 40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37" y="0"/>
                </a:moveTo>
                <a:lnTo>
                  <a:pt x="3898" y="403225"/>
                </a:lnTo>
                <a:lnTo>
                  <a:pt x="0" y="1202944"/>
                </a:lnTo>
                <a:lnTo>
                  <a:pt x="700443" y="1607312"/>
                </a:lnTo>
                <a:lnTo>
                  <a:pt x="1391132" y="1204087"/>
                </a:lnTo>
                <a:lnTo>
                  <a:pt x="1394942" y="404368"/>
                </a:lnTo>
                <a:lnTo>
                  <a:pt x="694537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g object 41"/>
          <p:cNvSpPr/>
          <p:nvPr/>
        </p:nvSpPr>
        <p:spPr>
          <a:xfrm>
            <a:off x="233578" y="2740406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443" y="1607312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g object 42"/>
          <p:cNvSpPr/>
          <p:nvPr/>
        </p:nvSpPr>
        <p:spPr>
          <a:xfrm>
            <a:off x="957478" y="4016756"/>
            <a:ext cx="2128520" cy="2841625"/>
          </a:xfrm>
          <a:custGeom>
            <a:avLst/>
            <a:gdLst/>
            <a:ahLst/>
            <a:cxnLst/>
            <a:rect l="l" t="t" r="r" b="b"/>
            <a:pathLst>
              <a:path w="2128520" h="2841625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75"/>
                </a:lnTo>
                <a:lnTo>
                  <a:pt x="0" y="1202944"/>
                </a:lnTo>
                <a:lnTo>
                  <a:pt x="3898" y="403225"/>
                </a:lnTo>
                <a:close/>
              </a:path>
              <a:path w="2128520" h="2841625">
                <a:moveTo>
                  <a:pt x="737336" y="1689112"/>
                </a:moveTo>
                <a:lnTo>
                  <a:pt x="1427962" y="1285875"/>
                </a:lnTo>
                <a:lnTo>
                  <a:pt x="2128367" y="1690281"/>
                </a:lnTo>
                <a:lnTo>
                  <a:pt x="2124557" y="2490012"/>
                </a:lnTo>
                <a:lnTo>
                  <a:pt x="1522996" y="2841242"/>
                </a:lnTo>
              </a:path>
              <a:path w="2128520" h="2841625">
                <a:moveTo>
                  <a:pt x="1343850" y="2841242"/>
                </a:moveTo>
                <a:lnTo>
                  <a:pt x="733399" y="2488844"/>
                </a:lnTo>
                <a:lnTo>
                  <a:pt x="737336" y="1689112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g object 43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700532" y="1607312"/>
                </a:lnTo>
                <a:lnTo>
                  <a:pt x="1391158" y="1204087"/>
                </a:lnTo>
                <a:lnTo>
                  <a:pt x="1394968" y="404368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g object 44"/>
          <p:cNvSpPr/>
          <p:nvPr/>
        </p:nvSpPr>
        <p:spPr>
          <a:xfrm>
            <a:off x="1709928" y="2749931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937" y="403225"/>
                </a:moveTo>
                <a:lnTo>
                  <a:pt x="694563" y="0"/>
                </a:lnTo>
                <a:lnTo>
                  <a:pt x="1394968" y="404368"/>
                </a:lnTo>
                <a:lnTo>
                  <a:pt x="1391158" y="1204087"/>
                </a:lnTo>
                <a:lnTo>
                  <a:pt x="700532" y="1607312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g object 45"/>
          <p:cNvSpPr/>
          <p:nvPr/>
        </p:nvSpPr>
        <p:spPr>
          <a:xfrm>
            <a:off x="976528" y="1454530"/>
            <a:ext cx="1395095" cy="1607820"/>
          </a:xfrm>
          <a:custGeom>
            <a:avLst/>
            <a:gdLst/>
            <a:ahLst/>
            <a:cxnLst/>
            <a:rect l="l" t="t" r="r" b="b"/>
            <a:pathLst>
              <a:path w="1395095" h="1607820">
                <a:moveTo>
                  <a:pt x="3898" y="403225"/>
                </a:moveTo>
                <a:lnTo>
                  <a:pt x="694537" y="0"/>
                </a:lnTo>
                <a:lnTo>
                  <a:pt x="1394942" y="404368"/>
                </a:lnTo>
                <a:lnTo>
                  <a:pt x="1391132" y="1204087"/>
                </a:lnTo>
                <a:lnTo>
                  <a:pt x="700506" y="1607312"/>
                </a:lnTo>
                <a:lnTo>
                  <a:pt x="0" y="1202944"/>
                </a:lnTo>
                <a:lnTo>
                  <a:pt x="3898" y="403225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g object 46"/>
          <p:cNvSpPr/>
          <p:nvPr/>
        </p:nvSpPr>
        <p:spPr>
          <a:xfrm>
            <a:off x="6988301" y="4036187"/>
            <a:ext cx="1393825" cy="1607185"/>
          </a:xfrm>
          <a:custGeom>
            <a:avLst/>
            <a:gdLst/>
            <a:ahLst/>
            <a:cxnLst/>
            <a:rect l="l" t="t" r="r" b="b"/>
            <a:pathLst>
              <a:path w="1393825" h="1607185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88"/>
                </a:lnTo>
                <a:lnTo>
                  <a:pt x="1389633" y="1203325"/>
                </a:lnTo>
                <a:lnTo>
                  <a:pt x="1393571" y="403606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g object 47"/>
          <p:cNvSpPr/>
          <p:nvPr/>
        </p:nvSpPr>
        <p:spPr>
          <a:xfrm>
            <a:off x="6988301" y="4036187"/>
            <a:ext cx="2136775" cy="2821940"/>
          </a:xfrm>
          <a:custGeom>
            <a:avLst/>
            <a:gdLst/>
            <a:ahLst/>
            <a:cxnLst/>
            <a:rect l="l" t="t" r="r" b="b"/>
            <a:pathLst>
              <a:path w="2136775" h="2821940">
                <a:moveTo>
                  <a:pt x="3937" y="403225"/>
                </a:moveTo>
                <a:lnTo>
                  <a:pt x="694563" y="0"/>
                </a:lnTo>
                <a:lnTo>
                  <a:pt x="1393571" y="403606"/>
                </a:lnTo>
                <a:lnTo>
                  <a:pt x="1389633" y="1203325"/>
                </a:lnTo>
                <a:lnTo>
                  <a:pt x="699007" y="1606588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  <a:path w="2136775" h="2821940">
                <a:moveTo>
                  <a:pt x="746887" y="1679613"/>
                </a:moveTo>
                <a:lnTo>
                  <a:pt x="1437513" y="1276350"/>
                </a:lnTo>
                <a:lnTo>
                  <a:pt x="2136521" y="1679981"/>
                </a:lnTo>
                <a:lnTo>
                  <a:pt x="2132583" y="2479713"/>
                </a:lnTo>
                <a:lnTo>
                  <a:pt x="1546656" y="2821811"/>
                </a:lnTo>
              </a:path>
              <a:path w="2136775" h="2821940">
                <a:moveTo>
                  <a:pt x="1336088" y="2821811"/>
                </a:moveTo>
                <a:lnTo>
                  <a:pt x="742950" y="2479332"/>
                </a:lnTo>
                <a:lnTo>
                  <a:pt x="746887" y="1679613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g object 48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694563" y="0"/>
                </a:moveTo>
                <a:lnTo>
                  <a:pt x="3937" y="403225"/>
                </a:lnTo>
                <a:lnTo>
                  <a:pt x="0" y="1202944"/>
                </a:lnTo>
                <a:lnTo>
                  <a:pt x="699007" y="1606550"/>
                </a:lnTo>
                <a:lnTo>
                  <a:pt x="1389633" y="1203325"/>
                </a:lnTo>
                <a:lnTo>
                  <a:pt x="1393571" y="403605"/>
                </a:lnTo>
                <a:lnTo>
                  <a:pt x="694563" y="0"/>
                </a:lnTo>
                <a:close/>
              </a:path>
            </a:pathLst>
          </a:custGeom>
          <a:solidFill>
            <a:srgbClr val="FFFFFF">
              <a:alpha val="705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g object 49"/>
          <p:cNvSpPr/>
          <p:nvPr/>
        </p:nvSpPr>
        <p:spPr>
          <a:xfrm>
            <a:off x="7731251" y="2759837"/>
            <a:ext cx="1393825" cy="1606550"/>
          </a:xfrm>
          <a:custGeom>
            <a:avLst/>
            <a:gdLst/>
            <a:ahLst/>
            <a:cxnLst/>
            <a:rect l="l" t="t" r="r" b="b"/>
            <a:pathLst>
              <a:path w="1393825" h="1606550">
                <a:moveTo>
                  <a:pt x="3937" y="403225"/>
                </a:moveTo>
                <a:lnTo>
                  <a:pt x="694563" y="0"/>
                </a:lnTo>
                <a:lnTo>
                  <a:pt x="1393571" y="403605"/>
                </a:lnTo>
                <a:lnTo>
                  <a:pt x="1389633" y="1203325"/>
                </a:lnTo>
                <a:lnTo>
                  <a:pt x="699007" y="1606550"/>
                </a:lnTo>
                <a:lnTo>
                  <a:pt x="0" y="1202944"/>
                </a:lnTo>
                <a:lnTo>
                  <a:pt x="3937" y="403225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g object 50"/>
          <p:cNvSpPr/>
          <p:nvPr/>
        </p:nvSpPr>
        <p:spPr>
          <a:xfrm>
            <a:off x="8464676" y="4044691"/>
            <a:ext cx="679450" cy="1585595"/>
          </a:xfrm>
          <a:custGeom>
            <a:avLst/>
            <a:gdLst/>
            <a:ahLst/>
            <a:cxnLst/>
            <a:rect l="l" t="t" r="r" b="b"/>
            <a:pathLst>
              <a:path w="679450" h="1585595">
                <a:moveTo>
                  <a:pt x="679323" y="0"/>
                </a:moveTo>
                <a:lnTo>
                  <a:pt x="3809" y="394339"/>
                </a:lnTo>
                <a:lnTo>
                  <a:pt x="0" y="1193169"/>
                </a:lnTo>
                <a:lnTo>
                  <a:pt x="679323" y="1585424"/>
                </a:lnTo>
                <a:lnTo>
                  <a:pt x="679323" y="0"/>
                </a:lnTo>
                <a:close/>
              </a:path>
            </a:pathLst>
          </a:custGeom>
          <a:solidFill>
            <a:srgbClr val="FFFFFF">
              <a:alpha val="392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g object 51"/>
          <p:cNvSpPr/>
          <p:nvPr/>
        </p:nvSpPr>
        <p:spPr>
          <a:xfrm>
            <a:off x="8464169" y="1500889"/>
            <a:ext cx="680085" cy="4129404"/>
          </a:xfrm>
          <a:custGeom>
            <a:avLst/>
            <a:gdLst/>
            <a:ahLst/>
            <a:cxnLst/>
            <a:rect l="l" t="t" r="r" b="b"/>
            <a:pathLst>
              <a:path w="680084" h="4129404">
                <a:moveTo>
                  <a:pt x="4317" y="2938141"/>
                </a:moveTo>
                <a:lnTo>
                  <a:pt x="679830" y="2543802"/>
                </a:lnTo>
              </a:path>
              <a:path w="680084" h="4129404">
                <a:moveTo>
                  <a:pt x="679830" y="4129227"/>
                </a:moveTo>
                <a:lnTo>
                  <a:pt x="507" y="3736971"/>
                </a:lnTo>
                <a:lnTo>
                  <a:pt x="4317" y="2938141"/>
                </a:lnTo>
              </a:path>
              <a:path w="680084" h="4129404">
                <a:moveTo>
                  <a:pt x="4063" y="394839"/>
                </a:moveTo>
                <a:lnTo>
                  <a:pt x="679830" y="0"/>
                </a:lnTo>
              </a:path>
              <a:path w="680084" h="412940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g object 52"/>
          <p:cNvSpPr/>
          <p:nvPr/>
        </p:nvSpPr>
        <p:spPr>
          <a:xfrm>
            <a:off x="457200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8229600" y="0"/>
                </a:moveTo>
                <a:lnTo>
                  <a:pt x="0" y="0"/>
                </a:lnTo>
                <a:lnTo>
                  <a:pt x="0" y="344424"/>
                </a:lnTo>
                <a:lnTo>
                  <a:pt x="0" y="6185916"/>
                </a:lnTo>
                <a:lnTo>
                  <a:pt x="8229600" y="6185916"/>
                </a:lnTo>
                <a:lnTo>
                  <a:pt x="8229600" y="344424"/>
                </a:lnTo>
                <a:lnTo>
                  <a:pt x="82296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g object 53"/>
          <p:cNvSpPr/>
          <p:nvPr/>
        </p:nvSpPr>
        <p:spPr>
          <a:xfrm>
            <a:off x="457199" y="333755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g object 54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  <a:lnTo>
                  <a:pt x="0" y="0"/>
                </a:lnTo>
                <a:lnTo>
                  <a:pt x="0" y="67817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g object 55"/>
          <p:cNvSpPr/>
          <p:nvPr/>
        </p:nvSpPr>
        <p:spPr>
          <a:xfrm>
            <a:off x="4561331" y="0"/>
            <a:ext cx="3679190" cy="678180"/>
          </a:xfrm>
          <a:custGeom>
            <a:avLst/>
            <a:gdLst/>
            <a:ahLst/>
            <a:cxnLst/>
            <a:rect l="l" t="t" r="r" b="b"/>
            <a:pathLst>
              <a:path w="3679190" h="678180">
                <a:moveTo>
                  <a:pt x="0" y="678179"/>
                </a:moveTo>
                <a:lnTo>
                  <a:pt x="3678936" y="678179"/>
                </a:lnTo>
                <a:lnTo>
                  <a:pt x="3678936" y="0"/>
                </a:lnTo>
              </a:path>
              <a:path w="3679190" h="678180">
                <a:moveTo>
                  <a:pt x="0" y="0"/>
                </a:moveTo>
                <a:lnTo>
                  <a:pt x="0" y="678179"/>
                </a:lnTo>
              </a:path>
            </a:pathLst>
          </a:custGeom>
          <a:ln w="15240">
            <a:solidFill>
              <a:srgbClr val="6C6C7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bg object 56"/>
          <p:cNvSpPr/>
          <p:nvPr/>
        </p:nvSpPr>
        <p:spPr>
          <a:xfrm>
            <a:off x="4649724" y="0"/>
            <a:ext cx="3505200" cy="601980"/>
          </a:xfrm>
          <a:custGeom>
            <a:avLst/>
            <a:gdLst/>
            <a:ahLst/>
            <a:cxnLst/>
            <a:rect l="l" t="t" r="r" b="b"/>
            <a:pathLst>
              <a:path w="3505200" h="601980">
                <a:moveTo>
                  <a:pt x="0" y="601979"/>
                </a:moveTo>
                <a:lnTo>
                  <a:pt x="3505200" y="601979"/>
                </a:lnTo>
                <a:lnTo>
                  <a:pt x="3505200" y="0"/>
                </a:lnTo>
                <a:lnTo>
                  <a:pt x="0" y="0"/>
                </a:lnTo>
                <a:lnTo>
                  <a:pt x="0" y="601979"/>
                </a:lnTo>
                <a:close/>
              </a:path>
            </a:pathLst>
          </a:custGeom>
          <a:solidFill>
            <a:srgbClr val="715F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21765" y="711453"/>
            <a:ext cx="6900468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AC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3989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932934" y="3351021"/>
            <a:ext cx="2917190" cy="10020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5"/>
              </a:spcBef>
            </a:pPr>
            <a:endParaRPr sz="3200" dirty="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3200" b="1" spc="-5" dirty="0">
                <a:solidFill>
                  <a:srgbClr val="AC0000"/>
                </a:solidFill>
                <a:latin typeface="Calibri"/>
                <a:cs typeface="Calibri"/>
              </a:rPr>
              <a:t>Algoritma</a:t>
            </a:r>
            <a:r>
              <a:rPr sz="3200" b="1" spc="-45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3200" b="1" spc="-5" dirty="0">
                <a:solidFill>
                  <a:srgbClr val="AC0000"/>
                </a:solidFill>
                <a:latin typeface="Calibri"/>
                <a:cs typeface="Calibri"/>
              </a:rPr>
              <a:t>Analizi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10489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134395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tr-TR" sz="140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b="1" spc="-5" dirty="0"/>
              <a:t>Dinamik</a:t>
            </a:r>
            <a:r>
              <a:rPr lang="tr-TR" sz="1400" b="1" spc="-90" dirty="0"/>
              <a:t> </a:t>
            </a:r>
            <a:r>
              <a:rPr lang="tr-TR" sz="1400" b="1" spc="-15" dirty="0"/>
              <a:t>programlama</a:t>
            </a:r>
            <a:endParaRPr lang="tr-TR" sz="1400" dirty="0"/>
          </a:p>
          <a:p>
            <a:pPr marL="559435" marR="210820" indent="-229235">
              <a:lnSpc>
                <a:spcPct val="100000"/>
              </a:lnSpc>
              <a:spcBef>
                <a:spcPts val="380"/>
              </a:spcBef>
            </a:pPr>
            <a:r>
              <a:rPr lang="tr-TR" sz="140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0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dirty="0"/>
              <a:t>Böl </a:t>
            </a:r>
            <a:r>
              <a:rPr lang="tr-TR" sz="1400" spc="-10" dirty="0"/>
              <a:t>ve yönet </a:t>
            </a:r>
            <a:r>
              <a:rPr lang="tr-TR" sz="1400" spc="-5" dirty="0"/>
              <a:t>yöntemine </a:t>
            </a:r>
            <a:r>
              <a:rPr lang="tr-TR" sz="1400" spc="-10" dirty="0"/>
              <a:t>benzer </a:t>
            </a:r>
            <a:r>
              <a:rPr lang="tr-TR" sz="1400" spc="-5" dirty="0"/>
              <a:t>olarak </a:t>
            </a:r>
            <a:r>
              <a:rPr lang="tr-TR" sz="1400" dirty="0"/>
              <a:t>alt </a:t>
            </a:r>
            <a:r>
              <a:rPr lang="tr-TR" sz="1400" spc="-5" dirty="0"/>
              <a:t>problemlerin çözümlerini </a:t>
            </a:r>
            <a:r>
              <a:rPr lang="tr-TR" sz="1400" spc="-10" dirty="0"/>
              <a:t>birleştirerek çözüme </a:t>
            </a:r>
            <a:r>
              <a:rPr lang="tr-TR" sz="1400" spc="-5" dirty="0"/>
              <a:t>gitme  mantığına sahip olup </a:t>
            </a:r>
            <a:r>
              <a:rPr lang="tr-TR" sz="1400" dirty="0"/>
              <a:t>alt </a:t>
            </a:r>
            <a:r>
              <a:rPr lang="tr-TR" sz="1400" spc="-10" dirty="0"/>
              <a:t>problem </a:t>
            </a:r>
            <a:r>
              <a:rPr lang="tr-TR" sz="1400" spc="-5" dirty="0"/>
              <a:t>tekrarı </a:t>
            </a:r>
            <a:r>
              <a:rPr lang="tr-TR" sz="1400" spc="-10" dirty="0"/>
              <a:t>varsa, bunlardan </a:t>
            </a:r>
            <a:r>
              <a:rPr lang="tr-TR" sz="1400" spc="-5" dirty="0"/>
              <a:t>bir tanesi </a:t>
            </a:r>
            <a:r>
              <a:rPr lang="tr-TR" sz="1400" spc="-10" dirty="0"/>
              <a:t>çözülür ve </a:t>
            </a:r>
            <a:r>
              <a:rPr lang="tr-TR" sz="1400" spc="-5" dirty="0"/>
              <a:t>bu </a:t>
            </a:r>
            <a:r>
              <a:rPr lang="tr-TR" sz="1400" spc="-10" dirty="0"/>
              <a:t>çözüm </a:t>
            </a:r>
            <a:r>
              <a:rPr lang="tr-TR" sz="1400" spc="-5" dirty="0"/>
              <a:t>diğer  </a:t>
            </a:r>
            <a:r>
              <a:rPr lang="tr-TR" sz="1400" spc="-10" dirty="0"/>
              <a:t>tekrarlarda </a:t>
            </a:r>
            <a:r>
              <a:rPr lang="tr-TR" sz="1400" spc="-15" dirty="0"/>
              <a:t>kullanılır. </a:t>
            </a:r>
            <a:r>
              <a:rPr lang="tr-TR" sz="1400" dirty="0"/>
              <a:t>Bu </a:t>
            </a:r>
            <a:r>
              <a:rPr lang="tr-TR" sz="1400" spc="-10" dirty="0"/>
              <a:t>yöntem </a:t>
            </a:r>
            <a:r>
              <a:rPr lang="tr-TR" sz="1400" dirty="0"/>
              <a:t>ile </a:t>
            </a:r>
            <a:r>
              <a:rPr lang="tr-TR" sz="1400" spc="-5" dirty="0"/>
              <a:t>yapılan algoritma tasarım yöntemine </a:t>
            </a:r>
            <a:r>
              <a:rPr lang="tr-TR" sz="1400" b="1" dirty="0"/>
              <a:t>dinamik </a:t>
            </a:r>
            <a:r>
              <a:rPr lang="tr-TR" sz="1400" b="1" spc="-5" dirty="0"/>
              <a:t>programlama  </a:t>
            </a:r>
            <a:r>
              <a:rPr lang="tr-TR" sz="1400" b="1" spc="-10" dirty="0"/>
              <a:t>yöntemi</a:t>
            </a:r>
            <a:r>
              <a:rPr lang="tr-TR" sz="1400" b="1" spc="-45" dirty="0"/>
              <a:t> </a:t>
            </a:r>
            <a:r>
              <a:rPr lang="tr-TR" sz="1400" spc="-30" dirty="0"/>
              <a:t>denir.</a:t>
            </a:r>
            <a:endParaRPr lang="tr-TR" sz="1400" dirty="0"/>
          </a:p>
          <a:p>
            <a:endParaRPr lang="tr-TR" sz="1400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955000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1343958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tr-TR" sz="140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b="1" spc="-15" dirty="0"/>
              <a:t>Kaba </a:t>
            </a:r>
            <a:r>
              <a:rPr lang="tr-TR" sz="1400" b="1" spc="-5" dirty="0"/>
              <a:t>Seçim </a:t>
            </a:r>
            <a:r>
              <a:rPr lang="tr-TR" sz="1400" b="1" spc="-25" dirty="0"/>
              <a:t>veya </a:t>
            </a:r>
            <a:r>
              <a:rPr lang="tr-TR" sz="1400" b="1" spc="-10" dirty="0"/>
              <a:t>Haris (</a:t>
            </a:r>
            <a:r>
              <a:rPr lang="tr-TR" sz="1400" b="1" spc="-10" dirty="0" err="1"/>
              <a:t>Greedy</a:t>
            </a:r>
            <a:r>
              <a:rPr lang="tr-TR" sz="1400" b="1" spc="-10" dirty="0"/>
              <a:t>)</a:t>
            </a:r>
            <a:r>
              <a:rPr lang="tr-TR" sz="1400" b="1" spc="10" dirty="0"/>
              <a:t> </a:t>
            </a:r>
            <a:r>
              <a:rPr lang="tr-TR" sz="1400" b="1" spc="-10" dirty="0"/>
              <a:t>algoritması</a:t>
            </a:r>
            <a:endParaRPr lang="tr-TR" sz="1400" dirty="0"/>
          </a:p>
          <a:p>
            <a:pPr marL="29845" algn="ctr">
              <a:lnSpc>
                <a:spcPct val="100000"/>
              </a:lnSpc>
              <a:spcBef>
                <a:spcPts val="380"/>
              </a:spcBef>
              <a:tabLst>
                <a:tab pos="302260" algn="l"/>
              </a:tabLst>
            </a:pPr>
            <a:r>
              <a:rPr lang="tr-TR" sz="140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lang="tr-TR" sz="1400" spc="-10" dirty="0"/>
              <a:t>Optimizasyon </a:t>
            </a:r>
            <a:r>
              <a:rPr lang="tr-TR" sz="1400" spc="-5" dirty="0"/>
              <a:t>problemlerinin </a:t>
            </a:r>
            <a:r>
              <a:rPr lang="tr-TR" sz="1400" spc="-10" dirty="0"/>
              <a:t>çözümü </a:t>
            </a:r>
            <a:r>
              <a:rPr lang="tr-TR" sz="1400" spc="-5" dirty="0"/>
              <a:t>için </a:t>
            </a:r>
            <a:r>
              <a:rPr lang="tr-TR" sz="1400" spc="-10" dirty="0"/>
              <a:t>yerel </a:t>
            </a:r>
            <a:r>
              <a:rPr lang="tr-TR" sz="1400" spc="-5" dirty="0"/>
              <a:t>optimumların seçilmesi </a:t>
            </a:r>
            <a:r>
              <a:rPr lang="tr-TR" sz="1400" spc="-10" dirty="0"/>
              <a:t>ilkesinden </a:t>
            </a:r>
            <a:r>
              <a:rPr lang="tr-TR" sz="1400" spc="-5" dirty="0"/>
              <a:t>yola </a:t>
            </a:r>
            <a:r>
              <a:rPr lang="tr-TR" sz="1400" spc="-10" dirty="0"/>
              <a:t>çıkar</a:t>
            </a:r>
            <a:r>
              <a:rPr lang="tr-TR" sz="1400" spc="135" dirty="0"/>
              <a:t> </a:t>
            </a:r>
            <a:r>
              <a:rPr lang="tr-TR" sz="1400" spc="-5" dirty="0"/>
              <a:t>ve</a:t>
            </a:r>
            <a:endParaRPr lang="tr-TR" sz="1400" dirty="0"/>
          </a:p>
          <a:p>
            <a:pPr marL="63500" algn="ctr">
              <a:lnSpc>
                <a:spcPct val="100000"/>
              </a:lnSpc>
              <a:spcBef>
                <a:spcPts val="5"/>
              </a:spcBef>
            </a:pPr>
            <a:r>
              <a:rPr lang="tr-TR" sz="1400" spc="-5" dirty="0"/>
              <a:t>veriyi belli bir kritere </a:t>
            </a:r>
            <a:r>
              <a:rPr lang="tr-TR" sz="1400" spc="-10" dirty="0"/>
              <a:t>göre düzenledikten sonra </a:t>
            </a:r>
            <a:r>
              <a:rPr lang="tr-TR" sz="1400" dirty="0"/>
              <a:t>ilk </a:t>
            </a:r>
            <a:r>
              <a:rPr lang="tr-TR" sz="1400" spc="-5" dirty="0"/>
              <a:t>veri her </a:t>
            </a:r>
            <a:r>
              <a:rPr lang="tr-TR" sz="1400" spc="-10" dirty="0"/>
              <a:t>zaman </a:t>
            </a:r>
            <a:r>
              <a:rPr lang="tr-TR" sz="1400" spc="-5" dirty="0"/>
              <a:t>optimum </a:t>
            </a:r>
            <a:r>
              <a:rPr lang="tr-TR" sz="1400" spc="-10" dirty="0"/>
              <a:t>çözüme</a:t>
            </a:r>
            <a:r>
              <a:rPr lang="tr-TR" sz="1400" spc="120" dirty="0"/>
              <a:t> </a:t>
            </a:r>
            <a:r>
              <a:rPr lang="tr-TR" sz="1400" spc="-5" dirty="0"/>
              <a:t>götürür</a:t>
            </a:r>
            <a:endParaRPr lang="tr-TR" sz="1400" dirty="0"/>
          </a:p>
          <a:p>
            <a:pPr marL="582295" marR="67945">
              <a:lnSpc>
                <a:spcPct val="100000"/>
              </a:lnSpc>
            </a:pPr>
            <a:r>
              <a:rPr lang="tr-TR" sz="1400" spc="-5" dirty="0"/>
              <a:t>mantığına </a:t>
            </a:r>
            <a:r>
              <a:rPr lang="tr-TR" sz="1400" spc="-20" dirty="0"/>
              <a:t>sahiptir. </a:t>
            </a:r>
            <a:r>
              <a:rPr lang="tr-TR" sz="1400" spc="-25" dirty="0"/>
              <a:t>Temel </a:t>
            </a:r>
            <a:r>
              <a:rPr lang="tr-TR" sz="1400" spc="-5" dirty="0"/>
              <a:t>amaç </a:t>
            </a:r>
            <a:r>
              <a:rPr lang="tr-TR" sz="1400" dirty="0"/>
              <a:t>en iyi </a:t>
            </a:r>
            <a:r>
              <a:rPr lang="tr-TR" sz="1400" spc="-5" dirty="0"/>
              <a:t>sonucu elde etmek </a:t>
            </a:r>
            <a:r>
              <a:rPr lang="tr-TR" sz="1400" dirty="0"/>
              <a:t>için en iyi </a:t>
            </a:r>
            <a:r>
              <a:rPr lang="tr-TR" sz="1400" spc="-10" dirty="0"/>
              <a:t>ara </a:t>
            </a:r>
            <a:r>
              <a:rPr lang="tr-TR" sz="1400" spc="-5" dirty="0"/>
              <a:t>adım çözümlerini </a:t>
            </a:r>
            <a:r>
              <a:rPr lang="tr-TR" sz="1400" spc="-10" dirty="0"/>
              <a:t>seçmeye  </a:t>
            </a:r>
            <a:r>
              <a:rPr lang="tr-TR" sz="1400" spc="-5" dirty="0"/>
              <a:t>yönelik bir </a:t>
            </a:r>
            <a:r>
              <a:rPr lang="tr-TR" sz="1400" spc="-10" dirty="0"/>
              <a:t>yöntem </a:t>
            </a:r>
            <a:r>
              <a:rPr lang="tr-TR" sz="1400" spc="-5" dirty="0"/>
              <a:t>olduğundan bu </a:t>
            </a:r>
            <a:r>
              <a:rPr lang="tr-TR" sz="1400" spc="-10" dirty="0"/>
              <a:t>yönteme </a:t>
            </a:r>
            <a:r>
              <a:rPr lang="tr-TR" sz="1400" b="1" dirty="0"/>
              <a:t>haris </a:t>
            </a:r>
            <a:r>
              <a:rPr lang="tr-TR" sz="1400" b="1" spc="-5" dirty="0"/>
              <a:t>algoritması </a:t>
            </a:r>
            <a:r>
              <a:rPr lang="tr-TR" sz="1400" b="1" spc="-10" dirty="0"/>
              <a:t>yöntemi</a:t>
            </a:r>
            <a:r>
              <a:rPr lang="tr-TR" sz="1400" b="1" spc="-5" dirty="0"/>
              <a:t> </a:t>
            </a:r>
            <a:r>
              <a:rPr lang="tr-TR" sz="1400" spc="-30" dirty="0"/>
              <a:t>denir.</a:t>
            </a:r>
            <a:endParaRPr lang="tr-TR" sz="1400" dirty="0"/>
          </a:p>
          <a:p>
            <a:endParaRPr lang="tr-TR" sz="1400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295375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94917"/>
            <a:ext cx="634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6407" y="1498681"/>
            <a:ext cx="7702550" cy="437959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Bir </a:t>
            </a:r>
            <a:r>
              <a:rPr sz="2200" b="1" spc="-15" dirty="0">
                <a:latin typeface="Calibri"/>
                <a:cs typeface="Calibri"/>
              </a:rPr>
              <a:t>veri </a:t>
            </a:r>
            <a:r>
              <a:rPr sz="2200" b="1" spc="-10" dirty="0">
                <a:latin typeface="Calibri"/>
                <a:cs typeface="Calibri"/>
              </a:rPr>
              <a:t>yapısı </a:t>
            </a:r>
            <a:r>
              <a:rPr sz="2200" b="1" spc="-15" dirty="0">
                <a:latin typeface="Calibri"/>
                <a:cs typeface="Calibri"/>
              </a:rPr>
              <a:t>icat</a:t>
            </a:r>
            <a:r>
              <a:rPr sz="2200" b="1" spc="-3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etme</a:t>
            </a:r>
            <a:endParaRPr sz="2200">
              <a:latin typeface="Calibri"/>
              <a:cs typeface="Calibri"/>
            </a:endParaRPr>
          </a:p>
          <a:p>
            <a:pPr marL="560070" marR="69850" indent="-229235">
              <a:lnSpc>
                <a:spcPct val="100000"/>
              </a:lnSpc>
              <a:spcBef>
                <a:spcPts val="380"/>
              </a:spcBef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400" dirty="0">
                <a:latin typeface="Calibri"/>
                <a:cs typeface="Calibri"/>
              </a:rPr>
              <a:t>O </a:t>
            </a:r>
            <a:r>
              <a:rPr sz="1400" spc="-5" dirty="0">
                <a:latin typeface="Calibri"/>
                <a:cs typeface="Calibri"/>
              </a:rPr>
              <a:t>ana </a:t>
            </a:r>
            <a:r>
              <a:rPr sz="1400" spc="-10" dirty="0">
                <a:latin typeface="Calibri"/>
                <a:cs typeface="Calibri"/>
              </a:rPr>
              <a:t>kadar var olamayan </a:t>
            </a:r>
            <a:r>
              <a:rPr sz="1400" spc="-5" dirty="0">
                <a:latin typeface="Calibri"/>
                <a:cs typeface="Calibri"/>
              </a:rPr>
              <a:t>bir veri yapısının </a:t>
            </a:r>
            <a:r>
              <a:rPr sz="1400" spc="-10" dirty="0">
                <a:latin typeface="Calibri"/>
                <a:cs typeface="Calibri"/>
              </a:rPr>
              <a:t>icat </a:t>
            </a:r>
            <a:r>
              <a:rPr sz="1400" spc="-5" dirty="0">
                <a:latin typeface="Calibri"/>
                <a:cs typeface="Calibri"/>
              </a:rPr>
              <a:t>edilmesi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10" dirty="0">
                <a:latin typeface="Calibri"/>
                <a:cs typeface="Calibri"/>
              </a:rPr>
              <a:t>problemin </a:t>
            </a:r>
            <a:r>
              <a:rPr sz="1400" spc="-5" dirty="0">
                <a:latin typeface="Calibri"/>
                <a:cs typeface="Calibri"/>
              </a:rPr>
              <a:t>çözülmesine </a:t>
            </a:r>
            <a:r>
              <a:rPr sz="1400" b="1" spc="-5" dirty="0">
                <a:latin typeface="Calibri"/>
                <a:cs typeface="Calibri"/>
              </a:rPr>
              <a:t>veri yapısı icat  etme </a:t>
            </a:r>
            <a:r>
              <a:rPr sz="1400" b="1" spc="-10" dirty="0">
                <a:latin typeface="Calibri"/>
                <a:cs typeface="Calibri"/>
              </a:rPr>
              <a:t>yöntemi</a:t>
            </a:r>
            <a:r>
              <a:rPr sz="1400" b="1" spc="-55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denir.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Bilinen </a:t>
            </a:r>
            <a:r>
              <a:rPr sz="2200" b="1" spc="-10" dirty="0">
                <a:latin typeface="Calibri"/>
                <a:cs typeface="Calibri"/>
              </a:rPr>
              <a:t>probleme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indirgeme</a:t>
            </a:r>
            <a:endParaRPr sz="2200">
              <a:latin typeface="Calibri"/>
              <a:cs typeface="Calibri"/>
            </a:endParaRPr>
          </a:p>
          <a:p>
            <a:pPr marL="582930" marR="170815" indent="-273685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Calibri"/>
                <a:cs typeface="Calibri"/>
              </a:rPr>
              <a:t>Kompleks </a:t>
            </a:r>
            <a:r>
              <a:rPr sz="1400" dirty="0">
                <a:latin typeface="Calibri"/>
                <a:cs typeface="Calibri"/>
              </a:rPr>
              <a:t>olan </a:t>
            </a:r>
            <a:r>
              <a:rPr sz="1400" spc="-5" dirty="0">
                <a:latin typeface="Calibri"/>
                <a:cs typeface="Calibri"/>
              </a:rPr>
              <a:t>bir </a:t>
            </a:r>
            <a:r>
              <a:rPr sz="1400" spc="-10" dirty="0">
                <a:latin typeface="Calibri"/>
                <a:cs typeface="Calibri"/>
              </a:rPr>
              <a:t>problemin çözümünü yapmak </a:t>
            </a:r>
            <a:r>
              <a:rPr sz="1400" spc="-5" dirty="0">
                <a:latin typeface="Calibri"/>
                <a:cs typeface="Calibri"/>
              </a:rPr>
              <a:t>için </a:t>
            </a:r>
            <a:r>
              <a:rPr sz="1400" spc="-10" dirty="0">
                <a:latin typeface="Calibri"/>
                <a:cs typeface="Calibri"/>
              </a:rPr>
              <a:t>çözümü </a:t>
            </a:r>
            <a:r>
              <a:rPr sz="1400" spc="-5" dirty="0">
                <a:latin typeface="Calibri"/>
                <a:cs typeface="Calibri"/>
              </a:rPr>
              <a:t>bilinen bir </a:t>
            </a:r>
            <a:r>
              <a:rPr sz="1400" spc="-15" dirty="0">
                <a:latin typeface="Calibri"/>
                <a:cs typeface="Calibri"/>
              </a:rPr>
              <a:t>veya </a:t>
            </a:r>
            <a:r>
              <a:rPr sz="1400" spc="-10" dirty="0">
                <a:latin typeface="Calibri"/>
                <a:cs typeface="Calibri"/>
              </a:rPr>
              <a:t>birden </a:t>
            </a:r>
            <a:r>
              <a:rPr sz="1400" spc="-5" dirty="0">
                <a:latin typeface="Calibri"/>
                <a:cs typeface="Calibri"/>
              </a:rPr>
              <a:t>fazla </a:t>
            </a:r>
            <a:r>
              <a:rPr sz="1400" spc="-10" dirty="0">
                <a:latin typeface="Calibri"/>
                <a:cs typeface="Calibri"/>
              </a:rPr>
              <a:t>başka  probleme </a:t>
            </a:r>
            <a:r>
              <a:rPr sz="1400" spc="-5" dirty="0">
                <a:latin typeface="Calibri"/>
                <a:cs typeface="Calibri"/>
              </a:rPr>
              <a:t>dönüştürüp bu şekilde </a:t>
            </a:r>
            <a:r>
              <a:rPr sz="1400" spc="-10" dirty="0">
                <a:latin typeface="Calibri"/>
                <a:cs typeface="Calibri"/>
              </a:rPr>
              <a:t>problemi çözme </a:t>
            </a:r>
            <a:r>
              <a:rPr sz="1400" dirty="0">
                <a:latin typeface="Calibri"/>
                <a:cs typeface="Calibri"/>
              </a:rPr>
              <a:t>işlemine </a:t>
            </a:r>
            <a:r>
              <a:rPr sz="1400" b="1" dirty="0">
                <a:latin typeface="Calibri"/>
                <a:cs typeface="Calibri"/>
              </a:rPr>
              <a:t>bilinen probleme </a:t>
            </a:r>
            <a:r>
              <a:rPr sz="1400" b="1" spc="-5" dirty="0">
                <a:latin typeface="Calibri"/>
                <a:cs typeface="Calibri"/>
              </a:rPr>
              <a:t>indirgeme yöntemi  </a:t>
            </a:r>
            <a:r>
              <a:rPr sz="1400" spc="-30" dirty="0">
                <a:latin typeface="Calibri"/>
                <a:cs typeface="Calibri"/>
              </a:rPr>
              <a:t>denir.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İhtimali (olasılıksal)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çözümler</a:t>
            </a:r>
            <a:endParaRPr sz="22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dirty="0">
                <a:latin typeface="Calibri"/>
                <a:cs typeface="Calibri"/>
              </a:rPr>
              <a:t>Bazı </a:t>
            </a:r>
            <a:r>
              <a:rPr sz="1400" spc="-5" dirty="0">
                <a:latin typeface="Calibri"/>
                <a:cs typeface="Calibri"/>
              </a:rPr>
              <a:t>durumlarda gelişigüzellik </a:t>
            </a:r>
            <a:r>
              <a:rPr sz="1400" spc="-10" dirty="0">
                <a:latin typeface="Calibri"/>
                <a:cs typeface="Calibri"/>
              </a:rPr>
              <a:t>ilkesi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etkili bir şekilde </a:t>
            </a:r>
            <a:r>
              <a:rPr sz="1400" spc="-10" dirty="0">
                <a:latin typeface="Calibri"/>
                <a:cs typeface="Calibri"/>
              </a:rPr>
              <a:t>problem çözümü </a:t>
            </a:r>
            <a:r>
              <a:rPr sz="1400" spc="-15" dirty="0">
                <a:latin typeface="Calibri"/>
                <a:cs typeface="Calibri"/>
              </a:rPr>
              <a:t>yapılabilmektedir.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Bunlara</a:t>
            </a:r>
            <a:endParaRPr sz="14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örnek olarak Las </a:t>
            </a:r>
            <a:r>
              <a:rPr sz="1400" spc="-20" dirty="0">
                <a:latin typeface="Calibri"/>
                <a:cs typeface="Calibri"/>
              </a:rPr>
              <a:t>Vegas </a:t>
            </a:r>
            <a:r>
              <a:rPr sz="1400" spc="-5" dirty="0">
                <a:latin typeface="Calibri"/>
                <a:cs typeface="Calibri"/>
              </a:rPr>
              <a:t>polinom-zamanlı ve Monte </a:t>
            </a:r>
            <a:r>
              <a:rPr sz="1400" dirty="0">
                <a:latin typeface="Calibri"/>
                <a:cs typeface="Calibri"/>
              </a:rPr>
              <a:t>Carlo </a:t>
            </a:r>
            <a:r>
              <a:rPr sz="1400" spc="-5" dirty="0">
                <a:latin typeface="Calibri"/>
                <a:cs typeface="Calibri"/>
              </a:rPr>
              <a:t>polinom-zamanlı algoritmalar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spc="-15" dirty="0">
                <a:latin typeface="Calibri"/>
                <a:cs typeface="Calibri"/>
              </a:rPr>
              <a:t>verilebilir.</a:t>
            </a:r>
            <a:endParaRPr sz="14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</a:pPr>
            <a:r>
              <a:rPr sz="1400" spc="-5" dirty="0">
                <a:latin typeface="Calibri"/>
                <a:cs typeface="Calibri"/>
              </a:rPr>
              <a:t>Gelişigüzellik kullanılarak yapılan </a:t>
            </a:r>
            <a:r>
              <a:rPr sz="1400" spc="-10" dirty="0">
                <a:latin typeface="Calibri"/>
                <a:cs typeface="Calibri"/>
              </a:rPr>
              <a:t>problem </a:t>
            </a:r>
            <a:r>
              <a:rPr sz="1400" spc="-5" dirty="0">
                <a:latin typeface="Calibri"/>
                <a:cs typeface="Calibri"/>
              </a:rPr>
              <a:t>çözümlerine </a:t>
            </a:r>
            <a:r>
              <a:rPr sz="1400" b="1" dirty="0">
                <a:latin typeface="Calibri"/>
                <a:cs typeface="Calibri"/>
              </a:rPr>
              <a:t>ihtimali </a:t>
            </a:r>
            <a:r>
              <a:rPr sz="1400" b="1" spc="-5" dirty="0">
                <a:latin typeface="Calibri"/>
                <a:cs typeface="Calibri"/>
              </a:rPr>
              <a:t>çözümler </a:t>
            </a:r>
            <a:r>
              <a:rPr sz="1400" b="1" spc="-10" dirty="0">
                <a:latin typeface="Calibri"/>
                <a:cs typeface="Calibri"/>
              </a:rPr>
              <a:t>yöntemi</a:t>
            </a:r>
            <a:r>
              <a:rPr sz="1400" b="1" spc="10" dirty="0">
                <a:latin typeface="Calibri"/>
                <a:cs typeface="Calibri"/>
              </a:rPr>
              <a:t> </a:t>
            </a:r>
            <a:r>
              <a:rPr sz="1400" spc="-30" dirty="0">
                <a:latin typeface="Calibri"/>
                <a:cs typeface="Calibri"/>
              </a:rPr>
              <a:t>denir.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25" dirty="0">
                <a:latin typeface="Calibri"/>
                <a:cs typeface="Calibri"/>
              </a:rPr>
              <a:t>Yaklaşım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çözümleri</a:t>
            </a:r>
            <a:endParaRPr sz="2200">
              <a:latin typeface="Calibri"/>
              <a:cs typeface="Calibri"/>
            </a:endParaRPr>
          </a:p>
          <a:p>
            <a:pPr marL="582930" marR="5080" indent="-273685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Calibri"/>
                <a:cs typeface="Calibri"/>
              </a:rPr>
              <a:t>Çözümü </a:t>
            </a:r>
            <a:r>
              <a:rPr sz="1400" spc="-5" dirty="0">
                <a:latin typeface="Calibri"/>
                <a:cs typeface="Calibri"/>
              </a:rPr>
              <a:t>deterministik </a:t>
            </a:r>
            <a:r>
              <a:rPr sz="1400" spc="-15" dirty="0">
                <a:latin typeface="Calibri"/>
                <a:cs typeface="Calibri"/>
              </a:rPr>
              <a:t>Turing </a:t>
            </a:r>
            <a:r>
              <a:rPr sz="1400" spc="-5" dirty="0">
                <a:latin typeface="Calibri"/>
                <a:cs typeface="Calibri"/>
              </a:rPr>
              <a:t>makinası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10" dirty="0">
                <a:latin typeface="Calibri"/>
                <a:cs typeface="Calibri"/>
              </a:rPr>
              <a:t>yapılamayan yani </a:t>
            </a:r>
            <a:r>
              <a:rPr sz="1400" spc="-5" dirty="0">
                <a:latin typeface="Calibri"/>
                <a:cs typeface="Calibri"/>
              </a:rPr>
              <a:t>karmaşık </a:t>
            </a:r>
            <a:r>
              <a:rPr sz="1400" dirty="0">
                <a:latin typeface="Calibri"/>
                <a:cs typeface="Calibri"/>
              </a:rPr>
              <a:t>hesaplamaların </a:t>
            </a:r>
            <a:r>
              <a:rPr sz="1400" spc="-5" dirty="0">
                <a:latin typeface="Calibri"/>
                <a:cs typeface="Calibri"/>
              </a:rPr>
              <a:t>belirli bir  </a:t>
            </a:r>
            <a:r>
              <a:rPr sz="1400" spc="-10" dirty="0">
                <a:latin typeface="Calibri"/>
                <a:cs typeface="Calibri"/>
              </a:rPr>
              <a:t>yöntem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çözülemediği bu problemlerin bir </a:t>
            </a:r>
            <a:r>
              <a:rPr sz="1400" dirty="0">
                <a:latin typeface="Calibri"/>
                <a:cs typeface="Calibri"/>
              </a:rPr>
              <a:t>kısmına </a:t>
            </a:r>
            <a:r>
              <a:rPr sz="1400" spc="-5" dirty="0">
                <a:latin typeface="Calibri"/>
                <a:cs typeface="Calibri"/>
              </a:rPr>
              <a:t>bazı kriterler </a:t>
            </a:r>
            <a:r>
              <a:rPr sz="1400" spc="-10" dirty="0">
                <a:latin typeface="Calibri"/>
                <a:cs typeface="Calibri"/>
              </a:rPr>
              <a:t>uygulayarak </a:t>
            </a:r>
            <a:r>
              <a:rPr sz="1400" spc="-5" dirty="0">
                <a:latin typeface="Calibri"/>
                <a:cs typeface="Calibri"/>
              </a:rPr>
              <a:t>yaklaşım mantığı </a:t>
            </a:r>
            <a:r>
              <a:rPr sz="1400" dirty="0">
                <a:latin typeface="Calibri"/>
                <a:cs typeface="Calibri"/>
              </a:rPr>
              <a:t>ile  </a:t>
            </a:r>
            <a:r>
              <a:rPr sz="1400" spc="-10" dirty="0">
                <a:latin typeface="Calibri"/>
                <a:cs typeface="Calibri"/>
              </a:rPr>
              <a:t>çözüm </a:t>
            </a:r>
            <a:r>
              <a:rPr sz="1400" spc="-15" dirty="0">
                <a:latin typeface="Calibri"/>
                <a:cs typeface="Calibri"/>
              </a:rPr>
              <a:t>üretilebilmektedir. </a:t>
            </a:r>
            <a:r>
              <a:rPr sz="1400" spc="-5" dirty="0">
                <a:latin typeface="Calibri"/>
                <a:cs typeface="Calibri"/>
              </a:rPr>
              <a:t>Bundan dolayı bu mantık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yapılan algoritma tasarımına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b="1" spc="-5" dirty="0">
                <a:latin typeface="Calibri"/>
                <a:cs typeface="Calibri"/>
              </a:rPr>
              <a:t>yaklaşım</a:t>
            </a:r>
            <a:endParaRPr sz="1400">
              <a:latin typeface="Calibri"/>
              <a:cs typeface="Calibri"/>
            </a:endParaRPr>
          </a:p>
          <a:p>
            <a:pPr marL="582930">
              <a:lnSpc>
                <a:spcPct val="100000"/>
              </a:lnSpc>
            </a:pPr>
            <a:r>
              <a:rPr sz="1400" b="1" spc="-5" dirty="0">
                <a:latin typeface="Calibri"/>
                <a:cs typeface="Calibri"/>
              </a:rPr>
              <a:t>çözümler </a:t>
            </a:r>
            <a:r>
              <a:rPr sz="1400" b="1" spc="-10" dirty="0">
                <a:latin typeface="Calibri"/>
                <a:cs typeface="Calibri"/>
              </a:rPr>
              <a:t>yöntemi </a:t>
            </a:r>
            <a:r>
              <a:rPr sz="1400" spc="-5" dirty="0">
                <a:latin typeface="Calibri"/>
                <a:cs typeface="Calibri"/>
              </a:rPr>
              <a:t>adı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verilir.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48613" y="1686001"/>
            <a:ext cx="7254240" cy="36880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280"/>
              </a:lnSpc>
              <a:spcBef>
                <a:spcPts val="1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analizi, </a:t>
            </a:r>
            <a:r>
              <a:rPr sz="2000" spc="-10" dirty="0">
                <a:latin typeface="Calibri"/>
                <a:cs typeface="Calibri"/>
              </a:rPr>
              <a:t>bilgisayar programının </a:t>
            </a:r>
            <a:r>
              <a:rPr sz="2000" spc="-5" dirty="0">
                <a:latin typeface="Calibri"/>
                <a:cs typeface="Calibri"/>
              </a:rPr>
              <a:t>performansı (başarım)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ts val="2280"/>
              </a:lnSpc>
            </a:pPr>
            <a:r>
              <a:rPr sz="2000" spc="-15" dirty="0">
                <a:latin typeface="Calibri"/>
                <a:cs typeface="Calibri"/>
              </a:rPr>
              <a:t>kaynak </a:t>
            </a:r>
            <a:r>
              <a:rPr sz="2000" spc="-5" dirty="0">
                <a:latin typeface="Calibri"/>
                <a:cs typeface="Calibri"/>
              </a:rPr>
              <a:t>kullanımı </a:t>
            </a:r>
            <a:r>
              <a:rPr sz="2000" spc="-10" dirty="0">
                <a:latin typeface="Calibri"/>
                <a:cs typeface="Calibri"/>
              </a:rPr>
              <a:t>konusunda </a:t>
            </a:r>
            <a:r>
              <a:rPr sz="2000" spc="-5" dirty="0">
                <a:latin typeface="Calibri"/>
                <a:cs typeface="Calibri"/>
              </a:rPr>
              <a:t>teorik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çalışmalardır.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50">
              <a:latin typeface="Calibri"/>
              <a:cs typeface="Calibri"/>
            </a:endParaRPr>
          </a:p>
          <a:p>
            <a:pPr marL="285115" marR="433705" indent="-273050">
              <a:lnSpc>
                <a:spcPts val="216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başka </a:t>
            </a:r>
            <a:r>
              <a:rPr sz="2000" spc="-5" dirty="0">
                <a:latin typeface="Calibri"/>
                <a:cs typeface="Calibri"/>
              </a:rPr>
              <a:t>ifadeyle, algoritmanın </a:t>
            </a:r>
            <a:r>
              <a:rPr sz="2000" spc="-10" dirty="0">
                <a:latin typeface="Calibri"/>
                <a:cs typeface="Calibri"/>
              </a:rPr>
              <a:t>icra </a:t>
            </a:r>
            <a:r>
              <a:rPr sz="2000" dirty="0">
                <a:latin typeface="Calibri"/>
                <a:cs typeface="Calibri"/>
              </a:rPr>
              <a:t>edilmesi </a:t>
            </a:r>
            <a:r>
              <a:rPr sz="2000" spc="-10" dirty="0">
                <a:latin typeface="Calibri"/>
                <a:cs typeface="Calibri"/>
              </a:rPr>
              <a:t>sırasında </a:t>
            </a:r>
            <a:r>
              <a:rPr sz="2000" spc="-5" dirty="0">
                <a:latin typeface="Calibri"/>
                <a:cs typeface="Calibri"/>
              </a:rPr>
              <a:t>duyacağı  </a:t>
            </a:r>
            <a:r>
              <a:rPr sz="2000" spc="-15" dirty="0">
                <a:latin typeface="Calibri"/>
                <a:cs typeface="Calibri"/>
              </a:rPr>
              <a:t>kaynak </a:t>
            </a:r>
            <a:r>
              <a:rPr sz="2000" spc="-10" dirty="0">
                <a:latin typeface="Calibri"/>
                <a:cs typeface="Calibri"/>
              </a:rPr>
              <a:t>miktarının </a:t>
            </a:r>
            <a:r>
              <a:rPr sz="2000" spc="-5" dirty="0">
                <a:latin typeface="Calibri"/>
                <a:cs typeface="Calibri"/>
              </a:rPr>
              <a:t>tahmin edilmesine </a:t>
            </a:r>
            <a:r>
              <a:rPr sz="2000" b="1" spc="-5" dirty="0">
                <a:latin typeface="Calibri"/>
                <a:cs typeface="Calibri"/>
              </a:rPr>
              <a:t>Algoritma Analizi</a:t>
            </a:r>
            <a:r>
              <a:rPr sz="2000" b="1" spc="105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denir.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ts val="2055"/>
              </a:lnSpc>
              <a:spcBef>
                <a:spcPts val="19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Kaynak </a:t>
            </a:r>
            <a:r>
              <a:rPr sz="1800" spc="-5" dirty="0">
                <a:latin typeface="Calibri"/>
                <a:cs typeface="Calibri"/>
              </a:rPr>
              <a:t>denildiğinde, bellek, </a:t>
            </a:r>
            <a:r>
              <a:rPr sz="1800" spc="-10" dirty="0">
                <a:latin typeface="Calibri"/>
                <a:cs typeface="Calibri"/>
              </a:rPr>
              <a:t>iletişim </a:t>
            </a:r>
            <a:r>
              <a:rPr sz="1800" spc="-5" dirty="0">
                <a:latin typeface="Calibri"/>
                <a:cs typeface="Calibri"/>
              </a:rPr>
              <a:t>bant genişliği, mantık </a:t>
            </a:r>
            <a:r>
              <a:rPr sz="1800" spc="-10" dirty="0">
                <a:latin typeface="Calibri"/>
                <a:cs typeface="Calibri"/>
              </a:rPr>
              <a:t>kapıları</a:t>
            </a:r>
            <a:r>
              <a:rPr sz="1800" spc="-5" dirty="0">
                <a:latin typeface="Calibri"/>
                <a:cs typeface="Calibri"/>
              </a:rPr>
              <a:t> akla</a:t>
            </a:r>
            <a:endParaRPr sz="1800">
              <a:latin typeface="Calibri"/>
              <a:cs typeface="Calibri"/>
            </a:endParaRPr>
          </a:p>
          <a:p>
            <a:pPr marL="582295">
              <a:lnSpc>
                <a:spcPts val="1945"/>
              </a:lnSpc>
            </a:pPr>
            <a:r>
              <a:rPr sz="1800" spc="-20" dirty="0">
                <a:latin typeface="Calibri"/>
                <a:cs typeface="Calibri"/>
              </a:rPr>
              <a:t>gelebilir, fakat </a:t>
            </a:r>
            <a:r>
              <a:rPr sz="1800" dirty="0">
                <a:latin typeface="Calibri"/>
                <a:cs typeface="Calibri"/>
              </a:rPr>
              <a:t>en </a:t>
            </a:r>
            <a:r>
              <a:rPr sz="1800" spc="-5" dirty="0">
                <a:latin typeface="Calibri"/>
                <a:cs typeface="Calibri"/>
              </a:rPr>
              <a:t>önemli </a:t>
            </a:r>
            <a:r>
              <a:rPr sz="1800" spc="-15" dirty="0">
                <a:latin typeface="Calibri"/>
                <a:cs typeface="Calibri"/>
              </a:rPr>
              <a:t>kaynak </a:t>
            </a:r>
            <a:r>
              <a:rPr sz="1800" spc="-5" dirty="0">
                <a:latin typeface="Calibri"/>
                <a:cs typeface="Calibri"/>
              </a:rPr>
              <a:t>algoritmanın </a:t>
            </a:r>
            <a:r>
              <a:rPr sz="1800" spc="-15" dirty="0">
                <a:latin typeface="Calibri"/>
                <a:cs typeface="Calibri"/>
              </a:rPr>
              <a:t>icra </a:t>
            </a:r>
            <a:r>
              <a:rPr sz="1800" spc="-5" dirty="0">
                <a:latin typeface="Calibri"/>
                <a:cs typeface="Calibri"/>
              </a:rPr>
              <a:t>edilebilmesi</a:t>
            </a:r>
            <a:r>
              <a:rPr sz="1800" spc="16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için</a:t>
            </a:r>
            <a:endParaRPr sz="1800">
              <a:latin typeface="Calibri"/>
              <a:cs typeface="Calibri"/>
            </a:endParaRPr>
          </a:p>
          <a:p>
            <a:pPr marL="582295">
              <a:lnSpc>
                <a:spcPts val="2050"/>
              </a:lnSpc>
            </a:pPr>
            <a:r>
              <a:rPr sz="1800" u="heavy" spc="-4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gerekli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olan 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zamanın </a:t>
            </a:r>
            <a:r>
              <a:rPr sz="18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tahmin</a:t>
            </a:r>
            <a:r>
              <a:rPr sz="1800" u="heavy" spc="4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8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edilmesi</a:t>
            </a:r>
            <a:r>
              <a:rPr sz="1800" spc="-20" dirty="0">
                <a:latin typeface="Calibri"/>
                <a:cs typeface="Calibri"/>
              </a:rPr>
              <a:t>dir.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</a:t>
            </a:r>
            <a:r>
              <a:rPr sz="2000" dirty="0">
                <a:latin typeface="Calibri"/>
                <a:cs typeface="Calibri"/>
              </a:rPr>
              <a:t>analizi, </a:t>
            </a:r>
            <a:r>
              <a:rPr sz="2000" spc="-10" dirty="0">
                <a:latin typeface="Calibri"/>
                <a:cs typeface="Calibri"/>
              </a:rPr>
              <a:t>farklı çözüm yöntemlerinin </a:t>
            </a:r>
            <a:r>
              <a:rPr sz="2000" spc="-5" dirty="0">
                <a:latin typeface="Calibri"/>
                <a:cs typeface="Calibri"/>
              </a:rPr>
              <a:t>verimliğini </a:t>
            </a:r>
            <a:r>
              <a:rPr sz="2000" dirty="0">
                <a:latin typeface="Calibri"/>
                <a:cs typeface="Calibri"/>
              </a:rPr>
              <a:t>analiz </a:t>
            </a:r>
            <a:r>
              <a:rPr sz="2000" spc="-45" dirty="0">
                <a:latin typeface="Calibri"/>
                <a:cs typeface="Calibri"/>
              </a:rPr>
              <a:t>eder.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u="heavy" spc="-1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Biz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bu </a:t>
            </a:r>
            <a:r>
              <a:rPr sz="2000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derste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performans yani </a:t>
            </a:r>
            <a:r>
              <a:rPr sz="20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başarım </a:t>
            </a:r>
            <a:r>
              <a:rPr sz="20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üzerine</a:t>
            </a:r>
            <a:r>
              <a:rPr sz="2000" u="heavy" spc="-9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yoğunlaşacağız</a:t>
            </a:r>
            <a:r>
              <a:rPr sz="200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636632"/>
            <a:ext cx="5113020" cy="412369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Calibri"/>
                <a:cs typeface="Calibri"/>
              </a:rPr>
              <a:t>Performanstan </a:t>
            </a:r>
            <a:r>
              <a:rPr sz="2400" spc="-5" dirty="0">
                <a:latin typeface="Calibri"/>
                <a:cs typeface="Calibri"/>
              </a:rPr>
              <a:t>daha önemli ne </a:t>
            </a:r>
            <a:r>
              <a:rPr sz="2400" spc="-15" dirty="0">
                <a:latin typeface="Calibri"/>
                <a:cs typeface="Calibri"/>
              </a:rPr>
              <a:t>vardır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?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modülerlik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doğruluk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bakım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kolaylığı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işlevsellik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650" spc="-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sağlamlık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kullanıcı</a:t>
            </a:r>
            <a:r>
              <a:rPr sz="2200" spc="-114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dostluğu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programcı </a:t>
            </a:r>
            <a:r>
              <a:rPr sz="2200" spc="-10" dirty="0">
                <a:latin typeface="Calibri"/>
                <a:cs typeface="Calibri"/>
              </a:rPr>
              <a:t>zamanı</a:t>
            </a:r>
            <a:r>
              <a:rPr sz="2200" spc="-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(fiyat)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basitlik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genişletilebilirlik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6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güvenilirlik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Neden </a:t>
            </a:r>
            <a:r>
              <a:rPr spc="-5" dirty="0"/>
              <a:t>algoritmalar </a:t>
            </a:r>
            <a:r>
              <a:rPr spc="-20" dirty="0"/>
              <a:t>ve</a:t>
            </a:r>
            <a:r>
              <a:rPr spc="-95" dirty="0"/>
              <a:t> </a:t>
            </a:r>
            <a:r>
              <a:rPr dirty="0"/>
              <a:t>başarımla  </a:t>
            </a:r>
            <a:r>
              <a:rPr spc="-10" dirty="0"/>
              <a:t>uğraşırız?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17700" y="2260218"/>
            <a:ext cx="6889115" cy="3948429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5115" marR="5080" indent="-273050">
              <a:lnSpc>
                <a:spcPts val="2380"/>
              </a:lnSpc>
              <a:spcBef>
                <a:spcPts val="39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Başarım </a:t>
            </a:r>
            <a:r>
              <a:rPr sz="2200" spc="-10" dirty="0">
                <a:latin typeface="Calibri"/>
                <a:cs typeface="Calibri"/>
              </a:rPr>
              <a:t>(performans) genelde </a:t>
            </a:r>
            <a:r>
              <a:rPr sz="2200" spc="-5" dirty="0">
                <a:latin typeface="Calibri"/>
                <a:cs typeface="Calibri"/>
              </a:rPr>
              <a:t>yapılabilir olanla </a:t>
            </a:r>
            <a:r>
              <a:rPr sz="2200" spc="-10" dirty="0">
                <a:latin typeface="Calibri"/>
                <a:cs typeface="Calibri"/>
              </a:rPr>
              <a:t>imkansızın  arasındaki çizgiyi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tanımlar.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10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Algoritmik </a:t>
            </a:r>
            <a:r>
              <a:rPr sz="2200" spc="-15" dirty="0">
                <a:latin typeface="Calibri"/>
                <a:cs typeface="Calibri"/>
              </a:rPr>
              <a:t>matematik </a:t>
            </a:r>
            <a:r>
              <a:rPr sz="2200" spc="-20" dirty="0">
                <a:latin typeface="Calibri"/>
                <a:cs typeface="Calibri"/>
              </a:rPr>
              <a:t>program </a:t>
            </a:r>
            <a:r>
              <a:rPr sz="2200" spc="-10" dirty="0">
                <a:latin typeface="Calibri"/>
                <a:cs typeface="Calibri"/>
              </a:rPr>
              <a:t>davranışlarını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açıklamak</a:t>
            </a:r>
            <a:endParaRPr sz="2200">
              <a:latin typeface="Calibri"/>
              <a:cs typeface="Calibri"/>
            </a:endParaRPr>
          </a:p>
          <a:p>
            <a:pPr marL="285115">
              <a:lnSpc>
                <a:spcPts val="2510"/>
              </a:lnSpc>
            </a:pP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ortak </a:t>
            </a:r>
            <a:r>
              <a:rPr sz="2200" spc="-5" dirty="0">
                <a:latin typeface="Calibri"/>
                <a:cs typeface="Calibri"/>
              </a:rPr>
              <a:t>dil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oluşturur.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Başarım </a:t>
            </a:r>
            <a:r>
              <a:rPr sz="2200" b="1" spc="-5" dirty="0">
                <a:latin typeface="Calibri"/>
                <a:cs typeface="Calibri"/>
              </a:rPr>
              <a:t>bilgi işleme</a:t>
            </a:r>
            <a:r>
              <a:rPr sz="2200" spc="-5" dirty="0">
                <a:latin typeface="Calibri"/>
                <a:cs typeface="Calibri"/>
              </a:rPr>
              <a:t>'nin </a:t>
            </a:r>
            <a:r>
              <a:rPr sz="2200" spc="-20" dirty="0">
                <a:latin typeface="Calibri"/>
                <a:cs typeface="Calibri"/>
              </a:rPr>
              <a:t>para</a:t>
            </a:r>
            <a:r>
              <a:rPr sz="2200" spc="-9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birimidir.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ts val="2510"/>
              </a:lnSpc>
              <a:spcBef>
                <a:spcPts val="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Program </a:t>
            </a:r>
            <a:r>
              <a:rPr sz="2200" spc="-5" dirty="0">
                <a:latin typeface="Calibri"/>
                <a:cs typeface="Calibri"/>
              </a:rPr>
              <a:t>başarımından alınan </a:t>
            </a:r>
            <a:r>
              <a:rPr sz="2200" spc="-15" dirty="0">
                <a:latin typeface="Calibri"/>
                <a:cs typeface="Calibri"/>
              </a:rPr>
              <a:t>dersler </a:t>
            </a:r>
            <a:r>
              <a:rPr sz="2200" spc="-10" dirty="0">
                <a:latin typeface="Calibri"/>
                <a:cs typeface="Calibri"/>
              </a:rPr>
              <a:t>diğer </a:t>
            </a:r>
            <a:r>
              <a:rPr sz="2200" spc="-5" dirty="0">
                <a:latin typeface="Calibri"/>
                <a:cs typeface="Calibri"/>
              </a:rPr>
              <a:t>bilgi</a:t>
            </a:r>
            <a:r>
              <a:rPr sz="2200" spc="-10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işleme</a:t>
            </a:r>
            <a:endParaRPr sz="2200">
              <a:latin typeface="Calibri"/>
              <a:cs typeface="Calibri"/>
            </a:endParaRPr>
          </a:p>
          <a:p>
            <a:pPr marL="285115">
              <a:lnSpc>
                <a:spcPts val="2510"/>
              </a:lnSpc>
            </a:pPr>
            <a:r>
              <a:rPr sz="2200" spc="-10" dirty="0">
                <a:latin typeface="Calibri"/>
                <a:cs typeface="Calibri"/>
              </a:rPr>
              <a:t>kaynaklarına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genellenebilir.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Hız</a:t>
            </a:r>
            <a:r>
              <a:rPr sz="2200" spc="-7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eğlencelidir!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317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Algoritmik</a:t>
            </a:r>
            <a:r>
              <a:rPr spc="-50" dirty="0"/>
              <a:t> </a:t>
            </a:r>
            <a:r>
              <a:rPr spc="-15" dirty="0"/>
              <a:t>Performans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1802638"/>
            <a:ext cx="6097905" cy="42037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Algoritmik </a:t>
            </a:r>
            <a:r>
              <a:rPr sz="2400" spc="-10" dirty="0">
                <a:latin typeface="Calibri"/>
                <a:cs typeface="Calibri"/>
              </a:rPr>
              <a:t>performansın </a:t>
            </a:r>
            <a:r>
              <a:rPr sz="2400" dirty="0">
                <a:latin typeface="Calibri"/>
                <a:cs typeface="Calibri"/>
              </a:rPr>
              <a:t>iki </a:t>
            </a:r>
            <a:r>
              <a:rPr sz="2400" spc="-10" dirty="0">
                <a:latin typeface="Calibri"/>
                <a:cs typeface="Calibri"/>
              </a:rPr>
              <a:t>yönü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vardır: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Zaman</a:t>
            </a:r>
            <a:r>
              <a:rPr sz="2000" b="1" spc="-1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(Time)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4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Calibri"/>
                <a:cs typeface="Calibri"/>
              </a:rPr>
              <a:t>Yönergeler </a:t>
            </a:r>
            <a:r>
              <a:rPr sz="1800" spc="-10" dirty="0">
                <a:latin typeface="Calibri"/>
                <a:cs typeface="Calibri"/>
              </a:rPr>
              <a:t>veya talimatlar </a:t>
            </a:r>
            <a:r>
              <a:rPr sz="1800" spc="-5" dirty="0">
                <a:latin typeface="Calibri"/>
                <a:cs typeface="Calibri"/>
              </a:rPr>
              <a:t>zaman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alabilir.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Algoritma ne </a:t>
            </a:r>
            <a:r>
              <a:rPr sz="1800" spc="-10" dirty="0">
                <a:latin typeface="Calibri"/>
                <a:cs typeface="Calibri"/>
              </a:rPr>
              <a:t>kadar </a:t>
            </a:r>
            <a:r>
              <a:rPr sz="1800" spc="-5" dirty="0">
                <a:latin typeface="Calibri"/>
                <a:cs typeface="Calibri"/>
              </a:rPr>
              <a:t>hızlı bir </a:t>
            </a:r>
            <a:r>
              <a:rPr sz="1800" spc="-10" dirty="0">
                <a:latin typeface="Calibri"/>
                <a:cs typeface="Calibri"/>
              </a:rPr>
              <a:t>performans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gösteriyor?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Algoritmanın </a:t>
            </a:r>
            <a:r>
              <a:rPr sz="1800" spc="-10" dirty="0">
                <a:latin typeface="Calibri"/>
                <a:cs typeface="Calibri"/>
              </a:rPr>
              <a:t>çalışma </a:t>
            </a:r>
            <a:r>
              <a:rPr sz="1800" spc="-5" dirty="0">
                <a:latin typeface="Calibri"/>
                <a:cs typeface="Calibri"/>
              </a:rPr>
              <a:t>zamanını (runtime) ne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etkiler?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Bir </a:t>
            </a:r>
            <a:r>
              <a:rPr sz="1800" spc="-5" dirty="0">
                <a:latin typeface="Calibri"/>
                <a:cs typeface="Calibri"/>
              </a:rPr>
              <a:t>algoritma için </a:t>
            </a:r>
            <a:r>
              <a:rPr sz="1800" spc="-10" dirty="0">
                <a:latin typeface="Calibri"/>
                <a:cs typeface="Calibri"/>
              </a:rPr>
              <a:t>gerekli </a:t>
            </a:r>
            <a:r>
              <a:rPr sz="1800" spc="-5" dirty="0">
                <a:latin typeface="Calibri"/>
                <a:cs typeface="Calibri"/>
              </a:rPr>
              <a:t>olan </a:t>
            </a:r>
            <a:r>
              <a:rPr sz="1800" spc="-10" dirty="0">
                <a:latin typeface="Calibri"/>
                <a:cs typeface="Calibri"/>
              </a:rPr>
              <a:t>zaman </a:t>
            </a:r>
            <a:r>
              <a:rPr sz="1800" spc="-5" dirty="0">
                <a:latin typeface="Calibri"/>
                <a:cs typeface="Calibri"/>
              </a:rPr>
              <a:t>nasıl tahmin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edilir?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Gerekli olan </a:t>
            </a:r>
            <a:r>
              <a:rPr sz="1800" spc="-10" dirty="0">
                <a:latin typeface="Calibri"/>
                <a:cs typeface="Calibri"/>
              </a:rPr>
              <a:t>zaman </a:t>
            </a:r>
            <a:r>
              <a:rPr sz="1800" spc="-5" dirty="0">
                <a:latin typeface="Calibri"/>
                <a:cs typeface="Calibri"/>
              </a:rPr>
              <a:t>nasıl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azaltılabilir?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115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Alan</a:t>
            </a:r>
            <a:r>
              <a:rPr sz="2000" b="1" spc="-1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(Space)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Veri </a:t>
            </a:r>
            <a:r>
              <a:rPr sz="1800" spc="-5" dirty="0">
                <a:latin typeface="Calibri"/>
                <a:cs typeface="Calibri"/>
              </a:rPr>
              <a:t>yapıları </a:t>
            </a:r>
            <a:r>
              <a:rPr sz="1800" spc="-10" dirty="0">
                <a:latin typeface="Calibri"/>
                <a:cs typeface="Calibri"/>
              </a:rPr>
              <a:t>yer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35" dirty="0">
                <a:latin typeface="Calibri"/>
                <a:cs typeface="Calibri"/>
              </a:rPr>
              <a:t>kaplar.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0"/>
              </a:spcBef>
            </a:pPr>
            <a:r>
              <a:rPr sz="1350" spc="-13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Ne tür </a:t>
            </a:r>
            <a:r>
              <a:rPr sz="1800" spc="-5" dirty="0">
                <a:latin typeface="Calibri"/>
                <a:cs typeface="Calibri"/>
              </a:rPr>
              <a:t>veri yapıları</a:t>
            </a:r>
            <a:r>
              <a:rPr sz="1800" spc="-10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kullanılabilir?</a:t>
            </a:r>
            <a:endParaRPr sz="1800">
              <a:latin typeface="Calibri"/>
              <a:cs typeface="Calibri"/>
            </a:endParaRPr>
          </a:p>
          <a:p>
            <a:pPr marL="58356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Veri </a:t>
            </a:r>
            <a:r>
              <a:rPr sz="1800" spc="-5" dirty="0">
                <a:latin typeface="Calibri"/>
                <a:cs typeface="Calibri"/>
              </a:rPr>
              <a:t>yapılarının seçimi </a:t>
            </a:r>
            <a:r>
              <a:rPr sz="1800" spc="-10" dirty="0">
                <a:latin typeface="Calibri"/>
                <a:cs typeface="Calibri"/>
              </a:rPr>
              <a:t>çalışma zamanını </a:t>
            </a:r>
            <a:r>
              <a:rPr sz="1800" spc="-5" dirty="0">
                <a:latin typeface="Calibri"/>
                <a:cs typeface="Calibri"/>
              </a:rPr>
              <a:t>nasıl </a:t>
            </a:r>
            <a:r>
              <a:rPr sz="1800" dirty="0">
                <a:latin typeface="Calibri"/>
                <a:cs typeface="Calibri"/>
              </a:rPr>
              <a:t>etkiler?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680" y="1904491"/>
            <a:ext cx="7439025" cy="41738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Bir </a:t>
            </a:r>
            <a:r>
              <a:rPr sz="2400" spc="-5" dirty="0">
                <a:latin typeface="Calibri"/>
                <a:cs typeface="Calibri"/>
              </a:rPr>
              <a:t>algoritmanın </a:t>
            </a:r>
            <a:r>
              <a:rPr sz="2400" dirty="0">
                <a:latin typeface="Calibri"/>
                <a:cs typeface="Calibri"/>
              </a:rPr>
              <a:t>analizinin </a:t>
            </a:r>
            <a:r>
              <a:rPr sz="2400" spc="-5" dirty="0">
                <a:latin typeface="Calibri"/>
                <a:cs typeface="Calibri"/>
              </a:rPr>
              <a:t>yapılabilmesi </a:t>
            </a:r>
            <a:r>
              <a:rPr sz="2400" dirty="0">
                <a:latin typeface="Calibri"/>
                <a:cs typeface="Calibri"/>
              </a:rPr>
              <a:t>için </a:t>
            </a:r>
            <a:r>
              <a:rPr sz="2400" spc="-10" dirty="0">
                <a:latin typeface="Calibri"/>
                <a:cs typeface="Calibri"/>
              </a:rPr>
              <a:t>matematiksel  bilgilere </a:t>
            </a:r>
            <a:r>
              <a:rPr sz="2400" spc="-5" dirty="0">
                <a:latin typeface="Calibri"/>
                <a:cs typeface="Calibri"/>
              </a:rPr>
              <a:t>(temel olasılık, </a:t>
            </a:r>
            <a:r>
              <a:rPr sz="2400" spc="-25" dirty="0">
                <a:latin typeface="Calibri"/>
                <a:cs typeface="Calibri"/>
              </a:rPr>
              <a:t>kümeler, </a:t>
            </a:r>
            <a:r>
              <a:rPr sz="2400" spc="-35" dirty="0">
                <a:latin typeface="Calibri"/>
                <a:cs typeface="Calibri"/>
              </a:rPr>
              <a:t>cebir, </a:t>
            </a:r>
            <a:r>
              <a:rPr sz="2400" spc="-45" dirty="0">
                <a:latin typeface="Calibri"/>
                <a:cs typeface="Calibri"/>
              </a:rPr>
              <a:t>v.b.) </a:t>
            </a:r>
            <a:r>
              <a:rPr sz="2400" spc="-10" dirty="0">
                <a:latin typeface="Calibri"/>
                <a:cs typeface="Calibri"/>
              </a:rPr>
              <a:t>ihtiyaç  </a:t>
            </a:r>
            <a:r>
              <a:rPr sz="2400" spc="-5" dirty="0">
                <a:latin typeface="Calibri"/>
                <a:cs typeface="Calibri"/>
              </a:rPr>
              <a:t>duyulduğu </a:t>
            </a:r>
            <a:r>
              <a:rPr sz="2400" dirty="0">
                <a:latin typeface="Calibri"/>
                <a:cs typeface="Calibri"/>
              </a:rPr>
              <a:t>gibi </a:t>
            </a:r>
            <a:r>
              <a:rPr sz="2400" spc="-5" dirty="0">
                <a:latin typeface="Calibri"/>
                <a:cs typeface="Calibri"/>
              </a:rPr>
              <a:t>bazı terimlerin </a:t>
            </a:r>
            <a:r>
              <a:rPr sz="2400" spc="-15" dirty="0">
                <a:latin typeface="Calibri"/>
                <a:cs typeface="Calibri"/>
              </a:rPr>
              <a:t>formül </a:t>
            </a:r>
            <a:r>
              <a:rPr sz="2400" spc="-10" dirty="0">
                <a:latin typeface="Calibri"/>
                <a:cs typeface="Calibri"/>
              </a:rPr>
              <a:t>olarak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ifade</a:t>
            </a:r>
            <a:endParaRPr sz="2400">
              <a:latin typeface="Calibri"/>
              <a:cs typeface="Calibri"/>
            </a:endParaRPr>
          </a:p>
          <a:p>
            <a:pPr marL="285115" marR="77978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edilmesi </a:t>
            </a:r>
            <a:r>
              <a:rPr sz="2400" spc="-30" dirty="0">
                <a:latin typeface="Calibri"/>
                <a:cs typeface="Calibri"/>
              </a:rPr>
              <a:t>gereklidir. </a:t>
            </a:r>
            <a:r>
              <a:rPr sz="2400" spc="-5" dirty="0">
                <a:latin typeface="Calibri"/>
                <a:cs typeface="Calibri"/>
              </a:rPr>
              <a:t>Çünkü her </a:t>
            </a:r>
            <a:r>
              <a:rPr sz="2400" dirty="0">
                <a:latin typeface="Calibri"/>
                <a:cs typeface="Calibri"/>
              </a:rPr>
              <a:t>giriş için </a:t>
            </a:r>
            <a:r>
              <a:rPr sz="2400" spc="-5" dirty="0">
                <a:latin typeface="Calibri"/>
                <a:cs typeface="Calibri"/>
              </a:rPr>
              <a:t>algoritmanın  </a:t>
            </a:r>
            <a:r>
              <a:rPr sz="2400" spc="-10" dirty="0">
                <a:latin typeface="Calibri"/>
                <a:cs typeface="Calibri"/>
              </a:rPr>
              <a:t>davranışı farklı </a:t>
            </a:r>
            <a:r>
              <a:rPr sz="2400" spc="-30" dirty="0">
                <a:latin typeface="Calibri"/>
                <a:cs typeface="Calibri"/>
              </a:rPr>
              <a:t>olabilir.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Benzer problemi </a:t>
            </a:r>
            <a:r>
              <a:rPr sz="24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çözmek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için iki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algoritmanın</a:t>
            </a:r>
            <a:r>
              <a:rPr sz="2400" u="heavy" spc="-1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zaman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verimliliğini nasıl</a:t>
            </a:r>
            <a:r>
              <a:rPr sz="2400" u="heavy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karşılaştırabiliriz?</a:t>
            </a:r>
            <a:endParaRPr sz="2400">
              <a:latin typeface="Calibri"/>
              <a:cs typeface="Calibri"/>
            </a:endParaRPr>
          </a:p>
          <a:p>
            <a:pPr marL="582295" marR="1019175" indent="-273050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Naif( Basit ) </a:t>
            </a:r>
            <a:r>
              <a:rPr sz="2200" b="1" spc="-10" dirty="0">
                <a:latin typeface="Calibri"/>
                <a:cs typeface="Calibri"/>
              </a:rPr>
              <a:t>yaklaşım: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programlama </a:t>
            </a:r>
            <a:r>
              <a:rPr sz="2200" spc="-10" dirty="0">
                <a:latin typeface="Calibri"/>
                <a:cs typeface="Calibri"/>
              </a:rPr>
              <a:t>dilinde bu  </a:t>
            </a:r>
            <a:r>
              <a:rPr sz="2200" spc="-5" dirty="0">
                <a:latin typeface="Calibri"/>
                <a:cs typeface="Calibri"/>
              </a:rPr>
              <a:t>algoritmaların uygulanması </a:t>
            </a:r>
            <a:r>
              <a:rPr sz="2200" spc="-15" dirty="0">
                <a:latin typeface="Calibri"/>
                <a:cs typeface="Calibri"/>
              </a:rPr>
              <a:t>ve </a:t>
            </a:r>
            <a:r>
              <a:rPr sz="2200" spc="-10" dirty="0">
                <a:latin typeface="Calibri"/>
                <a:cs typeface="Calibri"/>
              </a:rPr>
              <a:t>çalışma zamanlarının  karşılaştırılması.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1852676"/>
            <a:ext cx="6943090" cy="3986529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86385" marR="392430" indent="-274320">
              <a:lnSpc>
                <a:spcPct val="80000"/>
              </a:lnSpc>
              <a:spcBef>
                <a:spcPts val="58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Algoritmalar yerine </a:t>
            </a:r>
            <a:r>
              <a:rPr sz="2000" spc="-10" dirty="0">
                <a:latin typeface="Calibri"/>
                <a:cs typeface="Calibri"/>
              </a:rPr>
              <a:t>programların karşılaştırılmasında </a:t>
            </a:r>
            <a:r>
              <a:rPr sz="2000" dirty="0">
                <a:latin typeface="Calibri"/>
                <a:cs typeface="Calibri"/>
              </a:rPr>
              <a:t>aşağıda  </a:t>
            </a:r>
            <a:r>
              <a:rPr sz="2000" spc="-5" dirty="0">
                <a:latin typeface="Calibri"/>
                <a:cs typeface="Calibri"/>
              </a:rPr>
              <a:t>belirtilen </a:t>
            </a:r>
            <a:r>
              <a:rPr sz="2000" spc="-10" dirty="0">
                <a:latin typeface="Calibri"/>
                <a:cs typeface="Calibri"/>
              </a:rPr>
              <a:t>zorluklar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0" dirty="0"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b="1" spc="-15" dirty="0">
                <a:latin typeface="Calibri"/>
                <a:cs typeface="Calibri"/>
              </a:rPr>
              <a:t>Programın </a:t>
            </a:r>
            <a:r>
              <a:rPr sz="1900" b="1" spc="-5" dirty="0">
                <a:latin typeface="Calibri"/>
                <a:cs typeface="Calibri"/>
              </a:rPr>
              <a:t>kullanabileceği </a:t>
            </a:r>
            <a:r>
              <a:rPr sz="1900" b="1" spc="-10" dirty="0">
                <a:latin typeface="Calibri"/>
                <a:cs typeface="Calibri"/>
              </a:rPr>
              <a:t>veri</a:t>
            </a:r>
            <a:r>
              <a:rPr sz="1900" b="1" spc="-7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nedir?</a:t>
            </a:r>
            <a:endParaRPr sz="1900">
              <a:latin typeface="Calibri"/>
              <a:cs typeface="Calibri"/>
            </a:endParaRPr>
          </a:p>
          <a:p>
            <a:pPr marL="857885" marR="327025" indent="-274320">
              <a:lnSpc>
                <a:spcPct val="80000"/>
              </a:lnSpc>
              <a:spcBef>
                <a:spcPts val="420"/>
              </a:spcBef>
              <a:tabLst>
                <a:tab pos="8578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Calibri"/>
                <a:cs typeface="Calibri"/>
              </a:rPr>
              <a:t>Analiz </a:t>
            </a:r>
            <a:r>
              <a:rPr sz="1700" spc="-10" dirty="0">
                <a:latin typeface="Calibri"/>
                <a:cs typeface="Calibri"/>
              </a:rPr>
              <a:t>yöntemi </a:t>
            </a:r>
            <a:r>
              <a:rPr sz="1700" spc="-5" dirty="0">
                <a:latin typeface="Calibri"/>
                <a:cs typeface="Calibri"/>
              </a:rPr>
              <a:t>veriye </a:t>
            </a:r>
            <a:r>
              <a:rPr sz="1700" dirty="0">
                <a:latin typeface="Calibri"/>
                <a:cs typeface="Calibri"/>
              </a:rPr>
              <a:t>bağımlı </a:t>
            </a:r>
            <a:r>
              <a:rPr sz="1700" spc="-15" dirty="0">
                <a:latin typeface="Calibri"/>
                <a:cs typeface="Calibri"/>
              </a:rPr>
              <a:t>olmamalıdır. </a:t>
            </a:r>
            <a:r>
              <a:rPr sz="1700" dirty="0">
                <a:latin typeface="Calibri"/>
                <a:cs typeface="Calibri"/>
              </a:rPr>
              <a:t>Çalışma </a:t>
            </a:r>
            <a:r>
              <a:rPr sz="1700" spc="-5" dirty="0">
                <a:latin typeface="Calibri"/>
                <a:cs typeface="Calibri"/>
              </a:rPr>
              <a:t>zamanı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verinin  </a:t>
            </a:r>
            <a:r>
              <a:rPr sz="1700" dirty="0">
                <a:latin typeface="Calibri"/>
                <a:cs typeface="Calibri"/>
              </a:rPr>
              <a:t>büyüklüğü ile</a:t>
            </a:r>
            <a:r>
              <a:rPr sz="1700" spc="-6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değişebilir.</a:t>
            </a:r>
            <a:endParaRPr sz="1700">
              <a:latin typeface="Calibri"/>
              <a:cs typeface="Calibri"/>
            </a:endParaRPr>
          </a:p>
          <a:p>
            <a:pPr marL="309245">
              <a:lnSpc>
                <a:spcPts val="2270"/>
              </a:lnSpc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Calibri"/>
                <a:cs typeface="Calibri"/>
              </a:rPr>
              <a:t>Hangi </a:t>
            </a:r>
            <a:r>
              <a:rPr sz="1900" b="1" spc="-10" dirty="0">
                <a:latin typeface="Calibri"/>
                <a:cs typeface="Calibri"/>
              </a:rPr>
              <a:t>bilgisayarı </a:t>
            </a:r>
            <a:r>
              <a:rPr sz="1900" b="1" spc="-5" dirty="0">
                <a:latin typeface="Calibri"/>
                <a:cs typeface="Calibri"/>
              </a:rPr>
              <a:t>kullanmak</a:t>
            </a:r>
            <a:r>
              <a:rPr sz="1900" b="1" spc="-100" dirty="0">
                <a:latin typeface="Calibri"/>
                <a:cs typeface="Calibri"/>
              </a:rPr>
              <a:t> </a:t>
            </a:r>
            <a:r>
              <a:rPr sz="1900" b="1" spc="-10" dirty="0">
                <a:latin typeface="Calibri"/>
                <a:cs typeface="Calibri"/>
              </a:rPr>
              <a:t>gerekir?</a:t>
            </a:r>
            <a:endParaRPr sz="1900">
              <a:latin typeface="Calibri"/>
              <a:cs typeface="Calibri"/>
            </a:endParaRPr>
          </a:p>
          <a:p>
            <a:pPr marL="857885" marR="314960" indent="-274320">
              <a:lnSpc>
                <a:spcPct val="80000"/>
              </a:lnSpc>
              <a:spcBef>
                <a:spcPts val="415"/>
              </a:spcBef>
              <a:tabLst>
                <a:tab pos="8578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spc="-5" dirty="0">
                <a:latin typeface="Calibri"/>
                <a:cs typeface="Calibri"/>
              </a:rPr>
              <a:t>Algoritmaların verimliliği </a:t>
            </a:r>
            <a:r>
              <a:rPr sz="1700" dirty="0">
                <a:latin typeface="Calibri"/>
                <a:cs typeface="Calibri"/>
              </a:rPr>
              <a:t>belirli </a:t>
            </a:r>
            <a:r>
              <a:rPr sz="1700" spc="-5" dirty="0">
                <a:latin typeface="Calibri"/>
                <a:cs typeface="Calibri"/>
              </a:rPr>
              <a:t>bir </a:t>
            </a:r>
            <a:r>
              <a:rPr sz="1700" spc="-10" dirty="0">
                <a:latin typeface="Calibri"/>
                <a:cs typeface="Calibri"/>
              </a:rPr>
              <a:t>bilgisayara </a:t>
            </a:r>
            <a:r>
              <a:rPr sz="1700" dirty="0">
                <a:latin typeface="Calibri"/>
                <a:cs typeface="Calibri"/>
              </a:rPr>
              <a:t>bağımlı olmadan  </a:t>
            </a:r>
            <a:r>
              <a:rPr sz="1700" spc="-15" dirty="0">
                <a:latin typeface="Calibri"/>
                <a:cs typeface="Calibri"/>
              </a:rPr>
              <a:t>karşılaştırılmalıdır. </a:t>
            </a:r>
            <a:r>
              <a:rPr sz="1700" dirty="0">
                <a:latin typeface="Calibri"/>
                <a:cs typeface="Calibri"/>
              </a:rPr>
              <a:t>Çünkü, </a:t>
            </a:r>
            <a:r>
              <a:rPr sz="1700" spc="-10" dirty="0">
                <a:latin typeface="Calibri"/>
                <a:cs typeface="Calibri"/>
              </a:rPr>
              <a:t>aynı </a:t>
            </a:r>
            <a:r>
              <a:rPr sz="1700" spc="-5" dirty="0">
                <a:latin typeface="Calibri"/>
                <a:cs typeface="Calibri"/>
              </a:rPr>
              <a:t>algoritmanın </a:t>
            </a:r>
            <a:r>
              <a:rPr sz="1700" dirty="0">
                <a:latin typeface="Calibri"/>
                <a:cs typeface="Calibri"/>
              </a:rPr>
              <a:t>işlemci hızları </a:t>
            </a:r>
            <a:r>
              <a:rPr sz="1700" spc="-5" dirty="0">
                <a:latin typeface="Calibri"/>
                <a:cs typeface="Calibri"/>
              </a:rPr>
              <a:t>farklı</a:t>
            </a:r>
            <a:r>
              <a:rPr sz="1700" spc="-13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iki  </a:t>
            </a:r>
            <a:r>
              <a:rPr sz="1700" spc="-10" dirty="0">
                <a:latin typeface="Calibri"/>
                <a:cs typeface="Calibri"/>
              </a:rPr>
              <a:t>bilgisayarda </a:t>
            </a:r>
            <a:r>
              <a:rPr sz="1700" spc="-5" dirty="0">
                <a:latin typeface="Calibri"/>
                <a:cs typeface="Calibri"/>
              </a:rPr>
              <a:t>çalışma zamanı </a:t>
            </a:r>
            <a:r>
              <a:rPr sz="1700" spc="-10" dirty="0">
                <a:latin typeface="Calibri"/>
                <a:cs typeface="Calibri"/>
              </a:rPr>
              <a:t>aynı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olmaz.</a:t>
            </a:r>
            <a:endParaRPr sz="1700">
              <a:latin typeface="Calibri"/>
              <a:cs typeface="Calibri"/>
            </a:endParaRPr>
          </a:p>
          <a:p>
            <a:pPr marL="309245">
              <a:lnSpc>
                <a:spcPts val="2270"/>
              </a:lnSpc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b="1" spc="-5" dirty="0">
                <a:latin typeface="Calibri"/>
                <a:cs typeface="Calibri"/>
              </a:rPr>
              <a:t>Algoritma nasıl</a:t>
            </a:r>
            <a:r>
              <a:rPr sz="1900" b="1" spc="-85" dirty="0">
                <a:latin typeface="Calibri"/>
                <a:cs typeface="Calibri"/>
              </a:rPr>
              <a:t> </a:t>
            </a:r>
            <a:r>
              <a:rPr sz="1900" b="1" spc="-5" dirty="0">
                <a:latin typeface="Calibri"/>
                <a:cs typeface="Calibri"/>
              </a:rPr>
              <a:t>kodlanmalıdır?</a:t>
            </a:r>
            <a:endParaRPr sz="1900">
              <a:latin typeface="Calibri"/>
              <a:cs typeface="Calibri"/>
            </a:endParaRPr>
          </a:p>
          <a:p>
            <a:pPr marL="583565">
              <a:lnSpc>
                <a:spcPts val="1835"/>
              </a:lnSpc>
              <a:spcBef>
                <a:spcPts val="10"/>
              </a:spcBef>
              <a:tabLst>
                <a:tab pos="8578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dirty="0">
                <a:latin typeface="Calibri"/>
                <a:cs typeface="Calibri"/>
              </a:rPr>
              <a:t>Çalışma </a:t>
            </a:r>
            <a:r>
              <a:rPr sz="1700" spc="-5" dirty="0">
                <a:latin typeface="Calibri"/>
                <a:cs typeface="Calibri"/>
              </a:rPr>
              <a:t>zamanını </a:t>
            </a:r>
            <a:r>
              <a:rPr sz="1700" spc="-10" dirty="0">
                <a:latin typeface="Calibri"/>
                <a:cs typeface="Calibri"/>
              </a:rPr>
              <a:t>karşılaştırmak, </a:t>
            </a:r>
            <a:r>
              <a:rPr sz="1700" spc="-5" dirty="0">
                <a:latin typeface="Calibri"/>
                <a:cs typeface="Calibri"/>
              </a:rPr>
              <a:t>uygulamaları</a:t>
            </a:r>
            <a:r>
              <a:rPr sz="1700" spc="-90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karşılaştırmak</a:t>
            </a:r>
            <a:endParaRPr sz="1700">
              <a:latin typeface="Calibri"/>
              <a:cs typeface="Calibri"/>
            </a:endParaRPr>
          </a:p>
          <a:p>
            <a:pPr marL="857885" marR="5080">
              <a:lnSpc>
                <a:spcPct val="80100"/>
              </a:lnSpc>
              <a:spcBef>
                <a:spcPts val="200"/>
              </a:spcBef>
            </a:pPr>
            <a:r>
              <a:rPr sz="1700" dirty="0">
                <a:latin typeface="Calibri"/>
                <a:cs typeface="Calibri"/>
              </a:rPr>
              <a:t>anlamına </a:t>
            </a:r>
            <a:r>
              <a:rPr sz="1700" spc="-30" dirty="0">
                <a:latin typeface="Calibri"/>
                <a:cs typeface="Calibri"/>
              </a:rPr>
              <a:t>gelir. </a:t>
            </a:r>
            <a:r>
              <a:rPr sz="1700" spc="-20" dirty="0">
                <a:latin typeface="Calibri"/>
                <a:cs typeface="Calibri"/>
              </a:rPr>
              <a:t>Uygulamalar, </a:t>
            </a:r>
            <a:r>
              <a:rPr sz="1700" spc="-10" dirty="0">
                <a:latin typeface="Calibri"/>
                <a:cs typeface="Calibri"/>
              </a:rPr>
              <a:t>programlama </a:t>
            </a:r>
            <a:r>
              <a:rPr sz="1700" spc="-5" dirty="0">
                <a:latin typeface="Calibri"/>
                <a:cs typeface="Calibri"/>
              </a:rPr>
              <a:t>tarzına duyarlı olduğundan  </a:t>
            </a:r>
            <a:r>
              <a:rPr sz="1700" spc="-10" dirty="0">
                <a:latin typeface="Calibri"/>
                <a:cs typeface="Calibri"/>
              </a:rPr>
              <a:t>karşılaştıramayız. </a:t>
            </a:r>
            <a:r>
              <a:rPr sz="1700" spc="-5" dirty="0">
                <a:latin typeface="Calibri"/>
                <a:cs typeface="Calibri"/>
              </a:rPr>
              <a:t>Programlama tarzı çok </a:t>
            </a:r>
            <a:r>
              <a:rPr sz="1700" dirty="0">
                <a:latin typeface="Calibri"/>
                <a:cs typeface="Calibri"/>
              </a:rPr>
              <a:t>verimli </a:t>
            </a:r>
            <a:r>
              <a:rPr sz="1700" spc="-5" dirty="0">
                <a:latin typeface="Calibri"/>
                <a:cs typeface="Calibri"/>
              </a:rPr>
              <a:t>bir algoritmanın  çalışma zamanını </a:t>
            </a:r>
            <a:r>
              <a:rPr sz="1700" dirty="0">
                <a:latin typeface="Calibri"/>
                <a:cs typeface="Calibri"/>
              </a:rPr>
              <a:t>bile</a:t>
            </a:r>
            <a:r>
              <a:rPr sz="1700" spc="-70" dirty="0">
                <a:latin typeface="Calibri"/>
                <a:cs typeface="Calibri"/>
              </a:rPr>
              <a:t> </a:t>
            </a:r>
            <a:r>
              <a:rPr sz="1700" spc="-15" dirty="0">
                <a:latin typeface="Calibri"/>
                <a:cs typeface="Calibri"/>
              </a:rPr>
              <a:t>etkileyebilir.</a:t>
            </a:r>
            <a:endParaRPr sz="1700">
              <a:latin typeface="Calibri"/>
              <a:cs typeface="Calibri"/>
            </a:endParaRPr>
          </a:p>
          <a:p>
            <a:pPr marL="583565" marR="389255" indent="-274320">
              <a:lnSpc>
                <a:spcPct val="80000"/>
              </a:lnSpc>
              <a:spcBef>
                <a:spcPts val="450"/>
              </a:spcBef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latin typeface="Calibri"/>
                <a:cs typeface="Calibri"/>
              </a:rPr>
              <a:t>Programları karşılaştırmak, </a:t>
            </a:r>
            <a:r>
              <a:rPr sz="1900" spc="-5" dirty="0">
                <a:latin typeface="Calibri"/>
                <a:cs typeface="Calibri"/>
              </a:rPr>
              <a:t>bir </a:t>
            </a:r>
            <a:r>
              <a:rPr sz="1900" spc="-10" dirty="0">
                <a:latin typeface="Calibri"/>
                <a:cs typeface="Calibri"/>
              </a:rPr>
              <a:t>algoritmanın </a:t>
            </a:r>
            <a:r>
              <a:rPr sz="1900" spc="-15" dirty="0">
                <a:latin typeface="Calibri"/>
                <a:cs typeface="Calibri"/>
              </a:rPr>
              <a:t>kesin </a:t>
            </a:r>
            <a:r>
              <a:rPr sz="1900" spc="-5" dirty="0">
                <a:latin typeface="Calibri"/>
                <a:cs typeface="Calibri"/>
              </a:rPr>
              <a:t>ölçümü için  </a:t>
            </a:r>
            <a:r>
              <a:rPr sz="1900" spc="-10" dirty="0">
                <a:latin typeface="Calibri"/>
                <a:cs typeface="Calibri"/>
              </a:rPr>
              <a:t>uygun</a:t>
            </a:r>
            <a:r>
              <a:rPr sz="1900" dirty="0">
                <a:latin typeface="Calibri"/>
                <a:cs typeface="Calibri"/>
              </a:rPr>
              <a:t> </a:t>
            </a:r>
            <a:r>
              <a:rPr sz="1900" spc="-30" dirty="0">
                <a:latin typeface="Calibri"/>
                <a:cs typeface="Calibri"/>
              </a:rPr>
              <a:t>değildir.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38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50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76680" y="1904491"/>
            <a:ext cx="7372350" cy="3844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238125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 </a:t>
            </a:r>
            <a:r>
              <a:rPr sz="2400" dirty="0">
                <a:latin typeface="Calibri"/>
                <a:cs typeface="Calibri"/>
              </a:rPr>
              <a:t>analizi, </a:t>
            </a:r>
            <a:r>
              <a:rPr sz="2400" spc="-25" dirty="0">
                <a:latin typeface="Calibri"/>
                <a:cs typeface="Calibri"/>
              </a:rPr>
              <a:t>özel </a:t>
            </a:r>
            <a:r>
              <a:rPr sz="2400" spc="-10" dirty="0">
                <a:latin typeface="Calibri"/>
                <a:cs typeface="Calibri"/>
              </a:rPr>
              <a:t>uygulamalardan, </a:t>
            </a:r>
            <a:r>
              <a:rPr sz="2400" spc="-15" dirty="0">
                <a:latin typeface="Calibri"/>
                <a:cs typeface="Calibri"/>
              </a:rPr>
              <a:t>bilgisayarlardan  </a:t>
            </a:r>
            <a:r>
              <a:rPr sz="2400" spc="-20" dirty="0">
                <a:latin typeface="Calibri"/>
                <a:cs typeface="Calibri"/>
              </a:rPr>
              <a:t>veya </a:t>
            </a:r>
            <a:r>
              <a:rPr sz="2400" spc="-5" dirty="0">
                <a:latin typeface="Calibri"/>
                <a:cs typeface="Calibri"/>
              </a:rPr>
              <a:t>veriden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bağımsızdır.</a:t>
            </a:r>
            <a:endParaRPr sz="2400">
              <a:latin typeface="Calibri"/>
              <a:cs typeface="Calibri"/>
            </a:endParaRPr>
          </a:p>
          <a:p>
            <a:pPr marL="285115" marR="24511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 </a:t>
            </a:r>
            <a:r>
              <a:rPr sz="2400" dirty="0">
                <a:latin typeface="Calibri"/>
                <a:cs typeface="Calibri"/>
              </a:rPr>
              <a:t>analizi, </a:t>
            </a:r>
            <a:r>
              <a:rPr sz="2400" spc="-5" dirty="0">
                <a:latin typeface="Calibri"/>
                <a:cs typeface="Calibri"/>
              </a:rPr>
              <a:t>tasarlanan </a:t>
            </a:r>
            <a:r>
              <a:rPr sz="2400" spc="-15" dirty="0">
                <a:latin typeface="Calibri"/>
                <a:cs typeface="Calibri"/>
              </a:rPr>
              <a:t>program </a:t>
            </a:r>
            <a:r>
              <a:rPr sz="2400" spc="-20" dirty="0">
                <a:latin typeface="Calibri"/>
                <a:cs typeface="Calibri"/>
              </a:rPr>
              <a:t>veya </a:t>
            </a:r>
            <a:r>
              <a:rPr sz="2400" spc="-15" dirty="0">
                <a:latin typeface="Calibri"/>
                <a:cs typeface="Calibri"/>
              </a:rPr>
              <a:t>fonksiyonun  </a:t>
            </a:r>
            <a:r>
              <a:rPr sz="2400" spc="-5" dirty="0">
                <a:latin typeface="Calibri"/>
                <a:cs typeface="Calibri"/>
              </a:rPr>
              <a:t>belirli bir işleme </a:t>
            </a:r>
            <a:r>
              <a:rPr sz="2400" spc="-20" dirty="0">
                <a:latin typeface="Calibri"/>
                <a:cs typeface="Calibri"/>
              </a:rPr>
              <a:t>göre </a:t>
            </a:r>
            <a:r>
              <a:rPr sz="2400" spc="-10" dirty="0">
                <a:latin typeface="Calibri"/>
                <a:cs typeface="Calibri"/>
              </a:rPr>
              <a:t>matematiksel </a:t>
            </a:r>
            <a:r>
              <a:rPr sz="2400" spc="-5" dirty="0">
                <a:latin typeface="Calibri"/>
                <a:cs typeface="Calibri"/>
              </a:rPr>
              <a:t>ifadesini </a:t>
            </a:r>
            <a:r>
              <a:rPr sz="2400" spc="-15" dirty="0">
                <a:latin typeface="Calibri"/>
                <a:cs typeface="Calibri"/>
              </a:rPr>
              <a:t>bulmaya  </a:t>
            </a:r>
            <a:r>
              <a:rPr sz="2400" spc="-45" dirty="0">
                <a:latin typeface="Calibri"/>
                <a:cs typeface="Calibri"/>
              </a:rPr>
              <a:t>dayanır.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Algoritmaları </a:t>
            </a:r>
            <a:r>
              <a:rPr sz="2400" dirty="0">
                <a:latin typeface="Calibri"/>
                <a:cs typeface="Calibri"/>
              </a:rPr>
              <a:t>analiz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etmek;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İlk </a:t>
            </a:r>
            <a:r>
              <a:rPr sz="2200" spc="-10" dirty="0">
                <a:latin typeface="Calibri"/>
                <a:cs typeface="Calibri"/>
              </a:rPr>
              <a:t>olarak, </a:t>
            </a:r>
            <a:r>
              <a:rPr sz="2200" spc="-5" dirty="0">
                <a:latin typeface="Calibri"/>
                <a:cs typeface="Calibri"/>
              </a:rPr>
              <a:t>algoritmanın </a:t>
            </a:r>
            <a:r>
              <a:rPr sz="2200" spc="-10" dirty="0">
                <a:latin typeface="Calibri"/>
                <a:cs typeface="Calibri"/>
              </a:rPr>
              <a:t>etkinliğini değerlendirmek </a:t>
            </a:r>
            <a:r>
              <a:rPr sz="2200" spc="-5" dirty="0">
                <a:latin typeface="Calibri"/>
                <a:cs typeface="Calibri"/>
              </a:rPr>
              <a:t>için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belirli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5" dirty="0">
                <a:latin typeface="Calibri"/>
                <a:cs typeface="Calibri"/>
              </a:rPr>
              <a:t>çözümde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anlamlı olan işlemlerin </a:t>
            </a:r>
            <a:r>
              <a:rPr sz="2200" u="heavy" spc="-1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kaç </a:t>
            </a:r>
            <a:r>
              <a:rPr sz="2200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adet </a:t>
            </a:r>
            <a:r>
              <a:rPr sz="22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olduğu</a:t>
            </a:r>
            <a:r>
              <a:rPr sz="2200" u="heavy" spc="5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200" u="heavy" spc="-3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sayılır</a:t>
            </a:r>
            <a:r>
              <a:rPr sz="2200" spc="-35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  <a:p>
            <a:pPr marL="582295" marR="15240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Daha </a:t>
            </a:r>
            <a:r>
              <a:rPr sz="2200" spc="-15" dirty="0">
                <a:latin typeface="Calibri"/>
                <a:cs typeface="Calibri"/>
              </a:rPr>
              <a:t>sonra </a:t>
            </a:r>
            <a:r>
              <a:rPr sz="2200" spc="-10" dirty="0">
                <a:latin typeface="Calibri"/>
                <a:cs typeface="Calibri"/>
              </a:rPr>
              <a:t>büyüme </a:t>
            </a:r>
            <a:r>
              <a:rPr sz="2200" spc="-15" dirty="0">
                <a:latin typeface="Calibri"/>
                <a:cs typeface="Calibri"/>
              </a:rPr>
              <a:t>fonksiyonları kullanılarak </a:t>
            </a:r>
            <a:r>
              <a:rPr sz="2200" spc="-5" dirty="0">
                <a:latin typeface="Calibri"/>
                <a:cs typeface="Calibri"/>
              </a:rPr>
              <a:t>algoritmanın  verimliliği </a:t>
            </a:r>
            <a:r>
              <a:rPr sz="2200" spc="-15" dirty="0">
                <a:latin typeface="Calibri"/>
                <a:cs typeface="Calibri"/>
              </a:rPr>
              <a:t>ifade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edilir.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75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30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789557"/>
            <a:ext cx="679767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5" dirty="0">
                <a:latin typeface="Calibri"/>
                <a:cs typeface="Calibri"/>
              </a:rPr>
              <a:t>algoritmanın taşıması </a:t>
            </a:r>
            <a:r>
              <a:rPr sz="2000" spc="-15" dirty="0">
                <a:latin typeface="Calibri"/>
                <a:cs typeface="Calibri"/>
              </a:rPr>
              <a:t>gereken </a:t>
            </a:r>
            <a:r>
              <a:rPr sz="2000" dirty="0">
                <a:latin typeface="Calibri"/>
                <a:cs typeface="Calibri"/>
              </a:rPr>
              <a:t>beş </a:t>
            </a:r>
            <a:r>
              <a:rPr sz="2000" spc="-5" dirty="0">
                <a:latin typeface="Calibri"/>
                <a:cs typeface="Calibri"/>
              </a:rPr>
              <a:t>tane temel </a:t>
            </a:r>
            <a:r>
              <a:rPr sz="2000" spc="-10" dirty="0">
                <a:latin typeface="Calibri"/>
                <a:cs typeface="Calibri"/>
              </a:rPr>
              <a:t>özelliği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vardır.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89328" y="2447649"/>
            <a:ext cx="6725920" cy="352234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1. Giriş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(Input)</a:t>
            </a:r>
            <a:endParaRPr sz="1800">
              <a:latin typeface="Calibri"/>
              <a:cs typeface="Calibri"/>
            </a:endParaRPr>
          </a:p>
          <a:p>
            <a:pPr marL="559435" marR="310515" indent="-228600">
              <a:lnSpc>
                <a:spcPct val="100000"/>
              </a:lnSpc>
              <a:spcBef>
                <a:spcPts val="295"/>
              </a:spcBef>
              <a:tabLst>
                <a:tab pos="559435" algn="l"/>
              </a:tabLst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Bir algoritmanın sıfır veya daha fazla giriş değişkeni vardır. Giriş değişkenleri algoritma işlemeye başlamadan önce,  algoritmaya </a:t>
            </a:r>
            <a:r>
              <a:rPr sz="1000" spc="-10" dirty="0">
                <a:latin typeface="Calibri"/>
                <a:cs typeface="Calibri"/>
              </a:rPr>
              <a:t>verilen </a:t>
            </a:r>
            <a:r>
              <a:rPr sz="1000" spc="-5" dirty="0">
                <a:latin typeface="Calibri"/>
                <a:cs typeface="Calibri"/>
              </a:rPr>
              <a:t>değerler kümesidir veya değer kaydetmesi için </a:t>
            </a:r>
            <a:r>
              <a:rPr sz="1000" spc="-10" dirty="0">
                <a:latin typeface="Calibri"/>
                <a:cs typeface="Calibri"/>
              </a:rPr>
              <a:t>verilen </a:t>
            </a:r>
            <a:r>
              <a:rPr sz="1000" spc="-5" dirty="0">
                <a:latin typeface="Calibri"/>
                <a:cs typeface="Calibri"/>
              </a:rPr>
              <a:t>hafıza</a:t>
            </a:r>
            <a:r>
              <a:rPr sz="1000" spc="12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bölgesidir.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2. Belirlilik</a:t>
            </a:r>
            <a:r>
              <a:rPr sz="1800" b="1" spc="-114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(Definiteness)</a:t>
            </a:r>
            <a:endParaRPr sz="1800">
              <a:latin typeface="Calibri"/>
              <a:cs typeface="Calibri"/>
            </a:endParaRPr>
          </a:p>
          <a:p>
            <a:pPr marL="559435" marR="6350" indent="-228600">
              <a:lnSpc>
                <a:spcPct val="100000"/>
              </a:lnSpc>
              <a:spcBef>
                <a:spcPts val="295"/>
              </a:spcBef>
              <a:tabLst>
                <a:tab pos="559435" algn="l"/>
              </a:tabLst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Bir algoritmanın her adımı için kesin olarak ne iş yapacağı belirlenmelidir </a:t>
            </a:r>
            <a:r>
              <a:rPr sz="1000" spc="-10" dirty="0">
                <a:latin typeface="Calibri"/>
                <a:cs typeface="Calibri"/>
              </a:rPr>
              <a:t>ve </a:t>
            </a:r>
            <a:r>
              <a:rPr sz="1000" spc="-5" dirty="0">
                <a:latin typeface="Calibri"/>
                <a:cs typeface="Calibri"/>
              </a:rPr>
              <a:t>belirsizlik olmamalıdır. Her durum için hangi  işlem gerçekleştirilecekse, o açık olarak</a:t>
            </a:r>
            <a:r>
              <a:rPr sz="1000" spc="4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tanımlanmalıdır.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3. </a:t>
            </a:r>
            <a:r>
              <a:rPr sz="1800" b="1" spc="-5" dirty="0">
                <a:latin typeface="Calibri"/>
                <a:cs typeface="Calibri"/>
              </a:rPr>
              <a:t>Çıkış</a:t>
            </a:r>
            <a:r>
              <a:rPr sz="1800" b="1" spc="-100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(Output)</a:t>
            </a:r>
            <a:endParaRPr sz="1800">
              <a:latin typeface="Calibri"/>
              <a:cs typeface="Calibri"/>
            </a:endParaRPr>
          </a:p>
          <a:p>
            <a:pPr marL="330835">
              <a:lnSpc>
                <a:spcPct val="100000"/>
              </a:lnSpc>
              <a:spcBef>
                <a:spcPts val="295"/>
              </a:spcBef>
              <a:tabLst>
                <a:tab pos="559435" algn="l"/>
              </a:tabLst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Her algoritmanın bir </a:t>
            </a:r>
            <a:r>
              <a:rPr sz="1000" spc="-10" dirty="0">
                <a:latin typeface="Calibri"/>
                <a:cs typeface="Calibri"/>
              </a:rPr>
              <a:t>veya </a:t>
            </a:r>
            <a:r>
              <a:rPr sz="1000" spc="-5" dirty="0">
                <a:latin typeface="Calibri"/>
                <a:cs typeface="Calibri"/>
              </a:rPr>
              <a:t>daha fazla çıkış değeri vardır. Çıkış değerleri ile giriş değerleri arasında bağıntılar</a:t>
            </a:r>
            <a:r>
              <a:rPr sz="1000" spc="145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vardır.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Calibri"/>
                <a:cs typeface="Calibri"/>
              </a:rPr>
              <a:t>4. </a:t>
            </a:r>
            <a:r>
              <a:rPr sz="1800" b="1" spc="-5" dirty="0">
                <a:latin typeface="Calibri"/>
                <a:cs typeface="Calibri"/>
              </a:rPr>
              <a:t>Etkililik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-10" dirty="0">
                <a:latin typeface="Calibri"/>
                <a:cs typeface="Calibri"/>
              </a:rPr>
              <a:t>(Efficiency)</a:t>
            </a:r>
            <a:endParaRPr sz="1800">
              <a:latin typeface="Calibri"/>
              <a:cs typeface="Calibri"/>
            </a:endParaRPr>
          </a:p>
          <a:p>
            <a:pPr marL="243840">
              <a:lnSpc>
                <a:spcPct val="100000"/>
              </a:lnSpc>
              <a:spcBef>
                <a:spcPts val="295"/>
              </a:spcBef>
              <a:tabLst>
                <a:tab pos="472440" algn="l"/>
              </a:tabLst>
            </a:pPr>
            <a:r>
              <a:rPr sz="750" spc="-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75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000" spc="-5" dirty="0">
                <a:latin typeface="Calibri"/>
                <a:cs typeface="Calibri"/>
              </a:rPr>
              <a:t>Olabildiğince hızlı çalışmalıdır, olabildiğince az hafıza kullanmalıdır. Bunun anlamı yapılan </a:t>
            </a:r>
            <a:r>
              <a:rPr sz="1000" spc="-10" dirty="0">
                <a:latin typeface="Calibri"/>
                <a:cs typeface="Calibri"/>
              </a:rPr>
              <a:t>işlemler </a:t>
            </a:r>
            <a:r>
              <a:rPr sz="1000" spc="-5" dirty="0">
                <a:latin typeface="Calibri"/>
                <a:cs typeface="Calibri"/>
              </a:rPr>
              <a:t>yeterince</a:t>
            </a:r>
            <a:r>
              <a:rPr sz="1000" spc="4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temel</a:t>
            </a:r>
            <a:endParaRPr sz="1000">
              <a:latin typeface="Calibri"/>
              <a:cs typeface="Calibri"/>
            </a:endParaRPr>
          </a:p>
          <a:p>
            <a:pPr marL="472440">
              <a:lnSpc>
                <a:spcPct val="100000"/>
              </a:lnSpc>
              <a:spcBef>
                <a:spcPts val="5"/>
              </a:spcBef>
            </a:pPr>
            <a:r>
              <a:rPr sz="1000" spc="-5" dirty="0">
                <a:latin typeface="Calibri"/>
                <a:cs typeface="Calibri"/>
              </a:rPr>
              <a:t>işlemler olacak </a:t>
            </a:r>
            <a:r>
              <a:rPr sz="1000" spc="-10" dirty="0">
                <a:latin typeface="Calibri"/>
                <a:cs typeface="Calibri"/>
              </a:rPr>
              <a:t>ve </a:t>
            </a:r>
            <a:r>
              <a:rPr sz="1000" spc="-5" dirty="0">
                <a:latin typeface="Calibri"/>
                <a:cs typeface="Calibri"/>
              </a:rPr>
              <a:t>sınırlı zaman süresince işleyip</a:t>
            </a:r>
            <a:r>
              <a:rPr sz="1000" spc="3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bitmelidir.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Calibri"/>
                <a:cs typeface="Calibri"/>
              </a:rPr>
              <a:t>5. Sınırlılık</a:t>
            </a:r>
            <a:r>
              <a:rPr sz="1800" b="1" spc="-125" dirty="0">
                <a:latin typeface="Calibri"/>
                <a:cs typeface="Calibri"/>
              </a:rPr>
              <a:t> </a:t>
            </a:r>
            <a:r>
              <a:rPr sz="1800" b="1" spc="-5" dirty="0">
                <a:latin typeface="Calibri"/>
                <a:cs typeface="Calibri"/>
              </a:rPr>
              <a:t>(Boundedness)</a:t>
            </a:r>
            <a:endParaRPr sz="1800">
              <a:latin typeface="Calibri"/>
              <a:cs typeface="Calibri"/>
            </a:endParaRPr>
          </a:p>
          <a:p>
            <a:pPr marL="559435" marR="5080" indent="-228600" algn="just">
              <a:lnSpc>
                <a:spcPct val="100000"/>
              </a:lnSpc>
              <a:spcBef>
                <a:spcPts val="295"/>
              </a:spcBef>
            </a:pPr>
            <a:r>
              <a:rPr sz="750" spc="-8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750" spc="-8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Calibri"/>
                <a:cs typeface="Calibri"/>
              </a:rPr>
              <a:t>Her algoritma sınırlı sayıda çalışma adımı sonunda bitmelidir. Bir algoritma için sınırlılık çok önemlidir. Aynı işlemi </a:t>
            </a:r>
            <a:r>
              <a:rPr sz="1000" dirty="0">
                <a:latin typeface="Calibri"/>
                <a:cs typeface="Calibri"/>
              </a:rPr>
              <a:t>yapan  </a:t>
            </a:r>
            <a:r>
              <a:rPr sz="1000" spc="-5" dirty="0">
                <a:latin typeface="Calibri"/>
                <a:cs typeface="Calibri"/>
              </a:rPr>
              <a:t>iki algoritmadan biri bir milyar adımda bitiyor olsun </a:t>
            </a:r>
            <a:r>
              <a:rPr sz="1000" spc="-10" dirty="0">
                <a:latin typeface="Calibri"/>
                <a:cs typeface="Calibri"/>
              </a:rPr>
              <a:t>ve </a:t>
            </a:r>
            <a:r>
              <a:rPr sz="1000" spc="-5" dirty="0">
                <a:latin typeface="Calibri"/>
                <a:cs typeface="Calibri"/>
              </a:rPr>
              <a:t>diğeri </a:t>
            </a:r>
            <a:r>
              <a:rPr sz="1000" dirty="0">
                <a:latin typeface="Calibri"/>
                <a:cs typeface="Calibri"/>
              </a:rPr>
              <a:t>de </a:t>
            </a:r>
            <a:r>
              <a:rPr sz="1000" spc="-5" dirty="0">
                <a:latin typeface="Calibri"/>
                <a:cs typeface="Calibri"/>
              </a:rPr>
              <a:t>yüz adımda bitiyor olsun. Bu durumda yüz adımda biten  algoritma her zaman </a:t>
            </a:r>
            <a:r>
              <a:rPr sz="1000" dirty="0">
                <a:latin typeface="Calibri"/>
                <a:cs typeface="Calibri"/>
              </a:rPr>
              <a:t>daha </a:t>
            </a:r>
            <a:r>
              <a:rPr sz="1000" spc="-5" dirty="0">
                <a:latin typeface="Calibri"/>
                <a:cs typeface="Calibri"/>
              </a:rPr>
              <a:t>iyidir. Bunun anlamı sınırlılık kavramı ile anlatılmak istenen mümkün olan en </a:t>
            </a:r>
            <a:r>
              <a:rPr sz="1000" dirty="0">
                <a:latin typeface="Calibri"/>
                <a:cs typeface="Calibri"/>
              </a:rPr>
              <a:t>az </a:t>
            </a:r>
            <a:r>
              <a:rPr sz="1000" spc="-5" dirty="0">
                <a:latin typeface="Calibri"/>
                <a:cs typeface="Calibri"/>
              </a:rPr>
              <a:t>sayıda</a:t>
            </a:r>
            <a:r>
              <a:rPr sz="1000" spc="5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adım</a:t>
            </a:r>
            <a:endParaRPr sz="1000">
              <a:latin typeface="Calibri"/>
              <a:cs typeface="Calibri"/>
            </a:endParaRPr>
          </a:p>
          <a:p>
            <a:pPr marL="559435" algn="just">
              <a:lnSpc>
                <a:spcPct val="100000"/>
              </a:lnSpc>
            </a:pPr>
            <a:r>
              <a:rPr sz="1000" spc="-5" dirty="0">
                <a:latin typeface="Calibri"/>
                <a:cs typeface="Calibri"/>
              </a:rPr>
              <a:t>ile işlemin</a:t>
            </a:r>
            <a:r>
              <a:rPr sz="1000" spc="-10" dirty="0">
                <a:latin typeface="Calibri"/>
                <a:cs typeface="Calibri"/>
              </a:rPr>
              <a:t> </a:t>
            </a:r>
            <a:r>
              <a:rPr sz="1000" spc="-5" dirty="0">
                <a:latin typeface="Calibri"/>
                <a:cs typeface="Calibri"/>
              </a:rPr>
              <a:t>bitirilmesidir.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29353" y="297941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292" y="0"/>
            <a:ext cx="9097010" cy="6858000"/>
            <a:chOff x="50292" y="0"/>
            <a:chExt cx="9097010" cy="685800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3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1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151377" y="209931"/>
            <a:ext cx="2893695" cy="6654800"/>
            <a:chOff x="3151377" y="209931"/>
            <a:chExt cx="2893695" cy="6654800"/>
          </a:xfrm>
        </p:grpSpPr>
        <p:sp>
          <p:nvSpPr>
            <p:cNvPr id="17" name="object 17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6777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7740" y="2734055"/>
            <a:ext cx="3024505" cy="4130675"/>
            <a:chOff x="67740" y="2734055"/>
            <a:chExt cx="3024505" cy="4130675"/>
          </a:xfrm>
        </p:grpSpPr>
        <p:sp>
          <p:nvSpPr>
            <p:cNvPr id="26" name="object 26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003" y="5293105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0" y="1564892"/>
                  </a:lnTo>
                </a:path>
                <a:path w="1395095" h="1565275">
                  <a:moveTo>
                    <a:pt x="626871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7478" y="4016755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70178" y="1448180"/>
            <a:ext cx="2141220" cy="2915920"/>
            <a:chOff x="970178" y="1448180"/>
            <a:chExt cx="2141220" cy="2915920"/>
          </a:xfrm>
        </p:grpSpPr>
        <p:sp>
          <p:nvSpPr>
            <p:cNvPr id="33" name="object 33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981952" y="2753486"/>
            <a:ext cx="2168525" cy="4110990"/>
            <a:chOff x="6981952" y="2753486"/>
            <a:chExt cx="2168525" cy="4110990"/>
          </a:xfrm>
        </p:grpSpPr>
        <p:sp>
          <p:nvSpPr>
            <p:cNvPr id="37" name="object 37"/>
            <p:cNvSpPr/>
            <p:nvPr/>
          </p:nvSpPr>
          <p:spPr>
            <a:xfrm>
              <a:off x="6988302" y="4036186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8302" y="4036186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3809" y="394339"/>
                  </a:moveTo>
                  <a:lnTo>
                    <a:pt x="679323" y="0"/>
                  </a:lnTo>
                </a:path>
                <a:path w="679450" h="1585595">
                  <a:moveTo>
                    <a:pt x="679323" y="1585424"/>
                  </a:moveTo>
                  <a:lnTo>
                    <a:pt x="0" y="1193169"/>
                  </a:lnTo>
                  <a:lnTo>
                    <a:pt x="3809" y="3943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8464168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454151" y="0"/>
            <a:ext cx="8235950" cy="6530340"/>
            <a:chOff x="454151" y="0"/>
            <a:chExt cx="8235950" cy="6530340"/>
          </a:xfrm>
        </p:grpSpPr>
        <p:sp>
          <p:nvSpPr>
            <p:cNvPr id="45" name="object 45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199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1331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279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65" dirty="0"/>
              <a:t> </a:t>
            </a:r>
            <a:r>
              <a:rPr dirty="0"/>
              <a:t>Analizi</a:t>
            </a:r>
          </a:p>
        </p:txBody>
      </p:sp>
      <p:sp>
        <p:nvSpPr>
          <p:cNvPr id="51" name="object 51"/>
          <p:cNvSpPr txBox="1"/>
          <p:nvPr/>
        </p:nvSpPr>
        <p:spPr>
          <a:xfrm>
            <a:off x="1129385" y="5079872"/>
            <a:ext cx="7202170" cy="1031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Not: </a:t>
            </a:r>
            <a:r>
              <a:rPr sz="2200" spc="-45" dirty="0">
                <a:latin typeface="Calibri"/>
                <a:cs typeface="Calibri"/>
              </a:rPr>
              <a:t>Temel </a:t>
            </a:r>
            <a:r>
              <a:rPr sz="2200" spc="-5" dirty="0">
                <a:latin typeface="Calibri"/>
                <a:cs typeface="Calibri"/>
              </a:rPr>
              <a:t>işlem </a:t>
            </a:r>
            <a:r>
              <a:rPr sz="2200" spc="-15" dirty="0">
                <a:latin typeface="Calibri"/>
                <a:cs typeface="Calibri"/>
              </a:rPr>
              <a:t>tanımlayarak </a:t>
            </a:r>
            <a:r>
              <a:rPr sz="2200" spc="-5" dirty="0">
                <a:latin typeface="Calibri"/>
                <a:cs typeface="Calibri"/>
              </a:rPr>
              <a:t>bir algoritmanın </a:t>
            </a:r>
            <a:r>
              <a:rPr sz="2200" spc="-10" dirty="0">
                <a:latin typeface="Calibri"/>
                <a:cs typeface="Calibri"/>
              </a:rPr>
              <a:t>karmaşıklığını  </a:t>
            </a:r>
            <a:r>
              <a:rPr sz="2200" spc="-5" dirty="0">
                <a:latin typeface="Calibri"/>
                <a:cs typeface="Calibri"/>
              </a:rPr>
              <a:t>ölçebiliriz </a:t>
            </a:r>
            <a:r>
              <a:rPr sz="2200" spc="-15" dirty="0">
                <a:latin typeface="Calibri"/>
                <a:cs typeface="Calibri"/>
              </a:rPr>
              <a:t>ve </a:t>
            </a:r>
            <a:r>
              <a:rPr sz="2200" spc="-5" dirty="0">
                <a:latin typeface="Calibri"/>
                <a:cs typeface="Calibri"/>
              </a:rPr>
              <a:t>giriş </a:t>
            </a:r>
            <a:r>
              <a:rPr sz="2200" spc="-10" dirty="0">
                <a:latin typeface="Calibri"/>
                <a:cs typeface="Calibri"/>
              </a:rPr>
              <a:t>büyüklüğü </a:t>
            </a:r>
            <a:r>
              <a:rPr sz="2200" b="1" i="1" spc="-5" dirty="0">
                <a:latin typeface="Calibri"/>
                <a:cs typeface="Calibri"/>
              </a:rPr>
              <a:t>n </a:t>
            </a:r>
            <a:r>
              <a:rPr sz="2200" spc="-5" dirty="0">
                <a:latin typeface="Calibri"/>
                <a:cs typeface="Calibri"/>
              </a:rPr>
              <a:t>için bu </a:t>
            </a:r>
            <a:r>
              <a:rPr sz="2200" spc="-10" dirty="0">
                <a:latin typeface="Calibri"/>
                <a:cs typeface="Calibri"/>
              </a:rPr>
              <a:t>temel</a:t>
            </a:r>
            <a:r>
              <a:rPr sz="2200" spc="5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işlemi</a:t>
            </a:r>
            <a:endParaRPr sz="22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algoritmanın </a:t>
            </a:r>
            <a:r>
              <a:rPr sz="2200" spc="-20" dirty="0">
                <a:latin typeface="Calibri"/>
                <a:cs typeface="Calibri"/>
              </a:rPr>
              <a:t>kaç </a:t>
            </a:r>
            <a:r>
              <a:rPr sz="2200" spc="-45" dirty="0">
                <a:latin typeface="Calibri"/>
                <a:cs typeface="Calibri"/>
              </a:rPr>
              <a:t>kez </a:t>
            </a:r>
            <a:r>
              <a:rPr sz="2200" spc="-15" dirty="0">
                <a:latin typeface="Calibri"/>
                <a:cs typeface="Calibri"/>
              </a:rPr>
              <a:t>gerçekleştirdiğini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sayabiliriz.</a:t>
            </a:r>
            <a:endParaRPr sz="2200">
              <a:latin typeface="Calibri"/>
              <a:cs typeface="Calibri"/>
            </a:endParaRPr>
          </a:p>
        </p:txBody>
      </p:sp>
      <p:graphicFrame>
        <p:nvGraphicFramePr>
          <p:cNvPr id="52" name="object 52"/>
          <p:cNvGraphicFramePr>
            <a:graphicFrameLocks noGrp="1"/>
          </p:cNvGraphicFramePr>
          <p:nvPr/>
        </p:nvGraphicFramePr>
        <p:xfrm>
          <a:off x="1325625" y="2270505"/>
          <a:ext cx="6840220" cy="25924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77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8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710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Problem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elemanlı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giriş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Temel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işlem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listede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arama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liste </a:t>
                      </a:r>
                      <a:r>
                        <a:rPr sz="1800" b="1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elemanlı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karşılaştırma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07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listede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sıralama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liste </a:t>
                      </a:r>
                      <a:r>
                        <a:rPr sz="1800" b="1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elemanlı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karşılaştırma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İki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matrisi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çarpma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i="1" dirty="0">
                          <a:latin typeface="Calibri"/>
                          <a:cs typeface="Calibri"/>
                        </a:rPr>
                        <a:t>n x 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boyutlu iki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matris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çarpma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ağaçta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dolaşma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düğümlü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ağaç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düğüme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erişme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06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Hanoi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kulesi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i="1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b="1" i="1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disk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diski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taşıma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3" name="object 5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389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50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2919" y="1867915"/>
            <a:ext cx="7296784" cy="4116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u="heavy" spc="-17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Anlamlı </a:t>
            </a:r>
            <a:r>
              <a:rPr sz="2400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olan işlemler hakkında önemli</a:t>
            </a:r>
            <a:r>
              <a:rPr sz="2400" u="heavy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not: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50">
              <a:latin typeface="Calibri"/>
              <a:cs typeface="Calibri"/>
            </a:endParaRPr>
          </a:p>
          <a:p>
            <a:pPr marL="584200" marR="1038225" indent="-274320">
              <a:lnSpc>
                <a:spcPts val="238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latin typeface="Calibri"/>
                <a:cs typeface="Calibri"/>
              </a:rPr>
              <a:t>Eğer problemin </a:t>
            </a:r>
            <a:r>
              <a:rPr sz="2200" spc="-10" dirty="0">
                <a:latin typeface="Calibri"/>
                <a:cs typeface="Calibri"/>
              </a:rPr>
              <a:t>boyutu </a:t>
            </a:r>
            <a:r>
              <a:rPr sz="2200" spc="-15" dirty="0">
                <a:latin typeface="Calibri"/>
                <a:cs typeface="Calibri"/>
              </a:rPr>
              <a:t>çok </a:t>
            </a:r>
            <a:r>
              <a:rPr sz="2200" spc="-5" dirty="0">
                <a:latin typeface="Calibri"/>
                <a:cs typeface="Calibri"/>
              </a:rPr>
              <a:t>küçük ise algoritmanın  verimliliğini </a:t>
            </a:r>
            <a:r>
              <a:rPr sz="2200" spc="-10" dirty="0">
                <a:latin typeface="Calibri"/>
                <a:cs typeface="Calibri"/>
              </a:rPr>
              <a:t>muhtemelen </a:t>
            </a:r>
            <a:r>
              <a:rPr sz="2200" spc="-5" dirty="0">
                <a:latin typeface="Calibri"/>
                <a:cs typeface="Calibri"/>
              </a:rPr>
              <a:t>ihmal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edebiliriz.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800">
              <a:latin typeface="Calibri"/>
              <a:cs typeface="Calibri"/>
            </a:endParaRPr>
          </a:p>
          <a:p>
            <a:pPr marL="584200" marR="485140" indent="-274320">
              <a:lnSpc>
                <a:spcPts val="238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Algoritmanın </a:t>
            </a:r>
            <a:r>
              <a:rPr sz="2200" spc="-15" dirty="0">
                <a:latin typeface="Calibri"/>
                <a:cs typeface="Calibri"/>
              </a:rPr>
              <a:t>zaman ve </a:t>
            </a:r>
            <a:r>
              <a:rPr sz="2200" spc="-10" dirty="0">
                <a:latin typeface="Calibri"/>
                <a:cs typeface="Calibri"/>
              </a:rPr>
              <a:t>bellek </a:t>
            </a:r>
            <a:r>
              <a:rPr sz="2200" spc="-15" dirty="0">
                <a:latin typeface="Calibri"/>
                <a:cs typeface="Calibri"/>
              </a:rPr>
              <a:t>gereksinimleri </a:t>
            </a:r>
            <a:r>
              <a:rPr sz="2200" spc="-10" dirty="0">
                <a:latin typeface="Calibri"/>
                <a:cs typeface="Calibri"/>
              </a:rPr>
              <a:t>arasındaki  </a:t>
            </a:r>
            <a:r>
              <a:rPr sz="2200" spc="-5" dirty="0">
                <a:latin typeface="Calibri"/>
                <a:cs typeface="Calibri"/>
              </a:rPr>
              <a:t>ağırlığı </a:t>
            </a:r>
            <a:r>
              <a:rPr sz="2200" spc="-10" dirty="0">
                <a:latin typeface="Calibri"/>
                <a:cs typeface="Calibri"/>
              </a:rPr>
              <a:t>dengelemek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zorundayız.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50">
              <a:latin typeface="Calibri"/>
              <a:cs typeface="Calibri"/>
            </a:endParaRPr>
          </a:p>
          <a:p>
            <a:pPr marL="309880">
              <a:lnSpc>
                <a:spcPts val="251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Dizi tabanlı </a:t>
            </a:r>
            <a:r>
              <a:rPr sz="2200" spc="-15" dirty="0">
                <a:latin typeface="Calibri"/>
                <a:cs typeface="Calibri"/>
              </a:rPr>
              <a:t>listelerde </a:t>
            </a:r>
            <a:r>
              <a:rPr sz="2200" spc="-10" dirty="0">
                <a:latin typeface="Calibri"/>
                <a:cs typeface="Calibri"/>
              </a:rPr>
              <a:t>geri </a:t>
            </a:r>
            <a:r>
              <a:rPr sz="2200" spc="-5" dirty="0">
                <a:latin typeface="Calibri"/>
                <a:cs typeface="Calibri"/>
              </a:rPr>
              <a:t>alma </a:t>
            </a:r>
            <a:r>
              <a:rPr sz="2200" spc="-10" dirty="0">
                <a:latin typeface="Calibri"/>
                <a:cs typeface="Calibri"/>
              </a:rPr>
              <a:t>işlemleri </a:t>
            </a:r>
            <a:r>
              <a:rPr sz="2200" b="1" i="1" spc="-50" dirty="0">
                <a:latin typeface="Calibri"/>
                <a:cs typeface="Calibri"/>
              </a:rPr>
              <a:t>O(1)</a:t>
            </a:r>
            <a:r>
              <a:rPr sz="2200" spc="-50" dirty="0">
                <a:latin typeface="Calibri"/>
                <a:cs typeface="Calibri"/>
              </a:rPr>
              <a:t>’dir.</a:t>
            </a:r>
            <a:r>
              <a:rPr sz="2200" spc="-5" dirty="0">
                <a:latin typeface="Calibri"/>
                <a:cs typeface="Calibri"/>
              </a:rPr>
              <a:t> Bağlı</a:t>
            </a:r>
            <a:endParaRPr sz="2200">
              <a:latin typeface="Calibri"/>
              <a:cs typeface="Calibri"/>
            </a:endParaRPr>
          </a:p>
          <a:p>
            <a:pPr marL="584200" marR="5080">
              <a:lnSpc>
                <a:spcPts val="2380"/>
              </a:lnSpc>
              <a:spcBef>
                <a:spcPts val="165"/>
              </a:spcBef>
            </a:pPr>
            <a:r>
              <a:rPr sz="2200" spc="-10" dirty="0">
                <a:latin typeface="Calibri"/>
                <a:cs typeface="Calibri"/>
              </a:rPr>
              <a:t>listelerde geri </a:t>
            </a:r>
            <a:r>
              <a:rPr sz="2200" spc="-5" dirty="0">
                <a:latin typeface="Calibri"/>
                <a:cs typeface="Calibri"/>
              </a:rPr>
              <a:t>alma işlemi </a:t>
            </a:r>
            <a:r>
              <a:rPr sz="2200" dirty="0">
                <a:latin typeface="Calibri"/>
                <a:cs typeface="Calibri"/>
              </a:rPr>
              <a:t>ise </a:t>
            </a:r>
            <a:r>
              <a:rPr sz="2200" b="1" i="1" spc="-45" dirty="0">
                <a:latin typeface="Calibri"/>
                <a:cs typeface="Calibri"/>
              </a:rPr>
              <a:t>O(n)</a:t>
            </a:r>
            <a:r>
              <a:rPr sz="2200" spc="-45" dirty="0">
                <a:latin typeface="Calibri"/>
                <a:cs typeface="Calibri"/>
              </a:rPr>
              <a:t>’dir. </a:t>
            </a:r>
            <a:r>
              <a:rPr sz="2200" spc="-30" dirty="0">
                <a:latin typeface="Calibri"/>
                <a:cs typeface="Calibri"/>
              </a:rPr>
              <a:t>Fakat </a:t>
            </a:r>
            <a:r>
              <a:rPr sz="2200" spc="-5" dirty="0">
                <a:latin typeface="Calibri"/>
                <a:cs typeface="Calibri"/>
              </a:rPr>
              <a:t>eleman ekleme  </a:t>
            </a:r>
            <a:r>
              <a:rPr sz="2200" spc="-15" dirty="0">
                <a:latin typeface="Calibri"/>
                <a:cs typeface="Calibri"/>
              </a:rPr>
              <a:t>ve </a:t>
            </a:r>
            <a:r>
              <a:rPr sz="2200" spc="-5" dirty="0">
                <a:latin typeface="Calibri"/>
                <a:cs typeface="Calibri"/>
              </a:rPr>
              <a:t>silme işlemeleri </a:t>
            </a:r>
            <a:r>
              <a:rPr sz="2200" spc="-10" dirty="0">
                <a:latin typeface="Calibri"/>
                <a:cs typeface="Calibri"/>
              </a:rPr>
              <a:t>bağlı </a:t>
            </a:r>
            <a:r>
              <a:rPr sz="2200" spc="-15" dirty="0">
                <a:latin typeface="Calibri"/>
                <a:cs typeface="Calibri"/>
              </a:rPr>
              <a:t>liste </a:t>
            </a:r>
            <a:r>
              <a:rPr sz="2200" spc="-5" dirty="0">
                <a:latin typeface="Calibri"/>
                <a:cs typeface="Calibri"/>
              </a:rPr>
              <a:t>uygulamalarında </a:t>
            </a:r>
            <a:r>
              <a:rPr sz="2200" spc="-15" dirty="0">
                <a:latin typeface="Calibri"/>
                <a:cs typeface="Calibri"/>
              </a:rPr>
              <a:t>çok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daha</a:t>
            </a:r>
            <a:endParaRPr sz="2200">
              <a:latin typeface="Calibri"/>
              <a:cs typeface="Calibri"/>
            </a:endParaRPr>
          </a:p>
          <a:p>
            <a:pPr marL="584200">
              <a:lnSpc>
                <a:spcPts val="2335"/>
              </a:lnSpc>
            </a:pPr>
            <a:r>
              <a:rPr sz="2200" spc="-45" dirty="0">
                <a:latin typeface="Calibri"/>
                <a:cs typeface="Calibri"/>
              </a:rPr>
              <a:t>kolaydır.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68782"/>
            <a:ext cx="5495925" cy="1001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Algoritmaların</a:t>
            </a:r>
            <a:r>
              <a:rPr sz="3200" spc="-20" dirty="0"/>
              <a:t> </a:t>
            </a:r>
            <a:r>
              <a:rPr sz="3200" dirty="0"/>
              <a:t>Analizi:</a:t>
            </a:r>
            <a:endParaRPr sz="3200"/>
          </a:p>
          <a:p>
            <a:pPr marL="12700">
              <a:lnSpc>
                <a:spcPct val="100000"/>
              </a:lnSpc>
            </a:pPr>
            <a:r>
              <a:rPr sz="3200" dirty="0"/>
              <a:t>Çalışma </a:t>
            </a:r>
            <a:r>
              <a:rPr sz="3200" spc="-5" dirty="0"/>
              <a:t>Zamanı </a:t>
            </a:r>
            <a:r>
              <a:rPr sz="3200" spc="-10" dirty="0"/>
              <a:t>fonksiyonu</a:t>
            </a:r>
            <a:r>
              <a:rPr sz="3200" spc="-120" dirty="0"/>
              <a:t> </a:t>
            </a:r>
            <a:r>
              <a:rPr sz="3200" dirty="0"/>
              <a:t>:T(n)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2290698"/>
            <a:ext cx="7247890" cy="3537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75946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Çalışma zamanı </a:t>
            </a:r>
            <a:r>
              <a:rPr sz="2400" b="1" spc="-20" dirty="0">
                <a:latin typeface="Calibri"/>
                <a:cs typeface="Calibri"/>
              </a:rPr>
              <a:t>veya </a:t>
            </a:r>
            <a:r>
              <a:rPr sz="2400" b="1" spc="-15" dirty="0">
                <a:latin typeface="Calibri"/>
                <a:cs typeface="Calibri"/>
              </a:rPr>
              <a:t>koşma </a:t>
            </a:r>
            <a:r>
              <a:rPr sz="2400" b="1" spc="-10" dirty="0">
                <a:latin typeface="Calibri"/>
                <a:cs typeface="Calibri"/>
              </a:rPr>
              <a:t>süresi </a:t>
            </a:r>
            <a:r>
              <a:rPr sz="2400" b="1" spc="-5" dirty="0">
                <a:latin typeface="Calibri"/>
                <a:cs typeface="Calibri"/>
              </a:rPr>
              <a:t>(running time)  </a:t>
            </a:r>
            <a:r>
              <a:rPr sz="2400" b="1" spc="-10" dirty="0">
                <a:latin typeface="Calibri"/>
                <a:cs typeface="Calibri"/>
              </a:rPr>
              <a:t>fonksiyonu:</a:t>
            </a:r>
            <a:endParaRPr sz="2400">
              <a:latin typeface="Calibri"/>
              <a:cs typeface="Calibri"/>
            </a:endParaRPr>
          </a:p>
          <a:p>
            <a:pPr marL="285115" marR="303530" indent="-273050">
              <a:lnSpc>
                <a:spcPct val="100000"/>
              </a:lnSpc>
              <a:spcBef>
                <a:spcPts val="57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i="1" spc="-5" dirty="0">
                <a:latin typeface="Calibri"/>
                <a:cs typeface="Calibri"/>
              </a:rPr>
              <a:t>‘n’ </a:t>
            </a:r>
            <a:r>
              <a:rPr sz="2400" spc="-5" dirty="0">
                <a:latin typeface="Calibri"/>
                <a:cs typeface="Calibri"/>
              </a:rPr>
              <a:t>boyutlu bir </a:t>
            </a:r>
            <a:r>
              <a:rPr sz="2400" spc="-10" dirty="0">
                <a:latin typeface="Calibri"/>
                <a:cs typeface="Calibri"/>
              </a:rPr>
              <a:t>problemin </a:t>
            </a:r>
            <a:r>
              <a:rPr sz="2400" spc="-5" dirty="0">
                <a:latin typeface="Calibri"/>
                <a:cs typeface="Calibri"/>
              </a:rPr>
              <a:t>algoritmasını çalıştırmak </a:t>
            </a:r>
            <a:r>
              <a:rPr sz="2400" dirty="0">
                <a:latin typeface="Calibri"/>
                <a:cs typeface="Calibri"/>
              </a:rPr>
              <a:t>için  </a:t>
            </a:r>
            <a:r>
              <a:rPr sz="2400" spc="-10" dirty="0">
                <a:latin typeface="Calibri"/>
                <a:cs typeface="Calibri"/>
              </a:rPr>
              <a:t>gerekli zamandır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b="1" spc="-5" dirty="0">
                <a:latin typeface="Calibri"/>
                <a:cs typeface="Calibri"/>
              </a:rPr>
              <a:t>T(n) </a:t>
            </a:r>
            <a:r>
              <a:rPr sz="2400" dirty="0">
                <a:latin typeface="Calibri"/>
                <a:cs typeface="Calibri"/>
              </a:rPr>
              <a:t>ile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gösterilir.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85115" marR="5080" indent="-273050" algn="just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Başka </a:t>
            </a:r>
            <a:r>
              <a:rPr sz="2400" spc="-5" dirty="0">
                <a:latin typeface="Calibri"/>
                <a:cs typeface="Calibri"/>
              </a:rPr>
              <a:t>bir </a:t>
            </a:r>
            <a:r>
              <a:rPr sz="2400" spc="-10" dirty="0">
                <a:latin typeface="Calibri"/>
                <a:cs typeface="Calibri"/>
              </a:rPr>
              <a:t>ifadeyle </a:t>
            </a:r>
            <a:r>
              <a:rPr sz="2400" b="1" spc="-5" dirty="0">
                <a:latin typeface="Calibri"/>
                <a:cs typeface="Calibri"/>
              </a:rPr>
              <a:t>T(n)</a:t>
            </a:r>
            <a:r>
              <a:rPr sz="2400" spc="-5" dirty="0">
                <a:latin typeface="Calibri"/>
                <a:cs typeface="Calibri"/>
              </a:rPr>
              <a:t>: </a:t>
            </a:r>
            <a:r>
              <a:rPr sz="2400" b="1" spc="-5" dirty="0">
                <a:latin typeface="Calibri"/>
                <a:cs typeface="Calibri"/>
              </a:rPr>
              <a:t>bir </a:t>
            </a:r>
            <a:r>
              <a:rPr sz="2400" b="1" spc="-10" dirty="0">
                <a:latin typeface="Calibri"/>
                <a:cs typeface="Calibri"/>
              </a:rPr>
              <a:t>programın </a:t>
            </a:r>
            <a:r>
              <a:rPr sz="2400" b="1" spc="-20" dirty="0">
                <a:latin typeface="Calibri"/>
                <a:cs typeface="Calibri"/>
              </a:rPr>
              <a:t>veya </a:t>
            </a:r>
            <a:r>
              <a:rPr sz="2400" b="1" spc="-5" dirty="0">
                <a:latin typeface="Calibri"/>
                <a:cs typeface="Calibri"/>
              </a:rPr>
              <a:t>algoritmanın  işlevini </a:t>
            </a:r>
            <a:r>
              <a:rPr sz="2400" b="1" spc="-10" dirty="0">
                <a:latin typeface="Calibri"/>
                <a:cs typeface="Calibri"/>
              </a:rPr>
              <a:t>yerine getirebilmesi </a:t>
            </a:r>
            <a:r>
              <a:rPr sz="2400" b="1" spc="-5" dirty="0">
                <a:latin typeface="Calibri"/>
                <a:cs typeface="Calibri"/>
              </a:rPr>
              <a:t>için, döngü </a:t>
            </a:r>
            <a:r>
              <a:rPr sz="2400" b="1" spc="-10" dirty="0">
                <a:latin typeface="Calibri"/>
                <a:cs typeface="Calibri"/>
              </a:rPr>
              <a:t>sayısı, </a:t>
            </a:r>
            <a:r>
              <a:rPr sz="2400" b="1" spc="-5" dirty="0">
                <a:latin typeface="Calibri"/>
                <a:cs typeface="Calibri"/>
              </a:rPr>
              <a:t>toplama  </a:t>
            </a:r>
            <a:r>
              <a:rPr sz="2400" b="1" dirty="0">
                <a:latin typeface="Calibri"/>
                <a:cs typeface="Calibri"/>
              </a:rPr>
              <a:t>işlemi </a:t>
            </a:r>
            <a:r>
              <a:rPr sz="2400" b="1" spc="-10" dirty="0">
                <a:latin typeface="Calibri"/>
                <a:cs typeface="Calibri"/>
              </a:rPr>
              <a:t>sayısı, atama sayısı </a:t>
            </a:r>
            <a:r>
              <a:rPr sz="2400" b="1" spc="-5" dirty="0">
                <a:latin typeface="Calibri"/>
                <a:cs typeface="Calibri"/>
              </a:rPr>
              <a:t>gibi işlevlerden </a:t>
            </a:r>
            <a:r>
              <a:rPr sz="2400" b="1" spc="-15" dirty="0">
                <a:latin typeface="Calibri"/>
                <a:cs typeface="Calibri"/>
              </a:rPr>
              <a:t>kaç</a:t>
            </a:r>
            <a:r>
              <a:rPr sz="2400" b="1" spc="-5" dirty="0">
                <a:latin typeface="Calibri"/>
                <a:cs typeface="Calibri"/>
              </a:rPr>
              <a:t> adet</a:t>
            </a:r>
            <a:endParaRPr sz="2400">
              <a:latin typeface="Calibri"/>
              <a:cs typeface="Calibri"/>
            </a:endParaRPr>
          </a:p>
          <a:p>
            <a:pPr marL="285115" algn="just">
              <a:lnSpc>
                <a:spcPct val="100000"/>
              </a:lnSpc>
              <a:spcBef>
                <a:spcPts val="5"/>
              </a:spcBef>
            </a:pPr>
            <a:r>
              <a:rPr sz="2400" b="1" spc="-5" dirty="0">
                <a:latin typeface="Calibri"/>
                <a:cs typeface="Calibri"/>
              </a:rPr>
              <a:t>yürütülmesini </a:t>
            </a:r>
            <a:r>
              <a:rPr sz="2400" b="1" spc="-15" dirty="0">
                <a:latin typeface="Calibri"/>
                <a:cs typeface="Calibri"/>
              </a:rPr>
              <a:t>veren </a:t>
            </a:r>
            <a:r>
              <a:rPr sz="2400" b="1" spc="-5" dirty="0">
                <a:latin typeface="Calibri"/>
                <a:cs typeface="Calibri"/>
              </a:rPr>
              <a:t>bir</a:t>
            </a:r>
            <a:r>
              <a:rPr sz="2400" b="1" spc="1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bağıntıdır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9930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Tahmin </a:t>
            </a:r>
            <a:r>
              <a:rPr dirty="0"/>
              <a:t>için </a:t>
            </a:r>
            <a:r>
              <a:rPr spc="-5" dirty="0"/>
              <a:t>Genel</a:t>
            </a:r>
            <a:r>
              <a:rPr spc="15" dirty="0"/>
              <a:t> </a:t>
            </a:r>
            <a:r>
              <a:rPr spc="-15" dirty="0"/>
              <a:t>Kurallar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1846579"/>
            <a:ext cx="6922770" cy="40170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Döngüler</a:t>
            </a:r>
            <a:r>
              <a:rPr sz="2200" b="1" spc="-5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(Loops)</a:t>
            </a:r>
            <a:endParaRPr sz="2200">
              <a:latin typeface="Calibri"/>
              <a:cs typeface="Calibri"/>
            </a:endParaRPr>
          </a:p>
          <a:p>
            <a:pPr marL="311150">
              <a:lnSpc>
                <a:spcPts val="2160"/>
              </a:lnSpc>
              <a:spcBef>
                <a:spcPts val="1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döngünün </a:t>
            </a:r>
            <a:r>
              <a:rPr sz="2000" spc="-5" dirty="0">
                <a:latin typeface="Calibri"/>
                <a:cs typeface="Calibri"/>
              </a:rPr>
              <a:t>çalışma zamanı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5" dirty="0">
                <a:latin typeface="Calibri"/>
                <a:cs typeface="Calibri"/>
              </a:rPr>
              <a:t>çok </a:t>
            </a:r>
            <a:r>
              <a:rPr sz="2000" dirty="0">
                <a:latin typeface="Calibri"/>
                <a:cs typeface="Calibri"/>
              </a:rPr>
              <a:t>döngü</a:t>
            </a:r>
            <a:r>
              <a:rPr sz="2000" spc="-229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içindeki</a:t>
            </a:r>
            <a:endParaRPr sz="2000">
              <a:latin typeface="Calibri"/>
              <a:cs typeface="Calibri"/>
            </a:endParaRPr>
          </a:p>
          <a:p>
            <a:pPr marL="583565" marR="268605">
              <a:lnSpc>
                <a:spcPct val="80000"/>
              </a:lnSpc>
              <a:spcBef>
                <a:spcPts val="240"/>
              </a:spcBef>
            </a:pPr>
            <a:r>
              <a:rPr sz="2000" spc="-5" dirty="0">
                <a:latin typeface="Calibri"/>
                <a:cs typeface="Calibri"/>
              </a:rPr>
              <a:t>deyimlerin çalışma zamanının </a:t>
            </a:r>
            <a:r>
              <a:rPr sz="2000" spc="-15" dirty="0">
                <a:latin typeface="Calibri"/>
                <a:cs typeface="Calibri"/>
              </a:rPr>
              <a:t>iterasyon </a:t>
            </a:r>
            <a:r>
              <a:rPr sz="2000" spc="-10" dirty="0">
                <a:latin typeface="Calibri"/>
                <a:cs typeface="Calibri"/>
              </a:rPr>
              <a:t>sayısıyla </a:t>
            </a:r>
            <a:r>
              <a:rPr sz="2000" spc="-5" dirty="0">
                <a:latin typeface="Calibri"/>
                <a:cs typeface="Calibri"/>
              </a:rPr>
              <a:t>çarpılması  </a:t>
            </a:r>
            <a:r>
              <a:rPr sz="2000" spc="-30" dirty="0">
                <a:latin typeface="Calibri"/>
                <a:cs typeface="Calibri"/>
              </a:rPr>
              <a:t>kadardır.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41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İç içe döngüler </a:t>
            </a:r>
            <a:r>
              <a:rPr sz="2200" b="1" spc="-15" dirty="0">
                <a:latin typeface="Calibri"/>
                <a:cs typeface="Calibri"/>
              </a:rPr>
              <a:t>(Nested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Loops)</a:t>
            </a:r>
            <a:endParaRPr sz="2200">
              <a:latin typeface="Calibri"/>
              <a:cs typeface="Calibri"/>
            </a:endParaRPr>
          </a:p>
          <a:p>
            <a:pPr marL="583565" marR="152400" indent="-274320">
              <a:lnSpc>
                <a:spcPct val="80000"/>
              </a:lnSpc>
              <a:spcBef>
                <a:spcPts val="44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İç içe </a:t>
            </a:r>
            <a:r>
              <a:rPr sz="2000" spc="-5" dirty="0">
                <a:latin typeface="Calibri"/>
                <a:cs typeface="Calibri"/>
              </a:rPr>
              <a:t>döngülerde </a:t>
            </a:r>
            <a:r>
              <a:rPr sz="2000" dirty="0">
                <a:latin typeface="Calibri"/>
                <a:cs typeface="Calibri"/>
              </a:rPr>
              <a:t>grubunun </a:t>
            </a:r>
            <a:r>
              <a:rPr sz="2000" spc="-5" dirty="0">
                <a:latin typeface="Calibri"/>
                <a:cs typeface="Calibri"/>
              </a:rPr>
              <a:t>içindeki deyimin toplam çalışma  </a:t>
            </a:r>
            <a:r>
              <a:rPr sz="2000" spc="-10" dirty="0">
                <a:latin typeface="Calibri"/>
                <a:cs typeface="Calibri"/>
              </a:rPr>
              <a:t>zamanı, </a:t>
            </a:r>
            <a:r>
              <a:rPr sz="2000" spc="-5" dirty="0">
                <a:latin typeface="Calibri"/>
                <a:cs typeface="Calibri"/>
              </a:rPr>
              <a:t>deyimlerin çalışma sürelerinin </a:t>
            </a:r>
            <a:r>
              <a:rPr sz="2000" dirty="0">
                <a:latin typeface="Calibri"/>
                <a:cs typeface="Calibri"/>
              </a:rPr>
              <a:t>bütün döngülerin  boyutlarının </a:t>
            </a:r>
            <a:r>
              <a:rPr sz="2000" spc="-5" dirty="0">
                <a:latin typeface="Calibri"/>
                <a:cs typeface="Calibri"/>
              </a:rPr>
              <a:t>çarpımı </a:t>
            </a:r>
            <a:r>
              <a:rPr sz="2000" spc="-30" dirty="0">
                <a:latin typeface="Calibri"/>
                <a:cs typeface="Calibri"/>
              </a:rPr>
              <a:t>kadardır. </a:t>
            </a:r>
            <a:r>
              <a:rPr sz="2000" dirty="0">
                <a:latin typeface="Calibri"/>
                <a:cs typeface="Calibri"/>
              </a:rPr>
              <a:t>Bu durumda analiz </a:t>
            </a:r>
            <a:r>
              <a:rPr sz="2000" spc="-5" dirty="0">
                <a:latin typeface="Calibri"/>
                <a:cs typeface="Calibri"/>
              </a:rPr>
              <a:t>içten </a:t>
            </a:r>
            <a:r>
              <a:rPr sz="2000" dirty="0">
                <a:latin typeface="Calibri"/>
                <a:cs typeface="Calibri"/>
              </a:rPr>
              <a:t>dışa  doğru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yapılır.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630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Ardışık</a:t>
            </a:r>
            <a:r>
              <a:rPr sz="2200" b="1" spc="-7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deyimler</a:t>
            </a:r>
            <a:endParaRPr sz="2200">
              <a:latin typeface="Calibri"/>
              <a:cs typeface="Calibri"/>
            </a:endParaRPr>
          </a:p>
          <a:p>
            <a:pPr marL="311150">
              <a:lnSpc>
                <a:spcPts val="2395"/>
              </a:lnSpc>
              <a:spcBef>
                <a:spcPts val="1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Her deyimin </a:t>
            </a:r>
            <a:r>
              <a:rPr sz="2000" spc="-10" dirty="0">
                <a:latin typeface="Calibri"/>
                <a:cs typeface="Calibri"/>
              </a:rPr>
              <a:t>zamanı </a:t>
            </a:r>
            <a:r>
              <a:rPr sz="2000" spc="-5" dirty="0">
                <a:latin typeface="Calibri"/>
                <a:cs typeface="Calibri"/>
              </a:rPr>
              <a:t>birbirine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eklenir.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635"/>
              </a:lnSpc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if/else</a:t>
            </a:r>
            <a:endParaRPr sz="2200">
              <a:latin typeface="Calibri"/>
              <a:cs typeface="Calibri"/>
            </a:endParaRPr>
          </a:p>
          <a:p>
            <a:pPr marL="311150">
              <a:lnSpc>
                <a:spcPts val="216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20" dirty="0">
                <a:latin typeface="Calibri"/>
                <a:cs typeface="Calibri"/>
              </a:rPr>
              <a:t>kötü </a:t>
            </a:r>
            <a:r>
              <a:rPr sz="2000" spc="-5" dirty="0">
                <a:latin typeface="Calibri"/>
                <a:cs typeface="Calibri"/>
              </a:rPr>
              <a:t>çalışma </a:t>
            </a:r>
            <a:r>
              <a:rPr sz="2000" spc="-10" dirty="0">
                <a:latin typeface="Calibri"/>
                <a:cs typeface="Calibri"/>
              </a:rPr>
              <a:t>zamanı: </a:t>
            </a:r>
            <a:r>
              <a:rPr sz="2000" spc="-15" dirty="0">
                <a:latin typeface="Calibri"/>
                <a:cs typeface="Calibri"/>
              </a:rPr>
              <a:t>test </a:t>
            </a:r>
            <a:r>
              <a:rPr sz="2000" spc="-5" dirty="0">
                <a:latin typeface="Calibri"/>
                <a:cs typeface="Calibri"/>
              </a:rPr>
              <a:t>zamanına </a:t>
            </a:r>
            <a:r>
              <a:rPr sz="2000" b="1" dirty="0">
                <a:latin typeface="Calibri"/>
                <a:cs typeface="Calibri"/>
              </a:rPr>
              <a:t>then </a:t>
            </a:r>
            <a:r>
              <a:rPr sz="2000" spc="-20" dirty="0">
                <a:latin typeface="Calibri"/>
                <a:cs typeface="Calibri"/>
              </a:rPr>
              <a:t>veya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else</a:t>
            </a:r>
            <a:endParaRPr sz="2000">
              <a:latin typeface="Calibri"/>
              <a:cs typeface="Calibri"/>
            </a:endParaRPr>
          </a:p>
          <a:p>
            <a:pPr marL="583565">
              <a:lnSpc>
                <a:spcPts val="2160"/>
              </a:lnSpc>
            </a:pPr>
            <a:r>
              <a:rPr sz="2000" spc="-5" dirty="0">
                <a:latin typeface="Calibri"/>
                <a:cs typeface="Calibri"/>
              </a:rPr>
              <a:t>kısmındaki çalışma zamanının </a:t>
            </a:r>
            <a:r>
              <a:rPr sz="2000" dirty="0">
                <a:latin typeface="Calibri"/>
                <a:cs typeface="Calibri"/>
              </a:rPr>
              <a:t>hangisi </a:t>
            </a:r>
            <a:r>
              <a:rPr sz="2000" spc="-5" dirty="0">
                <a:latin typeface="Calibri"/>
                <a:cs typeface="Calibri"/>
              </a:rPr>
              <a:t>büyükse </a:t>
            </a:r>
            <a:r>
              <a:rPr sz="2000" dirty="0">
                <a:latin typeface="Calibri"/>
                <a:cs typeface="Calibri"/>
              </a:rPr>
              <a:t>o </a:t>
            </a:r>
            <a:r>
              <a:rPr sz="2000" spc="-5" dirty="0">
                <a:latin typeface="Calibri"/>
                <a:cs typeface="Calibri"/>
              </a:rPr>
              <a:t>kısım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eklenir.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28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3553" y="3235197"/>
            <a:ext cx="3155315" cy="1504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12875" marR="5080" indent="-49403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Asimptotik</a:t>
            </a:r>
            <a:r>
              <a:rPr sz="2400" b="1" spc="-80" dirty="0">
                <a:solidFill>
                  <a:srgbClr val="AC000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AC0000"/>
                </a:solidFill>
                <a:latin typeface="Calibri"/>
                <a:cs typeface="Calibri"/>
              </a:rPr>
              <a:t>Analiz  (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N</a:t>
            </a:r>
            <a:r>
              <a:rPr sz="2400" b="1" spc="5" dirty="0">
                <a:solidFill>
                  <a:srgbClr val="AC0000"/>
                </a:solidFill>
                <a:latin typeface="Calibri"/>
                <a:cs typeface="Calibri"/>
              </a:rPr>
              <a:t>o</a:t>
            </a:r>
            <a:r>
              <a:rPr sz="2400" b="1" spc="-30" dirty="0">
                <a:solidFill>
                  <a:srgbClr val="AC0000"/>
                </a:solidFill>
                <a:latin typeface="Calibri"/>
                <a:cs typeface="Calibri"/>
              </a:rPr>
              <a:t>t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a</a:t>
            </a:r>
            <a:r>
              <a:rPr sz="2400" b="1" spc="-35" dirty="0">
                <a:solidFill>
                  <a:srgbClr val="AC0000"/>
                </a:solidFill>
                <a:latin typeface="Calibri"/>
                <a:cs typeface="Calibri"/>
              </a:rPr>
              <a:t>s</a:t>
            </a:r>
            <a:r>
              <a:rPr sz="2400" b="1" spc="-25" dirty="0">
                <a:solidFill>
                  <a:srgbClr val="AC0000"/>
                </a:solidFill>
                <a:latin typeface="Calibri"/>
                <a:cs typeface="Calibri"/>
              </a:rPr>
              <a:t>y</a:t>
            </a:r>
            <a:r>
              <a:rPr sz="2400" b="1" dirty="0">
                <a:solidFill>
                  <a:srgbClr val="AC0000"/>
                </a:solidFill>
                <a:latin typeface="Calibri"/>
                <a:cs typeface="Calibri"/>
              </a:rPr>
              <a:t>onlar)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3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O-, </a:t>
            </a:r>
            <a:r>
              <a:rPr sz="1800" dirty="0">
                <a:solidFill>
                  <a:srgbClr val="424242"/>
                </a:solidFill>
                <a:latin typeface="Calibri"/>
                <a:cs typeface="Calibri"/>
              </a:rPr>
              <a:t>Ω-, </a:t>
            </a:r>
            <a:r>
              <a:rPr sz="1800" spc="-5" dirty="0">
                <a:solidFill>
                  <a:srgbClr val="424242"/>
                </a:solidFill>
                <a:latin typeface="Calibri"/>
                <a:cs typeface="Calibri"/>
              </a:rPr>
              <a:t>ve Θ-simgelemi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31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83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Algoritmanın </a:t>
            </a:r>
            <a:r>
              <a:rPr dirty="0"/>
              <a:t>Büyüme</a:t>
            </a:r>
            <a:r>
              <a:rPr spc="-30" dirty="0"/>
              <a:t> </a:t>
            </a:r>
            <a:r>
              <a:rPr spc="-10" dirty="0"/>
              <a:t>Oranları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759711"/>
            <a:ext cx="6703059" cy="4479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Bir </a:t>
            </a:r>
            <a:r>
              <a:rPr sz="2400" spc="-5" dirty="0">
                <a:latin typeface="Calibri"/>
                <a:cs typeface="Calibri"/>
              </a:rPr>
              <a:t>algoritmanın </a:t>
            </a:r>
            <a:r>
              <a:rPr sz="2400" spc="-15" dirty="0">
                <a:latin typeface="Calibri"/>
                <a:cs typeface="Calibri"/>
              </a:rPr>
              <a:t>orantılı </a:t>
            </a:r>
            <a:r>
              <a:rPr sz="2400" spc="-10" dirty="0">
                <a:latin typeface="Calibri"/>
                <a:cs typeface="Calibri"/>
              </a:rPr>
              <a:t>zaman gereksinimi</a:t>
            </a:r>
            <a:r>
              <a:rPr sz="2400" u="heavy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büyüme</a:t>
            </a:r>
            <a:endParaRPr sz="24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400" u="heavy" spc="-60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4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oranı </a:t>
            </a:r>
            <a:r>
              <a:rPr sz="24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(veya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büyüme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hızı)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olarak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bilinir.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T(n) </a:t>
            </a:r>
            <a:r>
              <a:rPr sz="2200" spc="-5" dirty="0">
                <a:latin typeface="Calibri"/>
                <a:cs typeface="Calibri"/>
              </a:rPr>
              <a:t>nin </a:t>
            </a:r>
            <a:r>
              <a:rPr sz="2200" spc="-10" dirty="0">
                <a:latin typeface="Calibri"/>
                <a:cs typeface="Calibri"/>
              </a:rPr>
              <a:t>büyüme oranı, </a:t>
            </a:r>
            <a:r>
              <a:rPr sz="2200" spc="-5" dirty="0">
                <a:latin typeface="Calibri"/>
                <a:cs typeface="Calibri"/>
              </a:rPr>
              <a:t>algoritmanın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b="1" u="heavy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hesaplama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u="heavy" spc="-55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200" b="1" u="heavy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karmaşıklığı</a:t>
            </a:r>
            <a:r>
              <a:rPr sz="2200" spc="-20" dirty="0">
                <a:latin typeface="Calibri"/>
                <a:cs typeface="Calibri"/>
              </a:rPr>
              <a:t>dır.</a:t>
            </a:r>
            <a:endParaRPr sz="2200">
              <a:latin typeface="Calibri"/>
              <a:cs typeface="Calibri"/>
            </a:endParaRPr>
          </a:p>
          <a:p>
            <a:pPr marL="285115" marR="514350" indent="-273050">
              <a:lnSpc>
                <a:spcPct val="100000"/>
              </a:lnSpc>
              <a:spcBef>
                <a:spcPts val="55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Hesaplama </a:t>
            </a:r>
            <a:r>
              <a:rPr sz="2400" b="1" spc="-5" dirty="0">
                <a:latin typeface="Calibri"/>
                <a:cs typeface="Calibri"/>
              </a:rPr>
              <a:t>karmaşıklığı </a:t>
            </a:r>
            <a:r>
              <a:rPr sz="2400" spc="-5" dirty="0">
                <a:latin typeface="Calibri"/>
                <a:cs typeface="Calibri"/>
              </a:rPr>
              <a:t>belirli bir uygulamadan  bağımsız </a:t>
            </a:r>
            <a:r>
              <a:rPr sz="2400" spc="-15" dirty="0">
                <a:latin typeface="Calibri"/>
                <a:cs typeface="Calibri"/>
              </a:rPr>
              <a:t>olarak </a:t>
            </a:r>
            <a:r>
              <a:rPr sz="2400" b="1" dirty="0">
                <a:latin typeface="Calibri"/>
                <a:cs typeface="Calibri"/>
              </a:rPr>
              <a:t>n </a:t>
            </a:r>
            <a:r>
              <a:rPr sz="2400" dirty="0">
                <a:latin typeface="Calibri"/>
                <a:cs typeface="Calibri"/>
              </a:rPr>
              <a:t>ile </a:t>
            </a:r>
            <a:r>
              <a:rPr sz="2400" spc="-5" dirty="0">
                <a:latin typeface="Calibri"/>
                <a:cs typeface="Calibri"/>
              </a:rPr>
              <a:t>değişen </a:t>
            </a:r>
            <a:r>
              <a:rPr sz="2400" b="1" spc="-5" dirty="0">
                <a:latin typeface="Calibri"/>
                <a:cs typeface="Calibri"/>
              </a:rPr>
              <a:t>T(n)' </a:t>
            </a:r>
            <a:r>
              <a:rPr sz="2400" spc="-5" dirty="0">
                <a:latin typeface="Calibri"/>
                <a:cs typeface="Calibri"/>
              </a:rPr>
              <a:t>nin çalışma  </a:t>
            </a:r>
            <a:r>
              <a:rPr sz="2400" spc="-10" dirty="0">
                <a:latin typeface="Calibri"/>
                <a:cs typeface="Calibri"/>
              </a:rPr>
              <a:t>zamanını </a:t>
            </a:r>
            <a:r>
              <a:rPr sz="2400" spc="-5" dirty="0">
                <a:latin typeface="Calibri"/>
                <a:cs typeface="Calibri"/>
              </a:rPr>
              <a:t>daha doğru bir şekilde </a:t>
            </a:r>
            <a:r>
              <a:rPr sz="2400" spc="-10" dirty="0">
                <a:latin typeface="Calibri"/>
                <a:cs typeface="Calibri"/>
              </a:rPr>
              <a:t>bulmayı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sağlar.</a:t>
            </a:r>
            <a:endParaRPr sz="24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55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Genel olarak, </a:t>
            </a:r>
            <a:r>
              <a:rPr sz="2200" spc="-5" dirty="0">
                <a:latin typeface="Calibri"/>
                <a:cs typeface="Calibri"/>
              </a:rPr>
              <a:t>az </a:t>
            </a:r>
            <a:r>
              <a:rPr sz="2200" spc="-10" dirty="0">
                <a:latin typeface="Calibri"/>
                <a:cs typeface="Calibri"/>
              </a:rPr>
              <a:t>sayıda </a:t>
            </a:r>
            <a:r>
              <a:rPr sz="2200" spc="-15" dirty="0">
                <a:latin typeface="Calibri"/>
                <a:cs typeface="Calibri"/>
              </a:rPr>
              <a:t>parametreler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karmaşıklıkla  ilgilenilmez; </a:t>
            </a:r>
            <a:r>
              <a:rPr sz="2200" spc="-5" dirty="0">
                <a:latin typeface="Calibri"/>
                <a:cs typeface="Calibri"/>
              </a:rPr>
              <a:t>eleman </a:t>
            </a:r>
            <a:r>
              <a:rPr sz="2200" spc="-10" dirty="0">
                <a:latin typeface="Calibri"/>
                <a:cs typeface="Calibri"/>
              </a:rPr>
              <a:t>sayısı </a:t>
            </a:r>
            <a:r>
              <a:rPr sz="2200" b="1" spc="-5" dirty="0">
                <a:latin typeface="Calibri"/>
                <a:cs typeface="Calibri"/>
              </a:rPr>
              <a:t>n</a:t>
            </a:r>
            <a:r>
              <a:rPr sz="2200" spc="-5" dirty="0">
                <a:latin typeface="Calibri"/>
                <a:cs typeface="Calibri"/>
              </a:rPr>
              <a:t>'nin </a:t>
            </a:r>
            <a:r>
              <a:rPr sz="2200" spc="-10" dirty="0">
                <a:latin typeface="Calibri"/>
                <a:cs typeface="Calibri"/>
              </a:rPr>
              <a:t>sonsuza </a:t>
            </a:r>
            <a:r>
              <a:rPr sz="2200" spc="-5" dirty="0">
                <a:latin typeface="Calibri"/>
                <a:cs typeface="Calibri"/>
              </a:rPr>
              <a:t>gitmesi  </a:t>
            </a:r>
            <a:r>
              <a:rPr sz="2200" spc="-10" dirty="0">
                <a:latin typeface="Calibri"/>
                <a:cs typeface="Calibri"/>
              </a:rPr>
              <a:t>durumunda T(n) </a:t>
            </a:r>
            <a:r>
              <a:rPr sz="2200" spc="-5" dirty="0">
                <a:latin typeface="Calibri"/>
                <a:cs typeface="Calibri"/>
              </a:rPr>
              <a:t>büyümesine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bakılır.</a:t>
            </a:r>
            <a:endParaRPr sz="2200">
              <a:latin typeface="Calibri"/>
              <a:cs typeface="Calibri"/>
            </a:endParaRPr>
          </a:p>
          <a:p>
            <a:pPr marL="582295" marR="932815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Karmaşıklığı belirtmek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asimtotik </a:t>
            </a:r>
            <a:r>
              <a:rPr sz="2200" spc="-15" dirty="0">
                <a:latin typeface="Calibri"/>
                <a:cs typeface="Calibri"/>
              </a:rPr>
              <a:t>notasyon  </a:t>
            </a:r>
            <a:r>
              <a:rPr sz="2200" spc="-10" dirty="0">
                <a:latin typeface="Calibri"/>
                <a:cs typeface="Calibri"/>
              </a:rPr>
              <a:t>(simgelem) ifadeleri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kullanılmaktadır.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670305"/>
            <a:ext cx="5319395" cy="970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spc="-10" dirty="0"/>
              <a:t>Asimptotik simgelem</a:t>
            </a:r>
            <a:r>
              <a:rPr sz="3100" spc="90" dirty="0"/>
              <a:t> </a:t>
            </a:r>
            <a:r>
              <a:rPr sz="3100" spc="-20" dirty="0"/>
              <a:t>(notasyon)</a:t>
            </a:r>
            <a:endParaRPr sz="3100"/>
          </a:p>
          <a:p>
            <a:pPr marL="12700">
              <a:lnSpc>
                <a:spcPct val="100000"/>
              </a:lnSpc>
            </a:pPr>
            <a:r>
              <a:rPr sz="3100" i="1" spc="-10" dirty="0">
                <a:solidFill>
                  <a:srgbClr val="001F5F"/>
                </a:solidFill>
                <a:latin typeface="Calibri"/>
                <a:cs typeface="Calibri"/>
              </a:rPr>
              <a:t>O</a:t>
            </a:r>
            <a:r>
              <a:rPr sz="3100" spc="-10" dirty="0">
                <a:solidFill>
                  <a:srgbClr val="001F5F"/>
                </a:solidFill>
              </a:rPr>
              <a:t>-</a:t>
            </a:r>
            <a:r>
              <a:rPr sz="3100" i="1" spc="-10" dirty="0">
                <a:solidFill>
                  <a:srgbClr val="001F5F"/>
                </a:solidFill>
                <a:latin typeface="Calibri"/>
                <a:cs typeface="Calibri"/>
              </a:rPr>
              <a:t>simgelemi </a:t>
            </a:r>
            <a:r>
              <a:rPr sz="3100" i="1" spc="-15" dirty="0">
                <a:solidFill>
                  <a:srgbClr val="001F5F"/>
                </a:solidFill>
                <a:latin typeface="Calibri"/>
                <a:cs typeface="Calibri"/>
              </a:rPr>
              <a:t>(üst</a:t>
            </a:r>
            <a:r>
              <a:rPr sz="3100" i="1" spc="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100" i="1" spc="-10" dirty="0">
                <a:solidFill>
                  <a:srgbClr val="001F5F"/>
                </a:solidFill>
                <a:latin typeface="Calibri"/>
                <a:cs typeface="Calibri"/>
              </a:rPr>
              <a:t>sınırlar)</a:t>
            </a:r>
            <a:endParaRPr sz="3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33348" y="3698875"/>
            <a:ext cx="3482975" cy="230632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311785" marR="589915" indent="-274320">
              <a:lnSpc>
                <a:spcPts val="1630"/>
              </a:lnSpc>
              <a:spcBef>
                <a:spcPts val="500"/>
              </a:spcBef>
              <a:tabLst>
                <a:tab pos="3117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b="1" i="1" spc="-5" dirty="0">
                <a:latin typeface="Calibri"/>
                <a:cs typeface="Calibri"/>
              </a:rPr>
              <a:t>f(n) </a:t>
            </a:r>
            <a:r>
              <a:rPr sz="1700" i="1" dirty="0">
                <a:latin typeface="Calibri"/>
                <a:cs typeface="Calibri"/>
              </a:rPr>
              <a:t>ve </a:t>
            </a:r>
            <a:r>
              <a:rPr sz="1700" b="1" i="1" dirty="0">
                <a:latin typeface="Calibri"/>
                <a:cs typeface="Calibri"/>
              </a:rPr>
              <a:t>g(n) </a:t>
            </a:r>
            <a:r>
              <a:rPr sz="1700" dirty="0">
                <a:latin typeface="Calibri"/>
                <a:cs typeface="Calibri"/>
              </a:rPr>
              <a:t>verilen iki</a:t>
            </a:r>
            <a:r>
              <a:rPr sz="1700" spc="-100" dirty="0">
                <a:latin typeface="Calibri"/>
                <a:cs typeface="Calibri"/>
              </a:rPr>
              <a:t> </a:t>
            </a:r>
            <a:r>
              <a:rPr sz="1700" spc="-5" dirty="0">
                <a:latin typeface="Calibri"/>
                <a:cs typeface="Calibri"/>
              </a:rPr>
              <a:t>çalışma  zamanı</a:t>
            </a:r>
            <a:r>
              <a:rPr sz="1700" spc="-30" dirty="0">
                <a:latin typeface="Calibri"/>
                <a:cs typeface="Calibri"/>
              </a:rPr>
              <a:t> </a:t>
            </a:r>
            <a:r>
              <a:rPr sz="1700" spc="-20" dirty="0">
                <a:latin typeface="Calibri"/>
                <a:cs typeface="Calibri"/>
              </a:rPr>
              <a:t>fonksiyonudur.</a:t>
            </a:r>
            <a:endParaRPr sz="1700">
              <a:latin typeface="Calibri"/>
              <a:cs typeface="Calibri"/>
            </a:endParaRPr>
          </a:p>
          <a:p>
            <a:pPr marL="311785" marR="30480" indent="-274320">
              <a:lnSpc>
                <a:spcPct val="79600"/>
              </a:lnSpc>
              <a:spcBef>
                <a:spcPts val="355"/>
              </a:spcBef>
              <a:tabLst>
                <a:tab pos="360680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	</a:t>
            </a:r>
            <a:r>
              <a:rPr sz="1700" b="1" i="1" spc="-5" dirty="0">
                <a:latin typeface="Calibri"/>
                <a:cs typeface="Calibri"/>
              </a:rPr>
              <a:t>f(n) </a:t>
            </a:r>
            <a:r>
              <a:rPr sz="1800" b="1" i="1" spc="-55" dirty="0">
                <a:latin typeface="Symbol"/>
                <a:cs typeface="Symbol"/>
              </a:rPr>
              <a:t></a:t>
            </a:r>
            <a:r>
              <a:rPr sz="1800" b="1" i="1" spc="-55" dirty="0">
                <a:latin typeface="Times New Roman"/>
                <a:cs typeface="Times New Roman"/>
              </a:rPr>
              <a:t> </a:t>
            </a:r>
            <a:r>
              <a:rPr sz="1700" b="1" i="1" spc="-5" dirty="0">
                <a:latin typeface="Calibri"/>
                <a:cs typeface="Calibri"/>
              </a:rPr>
              <a:t>c.g(n) </a:t>
            </a:r>
            <a:r>
              <a:rPr sz="1700" spc="-10" dirty="0">
                <a:latin typeface="Calibri"/>
                <a:cs typeface="Calibri"/>
              </a:rPr>
              <a:t>ve </a:t>
            </a:r>
            <a:r>
              <a:rPr sz="1700" b="1" i="1" dirty="0">
                <a:latin typeface="Calibri"/>
                <a:cs typeface="Calibri"/>
              </a:rPr>
              <a:t>n </a:t>
            </a:r>
            <a:r>
              <a:rPr sz="1800" b="1" i="1" spc="-55" dirty="0">
                <a:latin typeface="Symbol"/>
                <a:cs typeface="Symbol"/>
              </a:rPr>
              <a:t></a:t>
            </a:r>
            <a:r>
              <a:rPr sz="1800" b="1" i="1" spc="-55" dirty="0">
                <a:latin typeface="Times New Roman"/>
                <a:cs typeface="Times New Roman"/>
              </a:rPr>
              <a:t> </a:t>
            </a:r>
            <a:r>
              <a:rPr sz="1700" b="1" i="1" spc="5" dirty="0">
                <a:latin typeface="Calibri"/>
                <a:cs typeface="Calibri"/>
              </a:rPr>
              <a:t>n</a:t>
            </a:r>
            <a:r>
              <a:rPr sz="1650" b="1" i="1" spc="7" baseline="-20202" dirty="0">
                <a:latin typeface="Calibri"/>
                <a:cs typeface="Calibri"/>
              </a:rPr>
              <a:t>0 </a:t>
            </a:r>
            <a:r>
              <a:rPr sz="1700" i="1" spc="-10" dirty="0">
                <a:latin typeface="Calibri"/>
                <a:cs typeface="Calibri"/>
              </a:rPr>
              <a:t>koşullarını  </a:t>
            </a:r>
            <a:r>
              <a:rPr sz="1700" i="1" spc="-5" dirty="0">
                <a:latin typeface="Calibri"/>
                <a:cs typeface="Calibri"/>
              </a:rPr>
              <a:t>sağlayan </a:t>
            </a:r>
            <a:r>
              <a:rPr sz="1700" b="1" i="1" dirty="0">
                <a:latin typeface="Calibri"/>
                <a:cs typeface="Calibri"/>
              </a:rPr>
              <a:t>c </a:t>
            </a:r>
            <a:r>
              <a:rPr sz="1700" i="1" dirty="0">
                <a:latin typeface="Calibri"/>
                <a:cs typeface="Calibri"/>
              </a:rPr>
              <a:t>ve </a:t>
            </a:r>
            <a:r>
              <a:rPr sz="1700" b="1" i="1" spc="5" dirty="0">
                <a:latin typeface="Calibri"/>
                <a:cs typeface="Calibri"/>
              </a:rPr>
              <a:t>n</a:t>
            </a:r>
            <a:r>
              <a:rPr sz="1650" b="1" i="1" spc="7" baseline="-20202" dirty="0">
                <a:latin typeface="Calibri"/>
                <a:cs typeface="Calibri"/>
              </a:rPr>
              <a:t>0 </a:t>
            </a:r>
            <a:r>
              <a:rPr sz="1700" i="1" dirty="0">
                <a:latin typeface="Calibri"/>
                <a:cs typeface="Calibri"/>
              </a:rPr>
              <a:t>değerleri varsa </a:t>
            </a:r>
            <a:r>
              <a:rPr sz="1700" b="1" i="1" spc="-5" dirty="0">
                <a:latin typeface="Calibri"/>
                <a:cs typeface="Calibri"/>
              </a:rPr>
              <a:t>f(n)  </a:t>
            </a:r>
            <a:r>
              <a:rPr sz="1700" i="1" spc="-10" dirty="0">
                <a:latin typeface="Calibri"/>
                <a:cs typeface="Calibri"/>
              </a:rPr>
              <a:t>zaman karmaşıklığı </a:t>
            </a:r>
            <a:r>
              <a:rPr sz="1700" b="1" i="1" spc="-5" dirty="0">
                <a:latin typeface="Calibri"/>
                <a:cs typeface="Calibri"/>
              </a:rPr>
              <a:t>O(g(n))</a:t>
            </a:r>
            <a:r>
              <a:rPr sz="1700" b="1" i="1" spc="-10" dirty="0">
                <a:latin typeface="Calibri"/>
                <a:cs typeface="Calibri"/>
              </a:rPr>
              <a:t> </a:t>
            </a:r>
            <a:r>
              <a:rPr sz="1700" i="1" spc="-35" dirty="0">
                <a:latin typeface="Calibri"/>
                <a:cs typeface="Calibri"/>
              </a:rPr>
              <a:t>dir.</a:t>
            </a:r>
            <a:endParaRPr sz="1700">
              <a:latin typeface="Calibri"/>
              <a:cs typeface="Calibri"/>
            </a:endParaRPr>
          </a:p>
          <a:p>
            <a:pPr marL="311785" marR="229235" indent="-274320">
              <a:lnSpc>
                <a:spcPts val="1630"/>
              </a:lnSpc>
              <a:spcBef>
                <a:spcPts val="395"/>
              </a:spcBef>
              <a:tabLst>
                <a:tab pos="3117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i="1" spc="-15" dirty="0">
                <a:latin typeface="Calibri"/>
                <a:cs typeface="Calibri"/>
              </a:rPr>
              <a:t>Başka </a:t>
            </a:r>
            <a:r>
              <a:rPr sz="1700" i="1" spc="-5" dirty="0">
                <a:latin typeface="Calibri"/>
                <a:cs typeface="Calibri"/>
              </a:rPr>
              <a:t>bir deyişle, </a:t>
            </a:r>
            <a:r>
              <a:rPr sz="1700" i="1" dirty="0">
                <a:latin typeface="Calibri"/>
                <a:cs typeface="Calibri"/>
              </a:rPr>
              <a:t>n </a:t>
            </a:r>
            <a:r>
              <a:rPr sz="1700" i="1" spc="-5" dirty="0">
                <a:latin typeface="Calibri"/>
                <a:cs typeface="Calibri"/>
              </a:rPr>
              <a:t>sayısı yeteri  </a:t>
            </a:r>
            <a:r>
              <a:rPr sz="1700" i="1" spc="-15" dirty="0">
                <a:latin typeface="Calibri"/>
                <a:cs typeface="Calibri"/>
              </a:rPr>
              <a:t>kadar </a:t>
            </a:r>
            <a:r>
              <a:rPr sz="1700" i="1" spc="-5" dirty="0">
                <a:latin typeface="Calibri"/>
                <a:cs typeface="Calibri"/>
              </a:rPr>
              <a:t>büyük olduğunda, f(n), g(n)  </a:t>
            </a:r>
            <a:r>
              <a:rPr sz="1700" i="1" dirty="0">
                <a:latin typeface="Calibri"/>
                <a:cs typeface="Calibri"/>
              </a:rPr>
              <a:t>ile </a:t>
            </a:r>
            <a:r>
              <a:rPr sz="1700" i="1" spc="-5" dirty="0">
                <a:latin typeface="Calibri"/>
                <a:cs typeface="Calibri"/>
              </a:rPr>
              <a:t>aynı</a:t>
            </a:r>
            <a:r>
              <a:rPr sz="1700" i="1" spc="-25" dirty="0">
                <a:latin typeface="Calibri"/>
                <a:cs typeface="Calibri"/>
              </a:rPr>
              <a:t> </a:t>
            </a:r>
            <a:r>
              <a:rPr sz="1700" i="1" spc="-15" dirty="0">
                <a:latin typeface="Calibri"/>
                <a:cs typeface="Calibri"/>
              </a:rPr>
              <a:t>büyüklüktedir.</a:t>
            </a:r>
            <a:endParaRPr sz="1700">
              <a:latin typeface="Calibri"/>
              <a:cs typeface="Calibri"/>
            </a:endParaRPr>
          </a:p>
          <a:p>
            <a:pPr marL="311785" marR="59055" indent="-274320">
              <a:lnSpc>
                <a:spcPct val="80000"/>
              </a:lnSpc>
              <a:spcBef>
                <a:spcPts val="430"/>
              </a:spcBef>
              <a:tabLst>
                <a:tab pos="311785" algn="l"/>
              </a:tabLst>
            </a:pPr>
            <a:r>
              <a:rPr sz="1300" spc="-15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00" spc="-15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700" i="1" spc="-10" dirty="0">
                <a:latin typeface="Calibri"/>
                <a:cs typeface="Calibri"/>
              </a:rPr>
              <a:t>O-notasyonu </a:t>
            </a:r>
            <a:r>
              <a:rPr sz="1700" dirty="0">
                <a:latin typeface="Calibri"/>
                <a:cs typeface="Calibri"/>
              </a:rPr>
              <a:t>sabit bir </a:t>
            </a:r>
            <a:r>
              <a:rPr sz="1700" spc="-10" dirty="0">
                <a:latin typeface="Calibri"/>
                <a:cs typeface="Calibri"/>
              </a:rPr>
              <a:t>katsayı </a:t>
            </a:r>
            <a:r>
              <a:rPr sz="1700" dirty="0">
                <a:latin typeface="Calibri"/>
                <a:cs typeface="Calibri"/>
              </a:rPr>
              <a:t>içinde  bir </a:t>
            </a:r>
            <a:r>
              <a:rPr sz="1700" spc="-10" dirty="0">
                <a:latin typeface="Calibri"/>
                <a:cs typeface="Calibri"/>
              </a:rPr>
              <a:t>fonksiyon </a:t>
            </a:r>
            <a:r>
              <a:rPr sz="1700" dirty="0">
                <a:latin typeface="Calibri"/>
                <a:cs typeface="Calibri"/>
              </a:rPr>
              <a:t>için </a:t>
            </a:r>
            <a:r>
              <a:rPr sz="1700" spc="-5" dirty="0">
                <a:latin typeface="Calibri"/>
                <a:cs typeface="Calibri"/>
              </a:rPr>
              <a:t>üst </a:t>
            </a:r>
            <a:r>
              <a:rPr sz="1700" dirty="0">
                <a:latin typeface="Calibri"/>
                <a:cs typeface="Calibri"/>
              </a:rPr>
              <a:t>sınırı</a:t>
            </a:r>
            <a:r>
              <a:rPr sz="1700" spc="-8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verir</a:t>
            </a:r>
            <a:endParaRPr sz="17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9695" y="3860926"/>
            <a:ext cx="3107055" cy="2140585"/>
          </a:xfrm>
          <a:custGeom>
            <a:avLst/>
            <a:gdLst/>
            <a:ahLst/>
            <a:cxnLst/>
            <a:rect l="l" t="t" r="r" b="b"/>
            <a:pathLst>
              <a:path w="3107054" h="2140585">
                <a:moveTo>
                  <a:pt x="3106826" y="2043811"/>
                </a:moveTo>
                <a:lnTo>
                  <a:pt x="3077984" y="2027910"/>
                </a:lnTo>
                <a:lnTo>
                  <a:pt x="2937281" y="1950313"/>
                </a:lnTo>
                <a:lnTo>
                  <a:pt x="2931223" y="1948408"/>
                </a:lnTo>
                <a:lnTo>
                  <a:pt x="2925127" y="1948967"/>
                </a:lnTo>
                <a:lnTo>
                  <a:pt x="2919679" y="1951761"/>
                </a:lnTo>
                <a:lnTo>
                  <a:pt x="2915564" y="1956600"/>
                </a:lnTo>
                <a:lnTo>
                  <a:pt x="2913697" y="1962670"/>
                </a:lnTo>
                <a:lnTo>
                  <a:pt x="2914256" y="1968779"/>
                </a:lnTo>
                <a:lnTo>
                  <a:pt x="2917063" y="1974240"/>
                </a:lnTo>
                <a:lnTo>
                  <a:pt x="2921914" y="1978342"/>
                </a:lnTo>
                <a:lnTo>
                  <a:pt x="3012109" y="2028101"/>
                </a:lnTo>
                <a:lnTo>
                  <a:pt x="77952" y="2036864"/>
                </a:lnTo>
                <a:lnTo>
                  <a:pt x="88099" y="91059"/>
                </a:lnTo>
                <a:lnTo>
                  <a:pt x="114071" y="136144"/>
                </a:lnTo>
                <a:lnTo>
                  <a:pt x="118211" y="140906"/>
                </a:lnTo>
                <a:lnTo>
                  <a:pt x="123698" y="143598"/>
                </a:lnTo>
                <a:lnTo>
                  <a:pt x="129832" y="144030"/>
                </a:lnTo>
                <a:lnTo>
                  <a:pt x="135915" y="141986"/>
                </a:lnTo>
                <a:lnTo>
                  <a:pt x="140665" y="137769"/>
                </a:lnTo>
                <a:lnTo>
                  <a:pt x="143357" y="132257"/>
                </a:lnTo>
                <a:lnTo>
                  <a:pt x="143789" y="126149"/>
                </a:lnTo>
                <a:lnTo>
                  <a:pt x="141757" y="120142"/>
                </a:lnTo>
                <a:lnTo>
                  <a:pt x="90830" y="31750"/>
                </a:lnTo>
                <a:lnTo>
                  <a:pt x="72542" y="0"/>
                </a:lnTo>
                <a:lnTo>
                  <a:pt x="2057" y="119380"/>
                </a:lnTo>
                <a:lnTo>
                  <a:pt x="0" y="125387"/>
                </a:lnTo>
                <a:lnTo>
                  <a:pt x="381" y="131508"/>
                </a:lnTo>
                <a:lnTo>
                  <a:pt x="3035" y="137071"/>
                </a:lnTo>
                <a:lnTo>
                  <a:pt x="7772" y="141351"/>
                </a:lnTo>
                <a:lnTo>
                  <a:pt x="13766" y="143408"/>
                </a:lnTo>
                <a:lnTo>
                  <a:pt x="19875" y="143027"/>
                </a:lnTo>
                <a:lnTo>
                  <a:pt x="25387" y="140373"/>
                </a:lnTo>
                <a:lnTo>
                  <a:pt x="29616" y="135636"/>
                </a:lnTo>
                <a:lnTo>
                  <a:pt x="56095" y="90817"/>
                </a:lnTo>
                <a:lnTo>
                  <a:pt x="45872" y="2052866"/>
                </a:lnTo>
                <a:lnTo>
                  <a:pt x="48158" y="2052878"/>
                </a:lnTo>
                <a:lnTo>
                  <a:pt x="48158" y="2068957"/>
                </a:lnTo>
                <a:lnTo>
                  <a:pt x="3012160" y="2060105"/>
                </a:lnTo>
                <a:lnTo>
                  <a:pt x="2922295" y="2110384"/>
                </a:lnTo>
                <a:lnTo>
                  <a:pt x="2917444" y="2114537"/>
                </a:lnTo>
                <a:lnTo>
                  <a:pt x="2914650" y="2120011"/>
                </a:lnTo>
                <a:lnTo>
                  <a:pt x="2914129" y="2126119"/>
                </a:lnTo>
                <a:lnTo>
                  <a:pt x="2916072" y="2132165"/>
                </a:lnTo>
                <a:lnTo>
                  <a:pt x="2920212" y="2136991"/>
                </a:lnTo>
                <a:lnTo>
                  <a:pt x="2925699" y="2139759"/>
                </a:lnTo>
                <a:lnTo>
                  <a:pt x="2931833" y="2140267"/>
                </a:lnTo>
                <a:lnTo>
                  <a:pt x="2937916" y="2138311"/>
                </a:lnTo>
                <a:lnTo>
                  <a:pt x="3106826" y="20438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401561" y="5920232"/>
            <a:ext cx="13061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Büyüyen </a:t>
            </a:r>
            <a:r>
              <a:rPr sz="1800" i="1" dirty="0">
                <a:latin typeface="Times New Roman"/>
                <a:cs typeface="Times New Roman"/>
              </a:rPr>
              <a:t>n</a:t>
            </a:r>
            <a:r>
              <a:rPr sz="1800" i="1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941570" y="4516373"/>
            <a:ext cx="2997835" cy="1079500"/>
          </a:xfrm>
          <a:custGeom>
            <a:avLst/>
            <a:gdLst/>
            <a:ahLst/>
            <a:cxnLst/>
            <a:rect l="l" t="t" r="r" b="b"/>
            <a:pathLst>
              <a:path w="2997834" h="1079500">
                <a:moveTo>
                  <a:pt x="0" y="1078992"/>
                </a:moveTo>
                <a:lnTo>
                  <a:pt x="41091" y="1053213"/>
                </a:lnTo>
                <a:lnTo>
                  <a:pt x="82252" y="1027492"/>
                </a:lnTo>
                <a:lnTo>
                  <a:pt x="123526" y="1001868"/>
                </a:lnTo>
                <a:lnTo>
                  <a:pt x="164958" y="976381"/>
                </a:lnTo>
                <a:lnTo>
                  <a:pt x="206593" y="951071"/>
                </a:lnTo>
                <a:lnTo>
                  <a:pt x="248474" y="925978"/>
                </a:lnTo>
                <a:lnTo>
                  <a:pt x="290646" y="901143"/>
                </a:lnTo>
                <a:lnTo>
                  <a:pt x="333154" y="876604"/>
                </a:lnTo>
                <a:lnTo>
                  <a:pt x="376042" y="852403"/>
                </a:lnTo>
                <a:lnTo>
                  <a:pt x="419353" y="828579"/>
                </a:lnTo>
                <a:lnTo>
                  <a:pt x="463134" y="805173"/>
                </a:lnTo>
                <a:lnTo>
                  <a:pt x="507427" y="782223"/>
                </a:lnTo>
                <a:lnTo>
                  <a:pt x="552278" y="759771"/>
                </a:lnTo>
                <a:lnTo>
                  <a:pt x="597731" y="737856"/>
                </a:lnTo>
                <a:lnTo>
                  <a:pt x="643830" y="716518"/>
                </a:lnTo>
                <a:lnTo>
                  <a:pt x="690619" y="695797"/>
                </a:lnTo>
                <a:lnTo>
                  <a:pt x="738144" y="675733"/>
                </a:lnTo>
                <a:lnTo>
                  <a:pt x="786448" y="656367"/>
                </a:lnTo>
                <a:lnTo>
                  <a:pt x="835575" y="637738"/>
                </a:lnTo>
                <a:lnTo>
                  <a:pt x="885570" y="619887"/>
                </a:lnTo>
                <a:lnTo>
                  <a:pt x="930009" y="605266"/>
                </a:lnTo>
                <a:lnTo>
                  <a:pt x="975533" y="591692"/>
                </a:lnTo>
                <a:lnTo>
                  <a:pt x="1022047" y="579071"/>
                </a:lnTo>
                <a:lnTo>
                  <a:pt x="1069457" y="567311"/>
                </a:lnTo>
                <a:lnTo>
                  <a:pt x="1117668" y="556320"/>
                </a:lnTo>
                <a:lnTo>
                  <a:pt x="1166585" y="546006"/>
                </a:lnTo>
                <a:lnTo>
                  <a:pt x="1216113" y="536277"/>
                </a:lnTo>
                <a:lnTo>
                  <a:pt x="1266159" y="527039"/>
                </a:lnTo>
                <a:lnTo>
                  <a:pt x="1316627" y="518202"/>
                </a:lnTo>
                <a:lnTo>
                  <a:pt x="1367422" y="509672"/>
                </a:lnTo>
                <a:lnTo>
                  <a:pt x="1418450" y="501357"/>
                </a:lnTo>
                <a:lnTo>
                  <a:pt x="1469616" y="493166"/>
                </a:lnTo>
                <a:lnTo>
                  <a:pt x="1520825" y="485006"/>
                </a:lnTo>
                <a:lnTo>
                  <a:pt x="1571983" y="476784"/>
                </a:lnTo>
                <a:lnTo>
                  <a:pt x="1622995" y="468409"/>
                </a:lnTo>
                <a:lnTo>
                  <a:pt x="1673767" y="459788"/>
                </a:lnTo>
                <a:lnTo>
                  <a:pt x="1724203" y="450829"/>
                </a:lnTo>
                <a:lnTo>
                  <a:pt x="1774209" y="441440"/>
                </a:lnTo>
                <a:lnTo>
                  <a:pt x="1823690" y="431528"/>
                </a:lnTo>
                <a:lnTo>
                  <a:pt x="1872552" y="421001"/>
                </a:lnTo>
                <a:lnTo>
                  <a:pt x="1920699" y="409767"/>
                </a:lnTo>
                <a:lnTo>
                  <a:pt x="1968038" y="397734"/>
                </a:lnTo>
                <a:lnTo>
                  <a:pt x="2014474" y="384809"/>
                </a:lnTo>
                <a:lnTo>
                  <a:pt x="2064555" y="369876"/>
                </a:lnTo>
                <a:lnTo>
                  <a:pt x="2114160" y="354447"/>
                </a:lnTo>
                <a:lnTo>
                  <a:pt x="2163311" y="338547"/>
                </a:lnTo>
                <a:lnTo>
                  <a:pt x="2212032" y="322202"/>
                </a:lnTo>
                <a:lnTo>
                  <a:pt x="2260348" y="305435"/>
                </a:lnTo>
                <a:lnTo>
                  <a:pt x="2308283" y="288271"/>
                </a:lnTo>
                <a:lnTo>
                  <a:pt x="2355859" y="270735"/>
                </a:lnTo>
                <a:lnTo>
                  <a:pt x="2403101" y="252852"/>
                </a:lnTo>
                <a:lnTo>
                  <a:pt x="2450033" y="234647"/>
                </a:lnTo>
                <a:lnTo>
                  <a:pt x="2496679" y="216143"/>
                </a:lnTo>
                <a:lnTo>
                  <a:pt x="2543062" y="197366"/>
                </a:lnTo>
                <a:lnTo>
                  <a:pt x="2589207" y="178341"/>
                </a:lnTo>
                <a:lnTo>
                  <a:pt x="2635136" y="159092"/>
                </a:lnTo>
                <a:lnTo>
                  <a:pt x="2680875" y="139643"/>
                </a:lnTo>
                <a:lnTo>
                  <a:pt x="2726447" y="120020"/>
                </a:lnTo>
                <a:lnTo>
                  <a:pt x="2771876" y="100247"/>
                </a:lnTo>
                <a:lnTo>
                  <a:pt x="2817186" y="80349"/>
                </a:lnTo>
                <a:lnTo>
                  <a:pt x="2862400" y="60351"/>
                </a:lnTo>
                <a:lnTo>
                  <a:pt x="2907542" y="40277"/>
                </a:lnTo>
                <a:lnTo>
                  <a:pt x="2952637" y="20151"/>
                </a:lnTo>
                <a:lnTo>
                  <a:pt x="2997707" y="0"/>
                </a:lnTo>
              </a:path>
            </a:pathLst>
          </a:custGeom>
          <a:ln w="32004">
            <a:solidFill>
              <a:srgbClr val="AC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314056" y="4271517"/>
            <a:ext cx="602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c</a:t>
            </a:r>
            <a:r>
              <a:rPr sz="1800" dirty="0">
                <a:latin typeface="Calibri"/>
                <a:cs typeface="Calibri"/>
              </a:rPr>
              <a:t>*g</a:t>
            </a:r>
            <a:r>
              <a:rPr sz="1800" spc="-5" dirty="0">
                <a:latin typeface="Calibri"/>
                <a:cs typeface="Calibri"/>
              </a:rPr>
              <a:t>(n)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952238" y="4805410"/>
            <a:ext cx="3508375" cy="760095"/>
          </a:xfrm>
          <a:custGeom>
            <a:avLst/>
            <a:gdLst/>
            <a:ahLst/>
            <a:cxnLst/>
            <a:rect l="l" t="t" r="r" b="b"/>
            <a:pathLst>
              <a:path w="3508375" h="760095">
                <a:moveTo>
                  <a:pt x="0" y="405145"/>
                </a:moveTo>
                <a:lnTo>
                  <a:pt x="27811" y="458889"/>
                </a:lnTo>
                <a:lnTo>
                  <a:pt x="55624" y="511524"/>
                </a:lnTo>
                <a:lnTo>
                  <a:pt x="83449" y="561942"/>
                </a:lnTo>
                <a:lnTo>
                  <a:pt x="111293" y="609032"/>
                </a:lnTo>
                <a:lnTo>
                  <a:pt x="139165" y="651687"/>
                </a:lnTo>
                <a:lnTo>
                  <a:pt x="167073" y="688797"/>
                </a:lnTo>
                <a:lnTo>
                  <a:pt x="195027" y="719253"/>
                </a:lnTo>
                <a:lnTo>
                  <a:pt x="251105" y="755769"/>
                </a:lnTo>
                <a:lnTo>
                  <a:pt x="279246" y="759611"/>
                </a:lnTo>
                <a:lnTo>
                  <a:pt x="307466" y="752363"/>
                </a:lnTo>
                <a:lnTo>
                  <a:pt x="341880" y="715867"/>
                </a:lnTo>
                <a:lnTo>
                  <a:pt x="373249" y="647116"/>
                </a:lnTo>
                <a:lnTo>
                  <a:pt x="388349" y="603815"/>
                </a:lnTo>
                <a:lnTo>
                  <a:pt x="403358" y="556255"/>
                </a:lnTo>
                <a:lnTo>
                  <a:pt x="418498" y="505702"/>
                </a:lnTo>
                <a:lnTo>
                  <a:pt x="433993" y="453425"/>
                </a:lnTo>
                <a:lnTo>
                  <a:pt x="450066" y="400693"/>
                </a:lnTo>
                <a:lnTo>
                  <a:pt x="466940" y="348772"/>
                </a:lnTo>
                <a:lnTo>
                  <a:pt x="484839" y="298932"/>
                </a:lnTo>
                <a:lnTo>
                  <a:pt x="503984" y="252439"/>
                </a:lnTo>
                <a:lnTo>
                  <a:pt x="524601" y="210562"/>
                </a:lnTo>
                <a:lnTo>
                  <a:pt x="546911" y="174568"/>
                </a:lnTo>
                <a:lnTo>
                  <a:pt x="597506" y="125304"/>
                </a:lnTo>
                <a:lnTo>
                  <a:pt x="651945" y="113601"/>
                </a:lnTo>
                <a:lnTo>
                  <a:pt x="678144" y="119470"/>
                </a:lnTo>
                <a:lnTo>
                  <a:pt x="732339" y="148808"/>
                </a:lnTo>
                <a:lnTo>
                  <a:pt x="789464" y="196759"/>
                </a:lnTo>
                <a:lnTo>
                  <a:pt x="819325" y="225896"/>
                </a:lnTo>
                <a:lnTo>
                  <a:pt x="850159" y="257502"/>
                </a:lnTo>
                <a:lnTo>
                  <a:pt x="882046" y="290851"/>
                </a:lnTo>
                <a:lnTo>
                  <a:pt x="915066" y="325215"/>
                </a:lnTo>
                <a:lnTo>
                  <a:pt x="949300" y="359865"/>
                </a:lnTo>
                <a:lnTo>
                  <a:pt x="984828" y="394074"/>
                </a:lnTo>
                <a:lnTo>
                  <a:pt x="1021729" y="427114"/>
                </a:lnTo>
                <a:lnTo>
                  <a:pt x="1060085" y="458258"/>
                </a:lnTo>
                <a:lnTo>
                  <a:pt x="1099974" y="486777"/>
                </a:lnTo>
                <a:lnTo>
                  <a:pt x="1141479" y="511943"/>
                </a:lnTo>
                <a:lnTo>
                  <a:pt x="1184678" y="533030"/>
                </a:lnTo>
                <a:lnTo>
                  <a:pt x="1229651" y="549308"/>
                </a:lnTo>
                <a:lnTo>
                  <a:pt x="1276480" y="560051"/>
                </a:lnTo>
                <a:lnTo>
                  <a:pt x="1325245" y="564530"/>
                </a:lnTo>
                <a:lnTo>
                  <a:pt x="1363260" y="564030"/>
                </a:lnTo>
                <a:lnTo>
                  <a:pt x="1403472" y="561004"/>
                </a:lnTo>
                <a:lnTo>
                  <a:pt x="1445708" y="555624"/>
                </a:lnTo>
                <a:lnTo>
                  <a:pt x="1489793" y="548058"/>
                </a:lnTo>
                <a:lnTo>
                  <a:pt x="1535553" y="538477"/>
                </a:lnTo>
                <a:lnTo>
                  <a:pt x="1582813" y="527051"/>
                </a:lnTo>
                <a:lnTo>
                  <a:pt x="1631400" y="513948"/>
                </a:lnTo>
                <a:lnTo>
                  <a:pt x="1681139" y="499340"/>
                </a:lnTo>
                <a:lnTo>
                  <a:pt x="1731856" y="483396"/>
                </a:lnTo>
                <a:lnTo>
                  <a:pt x="1783377" y="466286"/>
                </a:lnTo>
                <a:lnTo>
                  <a:pt x="1835528" y="448179"/>
                </a:lnTo>
                <a:lnTo>
                  <a:pt x="1888134" y="429246"/>
                </a:lnTo>
                <a:lnTo>
                  <a:pt x="1941021" y="409657"/>
                </a:lnTo>
                <a:lnTo>
                  <a:pt x="1994015" y="389580"/>
                </a:lnTo>
                <a:lnTo>
                  <a:pt x="2046942" y="369186"/>
                </a:lnTo>
                <a:lnTo>
                  <a:pt x="2099627" y="348646"/>
                </a:lnTo>
                <a:lnTo>
                  <a:pt x="2151897" y="328128"/>
                </a:lnTo>
                <a:lnTo>
                  <a:pt x="2203576" y="307802"/>
                </a:lnTo>
                <a:lnTo>
                  <a:pt x="2254492" y="287839"/>
                </a:lnTo>
                <a:lnTo>
                  <a:pt x="2304470" y="268408"/>
                </a:lnTo>
                <a:lnTo>
                  <a:pt x="2353335" y="249679"/>
                </a:lnTo>
                <a:lnTo>
                  <a:pt x="2400913" y="231822"/>
                </a:lnTo>
                <a:lnTo>
                  <a:pt x="2447030" y="215007"/>
                </a:lnTo>
                <a:lnTo>
                  <a:pt x="2491512" y="199403"/>
                </a:lnTo>
                <a:lnTo>
                  <a:pt x="2534185" y="185181"/>
                </a:lnTo>
                <a:lnTo>
                  <a:pt x="2574874" y="172510"/>
                </a:lnTo>
                <a:lnTo>
                  <a:pt x="2613406" y="161559"/>
                </a:lnTo>
                <a:lnTo>
                  <a:pt x="2679547" y="144394"/>
                </a:lnTo>
                <a:lnTo>
                  <a:pt x="2743335" y="128883"/>
                </a:lnTo>
                <a:lnTo>
                  <a:pt x="2804748" y="114905"/>
                </a:lnTo>
                <a:lnTo>
                  <a:pt x="2863762" y="102335"/>
                </a:lnTo>
                <a:lnTo>
                  <a:pt x="2920355" y="91051"/>
                </a:lnTo>
                <a:lnTo>
                  <a:pt x="2974504" y="80930"/>
                </a:lnTo>
                <a:lnTo>
                  <a:pt x="3026186" y="71848"/>
                </a:lnTo>
                <a:lnTo>
                  <a:pt x="3075379" y="63683"/>
                </a:lnTo>
                <a:lnTo>
                  <a:pt x="3122059" y="56312"/>
                </a:lnTo>
                <a:lnTo>
                  <a:pt x="3166204" y="49611"/>
                </a:lnTo>
                <a:lnTo>
                  <a:pt x="3207790" y="43458"/>
                </a:lnTo>
                <a:lnTo>
                  <a:pt x="3246796" y="37729"/>
                </a:lnTo>
                <a:lnTo>
                  <a:pt x="3283198" y="32302"/>
                </a:lnTo>
                <a:lnTo>
                  <a:pt x="3316974" y="27053"/>
                </a:lnTo>
                <a:lnTo>
                  <a:pt x="3348101" y="21859"/>
                </a:lnTo>
                <a:lnTo>
                  <a:pt x="3435006" y="7318"/>
                </a:lnTo>
                <a:lnTo>
                  <a:pt x="3481562" y="873"/>
                </a:lnTo>
                <a:lnTo>
                  <a:pt x="3501423" y="0"/>
                </a:lnTo>
                <a:lnTo>
                  <a:pt x="3508247" y="2174"/>
                </a:lnTo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309609" y="4800345"/>
            <a:ext cx="3543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f</a:t>
            </a:r>
            <a:r>
              <a:rPr sz="1800" spc="-5" dirty="0">
                <a:latin typeface="Calibri"/>
                <a:cs typeface="Calibri"/>
              </a:rPr>
              <a:t>(n)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87323" y="1773935"/>
            <a:ext cx="7541259" cy="4123690"/>
            <a:chOff x="687323" y="1773935"/>
            <a:chExt cx="7541259" cy="4123690"/>
          </a:xfrm>
        </p:grpSpPr>
        <p:sp>
          <p:nvSpPr>
            <p:cNvPr id="11" name="object 11"/>
            <p:cNvSpPr/>
            <p:nvPr/>
          </p:nvSpPr>
          <p:spPr>
            <a:xfrm>
              <a:off x="5863589" y="5136641"/>
              <a:ext cx="0" cy="760730"/>
            </a:xfrm>
            <a:custGeom>
              <a:avLst/>
              <a:gdLst/>
              <a:ahLst/>
              <a:cxnLst/>
              <a:rect l="l" t="t" r="r" b="b"/>
              <a:pathLst>
                <a:path h="760729">
                  <a:moveTo>
                    <a:pt x="0" y="0"/>
                  </a:moveTo>
                  <a:lnTo>
                    <a:pt x="0" y="760475"/>
                  </a:lnTo>
                </a:path>
              </a:pathLst>
            </a:custGeom>
            <a:ln w="38100">
              <a:solidFill>
                <a:srgbClr val="000000"/>
              </a:solidFill>
              <a:prstDash val="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7323" y="1773935"/>
              <a:ext cx="7540752" cy="192328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691504" y="5948273"/>
            <a:ext cx="274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n</a:t>
            </a:r>
            <a:r>
              <a:rPr sz="1800" baseline="-20833" dirty="0"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46134" y="3841715"/>
            <a:ext cx="306070" cy="2131060"/>
          </a:xfrm>
          <a:prstGeom prst="rect">
            <a:avLst/>
          </a:prstGeom>
        </p:spPr>
        <p:txBody>
          <a:bodyPr vert="vert270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800" dirty="0">
                <a:latin typeface="Times New Roman"/>
                <a:cs typeface="Times New Roman"/>
              </a:rPr>
              <a:t>Fonksiyonun değeri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Symbol"/>
                <a:cs typeface="Symbol"/>
              </a:rPr>
              <a:t></a:t>
            </a:r>
            <a:endParaRPr sz="1800">
              <a:latin typeface="Symbol"/>
              <a:cs typeface="Symbo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58356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Algoritmanın </a:t>
            </a:r>
            <a:r>
              <a:rPr dirty="0"/>
              <a:t>Büyüme</a:t>
            </a:r>
            <a:r>
              <a:rPr spc="-30" dirty="0"/>
              <a:t> </a:t>
            </a:r>
            <a:r>
              <a:rPr spc="-10" dirty="0"/>
              <a:t>Oranları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65250" y="2337942"/>
            <a:ext cx="6510655" cy="3403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1785" marR="81026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Büyüme </a:t>
            </a:r>
            <a:r>
              <a:rPr sz="2400" spc="-10" dirty="0">
                <a:latin typeface="Calibri"/>
                <a:cs typeface="Calibri"/>
              </a:rPr>
              <a:t>oranlarına </a:t>
            </a:r>
            <a:r>
              <a:rPr sz="2400" spc="-15" dirty="0">
                <a:latin typeface="Calibri"/>
                <a:cs typeface="Calibri"/>
              </a:rPr>
              <a:t>bakarak </a:t>
            </a:r>
            <a:r>
              <a:rPr sz="2400" dirty="0">
                <a:latin typeface="Calibri"/>
                <a:cs typeface="Calibri"/>
              </a:rPr>
              <a:t>iki </a:t>
            </a:r>
            <a:r>
              <a:rPr sz="2400" spc="-5" dirty="0">
                <a:latin typeface="Calibri"/>
                <a:cs typeface="Calibri"/>
              </a:rPr>
              <a:t>algoritmanın  verimliliğini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karşılaştırabiliriz.</a:t>
            </a:r>
            <a:endParaRPr sz="2400">
              <a:latin typeface="Calibri"/>
              <a:cs typeface="Calibri"/>
            </a:endParaRPr>
          </a:p>
          <a:p>
            <a:pPr marL="336550">
              <a:lnSpc>
                <a:spcPct val="100000"/>
              </a:lnSpc>
              <a:spcBef>
                <a:spcPts val="54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i="1" dirty="0">
                <a:latin typeface="Calibri"/>
                <a:cs typeface="Calibri"/>
              </a:rPr>
              <a:t>n’ </a:t>
            </a:r>
            <a:r>
              <a:rPr sz="2200" spc="-5" dirty="0">
                <a:latin typeface="Calibri"/>
                <a:cs typeface="Calibri"/>
              </a:rPr>
              <a:t>nin </a:t>
            </a:r>
            <a:r>
              <a:rPr sz="2200" spc="-15" dirty="0">
                <a:latin typeface="Calibri"/>
                <a:cs typeface="Calibri"/>
              </a:rPr>
              <a:t>yeterince </a:t>
            </a:r>
            <a:r>
              <a:rPr sz="2200" spc="-10" dirty="0">
                <a:latin typeface="Calibri"/>
                <a:cs typeface="Calibri"/>
              </a:rPr>
              <a:t>büyük değerleri </a:t>
            </a:r>
            <a:r>
              <a:rPr sz="2200" spc="-5" dirty="0">
                <a:latin typeface="Calibri"/>
                <a:cs typeface="Calibri"/>
              </a:rPr>
              <a:t>için </a:t>
            </a:r>
            <a:r>
              <a:rPr sz="2200" spc="-10" dirty="0">
                <a:latin typeface="Calibri"/>
                <a:cs typeface="Calibri"/>
              </a:rPr>
              <a:t>düşük büyüme</a:t>
            </a:r>
            <a:endParaRPr sz="2200">
              <a:latin typeface="Calibri"/>
              <a:cs typeface="Calibri"/>
            </a:endParaRPr>
          </a:p>
          <a:p>
            <a:pPr marL="608965">
              <a:lnSpc>
                <a:spcPct val="100000"/>
              </a:lnSpc>
            </a:pPr>
            <a:r>
              <a:rPr sz="2200" spc="-10" dirty="0">
                <a:latin typeface="Calibri"/>
                <a:cs typeface="Calibri"/>
              </a:rPr>
              <a:t>oranına </a:t>
            </a:r>
            <a:r>
              <a:rPr sz="2200" spc="-5" dirty="0">
                <a:latin typeface="Calibri"/>
                <a:cs typeface="Calibri"/>
              </a:rPr>
              <a:t>sahip </a:t>
            </a:r>
            <a:r>
              <a:rPr sz="2200" spc="-10" dirty="0">
                <a:latin typeface="Calibri"/>
                <a:cs typeface="Calibri"/>
              </a:rPr>
              <a:t>algoritma </a:t>
            </a:r>
            <a:r>
              <a:rPr sz="2200" spc="-5" dirty="0">
                <a:latin typeface="Calibri"/>
                <a:cs typeface="Calibri"/>
              </a:rPr>
              <a:t>her </a:t>
            </a:r>
            <a:r>
              <a:rPr sz="2200" spc="-10" dirty="0">
                <a:latin typeface="Calibri"/>
                <a:cs typeface="Calibri"/>
              </a:rPr>
              <a:t>zaman </a:t>
            </a:r>
            <a:r>
              <a:rPr sz="2200" spc="-5" dirty="0">
                <a:latin typeface="Calibri"/>
                <a:cs typeface="Calibri"/>
              </a:rPr>
              <a:t>daha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hızlıdır.</a:t>
            </a:r>
            <a:endParaRPr sz="2200">
              <a:latin typeface="Calibri"/>
              <a:cs typeface="Calibri"/>
            </a:endParaRPr>
          </a:p>
          <a:p>
            <a:pPr marL="608965" marR="565150" indent="-27432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Calibri"/>
                <a:cs typeface="Calibri"/>
              </a:rPr>
              <a:t>Örneğin; f(n)=n</a:t>
            </a:r>
            <a:r>
              <a:rPr sz="2175" spc="-15" baseline="24904" dirty="0">
                <a:latin typeface="Calibri"/>
                <a:cs typeface="Calibri"/>
              </a:rPr>
              <a:t>2</a:t>
            </a:r>
            <a:r>
              <a:rPr sz="2200" spc="-10" dirty="0">
                <a:latin typeface="Calibri"/>
                <a:cs typeface="Calibri"/>
              </a:rPr>
              <a:t>+3n+5 ifadesinin büyüme </a:t>
            </a:r>
            <a:r>
              <a:rPr sz="2200" spc="-15" dirty="0">
                <a:latin typeface="Calibri"/>
                <a:cs typeface="Calibri"/>
              </a:rPr>
              <a:t>oranı 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 </a:t>
            </a:r>
            <a:r>
              <a:rPr sz="2200" spc="-60" dirty="0">
                <a:latin typeface="Calibri"/>
                <a:cs typeface="Calibri"/>
              </a:rPr>
              <a:t>dir.</a:t>
            </a:r>
            <a:endParaRPr sz="2200">
              <a:latin typeface="Calibri"/>
              <a:cs typeface="Calibri"/>
            </a:endParaRPr>
          </a:p>
          <a:p>
            <a:pPr marL="311785" marR="30480" indent="-274320">
              <a:lnSpc>
                <a:spcPct val="100000"/>
              </a:lnSpc>
              <a:spcBef>
                <a:spcPts val="56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 tasarımcılarının </a:t>
            </a:r>
            <a:r>
              <a:rPr sz="2400" dirty="0">
                <a:latin typeface="Calibri"/>
                <a:cs typeface="Calibri"/>
              </a:rPr>
              <a:t>amacı, </a:t>
            </a:r>
            <a:r>
              <a:rPr sz="2400" spc="-5" dirty="0">
                <a:latin typeface="Calibri"/>
                <a:cs typeface="Calibri"/>
              </a:rPr>
              <a:t>çalışma </a:t>
            </a:r>
            <a:r>
              <a:rPr sz="2400" spc="-10" dirty="0">
                <a:latin typeface="Calibri"/>
                <a:cs typeface="Calibri"/>
              </a:rPr>
              <a:t>zaman  </a:t>
            </a:r>
            <a:r>
              <a:rPr sz="2400" spc="-15" dirty="0">
                <a:latin typeface="Calibri"/>
                <a:cs typeface="Calibri"/>
              </a:rPr>
              <a:t>fonksiyonu </a:t>
            </a:r>
            <a:r>
              <a:rPr sz="2400" spc="-5" dirty="0">
                <a:latin typeface="Calibri"/>
                <a:cs typeface="Calibri"/>
              </a:rPr>
              <a:t>olan f(n) nin </a:t>
            </a:r>
            <a:r>
              <a:rPr sz="2400" dirty="0">
                <a:latin typeface="Calibri"/>
                <a:cs typeface="Calibri"/>
              </a:rPr>
              <a:t>mümkün </a:t>
            </a:r>
            <a:r>
              <a:rPr sz="2400" spc="-5" dirty="0">
                <a:latin typeface="Calibri"/>
                <a:cs typeface="Calibri"/>
              </a:rPr>
              <a:t>olduğu </a:t>
            </a:r>
            <a:r>
              <a:rPr sz="2400" spc="-10" dirty="0">
                <a:latin typeface="Calibri"/>
                <a:cs typeface="Calibri"/>
              </a:rPr>
              <a:t>kadar  </a:t>
            </a:r>
            <a:r>
              <a:rPr sz="2400" spc="-5" dirty="0">
                <a:latin typeface="Calibri"/>
                <a:cs typeface="Calibri"/>
              </a:rPr>
              <a:t>düşük büyüme </a:t>
            </a:r>
            <a:r>
              <a:rPr sz="2400" spc="-15" dirty="0">
                <a:latin typeface="Calibri"/>
                <a:cs typeface="Calibri"/>
              </a:rPr>
              <a:t>oranı </a:t>
            </a:r>
            <a:r>
              <a:rPr sz="2400" spc="-5" dirty="0">
                <a:latin typeface="Calibri"/>
                <a:cs typeface="Calibri"/>
              </a:rPr>
              <a:t>sahip bir algoritma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olmasıdır.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92124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7724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7123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31124" y="0"/>
            <a:ext cx="913130" cy="6858000"/>
          </a:xfrm>
          <a:custGeom>
            <a:avLst/>
            <a:gdLst/>
            <a:ahLst/>
            <a:cxnLst/>
            <a:rect l="l" t="t" r="r" b="b"/>
            <a:pathLst>
              <a:path w="913129" h="6858000">
                <a:moveTo>
                  <a:pt x="912863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12863" y="6858000"/>
                </a:lnTo>
                <a:lnTo>
                  <a:pt x="912863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87723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50292" y="0"/>
            <a:ext cx="9097010" cy="6858000"/>
            <a:chOff x="50292" y="0"/>
            <a:chExt cx="9097010" cy="6858000"/>
          </a:xfrm>
        </p:grpSpPr>
        <p:sp>
          <p:nvSpPr>
            <p:cNvPr id="11" name="object 11"/>
            <p:cNvSpPr/>
            <p:nvPr/>
          </p:nvSpPr>
          <p:spPr>
            <a:xfrm>
              <a:off x="2973324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532" y="3486378"/>
              <a:ext cx="9078595" cy="2715260"/>
            </a:xfrm>
            <a:custGeom>
              <a:avLst/>
              <a:gdLst/>
              <a:ahLst/>
              <a:cxnLst/>
              <a:rect l="l" t="t" r="r" b="b"/>
              <a:pathLst>
                <a:path w="9078595" h="2715260">
                  <a:moveTo>
                    <a:pt x="0" y="2664574"/>
                  </a:moveTo>
                  <a:lnTo>
                    <a:pt x="44905" y="2667271"/>
                  </a:lnTo>
                  <a:lnTo>
                    <a:pt x="89843" y="2669961"/>
                  </a:lnTo>
                  <a:lnTo>
                    <a:pt x="134845" y="2672637"/>
                  </a:lnTo>
                  <a:lnTo>
                    <a:pt x="179944" y="2675292"/>
                  </a:lnTo>
                  <a:lnTo>
                    <a:pt x="225172" y="2677919"/>
                  </a:lnTo>
                  <a:lnTo>
                    <a:pt x="270560" y="2680512"/>
                  </a:lnTo>
                  <a:lnTo>
                    <a:pt x="316143" y="2683063"/>
                  </a:lnTo>
                  <a:lnTo>
                    <a:pt x="361950" y="2685565"/>
                  </a:lnTo>
                  <a:lnTo>
                    <a:pt x="408016" y="2688012"/>
                  </a:lnTo>
                  <a:lnTo>
                    <a:pt x="454371" y="2690397"/>
                  </a:lnTo>
                  <a:lnTo>
                    <a:pt x="501049" y="2692711"/>
                  </a:lnTo>
                  <a:lnTo>
                    <a:pt x="548082" y="2694950"/>
                  </a:lnTo>
                  <a:lnTo>
                    <a:pt x="595501" y="2697105"/>
                  </a:lnTo>
                  <a:lnTo>
                    <a:pt x="643339" y="2699171"/>
                  </a:lnTo>
                  <a:lnTo>
                    <a:pt x="691629" y="2701138"/>
                  </a:lnTo>
                  <a:lnTo>
                    <a:pt x="740401" y="2703002"/>
                  </a:lnTo>
                  <a:lnTo>
                    <a:pt x="789690" y="2704755"/>
                  </a:lnTo>
                  <a:lnTo>
                    <a:pt x="839527" y="2706390"/>
                  </a:lnTo>
                  <a:lnTo>
                    <a:pt x="889943" y="2707900"/>
                  </a:lnTo>
                  <a:lnTo>
                    <a:pt x="940972" y="2709279"/>
                  </a:lnTo>
                  <a:lnTo>
                    <a:pt x="992646" y="2710518"/>
                  </a:lnTo>
                  <a:lnTo>
                    <a:pt x="1044997" y="2711612"/>
                  </a:lnTo>
                  <a:lnTo>
                    <a:pt x="1098057" y="2712553"/>
                  </a:lnTo>
                  <a:lnTo>
                    <a:pt x="1151858" y="2713335"/>
                  </a:lnTo>
                  <a:lnTo>
                    <a:pt x="1206433" y="2713950"/>
                  </a:lnTo>
                  <a:lnTo>
                    <a:pt x="1261813" y="2714392"/>
                  </a:lnTo>
                  <a:lnTo>
                    <a:pt x="1318032" y="2714653"/>
                  </a:lnTo>
                  <a:lnTo>
                    <a:pt x="1375121" y="2714727"/>
                  </a:lnTo>
                  <a:lnTo>
                    <a:pt x="1433112" y="2714607"/>
                  </a:lnTo>
                  <a:lnTo>
                    <a:pt x="1492039" y="2714286"/>
                  </a:lnTo>
                  <a:lnTo>
                    <a:pt x="1551932" y="2713757"/>
                  </a:lnTo>
                  <a:lnTo>
                    <a:pt x="1612824" y="2713013"/>
                  </a:lnTo>
                  <a:lnTo>
                    <a:pt x="1674749" y="2712047"/>
                  </a:lnTo>
                  <a:lnTo>
                    <a:pt x="1717877" y="2711302"/>
                  </a:lnTo>
                  <a:lnTo>
                    <a:pt x="1761409" y="2710548"/>
                  </a:lnTo>
                  <a:lnTo>
                    <a:pt x="1805340" y="2709780"/>
                  </a:lnTo>
                  <a:lnTo>
                    <a:pt x="1849664" y="2708995"/>
                  </a:lnTo>
                  <a:lnTo>
                    <a:pt x="1894378" y="2708188"/>
                  </a:lnTo>
                  <a:lnTo>
                    <a:pt x="1939476" y="2707355"/>
                  </a:lnTo>
                  <a:lnTo>
                    <a:pt x="1984955" y="2706491"/>
                  </a:lnTo>
                  <a:lnTo>
                    <a:pt x="2030810" y="2705593"/>
                  </a:lnTo>
                  <a:lnTo>
                    <a:pt x="2077036" y="2704657"/>
                  </a:lnTo>
                  <a:lnTo>
                    <a:pt x="2123629" y="2703677"/>
                  </a:lnTo>
                  <a:lnTo>
                    <a:pt x="2170585" y="2702651"/>
                  </a:lnTo>
                  <a:lnTo>
                    <a:pt x="2217898" y="2701573"/>
                  </a:lnTo>
                  <a:lnTo>
                    <a:pt x="2265564" y="2700440"/>
                  </a:lnTo>
                  <a:lnTo>
                    <a:pt x="2313579" y="2699248"/>
                  </a:lnTo>
                  <a:lnTo>
                    <a:pt x="2361939" y="2697991"/>
                  </a:lnTo>
                  <a:lnTo>
                    <a:pt x="2410638" y="2696667"/>
                  </a:lnTo>
                  <a:lnTo>
                    <a:pt x="2459673" y="2695270"/>
                  </a:lnTo>
                  <a:lnTo>
                    <a:pt x="2509038" y="2693798"/>
                  </a:lnTo>
                  <a:lnTo>
                    <a:pt x="2558730" y="2692244"/>
                  </a:lnTo>
                  <a:lnTo>
                    <a:pt x="2608743" y="2690606"/>
                  </a:lnTo>
                  <a:lnTo>
                    <a:pt x="2659073" y="2688880"/>
                  </a:lnTo>
                  <a:lnTo>
                    <a:pt x="2709716" y="2687060"/>
                  </a:lnTo>
                  <a:lnTo>
                    <a:pt x="2760667" y="2685142"/>
                  </a:lnTo>
                  <a:lnTo>
                    <a:pt x="2811922" y="2683124"/>
                  </a:lnTo>
                  <a:lnTo>
                    <a:pt x="2863476" y="2681000"/>
                  </a:lnTo>
                  <a:lnTo>
                    <a:pt x="2915325" y="2678766"/>
                  </a:lnTo>
                  <a:lnTo>
                    <a:pt x="2967464" y="2676418"/>
                  </a:lnTo>
                  <a:lnTo>
                    <a:pt x="3019888" y="2673951"/>
                  </a:lnTo>
                  <a:lnTo>
                    <a:pt x="3072594" y="2671363"/>
                  </a:lnTo>
                  <a:lnTo>
                    <a:pt x="3125576" y="2668648"/>
                  </a:lnTo>
                  <a:lnTo>
                    <a:pt x="3178830" y="2665802"/>
                  </a:lnTo>
                  <a:lnTo>
                    <a:pt x="3232352" y="2662821"/>
                  </a:lnTo>
                  <a:lnTo>
                    <a:pt x="3286136" y="2659701"/>
                  </a:lnTo>
                  <a:lnTo>
                    <a:pt x="3340180" y="2656438"/>
                  </a:lnTo>
                  <a:lnTo>
                    <a:pt x="3394477" y="2653028"/>
                  </a:lnTo>
                  <a:lnTo>
                    <a:pt x="3449024" y="2649465"/>
                  </a:lnTo>
                  <a:lnTo>
                    <a:pt x="3503816" y="2645747"/>
                  </a:lnTo>
                  <a:lnTo>
                    <a:pt x="3558848" y="2641869"/>
                  </a:lnTo>
                  <a:lnTo>
                    <a:pt x="3614116" y="2637827"/>
                  </a:lnTo>
                  <a:lnTo>
                    <a:pt x="3669616" y="2633616"/>
                  </a:lnTo>
                  <a:lnTo>
                    <a:pt x="3725342" y="2629233"/>
                  </a:lnTo>
                  <a:lnTo>
                    <a:pt x="3781291" y="2624673"/>
                  </a:lnTo>
                  <a:lnTo>
                    <a:pt x="3837458" y="2619931"/>
                  </a:lnTo>
                  <a:lnTo>
                    <a:pt x="3893839" y="2615005"/>
                  </a:lnTo>
                  <a:lnTo>
                    <a:pt x="3950428" y="2609890"/>
                  </a:lnTo>
                  <a:lnTo>
                    <a:pt x="4007221" y="2604581"/>
                  </a:lnTo>
                  <a:lnTo>
                    <a:pt x="4064215" y="2599074"/>
                  </a:lnTo>
                  <a:lnTo>
                    <a:pt x="4121404" y="2593365"/>
                  </a:lnTo>
                  <a:lnTo>
                    <a:pt x="4166784" y="2588729"/>
                  </a:lnTo>
                  <a:lnTo>
                    <a:pt x="4212759" y="2583967"/>
                  </a:lnTo>
                  <a:lnTo>
                    <a:pt x="4259305" y="2579082"/>
                  </a:lnTo>
                  <a:lnTo>
                    <a:pt x="4306400" y="2574076"/>
                  </a:lnTo>
                  <a:lnTo>
                    <a:pt x="4354022" y="2568950"/>
                  </a:lnTo>
                  <a:lnTo>
                    <a:pt x="4402149" y="2563706"/>
                  </a:lnTo>
                  <a:lnTo>
                    <a:pt x="4450758" y="2558348"/>
                  </a:lnTo>
                  <a:lnTo>
                    <a:pt x="4499826" y="2552876"/>
                  </a:lnTo>
                  <a:lnTo>
                    <a:pt x="4549333" y="2547292"/>
                  </a:lnTo>
                  <a:lnTo>
                    <a:pt x="4599254" y="2541600"/>
                  </a:lnTo>
                  <a:lnTo>
                    <a:pt x="4649569" y="2535800"/>
                  </a:lnTo>
                  <a:lnTo>
                    <a:pt x="4700255" y="2529895"/>
                  </a:lnTo>
                  <a:lnTo>
                    <a:pt x="4751289" y="2523887"/>
                  </a:lnTo>
                  <a:lnTo>
                    <a:pt x="4802649" y="2517778"/>
                  </a:lnTo>
                  <a:lnTo>
                    <a:pt x="4854314" y="2511570"/>
                  </a:lnTo>
                  <a:lnTo>
                    <a:pt x="4906259" y="2505265"/>
                  </a:lnTo>
                  <a:lnTo>
                    <a:pt x="4958465" y="2498865"/>
                  </a:lnTo>
                  <a:lnTo>
                    <a:pt x="5010907" y="2492372"/>
                  </a:lnTo>
                  <a:lnTo>
                    <a:pt x="5063564" y="2485788"/>
                  </a:lnTo>
                  <a:lnTo>
                    <a:pt x="5116413" y="2479116"/>
                  </a:lnTo>
                  <a:lnTo>
                    <a:pt x="5169433" y="2472356"/>
                  </a:lnTo>
                  <a:lnTo>
                    <a:pt x="5222600" y="2465512"/>
                  </a:lnTo>
                  <a:lnTo>
                    <a:pt x="5275893" y="2458585"/>
                  </a:lnTo>
                  <a:lnTo>
                    <a:pt x="5329290" y="2451578"/>
                  </a:lnTo>
                  <a:lnTo>
                    <a:pt x="5382767" y="2444492"/>
                  </a:lnTo>
                  <a:lnTo>
                    <a:pt x="5436303" y="2437329"/>
                  </a:lnTo>
                  <a:lnTo>
                    <a:pt x="5489875" y="2430092"/>
                  </a:lnTo>
                  <a:lnTo>
                    <a:pt x="5543462" y="2422782"/>
                  </a:lnTo>
                  <a:lnTo>
                    <a:pt x="5597040" y="2415401"/>
                  </a:lnTo>
                  <a:lnTo>
                    <a:pt x="5650588" y="2407953"/>
                  </a:lnTo>
                  <a:lnTo>
                    <a:pt x="5704084" y="2400438"/>
                  </a:lnTo>
                  <a:lnTo>
                    <a:pt x="5757504" y="2392858"/>
                  </a:lnTo>
                  <a:lnTo>
                    <a:pt x="5810827" y="2385216"/>
                  </a:lnTo>
                  <a:lnTo>
                    <a:pt x="5864030" y="2377514"/>
                  </a:lnTo>
                  <a:lnTo>
                    <a:pt x="5917091" y="2369754"/>
                  </a:lnTo>
                  <a:lnTo>
                    <a:pt x="5969988" y="2361937"/>
                  </a:lnTo>
                  <a:lnTo>
                    <a:pt x="6022699" y="2354067"/>
                  </a:lnTo>
                  <a:lnTo>
                    <a:pt x="6075201" y="2346144"/>
                  </a:lnTo>
                  <a:lnTo>
                    <a:pt x="6127472" y="2338171"/>
                  </a:lnTo>
                  <a:lnTo>
                    <a:pt x="6179489" y="2330150"/>
                  </a:lnTo>
                  <a:lnTo>
                    <a:pt x="6231231" y="2322083"/>
                  </a:lnTo>
                  <a:lnTo>
                    <a:pt x="6282674" y="2313972"/>
                  </a:lnTo>
                  <a:lnTo>
                    <a:pt x="6333798" y="2305819"/>
                  </a:lnTo>
                  <a:lnTo>
                    <a:pt x="6384579" y="2297627"/>
                  </a:lnTo>
                  <a:lnTo>
                    <a:pt x="6434995" y="2289396"/>
                  </a:lnTo>
                  <a:lnTo>
                    <a:pt x="6485024" y="2281130"/>
                  </a:lnTo>
                  <a:lnTo>
                    <a:pt x="6534644" y="2272830"/>
                  </a:lnTo>
                  <a:lnTo>
                    <a:pt x="6583832" y="2264498"/>
                  </a:lnTo>
                  <a:lnTo>
                    <a:pt x="6632566" y="2256136"/>
                  </a:lnTo>
                  <a:lnTo>
                    <a:pt x="6680824" y="2247747"/>
                  </a:lnTo>
                  <a:lnTo>
                    <a:pt x="6728583" y="2239332"/>
                  </a:lnTo>
                  <a:lnTo>
                    <a:pt x="6775821" y="2230894"/>
                  </a:lnTo>
                  <a:lnTo>
                    <a:pt x="6822516" y="2222434"/>
                  </a:lnTo>
                  <a:lnTo>
                    <a:pt x="6868646" y="2213955"/>
                  </a:lnTo>
                  <a:lnTo>
                    <a:pt x="6914188" y="2205458"/>
                  </a:lnTo>
                  <a:lnTo>
                    <a:pt x="6959120" y="2196945"/>
                  </a:lnTo>
                  <a:lnTo>
                    <a:pt x="7003419" y="2188420"/>
                  </a:lnTo>
                  <a:lnTo>
                    <a:pt x="7047064" y="2179883"/>
                  </a:lnTo>
                  <a:lnTo>
                    <a:pt x="7090032" y="2171337"/>
                  </a:lnTo>
                  <a:lnTo>
                    <a:pt x="7132301" y="2162783"/>
                  </a:lnTo>
                  <a:lnTo>
                    <a:pt x="7173849" y="2154224"/>
                  </a:lnTo>
                  <a:lnTo>
                    <a:pt x="7235151" y="2141311"/>
                  </a:lnTo>
                  <a:lnTo>
                    <a:pt x="7296471" y="2128050"/>
                  </a:lnTo>
                  <a:lnTo>
                    <a:pt x="7357758" y="2114460"/>
                  </a:lnTo>
                  <a:lnTo>
                    <a:pt x="7418958" y="2100562"/>
                  </a:lnTo>
                  <a:lnTo>
                    <a:pt x="7480019" y="2086375"/>
                  </a:lnTo>
                  <a:lnTo>
                    <a:pt x="7540889" y="2071919"/>
                  </a:lnTo>
                  <a:lnTo>
                    <a:pt x="7601517" y="2057213"/>
                  </a:lnTo>
                  <a:lnTo>
                    <a:pt x="7661849" y="2042277"/>
                  </a:lnTo>
                  <a:lnTo>
                    <a:pt x="7721835" y="2027130"/>
                  </a:lnTo>
                  <a:lnTo>
                    <a:pt x="7781420" y="2011793"/>
                  </a:lnTo>
                  <a:lnTo>
                    <a:pt x="7840554" y="1996285"/>
                  </a:lnTo>
                  <a:lnTo>
                    <a:pt x="7899183" y="1980625"/>
                  </a:lnTo>
                  <a:lnTo>
                    <a:pt x="7957256" y="1964834"/>
                  </a:lnTo>
                  <a:lnTo>
                    <a:pt x="8014721" y="1948930"/>
                  </a:lnTo>
                  <a:lnTo>
                    <a:pt x="8071526" y="1932934"/>
                  </a:lnTo>
                  <a:lnTo>
                    <a:pt x="8127617" y="1916865"/>
                  </a:lnTo>
                  <a:lnTo>
                    <a:pt x="8182944" y="1900743"/>
                  </a:lnTo>
                  <a:lnTo>
                    <a:pt x="8237453" y="1884587"/>
                  </a:lnTo>
                  <a:lnTo>
                    <a:pt x="8291092" y="1868417"/>
                  </a:lnTo>
                  <a:lnTo>
                    <a:pt x="8343810" y="1852253"/>
                  </a:lnTo>
                  <a:lnTo>
                    <a:pt x="8395555" y="1836114"/>
                  </a:lnTo>
                  <a:lnTo>
                    <a:pt x="8446273" y="1820021"/>
                  </a:lnTo>
                  <a:lnTo>
                    <a:pt x="8495912" y="1803992"/>
                  </a:lnTo>
                  <a:lnTo>
                    <a:pt x="8544422" y="1788047"/>
                  </a:lnTo>
                  <a:lnTo>
                    <a:pt x="8591748" y="1772206"/>
                  </a:lnTo>
                  <a:lnTo>
                    <a:pt x="8637840" y="1756489"/>
                  </a:lnTo>
                  <a:lnTo>
                    <a:pt x="8682644" y="1740915"/>
                  </a:lnTo>
                  <a:lnTo>
                    <a:pt x="8726109" y="1725503"/>
                  </a:lnTo>
                  <a:lnTo>
                    <a:pt x="8768183" y="1710275"/>
                  </a:lnTo>
                  <a:lnTo>
                    <a:pt x="8808813" y="1695248"/>
                  </a:lnTo>
                  <a:lnTo>
                    <a:pt x="8847947" y="1680444"/>
                  </a:lnTo>
                  <a:lnTo>
                    <a:pt x="8885533" y="1665880"/>
                  </a:lnTo>
                  <a:lnTo>
                    <a:pt x="8921518" y="1651578"/>
                  </a:lnTo>
                  <a:lnTo>
                    <a:pt x="8988479" y="1623835"/>
                  </a:lnTo>
                  <a:lnTo>
                    <a:pt x="9048412" y="1597373"/>
                  </a:lnTo>
                  <a:lnTo>
                    <a:pt x="9075613" y="1584671"/>
                  </a:lnTo>
                  <a:lnTo>
                    <a:pt x="9078468" y="1583280"/>
                  </a:lnTo>
                </a:path>
                <a:path w="9078595" h="2715260">
                  <a:moveTo>
                    <a:pt x="0" y="870737"/>
                  </a:moveTo>
                  <a:lnTo>
                    <a:pt x="35926" y="851722"/>
                  </a:lnTo>
                  <a:lnTo>
                    <a:pt x="71996" y="832709"/>
                  </a:lnTo>
                  <a:lnTo>
                    <a:pt x="108353" y="813699"/>
                  </a:lnTo>
                  <a:lnTo>
                    <a:pt x="145143" y="794694"/>
                  </a:lnTo>
                  <a:lnTo>
                    <a:pt x="182507" y="775696"/>
                  </a:lnTo>
                  <a:lnTo>
                    <a:pt x="220591" y="756707"/>
                  </a:lnTo>
                  <a:lnTo>
                    <a:pt x="259538" y="737728"/>
                  </a:lnTo>
                  <a:lnTo>
                    <a:pt x="299493" y="718761"/>
                  </a:lnTo>
                  <a:lnTo>
                    <a:pt x="340599" y="699807"/>
                  </a:lnTo>
                  <a:lnTo>
                    <a:pt x="382999" y="680870"/>
                  </a:lnTo>
                  <a:lnTo>
                    <a:pt x="426839" y="661949"/>
                  </a:lnTo>
                  <a:lnTo>
                    <a:pt x="472261" y="643047"/>
                  </a:lnTo>
                  <a:lnTo>
                    <a:pt x="519410" y="624166"/>
                  </a:lnTo>
                  <a:lnTo>
                    <a:pt x="568429" y="605307"/>
                  </a:lnTo>
                  <a:lnTo>
                    <a:pt x="619463" y="586473"/>
                  </a:lnTo>
                  <a:lnTo>
                    <a:pt x="672656" y="567664"/>
                  </a:lnTo>
                  <a:lnTo>
                    <a:pt x="728151" y="548882"/>
                  </a:lnTo>
                  <a:lnTo>
                    <a:pt x="786092" y="530130"/>
                  </a:lnTo>
                  <a:lnTo>
                    <a:pt x="846623" y="511409"/>
                  </a:lnTo>
                  <a:lnTo>
                    <a:pt x="909888" y="492720"/>
                  </a:lnTo>
                  <a:lnTo>
                    <a:pt x="976032" y="474065"/>
                  </a:lnTo>
                  <a:lnTo>
                    <a:pt x="1045197" y="455447"/>
                  </a:lnTo>
                  <a:lnTo>
                    <a:pt x="1082614" y="445590"/>
                  </a:lnTo>
                  <a:lnTo>
                    <a:pt x="1120759" y="435534"/>
                  </a:lnTo>
                  <a:lnTo>
                    <a:pt x="1159622" y="425295"/>
                  </a:lnTo>
                  <a:lnTo>
                    <a:pt x="1199191" y="414888"/>
                  </a:lnTo>
                  <a:lnTo>
                    <a:pt x="1239454" y="404329"/>
                  </a:lnTo>
                  <a:lnTo>
                    <a:pt x="1280400" y="393635"/>
                  </a:lnTo>
                  <a:lnTo>
                    <a:pt x="1322017" y="382821"/>
                  </a:lnTo>
                  <a:lnTo>
                    <a:pt x="1364293" y="371902"/>
                  </a:lnTo>
                  <a:lnTo>
                    <a:pt x="1407218" y="360895"/>
                  </a:lnTo>
                  <a:lnTo>
                    <a:pt x="1450780" y="349816"/>
                  </a:lnTo>
                  <a:lnTo>
                    <a:pt x="1494966" y="338681"/>
                  </a:lnTo>
                  <a:lnTo>
                    <a:pt x="1539766" y="327504"/>
                  </a:lnTo>
                  <a:lnTo>
                    <a:pt x="1585168" y="316303"/>
                  </a:lnTo>
                  <a:lnTo>
                    <a:pt x="1631160" y="305093"/>
                  </a:lnTo>
                  <a:lnTo>
                    <a:pt x="1677732" y="293890"/>
                  </a:lnTo>
                  <a:lnTo>
                    <a:pt x="1724870" y="282710"/>
                  </a:lnTo>
                  <a:lnTo>
                    <a:pt x="1772565" y="271568"/>
                  </a:lnTo>
                  <a:lnTo>
                    <a:pt x="1820804" y="260481"/>
                  </a:lnTo>
                  <a:lnTo>
                    <a:pt x="1869576" y="249464"/>
                  </a:lnTo>
                  <a:lnTo>
                    <a:pt x="1918869" y="238533"/>
                  </a:lnTo>
                  <a:lnTo>
                    <a:pt x="1968673" y="227704"/>
                  </a:lnTo>
                  <a:lnTo>
                    <a:pt x="2018974" y="216994"/>
                  </a:lnTo>
                  <a:lnTo>
                    <a:pt x="2069762" y="206417"/>
                  </a:lnTo>
                  <a:lnTo>
                    <a:pt x="2121025" y="195989"/>
                  </a:lnTo>
                  <a:lnTo>
                    <a:pt x="2172752" y="185728"/>
                  </a:lnTo>
                  <a:lnTo>
                    <a:pt x="2224931" y="175647"/>
                  </a:lnTo>
                  <a:lnTo>
                    <a:pt x="2277551" y="165764"/>
                  </a:lnTo>
                  <a:lnTo>
                    <a:pt x="2330600" y="156094"/>
                  </a:lnTo>
                  <a:lnTo>
                    <a:pt x="2384066" y="146653"/>
                  </a:lnTo>
                  <a:lnTo>
                    <a:pt x="2437938" y="137456"/>
                  </a:lnTo>
                  <a:lnTo>
                    <a:pt x="2492205" y="128521"/>
                  </a:lnTo>
                  <a:lnTo>
                    <a:pt x="2546855" y="119862"/>
                  </a:lnTo>
                  <a:lnTo>
                    <a:pt x="2601876" y="111495"/>
                  </a:lnTo>
                  <a:lnTo>
                    <a:pt x="2657257" y="103436"/>
                  </a:lnTo>
                  <a:lnTo>
                    <a:pt x="2712987" y="95702"/>
                  </a:lnTo>
                  <a:lnTo>
                    <a:pt x="2769053" y="88307"/>
                  </a:lnTo>
                  <a:lnTo>
                    <a:pt x="2825445" y="81269"/>
                  </a:lnTo>
                  <a:lnTo>
                    <a:pt x="2882151" y="74602"/>
                  </a:lnTo>
                  <a:lnTo>
                    <a:pt x="2939159" y="68322"/>
                  </a:lnTo>
                  <a:lnTo>
                    <a:pt x="2996457" y="62446"/>
                  </a:lnTo>
                  <a:lnTo>
                    <a:pt x="3054035" y="56990"/>
                  </a:lnTo>
                  <a:lnTo>
                    <a:pt x="3111881" y="51968"/>
                  </a:lnTo>
                  <a:lnTo>
                    <a:pt x="3156318" y="48359"/>
                  </a:lnTo>
                  <a:lnTo>
                    <a:pt x="3201095" y="44877"/>
                  </a:lnTo>
                  <a:lnTo>
                    <a:pt x="3246208" y="41521"/>
                  </a:lnTo>
                  <a:lnTo>
                    <a:pt x="3291649" y="38292"/>
                  </a:lnTo>
                  <a:lnTo>
                    <a:pt x="3337414" y="35191"/>
                  </a:lnTo>
                  <a:lnTo>
                    <a:pt x="3383497" y="32217"/>
                  </a:lnTo>
                  <a:lnTo>
                    <a:pt x="3429892" y="29372"/>
                  </a:lnTo>
                  <a:lnTo>
                    <a:pt x="3476594" y="26655"/>
                  </a:lnTo>
                  <a:lnTo>
                    <a:pt x="3523597" y="24067"/>
                  </a:lnTo>
                  <a:lnTo>
                    <a:pt x="3570896" y="21609"/>
                  </a:lnTo>
                  <a:lnTo>
                    <a:pt x="3618486" y="19281"/>
                  </a:lnTo>
                  <a:lnTo>
                    <a:pt x="3666359" y="17084"/>
                  </a:lnTo>
                  <a:lnTo>
                    <a:pt x="3714512" y="15017"/>
                  </a:lnTo>
                  <a:lnTo>
                    <a:pt x="3762937" y="13081"/>
                  </a:lnTo>
                  <a:lnTo>
                    <a:pt x="3811631" y="11277"/>
                  </a:lnTo>
                  <a:lnTo>
                    <a:pt x="3860587" y="9605"/>
                  </a:lnTo>
                  <a:lnTo>
                    <a:pt x="3909799" y="8066"/>
                  </a:lnTo>
                  <a:lnTo>
                    <a:pt x="3959262" y="6659"/>
                  </a:lnTo>
                  <a:lnTo>
                    <a:pt x="4008971" y="5386"/>
                  </a:lnTo>
                  <a:lnTo>
                    <a:pt x="4058920" y="4247"/>
                  </a:lnTo>
                  <a:lnTo>
                    <a:pt x="4109103" y="3241"/>
                  </a:lnTo>
                  <a:lnTo>
                    <a:pt x="4159515" y="2371"/>
                  </a:lnTo>
                  <a:lnTo>
                    <a:pt x="4210150" y="1636"/>
                  </a:lnTo>
                  <a:lnTo>
                    <a:pt x="4261002" y="1036"/>
                  </a:lnTo>
                  <a:lnTo>
                    <a:pt x="4312066" y="572"/>
                  </a:lnTo>
                  <a:lnTo>
                    <a:pt x="4363337" y="244"/>
                  </a:lnTo>
                  <a:lnTo>
                    <a:pt x="4414809" y="53"/>
                  </a:lnTo>
                  <a:lnTo>
                    <a:pt x="4466475" y="0"/>
                  </a:lnTo>
                  <a:lnTo>
                    <a:pt x="4518332" y="83"/>
                  </a:lnTo>
                  <a:lnTo>
                    <a:pt x="4570373" y="305"/>
                  </a:lnTo>
                  <a:lnTo>
                    <a:pt x="4622592" y="666"/>
                  </a:lnTo>
                  <a:lnTo>
                    <a:pt x="4674984" y="1165"/>
                  </a:lnTo>
                  <a:lnTo>
                    <a:pt x="4727543" y="1804"/>
                  </a:lnTo>
                  <a:lnTo>
                    <a:pt x="4780264" y="2583"/>
                  </a:lnTo>
                  <a:lnTo>
                    <a:pt x="4833141" y="3501"/>
                  </a:lnTo>
                  <a:lnTo>
                    <a:pt x="4886169" y="4560"/>
                  </a:lnTo>
                  <a:lnTo>
                    <a:pt x="4939342" y="5761"/>
                  </a:lnTo>
                  <a:lnTo>
                    <a:pt x="4992655" y="7102"/>
                  </a:lnTo>
                  <a:lnTo>
                    <a:pt x="5046101" y="8586"/>
                  </a:lnTo>
                  <a:lnTo>
                    <a:pt x="5099676" y="10212"/>
                  </a:lnTo>
                  <a:lnTo>
                    <a:pt x="5153373" y="11981"/>
                  </a:lnTo>
                  <a:lnTo>
                    <a:pt x="5207188" y="13893"/>
                  </a:lnTo>
                  <a:lnTo>
                    <a:pt x="5261114" y="15948"/>
                  </a:lnTo>
                  <a:lnTo>
                    <a:pt x="5315146" y="18147"/>
                  </a:lnTo>
                  <a:lnTo>
                    <a:pt x="5369278" y="20491"/>
                  </a:lnTo>
                  <a:lnTo>
                    <a:pt x="5423505" y="22980"/>
                  </a:lnTo>
                  <a:lnTo>
                    <a:pt x="5477822" y="25614"/>
                  </a:lnTo>
                  <a:lnTo>
                    <a:pt x="5532222" y="28394"/>
                  </a:lnTo>
                  <a:lnTo>
                    <a:pt x="5586700" y="31320"/>
                  </a:lnTo>
                  <a:lnTo>
                    <a:pt x="5641251" y="34392"/>
                  </a:lnTo>
                  <a:lnTo>
                    <a:pt x="5695869" y="37612"/>
                  </a:lnTo>
                  <a:lnTo>
                    <a:pt x="5750548" y="40979"/>
                  </a:lnTo>
                  <a:lnTo>
                    <a:pt x="5805283" y="44493"/>
                  </a:lnTo>
                  <a:lnTo>
                    <a:pt x="5860068" y="48156"/>
                  </a:lnTo>
                  <a:lnTo>
                    <a:pt x="5914897" y="51968"/>
                  </a:lnTo>
                  <a:lnTo>
                    <a:pt x="5962519" y="55457"/>
                  </a:lnTo>
                  <a:lnTo>
                    <a:pt x="6011082" y="59249"/>
                  </a:lnTo>
                  <a:lnTo>
                    <a:pt x="6060546" y="63334"/>
                  </a:lnTo>
                  <a:lnTo>
                    <a:pt x="6110870" y="67703"/>
                  </a:lnTo>
                  <a:lnTo>
                    <a:pt x="6162011" y="72347"/>
                  </a:lnTo>
                  <a:lnTo>
                    <a:pt x="6213930" y="77254"/>
                  </a:lnTo>
                  <a:lnTo>
                    <a:pt x="6266585" y="82416"/>
                  </a:lnTo>
                  <a:lnTo>
                    <a:pt x="6319934" y="87822"/>
                  </a:lnTo>
                  <a:lnTo>
                    <a:pt x="6373937" y="93463"/>
                  </a:lnTo>
                  <a:lnTo>
                    <a:pt x="6428553" y="99330"/>
                  </a:lnTo>
                  <a:lnTo>
                    <a:pt x="6483739" y="105411"/>
                  </a:lnTo>
                  <a:lnTo>
                    <a:pt x="6539455" y="111698"/>
                  </a:lnTo>
                  <a:lnTo>
                    <a:pt x="6595661" y="118181"/>
                  </a:lnTo>
                  <a:lnTo>
                    <a:pt x="6652314" y="124849"/>
                  </a:lnTo>
                  <a:lnTo>
                    <a:pt x="6709373" y="131694"/>
                  </a:lnTo>
                  <a:lnTo>
                    <a:pt x="6766798" y="138705"/>
                  </a:lnTo>
                  <a:lnTo>
                    <a:pt x="6824546" y="145873"/>
                  </a:lnTo>
                  <a:lnTo>
                    <a:pt x="6882578" y="153187"/>
                  </a:lnTo>
                  <a:lnTo>
                    <a:pt x="6940851" y="160638"/>
                  </a:lnTo>
                  <a:lnTo>
                    <a:pt x="6999325" y="168217"/>
                  </a:lnTo>
                  <a:lnTo>
                    <a:pt x="7057958" y="175913"/>
                  </a:lnTo>
                  <a:lnTo>
                    <a:pt x="7116709" y="183716"/>
                  </a:lnTo>
                  <a:lnTo>
                    <a:pt x="7175538" y="191618"/>
                  </a:lnTo>
                  <a:lnTo>
                    <a:pt x="7234402" y="199607"/>
                  </a:lnTo>
                  <a:lnTo>
                    <a:pt x="7293260" y="207675"/>
                  </a:lnTo>
                  <a:lnTo>
                    <a:pt x="7352072" y="215811"/>
                  </a:lnTo>
                  <a:lnTo>
                    <a:pt x="7410797" y="224006"/>
                  </a:lnTo>
                  <a:lnTo>
                    <a:pt x="7469392" y="232250"/>
                  </a:lnTo>
                  <a:lnTo>
                    <a:pt x="7527817" y="240533"/>
                  </a:lnTo>
                  <a:lnTo>
                    <a:pt x="7586031" y="248845"/>
                  </a:lnTo>
                  <a:lnTo>
                    <a:pt x="7643993" y="257177"/>
                  </a:lnTo>
                  <a:lnTo>
                    <a:pt x="7701660" y="265519"/>
                  </a:lnTo>
                  <a:lnTo>
                    <a:pt x="7758993" y="273860"/>
                  </a:lnTo>
                  <a:lnTo>
                    <a:pt x="7815950" y="282192"/>
                  </a:lnTo>
                  <a:lnTo>
                    <a:pt x="7872490" y="290504"/>
                  </a:lnTo>
                  <a:lnTo>
                    <a:pt x="7928571" y="298787"/>
                  </a:lnTo>
                  <a:lnTo>
                    <a:pt x="7984153" y="307031"/>
                  </a:lnTo>
                  <a:lnTo>
                    <a:pt x="8039193" y="315226"/>
                  </a:lnTo>
                  <a:lnTo>
                    <a:pt x="8093652" y="323362"/>
                  </a:lnTo>
                  <a:lnTo>
                    <a:pt x="8147488" y="331430"/>
                  </a:lnTo>
                  <a:lnTo>
                    <a:pt x="8200659" y="339419"/>
                  </a:lnTo>
                  <a:lnTo>
                    <a:pt x="8253125" y="347321"/>
                  </a:lnTo>
                  <a:lnTo>
                    <a:pt x="8304844" y="355124"/>
                  </a:lnTo>
                  <a:lnTo>
                    <a:pt x="8355776" y="362820"/>
                  </a:lnTo>
                  <a:lnTo>
                    <a:pt x="8405878" y="370399"/>
                  </a:lnTo>
                  <a:lnTo>
                    <a:pt x="8455110" y="377850"/>
                  </a:lnTo>
                  <a:lnTo>
                    <a:pt x="8503430" y="385164"/>
                  </a:lnTo>
                  <a:lnTo>
                    <a:pt x="8550798" y="392332"/>
                  </a:lnTo>
                  <a:lnTo>
                    <a:pt x="8597172" y="399343"/>
                  </a:lnTo>
                  <a:lnTo>
                    <a:pt x="8642512" y="406188"/>
                  </a:lnTo>
                  <a:lnTo>
                    <a:pt x="8686775" y="412856"/>
                  </a:lnTo>
                  <a:lnTo>
                    <a:pt x="8729920" y="419339"/>
                  </a:lnTo>
                  <a:lnTo>
                    <a:pt x="8771907" y="425626"/>
                  </a:lnTo>
                  <a:lnTo>
                    <a:pt x="8812695" y="431707"/>
                  </a:lnTo>
                  <a:lnTo>
                    <a:pt x="8852241" y="437574"/>
                  </a:lnTo>
                  <a:lnTo>
                    <a:pt x="8890506" y="443215"/>
                  </a:lnTo>
                  <a:lnTo>
                    <a:pt x="8963023" y="453783"/>
                  </a:lnTo>
                  <a:lnTo>
                    <a:pt x="9029919" y="463334"/>
                  </a:lnTo>
                  <a:lnTo>
                    <a:pt x="9061155" y="467703"/>
                  </a:lnTo>
                  <a:lnTo>
                    <a:pt x="9078468" y="470084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40" y="5640323"/>
              <a:ext cx="3005455" cy="1211580"/>
            </a:xfrm>
            <a:custGeom>
              <a:avLst/>
              <a:gdLst/>
              <a:ahLst/>
              <a:cxnLst/>
              <a:rect l="l" t="t" r="r" b="b"/>
              <a:pathLst>
                <a:path w="3005455" h="1211579">
                  <a:moveTo>
                    <a:pt x="0" y="0"/>
                  </a:moveTo>
                  <a:lnTo>
                    <a:pt x="51736" y="23523"/>
                  </a:lnTo>
                  <a:lnTo>
                    <a:pt x="103465" y="47039"/>
                  </a:lnTo>
                  <a:lnTo>
                    <a:pt x="155181" y="70542"/>
                  </a:lnTo>
                  <a:lnTo>
                    <a:pt x="206875" y="94025"/>
                  </a:lnTo>
                  <a:lnTo>
                    <a:pt x="258542" y="117481"/>
                  </a:lnTo>
                  <a:lnTo>
                    <a:pt x="310173" y="140903"/>
                  </a:lnTo>
                  <a:lnTo>
                    <a:pt x="361763" y="164285"/>
                  </a:lnTo>
                  <a:lnTo>
                    <a:pt x="413304" y="187620"/>
                  </a:lnTo>
                  <a:lnTo>
                    <a:pt x="464788" y="210901"/>
                  </a:lnTo>
                  <a:lnTo>
                    <a:pt x="516210" y="234122"/>
                  </a:lnTo>
                  <a:lnTo>
                    <a:pt x="567562" y="257275"/>
                  </a:lnTo>
                  <a:lnTo>
                    <a:pt x="618837" y="280354"/>
                  </a:lnTo>
                  <a:lnTo>
                    <a:pt x="670028" y="303352"/>
                  </a:lnTo>
                  <a:lnTo>
                    <a:pt x="721127" y="326263"/>
                  </a:lnTo>
                  <a:lnTo>
                    <a:pt x="772129" y="349080"/>
                  </a:lnTo>
                  <a:lnTo>
                    <a:pt x="823026" y="371796"/>
                  </a:lnTo>
                  <a:lnTo>
                    <a:pt x="873811" y="394404"/>
                  </a:lnTo>
                  <a:lnTo>
                    <a:pt x="924477" y="416898"/>
                  </a:lnTo>
                  <a:lnTo>
                    <a:pt x="975017" y="439271"/>
                  </a:lnTo>
                  <a:lnTo>
                    <a:pt x="1025424" y="461515"/>
                  </a:lnTo>
                  <a:lnTo>
                    <a:pt x="1075691" y="483626"/>
                  </a:lnTo>
                  <a:lnTo>
                    <a:pt x="1125811" y="505594"/>
                  </a:lnTo>
                  <a:lnTo>
                    <a:pt x="1175776" y="527415"/>
                  </a:lnTo>
                  <a:lnTo>
                    <a:pt x="1225581" y="549081"/>
                  </a:lnTo>
                  <a:lnTo>
                    <a:pt x="1275218" y="570586"/>
                  </a:lnTo>
                  <a:lnTo>
                    <a:pt x="1324680" y="591923"/>
                  </a:lnTo>
                  <a:lnTo>
                    <a:pt x="1373960" y="613084"/>
                  </a:lnTo>
                  <a:lnTo>
                    <a:pt x="1423050" y="634064"/>
                  </a:lnTo>
                  <a:lnTo>
                    <a:pt x="1471945" y="654855"/>
                  </a:lnTo>
                  <a:lnTo>
                    <a:pt x="1520637" y="675452"/>
                  </a:lnTo>
                  <a:lnTo>
                    <a:pt x="1569118" y="695846"/>
                  </a:lnTo>
                  <a:lnTo>
                    <a:pt x="1617383" y="716032"/>
                  </a:lnTo>
                  <a:lnTo>
                    <a:pt x="1665423" y="736002"/>
                  </a:lnTo>
                  <a:lnTo>
                    <a:pt x="1713232" y="755751"/>
                  </a:lnTo>
                  <a:lnTo>
                    <a:pt x="1760804" y="775270"/>
                  </a:lnTo>
                  <a:lnTo>
                    <a:pt x="1808130" y="794555"/>
                  </a:lnTo>
                  <a:lnTo>
                    <a:pt x="1855204" y="813597"/>
                  </a:lnTo>
                  <a:lnTo>
                    <a:pt x="1902019" y="832390"/>
                  </a:lnTo>
                  <a:lnTo>
                    <a:pt x="1948568" y="850927"/>
                  </a:lnTo>
                  <a:lnTo>
                    <a:pt x="1994844" y="869202"/>
                  </a:lnTo>
                  <a:lnTo>
                    <a:pt x="2040840" y="887208"/>
                  </a:lnTo>
                  <a:lnTo>
                    <a:pt x="2086549" y="904937"/>
                  </a:lnTo>
                  <a:lnTo>
                    <a:pt x="2131963" y="922385"/>
                  </a:lnTo>
                  <a:lnTo>
                    <a:pt x="2177077" y="939543"/>
                  </a:lnTo>
                  <a:lnTo>
                    <a:pt x="2221882" y="956404"/>
                  </a:lnTo>
                  <a:lnTo>
                    <a:pt x="2266372" y="972963"/>
                  </a:lnTo>
                  <a:lnTo>
                    <a:pt x="2310540" y="989213"/>
                  </a:lnTo>
                  <a:lnTo>
                    <a:pt x="2354379" y="1005146"/>
                  </a:lnTo>
                  <a:lnTo>
                    <a:pt x="2397882" y="1020757"/>
                  </a:lnTo>
                  <a:lnTo>
                    <a:pt x="2441042" y="1036037"/>
                  </a:lnTo>
                  <a:lnTo>
                    <a:pt x="2483852" y="1050981"/>
                  </a:lnTo>
                  <a:lnTo>
                    <a:pt x="2526304" y="1065583"/>
                  </a:lnTo>
                  <a:lnTo>
                    <a:pt x="2568393" y="1079834"/>
                  </a:lnTo>
                  <a:lnTo>
                    <a:pt x="2610110" y="1093728"/>
                  </a:lnTo>
                  <a:lnTo>
                    <a:pt x="2651449" y="1107259"/>
                  </a:lnTo>
                  <a:lnTo>
                    <a:pt x="2692403" y="1120420"/>
                  </a:lnTo>
                  <a:lnTo>
                    <a:pt x="2732964" y="1133205"/>
                  </a:lnTo>
                  <a:lnTo>
                    <a:pt x="2773127" y="1145605"/>
                  </a:lnTo>
                  <a:lnTo>
                    <a:pt x="2812883" y="1157616"/>
                  </a:lnTo>
                  <a:lnTo>
                    <a:pt x="2852227" y="1169229"/>
                  </a:lnTo>
                  <a:lnTo>
                    <a:pt x="2891150" y="1180439"/>
                  </a:lnTo>
                  <a:lnTo>
                    <a:pt x="2929645" y="1191239"/>
                  </a:lnTo>
                  <a:lnTo>
                    <a:pt x="2967707" y="1201621"/>
                  </a:lnTo>
                  <a:lnTo>
                    <a:pt x="3005328" y="1211579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" y="5285232"/>
              <a:ext cx="9078595" cy="1467485"/>
            </a:xfrm>
            <a:custGeom>
              <a:avLst/>
              <a:gdLst/>
              <a:ahLst/>
              <a:cxnLst/>
              <a:rect l="l" t="t" r="r" b="b"/>
              <a:pathLst>
                <a:path w="9078595" h="1467484">
                  <a:moveTo>
                    <a:pt x="0" y="0"/>
                  </a:moveTo>
                  <a:lnTo>
                    <a:pt x="37330" y="13040"/>
                  </a:lnTo>
                  <a:lnTo>
                    <a:pt x="74781" y="26102"/>
                  </a:lnTo>
                  <a:lnTo>
                    <a:pt x="112476" y="39209"/>
                  </a:lnTo>
                  <a:lnTo>
                    <a:pt x="150535" y="52381"/>
                  </a:lnTo>
                  <a:lnTo>
                    <a:pt x="189081" y="65641"/>
                  </a:lnTo>
                  <a:lnTo>
                    <a:pt x="228234" y="79010"/>
                  </a:lnTo>
                  <a:lnTo>
                    <a:pt x="268117" y="92511"/>
                  </a:lnTo>
                  <a:lnTo>
                    <a:pt x="308850" y="106166"/>
                  </a:lnTo>
                  <a:lnTo>
                    <a:pt x="350556" y="119996"/>
                  </a:lnTo>
                  <a:lnTo>
                    <a:pt x="393355" y="134024"/>
                  </a:lnTo>
                  <a:lnTo>
                    <a:pt x="437370" y="148271"/>
                  </a:lnTo>
                  <a:lnTo>
                    <a:pt x="482722" y="162760"/>
                  </a:lnTo>
                  <a:lnTo>
                    <a:pt x="529532" y="177511"/>
                  </a:lnTo>
                  <a:lnTo>
                    <a:pt x="577923" y="192548"/>
                  </a:lnTo>
                  <a:lnTo>
                    <a:pt x="628015" y="207892"/>
                  </a:lnTo>
                  <a:lnTo>
                    <a:pt x="679930" y="223566"/>
                  </a:lnTo>
                  <a:lnTo>
                    <a:pt x="733790" y="239590"/>
                  </a:lnTo>
                  <a:lnTo>
                    <a:pt x="789716" y="255987"/>
                  </a:lnTo>
                  <a:lnTo>
                    <a:pt x="847830" y="272779"/>
                  </a:lnTo>
                  <a:lnTo>
                    <a:pt x="908254" y="289988"/>
                  </a:lnTo>
                  <a:lnTo>
                    <a:pt x="971108" y="307635"/>
                  </a:lnTo>
                  <a:lnTo>
                    <a:pt x="1036514" y="325744"/>
                  </a:lnTo>
                  <a:lnTo>
                    <a:pt x="1104595" y="344335"/>
                  </a:lnTo>
                  <a:lnTo>
                    <a:pt x="1143070" y="354783"/>
                  </a:lnTo>
                  <a:lnTo>
                    <a:pt x="1182416" y="365482"/>
                  </a:lnTo>
                  <a:lnTo>
                    <a:pt x="1222610" y="376420"/>
                  </a:lnTo>
                  <a:lnTo>
                    <a:pt x="1263628" y="387587"/>
                  </a:lnTo>
                  <a:lnTo>
                    <a:pt x="1305446" y="398970"/>
                  </a:lnTo>
                  <a:lnTo>
                    <a:pt x="1348038" y="410558"/>
                  </a:lnTo>
                  <a:lnTo>
                    <a:pt x="1391383" y="422339"/>
                  </a:lnTo>
                  <a:lnTo>
                    <a:pt x="1435454" y="434301"/>
                  </a:lnTo>
                  <a:lnTo>
                    <a:pt x="1480229" y="446435"/>
                  </a:lnTo>
                  <a:lnTo>
                    <a:pt x="1525683" y="458726"/>
                  </a:lnTo>
                  <a:lnTo>
                    <a:pt x="1571793" y="471165"/>
                  </a:lnTo>
                  <a:lnTo>
                    <a:pt x="1618533" y="483740"/>
                  </a:lnTo>
                  <a:lnTo>
                    <a:pt x="1665881" y="496438"/>
                  </a:lnTo>
                  <a:lnTo>
                    <a:pt x="1713812" y="509249"/>
                  </a:lnTo>
                  <a:lnTo>
                    <a:pt x="1762302" y="522161"/>
                  </a:lnTo>
                  <a:lnTo>
                    <a:pt x="1811326" y="535163"/>
                  </a:lnTo>
                  <a:lnTo>
                    <a:pt x="1860862" y="548242"/>
                  </a:lnTo>
                  <a:lnTo>
                    <a:pt x="1910884" y="561388"/>
                  </a:lnTo>
                  <a:lnTo>
                    <a:pt x="1961369" y="574589"/>
                  </a:lnTo>
                  <a:lnTo>
                    <a:pt x="2012293" y="587832"/>
                  </a:lnTo>
                  <a:lnTo>
                    <a:pt x="2063632" y="601108"/>
                  </a:lnTo>
                  <a:lnTo>
                    <a:pt x="2115361" y="614404"/>
                  </a:lnTo>
                  <a:lnTo>
                    <a:pt x="2167457" y="627708"/>
                  </a:lnTo>
                  <a:lnTo>
                    <a:pt x="2219896" y="641010"/>
                  </a:lnTo>
                  <a:lnTo>
                    <a:pt x="2272652" y="654297"/>
                  </a:lnTo>
                  <a:lnTo>
                    <a:pt x="2325704" y="667558"/>
                  </a:lnTo>
                  <a:lnTo>
                    <a:pt x="2379025" y="680782"/>
                  </a:lnTo>
                  <a:lnTo>
                    <a:pt x="2432593" y="693956"/>
                  </a:lnTo>
                  <a:lnTo>
                    <a:pt x="2486383" y="707070"/>
                  </a:lnTo>
                  <a:lnTo>
                    <a:pt x="2540372" y="720112"/>
                  </a:lnTo>
                  <a:lnTo>
                    <a:pt x="2594535" y="733070"/>
                  </a:lnTo>
                  <a:lnTo>
                    <a:pt x="2648847" y="745933"/>
                  </a:lnTo>
                  <a:lnTo>
                    <a:pt x="2703286" y="758689"/>
                  </a:lnTo>
                  <a:lnTo>
                    <a:pt x="2757827" y="771327"/>
                  </a:lnTo>
                  <a:lnTo>
                    <a:pt x="2812445" y="783835"/>
                  </a:lnTo>
                  <a:lnTo>
                    <a:pt x="2867118" y="796202"/>
                  </a:lnTo>
                  <a:lnTo>
                    <a:pt x="2921820" y="808416"/>
                  </a:lnTo>
                  <a:lnTo>
                    <a:pt x="2976529" y="820465"/>
                  </a:lnTo>
                  <a:lnTo>
                    <a:pt x="3031219" y="832339"/>
                  </a:lnTo>
                  <a:lnTo>
                    <a:pt x="3085866" y="844024"/>
                  </a:lnTo>
                  <a:lnTo>
                    <a:pt x="3140448" y="855511"/>
                  </a:lnTo>
                  <a:lnTo>
                    <a:pt x="3194939" y="866787"/>
                  </a:lnTo>
                  <a:lnTo>
                    <a:pt x="3240905" y="876174"/>
                  </a:lnTo>
                  <a:lnTo>
                    <a:pt x="3287337" y="885572"/>
                  </a:lnTo>
                  <a:lnTo>
                    <a:pt x="3334214" y="894977"/>
                  </a:lnTo>
                  <a:lnTo>
                    <a:pt x="3381516" y="904385"/>
                  </a:lnTo>
                  <a:lnTo>
                    <a:pt x="3429225" y="913795"/>
                  </a:lnTo>
                  <a:lnTo>
                    <a:pt x="3477320" y="923202"/>
                  </a:lnTo>
                  <a:lnTo>
                    <a:pt x="3525781" y="932602"/>
                  </a:lnTo>
                  <a:lnTo>
                    <a:pt x="3574590" y="941993"/>
                  </a:lnTo>
                  <a:lnTo>
                    <a:pt x="3623725" y="951370"/>
                  </a:lnTo>
                  <a:lnTo>
                    <a:pt x="3673169" y="960731"/>
                  </a:lnTo>
                  <a:lnTo>
                    <a:pt x="3722900" y="970072"/>
                  </a:lnTo>
                  <a:lnTo>
                    <a:pt x="3772900" y="979390"/>
                  </a:lnTo>
                  <a:lnTo>
                    <a:pt x="3823148" y="988681"/>
                  </a:lnTo>
                  <a:lnTo>
                    <a:pt x="3873625" y="997942"/>
                  </a:lnTo>
                  <a:lnTo>
                    <a:pt x="3924312" y="1007169"/>
                  </a:lnTo>
                  <a:lnTo>
                    <a:pt x="3975188" y="1016359"/>
                  </a:lnTo>
                  <a:lnTo>
                    <a:pt x="4026234" y="1025508"/>
                  </a:lnTo>
                  <a:lnTo>
                    <a:pt x="4077431" y="1034614"/>
                  </a:lnTo>
                  <a:lnTo>
                    <a:pt x="4128758" y="1043673"/>
                  </a:lnTo>
                  <a:lnTo>
                    <a:pt x="4180196" y="1052680"/>
                  </a:lnTo>
                  <a:lnTo>
                    <a:pt x="4231726" y="1061634"/>
                  </a:lnTo>
                  <a:lnTo>
                    <a:pt x="4283327" y="1070530"/>
                  </a:lnTo>
                  <a:lnTo>
                    <a:pt x="4334980" y="1079365"/>
                  </a:lnTo>
                  <a:lnTo>
                    <a:pt x="4386666" y="1088135"/>
                  </a:lnTo>
                  <a:lnTo>
                    <a:pt x="4438364" y="1096838"/>
                  </a:lnTo>
                  <a:lnTo>
                    <a:pt x="4490055" y="1105470"/>
                  </a:lnTo>
                  <a:lnTo>
                    <a:pt x="4541719" y="1114027"/>
                  </a:lnTo>
                  <a:lnTo>
                    <a:pt x="4593337" y="1122505"/>
                  </a:lnTo>
                  <a:lnTo>
                    <a:pt x="4644889" y="1130903"/>
                  </a:lnTo>
                  <a:lnTo>
                    <a:pt x="4696356" y="1139215"/>
                  </a:lnTo>
                  <a:lnTo>
                    <a:pt x="4747717" y="1147439"/>
                  </a:lnTo>
                  <a:lnTo>
                    <a:pt x="4798953" y="1155572"/>
                  </a:lnTo>
                  <a:lnTo>
                    <a:pt x="4850044" y="1163609"/>
                  </a:lnTo>
                  <a:lnTo>
                    <a:pt x="4900971" y="1171548"/>
                  </a:lnTo>
                  <a:lnTo>
                    <a:pt x="4951715" y="1179384"/>
                  </a:lnTo>
                  <a:lnTo>
                    <a:pt x="5002254" y="1187116"/>
                  </a:lnTo>
                  <a:lnTo>
                    <a:pt x="5052570" y="1194738"/>
                  </a:lnTo>
                  <a:lnTo>
                    <a:pt x="5102643" y="1202248"/>
                  </a:lnTo>
                  <a:lnTo>
                    <a:pt x="5152453" y="1209643"/>
                  </a:lnTo>
                  <a:lnTo>
                    <a:pt x="5201981" y="1216918"/>
                  </a:lnTo>
                  <a:lnTo>
                    <a:pt x="5251208" y="1224071"/>
                  </a:lnTo>
                  <a:lnTo>
                    <a:pt x="5300112" y="1231098"/>
                  </a:lnTo>
                  <a:lnTo>
                    <a:pt x="5348675" y="1237995"/>
                  </a:lnTo>
                  <a:lnTo>
                    <a:pt x="5396877" y="1244760"/>
                  </a:lnTo>
                  <a:lnTo>
                    <a:pt x="5444699" y="1251389"/>
                  </a:lnTo>
                  <a:lnTo>
                    <a:pt x="5492120" y="1257878"/>
                  </a:lnTo>
                  <a:lnTo>
                    <a:pt x="5539121" y="1264224"/>
                  </a:lnTo>
                  <a:lnTo>
                    <a:pt x="5585682" y="1270423"/>
                  </a:lnTo>
                  <a:lnTo>
                    <a:pt x="5631784" y="1276473"/>
                  </a:lnTo>
                  <a:lnTo>
                    <a:pt x="5677408" y="1282369"/>
                  </a:lnTo>
                  <a:lnTo>
                    <a:pt x="5732837" y="1289363"/>
                  </a:lnTo>
                  <a:lnTo>
                    <a:pt x="5788444" y="1296155"/>
                  </a:lnTo>
                  <a:lnTo>
                    <a:pt x="5844194" y="1302751"/>
                  </a:lnTo>
                  <a:lnTo>
                    <a:pt x="5900055" y="1309154"/>
                  </a:lnTo>
                  <a:lnTo>
                    <a:pt x="5955991" y="1315370"/>
                  </a:lnTo>
                  <a:lnTo>
                    <a:pt x="6011969" y="1321401"/>
                  </a:lnTo>
                  <a:lnTo>
                    <a:pt x="6067954" y="1327252"/>
                  </a:lnTo>
                  <a:lnTo>
                    <a:pt x="6123913" y="1332927"/>
                  </a:lnTo>
                  <a:lnTo>
                    <a:pt x="6179810" y="1338430"/>
                  </a:lnTo>
                  <a:lnTo>
                    <a:pt x="6235613" y="1343766"/>
                  </a:lnTo>
                  <a:lnTo>
                    <a:pt x="6291286" y="1348938"/>
                  </a:lnTo>
                  <a:lnTo>
                    <a:pt x="6346796" y="1353951"/>
                  </a:lnTo>
                  <a:lnTo>
                    <a:pt x="6402109" y="1358809"/>
                  </a:lnTo>
                  <a:lnTo>
                    <a:pt x="6457190" y="1363515"/>
                  </a:lnTo>
                  <a:lnTo>
                    <a:pt x="6512005" y="1368075"/>
                  </a:lnTo>
                  <a:lnTo>
                    <a:pt x="6566521" y="1372492"/>
                  </a:lnTo>
                  <a:lnTo>
                    <a:pt x="6620702" y="1376770"/>
                  </a:lnTo>
                  <a:lnTo>
                    <a:pt x="6674516" y="1380913"/>
                  </a:lnTo>
                  <a:lnTo>
                    <a:pt x="6727927" y="1384927"/>
                  </a:lnTo>
                  <a:lnTo>
                    <a:pt x="6780902" y="1388814"/>
                  </a:lnTo>
                  <a:lnTo>
                    <a:pt x="6833407" y="1392578"/>
                  </a:lnTo>
                  <a:lnTo>
                    <a:pt x="6885407" y="1396225"/>
                  </a:lnTo>
                  <a:lnTo>
                    <a:pt x="6936868" y="1399758"/>
                  </a:lnTo>
                  <a:lnTo>
                    <a:pt x="6987756" y="1403181"/>
                  </a:lnTo>
                  <a:lnTo>
                    <a:pt x="7038038" y="1406499"/>
                  </a:lnTo>
                  <a:lnTo>
                    <a:pt x="7087678" y="1409715"/>
                  </a:lnTo>
                  <a:lnTo>
                    <a:pt x="7136643" y="1412834"/>
                  </a:lnTo>
                  <a:lnTo>
                    <a:pt x="7184899" y="1415860"/>
                  </a:lnTo>
                  <a:lnTo>
                    <a:pt x="7232411" y="1418796"/>
                  </a:lnTo>
                  <a:lnTo>
                    <a:pt x="7279146" y="1421648"/>
                  </a:lnTo>
                  <a:lnTo>
                    <a:pt x="7325068" y="1424419"/>
                  </a:lnTo>
                  <a:lnTo>
                    <a:pt x="7370145" y="1427113"/>
                  </a:lnTo>
                  <a:lnTo>
                    <a:pt x="7414342" y="1429735"/>
                  </a:lnTo>
                  <a:lnTo>
                    <a:pt x="7457625" y="1432289"/>
                  </a:lnTo>
                  <a:lnTo>
                    <a:pt x="7499959" y="1434778"/>
                  </a:lnTo>
                  <a:lnTo>
                    <a:pt x="7541311" y="1437207"/>
                  </a:lnTo>
                  <a:lnTo>
                    <a:pt x="7581647" y="1439580"/>
                  </a:lnTo>
                  <a:lnTo>
                    <a:pt x="7620931" y="1441901"/>
                  </a:lnTo>
                  <a:lnTo>
                    <a:pt x="7659131" y="1444175"/>
                  </a:lnTo>
                  <a:lnTo>
                    <a:pt x="7696213" y="1446405"/>
                  </a:lnTo>
                  <a:lnTo>
                    <a:pt x="7732141" y="1448596"/>
                  </a:lnTo>
                  <a:lnTo>
                    <a:pt x="7813749" y="1453393"/>
                  </a:lnTo>
                  <a:lnTo>
                    <a:pt x="7888492" y="1457351"/>
                  </a:lnTo>
                  <a:lnTo>
                    <a:pt x="7956943" y="1460536"/>
                  </a:lnTo>
                  <a:lnTo>
                    <a:pt x="8019675" y="1463013"/>
                  </a:lnTo>
                  <a:lnTo>
                    <a:pt x="8077260" y="1464848"/>
                  </a:lnTo>
                  <a:lnTo>
                    <a:pt x="8130273" y="1466104"/>
                  </a:lnTo>
                  <a:lnTo>
                    <a:pt x="8179284" y="1466849"/>
                  </a:lnTo>
                  <a:lnTo>
                    <a:pt x="8224868" y="1467146"/>
                  </a:lnTo>
                  <a:lnTo>
                    <a:pt x="8267598" y="1467061"/>
                  </a:lnTo>
                  <a:lnTo>
                    <a:pt x="8308046" y="1466660"/>
                  </a:lnTo>
                  <a:lnTo>
                    <a:pt x="8346785" y="1466007"/>
                  </a:lnTo>
                  <a:lnTo>
                    <a:pt x="8421428" y="1464209"/>
                  </a:lnTo>
                  <a:lnTo>
                    <a:pt x="8458479" y="1463194"/>
                  </a:lnTo>
                  <a:lnTo>
                    <a:pt x="8496113" y="1462189"/>
                  </a:lnTo>
                  <a:lnTo>
                    <a:pt x="8534902" y="1461258"/>
                  </a:lnTo>
                  <a:lnTo>
                    <a:pt x="8575421" y="1460468"/>
                  </a:lnTo>
                  <a:lnTo>
                    <a:pt x="8638028" y="1459103"/>
                  </a:lnTo>
                  <a:lnTo>
                    <a:pt x="8697556" y="1457203"/>
                  </a:lnTo>
                  <a:lnTo>
                    <a:pt x="8754312" y="1454821"/>
                  </a:lnTo>
                  <a:lnTo>
                    <a:pt x="8808603" y="1452010"/>
                  </a:lnTo>
                  <a:lnTo>
                    <a:pt x="8860739" y="1448825"/>
                  </a:lnTo>
                  <a:lnTo>
                    <a:pt x="8911026" y="1445320"/>
                  </a:lnTo>
                  <a:lnTo>
                    <a:pt x="8959774" y="1441546"/>
                  </a:lnTo>
                  <a:lnTo>
                    <a:pt x="9007289" y="1437559"/>
                  </a:lnTo>
                  <a:lnTo>
                    <a:pt x="9053881" y="1433412"/>
                  </a:lnTo>
                  <a:lnTo>
                    <a:pt x="9078468" y="1431137"/>
                  </a:lnTo>
                </a:path>
              </a:pathLst>
            </a:custGeom>
            <a:ln w="6095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214371" y="5138558"/>
              <a:ext cx="6929755" cy="1713864"/>
            </a:xfrm>
            <a:custGeom>
              <a:avLst/>
              <a:gdLst/>
              <a:ahLst/>
              <a:cxnLst/>
              <a:rect l="l" t="t" r="r" b="b"/>
              <a:pathLst>
                <a:path w="6929755" h="1713865">
                  <a:moveTo>
                    <a:pt x="0" y="1713344"/>
                  </a:moveTo>
                  <a:lnTo>
                    <a:pt x="32478" y="1676752"/>
                  </a:lnTo>
                  <a:lnTo>
                    <a:pt x="65062" y="1640186"/>
                  </a:lnTo>
                  <a:lnTo>
                    <a:pt x="97858" y="1603673"/>
                  </a:lnTo>
                  <a:lnTo>
                    <a:pt x="130969" y="1567238"/>
                  </a:lnTo>
                  <a:lnTo>
                    <a:pt x="164502" y="1530909"/>
                  </a:lnTo>
                  <a:lnTo>
                    <a:pt x="198562" y="1494711"/>
                  </a:lnTo>
                  <a:lnTo>
                    <a:pt x="233255" y="1458672"/>
                  </a:lnTo>
                  <a:lnTo>
                    <a:pt x="268686" y="1422817"/>
                  </a:lnTo>
                  <a:lnTo>
                    <a:pt x="304961" y="1387174"/>
                  </a:lnTo>
                  <a:lnTo>
                    <a:pt x="342185" y="1351767"/>
                  </a:lnTo>
                  <a:lnTo>
                    <a:pt x="380462" y="1316625"/>
                  </a:lnTo>
                  <a:lnTo>
                    <a:pt x="419900" y="1281772"/>
                  </a:lnTo>
                  <a:lnTo>
                    <a:pt x="460603" y="1247236"/>
                  </a:lnTo>
                  <a:lnTo>
                    <a:pt x="502677" y="1213044"/>
                  </a:lnTo>
                  <a:lnTo>
                    <a:pt x="546226" y="1179221"/>
                  </a:lnTo>
                  <a:lnTo>
                    <a:pt x="583948" y="1151080"/>
                  </a:lnTo>
                  <a:lnTo>
                    <a:pt x="623105" y="1122756"/>
                  </a:lnTo>
                  <a:lnTo>
                    <a:pt x="663556" y="1094323"/>
                  </a:lnTo>
                  <a:lnTo>
                    <a:pt x="705161" y="1065853"/>
                  </a:lnTo>
                  <a:lnTo>
                    <a:pt x="747779" y="1037419"/>
                  </a:lnTo>
                  <a:lnTo>
                    <a:pt x="791271" y="1009096"/>
                  </a:lnTo>
                  <a:lnTo>
                    <a:pt x="835494" y="980955"/>
                  </a:lnTo>
                  <a:lnTo>
                    <a:pt x="880309" y="953072"/>
                  </a:lnTo>
                  <a:lnTo>
                    <a:pt x="925575" y="925518"/>
                  </a:lnTo>
                  <a:lnTo>
                    <a:pt x="971152" y="898366"/>
                  </a:lnTo>
                  <a:lnTo>
                    <a:pt x="1016899" y="871692"/>
                  </a:lnTo>
                  <a:lnTo>
                    <a:pt x="1062674" y="845566"/>
                  </a:lnTo>
                  <a:lnTo>
                    <a:pt x="1108339" y="820064"/>
                  </a:lnTo>
                  <a:lnTo>
                    <a:pt x="1153751" y="795257"/>
                  </a:lnTo>
                  <a:lnTo>
                    <a:pt x="1198771" y="771220"/>
                  </a:lnTo>
                  <a:lnTo>
                    <a:pt x="1243258" y="748025"/>
                  </a:lnTo>
                  <a:lnTo>
                    <a:pt x="1287072" y="725746"/>
                  </a:lnTo>
                  <a:lnTo>
                    <a:pt x="1330070" y="704457"/>
                  </a:lnTo>
                  <a:lnTo>
                    <a:pt x="1376865" y="681872"/>
                  </a:lnTo>
                  <a:lnTo>
                    <a:pt x="1421746" y="660755"/>
                  </a:lnTo>
                  <a:lnTo>
                    <a:pt x="1465124" y="640947"/>
                  </a:lnTo>
                  <a:lnTo>
                    <a:pt x="1507406" y="622293"/>
                  </a:lnTo>
                  <a:lnTo>
                    <a:pt x="1549003" y="604635"/>
                  </a:lnTo>
                  <a:lnTo>
                    <a:pt x="1590322" y="587818"/>
                  </a:lnTo>
                  <a:lnTo>
                    <a:pt x="1631773" y="571684"/>
                  </a:lnTo>
                  <a:lnTo>
                    <a:pt x="1673764" y="556078"/>
                  </a:lnTo>
                  <a:lnTo>
                    <a:pt x="1716705" y="540841"/>
                  </a:lnTo>
                  <a:lnTo>
                    <a:pt x="1761005" y="525819"/>
                  </a:lnTo>
                  <a:lnTo>
                    <a:pt x="1807072" y="510854"/>
                  </a:lnTo>
                  <a:lnTo>
                    <a:pt x="1855315" y="495789"/>
                  </a:lnTo>
                  <a:lnTo>
                    <a:pt x="1906143" y="480469"/>
                  </a:lnTo>
                  <a:lnTo>
                    <a:pt x="1959965" y="464736"/>
                  </a:lnTo>
                  <a:lnTo>
                    <a:pt x="2017190" y="448434"/>
                  </a:lnTo>
                  <a:lnTo>
                    <a:pt x="2078227" y="431407"/>
                  </a:lnTo>
                  <a:lnTo>
                    <a:pt x="2118257" y="420519"/>
                  </a:lnTo>
                  <a:lnTo>
                    <a:pt x="2160550" y="409335"/>
                  </a:lnTo>
                  <a:lnTo>
                    <a:pt x="2204913" y="397889"/>
                  </a:lnTo>
                  <a:lnTo>
                    <a:pt x="2251151" y="386220"/>
                  </a:lnTo>
                  <a:lnTo>
                    <a:pt x="2299069" y="374362"/>
                  </a:lnTo>
                  <a:lnTo>
                    <a:pt x="2348473" y="362354"/>
                  </a:lnTo>
                  <a:lnTo>
                    <a:pt x="2399168" y="350230"/>
                  </a:lnTo>
                  <a:lnTo>
                    <a:pt x="2450960" y="338028"/>
                  </a:lnTo>
                  <a:lnTo>
                    <a:pt x="2503654" y="325784"/>
                  </a:lnTo>
                  <a:lnTo>
                    <a:pt x="2557056" y="313534"/>
                  </a:lnTo>
                  <a:lnTo>
                    <a:pt x="2610971" y="301316"/>
                  </a:lnTo>
                  <a:lnTo>
                    <a:pt x="2665204" y="289165"/>
                  </a:lnTo>
                  <a:lnTo>
                    <a:pt x="2719562" y="277117"/>
                  </a:lnTo>
                  <a:lnTo>
                    <a:pt x="2773849" y="265211"/>
                  </a:lnTo>
                  <a:lnTo>
                    <a:pt x="2827871" y="253480"/>
                  </a:lnTo>
                  <a:lnTo>
                    <a:pt x="2881434" y="241964"/>
                  </a:lnTo>
                  <a:lnTo>
                    <a:pt x="2934342" y="230696"/>
                  </a:lnTo>
                  <a:lnTo>
                    <a:pt x="2986402" y="219715"/>
                  </a:lnTo>
                  <a:lnTo>
                    <a:pt x="3037419" y="209057"/>
                  </a:lnTo>
                  <a:lnTo>
                    <a:pt x="3087198" y="198758"/>
                  </a:lnTo>
                  <a:lnTo>
                    <a:pt x="3135545" y="188854"/>
                  </a:lnTo>
                  <a:lnTo>
                    <a:pt x="3182266" y="179383"/>
                  </a:lnTo>
                  <a:lnTo>
                    <a:pt x="3227165" y="170379"/>
                  </a:lnTo>
                  <a:lnTo>
                    <a:pt x="3270048" y="161881"/>
                  </a:lnTo>
                  <a:lnTo>
                    <a:pt x="3310721" y="153924"/>
                  </a:lnTo>
                  <a:lnTo>
                    <a:pt x="3348990" y="146546"/>
                  </a:lnTo>
                  <a:lnTo>
                    <a:pt x="3418406" y="133499"/>
                  </a:lnTo>
                  <a:lnTo>
                    <a:pt x="3479570" y="122452"/>
                  </a:lnTo>
                  <a:lnTo>
                    <a:pt x="3533862" y="113160"/>
                  </a:lnTo>
                  <a:lnTo>
                    <a:pt x="3582659" y="105382"/>
                  </a:lnTo>
                  <a:lnTo>
                    <a:pt x="3627342" y="98875"/>
                  </a:lnTo>
                  <a:lnTo>
                    <a:pt x="3669289" y="93396"/>
                  </a:lnTo>
                  <a:lnTo>
                    <a:pt x="3709879" y="88704"/>
                  </a:lnTo>
                  <a:lnTo>
                    <a:pt x="3750491" y="84556"/>
                  </a:lnTo>
                  <a:lnTo>
                    <a:pt x="3792504" y="80709"/>
                  </a:lnTo>
                  <a:lnTo>
                    <a:pt x="3837298" y="76922"/>
                  </a:lnTo>
                  <a:lnTo>
                    <a:pt x="3886251" y="72950"/>
                  </a:lnTo>
                  <a:lnTo>
                    <a:pt x="3940742" y="68553"/>
                  </a:lnTo>
                  <a:lnTo>
                    <a:pt x="4002151" y="63488"/>
                  </a:lnTo>
                  <a:lnTo>
                    <a:pt x="4043676" y="60084"/>
                  </a:lnTo>
                  <a:lnTo>
                    <a:pt x="4087243" y="56666"/>
                  </a:lnTo>
                  <a:lnTo>
                    <a:pt x="4132660" y="53244"/>
                  </a:lnTo>
                  <a:lnTo>
                    <a:pt x="4179734" y="49831"/>
                  </a:lnTo>
                  <a:lnTo>
                    <a:pt x="4228274" y="46438"/>
                  </a:lnTo>
                  <a:lnTo>
                    <a:pt x="4278086" y="43077"/>
                  </a:lnTo>
                  <a:lnTo>
                    <a:pt x="4328978" y="39757"/>
                  </a:lnTo>
                  <a:lnTo>
                    <a:pt x="4380758" y="36492"/>
                  </a:lnTo>
                  <a:lnTo>
                    <a:pt x="4433235" y="33293"/>
                  </a:lnTo>
                  <a:lnTo>
                    <a:pt x="4486215" y="30171"/>
                  </a:lnTo>
                  <a:lnTo>
                    <a:pt x="4539506" y="27137"/>
                  </a:lnTo>
                  <a:lnTo>
                    <a:pt x="4592916" y="24203"/>
                  </a:lnTo>
                  <a:lnTo>
                    <a:pt x="4646253" y="21380"/>
                  </a:lnTo>
                  <a:lnTo>
                    <a:pt x="4699324" y="18680"/>
                  </a:lnTo>
                  <a:lnTo>
                    <a:pt x="4751937" y="16114"/>
                  </a:lnTo>
                  <a:lnTo>
                    <a:pt x="4803901" y="13694"/>
                  </a:lnTo>
                  <a:lnTo>
                    <a:pt x="4855021" y="11431"/>
                  </a:lnTo>
                  <a:lnTo>
                    <a:pt x="4905107" y="9337"/>
                  </a:lnTo>
                  <a:lnTo>
                    <a:pt x="4953966" y="7422"/>
                  </a:lnTo>
                  <a:lnTo>
                    <a:pt x="5001406" y="5699"/>
                  </a:lnTo>
                  <a:lnTo>
                    <a:pt x="5047233" y="4179"/>
                  </a:lnTo>
                  <a:lnTo>
                    <a:pt x="5311743" y="0"/>
                  </a:lnTo>
                  <a:lnTo>
                    <a:pt x="5586825" y="464"/>
                  </a:lnTo>
                  <a:lnTo>
                    <a:pt x="5802899" y="2786"/>
                  </a:lnTo>
                  <a:lnTo>
                    <a:pt x="5890386" y="4179"/>
                  </a:lnTo>
                  <a:lnTo>
                    <a:pt x="6496050" y="4179"/>
                  </a:lnTo>
                  <a:lnTo>
                    <a:pt x="6558382" y="6085"/>
                  </a:lnTo>
                  <a:lnTo>
                    <a:pt x="6618712" y="8711"/>
                  </a:lnTo>
                  <a:lnTo>
                    <a:pt x="6676344" y="11849"/>
                  </a:lnTo>
                  <a:lnTo>
                    <a:pt x="6730587" y="15291"/>
                  </a:lnTo>
                  <a:lnTo>
                    <a:pt x="6780745" y="18828"/>
                  </a:lnTo>
                  <a:lnTo>
                    <a:pt x="6826126" y="22252"/>
                  </a:lnTo>
                  <a:lnTo>
                    <a:pt x="6866037" y="25355"/>
                  </a:lnTo>
                  <a:lnTo>
                    <a:pt x="6899783" y="27928"/>
                  </a:lnTo>
                  <a:lnTo>
                    <a:pt x="6929627" y="30185"/>
                  </a:lnTo>
                </a:path>
              </a:pathLst>
            </a:custGeom>
            <a:ln w="6096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151377" y="209931"/>
            <a:ext cx="2893695" cy="6654800"/>
            <a:chOff x="3151377" y="209931"/>
            <a:chExt cx="2893695" cy="6654800"/>
          </a:xfrm>
        </p:grpSpPr>
        <p:sp>
          <p:nvSpPr>
            <p:cNvPr id="17" name="object 17"/>
            <p:cNvSpPr/>
            <p:nvPr/>
          </p:nvSpPr>
          <p:spPr>
            <a:xfrm>
              <a:off x="3176777" y="274993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176777" y="2749931"/>
              <a:ext cx="2118995" cy="2874645"/>
            </a:xfrm>
            <a:custGeom>
              <a:avLst/>
              <a:gdLst/>
              <a:ahLst/>
              <a:cxnLst/>
              <a:rect l="l" t="t" r="r" b="b"/>
              <a:pathLst>
                <a:path w="2118995" h="2874645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18995" h="2874645">
                  <a:moveTo>
                    <a:pt x="727837" y="1670050"/>
                  </a:moveTo>
                  <a:lnTo>
                    <a:pt x="1418463" y="1266825"/>
                  </a:lnTo>
                  <a:lnTo>
                    <a:pt x="2118868" y="1671193"/>
                  </a:lnTo>
                  <a:lnTo>
                    <a:pt x="2115058" y="2470912"/>
                  </a:lnTo>
                  <a:lnTo>
                    <a:pt x="1424432" y="2874200"/>
                  </a:lnTo>
                  <a:lnTo>
                    <a:pt x="723900" y="2469769"/>
                  </a:lnTo>
                  <a:lnTo>
                    <a:pt x="727837" y="167005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10202" y="1483106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57727" y="216281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694563" y="0"/>
                  </a:moveTo>
                  <a:lnTo>
                    <a:pt x="3937" y="403237"/>
                  </a:lnTo>
                  <a:lnTo>
                    <a:pt x="0" y="1202969"/>
                  </a:lnTo>
                  <a:lnTo>
                    <a:pt x="659950" y="1583942"/>
                  </a:lnTo>
                  <a:lnTo>
                    <a:pt x="740655" y="1583942"/>
                  </a:lnTo>
                  <a:lnTo>
                    <a:pt x="1391158" y="1204137"/>
                  </a:lnTo>
                  <a:lnTo>
                    <a:pt x="1394968" y="4044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588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643627" y="5274056"/>
              <a:ext cx="1395095" cy="1584325"/>
            </a:xfrm>
            <a:custGeom>
              <a:avLst/>
              <a:gdLst/>
              <a:ahLst/>
              <a:cxnLst/>
              <a:rect l="l" t="t" r="r" b="b"/>
              <a:pathLst>
                <a:path w="1395095" h="1584325">
                  <a:moveTo>
                    <a:pt x="3937" y="403237"/>
                  </a:moveTo>
                  <a:lnTo>
                    <a:pt x="694563" y="0"/>
                  </a:lnTo>
                  <a:lnTo>
                    <a:pt x="1394968" y="404406"/>
                  </a:lnTo>
                  <a:lnTo>
                    <a:pt x="1391158" y="1204137"/>
                  </a:lnTo>
                  <a:lnTo>
                    <a:pt x="740655" y="1583942"/>
                  </a:lnTo>
                </a:path>
                <a:path w="1395095" h="1584325">
                  <a:moveTo>
                    <a:pt x="659950" y="1583942"/>
                  </a:moveTo>
                  <a:lnTo>
                    <a:pt x="0" y="1202969"/>
                  </a:lnTo>
                  <a:lnTo>
                    <a:pt x="3937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67740" y="2734055"/>
            <a:ext cx="3024505" cy="4130675"/>
            <a:chOff x="67740" y="2734055"/>
            <a:chExt cx="3024505" cy="4130675"/>
          </a:xfrm>
        </p:grpSpPr>
        <p:sp>
          <p:nvSpPr>
            <p:cNvPr id="26" name="object 26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101347" y="0"/>
                  </a:moveTo>
                  <a:lnTo>
                    <a:pt x="0" y="62737"/>
                  </a:lnTo>
                  <a:lnTo>
                    <a:pt x="4065" y="1545590"/>
                  </a:lnTo>
                  <a:lnTo>
                    <a:pt x="108433" y="1606207"/>
                  </a:lnTo>
                  <a:lnTo>
                    <a:pt x="798628" y="1203579"/>
                  </a:lnTo>
                  <a:lnTo>
                    <a:pt x="802171" y="404622"/>
                  </a:lnTo>
                  <a:lnTo>
                    <a:pt x="101347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74090" y="4007738"/>
              <a:ext cx="802640" cy="1606550"/>
            </a:xfrm>
            <a:custGeom>
              <a:avLst/>
              <a:gdLst/>
              <a:ahLst/>
              <a:cxnLst/>
              <a:rect l="l" t="t" r="r" b="b"/>
              <a:pathLst>
                <a:path w="802640" h="1606550">
                  <a:moveTo>
                    <a:pt x="0" y="62737"/>
                  </a:moveTo>
                  <a:lnTo>
                    <a:pt x="101347" y="0"/>
                  </a:lnTo>
                  <a:lnTo>
                    <a:pt x="802171" y="404622"/>
                  </a:lnTo>
                  <a:lnTo>
                    <a:pt x="798628" y="1203579"/>
                  </a:lnTo>
                  <a:lnTo>
                    <a:pt x="108433" y="1606207"/>
                  </a:lnTo>
                  <a:lnTo>
                    <a:pt x="4065" y="1545590"/>
                  </a:lnTo>
                  <a:lnTo>
                    <a:pt x="0" y="627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05003" y="5293105"/>
              <a:ext cx="1395095" cy="1565275"/>
            </a:xfrm>
            <a:custGeom>
              <a:avLst/>
              <a:gdLst/>
              <a:ahLst/>
              <a:cxnLst/>
              <a:rect l="l" t="t" r="r" b="b"/>
              <a:pathLst>
                <a:path w="1395095" h="1565275">
                  <a:moveTo>
                    <a:pt x="3898" y="403237"/>
                  </a:moveTo>
                  <a:lnTo>
                    <a:pt x="694537" y="0"/>
                  </a:lnTo>
                  <a:lnTo>
                    <a:pt x="1394942" y="404406"/>
                  </a:lnTo>
                  <a:lnTo>
                    <a:pt x="1391132" y="1204137"/>
                  </a:lnTo>
                  <a:lnTo>
                    <a:pt x="773200" y="1564892"/>
                  </a:lnTo>
                </a:path>
                <a:path w="1395095" h="1565275">
                  <a:moveTo>
                    <a:pt x="626871" y="1564892"/>
                  </a:moveTo>
                  <a:lnTo>
                    <a:pt x="0" y="1202969"/>
                  </a:lnTo>
                  <a:lnTo>
                    <a:pt x="3898" y="403237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37" y="0"/>
                  </a:moveTo>
                  <a:lnTo>
                    <a:pt x="3898" y="403225"/>
                  </a:lnTo>
                  <a:lnTo>
                    <a:pt x="0" y="1202944"/>
                  </a:lnTo>
                  <a:lnTo>
                    <a:pt x="700443" y="1607312"/>
                  </a:lnTo>
                  <a:lnTo>
                    <a:pt x="1391132" y="1204087"/>
                  </a:lnTo>
                  <a:lnTo>
                    <a:pt x="1394942" y="404368"/>
                  </a:lnTo>
                  <a:lnTo>
                    <a:pt x="694537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33578" y="2740405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443" y="1607312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7478" y="4016755"/>
              <a:ext cx="2128520" cy="2841625"/>
            </a:xfrm>
            <a:custGeom>
              <a:avLst/>
              <a:gdLst/>
              <a:ahLst/>
              <a:cxnLst/>
              <a:rect l="l" t="t" r="r" b="b"/>
              <a:pathLst>
                <a:path w="2128520" h="2841625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75"/>
                  </a:lnTo>
                  <a:lnTo>
                    <a:pt x="0" y="1202944"/>
                  </a:lnTo>
                  <a:lnTo>
                    <a:pt x="3898" y="403225"/>
                  </a:lnTo>
                  <a:close/>
                </a:path>
                <a:path w="2128520" h="2841625">
                  <a:moveTo>
                    <a:pt x="737336" y="1689112"/>
                  </a:moveTo>
                  <a:lnTo>
                    <a:pt x="1427962" y="1285875"/>
                  </a:lnTo>
                  <a:lnTo>
                    <a:pt x="2128367" y="1690281"/>
                  </a:lnTo>
                  <a:lnTo>
                    <a:pt x="2124557" y="2490012"/>
                  </a:lnTo>
                  <a:lnTo>
                    <a:pt x="1522996" y="2841242"/>
                  </a:lnTo>
                </a:path>
                <a:path w="2128520" h="2841625">
                  <a:moveTo>
                    <a:pt x="1343850" y="2841242"/>
                  </a:moveTo>
                  <a:lnTo>
                    <a:pt x="733399" y="2488844"/>
                  </a:lnTo>
                  <a:lnTo>
                    <a:pt x="737336" y="1689112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970178" y="1448180"/>
            <a:ext cx="2141220" cy="2915920"/>
            <a:chOff x="970178" y="1448180"/>
            <a:chExt cx="2141220" cy="2915920"/>
          </a:xfrm>
        </p:grpSpPr>
        <p:sp>
          <p:nvSpPr>
            <p:cNvPr id="33" name="object 33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700532" y="1607312"/>
                  </a:lnTo>
                  <a:lnTo>
                    <a:pt x="1391158" y="1204087"/>
                  </a:lnTo>
                  <a:lnTo>
                    <a:pt x="1394968" y="404368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709927" y="27499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937" y="403225"/>
                  </a:moveTo>
                  <a:lnTo>
                    <a:pt x="694563" y="0"/>
                  </a:lnTo>
                  <a:lnTo>
                    <a:pt x="1394968" y="404368"/>
                  </a:lnTo>
                  <a:lnTo>
                    <a:pt x="1391158" y="1204087"/>
                  </a:lnTo>
                  <a:lnTo>
                    <a:pt x="700532" y="1607312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976528" y="1454530"/>
              <a:ext cx="1395095" cy="1607820"/>
            </a:xfrm>
            <a:custGeom>
              <a:avLst/>
              <a:gdLst/>
              <a:ahLst/>
              <a:cxnLst/>
              <a:rect l="l" t="t" r="r" b="b"/>
              <a:pathLst>
                <a:path w="1395095" h="1607820">
                  <a:moveTo>
                    <a:pt x="3898" y="403225"/>
                  </a:moveTo>
                  <a:lnTo>
                    <a:pt x="694537" y="0"/>
                  </a:lnTo>
                  <a:lnTo>
                    <a:pt x="1394942" y="404368"/>
                  </a:lnTo>
                  <a:lnTo>
                    <a:pt x="1391132" y="1204087"/>
                  </a:lnTo>
                  <a:lnTo>
                    <a:pt x="700506" y="1607312"/>
                  </a:lnTo>
                  <a:lnTo>
                    <a:pt x="0" y="1202944"/>
                  </a:lnTo>
                  <a:lnTo>
                    <a:pt x="3898" y="403225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6" name="object 36"/>
          <p:cNvGrpSpPr/>
          <p:nvPr/>
        </p:nvGrpSpPr>
        <p:grpSpPr>
          <a:xfrm>
            <a:off x="6981952" y="2753486"/>
            <a:ext cx="2168525" cy="4110990"/>
            <a:chOff x="6981952" y="2753486"/>
            <a:chExt cx="2168525" cy="4110990"/>
          </a:xfrm>
        </p:grpSpPr>
        <p:sp>
          <p:nvSpPr>
            <p:cNvPr id="37" name="object 37"/>
            <p:cNvSpPr/>
            <p:nvPr/>
          </p:nvSpPr>
          <p:spPr>
            <a:xfrm>
              <a:off x="6988302" y="4036186"/>
              <a:ext cx="1393825" cy="1607185"/>
            </a:xfrm>
            <a:custGeom>
              <a:avLst/>
              <a:gdLst/>
              <a:ahLst/>
              <a:cxnLst/>
              <a:rect l="l" t="t" r="r" b="b"/>
              <a:pathLst>
                <a:path w="1393825" h="1607185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88"/>
                  </a:lnTo>
                  <a:lnTo>
                    <a:pt x="1389633" y="1203325"/>
                  </a:lnTo>
                  <a:lnTo>
                    <a:pt x="1393571" y="403606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988302" y="4036186"/>
              <a:ext cx="2136775" cy="2821940"/>
            </a:xfrm>
            <a:custGeom>
              <a:avLst/>
              <a:gdLst/>
              <a:ahLst/>
              <a:cxnLst/>
              <a:rect l="l" t="t" r="r" b="b"/>
              <a:pathLst>
                <a:path w="2136775" h="282194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6"/>
                  </a:lnTo>
                  <a:lnTo>
                    <a:pt x="1389633" y="1203325"/>
                  </a:lnTo>
                  <a:lnTo>
                    <a:pt x="699007" y="1606588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  <a:path w="2136775" h="2821940">
                  <a:moveTo>
                    <a:pt x="746887" y="1679613"/>
                  </a:moveTo>
                  <a:lnTo>
                    <a:pt x="1437513" y="1276350"/>
                  </a:lnTo>
                  <a:lnTo>
                    <a:pt x="2136521" y="1679981"/>
                  </a:lnTo>
                  <a:lnTo>
                    <a:pt x="2132583" y="2479713"/>
                  </a:lnTo>
                  <a:lnTo>
                    <a:pt x="1546656" y="2821811"/>
                  </a:lnTo>
                </a:path>
                <a:path w="2136775" h="2821940">
                  <a:moveTo>
                    <a:pt x="1336088" y="2821811"/>
                  </a:moveTo>
                  <a:lnTo>
                    <a:pt x="742950" y="2479332"/>
                  </a:lnTo>
                  <a:lnTo>
                    <a:pt x="746887" y="1679613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694563" y="0"/>
                  </a:moveTo>
                  <a:lnTo>
                    <a:pt x="3937" y="403225"/>
                  </a:lnTo>
                  <a:lnTo>
                    <a:pt x="0" y="1202944"/>
                  </a:lnTo>
                  <a:lnTo>
                    <a:pt x="699007" y="1606550"/>
                  </a:lnTo>
                  <a:lnTo>
                    <a:pt x="1389633" y="1203325"/>
                  </a:lnTo>
                  <a:lnTo>
                    <a:pt x="1393571" y="403605"/>
                  </a:lnTo>
                  <a:lnTo>
                    <a:pt x="694563" y="0"/>
                  </a:lnTo>
                  <a:close/>
                </a:path>
              </a:pathLst>
            </a:custGeom>
            <a:solidFill>
              <a:srgbClr val="FFFFFF">
                <a:alpha val="705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7731252" y="2759836"/>
              <a:ext cx="1393825" cy="1606550"/>
            </a:xfrm>
            <a:custGeom>
              <a:avLst/>
              <a:gdLst/>
              <a:ahLst/>
              <a:cxnLst/>
              <a:rect l="l" t="t" r="r" b="b"/>
              <a:pathLst>
                <a:path w="1393825" h="1606550">
                  <a:moveTo>
                    <a:pt x="3937" y="403225"/>
                  </a:moveTo>
                  <a:lnTo>
                    <a:pt x="694563" y="0"/>
                  </a:lnTo>
                  <a:lnTo>
                    <a:pt x="1393571" y="403605"/>
                  </a:lnTo>
                  <a:lnTo>
                    <a:pt x="1389633" y="1203325"/>
                  </a:lnTo>
                  <a:lnTo>
                    <a:pt x="699007" y="1606550"/>
                  </a:lnTo>
                  <a:lnTo>
                    <a:pt x="0" y="1202944"/>
                  </a:lnTo>
                  <a:lnTo>
                    <a:pt x="3937" y="403225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679323" y="0"/>
                  </a:moveTo>
                  <a:lnTo>
                    <a:pt x="3809" y="394339"/>
                  </a:lnTo>
                  <a:lnTo>
                    <a:pt x="0" y="1193169"/>
                  </a:lnTo>
                  <a:lnTo>
                    <a:pt x="679323" y="1585424"/>
                  </a:lnTo>
                  <a:lnTo>
                    <a:pt x="679323" y="0"/>
                  </a:lnTo>
                  <a:close/>
                </a:path>
              </a:pathLst>
            </a:custGeom>
            <a:solidFill>
              <a:srgbClr val="FFFFFF">
                <a:alpha val="392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8464677" y="4044691"/>
              <a:ext cx="679450" cy="1585595"/>
            </a:xfrm>
            <a:custGeom>
              <a:avLst/>
              <a:gdLst/>
              <a:ahLst/>
              <a:cxnLst/>
              <a:rect l="l" t="t" r="r" b="b"/>
              <a:pathLst>
                <a:path w="679450" h="1585595">
                  <a:moveTo>
                    <a:pt x="3809" y="394339"/>
                  </a:moveTo>
                  <a:lnTo>
                    <a:pt x="679323" y="0"/>
                  </a:lnTo>
                </a:path>
                <a:path w="679450" h="1585595">
                  <a:moveTo>
                    <a:pt x="679323" y="1585424"/>
                  </a:moveTo>
                  <a:lnTo>
                    <a:pt x="0" y="1193169"/>
                  </a:lnTo>
                  <a:lnTo>
                    <a:pt x="3809" y="394339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/>
          <p:nvPr/>
        </p:nvSpPr>
        <p:spPr>
          <a:xfrm>
            <a:off x="8464168" y="1500889"/>
            <a:ext cx="680085" cy="1586865"/>
          </a:xfrm>
          <a:custGeom>
            <a:avLst/>
            <a:gdLst/>
            <a:ahLst/>
            <a:cxnLst/>
            <a:rect l="l" t="t" r="r" b="b"/>
            <a:pathLst>
              <a:path w="680084" h="1586864">
                <a:moveTo>
                  <a:pt x="4063" y="394839"/>
                </a:moveTo>
                <a:lnTo>
                  <a:pt x="679830" y="0"/>
                </a:lnTo>
              </a:path>
              <a:path w="680084" h="1586864">
                <a:moveTo>
                  <a:pt x="679830" y="1586686"/>
                </a:moveTo>
                <a:lnTo>
                  <a:pt x="0" y="1194177"/>
                </a:lnTo>
                <a:lnTo>
                  <a:pt x="4063" y="39483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4" name="object 44"/>
          <p:cNvGrpSpPr/>
          <p:nvPr/>
        </p:nvGrpSpPr>
        <p:grpSpPr>
          <a:xfrm>
            <a:off x="454025" y="0"/>
            <a:ext cx="8235950" cy="6530975"/>
            <a:chOff x="454025" y="0"/>
            <a:chExt cx="8235950" cy="6530975"/>
          </a:xfrm>
        </p:grpSpPr>
        <p:sp>
          <p:nvSpPr>
            <p:cNvPr id="45" name="object 45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8229600" y="0"/>
                  </a:moveTo>
                  <a:lnTo>
                    <a:pt x="0" y="0"/>
                  </a:lnTo>
                  <a:lnTo>
                    <a:pt x="0" y="344424"/>
                  </a:lnTo>
                  <a:lnTo>
                    <a:pt x="0" y="6185916"/>
                  </a:lnTo>
                  <a:lnTo>
                    <a:pt x="8229600" y="6185916"/>
                  </a:lnTo>
                  <a:lnTo>
                    <a:pt x="8229600" y="344424"/>
                  </a:lnTo>
                  <a:lnTo>
                    <a:pt x="82296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57200" y="333755"/>
              <a:ext cx="8229600" cy="6186170"/>
            </a:xfrm>
            <a:custGeom>
              <a:avLst/>
              <a:gdLst/>
              <a:ahLst/>
              <a:cxnLst/>
              <a:rect l="l" t="t" r="r" b="b"/>
              <a:pathLst>
                <a:path w="8229600" h="6186170">
                  <a:moveTo>
                    <a:pt x="0" y="6185916"/>
                  </a:moveTo>
                  <a:lnTo>
                    <a:pt x="8229600" y="6185916"/>
                  </a:lnTo>
                  <a:lnTo>
                    <a:pt x="8229600" y="0"/>
                  </a:lnTo>
                  <a:lnTo>
                    <a:pt x="0" y="0"/>
                  </a:lnTo>
                  <a:lnTo>
                    <a:pt x="0" y="6185916"/>
                  </a:lnTo>
                  <a:close/>
                </a:path>
              </a:pathLst>
            </a:custGeom>
            <a:ln w="60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7817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561332" y="0"/>
              <a:ext cx="3679190" cy="678180"/>
            </a:xfrm>
            <a:custGeom>
              <a:avLst/>
              <a:gdLst/>
              <a:ahLst/>
              <a:cxnLst/>
              <a:rect l="l" t="t" r="r" b="b"/>
              <a:pathLst>
                <a:path w="3679190" h="678180">
                  <a:moveTo>
                    <a:pt x="0" y="678179"/>
                  </a:moveTo>
                  <a:lnTo>
                    <a:pt x="3678936" y="678179"/>
                  </a:lnTo>
                  <a:lnTo>
                    <a:pt x="3678936" y="0"/>
                  </a:lnTo>
                </a:path>
                <a:path w="3679190" h="678180">
                  <a:moveTo>
                    <a:pt x="0" y="0"/>
                  </a:moveTo>
                  <a:lnTo>
                    <a:pt x="0" y="678179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49723" y="0"/>
              <a:ext cx="3505200" cy="601980"/>
            </a:xfrm>
            <a:custGeom>
              <a:avLst/>
              <a:gdLst/>
              <a:ahLst/>
              <a:cxnLst/>
              <a:rect l="l" t="t" r="r" b="b"/>
              <a:pathLst>
                <a:path w="3505200" h="601980">
                  <a:moveTo>
                    <a:pt x="0" y="601979"/>
                  </a:moveTo>
                  <a:lnTo>
                    <a:pt x="3505200" y="601979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601979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422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Ortak </a:t>
            </a:r>
            <a:r>
              <a:rPr dirty="0"/>
              <a:t>Büyüme</a:t>
            </a:r>
            <a:r>
              <a:rPr spc="-55" dirty="0"/>
              <a:t> </a:t>
            </a:r>
            <a:r>
              <a:rPr spc="-10" dirty="0"/>
              <a:t>Oranları</a:t>
            </a:r>
          </a:p>
        </p:txBody>
      </p: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1036637" y="1622425"/>
          <a:ext cx="7273925" cy="43702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147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603">
                <a:tc>
                  <a:txBody>
                    <a:bodyPr/>
                    <a:lstStyle/>
                    <a:p>
                      <a:pPr algn="ctr">
                        <a:lnSpc>
                          <a:spcPts val="1889"/>
                        </a:lnSpc>
                      </a:pPr>
                      <a:r>
                        <a:rPr sz="1600" b="1" spc="-10" dirty="0">
                          <a:latin typeface="Calibri"/>
                          <a:cs typeface="Calibri"/>
                        </a:rPr>
                        <a:t>Fonksiyon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ts val="1889"/>
                        </a:lnSpc>
                      </a:pPr>
                      <a:r>
                        <a:rPr sz="1600" b="1" spc="-5" dirty="0">
                          <a:latin typeface="Calibri"/>
                          <a:cs typeface="Calibri"/>
                        </a:rPr>
                        <a:t>Büyüme </a:t>
                      </a:r>
                      <a:r>
                        <a:rPr sz="1600" b="1" spc="-10" dirty="0">
                          <a:latin typeface="Calibri"/>
                          <a:cs typeface="Calibri"/>
                        </a:rPr>
                        <a:t>oranı</a:t>
                      </a:r>
                      <a:r>
                        <a:rPr sz="1600" b="1" spc="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600" b="1" spc="-5" dirty="0">
                          <a:latin typeface="Calibri"/>
                          <a:cs typeface="Calibri"/>
                        </a:rPr>
                        <a:t>ismi</a:t>
                      </a:r>
                      <a:endParaRPr sz="16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c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Sabit,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komut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bir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veya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birkaç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kez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çalıştırılır.</a:t>
                      </a:r>
                      <a:r>
                        <a:rPr sz="1400" spc="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Yenilmez!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6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01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4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Logaritmik, Büyük bir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problem,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her bir adımda sabit kesirler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tarafından</a:t>
                      </a:r>
                      <a:r>
                        <a:rPr sz="1400" spc="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orijinal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255" marR="823594">
                        <a:lnSpc>
                          <a:spcPct val="130000"/>
                        </a:lnSpc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problemin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daha küçük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parçalara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ayrılması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ile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çözülür.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İyi hazırlanmış arama  algoritmalarının tipik</a:t>
                      </a:r>
                      <a:r>
                        <a:rPr sz="1400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zamanı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log</a:t>
                      </a:r>
                      <a:r>
                        <a:rPr sz="1350" b="1" baseline="24691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1350" b="1" spc="135" baseline="24691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Karasel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logaritmik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91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44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Doğrusal,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Küçük problemlerde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her bir eleman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için </a:t>
                      </a:r>
                      <a:r>
                        <a:rPr sz="1400" spc="-25" dirty="0">
                          <a:latin typeface="Calibri"/>
                          <a:cs typeface="Calibri"/>
                        </a:rPr>
                        <a:t>yapılır.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Hızlı bir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algoritmadır.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400" spc="1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tane</a:t>
                      </a:r>
                      <a:endParaRPr sz="1400">
                        <a:latin typeface="Calibri"/>
                        <a:cs typeface="Calibri"/>
                      </a:endParaRPr>
                    </a:p>
                    <a:p>
                      <a:pPr marL="825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veriyi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girmek için </a:t>
                      </a:r>
                      <a:r>
                        <a:rPr sz="1400" spc="-15" dirty="0">
                          <a:latin typeface="Calibri"/>
                          <a:cs typeface="Calibri"/>
                        </a:rPr>
                        <a:t>gereken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 zaman.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 log</a:t>
                      </a:r>
                      <a:r>
                        <a:rPr sz="1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b="1" dirty="0">
                          <a:latin typeface="Calibri"/>
                          <a:cs typeface="Calibri"/>
                        </a:rPr>
                        <a:t>n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175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Doğrusal çarpanlı logaritmik. Çoğu sıralama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algoritması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100" b="1" spc="15" baseline="-15873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spc="10" dirty="0">
                          <a:latin typeface="Calibri"/>
                          <a:cs typeface="Calibri"/>
                        </a:rPr>
                        <a:t>2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Karasel.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Veri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miktarı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az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olduğu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zamanlarda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uygun</a:t>
                      </a:r>
                      <a:r>
                        <a:rPr sz="1400" spc="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(n&lt;1000)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15" baseline="-15873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spc="10" dirty="0">
                          <a:latin typeface="Calibri"/>
                          <a:cs typeface="Calibri"/>
                        </a:rPr>
                        <a:t>3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Kübik.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Veri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miktarı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az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olduğu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zamanlarda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uygun</a:t>
                      </a:r>
                      <a:r>
                        <a:rPr sz="1400" spc="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(n&lt;1000)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78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45"/>
                        </a:spcBef>
                      </a:pPr>
                      <a:r>
                        <a:rPr sz="2100" b="1" spc="7" baseline="-15873" dirty="0">
                          <a:latin typeface="Calibri"/>
                          <a:cs typeface="Calibri"/>
                        </a:rPr>
                        <a:t>2</a:t>
                      </a:r>
                      <a:r>
                        <a:rPr sz="900" b="1" spc="5" dirty="0">
                          <a:latin typeface="Calibri"/>
                          <a:cs typeface="Calibri"/>
                        </a:rPr>
                        <a:t>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841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İki tabanında üssel. </a:t>
                      </a:r>
                      <a:r>
                        <a:rPr sz="1400" spc="-20" dirty="0">
                          <a:latin typeface="Calibri"/>
                          <a:cs typeface="Calibri"/>
                        </a:rPr>
                        <a:t>Veri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miktarı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çok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az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olduğunda uygun</a:t>
                      </a:r>
                      <a:r>
                        <a:rPr sz="1400" spc="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(n&lt;=20)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78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10</a:t>
                      </a:r>
                      <a:r>
                        <a:rPr sz="1350" b="1" baseline="24691" dirty="0">
                          <a:latin typeface="Calibri"/>
                          <a:cs typeface="Calibri"/>
                        </a:rPr>
                        <a:t>n</a:t>
                      </a:r>
                      <a:endParaRPr sz="1350" baseline="24691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15"/>
                        </a:spcBef>
                      </a:pPr>
                      <a:r>
                        <a:rPr sz="1400" spc="-5" dirty="0">
                          <a:latin typeface="Calibri"/>
                          <a:cs typeface="Calibri"/>
                        </a:rPr>
                        <a:t>On tabanında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üssel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005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70"/>
                        </a:spcBef>
                      </a:pPr>
                      <a:r>
                        <a:rPr sz="1400" b="1" dirty="0">
                          <a:latin typeface="Calibri"/>
                          <a:cs typeface="Calibri"/>
                        </a:rPr>
                        <a:t>n!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239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Faktöriyel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77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2100" b="1" spc="15" baseline="-15873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900" b="1" spc="10" dirty="0">
                          <a:latin typeface="Calibri"/>
                          <a:cs typeface="Calibri"/>
                        </a:rPr>
                        <a:t>n</a:t>
                      </a:r>
                      <a:endParaRPr sz="900">
                        <a:latin typeface="Calibri"/>
                        <a:cs typeface="Calibri"/>
                      </a:endParaRPr>
                    </a:p>
                  </a:txBody>
                  <a:tcPr marL="0" marR="0" marT="1905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255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dirty="0">
                          <a:latin typeface="Calibri"/>
                          <a:cs typeface="Calibri"/>
                        </a:rPr>
                        <a:t>n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tabanında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üstel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(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çoğu </a:t>
                      </a:r>
                      <a:r>
                        <a:rPr sz="1400" dirty="0">
                          <a:latin typeface="Calibri"/>
                          <a:cs typeface="Calibri"/>
                        </a:rPr>
                        <a:t>ilginç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problem </a:t>
                      </a:r>
                      <a:r>
                        <a:rPr sz="1400" spc="-5" dirty="0">
                          <a:latin typeface="Calibri"/>
                          <a:cs typeface="Calibri"/>
                        </a:rPr>
                        <a:t>bu</a:t>
                      </a:r>
                      <a:r>
                        <a:rPr sz="14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400" spc="-10" dirty="0">
                          <a:latin typeface="Calibri"/>
                          <a:cs typeface="Calibri"/>
                        </a:rPr>
                        <a:t>kategoride)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AC0000"/>
                      </a:solidFill>
                      <a:prstDash val="solid"/>
                    </a:lnL>
                    <a:lnR w="12700">
                      <a:solidFill>
                        <a:srgbClr val="AC0000"/>
                      </a:solidFill>
                      <a:prstDash val="solid"/>
                    </a:lnR>
                    <a:lnT w="12700">
                      <a:solidFill>
                        <a:srgbClr val="AC0000"/>
                      </a:solidFill>
                      <a:prstDash val="solid"/>
                    </a:lnT>
                    <a:lnB w="12700">
                      <a:solidFill>
                        <a:srgbClr val="AC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pSp>
        <p:nvGrpSpPr>
          <p:cNvPr id="52" name="object 52"/>
          <p:cNvGrpSpPr/>
          <p:nvPr/>
        </p:nvGrpSpPr>
        <p:grpSpPr>
          <a:xfrm>
            <a:off x="512546" y="1604010"/>
            <a:ext cx="339725" cy="4849495"/>
            <a:chOff x="512546" y="1604010"/>
            <a:chExt cx="339725" cy="4849495"/>
          </a:xfrm>
        </p:grpSpPr>
        <p:sp>
          <p:nvSpPr>
            <p:cNvPr id="53" name="object 53"/>
            <p:cNvSpPr/>
            <p:nvPr/>
          </p:nvSpPr>
          <p:spPr>
            <a:xfrm>
              <a:off x="765048" y="1604010"/>
              <a:ext cx="86995" cy="4849495"/>
            </a:xfrm>
            <a:custGeom>
              <a:avLst/>
              <a:gdLst/>
              <a:ahLst/>
              <a:cxnLst/>
              <a:rect l="l" t="t" r="r" b="b"/>
              <a:pathLst>
                <a:path w="86994" h="4849495">
                  <a:moveTo>
                    <a:pt x="28956" y="4762500"/>
                  </a:moveTo>
                  <a:lnTo>
                    <a:pt x="0" y="4762500"/>
                  </a:lnTo>
                  <a:lnTo>
                    <a:pt x="43433" y="4849368"/>
                  </a:lnTo>
                  <a:lnTo>
                    <a:pt x="79622" y="4776990"/>
                  </a:lnTo>
                  <a:lnTo>
                    <a:pt x="28956" y="4776990"/>
                  </a:lnTo>
                  <a:lnTo>
                    <a:pt x="28956" y="4762500"/>
                  </a:lnTo>
                  <a:close/>
                </a:path>
                <a:path w="86994" h="4849495">
                  <a:moveTo>
                    <a:pt x="57911" y="0"/>
                  </a:moveTo>
                  <a:lnTo>
                    <a:pt x="28956" y="0"/>
                  </a:lnTo>
                  <a:lnTo>
                    <a:pt x="28956" y="4776990"/>
                  </a:lnTo>
                  <a:lnTo>
                    <a:pt x="57911" y="4776990"/>
                  </a:lnTo>
                  <a:lnTo>
                    <a:pt x="57911" y="0"/>
                  </a:lnTo>
                  <a:close/>
                </a:path>
                <a:path w="86994" h="4849495">
                  <a:moveTo>
                    <a:pt x="86867" y="4762500"/>
                  </a:moveTo>
                  <a:lnTo>
                    <a:pt x="57911" y="4762500"/>
                  </a:lnTo>
                  <a:lnTo>
                    <a:pt x="57911" y="4776990"/>
                  </a:lnTo>
                  <a:lnTo>
                    <a:pt x="79622" y="4776990"/>
                  </a:lnTo>
                  <a:lnTo>
                    <a:pt x="86867" y="47625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12546" y="3174365"/>
              <a:ext cx="243992" cy="140804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Büyüme </a:t>
            </a:r>
            <a:r>
              <a:rPr spc="-20" dirty="0"/>
              <a:t>oranı </a:t>
            </a:r>
            <a:r>
              <a:rPr spc="-10" dirty="0"/>
              <a:t>fonksiyonlarının  karşılaştırılması</a:t>
            </a:r>
          </a:p>
        </p:txBody>
      </p:sp>
      <p:sp>
        <p:nvSpPr>
          <p:cNvPr id="3" name="object 3"/>
          <p:cNvSpPr/>
          <p:nvPr/>
        </p:nvSpPr>
        <p:spPr>
          <a:xfrm>
            <a:off x="1059180" y="1915667"/>
            <a:ext cx="6551676" cy="45780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39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7580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30" dirty="0"/>
              <a:t> </a:t>
            </a:r>
            <a:r>
              <a:rPr spc="-10" dirty="0"/>
              <a:t>Özellikleri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2025523"/>
            <a:ext cx="6496685" cy="27089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Diğer bazı kriterler ise </a:t>
            </a:r>
            <a:r>
              <a:rPr sz="2000" b="1" spc="-5" dirty="0">
                <a:latin typeface="Calibri"/>
                <a:cs typeface="Calibri"/>
              </a:rPr>
              <a:t>algoritmanın </a:t>
            </a:r>
            <a:r>
              <a:rPr sz="2000" b="1" spc="-10" dirty="0">
                <a:latin typeface="Calibri"/>
                <a:cs typeface="Calibri"/>
              </a:rPr>
              <a:t>bilgisayar</a:t>
            </a:r>
            <a:r>
              <a:rPr sz="2000" b="1" spc="-114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ortamına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b="1" spc="-5" dirty="0">
                <a:latin typeface="Calibri"/>
                <a:cs typeface="Calibri"/>
              </a:rPr>
              <a:t>aktarılabilme </a:t>
            </a:r>
            <a:r>
              <a:rPr sz="2000" b="1" spc="-10" dirty="0">
                <a:latin typeface="Calibri"/>
                <a:cs typeface="Calibri"/>
              </a:rPr>
              <a:t>özelliği</a:t>
            </a:r>
            <a:r>
              <a:rPr sz="2000" spc="-10" dirty="0">
                <a:latin typeface="Calibri"/>
                <a:cs typeface="Calibri"/>
              </a:rPr>
              <a:t>, </a:t>
            </a:r>
            <a:r>
              <a:rPr sz="2000" b="1" dirty="0">
                <a:latin typeface="Calibri"/>
                <a:cs typeface="Calibri"/>
              </a:rPr>
              <a:t>basitliği</a:t>
            </a:r>
            <a:r>
              <a:rPr sz="2000" dirty="0">
                <a:latin typeface="Calibri"/>
                <a:cs typeface="Calibri"/>
              </a:rPr>
              <a:t>, </a:t>
            </a:r>
            <a:r>
              <a:rPr sz="2000" spc="-5" dirty="0">
                <a:latin typeface="Calibri"/>
                <a:cs typeface="Calibri"/>
              </a:rPr>
              <a:t>vb. </a:t>
            </a:r>
            <a:r>
              <a:rPr sz="2000" dirty="0">
                <a:latin typeface="Calibri"/>
                <a:cs typeface="Calibri"/>
              </a:rPr>
              <a:t>gibi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özelliklerdir.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285115" marR="782320" indent="-27305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problem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10" dirty="0">
                <a:latin typeface="Calibri"/>
                <a:cs typeface="Calibri"/>
              </a:rPr>
              <a:t>birden fazla </a:t>
            </a:r>
            <a:r>
              <a:rPr sz="2000" spc="-5" dirty="0">
                <a:latin typeface="Calibri"/>
                <a:cs typeface="Calibri"/>
              </a:rPr>
              <a:t>algoritma </a:t>
            </a:r>
            <a:r>
              <a:rPr sz="2000" spc="-10" dirty="0">
                <a:latin typeface="Calibri"/>
                <a:cs typeface="Calibri"/>
              </a:rPr>
              <a:t>verilmişse, </a:t>
            </a:r>
            <a:r>
              <a:rPr sz="2000" spc="-5" dirty="0">
                <a:latin typeface="Calibri"/>
                <a:cs typeface="Calibri"/>
              </a:rPr>
              <a:t>bu  algoritmalardan </a:t>
            </a:r>
            <a:r>
              <a:rPr sz="2000" dirty="0">
                <a:latin typeface="Calibri"/>
                <a:cs typeface="Calibri"/>
              </a:rPr>
              <a:t>en iyisinin seçilmesi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gerekir.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50">
              <a:latin typeface="Calibri"/>
              <a:cs typeface="Calibri"/>
            </a:endParaRPr>
          </a:p>
          <a:p>
            <a:pPr marL="285115" marR="5080" indent="-273050">
              <a:lnSpc>
                <a:spcPct val="100000"/>
              </a:lnSpc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İyi </a:t>
            </a:r>
            <a:r>
              <a:rPr sz="2000" spc="-10" dirty="0">
                <a:latin typeface="Calibri"/>
                <a:cs typeface="Calibri"/>
              </a:rPr>
              <a:t>algoritmayı </a:t>
            </a:r>
            <a:r>
              <a:rPr sz="2000" spc="-5" dirty="0">
                <a:latin typeface="Calibri"/>
                <a:cs typeface="Calibri"/>
              </a:rPr>
              <a:t>belirlemek </a:t>
            </a:r>
            <a:r>
              <a:rPr sz="2000" dirty="0">
                <a:latin typeface="Calibri"/>
                <a:cs typeface="Calibri"/>
              </a:rPr>
              <a:t>için uygulanan </a:t>
            </a:r>
            <a:r>
              <a:rPr sz="2000" spc="-10" dirty="0">
                <a:latin typeface="Calibri"/>
                <a:cs typeface="Calibri"/>
              </a:rPr>
              <a:t>testler </a:t>
            </a:r>
            <a:r>
              <a:rPr sz="2000" spc="-20" dirty="0">
                <a:latin typeface="Calibri"/>
                <a:cs typeface="Calibri"/>
              </a:rPr>
              <a:t>veya </a:t>
            </a:r>
            <a:r>
              <a:rPr sz="2000" spc="-5" dirty="0">
                <a:latin typeface="Calibri"/>
                <a:cs typeface="Calibri"/>
              </a:rPr>
              <a:t>yapılan  işlemler </a:t>
            </a:r>
            <a:r>
              <a:rPr sz="2000" b="1" spc="-5" dirty="0">
                <a:latin typeface="Calibri"/>
                <a:cs typeface="Calibri"/>
              </a:rPr>
              <a:t>Algoritma Analizi</a:t>
            </a:r>
            <a:r>
              <a:rPr sz="2000" spc="-5" dirty="0">
                <a:latin typeface="Calibri"/>
                <a:cs typeface="Calibri"/>
              </a:rPr>
              <a:t>’ nin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konusudur.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Büyüme </a:t>
            </a:r>
            <a:r>
              <a:rPr spc="-20" dirty="0"/>
              <a:t>oranı </a:t>
            </a:r>
            <a:r>
              <a:rPr dirty="0"/>
              <a:t>analizi ile ilgili  </a:t>
            </a:r>
            <a:r>
              <a:rPr spc="-5" dirty="0"/>
              <a:t>problemler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20546" y="1966340"/>
            <a:ext cx="6532245" cy="350075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85115" marR="13970" indent="-273050">
              <a:lnSpc>
                <a:spcPts val="2590"/>
              </a:lnSpc>
              <a:spcBef>
                <a:spcPts val="42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1- </a:t>
            </a:r>
            <a:r>
              <a:rPr sz="2400" spc="-5" dirty="0">
                <a:latin typeface="Calibri"/>
                <a:cs typeface="Calibri"/>
              </a:rPr>
              <a:t>Daha </a:t>
            </a:r>
            <a:r>
              <a:rPr sz="2400" dirty="0">
                <a:latin typeface="Calibri"/>
                <a:cs typeface="Calibri"/>
              </a:rPr>
              <a:t>küçük </a:t>
            </a:r>
            <a:r>
              <a:rPr sz="2400" spc="-5" dirty="0">
                <a:latin typeface="Calibri"/>
                <a:cs typeface="Calibri"/>
              </a:rPr>
              <a:t>büyüme </a:t>
            </a:r>
            <a:r>
              <a:rPr sz="2400" spc="-10" dirty="0">
                <a:latin typeface="Calibri"/>
                <a:cs typeface="Calibri"/>
              </a:rPr>
              <a:t>oranına </a:t>
            </a:r>
            <a:r>
              <a:rPr sz="2400" spc="-5" dirty="0">
                <a:latin typeface="Calibri"/>
                <a:cs typeface="Calibri"/>
              </a:rPr>
              <a:t>sahip bir algoritma  </a:t>
            </a:r>
            <a:r>
              <a:rPr sz="2400" spc="-10" dirty="0">
                <a:latin typeface="Calibri"/>
                <a:cs typeface="Calibri"/>
              </a:rPr>
              <a:t>yeterince </a:t>
            </a:r>
            <a:r>
              <a:rPr sz="2400" spc="-5" dirty="0">
                <a:latin typeface="Calibri"/>
                <a:cs typeface="Calibri"/>
              </a:rPr>
              <a:t>büyük </a:t>
            </a:r>
            <a:r>
              <a:rPr sz="2400" spc="-15" dirty="0">
                <a:latin typeface="Calibri"/>
                <a:cs typeface="Calibri"/>
              </a:rPr>
              <a:t>olmayan </a:t>
            </a:r>
            <a:r>
              <a:rPr sz="2400" spc="-5" dirty="0">
                <a:latin typeface="Calibri"/>
                <a:cs typeface="Calibri"/>
              </a:rPr>
              <a:t>belirli </a:t>
            </a:r>
            <a:r>
              <a:rPr sz="2400" b="1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değerleri </a:t>
            </a:r>
            <a:r>
              <a:rPr sz="2400" dirty="0">
                <a:latin typeface="Calibri"/>
                <a:cs typeface="Calibri"/>
              </a:rPr>
              <a:t>için  </a:t>
            </a:r>
            <a:r>
              <a:rPr sz="2400" spc="-5" dirty="0">
                <a:latin typeface="Calibri"/>
                <a:cs typeface="Calibri"/>
              </a:rPr>
              <a:t>daha hızlı büyüme </a:t>
            </a:r>
            <a:r>
              <a:rPr sz="2400" spc="-10" dirty="0">
                <a:latin typeface="Calibri"/>
                <a:cs typeface="Calibri"/>
              </a:rPr>
              <a:t>oranına </a:t>
            </a:r>
            <a:r>
              <a:rPr sz="2400" spc="-5" dirty="0">
                <a:latin typeface="Calibri"/>
                <a:cs typeface="Calibri"/>
              </a:rPr>
              <a:t>sahip algoritmadan  hızlı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çalışmaz.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000">
              <a:latin typeface="Calibri"/>
              <a:cs typeface="Calibri"/>
            </a:endParaRPr>
          </a:p>
          <a:p>
            <a:pPr marL="285115" marR="5080" indent="-273050">
              <a:lnSpc>
                <a:spcPct val="9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2- </a:t>
            </a:r>
            <a:r>
              <a:rPr sz="2400" spc="-15" dirty="0">
                <a:latin typeface="Calibri"/>
                <a:cs typeface="Calibri"/>
              </a:rPr>
              <a:t>Aynı </a:t>
            </a:r>
            <a:r>
              <a:rPr sz="2400" spc="-5" dirty="0">
                <a:latin typeface="Calibri"/>
                <a:cs typeface="Calibri"/>
              </a:rPr>
              <a:t>büyüme </a:t>
            </a:r>
            <a:r>
              <a:rPr sz="2400" spc="-10" dirty="0">
                <a:latin typeface="Calibri"/>
                <a:cs typeface="Calibri"/>
              </a:rPr>
              <a:t>oranına </a:t>
            </a:r>
            <a:r>
              <a:rPr sz="2400" spc="-5" dirty="0">
                <a:latin typeface="Calibri"/>
                <a:cs typeface="Calibri"/>
              </a:rPr>
              <a:t>sahip algoritmalar çalışma  </a:t>
            </a:r>
            <a:r>
              <a:rPr sz="2400" spc="-10" dirty="0">
                <a:latin typeface="Calibri"/>
                <a:cs typeface="Calibri"/>
              </a:rPr>
              <a:t>zamanı fonksiyonlarındaki sabitlerden </a:t>
            </a:r>
            <a:r>
              <a:rPr sz="2400" spc="-15" dirty="0">
                <a:latin typeface="Calibri"/>
                <a:cs typeface="Calibri"/>
              </a:rPr>
              <a:t>dolayı </a:t>
            </a:r>
            <a:r>
              <a:rPr sz="2400" spc="-10" dirty="0">
                <a:latin typeface="Calibri"/>
                <a:cs typeface="Calibri"/>
              </a:rPr>
              <a:t>farklı  </a:t>
            </a:r>
            <a:r>
              <a:rPr sz="2400" spc="-5" dirty="0">
                <a:latin typeface="Calibri"/>
                <a:cs typeface="Calibri"/>
              </a:rPr>
              <a:t>çalışma </a:t>
            </a:r>
            <a:r>
              <a:rPr sz="2400" spc="-10" dirty="0">
                <a:latin typeface="Calibri"/>
                <a:cs typeface="Calibri"/>
              </a:rPr>
              <a:t>zamanlarına </a:t>
            </a:r>
            <a:r>
              <a:rPr sz="2400" spc="-5" dirty="0">
                <a:latin typeface="Calibri"/>
                <a:cs typeface="Calibri"/>
              </a:rPr>
              <a:t>sahip </a:t>
            </a:r>
            <a:r>
              <a:rPr sz="2400" spc="-25" dirty="0">
                <a:latin typeface="Calibri"/>
                <a:cs typeface="Calibri"/>
              </a:rPr>
              <a:t>olabilirler. </a:t>
            </a:r>
            <a:r>
              <a:rPr sz="2400" dirty="0">
                <a:latin typeface="Calibri"/>
                <a:cs typeface="Calibri"/>
              </a:rPr>
              <a:t>Ama iki  </a:t>
            </a:r>
            <a:r>
              <a:rPr sz="2400" spc="-5" dirty="0">
                <a:latin typeface="Calibri"/>
                <a:cs typeface="Calibri"/>
              </a:rPr>
              <a:t>algoritmanın da </a:t>
            </a:r>
            <a:r>
              <a:rPr sz="2400" dirty="0">
                <a:latin typeface="Calibri"/>
                <a:cs typeface="Calibri"/>
              </a:rPr>
              <a:t>kırılma </a:t>
            </a:r>
            <a:r>
              <a:rPr sz="2400" spc="-10" dirty="0">
                <a:latin typeface="Calibri"/>
                <a:cs typeface="Calibri"/>
              </a:rPr>
              <a:t>noktası </a:t>
            </a:r>
            <a:r>
              <a:rPr sz="2400" spc="-15" dirty="0">
                <a:latin typeface="Calibri"/>
                <a:cs typeface="Calibri"/>
              </a:rPr>
              <a:t>aynı </a:t>
            </a:r>
            <a:r>
              <a:rPr sz="2400" dirty="0">
                <a:latin typeface="Calibri"/>
                <a:cs typeface="Calibri"/>
              </a:rPr>
              <a:t>n </a:t>
            </a:r>
            <a:r>
              <a:rPr sz="2400" spc="-5" dirty="0">
                <a:latin typeface="Calibri"/>
                <a:cs typeface="Calibri"/>
              </a:rPr>
              <a:t>değerine  </a:t>
            </a:r>
            <a:r>
              <a:rPr sz="2400" spc="-35" dirty="0">
                <a:latin typeface="Calibri"/>
                <a:cs typeface="Calibri"/>
              </a:rPr>
              <a:t>sahiptir.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42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6421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En iyi </a:t>
            </a:r>
            <a:r>
              <a:rPr spc="-10" dirty="0"/>
              <a:t>(Best), </a:t>
            </a:r>
            <a:r>
              <a:rPr dirty="0"/>
              <a:t>En </a:t>
            </a:r>
            <a:r>
              <a:rPr spc="-25" dirty="0"/>
              <a:t>kötü </a:t>
            </a:r>
            <a:r>
              <a:rPr spc="-30" dirty="0"/>
              <a:t>(Worst),  </a:t>
            </a:r>
            <a:r>
              <a:rPr spc="-20" dirty="0"/>
              <a:t>Ortalama(Average) </a:t>
            </a:r>
            <a:r>
              <a:rPr spc="-5" dirty="0"/>
              <a:t>Durum</a:t>
            </a:r>
            <a:r>
              <a:rPr spc="30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0650" y="2435098"/>
            <a:ext cx="6967855" cy="3558540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54965" marR="5080" indent="-342900">
              <a:lnSpc>
                <a:spcPct val="80000"/>
              </a:lnSpc>
              <a:spcBef>
                <a:spcPts val="550"/>
              </a:spcBef>
              <a:tabLst>
                <a:tab pos="35496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900" b="1" spc="-5" dirty="0">
                <a:latin typeface="Calibri"/>
                <a:cs typeface="Calibri"/>
              </a:rPr>
              <a:t>En iyi durum </a:t>
            </a:r>
            <a:r>
              <a:rPr sz="1900" b="1" spc="-10" dirty="0">
                <a:latin typeface="Calibri"/>
                <a:cs typeface="Calibri"/>
              </a:rPr>
              <a:t>(best </a:t>
            </a:r>
            <a:r>
              <a:rPr sz="1900" b="1" spc="-5" dirty="0">
                <a:latin typeface="Calibri"/>
                <a:cs typeface="Calibri"/>
              </a:rPr>
              <a:t>case): </a:t>
            </a:r>
            <a:r>
              <a:rPr sz="1900" spc="-5" dirty="0">
                <a:latin typeface="Calibri"/>
                <a:cs typeface="Calibri"/>
              </a:rPr>
              <a:t>Bir </a:t>
            </a:r>
            <a:r>
              <a:rPr sz="1900" spc="-10" dirty="0">
                <a:latin typeface="Calibri"/>
                <a:cs typeface="Calibri"/>
              </a:rPr>
              <a:t>algoritma </a:t>
            </a:r>
            <a:r>
              <a:rPr sz="1900" spc="-5" dirty="0">
                <a:latin typeface="Calibri"/>
                <a:cs typeface="Calibri"/>
              </a:rPr>
              <a:t>için, çalışma </a:t>
            </a:r>
            <a:r>
              <a:rPr sz="1900" spc="-10" dirty="0">
                <a:latin typeface="Calibri"/>
                <a:cs typeface="Calibri"/>
              </a:rPr>
              <a:t>zamanı, maliyet  </a:t>
            </a:r>
            <a:r>
              <a:rPr sz="1900" spc="-20" dirty="0">
                <a:latin typeface="Calibri"/>
                <a:cs typeface="Calibri"/>
              </a:rPr>
              <a:t>veya </a:t>
            </a:r>
            <a:r>
              <a:rPr sz="1900" spc="-5" dirty="0">
                <a:latin typeface="Calibri"/>
                <a:cs typeface="Calibri"/>
              </a:rPr>
              <a:t>karmaşıklık hesaplamalarında en iyi </a:t>
            </a:r>
            <a:r>
              <a:rPr sz="1900" spc="-10" dirty="0">
                <a:latin typeface="Calibri"/>
                <a:cs typeface="Calibri"/>
              </a:rPr>
              <a:t>sonucun </a:t>
            </a:r>
            <a:r>
              <a:rPr sz="1900" spc="-5" dirty="0">
                <a:latin typeface="Calibri"/>
                <a:cs typeface="Calibri"/>
              </a:rPr>
              <a:t>elde edildiği  </a:t>
            </a:r>
            <a:r>
              <a:rPr sz="1900" spc="-10" dirty="0">
                <a:latin typeface="Calibri"/>
                <a:cs typeface="Calibri"/>
              </a:rPr>
              <a:t>duruma </a:t>
            </a:r>
            <a:r>
              <a:rPr sz="1900" spc="-35" dirty="0">
                <a:latin typeface="Calibri"/>
                <a:cs typeface="Calibri"/>
              </a:rPr>
              <a:t>“en </a:t>
            </a:r>
            <a:r>
              <a:rPr sz="1900" spc="-5" dirty="0">
                <a:latin typeface="Calibri"/>
                <a:cs typeface="Calibri"/>
              </a:rPr>
              <a:t>iyi </a:t>
            </a:r>
            <a:r>
              <a:rPr sz="1900" spc="-10" dirty="0">
                <a:latin typeface="Calibri"/>
                <a:cs typeface="Calibri"/>
              </a:rPr>
              <a:t>durum” </a:t>
            </a:r>
            <a:r>
              <a:rPr sz="1900" spc="-40" dirty="0">
                <a:latin typeface="Calibri"/>
                <a:cs typeface="Calibri"/>
              </a:rPr>
              <a:t>denir. </a:t>
            </a:r>
            <a:r>
              <a:rPr sz="1900" spc="-5" dirty="0">
                <a:latin typeface="Calibri"/>
                <a:cs typeface="Calibri"/>
              </a:rPr>
              <a:t>Bir giriş yapısında </a:t>
            </a:r>
            <a:r>
              <a:rPr sz="1900" spc="-10" dirty="0">
                <a:latin typeface="Calibri"/>
                <a:cs typeface="Calibri"/>
              </a:rPr>
              <a:t>hızlı </a:t>
            </a:r>
            <a:r>
              <a:rPr sz="1900" spc="-5" dirty="0">
                <a:latin typeface="Calibri"/>
                <a:cs typeface="Calibri"/>
              </a:rPr>
              <a:t>çalışan </a:t>
            </a:r>
            <a:r>
              <a:rPr sz="1900" spc="-20" dirty="0">
                <a:latin typeface="Calibri"/>
                <a:cs typeface="Calibri"/>
              </a:rPr>
              <a:t>yavaş  </a:t>
            </a:r>
            <a:r>
              <a:rPr sz="1900" spc="-5" dirty="0">
                <a:latin typeface="Calibri"/>
                <a:cs typeface="Calibri"/>
              </a:rPr>
              <a:t>bir </a:t>
            </a:r>
            <a:r>
              <a:rPr sz="1900" spc="-10" dirty="0">
                <a:latin typeface="Calibri"/>
                <a:cs typeface="Calibri"/>
              </a:rPr>
              <a:t>algoritma </a:t>
            </a:r>
            <a:r>
              <a:rPr sz="1900" spc="-5" dirty="0">
                <a:latin typeface="Calibri"/>
                <a:cs typeface="Calibri"/>
              </a:rPr>
              <a:t>ile </a:t>
            </a:r>
            <a:r>
              <a:rPr sz="1900" spc="-10" dirty="0">
                <a:latin typeface="Calibri"/>
                <a:cs typeface="Calibri"/>
              </a:rPr>
              <a:t>hile </a:t>
            </a:r>
            <a:r>
              <a:rPr sz="1900" spc="-5" dirty="0">
                <a:latin typeface="Calibri"/>
                <a:cs typeface="Calibri"/>
              </a:rPr>
              <a:t>yapmak. </a:t>
            </a:r>
            <a:r>
              <a:rPr sz="1900" spc="-10" dirty="0">
                <a:latin typeface="Calibri"/>
                <a:cs typeface="Calibri"/>
              </a:rPr>
              <a:t>(gerçek </a:t>
            </a:r>
            <a:r>
              <a:rPr sz="1900" spc="-5" dirty="0">
                <a:latin typeface="Calibri"/>
                <a:cs typeface="Calibri"/>
              </a:rPr>
              <a:t>dışı) </a:t>
            </a:r>
            <a:r>
              <a:rPr sz="1900" dirty="0">
                <a:latin typeface="Calibri"/>
                <a:cs typeface="Calibri"/>
              </a:rPr>
              <a:t>Ör: </a:t>
            </a:r>
            <a:r>
              <a:rPr sz="1900" spc="-5" dirty="0">
                <a:latin typeface="Calibri"/>
                <a:cs typeface="Calibri"/>
              </a:rPr>
              <a:t>Bütün elemanların  </a:t>
            </a:r>
            <a:r>
              <a:rPr sz="1900" spc="-10" dirty="0">
                <a:latin typeface="Calibri"/>
                <a:cs typeface="Calibri"/>
              </a:rPr>
              <a:t>sıralı olduğu</a:t>
            </a:r>
            <a:r>
              <a:rPr sz="1900" spc="2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durum.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200">
              <a:latin typeface="Calibri"/>
              <a:cs typeface="Calibri"/>
            </a:endParaRPr>
          </a:p>
          <a:p>
            <a:pPr marL="354965" marR="296545" indent="-342900">
              <a:lnSpc>
                <a:spcPts val="1820"/>
              </a:lnSpc>
              <a:tabLst>
                <a:tab pos="35496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900" b="1" spc="-5" dirty="0">
                <a:latin typeface="Calibri"/>
                <a:cs typeface="Calibri"/>
              </a:rPr>
              <a:t>En </a:t>
            </a:r>
            <a:r>
              <a:rPr sz="1900" b="1" spc="-15" dirty="0">
                <a:latin typeface="Calibri"/>
                <a:cs typeface="Calibri"/>
              </a:rPr>
              <a:t>kötü </a:t>
            </a:r>
            <a:r>
              <a:rPr sz="1900" b="1" spc="-5" dirty="0">
                <a:latin typeface="Calibri"/>
                <a:cs typeface="Calibri"/>
              </a:rPr>
              <a:t>durum </a:t>
            </a:r>
            <a:r>
              <a:rPr sz="1900" b="1" spc="-15" dirty="0">
                <a:latin typeface="Calibri"/>
                <a:cs typeface="Calibri"/>
              </a:rPr>
              <a:t>(worst </a:t>
            </a:r>
            <a:r>
              <a:rPr sz="1900" b="1" spc="-5" dirty="0">
                <a:latin typeface="Calibri"/>
                <a:cs typeface="Calibri"/>
              </a:rPr>
              <a:t>case): </a:t>
            </a:r>
            <a:r>
              <a:rPr sz="1900" spc="-45" dirty="0">
                <a:latin typeface="Calibri"/>
                <a:cs typeface="Calibri"/>
              </a:rPr>
              <a:t>Tüm </a:t>
            </a:r>
            <a:r>
              <a:rPr sz="1900" spc="-10" dirty="0">
                <a:latin typeface="Calibri"/>
                <a:cs typeface="Calibri"/>
              </a:rPr>
              <a:t>olumsuz </a:t>
            </a:r>
            <a:r>
              <a:rPr sz="1900" spc="-15" dirty="0">
                <a:latin typeface="Calibri"/>
                <a:cs typeface="Calibri"/>
              </a:rPr>
              <a:t>koşulların </a:t>
            </a:r>
            <a:r>
              <a:rPr sz="1900" spc="-10" dirty="0">
                <a:latin typeface="Calibri"/>
                <a:cs typeface="Calibri"/>
              </a:rPr>
              <a:t>oluşması  durumunda algoritmanın </a:t>
            </a:r>
            <a:r>
              <a:rPr sz="1900" spc="-15" dirty="0">
                <a:latin typeface="Calibri"/>
                <a:cs typeface="Calibri"/>
              </a:rPr>
              <a:t>çözüm </a:t>
            </a:r>
            <a:r>
              <a:rPr sz="1900" spc="-10" dirty="0">
                <a:latin typeface="Calibri"/>
                <a:cs typeface="Calibri"/>
              </a:rPr>
              <a:t>üretmesi </a:t>
            </a:r>
            <a:r>
              <a:rPr sz="1900" spc="-5" dirty="0">
                <a:latin typeface="Calibri"/>
                <a:cs typeface="Calibri"/>
              </a:rPr>
              <a:t>için </a:t>
            </a:r>
            <a:r>
              <a:rPr sz="1900" spc="-10" dirty="0">
                <a:latin typeface="Calibri"/>
                <a:cs typeface="Calibri"/>
              </a:rPr>
              <a:t>gerekli maksimum  </a:t>
            </a:r>
            <a:r>
              <a:rPr sz="1900" spc="-5" dirty="0">
                <a:latin typeface="Calibri"/>
                <a:cs typeface="Calibri"/>
              </a:rPr>
              <a:t>çalışma </a:t>
            </a:r>
            <a:r>
              <a:rPr sz="1900" spc="-30" dirty="0">
                <a:latin typeface="Calibri"/>
                <a:cs typeface="Calibri"/>
              </a:rPr>
              <a:t>zamanıdır. </a:t>
            </a:r>
            <a:r>
              <a:rPr sz="1900" spc="-5" dirty="0">
                <a:latin typeface="Calibri"/>
                <a:cs typeface="Calibri"/>
              </a:rPr>
              <a:t>(genellikle). Ör: Bütün elemanlar </a:t>
            </a:r>
            <a:r>
              <a:rPr sz="1900" spc="-20" dirty="0">
                <a:latin typeface="Calibri"/>
                <a:cs typeface="Calibri"/>
              </a:rPr>
              <a:t>ters</a:t>
            </a:r>
            <a:r>
              <a:rPr sz="1900" spc="165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sıralı.</a:t>
            </a:r>
            <a:endParaRPr sz="1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50">
              <a:latin typeface="Calibri"/>
              <a:cs typeface="Calibri"/>
            </a:endParaRPr>
          </a:p>
          <a:p>
            <a:pPr marL="354965" marR="153670" indent="-342900">
              <a:lnSpc>
                <a:spcPct val="80000"/>
              </a:lnSpc>
              <a:tabLst>
                <a:tab pos="354965" algn="l"/>
              </a:tabLst>
            </a:pPr>
            <a:r>
              <a:rPr sz="1450" spc="-17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450" spc="-17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900" b="1" spc="-10" dirty="0">
                <a:latin typeface="Calibri"/>
                <a:cs typeface="Calibri"/>
              </a:rPr>
              <a:t>Ortalama </a:t>
            </a:r>
            <a:r>
              <a:rPr sz="1900" b="1" spc="-5" dirty="0">
                <a:latin typeface="Calibri"/>
                <a:cs typeface="Calibri"/>
              </a:rPr>
              <a:t>durum </a:t>
            </a:r>
            <a:r>
              <a:rPr sz="1900" b="1" spc="-20" dirty="0">
                <a:latin typeface="Calibri"/>
                <a:cs typeface="Calibri"/>
              </a:rPr>
              <a:t>(avarage </a:t>
            </a:r>
            <a:r>
              <a:rPr sz="1900" b="1" spc="-5" dirty="0">
                <a:latin typeface="Calibri"/>
                <a:cs typeface="Calibri"/>
              </a:rPr>
              <a:t>case): </a:t>
            </a:r>
            <a:r>
              <a:rPr sz="1900" spc="-5" dirty="0">
                <a:latin typeface="Calibri"/>
                <a:cs typeface="Calibri"/>
              </a:rPr>
              <a:t>Giriş </a:t>
            </a:r>
            <a:r>
              <a:rPr sz="1900" spc="-10" dirty="0">
                <a:latin typeface="Calibri"/>
                <a:cs typeface="Calibri"/>
              </a:rPr>
              <a:t>parametrelerin </a:t>
            </a:r>
            <a:r>
              <a:rPr sz="1900" spc="-5" dirty="0">
                <a:latin typeface="Calibri"/>
                <a:cs typeface="Calibri"/>
              </a:rPr>
              <a:t>en iyi </a:t>
            </a:r>
            <a:r>
              <a:rPr sz="1900" spc="-20" dirty="0">
                <a:latin typeface="Calibri"/>
                <a:cs typeface="Calibri"/>
              </a:rPr>
              <a:t>ve </a:t>
            </a:r>
            <a:r>
              <a:rPr sz="1900" spc="-5" dirty="0">
                <a:latin typeface="Calibri"/>
                <a:cs typeface="Calibri"/>
              </a:rPr>
              <a:t>en  </a:t>
            </a:r>
            <a:r>
              <a:rPr sz="1900" spc="-20" dirty="0">
                <a:latin typeface="Calibri"/>
                <a:cs typeface="Calibri"/>
              </a:rPr>
              <a:t>kötü </a:t>
            </a:r>
            <a:r>
              <a:rPr sz="1900" spc="-10" dirty="0">
                <a:latin typeface="Calibri"/>
                <a:cs typeface="Calibri"/>
              </a:rPr>
              <a:t>durum arasında </a:t>
            </a:r>
            <a:r>
              <a:rPr sz="1900" spc="-5" dirty="0">
                <a:latin typeface="Calibri"/>
                <a:cs typeface="Calibri"/>
              </a:rPr>
              <a:t>gelmesi ile </a:t>
            </a:r>
            <a:r>
              <a:rPr sz="1900" spc="-20" dirty="0">
                <a:latin typeface="Calibri"/>
                <a:cs typeface="Calibri"/>
              </a:rPr>
              <a:t>ortaya </a:t>
            </a:r>
            <a:r>
              <a:rPr sz="1900" spc="-10" dirty="0">
                <a:latin typeface="Calibri"/>
                <a:cs typeface="Calibri"/>
              </a:rPr>
              <a:t>çıkan durumda harcanan  </a:t>
            </a:r>
            <a:r>
              <a:rPr sz="1900" spc="-30" dirty="0">
                <a:latin typeface="Calibri"/>
                <a:cs typeface="Calibri"/>
              </a:rPr>
              <a:t>zamandır. </a:t>
            </a:r>
            <a:r>
              <a:rPr sz="1900" spc="-20" dirty="0">
                <a:latin typeface="Calibri"/>
                <a:cs typeface="Calibri"/>
              </a:rPr>
              <a:t>Fakat </a:t>
            </a:r>
            <a:r>
              <a:rPr sz="1900" spc="-5" dirty="0">
                <a:latin typeface="Calibri"/>
                <a:cs typeface="Calibri"/>
              </a:rPr>
              <a:t>bu </a:t>
            </a:r>
            <a:r>
              <a:rPr sz="1900" spc="-10" dirty="0">
                <a:latin typeface="Calibri"/>
                <a:cs typeface="Calibri"/>
              </a:rPr>
              <a:t>her </a:t>
            </a:r>
            <a:r>
              <a:rPr sz="1900" spc="-15" dirty="0">
                <a:latin typeface="Calibri"/>
                <a:cs typeface="Calibri"/>
              </a:rPr>
              <a:t>zaman </a:t>
            </a:r>
            <a:r>
              <a:rPr sz="1900" spc="-10" dirty="0">
                <a:latin typeface="Calibri"/>
                <a:cs typeface="Calibri"/>
              </a:rPr>
              <a:t>ortalama durumu </a:t>
            </a:r>
            <a:r>
              <a:rPr sz="1900" spc="-20" dirty="0">
                <a:latin typeface="Calibri"/>
                <a:cs typeface="Calibri"/>
              </a:rPr>
              <a:t>vermeyebilir.  </a:t>
            </a:r>
            <a:r>
              <a:rPr sz="1900" spc="-15" dirty="0">
                <a:latin typeface="Calibri"/>
                <a:cs typeface="Calibri"/>
              </a:rPr>
              <a:t>(bazen) </a:t>
            </a:r>
            <a:r>
              <a:rPr sz="1900" spc="-5" dirty="0">
                <a:latin typeface="Calibri"/>
                <a:cs typeface="Calibri"/>
              </a:rPr>
              <a:t>Ör: Elemanların yaklaşık yarısı </a:t>
            </a:r>
            <a:r>
              <a:rPr sz="1900" spc="-15" dirty="0">
                <a:latin typeface="Calibri"/>
                <a:cs typeface="Calibri"/>
              </a:rPr>
              <a:t>kendi</a:t>
            </a:r>
            <a:r>
              <a:rPr sz="1900" spc="75" dirty="0">
                <a:latin typeface="Calibri"/>
                <a:cs typeface="Calibri"/>
              </a:rPr>
              <a:t> </a:t>
            </a:r>
            <a:r>
              <a:rPr sz="1900" spc="-25" dirty="0">
                <a:latin typeface="Calibri"/>
                <a:cs typeface="Calibri"/>
              </a:rPr>
              <a:t>sırasındadır.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60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642175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En iyi </a:t>
            </a:r>
            <a:r>
              <a:rPr spc="-10" dirty="0"/>
              <a:t>(Best), </a:t>
            </a:r>
            <a:r>
              <a:rPr dirty="0"/>
              <a:t>En </a:t>
            </a:r>
            <a:r>
              <a:rPr spc="-25" dirty="0"/>
              <a:t>kötü </a:t>
            </a:r>
            <a:r>
              <a:rPr spc="-30" dirty="0"/>
              <a:t>(Worst),  </a:t>
            </a:r>
            <a:r>
              <a:rPr spc="-20" dirty="0"/>
              <a:t>Ortalama(Average) </a:t>
            </a:r>
            <a:r>
              <a:rPr spc="-5" dirty="0"/>
              <a:t>Durum</a:t>
            </a:r>
            <a:r>
              <a:rPr spc="30" dirty="0"/>
              <a:t> </a:t>
            </a:r>
            <a:r>
              <a:rPr dirty="0"/>
              <a:t>Analizi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0026" y="2848101"/>
            <a:ext cx="226568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Average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80026" y="3619627"/>
            <a:ext cx="2882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Average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O(n </a:t>
            </a:r>
            <a:r>
              <a:rPr sz="2200" spc="-5" dirty="0">
                <a:latin typeface="Calibri"/>
                <a:cs typeface="Calibri"/>
              </a:rPr>
              <a:t>log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80026" y="4390771"/>
            <a:ext cx="288290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Average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O(n </a:t>
            </a:r>
            <a:r>
              <a:rPr sz="2200" spc="-5" dirty="0">
                <a:latin typeface="Calibri"/>
                <a:cs typeface="Calibri"/>
              </a:rPr>
              <a:t>log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6774" y="2405791"/>
            <a:ext cx="3268345" cy="311658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14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Dizi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arama</a:t>
            </a:r>
            <a:endParaRPr sz="24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28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Worst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O(n)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Quick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Worst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7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Merge </a:t>
            </a:r>
            <a:r>
              <a:rPr sz="2400" b="1" spc="-5" dirty="0">
                <a:latin typeface="Calibri"/>
                <a:cs typeface="Calibri"/>
              </a:rPr>
              <a:t>Sort, </a:t>
            </a:r>
            <a:r>
              <a:rPr sz="2400" b="1" dirty="0">
                <a:latin typeface="Calibri"/>
                <a:cs typeface="Calibri"/>
              </a:rPr>
              <a:t>Heap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2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Worst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 </a:t>
            </a:r>
            <a:r>
              <a:rPr sz="2200" spc="-10" dirty="0">
                <a:latin typeface="Calibri"/>
                <a:cs typeface="Calibri"/>
              </a:rPr>
              <a:t>O(n </a:t>
            </a:r>
            <a:r>
              <a:rPr sz="2200" spc="-5" dirty="0">
                <a:latin typeface="Calibri"/>
                <a:cs typeface="Calibri"/>
              </a:rPr>
              <a:t>log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26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Bubble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34645">
              <a:lnSpc>
                <a:spcPct val="100000"/>
              </a:lnSpc>
              <a:spcBef>
                <a:spcPts val="29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Calibri"/>
                <a:cs typeface="Calibri"/>
              </a:rPr>
              <a:t>Worst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754626" y="5162169"/>
            <a:ext cx="241046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200" spc="-25" dirty="0">
                <a:latin typeface="Calibri"/>
                <a:cs typeface="Calibri"/>
              </a:rPr>
              <a:t>Average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O(n</a:t>
            </a:r>
            <a:r>
              <a:rPr sz="2175" spc="-7" baseline="24904" dirty="0">
                <a:latin typeface="Calibri"/>
                <a:cs typeface="Calibri"/>
              </a:rPr>
              <a:t>2</a:t>
            </a:r>
            <a:r>
              <a:rPr sz="2200" spc="-5" dirty="0">
                <a:latin typeface="Calibri"/>
                <a:cs typeface="Calibri"/>
              </a:rPr>
              <a:t>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92174" y="5491028"/>
            <a:ext cx="6262370" cy="80264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Binary </a:t>
            </a:r>
            <a:r>
              <a:rPr sz="2400" b="1" spc="-10" dirty="0">
                <a:latin typeface="Calibri"/>
                <a:cs typeface="Calibri"/>
              </a:rPr>
              <a:t>Search </a:t>
            </a:r>
            <a:r>
              <a:rPr sz="2400" b="1" spc="-35" dirty="0">
                <a:latin typeface="Calibri"/>
                <a:cs typeface="Calibri"/>
              </a:rPr>
              <a:t>Tree: </a:t>
            </a:r>
            <a:r>
              <a:rPr sz="2400" dirty="0">
                <a:latin typeface="Calibri"/>
                <a:cs typeface="Calibri"/>
              </a:rPr>
              <a:t>Bir elaman için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arama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280"/>
              </a:spcBef>
              <a:tabLst>
                <a:tab pos="3600450" algn="l"/>
              </a:tabLst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  </a:t>
            </a:r>
            <a:r>
              <a:rPr sz="2200" spc="-35" dirty="0">
                <a:latin typeface="Calibri"/>
                <a:cs typeface="Calibri"/>
              </a:rPr>
              <a:t>Worst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O(log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n)	</a:t>
            </a:r>
            <a:r>
              <a:rPr sz="2200" spc="-25" dirty="0">
                <a:latin typeface="Calibri"/>
                <a:cs typeface="Calibri"/>
              </a:rPr>
              <a:t>Average </a:t>
            </a:r>
            <a:r>
              <a:rPr sz="2200" spc="-10" dirty="0">
                <a:latin typeface="Calibri"/>
                <a:cs typeface="Calibri"/>
              </a:rPr>
              <a:t>case </a:t>
            </a:r>
            <a:r>
              <a:rPr sz="2200" spc="-5" dirty="0">
                <a:latin typeface="Calibri"/>
                <a:cs typeface="Calibri"/>
              </a:rPr>
              <a:t>= O(log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n)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235710"/>
            <a:ext cx="22002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/>
              <a:t>Diziler</a:t>
            </a:r>
            <a:r>
              <a:rPr sz="2800" spc="-10" dirty="0"/>
              <a:t> </a:t>
            </a:r>
            <a:r>
              <a:rPr sz="2800" spc="-25" dirty="0"/>
              <a:t>(Arrays)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1192174" y="1861566"/>
            <a:ext cx="6988175" cy="23431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Calibri"/>
                <a:cs typeface="Calibri"/>
              </a:rPr>
              <a:t>Diziler, </a:t>
            </a:r>
            <a:r>
              <a:rPr sz="2000" spc="-5" dirty="0">
                <a:latin typeface="Calibri"/>
                <a:cs typeface="Calibri"/>
              </a:rPr>
              <a:t>tipleri homojen olan </a:t>
            </a:r>
            <a:r>
              <a:rPr sz="2000" spc="-10" dirty="0">
                <a:latin typeface="Calibri"/>
                <a:cs typeface="Calibri"/>
              </a:rPr>
              <a:t>birden fazla </a:t>
            </a:r>
            <a:r>
              <a:rPr sz="2000" dirty="0">
                <a:latin typeface="Calibri"/>
                <a:cs typeface="Calibri"/>
              </a:rPr>
              <a:t>elemandan </a:t>
            </a:r>
            <a:r>
              <a:rPr sz="2000" spc="-5" dirty="0">
                <a:latin typeface="Calibri"/>
                <a:cs typeface="Calibri"/>
              </a:rPr>
              <a:t>oluşan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veri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grubudur. </a:t>
            </a:r>
            <a:r>
              <a:rPr sz="2000" spc="-5" dirty="0">
                <a:latin typeface="Calibri"/>
                <a:cs typeface="Calibri"/>
              </a:rPr>
              <a:t>Diziler </a:t>
            </a:r>
            <a:r>
              <a:rPr sz="2000" spc="-10" dirty="0">
                <a:latin typeface="Calibri"/>
                <a:cs typeface="Calibri"/>
              </a:rPr>
              <a:t>tek </a:t>
            </a:r>
            <a:r>
              <a:rPr sz="2000" dirty="0">
                <a:latin typeface="Calibri"/>
                <a:cs typeface="Calibri"/>
              </a:rPr>
              <a:t>boyutlu, iki boyutlu, </a:t>
            </a:r>
            <a:r>
              <a:rPr sz="2000" spc="-5" dirty="0">
                <a:latin typeface="Calibri"/>
                <a:cs typeface="Calibri"/>
              </a:rPr>
              <a:t>üç </a:t>
            </a:r>
            <a:r>
              <a:rPr sz="2000" dirty="0">
                <a:latin typeface="Calibri"/>
                <a:cs typeface="Calibri"/>
              </a:rPr>
              <a:t>boyutlu, vb.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şeklinde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5" dirty="0">
                <a:latin typeface="Calibri"/>
                <a:cs typeface="Calibri"/>
              </a:rPr>
              <a:t>tanımlanabilirler.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Diziler </a:t>
            </a:r>
            <a:r>
              <a:rPr sz="2000" dirty="0">
                <a:latin typeface="Calibri"/>
                <a:cs typeface="Calibri"/>
              </a:rPr>
              <a:t>genelde </a:t>
            </a:r>
            <a:r>
              <a:rPr sz="2000" spc="-5" dirty="0">
                <a:latin typeface="Calibri"/>
                <a:cs typeface="Calibri"/>
              </a:rPr>
              <a:t>diğer </a:t>
            </a:r>
            <a:r>
              <a:rPr sz="2000" spc="-10" dirty="0">
                <a:latin typeface="Calibri"/>
                <a:cs typeface="Calibri"/>
              </a:rPr>
              <a:t>veri </a:t>
            </a:r>
            <a:r>
              <a:rPr sz="2000" spc="-5" dirty="0">
                <a:latin typeface="Calibri"/>
                <a:cs typeface="Calibri"/>
              </a:rPr>
              <a:t>yapılarında kullanılan bir </a:t>
            </a:r>
            <a:r>
              <a:rPr sz="2000" spc="-10" dirty="0">
                <a:latin typeface="Calibri"/>
                <a:cs typeface="Calibri"/>
              </a:rPr>
              <a:t>veri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yapısıdır.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Diziler </a:t>
            </a:r>
            <a:r>
              <a:rPr sz="2000" b="1" spc="-15" dirty="0">
                <a:latin typeface="Calibri"/>
                <a:cs typeface="Calibri"/>
              </a:rPr>
              <a:t>statik </a:t>
            </a:r>
            <a:r>
              <a:rPr sz="2000" b="1" spc="-10" dirty="0">
                <a:latin typeface="Calibri"/>
                <a:cs typeface="Calibri"/>
              </a:rPr>
              <a:t>veriler </a:t>
            </a:r>
            <a:r>
              <a:rPr sz="2000" spc="-10" dirty="0">
                <a:latin typeface="Calibri"/>
                <a:cs typeface="Calibri"/>
              </a:rPr>
              <a:t>olarak </a:t>
            </a:r>
            <a:r>
              <a:rPr sz="2000" dirty="0">
                <a:latin typeface="Calibri"/>
                <a:cs typeface="Calibri"/>
              </a:rPr>
              <a:t>da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isimlendirilebilirler.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Örnek: </a:t>
            </a:r>
            <a:r>
              <a:rPr sz="2000" spc="-60" dirty="0">
                <a:latin typeface="Calibri"/>
                <a:cs typeface="Calibri"/>
              </a:rPr>
              <a:t>Tek </a:t>
            </a:r>
            <a:r>
              <a:rPr sz="2000" dirty="0">
                <a:latin typeface="Calibri"/>
                <a:cs typeface="Calibri"/>
              </a:rPr>
              <a:t>boyutlu A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dizisi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432547" y="693419"/>
            <a:ext cx="1162811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541272" y="4646803"/>
          <a:ext cx="6096000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C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12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2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979920" cy="3196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438784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İkili aramada dizi sıralanmış olduğundan, dizinin ortasında  </a:t>
            </a:r>
            <a:r>
              <a:rPr sz="2000" dirty="0">
                <a:latin typeface="Calibri"/>
                <a:cs typeface="Calibri"/>
              </a:rPr>
              <a:t>bulunan </a:t>
            </a:r>
            <a:r>
              <a:rPr sz="2000" spc="-15" dirty="0">
                <a:latin typeface="Calibri"/>
                <a:cs typeface="Calibri"/>
              </a:rPr>
              <a:t>sayı </a:t>
            </a:r>
            <a:r>
              <a:rPr sz="2000" spc="-5" dirty="0">
                <a:latin typeface="Calibri"/>
                <a:cs typeface="Calibri"/>
              </a:rPr>
              <a:t>ile aranan </a:t>
            </a:r>
            <a:r>
              <a:rPr sz="2000" spc="-10" dirty="0">
                <a:latin typeface="Calibri"/>
                <a:cs typeface="Calibri"/>
              </a:rPr>
              <a:t>sayıyı </a:t>
            </a:r>
            <a:r>
              <a:rPr sz="2000" spc="-15" dirty="0">
                <a:latin typeface="Calibri"/>
                <a:cs typeface="Calibri"/>
              </a:rPr>
              <a:t>karşılaştırarak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dirty="0">
                <a:latin typeface="Calibri"/>
                <a:cs typeface="Calibri"/>
              </a:rPr>
              <a:t>boyutunu  </a:t>
            </a:r>
            <a:r>
              <a:rPr sz="2000" spc="-15" dirty="0">
                <a:latin typeface="Calibri"/>
                <a:cs typeface="Calibri"/>
              </a:rPr>
              <a:t>yarıya </a:t>
            </a:r>
            <a:r>
              <a:rPr sz="2000" spc="-5" dirty="0">
                <a:latin typeface="Calibri"/>
                <a:cs typeface="Calibri"/>
              </a:rPr>
              <a:t>düşürülür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bu şekilde </a:t>
            </a:r>
            <a:r>
              <a:rPr sz="2000" spc="-10" dirty="0">
                <a:latin typeface="Calibri"/>
                <a:cs typeface="Calibri"/>
              </a:rPr>
              <a:t>devam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L="285115" marR="451484" indent="-273050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algoritmanın </a:t>
            </a:r>
            <a:r>
              <a:rPr sz="2000" spc="-10" dirty="0">
                <a:latin typeface="Calibri"/>
                <a:cs typeface="Calibri"/>
              </a:rPr>
              <a:t>temel </a:t>
            </a:r>
            <a:r>
              <a:rPr sz="2000" spc="-5" dirty="0">
                <a:latin typeface="Calibri"/>
                <a:cs typeface="Calibri"/>
              </a:rPr>
              <a:t>mantığı aranacak elemanı dizinin  ortasındaki eleman ile </a:t>
            </a:r>
            <a:r>
              <a:rPr sz="2000" spc="-10" dirty="0">
                <a:latin typeface="Calibri"/>
                <a:cs typeface="Calibri"/>
              </a:rPr>
              <a:t>karşılaştırıp, </a:t>
            </a:r>
            <a:r>
              <a:rPr sz="2000" spc="-5" dirty="0">
                <a:latin typeface="Calibri"/>
                <a:cs typeface="Calibri"/>
              </a:rPr>
              <a:t>aranacak eleman eğer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bu</a:t>
            </a:r>
            <a:endParaRPr sz="2000">
              <a:latin typeface="Calibri"/>
              <a:cs typeface="Calibri"/>
            </a:endParaRPr>
          </a:p>
          <a:p>
            <a:pPr marL="285115" marR="508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elemana </a:t>
            </a:r>
            <a:r>
              <a:rPr sz="2000" dirty="0">
                <a:latin typeface="Calibri"/>
                <a:cs typeface="Calibri"/>
              </a:rPr>
              <a:t>eşitse, </a:t>
            </a:r>
            <a:r>
              <a:rPr sz="2000" spc="-5" dirty="0">
                <a:latin typeface="Calibri"/>
                <a:cs typeface="Calibri"/>
              </a:rPr>
              <a:t>amaca </a:t>
            </a:r>
            <a:r>
              <a:rPr sz="2000" spc="-20" dirty="0">
                <a:latin typeface="Calibri"/>
                <a:cs typeface="Calibri"/>
              </a:rPr>
              <a:t>ulaşılmıştır. </a:t>
            </a:r>
            <a:r>
              <a:rPr sz="2000" spc="-5" dirty="0">
                <a:latin typeface="Calibri"/>
                <a:cs typeface="Calibri"/>
              </a:rPr>
              <a:t>Eğer eşit değilse, bu </a:t>
            </a:r>
            <a:r>
              <a:rPr sz="2000" dirty="0">
                <a:latin typeface="Calibri"/>
                <a:cs typeface="Calibri"/>
              </a:rPr>
              <a:t>durumda  </a:t>
            </a:r>
            <a:r>
              <a:rPr sz="2000" spc="-5" dirty="0">
                <a:latin typeface="Calibri"/>
                <a:cs typeface="Calibri"/>
              </a:rPr>
              <a:t>aranacak eleman dizinin hangi parçası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5" dirty="0">
                <a:latin typeface="Calibri"/>
                <a:cs typeface="Calibri"/>
              </a:rPr>
              <a:t>olabileceği </a:t>
            </a:r>
            <a:r>
              <a:rPr sz="2000" spc="-15" dirty="0">
                <a:latin typeface="Calibri"/>
                <a:cs typeface="Calibri"/>
              </a:rPr>
              <a:t>kararı  </a:t>
            </a:r>
            <a:r>
              <a:rPr sz="2000" spc="-35" dirty="0">
                <a:latin typeface="Calibri"/>
                <a:cs typeface="Calibri"/>
              </a:rPr>
              <a:t>verilir.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10" dirty="0">
                <a:latin typeface="Calibri"/>
                <a:cs typeface="Calibri"/>
              </a:rPr>
              <a:t>sayede arama </a:t>
            </a:r>
            <a:r>
              <a:rPr sz="2000" spc="-5" dirty="0">
                <a:latin typeface="Calibri"/>
                <a:cs typeface="Calibri"/>
              </a:rPr>
              <a:t>boyutu </a:t>
            </a:r>
            <a:r>
              <a:rPr sz="2000" spc="-15" dirty="0">
                <a:latin typeface="Calibri"/>
                <a:cs typeface="Calibri"/>
              </a:rPr>
              <a:t>yarıya </a:t>
            </a:r>
            <a:r>
              <a:rPr sz="2000" spc="-5" dirty="0">
                <a:latin typeface="Calibri"/>
                <a:cs typeface="Calibri"/>
              </a:rPr>
              <a:t>düşürülür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şekilde  </a:t>
            </a:r>
            <a:r>
              <a:rPr sz="2000" spc="-10" dirty="0">
                <a:latin typeface="Calibri"/>
                <a:cs typeface="Calibri"/>
              </a:rPr>
              <a:t>devam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edilir.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432547" y="693419"/>
            <a:ext cx="1162811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66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92759" rIns="0" bIns="0" rtlCol="0">
            <a:spAutoFit/>
          </a:bodyPr>
          <a:lstStyle/>
          <a:p>
            <a:pPr marL="541020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İkili aramanın mantığı </a:t>
            </a:r>
            <a:r>
              <a:rPr spc="-20" dirty="0"/>
              <a:t>veya </a:t>
            </a:r>
            <a:r>
              <a:rPr spc="-5" dirty="0"/>
              <a:t>işleyiş şekli </a:t>
            </a:r>
            <a:r>
              <a:rPr spc="-10" dirty="0"/>
              <a:t>ağaç </a:t>
            </a:r>
            <a:r>
              <a:rPr spc="-5" dirty="0"/>
              <a:t>şeklinde </a:t>
            </a:r>
            <a:r>
              <a:rPr spc="-10" dirty="0"/>
              <a:t>gösterilebilir  </a:t>
            </a:r>
            <a:r>
              <a:rPr spc="-15" dirty="0"/>
              <a:t>ve </a:t>
            </a:r>
            <a:r>
              <a:rPr spc="-5" dirty="0"/>
              <a:t>bu </a:t>
            </a:r>
            <a:r>
              <a:rPr spc="-10" dirty="0"/>
              <a:t>ağaca </a:t>
            </a:r>
            <a:r>
              <a:rPr b="1" spc="-10" dirty="0">
                <a:latin typeface="Calibri"/>
                <a:cs typeface="Calibri"/>
              </a:rPr>
              <a:t>karşılaştırma ağacı </a:t>
            </a:r>
            <a:r>
              <a:rPr spc="-20" dirty="0"/>
              <a:t>veya </a:t>
            </a:r>
            <a:r>
              <a:rPr b="1" spc="-20" dirty="0">
                <a:latin typeface="Calibri"/>
                <a:cs typeface="Calibri"/>
              </a:rPr>
              <a:t>karar </a:t>
            </a:r>
            <a:r>
              <a:rPr b="1" spc="-10" dirty="0">
                <a:latin typeface="Calibri"/>
                <a:cs typeface="Calibri"/>
              </a:rPr>
              <a:t>ağacı</a:t>
            </a:r>
            <a:r>
              <a:rPr b="1" spc="50" dirty="0">
                <a:latin typeface="Calibri"/>
                <a:cs typeface="Calibri"/>
              </a:rPr>
              <a:t> </a:t>
            </a:r>
            <a:r>
              <a:rPr spc="-40" dirty="0"/>
              <a:t>denir.</a:t>
            </a:r>
            <a:endParaRPr sz="1500">
              <a:latin typeface="Calibri"/>
              <a:cs typeface="Calibri"/>
            </a:endParaRPr>
          </a:p>
          <a:p>
            <a:pPr marL="541020" marR="1392555">
              <a:lnSpc>
                <a:spcPct val="100000"/>
              </a:lnSpc>
            </a:pPr>
            <a:r>
              <a:rPr b="1" spc="-10" dirty="0">
                <a:latin typeface="Calibri"/>
                <a:cs typeface="Calibri"/>
              </a:rPr>
              <a:t>Karşılaştırma ağacı</a:t>
            </a:r>
            <a:r>
              <a:rPr spc="-10" dirty="0"/>
              <a:t>, </a:t>
            </a:r>
            <a:r>
              <a:rPr spc="-5" dirty="0"/>
              <a:t>bir algoritmanın yapmış olduğu  </a:t>
            </a:r>
            <a:r>
              <a:rPr spc="-10" dirty="0"/>
              <a:t>karşılaştırmaların </a:t>
            </a:r>
            <a:r>
              <a:rPr spc="-5" dirty="0"/>
              <a:t>hepsinin </a:t>
            </a:r>
            <a:r>
              <a:rPr spc="-10" dirty="0"/>
              <a:t>temsil </a:t>
            </a:r>
            <a:r>
              <a:rPr spc="-5" dirty="0"/>
              <a:t>edildiği bir</a:t>
            </a:r>
            <a:r>
              <a:rPr spc="120" dirty="0"/>
              <a:t> </a:t>
            </a:r>
            <a:r>
              <a:rPr spc="-30" dirty="0"/>
              <a:t>ağaçtır.</a:t>
            </a:r>
          </a:p>
          <a:p>
            <a:pPr marL="541020" marR="7239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pc="-5" dirty="0"/>
              <a:t>Örneğin, </a:t>
            </a:r>
            <a:r>
              <a:rPr spc="-15" dirty="0"/>
              <a:t>statik </a:t>
            </a:r>
            <a:r>
              <a:rPr spc="-10" dirty="0"/>
              <a:t>veri </a:t>
            </a:r>
            <a:r>
              <a:rPr spc="-5" dirty="0"/>
              <a:t>yapıları </a:t>
            </a:r>
            <a:r>
              <a:rPr spc="-10" dirty="0"/>
              <a:t>üzerinde </a:t>
            </a:r>
            <a:r>
              <a:rPr spc="-5" dirty="0"/>
              <a:t>Lineer </a:t>
            </a:r>
            <a:r>
              <a:rPr spc="-10" dirty="0"/>
              <a:t>arama </a:t>
            </a:r>
            <a:r>
              <a:rPr spc="-5" dirty="0"/>
              <a:t>algoritmasının  </a:t>
            </a:r>
            <a:r>
              <a:rPr spc="-10" dirty="0"/>
              <a:t>karşılaştırma</a:t>
            </a:r>
            <a:r>
              <a:rPr spc="55" dirty="0"/>
              <a:t> </a:t>
            </a:r>
            <a:r>
              <a:rPr spc="-5" dirty="0"/>
              <a:t>ağacı;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5862018" y="883919"/>
            <a:ext cx="2244725" cy="3485515"/>
            <a:chOff x="5862018" y="883919"/>
            <a:chExt cx="2244725" cy="3485515"/>
          </a:xfrm>
        </p:grpSpPr>
        <p:sp>
          <p:nvSpPr>
            <p:cNvPr id="6" name="object 6"/>
            <p:cNvSpPr/>
            <p:nvPr/>
          </p:nvSpPr>
          <p:spPr>
            <a:xfrm>
              <a:off x="6943343" y="883919"/>
              <a:ext cx="1162811" cy="1190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862018" y="4163478"/>
              <a:ext cx="206358" cy="20543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928220" y="4195664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266427" y="4565598"/>
            <a:ext cx="206358" cy="20510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332629" y="4597449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70858" y="4967383"/>
            <a:ext cx="206291" cy="20510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737016" y="4999233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79631" y="5770975"/>
            <a:ext cx="206067" cy="20504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45901" y="5802837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459678" y="4567720"/>
            <a:ext cx="202565" cy="214629"/>
          </a:xfrm>
          <a:custGeom>
            <a:avLst/>
            <a:gdLst/>
            <a:ahLst/>
            <a:cxnLst/>
            <a:rect l="l" t="t" r="r" b="b"/>
            <a:pathLst>
              <a:path w="202564" h="214629">
                <a:moveTo>
                  <a:pt x="0" y="214069"/>
                </a:moveTo>
                <a:lnTo>
                  <a:pt x="202204" y="214069"/>
                </a:lnTo>
                <a:lnTo>
                  <a:pt x="202204" y="0"/>
                </a:lnTo>
                <a:lnTo>
                  <a:pt x="0" y="0"/>
                </a:lnTo>
                <a:lnTo>
                  <a:pt x="0" y="214069"/>
                </a:lnTo>
                <a:close/>
              </a:path>
            </a:pathLst>
          </a:custGeom>
          <a:ln w="4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23810" y="4604255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1</a:t>
            </a:r>
            <a:endParaRPr sz="65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864095" y="4969505"/>
            <a:ext cx="202565" cy="214629"/>
          </a:xfrm>
          <a:custGeom>
            <a:avLst/>
            <a:gdLst/>
            <a:ahLst/>
            <a:cxnLst/>
            <a:rect l="l" t="t" r="r" b="b"/>
            <a:pathLst>
              <a:path w="202564" h="214629">
                <a:moveTo>
                  <a:pt x="0" y="214069"/>
                </a:moveTo>
                <a:lnTo>
                  <a:pt x="202204" y="214069"/>
                </a:lnTo>
                <a:lnTo>
                  <a:pt x="202204" y="0"/>
                </a:lnTo>
                <a:lnTo>
                  <a:pt x="0" y="0"/>
                </a:lnTo>
                <a:lnTo>
                  <a:pt x="0" y="214069"/>
                </a:lnTo>
                <a:close/>
              </a:path>
            </a:pathLst>
          </a:custGeom>
          <a:ln w="4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928221" y="5006040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2</a:t>
            </a:r>
            <a:endParaRPr sz="65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68504" y="5371256"/>
            <a:ext cx="202565" cy="214629"/>
          </a:xfrm>
          <a:custGeom>
            <a:avLst/>
            <a:gdLst/>
            <a:ahLst/>
            <a:cxnLst/>
            <a:rect l="l" t="t" r="r" b="b"/>
            <a:pathLst>
              <a:path w="202564" h="214629">
                <a:moveTo>
                  <a:pt x="0" y="214370"/>
                </a:moveTo>
                <a:lnTo>
                  <a:pt x="202204" y="214370"/>
                </a:lnTo>
                <a:lnTo>
                  <a:pt x="202204" y="0"/>
                </a:lnTo>
                <a:lnTo>
                  <a:pt x="0" y="0"/>
                </a:lnTo>
                <a:lnTo>
                  <a:pt x="0" y="214370"/>
                </a:lnTo>
                <a:close/>
              </a:path>
            </a:pathLst>
          </a:custGeom>
          <a:ln w="4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332629" y="5407780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3</a:t>
            </a:r>
            <a:endParaRPr sz="650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077322" y="6161369"/>
            <a:ext cx="202565" cy="214629"/>
          </a:xfrm>
          <a:custGeom>
            <a:avLst/>
            <a:gdLst/>
            <a:ahLst/>
            <a:cxnLst/>
            <a:rect l="l" t="t" r="r" b="b"/>
            <a:pathLst>
              <a:path w="202565" h="214629">
                <a:moveTo>
                  <a:pt x="0" y="214370"/>
                </a:moveTo>
                <a:lnTo>
                  <a:pt x="202204" y="214370"/>
                </a:lnTo>
                <a:lnTo>
                  <a:pt x="202204" y="0"/>
                </a:lnTo>
                <a:lnTo>
                  <a:pt x="0" y="0"/>
                </a:lnTo>
                <a:lnTo>
                  <a:pt x="0" y="214370"/>
                </a:lnTo>
                <a:close/>
              </a:path>
            </a:pathLst>
          </a:custGeom>
          <a:ln w="4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141402" y="6198184"/>
            <a:ext cx="73025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n</a:t>
            </a:r>
            <a:endParaRPr sz="65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885871" y="6174840"/>
            <a:ext cx="202565" cy="214629"/>
          </a:xfrm>
          <a:custGeom>
            <a:avLst/>
            <a:gdLst/>
            <a:ahLst/>
            <a:cxnLst/>
            <a:rect l="l" t="t" r="r" b="b"/>
            <a:pathLst>
              <a:path w="202565" h="214629">
                <a:moveTo>
                  <a:pt x="0" y="214370"/>
                </a:moveTo>
                <a:lnTo>
                  <a:pt x="202204" y="214370"/>
                </a:lnTo>
                <a:lnTo>
                  <a:pt x="202204" y="0"/>
                </a:lnTo>
                <a:lnTo>
                  <a:pt x="0" y="0"/>
                </a:lnTo>
                <a:lnTo>
                  <a:pt x="0" y="214370"/>
                </a:lnTo>
                <a:close/>
              </a:path>
            </a:pathLst>
          </a:custGeom>
          <a:ln w="41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947489" y="6211366"/>
            <a:ext cx="77470" cy="1270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650" spc="10" dirty="0">
                <a:latin typeface="Arial"/>
                <a:cs typeface="Arial"/>
              </a:rPr>
              <a:t>F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5659801" y="4264230"/>
            <a:ext cx="2228215" cy="1913255"/>
            <a:chOff x="5659801" y="4264230"/>
            <a:chExt cx="2228215" cy="1913255"/>
          </a:xfrm>
        </p:grpSpPr>
        <p:sp>
          <p:nvSpPr>
            <p:cNvPr id="26" name="object 26"/>
            <p:cNvSpPr/>
            <p:nvPr/>
          </p:nvSpPr>
          <p:spPr>
            <a:xfrm>
              <a:off x="5661879" y="4266308"/>
              <a:ext cx="1112520" cy="703580"/>
            </a:xfrm>
            <a:custGeom>
              <a:avLst/>
              <a:gdLst/>
              <a:ahLst/>
              <a:cxnLst/>
              <a:rect l="l" t="t" r="r" b="b"/>
              <a:pathLst>
                <a:path w="1112520" h="703579">
                  <a:moveTo>
                    <a:pt x="202215" y="0"/>
                  </a:moveTo>
                  <a:lnTo>
                    <a:pt x="0" y="301366"/>
                  </a:lnTo>
                </a:path>
                <a:path w="1112520" h="703579">
                  <a:moveTo>
                    <a:pt x="404419" y="0"/>
                  </a:moveTo>
                  <a:lnTo>
                    <a:pt x="707581" y="301366"/>
                  </a:lnTo>
                </a:path>
                <a:path w="1112520" h="703579">
                  <a:moveTo>
                    <a:pt x="808828" y="401784"/>
                  </a:moveTo>
                  <a:lnTo>
                    <a:pt x="1112012" y="703151"/>
                  </a:lnTo>
                </a:path>
              </a:pathLst>
            </a:custGeom>
            <a:ln w="4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72995" y="5067801"/>
              <a:ext cx="401713" cy="399255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6066299" y="4668093"/>
              <a:ext cx="1819910" cy="1506855"/>
            </a:xfrm>
            <a:custGeom>
              <a:avLst/>
              <a:gdLst/>
              <a:ahLst/>
              <a:cxnLst/>
              <a:rect l="l" t="t" r="r" b="b"/>
              <a:pathLst>
                <a:path w="1819909" h="1506854">
                  <a:moveTo>
                    <a:pt x="1213271" y="803614"/>
                  </a:moveTo>
                  <a:lnTo>
                    <a:pt x="1516365" y="1104958"/>
                  </a:lnTo>
                </a:path>
                <a:path w="1819909" h="1506854">
                  <a:moveTo>
                    <a:pt x="202204" y="0"/>
                  </a:moveTo>
                  <a:lnTo>
                    <a:pt x="0" y="301366"/>
                  </a:lnTo>
                </a:path>
                <a:path w="1819909" h="1506854">
                  <a:moveTo>
                    <a:pt x="606635" y="401784"/>
                  </a:moveTo>
                  <a:lnTo>
                    <a:pt x="404408" y="703173"/>
                  </a:lnTo>
                </a:path>
                <a:path w="1819909" h="1506854">
                  <a:moveTo>
                    <a:pt x="1415408" y="1205410"/>
                  </a:moveTo>
                  <a:lnTo>
                    <a:pt x="1213271" y="1506755"/>
                  </a:lnTo>
                </a:path>
                <a:path w="1819909" h="1506854">
                  <a:moveTo>
                    <a:pt x="1617322" y="1205410"/>
                  </a:moveTo>
                  <a:lnTo>
                    <a:pt x="1819571" y="1506755"/>
                  </a:lnTo>
                </a:path>
              </a:pathLst>
            </a:custGeom>
            <a:ln w="41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6065799" y="4686913"/>
            <a:ext cx="9969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661390" y="4285129"/>
            <a:ext cx="9969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470208" y="5104765"/>
            <a:ext cx="9969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11694" y="4294365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Symbol"/>
                <a:cs typeface="Symbol"/>
              </a:rPr>
              <a:t>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619718" y="4714895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Symbol"/>
                <a:cs typeface="Symbol"/>
              </a:rPr>
              <a:t>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7024105" y="5116679"/>
            <a:ext cx="83820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Symbol"/>
                <a:cs typeface="Symbol"/>
              </a:rPr>
              <a:t>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782176" y="5920582"/>
            <a:ext cx="83185" cy="1517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800" spc="15" dirty="0">
                <a:latin typeface="Symbol"/>
                <a:cs typeface="Symbol"/>
              </a:rPr>
              <a:t></a:t>
            </a:r>
            <a:endParaRPr sz="800">
              <a:latin typeface="Symbol"/>
              <a:cs typeface="Symbo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7257357" y="5908391"/>
            <a:ext cx="99695" cy="1771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5" dirty="0">
                <a:latin typeface="Arial"/>
                <a:cs typeface="Arial"/>
              </a:rPr>
              <a:t>=</a:t>
            </a:r>
            <a:endParaRPr sz="10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906576" y="4455921"/>
            <a:ext cx="437832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45134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Aranacak </a:t>
            </a:r>
            <a:r>
              <a:rPr sz="1800" spc="-5" dirty="0">
                <a:latin typeface="Calibri"/>
                <a:cs typeface="Calibri"/>
              </a:rPr>
              <a:t>bir </a:t>
            </a:r>
            <a:r>
              <a:rPr sz="1800" dirty="0">
                <a:latin typeface="Calibri"/>
                <a:cs typeface="Calibri"/>
              </a:rPr>
              <a:t>elemanın </a:t>
            </a:r>
            <a:r>
              <a:rPr sz="1800" spc="-5" dirty="0">
                <a:latin typeface="Calibri"/>
                <a:cs typeface="Calibri"/>
              </a:rPr>
              <a:t>dizinin içinde </a:t>
            </a:r>
            <a:r>
              <a:rPr sz="1800" spc="-10" dirty="0">
                <a:latin typeface="Calibri"/>
                <a:cs typeface="Calibri"/>
              </a:rPr>
              <a:t>olup  </a:t>
            </a:r>
            <a:r>
              <a:rPr sz="1800" spc="-5" dirty="0">
                <a:latin typeface="Calibri"/>
                <a:cs typeface="Calibri"/>
              </a:rPr>
              <a:t>olmadığını </a:t>
            </a:r>
            <a:r>
              <a:rPr sz="1800" spc="-15" dirty="0">
                <a:latin typeface="Calibri"/>
                <a:cs typeface="Calibri"/>
              </a:rPr>
              <a:t>test </a:t>
            </a:r>
            <a:r>
              <a:rPr sz="1800" spc="-5" dirty="0">
                <a:latin typeface="Calibri"/>
                <a:cs typeface="Calibri"/>
              </a:rPr>
              <a:t>etmek amacıyla dizinin</a:t>
            </a:r>
            <a:r>
              <a:rPr sz="1800" spc="7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her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elemanı </a:t>
            </a:r>
            <a:r>
              <a:rPr sz="1800" spc="-5" dirty="0">
                <a:latin typeface="Calibri"/>
                <a:cs typeface="Calibri"/>
              </a:rPr>
              <a:t>ile </a:t>
            </a:r>
            <a:r>
              <a:rPr sz="1800" spc="-10" dirty="0">
                <a:latin typeface="Calibri"/>
                <a:cs typeface="Calibri"/>
              </a:rPr>
              <a:t>karşılaştırma yapıldığından ağaç tek  </a:t>
            </a:r>
            <a:r>
              <a:rPr sz="1800" spc="-5" dirty="0">
                <a:latin typeface="Calibri"/>
                <a:cs typeface="Calibri"/>
              </a:rPr>
              <a:t>dal </a:t>
            </a:r>
            <a:r>
              <a:rPr sz="1800" spc="-10" dirty="0">
                <a:latin typeface="Calibri"/>
                <a:cs typeface="Calibri"/>
              </a:rPr>
              <a:t>üzerine </a:t>
            </a:r>
            <a:r>
              <a:rPr sz="1800" spc="-5" dirty="0">
                <a:latin typeface="Calibri"/>
                <a:cs typeface="Calibri"/>
              </a:rPr>
              <a:t>büyümektedir ve </a:t>
            </a:r>
            <a:r>
              <a:rPr sz="1800" spc="-10" dirty="0">
                <a:latin typeface="Calibri"/>
                <a:cs typeface="Calibri"/>
              </a:rPr>
              <a:t>ağacın </a:t>
            </a:r>
            <a:r>
              <a:rPr sz="1800" spc="-5" dirty="0">
                <a:latin typeface="Calibri"/>
                <a:cs typeface="Calibri"/>
              </a:rPr>
              <a:t>bir </a:t>
            </a:r>
            <a:r>
              <a:rPr sz="1800" spc="-20" dirty="0">
                <a:latin typeface="Calibri"/>
                <a:cs typeface="Calibri"/>
              </a:rPr>
              <a:t>tarafı  </a:t>
            </a:r>
            <a:r>
              <a:rPr sz="1800" spc="-5" dirty="0">
                <a:latin typeface="Calibri"/>
                <a:cs typeface="Calibri"/>
              </a:rPr>
              <a:t>hiç </a:t>
            </a:r>
            <a:r>
              <a:rPr sz="1800" spc="-10" dirty="0">
                <a:latin typeface="Calibri"/>
                <a:cs typeface="Calibri"/>
              </a:rPr>
              <a:t>yok </a:t>
            </a:r>
            <a:r>
              <a:rPr sz="1800" spc="-15" dirty="0">
                <a:latin typeface="Calibri"/>
                <a:cs typeface="Calibri"/>
              </a:rPr>
              <a:t>iken, </a:t>
            </a:r>
            <a:r>
              <a:rPr sz="1800" spc="-5" dirty="0">
                <a:latin typeface="Calibri"/>
                <a:cs typeface="Calibri"/>
              </a:rPr>
              <a:t>diğer </a:t>
            </a:r>
            <a:r>
              <a:rPr sz="1800" spc="-15" dirty="0">
                <a:latin typeface="Calibri"/>
                <a:cs typeface="Calibri"/>
              </a:rPr>
              <a:t>tarafı </a:t>
            </a:r>
            <a:r>
              <a:rPr sz="1800" spc="-10" dirty="0">
                <a:latin typeface="Calibri"/>
                <a:cs typeface="Calibri"/>
              </a:rPr>
              <a:t>çok</a:t>
            </a:r>
            <a:r>
              <a:rPr sz="1800" spc="5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büyüyebilir.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Buradan da </a:t>
            </a:r>
            <a:r>
              <a:rPr sz="1800" spc="-10" dirty="0">
                <a:latin typeface="Calibri"/>
                <a:cs typeface="Calibri"/>
              </a:rPr>
              <a:t>rahatlıkla </a:t>
            </a:r>
            <a:r>
              <a:rPr sz="1800" spc="-5" dirty="0">
                <a:latin typeface="Calibri"/>
                <a:cs typeface="Calibri"/>
              </a:rPr>
              <a:t>görülebileceği </a:t>
            </a:r>
            <a:r>
              <a:rPr sz="1800" dirty="0">
                <a:latin typeface="Calibri"/>
                <a:cs typeface="Calibri"/>
              </a:rPr>
              <a:t>gibi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Lineer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06576" y="6102197"/>
            <a:ext cx="398335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arama </a:t>
            </a:r>
            <a:r>
              <a:rPr sz="1800" spc="-5" dirty="0">
                <a:latin typeface="Calibri"/>
                <a:cs typeface="Calibri"/>
              </a:rPr>
              <a:t>algoritması iyi bir algoritma </a:t>
            </a:r>
            <a:r>
              <a:rPr sz="1800" spc="-25" dirty="0">
                <a:latin typeface="Calibri"/>
                <a:cs typeface="Calibri"/>
              </a:rPr>
              <a:t>değildir.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92174" y="2340991"/>
            <a:ext cx="662495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Statik veri </a:t>
            </a:r>
            <a:r>
              <a:rPr sz="2000" spc="-5" dirty="0">
                <a:latin typeface="Calibri"/>
                <a:cs typeface="Calibri"/>
              </a:rPr>
              <a:t>yapıları </a:t>
            </a:r>
            <a:r>
              <a:rPr sz="2000" spc="-10" dirty="0">
                <a:latin typeface="Calibri"/>
                <a:cs typeface="Calibri"/>
              </a:rPr>
              <a:t>üzerinde </a:t>
            </a:r>
            <a:r>
              <a:rPr sz="2000" spc="-5" dirty="0">
                <a:latin typeface="Calibri"/>
                <a:cs typeface="Calibri"/>
              </a:rPr>
              <a:t>yapılan ikili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spc="-5" dirty="0">
                <a:latin typeface="Calibri"/>
                <a:cs typeface="Calibri"/>
              </a:rPr>
              <a:t>algoritması </a:t>
            </a:r>
            <a:r>
              <a:rPr sz="2000" dirty="0">
                <a:latin typeface="Calibri"/>
                <a:cs typeface="Calibri"/>
              </a:rPr>
              <a:t>için  </a:t>
            </a:r>
            <a:r>
              <a:rPr sz="2000" spc="-10" dirty="0">
                <a:latin typeface="Calibri"/>
                <a:cs typeface="Calibri"/>
              </a:rPr>
              <a:t>karşılaştırma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ağacı;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2174" y="5206746"/>
            <a:ext cx="694182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Görülen </a:t>
            </a:r>
            <a:r>
              <a:rPr sz="2000" spc="-10" dirty="0">
                <a:latin typeface="Calibri"/>
                <a:cs typeface="Calibri"/>
              </a:rPr>
              <a:t>karşılaştırma ağacı </a:t>
            </a:r>
            <a:r>
              <a:rPr sz="2000" dirty="0">
                <a:latin typeface="Calibri"/>
                <a:cs typeface="Calibri"/>
              </a:rPr>
              <a:t>dengeli </a:t>
            </a:r>
            <a:r>
              <a:rPr sz="2000" spc="-5" dirty="0">
                <a:latin typeface="Calibri"/>
                <a:cs typeface="Calibri"/>
              </a:rPr>
              <a:t>bir </a:t>
            </a:r>
            <a:r>
              <a:rPr sz="2000" spc="-30" dirty="0">
                <a:latin typeface="Calibri"/>
                <a:cs typeface="Calibri"/>
              </a:rPr>
              <a:t>ağaçtır. </a:t>
            </a:r>
            <a:r>
              <a:rPr sz="2000" dirty="0">
                <a:latin typeface="Calibri"/>
                <a:cs typeface="Calibri"/>
              </a:rPr>
              <a:t>Bazı </a:t>
            </a:r>
            <a:r>
              <a:rPr sz="2000" spc="-10" dirty="0">
                <a:latin typeface="Calibri"/>
                <a:cs typeface="Calibri"/>
              </a:rPr>
              <a:t>durumlarda  karşılaştırma </a:t>
            </a:r>
            <a:r>
              <a:rPr sz="2000" spc="-5" dirty="0">
                <a:latin typeface="Calibri"/>
                <a:cs typeface="Calibri"/>
              </a:rPr>
              <a:t>ağacının </a:t>
            </a:r>
            <a:r>
              <a:rPr sz="2000" dirty="0">
                <a:latin typeface="Calibri"/>
                <a:cs typeface="Calibri"/>
              </a:rPr>
              <a:t>bütün </a:t>
            </a:r>
            <a:r>
              <a:rPr sz="2000" spc="-10" dirty="0">
                <a:latin typeface="Calibri"/>
                <a:cs typeface="Calibri"/>
              </a:rPr>
              <a:t>yaprakları aynı seviyede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olmayabilir.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726399" y="883919"/>
            <a:ext cx="4380230" cy="2842260"/>
            <a:chOff x="3726399" y="883919"/>
            <a:chExt cx="4380230" cy="2842260"/>
          </a:xfrm>
        </p:grpSpPr>
        <p:sp>
          <p:nvSpPr>
            <p:cNvPr id="7" name="object 7"/>
            <p:cNvSpPr/>
            <p:nvPr/>
          </p:nvSpPr>
          <p:spPr>
            <a:xfrm>
              <a:off x="6943344" y="883919"/>
              <a:ext cx="1162811" cy="119024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29257" y="3452405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122092" y="0"/>
                  </a:moveTo>
                  <a:lnTo>
                    <a:pt x="70115" y="14417"/>
                  </a:lnTo>
                  <a:lnTo>
                    <a:pt x="27477" y="52320"/>
                  </a:lnTo>
                  <a:lnTo>
                    <a:pt x="3383" y="106543"/>
                  </a:lnTo>
                  <a:lnTo>
                    <a:pt x="0" y="135423"/>
                  </a:lnTo>
                  <a:lnTo>
                    <a:pt x="3383" y="165849"/>
                  </a:lnTo>
                  <a:lnTo>
                    <a:pt x="27477" y="220072"/>
                  </a:lnTo>
                  <a:lnTo>
                    <a:pt x="70115" y="257915"/>
                  </a:lnTo>
                  <a:lnTo>
                    <a:pt x="122092" y="270401"/>
                  </a:lnTo>
                  <a:lnTo>
                    <a:pt x="149570" y="266893"/>
                  </a:lnTo>
                  <a:lnTo>
                    <a:pt x="198569" y="241922"/>
                  </a:lnTo>
                  <a:lnTo>
                    <a:pt x="232815" y="194715"/>
                  </a:lnTo>
                  <a:lnTo>
                    <a:pt x="244185" y="135423"/>
                  </a:lnTo>
                  <a:lnTo>
                    <a:pt x="240801" y="106543"/>
                  </a:lnTo>
                  <a:lnTo>
                    <a:pt x="218061" y="52320"/>
                  </a:lnTo>
                  <a:lnTo>
                    <a:pt x="175694" y="14417"/>
                  </a:lnTo>
                  <a:lnTo>
                    <a:pt x="122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29257" y="3452405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0" y="135423"/>
                  </a:moveTo>
                  <a:lnTo>
                    <a:pt x="12994" y="77677"/>
                  </a:lnTo>
                  <a:lnTo>
                    <a:pt x="47239" y="30916"/>
                  </a:lnTo>
                  <a:lnTo>
                    <a:pt x="95968" y="3567"/>
                  </a:lnTo>
                  <a:lnTo>
                    <a:pt x="122092" y="0"/>
                  </a:lnTo>
                  <a:lnTo>
                    <a:pt x="149570" y="3567"/>
                  </a:lnTo>
                  <a:lnTo>
                    <a:pt x="198569" y="30916"/>
                  </a:lnTo>
                  <a:lnTo>
                    <a:pt x="232815" y="77677"/>
                  </a:lnTo>
                  <a:lnTo>
                    <a:pt x="244185" y="135423"/>
                  </a:lnTo>
                  <a:lnTo>
                    <a:pt x="240801" y="165849"/>
                  </a:lnTo>
                  <a:lnTo>
                    <a:pt x="218061" y="220072"/>
                  </a:lnTo>
                  <a:lnTo>
                    <a:pt x="175694" y="257915"/>
                  </a:lnTo>
                  <a:lnTo>
                    <a:pt x="122092" y="270401"/>
                  </a:lnTo>
                  <a:lnTo>
                    <a:pt x="95968" y="266893"/>
                  </a:lnTo>
                  <a:lnTo>
                    <a:pt x="47239" y="241922"/>
                  </a:lnTo>
                  <a:lnTo>
                    <a:pt x="12994" y="194715"/>
                  </a:lnTo>
                  <a:lnTo>
                    <a:pt x="0" y="135423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09141" y="3496821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580777" y="3719949"/>
            <a:ext cx="250190" cy="276860"/>
            <a:chOff x="4580777" y="3719949"/>
            <a:chExt cx="250190" cy="276860"/>
          </a:xfrm>
        </p:grpSpPr>
        <p:sp>
          <p:nvSpPr>
            <p:cNvPr id="12" name="object 12"/>
            <p:cNvSpPr/>
            <p:nvPr/>
          </p:nvSpPr>
          <p:spPr>
            <a:xfrm>
              <a:off x="4583635" y="3722806"/>
              <a:ext cx="244475" cy="271145"/>
            </a:xfrm>
            <a:custGeom>
              <a:avLst/>
              <a:gdLst/>
              <a:ahLst/>
              <a:cxnLst/>
              <a:rect l="l" t="t" r="r" b="b"/>
              <a:pathLst>
                <a:path w="244475" h="271145">
                  <a:moveTo>
                    <a:pt x="122092" y="0"/>
                  </a:moveTo>
                  <a:lnTo>
                    <a:pt x="70115" y="14432"/>
                  </a:lnTo>
                  <a:lnTo>
                    <a:pt x="27748" y="52662"/>
                  </a:lnTo>
                  <a:lnTo>
                    <a:pt x="3383" y="106498"/>
                  </a:lnTo>
                  <a:lnTo>
                    <a:pt x="0" y="135378"/>
                  </a:lnTo>
                  <a:lnTo>
                    <a:pt x="3383" y="166191"/>
                  </a:lnTo>
                  <a:lnTo>
                    <a:pt x="27748" y="220027"/>
                  </a:lnTo>
                  <a:lnTo>
                    <a:pt x="70115" y="257871"/>
                  </a:lnTo>
                  <a:lnTo>
                    <a:pt x="122092" y="270743"/>
                  </a:lnTo>
                  <a:lnTo>
                    <a:pt x="149570" y="267235"/>
                  </a:lnTo>
                  <a:lnTo>
                    <a:pt x="198569" y="241877"/>
                  </a:lnTo>
                  <a:lnTo>
                    <a:pt x="232815" y="195056"/>
                  </a:lnTo>
                  <a:lnTo>
                    <a:pt x="244185" y="135378"/>
                  </a:lnTo>
                  <a:lnTo>
                    <a:pt x="240801" y="106498"/>
                  </a:lnTo>
                  <a:lnTo>
                    <a:pt x="218061" y="52662"/>
                  </a:lnTo>
                  <a:lnTo>
                    <a:pt x="175694" y="14432"/>
                  </a:lnTo>
                  <a:lnTo>
                    <a:pt x="122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83635" y="3722806"/>
              <a:ext cx="244475" cy="271145"/>
            </a:xfrm>
            <a:custGeom>
              <a:avLst/>
              <a:gdLst/>
              <a:ahLst/>
              <a:cxnLst/>
              <a:rect l="l" t="t" r="r" b="b"/>
              <a:pathLst>
                <a:path w="244475" h="271145">
                  <a:moveTo>
                    <a:pt x="0" y="135378"/>
                  </a:moveTo>
                  <a:lnTo>
                    <a:pt x="12994" y="77633"/>
                  </a:lnTo>
                  <a:lnTo>
                    <a:pt x="47239" y="30812"/>
                  </a:lnTo>
                  <a:lnTo>
                    <a:pt x="95833" y="3894"/>
                  </a:lnTo>
                  <a:lnTo>
                    <a:pt x="122092" y="0"/>
                  </a:lnTo>
                  <a:lnTo>
                    <a:pt x="149570" y="3894"/>
                  </a:lnTo>
                  <a:lnTo>
                    <a:pt x="198569" y="30812"/>
                  </a:lnTo>
                  <a:lnTo>
                    <a:pt x="232815" y="77633"/>
                  </a:lnTo>
                  <a:lnTo>
                    <a:pt x="244185" y="135378"/>
                  </a:lnTo>
                  <a:lnTo>
                    <a:pt x="240801" y="166191"/>
                  </a:lnTo>
                  <a:lnTo>
                    <a:pt x="218061" y="220027"/>
                  </a:lnTo>
                  <a:lnTo>
                    <a:pt x="175694" y="257871"/>
                  </a:lnTo>
                  <a:lnTo>
                    <a:pt x="122092" y="270743"/>
                  </a:lnTo>
                  <a:lnTo>
                    <a:pt x="95833" y="267235"/>
                  </a:lnTo>
                  <a:lnTo>
                    <a:pt x="47239" y="241877"/>
                  </a:lnTo>
                  <a:lnTo>
                    <a:pt x="12994" y="195056"/>
                  </a:lnTo>
                  <a:lnTo>
                    <a:pt x="0" y="135378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4670152" y="3787313"/>
            <a:ext cx="6858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latin typeface="Arial"/>
                <a:cs typeface="Arial"/>
              </a:rPr>
              <a:t>4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871981" y="3584971"/>
            <a:ext cx="1837055" cy="681990"/>
            <a:chOff x="2871981" y="3584971"/>
            <a:chExt cx="1837055" cy="681990"/>
          </a:xfrm>
        </p:grpSpPr>
        <p:sp>
          <p:nvSpPr>
            <p:cNvPr id="16" name="object 16"/>
            <p:cNvSpPr/>
            <p:nvPr/>
          </p:nvSpPr>
          <p:spPr>
            <a:xfrm>
              <a:off x="2996944" y="3587828"/>
              <a:ext cx="1708785" cy="676275"/>
            </a:xfrm>
            <a:custGeom>
              <a:avLst/>
              <a:gdLst/>
              <a:ahLst/>
              <a:cxnLst/>
              <a:rect l="l" t="t" r="r" b="b"/>
              <a:pathLst>
                <a:path w="1708785" h="676275">
                  <a:moveTo>
                    <a:pt x="732312" y="0"/>
                  </a:moveTo>
                  <a:lnTo>
                    <a:pt x="0" y="134977"/>
                  </a:lnTo>
                </a:path>
                <a:path w="1708785" h="676275">
                  <a:moveTo>
                    <a:pt x="976497" y="0"/>
                  </a:moveTo>
                  <a:lnTo>
                    <a:pt x="1708783" y="134977"/>
                  </a:lnTo>
                </a:path>
                <a:path w="1708785" h="676275">
                  <a:moveTo>
                    <a:pt x="1586690" y="270356"/>
                  </a:moveTo>
                  <a:lnTo>
                    <a:pt x="1404498" y="676077"/>
                  </a:lnTo>
                </a:path>
              </a:pathLst>
            </a:custGeom>
            <a:ln w="527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874838" y="3722806"/>
              <a:ext cx="244475" cy="271145"/>
            </a:xfrm>
            <a:custGeom>
              <a:avLst/>
              <a:gdLst/>
              <a:ahLst/>
              <a:cxnLst/>
              <a:rect l="l" t="t" r="r" b="b"/>
              <a:pathLst>
                <a:path w="244475" h="271145">
                  <a:moveTo>
                    <a:pt x="122106" y="0"/>
                  </a:moveTo>
                  <a:lnTo>
                    <a:pt x="69776" y="14432"/>
                  </a:lnTo>
                  <a:lnTo>
                    <a:pt x="27518" y="52662"/>
                  </a:lnTo>
                  <a:lnTo>
                    <a:pt x="3032" y="106498"/>
                  </a:lnTo>
                  <a:lnTo>
                    <a:pt x="0" y="135378"/>
                  </a:lnTo>
                  <a:lnTo>
                    <a:pt x="3032" y="166191"/>
                  </a:lnTo>
                  <a:lnTo>
                    <a:pt x="27518" y="220027"/>
                  </a:lnTo>
                  <a:lnTo>
                    <a:pt x="69776" y="257871"/>
                  </a:lnTo>
                  <a:lnTo>
                    <a:pt x="122106" y="270743"/>
                  </a:lnTo>
                  <a:lnTo>
                    <a:pt x="149610" y="267235"/>
                  </a:lnTo>
                  <a:lnTo>
                    <a:pt x="198583" y="241877"/>
                  </a:lnTo>
                  <a:lnTo>
                    <a:pt x="232801" y="195056"/>
                  </a:lnTo>
                  <a:lnTo>
                    <a:pt x="243874" y="135378"/>
                  </a:lnTo>
                  <a:lnTo>
                    <a:pt x="240855" y="106498"/>
                  </a:lnTo>
                  <a:lnTo>
                    <a:pt x="218047" y="52662"/>
                  </a:lnTo>
                  <a:lnTo>
                    <a:pt x="175775" y="14432"/>
                  </a:lnTo>
                  <a:lnTo>
                    <a:pt x="1221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874838" y="3722806"/>
              <a:ext cx="244475" cy="271145"/>
            </a:xfrm>
            <a:custGeom>
              <a:avLst/>
              <a:gdLst/>
              <a:ahLst/>
              <a:cxnLst/>
              <a:rect l="l" t="t" r="r" b="b"/>
              <a:pathLst>
                <a:path w="244475" h="271145">
                  <a:moveTo>
                    <a:pt x="0" y="135378"/>
                  </a:moveTo>
                  <a:lnTo>
                    <a:pt x="13089" y="77633"/>
                  </a:lnTo>
                  <a:lnTo>
                    <a:pt x="46969" y="30812"/>
                  </a:lnTo>
                  <a:lnTo>
                    <a:pt x="95941" y="3894"/>
                  </a:lnTo>
                  <a:lnTo>
                    <a:pt x="122106" y="0"/>
                  </a:lnTo>
                  <a:lnTo>
                    <a:pt x="149610" y="3894"/>
                  </a:lnTo>
                  <a:lnTo>
                    <a:pt x="198583" y="30812"/>
                  </a:lnTo>
                  <a:lnTo>
                    <a:pt x="232801" y="77633"/>
                  </a:lnTo>
                  <a:lnTo>
                    <a:pt x="243874" y="135378"/>
                  </a:lnTo>
                  <a:lnTo>
                    <a:pt x="240855" y="166191"/>
                  </a:lnTo>
                  <a:lnTo>
                    <a:pt x="218047" y="220027"/>
                  </a:lnTo>
                  <a:lnTo>
                    <a:pt x="175775" y="257871"/>
                  </a:lnTo>
                  <a:lnTo>
                    <a:pt x="122106" y="270743"/>
                  </a:lnTo>
                  <a:lnTo>
                    <a:pt x="95941" y="267235"/>
                  </a:lnTo>
                  <a:lnTo>
                    <a:pt x="46969" y="241877"/>
                  </a:lnTo>
                  <a:lnTo>
                    <a:pt x="13089" y="195056"/>
                  </a:lnTo>
                  <a:lnTo>
                    <a:pt x="0" y="135378"/>
                  </a:lnTo>
                  <a:close/>
                </a:path>
              </a:pathLst>
            </a:custGeom>
            <a:ln w="52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2954723" y="3767563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3177916" y="4261048"/>
            <a:ext cx="250190" cy="276225"/>
            <a:chOff x="3177916" y="4261048"/>
            <a:chExt cx="250190" cy="276225"/>
          </a:xfrm>
        </p:grpSpPr>
        <p:sp>
          <p:nvSpPr>
            <p:cNvPr id="21" name="object 21"/>
            <p:cNvSpPr/>
            <p:nvPr/>
          </p:nvSpPr>
          <p:spPr>
            <a:xfrm>
              <a:off x="3180774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122092" y="0"/>
                  </a:moveTo>
                  <a:lnTo>
                    <a:pt x="68423" y="14432"/>
                  </a:lnTo>
                  <a:lnTo>
                    <a:pt x="25826" y="52275"/>
                  </a:lnTo>
                  <a:lnTo>
                    <a:pt x="3356" y="106498"/>
                  </a:lnTo>
                  <a:lnTo>
                    <a:pt x="0" y="135378"/>
                  </a:lnTo>
                  <a:lnTo>
                    <a:pt x="3356" y="165805"/>
                  </a:lnTo>
                  <a:lnTo>
                    <a:pt x="25826" y="220027"/>
                  </a:lnTo>
                  <a:lnTo>
                    <a:pt x="68423" y="257871"/>
                  </a:lnTo>
                  <a:lnTo>
                    <a:pt x="122092" y="270356"/>
                  </a:lnTo>
                  <a:lnTo>
                    <a:pt x="147932" y="266848"/>
                  </a:lnTo>
                  <a:lnTo>
                    <a:pt x="198583" y="241877"/>
                  </a:lnTo>
                  <a:lnTo>
                    <a:pt x="231123" y="194670"/>
                  </a:lnTo>
                  <a:lnTo>
                    <a:pt x="244198" y="135378"/>
                  </a:lnTo>
                  <a:lnTo>
                    <a:pt x="240842" y="106498"/>
                  </a:lnTo>
                  <a:lnTo>
                    <a:pt x="216355" y="52275"/>
                  </a:lnTo>
                  <a:lnTo>
                    <a:pt x="174097" y="14432"/>
                  </a:lnTo>
                  <a:lnTo>
                    <a:pt x="122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180774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0" y="135378"/>
                  </a:moveTo>
                  <a:lnTo>
                    <a:pt x="11397" y="77633"/>
                  </a:lnTo>
                  <a:lnTo>
                    <a:pt x="45615" y="30827"/>
                  </a:lnTo>
                  <a:lnTo>
                    <a:pt x="94249" y="3507"/>
                  </a:lnTo>
                  <a:lnTo>
                    <a:pt x="122092" y="0"/>
                  </a:lnTo>
                  <a:lnTo>
                    <a:pt x="147932" y="3507"/>
                  </a:lnTo>
                  <a:lnTo>
                    <a:pt x="198583" y="30827"/>
                  </a:lnTo>
                  <a:lnTo>
                    <a:pt x="231123" y="77633"/>
                  </a:lnTo>
                  <a:lnTo>
                    <a:pt x="244198" y="135378"/>
                  </a:lnTo>
                  <a:lnTo>
                    <a:pt x="240842" y="165805"/>
                  </a:lnTo>
                  <a:lnTo>
                    <a:pt x="216355" y="220027"/>
                  </a:lnTo>
                  <a:lnTo>
                    <a:pt x="174097" y="257871"/>
                  </a:lnTo>
                  <a:lnTo>
                    <a:pt x="122092" y="270356"/>
                  </a:lnTo>
                  <a:lnTo>
                    <a:pt x="94249" y="266848"/>
                  </a:lnTo>
                  <a:lnTo>
                    <a:pt x="45615" y="241877"/>
                  </a:lnTo>
                  <a:lnTo>
                    <a:pt x="11397" y="194670"/>
                  </a:lnTo>
                  <a:lnTo>
                    <a:pt x="0" y="135378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259305" y="430827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76493" y="4261048"/>
            <a:ext cx="250190" cy="276225"/>
            <a:chOff x="4276493" y="4261048"/>
            <a:chExt cx="250190" cy="276225"/>
          </a:xfrm>
        </p:grpSpPr>
        <p:sp>
          <p:nvSpPr>
            <p:cNvPr id="25" name="object 25"/>
            <p:cNvSpPr/>
            <p:nvPr/>
          </p:nvSpPr>
          <p:spPr>
            <a:xfrm>
              <a:off x="4279351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122092" y="0"/>
                  </a:moveTo>
                  <a:lnTo>
                    <a:pt x="68490" y="14432"/>
                  </a:lnTo>
                  <a:lnTo>
                    <a:pt x="25853" y="52275"/>
                  </a:lnTo>
                  <a:lnTo>
                    <a:pt x="3383" y="106498"/>
                  </a:lnTo>
                  <a:lnTo>
                    <a:pt x="0" y="135378"/>
                  </a:lnTo>
                  <a:lnTo>
                    <a:pt x="3383" y="165805"/>
                  </a:lnTo>
                  <a:lnTo>
                    <a:pt x="25853" y="220027"/>
                  </a:lnTo>
                  <a:lnTo>
                    <a:pt x="68491" y="257871"/>
                  </a:lnTo>
                  <a:lnTo>
                    <a:pt x="122092" y="270356"/>
                  </a:lnTo>
                  <a:lnTo>
                    <a:pt x="147946" y="266848"/>
                  </a:lnTo>
                  <a:lnTo>
                    <a:pt x="198569" y="241877"/>
                  </a:lnTo>
                  <a:lnTo>
                    <a:pt x="231055" y="194670"/>
                  </a:lnTo>
                  <a:lnTo>
                    <a:pt x="244185" y="135378"/>
                  </a:lnTo>
                  <a:lnTo>
                    <a:pt x="240801" y="106498"/>
                  </a:lnTo>
                  <a:lnTo>
                    <a:pt x="216301" y="52275"/>
                  </a:lnTo>
                  <a:lnTo>
                    <a:pt x="174070" y="14432"/>
                  </a:lnTo>
                  <a:lnTo>
                    <a:pt x="122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79351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0" y="135378"/>
                  </a:moveTo>
                  <a:lnTo>
                    <a:pt x="11370" y="77633"/>
                  </a:lnTo>
                  <a:lnTo>
                    <a:pt x="45615" y="30827"/>
                  </a:lnTo>
                  <a:lnTo>
                    <a:pt x="94208" y="3507"/>
                  </a:lnTo>
                  <a:lnTo>
                    <a:pt x="122092" y="0"/>
                  </a:lnTo>
                  <a:lnTo>
                    <a:pt x="147945" y="3507"/>
                  </a:lnTo>
                  <a:lnTo>
                    <a:pt x="198569" y="30827"/>
                  </a:lnTo>
                  <a:lnTo>
                    <a:pt x="231055" y="77633"/>
                  </a:lnTo>
                  <a:lnTo>
                    <a:pt x="244185" y="135378"/>
                  </a:lnTo>
                  <a:lnTo>
                    <a:pt x="240801" y="165805"/>
                  </a:lnTo>
                  <a:lnTo>
                    <a:pt x="216301" y="220027"/>
                  </a:lnTo>
                  <a:lnTo>
                    <a:pt x="174070" y="257871"/>
                  </a:lnTo>
                  <a:lnTo>
                    <a:pt x="122092" y="270356"/>
                  </a:lnTo>
                  <a:lnTo>
                    <a:pt x="94208" y="266848"/>
                  </a:lnTo>
                  <a:lnTo>
                    <a:pt x="45615" y="241877"/>
                  </a:lnTo>
                  <a:lnTo>
                    <a:pt x="11370" y="194670"/>
                  </a:lnTo>
                  <a:lnTo>
                    <a:pt x="0" y="135378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4357882" y="4308277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5008778" y="4261048"/>
            <a:ext cx="250190" cy="276225"/>
            <a:chOff x="5008778" y="4261048"/>
            <a:chExt cx="250190" cy="276225"/>
          </a:xfrm>
        </p:grpSpPr>
        <p:sp>
          <p:nvSpPr>
            <p:cNvPr id="29" name="object 29"/>
            <p:cNvSpPr/>
            <p:nvPr/>
          </p:nvSpPr>
          <p:spPr>
            <a:xfrm>
              <a:off x="5011636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122092" y="0"/>
                  </a:moveTo>
                  <a:lnTo>
                    <a:pt x="68355" y="14432"/>
                  </a:lnTo>
                  <a:lnTo>
                    <a:pt x="26124" y="52275"/>
                  </a:lnTo>
                  <a:lnTo>
                    <a:pt x="3383" y="106498"/>
                  </a:lnTo>
                  <a:lnTo>
                    <a:pt x="0" y="135378"/>
                  </a:lnTo>
                  <a:lnTo>
                    <a:pt x="3383" y="165805"/>
                  </a:lnTo>
                  <a:lnTo>
                    <a:pt x="26124" y="220027"/>
                  </a:lnTo>
                  <a:lnTo>
                    <a:pt x="68355" y="257871"/>
                  </a:lnTo>
                  <a:lnTo>
                    <a:pt x="122092" y="270356"/>
                  </a:lnTo>
                  <a:lnTo>
                    <a:pt x="148216" y="266848"/>
                  </a:lnTo>
                  <a:lnTo>
                    <a:pt x="198569" y="241877"/>
                  </a:lnTo>
                  <a:lnTo>
                    <a:pt x="231055" y="194670"/>
                  </a:lnTo>
                  <a:lnTo>
                    <a:pt x="244185" y="135378"/>
                  </a:lnTo>
                  <a:lnTo>
                    <a:pt x="240801" y="106498"/>
                  </a:lnTo>
                  <a:lnTo>
                    <a:pt x="216301" y="52275"/>
                  </a:lnTo>
                  <a:lnTo>
                    <a:pt x="174070" y="14432"/>
                  </a:lnTo>
                  <a:lnTo>
                    <a:pt x="1220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011636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0" y="135378"/>
                  </a:moveTo>
                  <a:lnTo>
                    <a:pt x="11370" y="77633"/>
                  </a:lnTo>
                  <a:lnTo>
                    <a:pt x="45615" y="30827"/>
                  </a:lnTo>
                  <a:lnTo>
                    <a:pt x="94615" y="3507"/>
                  </a:lnTo>
                  <a:lnTo>
                    <a:pt x="122092" y="0"/>
                  </a:lnTo>
                  <a:lnTo>
                    <a:pt x="148216" y="3507"/>
                  </a:lnTo>
                  <a:lnTo>
                    <a:pt x="198569" y="30827"/>
                  </a:lnTo>
                  <a:lnTo>
                    <a:pt x="231055" y="77633"/>
                  </a:lnTo>
                  <a:lnTo>
                    <a:pt x="244185" y="135378"/>
                  </a:lnTo>
                  <a:lnTo>
                    <a:pt x="240801" y="165805"/>
                  </a:lnTo>
                  <a:lnTo>
                    <a:pt x="216301" y="220027"/>
                  </a:lnTo>
                  <a:lnTo>
                    <a:pt x="174070" y="257871"/>
                  </a:lnTo>
                  <a:lnTo>
                    <a:pt x="122092" y="270356"/>
                  </a:lnTo>
                  <a:lnTo>
                    <a:pt x="94615" y="266848"/>
                  </a:lnTo>
                  <a:lnTo>
                    <a:pt x="45615" y="241877"/>
                  </a:lnTo>
                  <a:lnTo>
                    <a:pt x="11370" y="194670"/>
                  </a:lnTo>
                  <a:lnTo>
                    <a:pt x="0" y="135378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5098153" y="4328413"/>
            <a:ext cx="68580" cy="1276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50" spc="-25" dirty="0">
                <a:latin typeface="Arial"/>
                <a:cs typeface="Arial"/>
              </a:rPr>
              <a:t>6</a:t>
            </a:r>
            <a:endParaRPr sz="6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2445631" y="4261048"/>
            <a:ext cx="250190" cy="276225"/>
            <a:chOff x="2445631" y="4261048"/>
            <a:chExt cx="250190" cy="276225"/>
          </a:xfrm>
        </p:grpSpPr>
        <p:sp>
          <p:nvSpPr>
            <p:cNvPr id="33" name="object 33"/>
            <p:cNvSpPr/>
            <p:nvPr/>
          </p:nvSpPr>
          <p:spPr>
            <a:xfrm>
              <a:off x="2448488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121767" y="0"/>
                  </a:moveTo>
                  <a:lnTo>
                    <a:pt x="68098" y="14432"/>
                  </a:lnTo>
                  <a:lnTo>
                    <a:pt x="25839" y="52275"/>
                  </a:lnTo>
                  <a:lnTo>
                    <a:pt x="3032" y="106498"/>
                  </a:lnTo>
                  <a:lnTo>
                    <a:pt x="0" y="135378"/>
                  </a:lnTo>
                  <a:lnTo>
                    <a:pt x="3032" y="165805"/>
                  </a:lnTo>
                  <a:lnTo>
                    <a:pt x="25839" y="220027"/>
                  </a:lnTo>
                  <a:lnTo>
                    <a:pt x="68098" y="257871"/>
                  </a:lnTo>
                  <a:lnTo>
                    <a:pt x="121767" y="270356"/>
                  </a:lnTo>
                  <a:lnTo>
                    <a:pt x="147932" y="266848"/>
                  </a:lnTo>
                  <a:lnTo>
                    <a:pt x="198258" y="241877"/>
                  </a:lnTo>
                  <a:lnTo>
                    <a:pt x="230798" y="194670"/>
                  </a:lnTo>
                  <a:lnTo>
                    <a:pt x="243874" y="135378"/>
                  </a:lnTo>
                  <a:lnTo>
                    <a:pt x="240855" y="106498"/>
                  </a:lnTo>
                  <a:lnTo>
                    <a:pt x="216369" y="52275"/>
                  </a:lnTo>
                  <a:lnTo>
                    <a:pt x="174097" y="14432"/>
                  </a:lnTo>
                  <a:lnTo>
                    <a:pt x="12176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2448488" y="4263906"/>
              <a:ext cx="244475" cy="270510"/>
            </a:xfrm>
            <a:custGeom>
              <a:avLst/>
              <a:gdLst/>
              <a:ahLst/>
              <a:cxnLst/>
              <a:rect l="l" t="t" r="r" b="b"/>
              <a:pathLst>
                <a:path w="244475" h="270510">
                  <a:moveTo>
                    <a:pt x="0" y="135378"/>
                  </a:moveTo>
                  <a:lnTo>
                    <a:pt x="11410" y="77633"/>
                  </a:lnTo>
                  <a:lnTo>
                    <a:pt x="45290" y="30827"/>
                  </a:lnTo>
                  <a:lnTo>
                    <a:pt x="94263" y="3507"/>
                  </a:lnTo>
                  <a:lnTo>
                    <a:pt x="121767" y="0"/>
                  </a:lnTo>
                  <a:lnTo>
                    <a:pt x="147932" y="3507"/>
                  </a:lnTo>
                  <a:lnTo>
                    <a:pt x="198258" y="30827"/>
                  </a:lnTo>
                  <a:lnTo>
                    <a:pt x="230798" y="77633"/>
                  </a:lnTo>
                  <a:lnTo>
                    <a:pt x="243874" y="135378"/>
                  </a:lnTo>
                  <a:lnTo>
                    <a:pt x="240855" y="165805"/>
                  </a:lnTo>
                  <a:lnTo>
                    <a:pt x="216369" y="220027"/>
                  </a:lnTo>
                  <a:lnTo>
                    <a:pt x="174097" y="257871"/>
                  </a:lnTo>
                  <a:lnTo>
                    <a:pt x="121767" y="270356"/>
                  </a:lnTo>
                  <a:lnTo>
                    <a:pt x="94263" y="266848"/>
                  </a:lnTo>
                  <a:lnTo>
                    <a:pt x="45290" y="241877"/>
                  </a:lnTo>
                  <a:lnTo>
                    <a:pt x="11410" y="194670"/>
                  </a:lnTo>
                  <a:lnTo>
                    <a:pt x="0" y="135378"/>
                  </a:lnTo>
                  <a:close/>
                </a:path>
              </a:pathLst>
            </a:custGeom>
            <a:ln w="52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2526694" y="4308276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264334" y="3858185"/>
            <a:ext cx="3051810" cy="1113155"/>
          </a:xfrm>
          <a:custGeom>
            <a:avLst/>
            <a:gdLst/>
            <a:ahLst/>
            <a:cxnLst/>
            <a:rect l="l" t="t" r="r" b="b"/>
            <a:pathLst>
              <a:path w="3051810" h="1113154">
                <a:moveTo>
                  <a:pt x="854377" y="0"/>
                </a:moveTo>
                <a:lnTo>
                  <a:pt x="1038532" y="405720"/>
                </a:lnTo>
              </a:path>
              <a:path w="3051810" h="1113154">
                <a:moveTo>
                  <a:pt x="610503" y="0"/>
                </a:moveTo>
                <a:lnTo>
                  <a:pt x="305921" y="405720"/>
                </a:lnTo>
              </a:path>
              <a:path w="3051810" h="1113154">
                <a:moveTo>
                  <a:pt x="2563485" y="0"/>
                </a:moveTo>
                <a:lnTo>
                  <a:pt x="2869394" y="405720"/>
                </a:lnTo>
              </a:path>
              <a:path w="3051810" h="1113154">
                <a:moveTo>
                  <a:pt x="184154" y="541099"/>
                </a:moveTo>
                <a:lnTo>
                  <a:pt x="122106" y="811456"/>
                </a:lnTo>
              </a:path>
              <a:path w="3051810" h="1113154">
                <a:moveTo>
                  <a:pt x="428028" y="541099"/>
                </a:moveTo>
                <a:lnTo>
                  <a:pt x="488411" y="811456"/>
                </a:lnTo>
              </a:path>
              <a:path w="3051810" h="1113154">
                <a:moveTo>
                  <a:pt x="916439" y="541099"/>
                </a:moveTo>
                <a:lnTo>
                  <a:pt x="854377" y="811456"/>
                </a:lnTo>
              </a:path>
              <a:path w="3051810" h="1113154">
                <a:moveTo>
                  <a:pt x="1160638" y="541099"/>
                </a:moveTo>
                <a:lnTo>
                  <a:pt x="1220737" y="811456"/>
                </a:lnTo>
              </a:path>
              <a:path w="3051810" h="1113154">
                <a:moveTo>
                  <a:pt x="2015016" y="541099"/>
                </a:moveTo>
                <a:lnTo>
                  <a:pt x="1953022" y="797023"/>
                </a:lnTo>
              </a:path>
              <a:path w="3051810" h="1113154">
                <a:moveTo>
                  <a:pt x="2259201" y="541099"/>
                </a:moveTo>
                <a:lnTo>
                  <a:pt x="2319300" y="811456"/>
                </a:lnTo>
              </a:path>
              <a:path w="3051810" h="1113154">
                <a:moveTo>
                  <a:pt x="2747301" y="541099"/>
                </a:moveTo>
                <a:lnTo>
                  <a:pt x="2685578" y="811456"/>
                </a:lnTo>
              </a:path>
              <a:path w="3051810" h="1113154">
                <a:moveTo>
                  <a:pt x="2991487" y="541099"/>
                </a:moveTo>
                <a:lnTo>
                  <a:pt x="3051585" y="811456"/>
                </a:lnTo>
              </a:path>
              <a:path w="3051810" h="1113154">
                <a:moveTo>
                  <a:pt x="0" y="1112628"/>
                </a:moveTo>
                <a:lnTo>
                  <a:pt x="244198" y="1112628"/>
                </a:lnTo>
                <a:lnTo>
                  <a:pt x="244198" y="811459"/>
                </a:lnTo>
                <a:lnTo>
                  <a:pt x="0" y="811459"/>
                </a:lnTo>
                <a:lnTo>
                  <a:pt x="0" y="1112628"/>
                </a:lnTo>
                <a:close/>
              </a:path>
            </a:pathLst>
          </a:custGeom>
          <a:ln w="5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2344557" y="4730398"/>
            <a:ext cx="838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45" dirty="0">
                <a:latin typeface="Arial"/>
                <a:cs typeface="Arial"/>
              </a:rPr>
              <a:t>1</a:t>
            </a:r>
            <a:endParaRPr sz="9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2630639" y="4655209"/>
            <a:ext cx="2807335" cy="316230"/>
          </a:xfrm>
          <a:custGeom>
            <a:avLst/>
            <a:gdLst/>
            <a:ahLst/>
            <a:cxnLst/>
            <a:rect l="l" t="t" r="r" b="b"/>
            <a:pathLst>
              <a:path w="2807335" h="316229">
                <a:moveTo>
                  <a:pt x="0" y="315604"/>
                </a:moveTo>
                <a:lnTo>
                  <a:pt x="244198" y="315604"/>
                </a:lnTo>
                <a:lnTo>
                  <a:pt x="244198" y="14435"/>
                </a:lnTo>
                <a:lnTo>
                  <a:pt x="0" y="14435"/>
                </a:lnTo>
                <a:lnTo>
                  <a:pt x="0" y="315604"/>
                </a:lnTo>
                <a:close/>
              </a:path>
              <a:path w="2807335" h="316229">
                <a:moveTo>
                  <a:pt x="366305" y="315604"/>
                </a:moveTo>
                <a:lnTo>
                  <a:pt x="610179" y="315604"/>
                </a:lnTo>
                <a:lnTo>
                  <a:pt x="610179" y="14435"/>
                </a:lnTo>
                <a:lnTo>
                  <a:pt x="366305" y="14435"/>
                </a:lnTo>
                <a:lnTo>
                  <a:pt x="366305" y="315604"/>
                </a:lnTo>
                <a:close/>
              </a:path>
              <a:path w="2807335" h="316229">
                <a:moveTo>
                  <a:pt x="732271" y="315604"/>
                </a:moveTo>
                <a:lnTo>
                  <a:pt x="976470" y="315604"/>
                </a:lnTo>
                <a:lnTo>
                  <a:pt x="976470" y="14435"/>
                </a:lnTo>
                <a:lnTo>
                  <a:pt x="732271" y="14435"/>
                </a:lnTo>
                <a:lnTo>
                  <a:pt x="732271" y="315604"/>
                </a:lnTo>
                <a:close/>
              </a:path>
              <a:path w="2807335" h="316229">
                <a:moveTo>
                  <a:pt x="1464895" y="301169"/>
                </a:moveTo>
                <a:lnTo>
                  <a:pt x="1708769" y="301169"/>
                </a:lnTo>
                <a:lnTo>
                  <a:pt x="1708769" y="0"/>
                </a:lnTo>
                <a:lnTo>
                  <a:pt x="1464895" y="0"/>
                </a:lnTo>
                <a:lnTo>
                  <a:pt x="1464895" y="301169"/>
                </a:lnTo>
                <a:close/>
              </a:path>
              <a:path w="2807335" h="316229">
                <a:moveTo>
                  <a:pt x="1830902" y="315604"/>
                </a:moveTo>
                <a:lnTo>
                  <a:pt x="2075101" y="315604"/>
                </a:lnTo>
                <a:lnTo>
                  <a:pt x="2075101" y="14435"/>
                </a:lnTo>
                <a:lnTo>
                  <a:pt x="1830902" y="14435"/>
                </a:lnTo>
                <a:lnTo>
                  <a:pt x="1830902" y="315604"/>
                </a:lnTo>
                <a:close/>
              </a:path>
              <a:path w="2807335" h="316229">
                <a:moveTo>
                  <a:pt x="2197180" y="315604"/>
                </a:moveTo>
                <a:lnTo>
                  <a:pt x="2441379" y="315604"/>
                </a:lnTo>
                <a:lnTo>
                  <a:pt x="2441379" y="14435"/>
                </a:lnTo>
                <a:lnTo>
                  <a:pt x="2197180" y="14435"/>
                </a:lnTo>
                <a:lnTo>
                  <a:pt x="2197180" y="315604"/>
                </a:lnTo>
                <a:close/>
              </a:path>
              <a:path w="2807335" h="316229">
                <a:moveTo>
                  <a:pt x="2563458" y="315604"/>
                </a:moveTo>
                <a:lnTo>
                  <a:pt x="2807332" y="315604"/>
                </a:lnTo>
                <a:lnTo>
                  <a:pt x="2807332" y="14435"/>
                </a:lnTo>
                <a:lnTo>
                  <a:pt x="2563458" y="14435"/>
                </a:lnTo>
                <a:lnTo>
                  <a:pt x="2563458" y="315604"/>
                </a:lnTo>
                <a:close/>
              </a:path>
            </a:pathLst>
          </a:custGeom>
          <a:ln w="527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269037" y="3482245"/>
            <a:ext cx="104775" cy="215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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17939" y="3887609"/>
            <a:ext cx="104775" cy="215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</a:t>
            </a:r>
            <a:endParaRPr sz="1250">
              <a:latin typeface="Symbol"/>
              <a:cs typeface="Symbo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326749" y="3955403"/>
            <a:ext cx="104139" cy="213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45" dirty="0">
                <a:latin typeface="Symbol"/>
                <a:cs typeface="Symbol"/>
              </a:rPr>
              <a:t></a:t>
            </a:r>
            <a:endParaRPr sz="1200">
              <a:latin typeface="Symbol"/>
              <a:cs typeface="Symbo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234818" y="3895338"/>
            <a:ext cx="113030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45" dirty="0"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226043" y="3468154"/>
            <a:ext cx="113030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45" dirty="0"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4968074" y="3873875"/>
            <a:ext cx="113030" cy="22987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1300" spc="-45" dirty="0">
                <a:latin typeface="Times New Roman"/>
                <a:cs typeface="Times New Roman"/>
              </a:rPr>
              <a:t>&gt;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313696" y="4388814"/>
            <a:ext cx="109220" cy="2133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00" spc="-50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045967" y="4415361"/>
            <a:ext cx="114300" cy="4775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45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1005"/>
              </a:spcBef>
            </a:pPr>
            <a:r>
              <a:rPr sz="900" spc="-45" dirty="0">
                <a:latin typeface="Arial"/>
                <a:cs typeface="Arial"/>
              </a:rPr>
              <a:t>2</a:t>
            </a:r>
            <a:endParaRPr sz="9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144558" y="4415361"/>
            <a:ext cx="114300" cy="4616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200" spc="-45" dirty="0">
                <a:latin typeface="Arial"/>
                <a:cs typeface="Arial"/>
              </a:rPr>
              <a:t>=</a:t>
            </a:r>
            <a:endParaRPr sz="120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875"/>
              </a:spcBef>
            </a:pPr>
            <a:r>
              <a:rPr sz="900" spc="-45" dirty="0">
                <a:latin typeface="Arial"/>
                <a:cs typeface="Arial"/>
              </a:rPr>
              <a:t>4</a:t>
            </a:r>
            <a:endParaRPr sz="9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876843" y="4428679"/>
            <a:ext cx="114300" cy="4641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50" spc="-70" dirty="0">
                <a:latin typeface="Arial"/>
                <a:cs typeface="Arial"/>
              </a:rPr>
              <a:t>=</a:t>
            </a:r>
            <a:endParaRPr sz="1250">
              <a:latin typeface="Arial"/>
              <a:cs typeface="Arial"/>
            </a:endParaRPr>
          </a:p>
          <a:p>
            <a:pPr marL="43180">
              <a:lnSpc>
                <a:spcPct val="100000"/>
              </a:lnSpc>
              <a:spcBef>
                <a:spcPts val="880"/>
              </a:spcBef>
            </a:pPr>
            <a:r>
              <a:rPr sz="900" spc="-45" dirty="0">
                <a:latin typeface="Arial"/>
                <a:cs typeface="Arial"/>
              </a:rPr>
              <a:t>6</a:t>
            </a:r>
            <a:endParaRPr sz="9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2707505" y="4393957"/>
            <a:ext cx="136525" cy="499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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900" spc="-50" dirty="0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3439777" y="4393957"/>
            <a:ext cx="137160" cy="499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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900" spc="-50" dirty="0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538313" y="4393957"/>
            <a:ext cx="142240" cy="499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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900" spc="-50" dirty="0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270599" y="4393957"/>
            <a:ext cx="137160" cy="49910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95"/>
              </a:spcBef>
            </a:pPr>
            <a:r>
              <a:rPr sz="1250" spc="-65" dirty="0">
                <a:latin typeface="Symbol"/>
                <a:cs typeface="Symbol"/>
              </a:rPr>
              <a:t></a:t>
            </a:r>
            <a:endParaRPr sz="125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900" spc="-50" dirty="0">
                <a:latin typeface="Arial"/>
                <a:cs typeface="Arial"/>
              </a:rPr>
              <a:t>F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69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095146" y="2149601"/>
            <a:ext cx="6216650" cy="636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Eğer </a:t>
            </a:r>
            <a:r>
              <a:rPr sz="2000" dirty="0">
                <a:latin typeface="Calibri"/>
                <a:cs typeface="Calibri"/>
              </a:rPr>
              <a:t>x </a:t>
            </a:r>
            <a:r>
              <a:rPr sz="2000" spc="-10" dirty="0">
                <a:latin typeface="Calibri"/>
                <a:cs typeface="Calibri"/>
              </a:rPr>
              <a:t>değişkeninin </a:t>
            </a:r>
            <a:r>
              <a:rPr sz="2000" spc="-5" dirty="0">
                <a:latin typeface="Calibri"/>
                <a:cs typeface="Calibri"/>
              </a:rPr>
              <a:t>değeri </a:t>
            </a:r>
            <a:r>
              <a:rPr sz="2000" dirty="0">
                <a:latin typeface="Calibri"/>
                <a:cs typeface="Calibri"/>
              </a:rPr>
              <a:t>Dizi[2</a:t>
            </a:r>
            <a:r>
              <a:rPr sz="1950" baseline="25641" dirty="0">
                <a:latin typeface="Calibri"/>
                <a:cs typeface="Calibri"/>
              </a:rPr>
              <a:t>k-1</a:t>
            </a:r>
            <a:r>
              <a:rPr sz="2000" dirty="0">
                <a:latin typeface="Calibri"/>
                <a:cs typeface="Calibri"/>
              </a:rPr>
              <a:t>] </a:t>
            </a:r>
            <a:r>
              <a:rPr sz="2000" spc="-5" dirty="0">
                <a:latin typeface="Calibri"/>
                <a:cs typeface="Calibri"/>
              </a:rPr>
              <a:t>elemanın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değerinden</a:t>
            </a:r>
            <a:endParaRPr sz="2000">
              <a:latin typeface="Calibri"/>
              <a:cs typeface="Calibri"/>
            </a:endParaRPr>
          </a:p>
          <a:p>
            <a:pPr marL="3105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küçükse,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2446" y="3076448"/>
            <a:ext cx="7087870" cy="940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215" marR="43180" indent="-27305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x elemanı bu </a:t>
            </a:r>
            <a:r>
              <a:rPr sz="2000" spc="-5" dirty="0">
                <a:latin typeface="Calibri"/>
                <a:cs typeface="Calibri"/>
              </a:rPr>
              <a:t>parçanın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25" dirty="0">
                <a:latin typeface="Calibri"/>
                <a:cs typeface="Calibri"/>
              </a:rPr>
              <a:t>olabilir, </a:t>
            </a:r>
            <a:r>
              <a:rPr sz="2000" spc="-5" dirty="0">
                <a:latin typeface="Calibri"/>
                <a:cs typeface="Calibri"/>
              </a:rPr>
              <a:t>diğer parçanın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5" dirty="0">
                <a:latin typeface="Calibri"/>
                <a:cs typeface="Calibri"/>
              </a:rPr>
              <a:t>olması  </a:t>
            </a:r>
            <a:r>
              <a:rPr sz="2000" dirty="0">
                <a:latin typeface="Calibri"/>
                <a:cs typeface="Calibri"/>
              </a:rPr>
              <a:t>mümkün </a:t>
            </a:r>
            <a:r>
              <a:rPr sz="2000" spc="-30" dirty="0">
                <a:latin typeface="Calibri"/>
                <a:cs typeface="Calibri"/>
              </a:rPr>
              <a:t>değildir. </a:t>
            </a:r>
            <a:r>
              <a:rPr sz="2000" dirty="0">
                <a:latin typeface="Calibri"/>
                <a:cs typeface="Calibri"/>
              </a:rPr>
              <a:t>Eğer x </a:t>
            </a:r>
            <a:r>
              <a:rPr sz="2000" spc="-5" dirty="0">
                <a:latin typeface="Calibri"/>
                <a:cs typeface="Calibri"/>
              </a:rPr>
              <a:t>değişkeninin değeri </a:t>
            </a:r>
            <a:r>
              <a:rPr sz="2000" dirty="0">
                <a:latin typeface="Calibri"/>
                <a:cs typeface="Calibri"/>
              </a:rPr>
              <a:t>Dizi[2</a:t>
            </a:r>
            <a:r>
              <a:rPr sz="1950" baseline="25641" dirty="0">
                <a:latin typeface="Calibri"/>
                <a:cs typeface="Calibri"/>
              </a:rPr>
              <a:t>k-1</a:t>
            </a:r>
            <a:r>
              <a:rPr sz="2000" dirty="0">
                <a:latin typeface="Calibri"/>
                <a:cs typeface="Calibri"/>
              </a:rPr>
              <a:t>] </a:t>
            </a:r>
            <a:r>
              <a:rPr sz="2000" spc="-5" dirty="0">
                <a:latin typeface="Calibri"/>
                <a:cs typeface="Calibri"/>
              </a:rPr>
              <a:t>elemanın  değerinden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büyükse,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20546" y="4582414"/>
            <a:ext cx="7002145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x elemanı </a:t>
            </a:r>
            <a:r>
              <a:rPr sz="2000" spc="-5" dirty="0">
                <a:latin typeface="Calibri"/>
                <a:cs typeface="Calibri"/>
              </a:rPr>
              <a:t>bu parçanın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25" dirty="0">
                <a:latin typeface="Calibri"/>
                <a:cs typeface="Calibri"/>
              </a:rPr>
              <a:t>olabilir, </a:t>
            </a:r>
            <a:r>
              <a:rPr sz="2000" spc="-5" dirty="0">
                <a:latin typeface="Calibri"/>
                <a:cs typeface="Calibri"/>
              </a:rPr>
              <a:t>diğer parçanın </a:t>
            </a:r>
            <a:r>
              <a:rPr sz="2000" dirty="0">
                <a:latin typeface="Calibri"/>
                <a:cs typeface="Calibri"/>
              </a:rPr>
              <a:t>içinde </a:t>
            </a:r>
            <a:r>
              <a:rPr sz="2000" spc="-5" dirty="0">
                <a:latin typeface="Calibri"/>
                <a:cs typeface="Calibri"/>
              </a:rPr>
              <a:t>olması  olasılığı </a:t>
            </a:r>
            <a:r>
              <a:rPr sz="2000" spc="-30" dirty="0">
                <a:latin typeface="Calibri"/>
                <a:cs typeface="Calibri"/>
              </a:rPr>
              <a:t>sıfırdır.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şekilde geriye </a:t>
            </a:r>
            <a:r>
              <a:rPr sz="2000" spc="-10" dirty="0">
                <a:latin typeface="Calibri"/>
                <a:cs typeface="Calibri"/>
              </a:rPr>
              <a:t>kalan </a:t>
            </a:r>
            <a:r>
              <a:rPr sz="2000" spc="-5" dirty="0">
                <a:latin typeface="Calibri"/>
                <a:cs typeface="Calibri"/>
              </a:rPr>
              <a:t>parçanın </a:t>
            </a:r>
            <a:r>
              <a:rPr sz="2000" dirty="0">
                <a:latin typeface="Calibri"/>
                <a:cs typeface="Calibri"/>
              </a:rPr>
              <a:t>içindeki eleman  </a:t>
            </a:r>
            <a:r>
              <a:rPr sz="2000" spc="-10" dirty="0">
                <a:latin typeface="Calibri"/>
                <a:cs typeface="Calibri"/>
              </a:rPr>
              <a:t>sayısı </a:t>
            </a:r>
            <a:r>
              <a:rPr sz="2000" dirty="0">
                <a:latin typeface="Calibri"/>
                <a:cs typeface="Calibri"/>
              </a:rPr>
              <a:t>2’ </a:t>
            </a:r>
            <a:r>
              <a:rPr sz="2000" spc="-5" dirty="0">
                <a:latin typeface="Calibri"/>
                <a:cs typeface="Calibri"/>
              </a:rPr>
              <a:t>nin </a:t>
            </a:r>
            <a:r>
              <a:rPr sz="2000" spc="-10" dirty="0">
                <a:latin typeface="Calibri"/>
                <a:cs typeface="Calibri"/>
              </a:rPr>
              <a:t>kuvveti kadar </a:t>
            </a:r>
            <a:r>
              <a:rPr sz="2000" dirty="0">
                <a:latin typeface="Calibri"/>
                <a:cs typeface="Calibri"/>
              </a:rPr>
              <a:t>eleman </a:t>
            </a:r>
            <a:r>
              <a:rPr sz="2000" spc="-25" dirty="0">
                <a:latin typeface="Calibri"/>
                <a:cs typeface="Calibri"/>
              </a:rPr>
              <a:t>kalacaktır. </a:t>
            </a:r>
            <a:r>
              <a:rPr sz="2000" dirty="0">
                <a:latin typeface="Calibri"/>
                <a:cs typeface="Calibri"/>
              </a:rPr>
              <a:t>Bundan </a:t>
            </a:r>
            <a:r>
              <a:rPr sz="2000" spc="-10" dirty="0">
                <a:latin typeface="Calibri"/>
                <a:cs typeface="Calibri"/>
              </a:rPr>
              <a:t>dolayı  </a:t>
            </a:r>
            <a:r>
              <a:rPr sz="2000" spc="-5" dirty="0">
                <a:latin typeface="Calibri"/>
                <a:cs typeface="Calibri"/>
              </a:rPr>
              <a:t>ortadaki </a:t>
            </a:r>
            <a:r>
              <a:rPr sz="2000" dirty="0">
                <a:latin typeface="Calibri"/>
                <a:cs typeface="Calibri"/>
              </a:rPr>
              <a:t>elemanı bulmak için </a:t>
            </a:r>
            <a:r>
              <a:rPr sz="2000" spc="-5" dirty="0">
                <a:latin typeface="Calibri"/>
                <a:cs typeface="Calibri"/>
              </a:rPr>
              <a:t>taban </a:t>
            </a:r>
            <a:r>
              <a:rPr sz="2000" spc="-20" dirty="0">
                <a:latin typeface="Calibri"/>
                <a:cs typeface="Calibri"/>
              </a:rPr>
              <a:t>veya tavan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fonksiyonuna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latin typeface="Calibri"/>
                <a:cs typeface="Calibri"/>
              </a:rPr>
              <a:t>ihtiyaç </a:t>
            </a:r>
            <a:r>
              <a:rPr sz="2000" spc="-20" dirty="0">
                <a:latin typeface="Calibri"/>
                <a:cs typeface="Calibri"/>
              </a:rPr>
              <a:t>duyulmayacaktır. </a:t>
            </a:r>
            <a:r>
              <a:rPr sz="2000" spc="-5" dirty="0">
                <a:latin typeface="Calibri"/>
                <a:cs typeface="Calibri"/>
              </a:rPr>
              <a:t>Dizi </a:t>
            </a:r>
            <a:r>
              <a:rPr sz="2000" spc="-10" dirty="0">
                <a:latin typeface="Calibri"/>
                <a:cs typeface="Calibri"/>
              </a:rPr>
              <a:t>üzerinde </a:t>
            </a:r>
            <a:r>
              <a:rPr sz="2000" spc="-5" dirty="0">
                <a:latin typeface="Calibri"/>
                <a:cs typeface="Calibri"/>
              </a:rPr>
              <a:t>yapılacak bölme </a:t>
            </a:r>
            <a:r>
              <a:rPr sz="2000" spc="-10" dirty="0">
                <a:latin typeface="Calibri"/>
                <a:cs typeface="Calibri"/>
              </a:rPr>
              <a:t>sayısı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logn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25" dirty="0">
                <a:latin typeface="Calibri"/>
                <a:cs typeface="Calibri"/>
              </a:rPr>
              <a:t>olacaktır.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43343" y="883919"/>
            <a:ext cx="1162811" cy="11902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3845503" y="3950806"/>
          <a:ext cx="2017394" cy="301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2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9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0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05765">
                        <a:lnSpc>
                          <a:spcPct val="100000"/>
                        </a:lnSpc>
                        <a:spcBef>
                          <a:spcPts val="440"/>
                        </a:spcBef>
                      </a:pPr>
                      <a:r>
                        <a:rPr sz="1100" spc="40" dirty="0">
                          <a:latin typeface="Arial"/>
                          <a:cs typeface="Arial"/>
                        </a:rPr>
                        <a:t>............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58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3625139" y="4207598"/>
            <a:ext cx="2280285" cy="19621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20"/>
              </a:spcBef>
              <a:tabLst>
                <a:tab pos="2094864" algn="l"/>
              </a:tabLst>
            </a:pPr>
            <a:r>
              <a:rPr sz="1650" spc="15" baseline="-20202" dirty="0">
                <a:latin typeface="Arial"/>
                <a:cs typeface="Arial"/>
              </a:rPr>
              <a:t>2</a:t>
            </a:r>
            <a:r>
              <a:rPr sz="750" spc="10" dirty="0">
                <a:latin typeface="Arial"/>
                <a:cs typeface="Arial"/>
              </a:rPr>
              <a:t>k-1 </a:t>
            </a:r>
            <a:r>
              <a:rPr sz="1650" spc="52" baseline="-20202" dirty="0">
                <a:latin typeface="Arial"/>
                <a:cs typeface="Arial"/>
              </a:rPr>
              <a:t>+1</a:t>
            </a:r>
            <a:r>
              <a:rPr sz="1650" spc="-277" baseline="-20202" dirty="0">
                <a:latin typeface="Arial"/>
                <a:cs typeface="Arial"/>
              </a:rPr>
              <a:t> </a:t>
            </a:r>
            <a:r>
              <a:rPr sz="1650" spc="15" baseline="-20202" dirty="0">
                <a:latin typeface="Arial"/>
                <a:cs typeface="Arial"/>
              </a:rPr>
              <a:t>2</a:t>
            </a:r>
            <a:r>
              <a:rPr sz="750" spc="10" dirty="0">
                <a:latin typeface="Arial"/>
                <a:cs typeface="Arial"/>
              </a:rPr>
              <a:t>k-1</a:t>
            </a:r>
            <a:r>
              <a:rPr sz="750" spc="-135" dirty="0">
                <a:latin typeface="Arial"/>
                <a:cs typeface="Arial"/>
              </a:rPr>
              <a:t> </a:t>
            </a:r>
            <a:r>
              <a:rPr sz="1650" spc="52" baseline="-20202" dirty="0">
                <a:latin typeface="Arial"/>
                <a:cs typeface="Arial"/>
              </a:rPr>
              <a:t>+2	</a:t>
            </a:r>
            <a:r>
              <a:rPr sz="1650" spc="37" baseline="-20202" dirty="0">
                <a:latin typeface="Arial"/>
                <a:cs typeface="Arial"/>
              </a:rPr>
              <a:t>2</a:t>
            </a:r>
            <a:r>
              <a:rPr sz="750" spc="25" dirty="0">
                <a:latin typeface="Arial"/>
                <a:cs typeface="Arial"/>
              </a:rPr>
              <a:t>k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2429" y="2889542"/>
            <a:ext cx="335280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241935" algn="l"/>
              </a:tabLst>
            </a:pPr>
            <a:r>
              <a:rPr sz="1100" spc="15" dirty="0">
                <a:latin typeface="Arial"/>
                <a:cs typeface="Arial"/>
              </a:rPr>
              <a:t>1	2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2125" y="2839824"/>
            <a:ext cx="295275" cy="1968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1650" spc="15" baseline="-20202" dirty="0">
                <a:latin typeface="Arial"/>
                <a:cs typeface="Arial"/>
              </a:rPr>
              <a:t>2</a:t>
            </a:r>
            <a:r>
              <a:rPr sz="750" spc="10" dirty="0">
                <a:latin typeface="Arial"/>
                <a:cs typeface="Arial"/>
              </a:rPr>
              <a:t>k-1</a:t>
            </a:r>
            <a:endParaRPr sz="750">
              <a:latin typeface="Arial"/>
              <a:cs typeface="Arial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3771003" y="2582307"/>
          <a:ext cx="2028189" cy="3019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98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8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8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9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08305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sz="1100" spc="35" dirty="0">
                          <a:latin typeface="Arial"/>
                          <a:cs typeface="Arial"/>
                        </a:rPr>
                        <a:t>............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2149601"/>
            <a:ext cx="6969125" cy="2647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dizi için </a:t>
            </a:r>
            <a:r>
              <a:rPr sz="2000" spc="-5" dirty="0">
                <a:latin typeface="Calibri"/>
                <a:cs typeface="Calibri"/>
              </a:rPr>
              <a:t>başarılı </a:t>
            </a:r>
            <a:r>
              <a:rPr sz="2000" spc="-10" dirty="0">
                <a:latin typeface="Calibri"/>
                <a:cs typeface="Calibri"/>
              </a:rPr>
              <a:t>arama sayısı 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20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1 </a:t>
            </a:r>
            <a:r>
              <a:rPr sz="2000" spc="-5" dirty="0">
                <a:latin typeface="Calibri"/>
                <a:cs typeface="Calibri"/>
              </a:rPr>
              <a:t>tanede başarısız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arama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10" dirty="0">
                <a:latin typeface="Calibri"/>
                <a:cs typeface="Calibri"/>
              </a:rPr>
              <a:t>sayısı </a:t>
            </a:r>
            <a:r>
              <a:rPr sz="2000" spc="-25" dirty="0">
                <a:latin typeface="Calibri"/>
                <a:cs typeface="Calibri"/>
              </a:rPr>
              <a:t>yapılabilir. </a:t>
            </a:r>
            <a:r>
              <a:rPr sz="2000" spc="-35" dirty="0">
                <a:latin typeface="Calibri"/>
                <a:cs typeface="Calibri"/>
              </a:rPr>
              <a:t>Toplam </a:t>
            </a:r>
            <a:r>
              <a:rPr sz="2000" spc="-5" dirty="0">
                <a:latin typeface="Calibri"/>
                <a:cs typeface="Calibri"/>
              </a:rPr>
              <a:t>n+1 tane </a:t>
            </a:r>
            <a:r>
              <a:rPr sz="2000" spc="-10" dirty="0">
                <a:latin typeface="Calibri"/>
                <a:cs typeface="Calibri"/>
              </a:rPr>
              <a:t>arama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yapılabilir.</a:t>
            </a:r>
            <a:endParaRPr sz="2000">
              <a:latin typeface="Calibri"/>
              <a:cs typeface="Calibri"/>
            </a:endParaRPr>
          </a:p>
          <a:p>
            <a:pPr marL="285115" marR="27813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algoritmada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5" dirty="0">
                <a:latin typeface="Calibri"/>
                <a:cs typeface="Calibri"/>
              </a:rPr>
              <a:t>iyi durum aramasında </a:t>
            </a:r>
            <a:r>
              <a:rPr sz="2000" dirty="0">
                <a:latin typeface="Calibri"/>
                <a:cs typeface="Calibri"/>
              </a:rPr>
              <a:t>döngü </a:t>
            </a:r>
            <a:r>
              <a:rPr sz="2000" spc="-5" dirty="0">
                <a:latin typeface="Calibri"/>
                <a:cs typeface="Calibri"/>
              </a:rPr>
              <a:t>kısmı bir </a:t>
            </a:r>
            <a:r>
              <a:rPr sz="2000" spc="-15" dirty="0">
                <a:latin typeface="Calibri"/>
                <a:cs typeface="Calibri"/>
              </a:rPr>
              <a:t>sefer  </a:t>
            </a:r>
            <a:r>
              <a:rPr sz="2000" spc="-5" dirty="0">
                <a:latin typeface="Calibri"/>
                <a:cs typeface="Calibri"/>
              </a:rPr>
              <a:t>çalışır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25" dirty="0">
                <a:latin typeface="Calibri"/>
                <a:cs typeface="Calibri"/>
              </a:rPr>
              <a:t>kötü </a:t>
            </a:r>
            <a:r>
              <a:rPr sz="2000" spc="-5" dirty="0">
                <a:latin typeface="Calibri"/>
                <a:cs typeface="Calibri"/>
              </a:rPr>
              <a:t>durumda </a:t>
            </a:r>
            <a:r>
              <a:rPr sz="2000" dirty="0">
                <a:latin typeface="Calibri"/>
                <a:cs typeface="Calibri"/>
              </a:rPr>
              <a:t>döngü </a:t>
            </a:r>
            <a:r>
              <a:rPr sz="2000" spc="-5" dirty="0">
                <a:latin typeface="Calibri"/>
                <a:cs typeface="Calibri"/>
              </a:rPr>
              <a:t>kısmı </a:t>
            </a:r>
            <a:r>
              <a:rPr sz="2000" dirty="0">
                <a:latin typeface="Calibri"/>
                <a:cs typeface="Calibri"/>
              </a:rPr>
              <a:t>lgn+1 </a:t>
            </a:r>
            <a:r>
              <a:rPr sz="2000" spc="-15" dirty="0">
                <a:latin typeface="Calibri"/>
                <a:cs typeface="Calibri"/>
              </a:rPr>
              <a:t>sefer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çalışır.</a:t>
            </a:r>
            <a:endParaRPr sz="2000">
              <a:latin typeface="Calibri"/>
              <a:cs typeface="Calibri"/>
            </a:endParaRPr>
          </a:p>
          <a:p>
            <a:pPr marL="285115" marR="7874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Ortalama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spc="-5" dirty="0">
                <a:latin typeface="Calibri"/>
                <a:cs typeface="Calibri"/>
              </a:rPr>
              <a:t>zamanına bakılacak </a:t>
            </a:r>
            <a:r>
              <a:rPr sz="2000" spc="-10" dirty="0">
                <a:latin typeface="Calibri"/>
                <a:cs typeface="Calibri"/>
              </a:rPr>
              <a:t>olursa, toplam arama sayısı  </a:t>
            </a:r>
            <a:r>
              <a:rPr sz="2000" spc="-5" dirty="0">
                <a:latin typeface="Calibri"/>
                <a:cs typeface="Calibri"/>
              </a:rPr>
              <a:t>ile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dirty="0">
                <a:latin typeface="Calibri"/>
                <a:cs typeface="Calibri"/>
              </a:rPr>
              <a:t>adım </a:t>
            </a:r>
            <a:r>
              <a:rPr sz="2000" spc="-10" dirty="0">
                <a:latin typeface="Calibri"/>
                <a:cs typeface="Calibri"/>
              </a:rPr>
              <a:t>sayısı </a:t>
            </a:r>
            <a:r>
              <a:rPr sz="2000" spc="-5" dirty="0">
                <a:latin typeface="Calibri"/>
                <a:cs typeface="Calibri"/>
              </a:rPr>
              <a:t>çarpılır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değerine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bölünür.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Asimptotik </a:t>
            </a:r>
            <a:r>
              <a:rPr sz="2000" spc="-10" dirty="0">
                <a:latin typeface="Calibri"/>
                <a:cs typeface="Calibri"/>
              </a:rPr>
              <a:t>notasyonda </a:t>
            </a:r>
            <a:r>
              <a:rPr sz="2000" spc="-5" dirty="0">
                <a:latin typeface="Calibri"/>
                <a:cs typeface="Calibri"/>
              </a:rPr>
              <a:t>sabit </a:t>
            </a:r>
            <a:r>
              <a:rPr sz="2000" spc="-10" dirty="0">
                <a:latin typeface="Calibri"/>
                <a:cs typeface="Calibri"/>
              </a:rPr>
              <a:t>katsayılar </a:t>
            </a:r>
            <a:r>
              <a:rPr sz="2000" dirty="0">
                <a:latin typeface="Calibri"/>
                <a:cs typeface="Calibri"/>
              </a:rPr>
              <a:t>ihmal </a:t>
            </a:r>
            <a:r>
              <a:rPr sz="2000" spc="-5" dirty="0">
                <a:latin typeface="Calibri"/>
                <a:cs typeface="Calibri"/>
              </a:rPr>
              <a:t>edildiğinden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dolayı,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ikili </a:t>
            </a:r>
            <a:r>
              <a:rPr sz="2000" spc="-10" dirty="0">
                <a:latin typeface="Calibri"/>
                <a:cs typeface="Calibri"/>
              </a:rPr>
              <a:t>arama </a:t>
            </a:r>
            <a:r>
              <a:rPr sz="2000" spc="-5" dirty="0">
                <a:latin typeface="Calibri"/>
                <a:cs typeface="Calibri"/>
              </a:rPr>
              <a:t>algoritmasının mertebesi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T(n),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3343" y="883919"/>
            <a:ext cx="1162811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863179" y="5982651"/>
            <a:ext cx="169545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sz="2250" spc="20" dirty="0">
                <a:latin typeface="Symbol"/>
                <a:cs typeface="Symbol"/>
              </a:rPr>
              <a:t>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7779" y="5894473"/>
            <a:ext cx="1086485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3375" baseline="22222" dirty="0">
                <a:latin typeface="Symbol"/>
                <a:cs typeface="Symbol"/>
              </a:rPr>
              <a:t></a:t>
            </a:r>
            <a:r>
              <a:rPr sz="2250" dirty="0">
                <a:latin typeface="Symbol"/>
                <a:cs typeface="Symbol"/>
              </a:rPr>
              <a:t></a:t>
            </a:r>
            <a:r>
              <a:rPr sz="2250" dirty="0">
                <a:latin typeface="Arial"/>
                <a:cs typeface="Arial"/>
              </a:rPr>
              <a:t>(lg</a:t>
            </a:r>
            <a:r>
              <a:rPr sz="2250" spc="-160" dirty="0">
                <a:latin typeface="Arial"/>
                <a:cs typeface="Arial"/>
              </a:rPr>
              <a:t> </a:t>
            </a:r>
            <a:r>
              <a:rPr sz="2250" spc="60" dirty="0">
                <a:latin typeface="Arial"/>
                <a:cs typeface="Arial"/>
              </a:rPr>
              <a:t>n)</a:t>
            </a:r>
            <a:endParaRPr sz="22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04117" y="4857276"/>
            <a:ext cx="2082164" cy="14116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10" marR="220345" indent="37465">
              <a:lnSpc>
                <a:spcPct val="134800"/>
              </a:lnSpc>
              <a:spcBef>
                <a:spcPts val="90"/>
              </a:spcBef>
            </a:pPr>
            <a:r>
              <a:rPr sz="2250" spc="15" dirty="0">
                <a:latin typeface="Arial"/>
                <a:cs typeface="Arial"/>
              </a:rPr>
              <a:t>en </a:t>
            </a:r>
            <a:r>
              <a:rPr sz="2250" spc="-30" dirty="0">
                <a:latin typeface="Arial"/>
                <a:cs typeface="Arial"/>
              </a:rPr>
              <a:t>iyi </a:t>
            </a:r>
            <a:r>
              <a:rPr sz="2250" spc="-60" dirty="0">
                <a:latin typeface="Arial"/>
                <a:cs typeface="Arial"/>
              </a:rPr>
              <a:t>durum  </a:t>
            </a:r>
            <a:r>
              <a:rPr sz="2250" spc="15" dirty="0">
                <a:latin typeface="Arial"/>
                <a:cs typeface="Arial"/>
              </a:rPr>
              <a:t>en </a:t>
            </a:r>
            <a:r>
              <a:rPr sz="2250" spc="-15" dirty="0">
                <a:latin typeface="Arial"/>
                <a:cs typeface="Arial"/>
              </a:rPr>
              <a:t>kötü</a:t>
            </a:r>
            <a:r>
              <a:rPr sz="2250" spc="260" dirty="0">
                <a:latin typeface="Arial"/>
                <a:cs typeface="Arial"/>
              </a:rPr>
              <a:t> </a:t>
            </a:r>
            <a:r>
              <a:rPr sz="2250" spc="-60" dirty="0">
                <a:latin typeface="Arial"/>
                <a:cs typeface="Arial"/>
              </a:rPr>
              <a:t>durum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1292860" algn="l"/>
              </a:tabLst>
            </a:pPr>
            <a:r>
              <a:rPr sz="2250" spc="5" dirty="0">
                <a:latin typeface="Arial"/>
                <a:cs typeface="Arial"/>
              </a:rPr>
              <a:t>o</a:t>
            </a:r>
            <a:r>
              <a:rPr sz="2250" spc="-55" dirty="0">
                <a:latin typeface="Arial"/>
                <a:cs typeface="Arial"/>
              </a:rPr>
              <a:t>r</a:t>
            </a:r>
            <a:r>
              <a:rPr sz="2250" spc="-75" dirty="0">
                <a:latin typeface="Arial"/>
                <a:cs typeface="Arial"/>
              </a:rPr>
              <a:t>t</a:t>
            </a:r>
            <a:r>
              <a:rPr sz="2250" spc="5" dirty="0">
                <a:latin typeface="Arial"/>
                <a:cs typeface="Arial"/>
              </a:rPr>
              <a:t>a</a:t>
            </a:r>
            <a:r>
              <a:rPr sz="2250" spc="-90" dirty="0">
                <a:latin typeface="Arial"/>
                <a:cs typeface="Arial"/>
              </a:rPr>
              <a:t>l</a:t>
            </a:r>
            <a:r>
              <a:rPr sz="2250" spc="5" dirty="0">
                <a:latin typeface="Arial"/>
                <a:cs typeface="Arial"/>
              </a:rPr>
              <a:t>a</a:t>
            </a:r>
            <a:r>
              <a:rPr sz="2250" spc="-55" dirty="0">
                <a:latin typeface="Arial"/>
                <a:cs typeface="Arial"/>
              </a:rPr>
              <a:t>m</a:t>
            </a:r>
            <a:r>
              <a:rPr sz="2250" spc="20" dirty="0">
                <a:latin typeface="Arial"/>
                <a:cs typeface="Arial"/>
              </a:rPr>
              <a:t>a</a:t>
            </a:r>
            <a:r>
              <a:rPr sz="2250" dirty="0">
                <a:latin typeface="Arial"/>
                <a:cs typeface="Arial"/>
              </a:rPr>
              <a:t>	</a:t>
            </a:r>
            <a:r>
              <a:rPr sz="2250" spc="5" dirty="0">
                <a:latin typeface="Arial"/>
                <a:cs typeface="Arial"/>
              </a:rPr>
              <a:t>d</a:t>
            </a:r>
            <a:r>
              <a:rPr sz="2250" spc="-140" dirty="0">
                <a:latin typeface="Arial"/>
                <a:cs typeface="Arial"/>
              </a:rPr>
              <a:t>u</a:t>
            </a:r>
            <a:r>
              <a:rPr sz="2250" spc="-55" dirty="0">
                <a:latin typeface="Arial"/>
                <a:cs typeface="Arial"/>
              </a:rPr>
              <a:t>r</a:t>
            </a:r>
            <a:r>
              <a:rPr sz="2250" spc="-140" dirty="0">
                <a:latin typeface="Arial"/>
                <a:cs typeface="Arial"/>
              </a:rPr>
              <a:t>u</a:t>
            </a:r>
            <a:r>
              <a:rPr sz="2250" spc="30" dirty="0">
                <a:latin typeface="Arial"/>
                <a:cs typeface="Arial"/>
              </a:rPr>
              <a:t>m</a:t>
            </a:r>
            <a:endParaRPr sz="22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63179" y="4970610"/>
            <a:ext cx="713105" cy="65849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>
              <a:lnSpc>
                <a:spcPts val="2470"/>
              </a:lnSpc>
              <a:spcBef>
                <a:spcPts val="140"/>
              </a:spcBef>
            </a:pPr>
            <a:r>
              <a:rPr sz="3375" spc="89" baseline="-3703" dirty="0">
                <a:latin typeface="Symbol"/>
                <a:cs typeface="Symbol"/>
              </a:rPr>
              <a:t></a:t>
            </a:r>
            <a:r>
              <a:rPr sz="2250" spc="70" dirty="0">
                <a:latin typeface="Symbol"/>
                <a:cs typeface="Symbol"/>
              </a:rPr>
              <a:t></a:t>
            </a:r>
            <a:r>
              <a:rPr sz="2250" spc="-75" dirty="0">
                <a:latin typeface="Arial"/>
                <a:cs typeface="Arial"/>
              </a:rPr>
              <a:t>(</a:t>
            </a:r>
            <a:r>
              <a:rPr sz="2250" spc="-204" dirty="0">
                <a:latin typeface="Arial"/>
                <a:cs typeface="Arial"/>
              </a:rPr>
              <a:t>1</a:t>
            </a:r>
            <a:r>
              <a:rPr sz="2250" spc="10" dirty="0">
                <a:latin typeface="Arial"/>
                <a:cs typeface="Arial"/>
              </a:rPr>
              <a:t>)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ts val="2470"/>
              </a:lnSpc>
            </a:pPr>
            <a:r>
              <a:rPr sz="2250" spc="20" dirty="0">
                <a:latin typeface="Symbol"/>
                <a:cs typeface="Symbol"/>
              </a:rPr>
              <a:t></a:t>
            </a:r>
            <a:endParaRPr sz="225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4543" y="5432880"/>
            <a:ext cx="1969770" cy="374650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40"/>
              </a:spcBef>
            </a:pPr>
            <a:r>
              <a:rPr sz="2250" spc="60" dirty="0">
                <a:latin typeface="Arial"/>
                <a:cs typeface="Arial"/>
              </a:rPr>
              <a:t>T(n) </a:t>
            </a:r>
            <a:r>
              <a:rPr sz="2250" spc="20" dirty="0">
                <a:latin typeface="Symbol"/>
                <a:cs typeface="Symbol"/>
              </a:rPr>
              <a:t></a:t>
            </a:r>
            <a:r>
              <a:rPr sz="2250" spc="20" dirty="0">
                <a:latin typeface="Times New Roman"/>
                <a:cs typeface="Times New Roman"/>
              </a:rPr>
              <a:t> </a:t>
            </a:r>
            <a:r>
              <a:rPr sz="3375" baseline="-9876" dirty="0">
                <a:latin typeface="Symbol"/>
                <a:cs typeface="Symbol"/>
              </a:rPr>
              <a:t></a:t>
            </a:r>
            <a:r>
              <a:rPr sz="2250" dirty="0">
                <a:latin typeface="Symbol"/>
                <a:cs typeface="Symbol"/>
              </a:rPr>
              <a:t></a:t>
            </a:r>
            <a:r>
              <a:rPr sz="2250" dirty="0">
                <a:latin typeface="Arial"/>
                <a:cs typeface="Arial"/>
              </a:rPr>
              <a:t>(lg</a:t>
            </a:r>
            <a:r>
              <a:rPr sz="2250" spc="-125" dirty="0">
                <a:latin typeface="Arial"/>
                <a:cs typeface="Arial"/>
              </a:rPr>
              <a:t> </a:t>
            </a:r>
            <a:r>
              <a:rPr sz="2250" spc="60" dirty="0">
                <a:latin typeface="Arial"/>
                <a:cs typeface="Arial"/>
              </a:rPr>
              <a:t>n)</a:t>
            </a:r>
            <a:endParaRPr sz="22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72</a:t>
            </a:r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510529" y="5765393"/>
            <a:ext cx="3155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400" spc="225" baseline="-20833" dirty="0">
                <a:latin typeface="Cambria Math"/>
                <a:cs typeface="Cambria Math"/>
              </a:rPr>
              <a:t>σ</a:t>
            </a:r>
            <a:r>
              <a:rPr sz="1150" spc="150" dirty="0">
                <a:latin typeface="Cambria Math"/>
                <a:cs typeface="Cambria Math"/>
              </a:rPr>
              <a:t>𝑛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64173" y="5847689"/>
            <a:ext cx="4394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Cambria Math"/>
                <a:cs typeface="Cambria Math"/>
              </a:rPr>
              <a:t>log</a:t>
            </a:r>
            <a:r>
              <a:rPr sz="1600" spc="-140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98641" y="6137249"/>
            <a:ext cx="142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09640" y="5897981"/>
            <a:ext cx="113093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83285" algn="l"/>
              </a:tabLst>
            </a:pPr>
            <a:r>
              <a:rPr sz="115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  </a:t>
            </a:r>
            <a:r>
              <a:rPr sz="1150" u="heavy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150" u="heavy" spc="35" dirty="0">
                <a:uFill>
                  <a:solidFill>
                    <a:srgbClr val="000000"/>
                  </a:solidFill>
                </a:uFill>
                <a:latin typeface="Cambria Math"/>
                <a:cs typeface="Cambria Math"/>
              </a:rPr>
              <a:t>𝑖=1	</a:t>
            </a:r>
            <a:r>
              <a:rPr sz="2400" spc="-7" baseline="-27777" dirty="0">
                <a:latin typeface="Cambria Math"/>
                <a:cs typeface="Cambria Math"/>
              </a:rPr>
              <a:t>=</a:t>
            </a:r>
            <a:endParaRPr sz="2400" baseline="-27777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658736" y="6151841"/>
            <a:ext cx="530860" cy="13970"/>
          </a:xfrm>
          <a:custGeom>
            <a:avLst/>
            <a:gdLst/>
            <a:ahLst/>
            <a:cxnLst/>
            <a:rect l="l" t="t" r="r" b="b"/>
            <a:pathLst>
              <a:path w="530859" h="13970">
                <a:moveTo>
                  <a:pt x="530351" y="0"/>
                </a:moveTo>
                <a:lnTo>
                  <a:pt x="0" y="0"/>
                </a:lnTo>
                <a:lnTo>
                  <a:pt x="0" y="13716"/>
                </a:lnTo>
                <a:lnTo>
                  <a:pt x="530351" y="13716"/>
                </a:lnTo>
                <a:lnTo>
                  <a:pt x="5303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647180" y="5847689"/>
            <a:ext cx="5537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𝑛𝑙𝑜</a:t>
            </a:r>
            <a:r>
              <a:rPr sz="1600" spc="-15" dirty="0">
                <a:latin typeface="Cambria Math"/>
                <a:cs typeface="Cambria Math"/>
              </a:rPr>
              <a:t>𝑔</a:t>
            </a:r>
            <a:r>
              <a:rPr sz="1600" spc="-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852919" y="6137249"/>
            <a:ext cx="14224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𝑛</a:t>
            </a:r>
            <a:endParaRPr sz="16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33919" y="6001613"/>
            <a:ext cx="647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5" dirty="0">
                <a:latin typeface="Cambria Math"/>
                <a:cs typeface="Cambria Math"/>
              </a:rPr>
              <a:t>=</a:t>
            </a:r>
            <a:r>
              <a:rPr sz="1600" spc="25" dirty="0">
                <a:latin typeface="Cambria Math"/>
                <a:cs typeface="Cambria Math"/>
              </a:rPr>
              <a:t> </a:t>
            </a:r>
            <a:r>
              <a:rPr sz="1600" spc="-5" dirty="0">
                <a:latin typeface="Cambria Math"/>
                <a:cs typeface="Cambria Math"/>
              </a:rPr>
              <a:t>𝑙𝑜𝑔𝑛</a:t>
            </a:r>
            <a:endParaRPr sz="1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65605"/>
            <a:ext cx="559498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İkili </a:t>
            </a:r>
            <a:r>
              <a:rPr sz="4000" spc="-20" dirty="0"/>
              <a:t>Arama </a:t>
            </a:r>
            <a:r>
              <a:rPr sz="4000" spc="-5" dirty="0"/>
              <a:t>(Binary </a:t>
            </a:r>
            <a:r>
              <a:rPr sz="4000" spc="-15" dirty="0"/>
              <a:t>Search)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120546" y="2149601"/>
            <a:ext cx="6917690" cy="2282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Bu </a:t>
            </a:r>
            <a:r>
              <a:rPr sz="2000" spc="-5" dirty="0">
                <a:latin typeface="Calibri"/>
                <a:cs typeface="Calibri"/>
              </a:rPr>
              <a:t>algoritmanın </a:t>
            </a:r>
            <a:r>
              <a:rPr sz="2000" dirty="0">
                <a:latin typeface="Calibri"/>
                <a:cs typeface="Calibri"/>
              </a:rPr>
              <a:t>da en </a:t>
            </a:r>
            <a:r>
              <a:rPr sz="2000" spc="-20" dirty="0">
                <a:latin typeface="Calibri"/>
                <a:cs typeface="Calibri"/>
              </a:rPr>
              <a:t>kötü </a:t>
            </a:r>
            <a:r>
              <a:rPr sz="2000" spc="-5" dirty="0">
                <a:latin typeface="Calibri"/>
                <a:cs typeface="Calibri"/>
              </a:rPr>
              <a:t>durumu ile ortalama</a:t>
            </a:r>
            <a:r>
              <a:rPr sz="2000" spc="-1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durumun</a:t>
            </a:r>
            <a:endParaRPr sz="2000">
              <a:latin typeface="Calibri"/>
              <a:cs typeface="Calibri"/>
            </a:endParaRPr>
          </a:p>
          <a:p>
            <a:pPr marL="28511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asimptotik </a:t>
            </a:r>
            <a:r>
              <a:rPr sz="2000" spc="-10" dirty="0">
                <a:latin typeface="Calibri"/>
                <a:cs typeface="Calibri"/>
              </a:rPr>
              <a:t>davranışları </a:t>
            </a:r>
            <a:r>
              <a:rPr sz="2000" spc="-30" dirty="0">
                <a:latin typeface="Calibri"/>
                <a:cs typeface="Calibri"/>
              </a:rPr>
              <a:t>aynıdır. </a:t>
            </a:r>
            <a:r>
              <a:rPr sz="2000" spc="-25" dirty="0">
                <a:latin typeface="Calibri"/>
                <a:cs typeface="Calibri"/>
              </a:rPr>
              <a:t>Fakat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20" dirty="0">
                <a:latin typeface="Calibri"/>
                <a:cs typeface="Calibri"/>
              </a:rPr>
              <a:t>kötü </a:t>
            </a:r>
            <a:r>
              <a:rPr sz="2000" spc="-5" dirty="0">
                <a:latin typeface="Calibri"/>
                <a:cs typeface="Calibri"/>
              </a:rPr>
              <a:t>durum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ortalama</a:t>
            </a:r>
            <a:endParaRPr sz="2000">
              <a:latin typeface="Calibri"/>
              <a:cs typeface="Calibri"/>
            </a:endParaRPr>
          </a:p>
          <a:p>
            <a:pPr marL="285115" marR="421005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durum </a:t>
            </a:r>
            <a:r>
              <a:rPr sz="2000" spc="-5" dirty="0">
                <a:latin typeface="Calibri"/>
                <a:cs typeface="Calibri"/>
              </a:rPr>
              <a:t>mertebeleri (çalışma </a:t>
            </a:r>
            <a:r>
              <a:rPr sz="2000" spc="-10" dirty="0">
                <a:latin typeface="Calibri"/>
                <a:cs typeface="Calibri"/>
              </a:rPr>
              <a:t>zamanı) </a:t>
            </a:r>
            <a:r>
              <a:rPr sz="2000" spc="-5" dirty="0">
                <a:latin typeface="Calibri"/>
                <a:cs typeface="Calibri"/>
              </a:rPr>
              <a:t>logaritmik olduğundan,  lineer </a:t>
            </a:r>
            <a:r>
              <a:rPr sz="2000" spc="-20" dirty="0">
                <a:latin typeface="Calibri"/>
                <a:cs typeface="Calibri"/>
              </a:rPr>
              <a:t>aramaya </a:t>
            </a:r>
            <a:r>
              <a:rPr sz="2000" spc="-10" dirty="0">
                <a:latin typeface="Calibri"/>
                <a:cs typeface="Calibri"/>
              </a:rPr>
              <a:t>göre </a:t>
            </a:r>
            <a:r>
              <a:rPr sz="2000" spc="-5" dirty="0">
                <a:latin typeface="Calibri"/>
                <a:cs typeface="Calibri"/>
              </a:rPr>
              <a:t>çok </a:t>
            </a:r>
            <a:r>
              <a:rPr sz="2000" dirty="0">
                <a:latin typeface="Calibri"/>
                <a:cs typeface="Calibri"/>
              </a:rPr>
              <a:t>iyi </a:t>
            </a:r>
            <a:r>
              <a:rPr sz="2000" spc="-5" dirty="0">
                <a:latin typeface="Calibri"/>
                <a:cs typeface="Calibri"/>
              </a:rPr>
              <a:t>olan bir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algoritmadır.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 marR="635635" algn="ctr">
              <a:lnSpc>
                <a:spcPct val="100000"/>
              </a:lnSpc>
              <a:spcBef>
                <a:spcPts val="5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Eğer bir dizi </a:t>
            </a:r>
            <a:r>
              <a:rPr sz="2000" dirty="0">
                <a:latin typeface="Calibri"/>
                <a:cs typeface="Calibri"/>
              </a:rPr>
              <a:t>içindeki </a:t>
            </a:r>
            <a:r>
              <a:rPr sz="2000" spc="-5" dirty="0">
                <a:latin typeface="Calibri"/>
                <a:cs typeface="Calibri"/>
              </a:rPr>
              <a:t>veriler </a:t>
            </a:r>
            <a:r>
              <a:rPr sz="2000" spc="-10" dirty="0">
                <a:latin typeface="Calibri"/>
                <a:cs typeface="Calibri"/>
              </a:rPr>
              <a:t>sıralı </a:t>
            </a:r>
            <a:r>
              <a:rPr sz="2000" spc="-5" dirty="0">
                <a:latin typeface="Calibri"/>
                <a:cs typeface="Calibri"/>
              </a:rPr>
              <a:t>ise, her zaman ikili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arama</a:t>
            </a:r>
            <a:endParaRPr sz="2000">
              <a:latin typeface="Calibri"/>
              <a:cs typeface="Calibri"/>
            </a:endParaRPr>
          </a:p>
          <a:p>
            <a:pPr marR="683260" algn="ctr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algoritmasını kullanmak </a:t>
            </a:r>
            <a:r>
              <a:rPr sz="2000" spc="-10" dirty="0">
                <a:latin typeface="Calibri"/>
                <a:cs typeface="Calibri"/>
              </a:rPr>
              <a:t>sistemin </a:t>
            </a:r>
            <a:r>
              <a:rPr sz="2000" spc="-5" dirty="0">
                <a:latin typeface="Calibri"/>
                <a:cs typeface="Calibri"/>
              </a:rPr>
              <a:t>performansını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arttırır.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943343" y="883919"/>
            <a:ext cx="1162811" cy="11902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79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40" dirty="0"/>
              <a:t> </a:t>
            </a:r>
            <a:r>
              <a:rPr spc="-45" dirty="0"/>
              <a:t>Yönleri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967858"/>
            <a:ext cx="6748145" cy="343916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3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1- Algoritmaları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Tasarlama</a:t>
            </a:r>
            <a:endParaRPr sz="24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7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Bulmacaların </a:t>
            </a:r>
            <a:r>
              <a:rPr sz="1800" spc="-10" dirty="0">
                <a:latin typeface="Calibri"/>
                <a:cs typeface="Calibri"/>
              </a:rPr>
              <a:t>(puzzel) parçalarını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birleştirme,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Calibri"/>
                <a:cs typeface="Calibri"/>
              </a:rPr>
              <a:t>Veri </a:t>
            </a:r>
            <a:r>
              <a:rPr sz="1800" spc="-5" dirty="0">
                <a:latin typeface="Calibri"/>
                <a:cs typeface="Calibri"/>
              </a:rPr>
              <a:t>yapılarını seçme,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Problemin </a:t>
            </a:r>
            <a:r>
              <a:rPr sz="1800" spc="-15" dirty="0">
                <a:latin typeface="Calibri"/>
                <a:cs typeface="Calibri"/>
              </a:rPr>
              <a:t>çözümü </a:t>
            </a:r>
            <a:r>
              <a:rPr sz="1800" spc="-5" dirty="0">
                <a:latin typeface="Calibri"/>
                <a:cs typeface="Calibri"/>
              </a:rPr>
              <a:t>için temel yaklaşımlar</a:t>
            </a:r>
            <a:r>
              <a:rPr sz="1800" spc="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seçme.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4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Calibri"/>
                <a:cs typeface="Calibri"/>
              </a:rPr>
              <a:t>En popüler </a:t>
            </a:r>
            <a:r>
              <a:rPr sz="1800" spc="-10" dirty="0">
                <a:latin typeface="Calibri"/>
                <a:cs typeface="Calibri"/>
              </a:rPr>
              <a:t>tasarım stratejileri </a:t>
            </a:r>
            <a:r>
              <a:rPr sz="1800" spc="-5" dirty="0">
                <a:latin typeface="Calibri"/>
                <a:cs typeface="Calibri"/>
              </a:rPr>
              <a:t>böl ve </a:t>
            </a:r>
            <a:r>
              <a:rPr sz="1800" spc="-10" dirty="0">
                <a:latin typeface="Calibri"/>
                <a:cs typeface="Calibri"/>
              </a:rPr>
              <a:t>fethet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(divide&amp;conquer),</a:t>
            </a:r>
            <a:endParaRPr sz="1800">
              <a:latin typeface="Calibri"/>
              <a:cs typeface="Calibri"/>
            </a:endParaRPr>
          </a:p>
          <a:p>
            <a:pPr marL="856615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açgözlü(greedy), dinamik </a:t>
            </a:r>
            <a:r>
              <a:rPr sz="1800" spc="-10" dirty="0">
                <a:latin typeface="Calibri"/>
                <a:cs typeface="Calibri"/>
              </a:rPr>
              <a:t>programlama, özyineleme</a:t>
            </a:r>
            <a:r>
              <a:rPr sz="1800" spc="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(recursive).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4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2- Algoritma </a:t>
            </a:r>
            <a:r>
              <a:rPr sz="2400" b="1" spc="-10" dirty="0">
                <a:latin typeface="Calibri"/>
                <a:cs typeface="Calibri"/>
              </a:rPr>
              <a:t>ifadesi ve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uygulanması</a:t>
            </a:r>
            <a:endParaRPr sz="2400">
              <a:latin typeface="Calibri"/>
              <a:cs typeface="Calibri"/>
            </a:endParaRPr>
          </a:p>
          <a:p>
            <a:pPr marL="856615" marR="706120" indent="-228600">
              <a:lnSpc>
                <a:spcPct val="100000"/>
              </a:lnSpc>
              <a:spcBef>
                <a:spcPts val="47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Algoritmayı tasarladıktan sonra </a:t>
            </a:r>
            <a:r>
              <a:rPr sz="1800" spc="-15" dirty="0">
                <a:latin typeface="Calibri"/>
                <a:cs typeface="Calibri"/>
              </a:rPr>
              <a:t>sözde </a:t>
            </a:r>
            <a:r>
              <a:rPr sz="1800" spc="-25" dirty="0">
                <a:latin typeface="Calibri"/>
                <a:cs typeface="Calibri"/>
              </a:rPr>
              <a:t>kod </a:t>
            </a:r>
            <a:r>
              <a:rPr sz="1800" spc="-5" dirty="0">
                <a:latin typeface="Calibri"/>
                <a:cs typeface="Calibri"/>
              </a:rPr>
              <a:t>(pseudocode)  </a:t>
            </a:r>
            <a:r>
              <a:rPr sz="1800" spc="-10" dirty="0">
                <a:latin typeface="Calibri"/>
                <a:cs typeface="Calibri"/>
              </a:rPr>
              <a:t>ifadesinin </a:t>
            </a:r>
            <a:r>
              <a:rPr sz="1800" spc="-5" dirty="0">
                <a:latin typeface="Calibri"/>
                <a:cs typeface="Calibri"/>
              </a:rPr>
              <a:t>belirlenmesi ve </a:t>
            </a:r>
            <a:r>
              <a:rPr sz="1800" spc="-10" dirty="0">
                <a:latin typeface="Calibri"/>
                <a:cs typeface="Calibri"/>
              </a:rPr>
              <a:t>problem </a:t>
            </a:r>
            <a:r>
              <a:rPr sz="1800" spc="-5" dirty="0">
                <a:latin typeface="Calibri"/>
                <a:cs typeface="Calibri"/>
              </a:rPr>
              <a:t>için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uygulanması</a:t>
            </a:r>
            <a:endParaRPr sz="1800">
              <a:latin typeface="Calibri"/>
              <a:cs typeface="Calibri"/>
            </a:endParaRPr>
          </a:p>
          <a:p>
            <a:pPr marL="628015">
              <a:lnSpc>
                <a:spcPct val="100000"/>
              </a:lnSpc>
              <a:spcBef>
                <a:spcPts val="430"/>
              </a:spcBef>
            </a:pPr>
            <a:r>
              <a:rPr sz="1350" spc="-13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350" spc="-13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latin typeface="Calibri"/>
                <a:cs typeface="Calibri"/>
              </a:rPr>
              <a:t>Bu </a:t>
            </a:r>
            <a:r>
              <a:rPr sz="1800" spc="-10" dirty="0">
                <a:latin typeface="Calibri"/>
                <a:cs typeface="Calibri"/>
              </a:rPr>
              <a:t>konudaki </a:t>
            </a:r>
            <a:r>
              <a:rPr sz="1800" spc="-20" dirty="0">
                <a:latin typeface="Calibri"/>
                <a:cs typeface="Calibri"/>
              </a:rPr>
              <a:t>endişeler, </a:t>
            </a:r>
            <a:r>
              <a:rPr sz="1800" spc="-5" dirty="0">
                <a:latin typeface="Calibri"/>
                <a:cs typeface="Calibri"/>
              </a:rPr>
              <a:t>netlik, </a:t>
            </a:r>
            <a:r>
              <a:rPr sz="1800" spc="-10" dirty="0">
                <a:latin typeface="Calibri"/>
                <a:cs typeface="Calibri"/>
              </a:rPr>
              <a:t>özlülük, etkinlik</a:t>
            </a:r>
            <a:r>
              <a:rPr sz="1800" spc="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vb.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7526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85" dirty="0">
                <a:solidFill>
                  <a:srgbClr val="FDFDFD"/>
                </a:solidFill>
                <a:latin typeface="Arial"/>
                <a:cs typeface="Arial"/>
              </a:rPr>
              <a:t>11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470405"/>
            <a:ext cx="441515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Binary </a:t>
            </a:r>
            <a:r>
              <a:rPr sz="4000" spc="-20" dirty="0"/>
              <a:t>Arama</a:t>
            </a:r>
            <a:r>
              <a:rPr sz="4000" dirty="0"/>
              <a:t> </a:t>
            </a:r>
            <a:r>
              <a:rPr sz="4000" spc="-5" dirty="0"/>
              <a:t>Analizi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76680" y="2270887"/>
            <a:ext cx="3160395" cy="2034539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Başarısız </a:t>
            </a:r>
            <a:r>
              <a:rPr sz="2400" b="1" spc="-10" dirty="0">
                <a:latin typeface="Calibri"/>
                <a:cs typeface="Calibri"/>
              </a:rPr>
              <a:t>Arama </a:t>
            </a:r>
            <a:r>
              <a:rPr sz="2400" b="1" dirty="0">
                <a:latin typeface="Calibri"/>
                <a:cs typeface="Calibri"/>
              </a:rPr>
              <a:t>:</a:t>
            </a:r>
            <a:r>
              <a:rPr sz="2400" b="1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Symbol"/>
                <a:cs typeface="Symbol"/>
              </a:rPr>
              <a:t></a:t>
            </a:r>
            <a:r>
              <a:rPr sz="2400" spc="-10" dirty="0">
                <a:latin typeface="Calibri"/>
                <a:cs typeface="Calibri"/>
              </a:rPr>
              <a:t>(n)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6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latin typeface="Calibri"/>
                <a:cs typeface="Calibri"/>
              </a:rPr>
              <a:t>Başarılı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Arama: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  <a:tabLst>
                <a:tab pos="1739264" algn="l"/>
              </a:tabLst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7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Best-Case:	</a:t>
            </a:r>
            <a:r>
              <a:rPr sz="2400" spc="-10" dirty="0">
                <a:latin typeface="Symbol"/>
                <a:cs typeface="Symbol"/>
              </a:rPr>
              <a:t></a:t>
            </a:r>
            <a:r>
              <a:rPr sz="2400" spc="-10" dirty="0">
                <a:latin typeface="Calibri"/>
                <a:cs typeface="Calibri"/>
              </a:rPr>
              <a:t>(1)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Worst-Case: </a:t>
            </a:r>
            <a:r>
              <a:rPr sz="2400" spc="-5" dirty="0">
                <a:latin typeface="Symbol"/>
                <a:cs typeface="Symbol"/>
              </a:rPr>
              <a:t></a:t>
            </a:r>
            <a:r>
              <a:rPr sz="2400" spc="-5" dirty="0">
                <a:latin typeface="Calibri"/>
                <a:cs typeface="Calibri"/>
              </a:rPr>
              <a:t>(log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15" dirty="0">
                <a:latin typeface="Calibri"/>
                <a:cs typeface="Calibri"/>
              </a:rPr>
              <a:t>Average-Case: </a:t>
            </a:r>
            <a:r>
              <a:rPr sz="2400" spc="-5" dirty="0">
                <a:latin typeface="Symbol"/>
                <a:cs typeface="Symbol"/>
              </a:rPr>
              <a:t></a:t>
            </a:r>
            <a:r>
              <a:rPr sz="2400" spc="-5" dirty="0">
                <a:latin typeface="Calibri"/>
                <a:cs typeface="Calibri"/>
              </a:rPr>
              <a:t>(log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36364" y="2532888"/>
            <a:ext cx="4104640" cy="3091180"/>
          </a:xfrm>
          <a:prstGeom prst="rect">
            <a:avLst/>
          </a:prstGeom>
          <a:solidFill>
            <a:srgbClr val="F8F8F8"/>
          </a:solidFill>
          <a:ln w="9144">
            <a:solidFill>
              <a:srgbClr val="000000"/>
            </a:solidFill>
          </a:ln>
        </p:spPr>
        <p:txBody>
          <a:bodyPr vert="horz" wrap="square" lIns="0" tIns="10795" rIns="0" bIns="0" rtlCol="0">
            <a:spAutoFit/>
          </a:bodyPr>
          <a:lstStyle/>
          <a:p>
            <a:pPr marL="160020">
              <a:lnSpc>
                <a:spcPct val="100000"/>
              </a:lnSpc>
              <a:spcBef>
                <a:spcPts val="85"/>
              </a:spcBef>
            </a:pPr>
            <a:r>
              <a:rPr sz="1500" b="1" spc="-5" dirty="0">
                <a:solidFill>
                  <a:srgbClr val="C00000"/>
                </a:solidFill>
                <a:latin typeface="Calibri"/>
                <a:cs typeface="Calibri"/>
              </a:rPr>
              <a:t>int ikiliArama(int </a:t>
            </a: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A[], </a:t>
            </a:r>
            <a:r>
              <a:rPr sz="1500" b="1" spc="-5" dirty="0">
                <a:solidFill>
                  <a:srgbClr val="C00000"/>
                </a:solidFill>
                <a:latin typeface="Calibri"/>
                <a:cs typeface="Calibri"/>
              </a:rPr>
              <a:t>int </a:t>
            </a: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N, </a:t>
            </a:r>
            <a:r>
              <a:rPr sz="1500" b="1" spc="-5" dirty="0">
                <a:solidFill>
                  <a:srgbClr val="C00000"/>
                </a:solidFill>
                <a:latin typeface="Calibri"/>
                <a:cs typeface="Calibri"/>
              </a:rPr>
              <a:t>int</a:t>
            </a:r>
            <a:r>
              <a:rPr sz="1500" b="1" spc="-75" dirty="0">
                <a:solidFill>
                  <a:srgbClr val="C00000"/>
                </a:solidFill>
                <a:latin typeface="Calibri"/>
                <a:cs typeface="Calibri"/>
              </a:rPr>
              <a:t> </a:t>
            </a:r>
            <a:r>
              <a:rPr sz="1500" b="1" spc="-5" dirty="0">
                <a:solidFill>
                  <a:srgbClr val="C00000"/>
                </a:solidFill>
                <a:latin typeface="Calibri"/>
                <a:cs typeface="Calibri"/>
              </a:rPr>
              <a:t>sayi)</a:t>
            </a:r>
            <a:endParaRPr sz="1500">
              <a:latin typeface="Calibri"/>
              <a:cs typeface="Calibri"/>
            </a:endParaRPr>
          </a:p>
          <a:p>
            <a:pPr marL="434340" marR="2899410" indent="-274320">
              <a:lnSpc>
                <a:spcPct val="110000"/>
              </a:lnSpc>
              <a:spcBef>
                <a:spcPts val="5"/>
              </a:spcBef>
              <a:tabLst>
                <a:tab pos="434340" algn="l"/>
              </a:tabLst>
            </a:pP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{	</a:t>
            </a:r>
            <a:r>
              <a:rPr sz="1500" dirty="0">
                <a:latin typeface="Calibri"/>
                <a:cs typeface="Calibri"/>
              </a:rPr>
              <a:t>sol = </a:t>
            </a:r>
            <a:r>
              <a:rPr sz="1500" spc="-5" dirty="0">
                <a:latin typeface="Calibri"/>
                <a:cs typeface="Calibri"/>
              </a:rPr>
              <a:t>0;  </a:t>
            </a:r>
            <a:r>
              <a:rPr sz="1500" dirty="0">
                <a:latin typeface="Calibri"/>
                <a:cs typeface="Calibri"/>
              </a:rPr>
              <a:t>sag =</a:t>
            </a:r>
            <a:r>
              <a:rPr sz="1500" spc="-12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N-1;</a:t>
            </a:r>
            <a:endParaRPr sz="15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latin typeface="Calibri"/>
                <a:cs typeface="Calibri"/>
              </a:rPr>
              <a:t>while (sol </a:t>
            </a:r>
            <a:r>
              <a:rPr sz="1500" spc="-5" dirty="0">
                <a:latin typeface="Calibri"/>
                <a:cs typeface="Calibri"/>
              </a:rPr>
              <a:t>&lt;=</a:t>
            </a:r>
            <a:r>
              <a:rPr sz="1500" spc="5" dirty="0">
                <a:latin typeface="Calibri"/>
                <a:cs typeface="Calibri"/>
              </a:rPr>
              <a:t> </a:t>
            </a:r>
            <a:r>
              <a:rPr sz="1500" dirty="0">
                <a:latin typeface="Calibri"/>
                <a:cs typeface="Calibri"/>
              </a:rPr>
              <a:t>sag){</a:t>
            </a:r>
            <a:endParaRPr sz="15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solidFill>
                  <a:srgbClr val="003399"/>
                </a:solidFill>
                <a:latin typeface="Calibri"/>
                <a:cs typeface="Calibri"/>
              </a:rPr>
              <a:t>int </a:t>
            </a:r>
            <a:r>
              <a:rPr sz="1500" spc="-10" dirty="0">
                <a:solidFill>
                  <a:srgbClr val="003399"/>
                </a:solidFill>
                <a:latin typeface="Calibri"/>
                <a:cs typeface="Calibri"/>
              </a:rPr>
              <a:t>orta </a:t>
            </a:r>
            <a:r>
              <a:rPr sz="1500" dirty="0">
                <a:solidFill>
                  <a:srgbClr val="003399"/>
                </a:solidFill>
                <a:latin typeface="Calibri"/>
                <a:cs typeface="Calibri"/>
              </a:rPr>
              <a:t>=</a:t>
            </a:r>
            <a:r>
              <a:rPr sz="1500" spc="-30" dirty="0">
                <a:solidFill>
                  <a:srgbClr val="003399"/>
                </a:solidFill>
                <a:latin typeface="Calibri"/>
                <a:cs typeface="Calibri"/>
              </a:rPr>
              <a:t> </a:t>
            </a:r>
            <a:r>
              <a:rPr sz="1500" spc="-5" dirty="0">
                <a:solidFill>
                  <a:srgbClr val="003399"/>
                </a:solidFill>
                <a:latin typeface="Calibri"/>
                <a:cs typeface="Calibri"/>
              </a:rPr>
              <a:t>(sol+sag)/2;</a:t>
            </a:r>
            <a:endParaRPr sz="1500">
              <a:latin typeface="Calibri"/>
              <a:cs typeface="Calibri"/>
            </a:endParaRPr>
          </a:p>
          <a:p>
            <a:pPr marL="100584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latin typeface="Calibri"/>
                <a:cs typeface="Calibri"/>
              </a:rPr>
              <a:t>if </a:t>
            </a:r>
            <a:r>
              <a:rPr sz="1500" spc="-10" dirty="0">
                <a:latin typeface="Calibri"/>
                <a:cs typeface="Calibri"/>
              </a:rPr>
              <a:t>(A[orta] </a:t>
            </a:r>
            <a:r>
              <a:rPr sz="1500" spc="-5" dirty="0">
                <a:latin typeface="Calibri"/>
                <a:cs typeface="Calibri"/>
              </a:rPr>
              <a:t>== sayi) </a:t>
            </a:r>
            <a:r>
              <a:rPr sz="1500" spc="-10" dirty="0">
                <a:latin typeface="Calibri"/>
                <a:cs typeface="Calibri"/>
              </a:rPr>
              <a:t>return</a:t>
            </a:r>
            <a:r>
              <a:rPr sz="1500" spc="-25" dirty="0">
                <a:latin typeface="Calibri"/>
                <a:cs typeface="Calibri"/>
              </a:rPr>
              <a:t> </a:t>
            </a:r>
            <a:r>
              <a:rPr sz="1500" spc="-10" dirty="0">
                <a:latin typeface="Calibri"/>
                <a:cs typeface="Calibri"/>
              </a:rPr>
              <a:t>orta;</a:t>
            </a:r>
            <a:endParaRPr sz="1500">
              <a:latin typeface="Calibri"/>
              <a:cs typeface="Calibri"/>
            </a:endParaRPr>
          </a:p>
          <a:p>
            <a:pPr marL="1005840" marR="335280">
              <a:lnSpc>
                <a:spcPct val="110000"/>
              </a:lnSpc>
            </a:pPr>
            <a:r>
              <a:rPr sz="1500" dirty="0">
                <a:latin typeface="Calibri"/>
                <a:cs typeface="Calibri"/>
              </a:rPr>
              <a:t>else if </a:t>
            </a:r>
            <a:r>
              <a:rPr sz="1500" spc="-10" dirty="0">
                <a:latin typeface="Calibri"/>
                <a:cs typeface="Calibri"/>
              </a:rPr>
              <a:t>(sayi </a:t>
            </a:r>
            <a:r>
              <a:rPr sz="1500" dirty="0">
                <a:latin typeface="Calibri"/>
                <a:cs typeface="Calibri"/>
              </a:rPr>
              <a:t>&lt; </a:t>
            </a:r>
            <a:r>
              <a:rPr sz="1500" spc="-10" dirty="0">
                <a:latin typeface="Calibri"/>
                <a:cs typeface="Calibri"/>
              </a:rPr>
              <a:t>A[orta]) </a:t>
            </a:r>
            <a:r>
              <a:rPr sz="1500" dirty="0">
                <a:latin typeface="Calibri"/>
                <a:cs typeface="Calibri"/>
              </a:rPr>
              <a:t>sag = </a:t>
            </a:r>
            <a:r>
              <a:rPr sz="1500" spc="-10" dirty="0">
                <a:latin typeface="Calibri"/>
                <a:cs typeface="Calibri"/>
              </a:rPr>
              <a:t>orta </a:t>
            </a:r>
            <a:r>
              <a:rPr sz="1500" dirty="0">
                <a:latin typeface="Calibri"/>
                <a:cs typeface="Calibri"/>
              </a:rPr>
              <a:t>– </a:t>
            </a:r>
            <a:r>
              <a:rPr sz="1500" spc="-5" dirty="0">
                <a:latin typeface="Calibri"/>
                <a:cs typeface="Calibri"/>
              </a:rPr>
              <a:t>1;  </a:t>
            </a:r>
            <a:r>
              <a:rPr sz="1500" dirty="0">
                <a:latin typeface="Calibri"/>
                <a:cs typeface="Calibri"/>
              </a:rPr>
              <a:t>else sol = </a:t>
            </a:r>
            <a:r>
              <a:rPr sz="1500" spc="-10" dirty="0">
                <a:latin typeface="Calibri"/>
                <a:cs typeface="Calibri"/>
              </a:rPr>
              <a:t>orta+1;</a:t>
            </a:r>
            <a:endParaRPr sz="1500">
              <a:latin typeface="Calibri"/>
              <a:cs typeface="Calibri"/>
            </a:endParaRPr>
          </a:p>
          <a:p>
            <a:pPr marL="905510">
              <a:lnSpc>
                <a:spcPct val="100000"/>
              </a:lnSpc>
              <a:spcBef>
                <a:spcPts val="180"/>
              </a:spcBef>
            </a:pPr>
            <a:r>
              <a:rPr sz="1500" dirty="0"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  <a:p>
            <a:pPr marL="434340">
              <a:lnSpc>
                <a:spcPct val="100000"/>
              </a:lnSpc>
              <a:spcBef>
                <a:spcPts val="180"/>
              </a:spcBef>
            </a:pPr>
            <a:r>
              <a:rPr sz="1500" spc="-10" dirty="0">
                <a:latin typeface="Calibri"/>
                <a:cs typeface="Calibri"/>
              </a:rPr>
              <a:t>return</a:t>
            </a:r>
            <a:r>
              <a:rPr sz="1500" dirty="0">
                <a:latin typeface="Calibri"/>
                <a:cs typeface="Calibri"/>
              </a:rPr>
              <a:t> </a:t>
            </a:r>
            <a:r>
              <a:rPr sz="1500" spc="-5" dirty="0">
                <a:latin typeface="Calibri"/>
                <a:cs typeface="Calibri"/>
              </a:rPr>
              <a:t>–1;</a:t>
            </a:r>
            <a:endParaRPr sz="1500">
              <a:latin typeface="Calibri"/>
              <a:cs typeface="Calibri"/>
            </a:endParaRPr>
          </a:p>
          <a:p>
            <a:pPr marL="160020">
              <a:lnSpc>
                <a:spcPct val="100000"/>
              </a:lnSpc>
              <a:spcBef>
                <a:spcPts val="180"/>
              </a:spcBef>
            </a:pPr>
            <a:r>
              <a:rPr sz="1500" b="1" dirty="0">
                <a:solidFill>
                  <a:srgbClr val="C00000"/>
                </a:solidFill>
                <a:latin typeface="Calibri"/>
                <a:cs typeface="Calibri"/>
              </a:rPr>
              <a:t>}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231" y="0"/>
            <a:ext cx="165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0" dirty="0">
                <a:latin typeface="Times New Roman"/>
                <a:cs typeface="Times New Roman"/>
              </a:rPr>
              <a:t>.</a:t>
            </a:r>
            <a:r>
              <a:rPr sz="2400" dirty="0"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14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36547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2148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457200" y="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lnTo>
                  <a:pt x="228600" y="6858000"/>
                </a:lnTo>
                <a:lnTo>
                  <a:pt x="4572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629400" y="0"/>
            <a:ext cx="1600200" cy="6858000"/>
          </a:xfrm>
          <a:custGeom>
            <a:avLst/>
            <a:gdLst/>
            <a:ahLst/>
            <a:cxnLst/>
            <a:rect l="l" t="t" r="r" b="b"/>
            <a:pathLst>
              <a:path w="1600200" h="6858000">
                <a:moveTo>
                  <a:pt x="1600200" y="0"/>
                </a:moveTo>
                <a:lnTo>
                  <a:pt x="0" y="0"/>
                </a:lnTo>
                <a:lnTo>
                  <a:pt x="0" y="6858000"/>
                </a:lnTo>
                <a:lnTo>
                  <a:pt x="1600200" y="6858000"/>
                </a:lnTo>
                <a:lnTo>
                  <a:pt x="16002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153400" y="0"/>
            <a:ext cx="990600" cy="6858000"/>
          </a:xfrm>
          <a:custGeom>
            <a:avLst/>
            <a:gdLst/>
            <a:ahLst/>
            <a:cxnLst/>
            <a:rect l="l" t="t" r="r" b="b"/>
            <a:pathLst>
              <a:path w="990600" h="6858000">
                <a:moveTo>
                  <a:pt x="990600" y="0"/>
                </a:moveTo>
                <a:lnTo>
                  <a:pt x="762000" y="0"/>
                </a:lnTo>
                <a:lnTo>
                  <a:pt x="533400" y="0"/>
                </a:ln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762000" y="6858000"/>
                </a:lnTo>
                <a:lnTo>
                  <a:pt x="990600" y="6858000"/>
                </a:lnTo>
                <a:lnTo>
                  <a:pt x="9906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810000" y="0"/>
            <a:ext cx="2819400" cy="6858000"/>
          </a:xfrm>
          <a:custGeom>
            <a:avLst/>
            <a:gdLst/>
            <a:ahLst/>
            <a:cxnLst/>
            <a:rect l="l" t="t" r="r" b="b"/>
            <a:pathLst>
              <a:path w="2819400" h="6858000">
                <a:moveTo>
                  <a:pt x="2819400" y="0"/>
                </a:moveTo>
                <a:lnTo>
                  <a:pt x="0" y="0"/>
                </a:lnTo>
                <a:lnTo>
                  <a:pt x="0" y="6858000"/>
                </a:lnTo>
                <a:lnTo>
                  <a:pt x="2819400" y="6858000"/>
                </a:lnTo>
                <a:lnTo>
                  <a:pt x="2819400" y="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-6350" y="0"/>
            <a:ext cx="9156700" cy="6871970"/>
            <a:chOff x="-6350" y="0"/>
            <a:chExt cx="9156700" cy="6871970"/>
          </a:xfrm>
        </p:grpSpPr>
        <p:sp>
          <p:nvSpPr>
            <p:cNvPr id="11" name="object 11"/>
            <p:cNvSpPr/>
            <p:nvPr/>
          </p:nvSpPr>
          <p:spPr>
            <a:xfrm>
              <a:off x="2895600" y="0"/>
              <a:ext cx="990600" cy="6858000"/>
            </a:xfrm>
            <a:custGeom>
              <a:avLst/>
              <a:gdLst/>
              <a:ahLst/>
              <a:cxnLst/>
              <a:rect l="l" t="t" r="r" b="b"/>
              <a:pathLst>
                <a:path w="990600" h="6858000">
                  <a:moveTo>
                    <a:pt x="990600" y="0"/>
                  </a:moveTo>
                  <a:lnTo>
                    <a:pt x="457200" y="0"/>
                  </a:lnTo>
                  <a:lnTo>
                    <a:pt x="228600" y="0"/>
                  </a:lnTo>
                  <a:lnTo>
                    <a:pt x="0" y="0"/>
                  </a:lnTo>
                  <a:lnTo>
                    <a:pt x="0" y="6858000"/>
                  </a:lnTo>
                  <a:lnTo>
                    <a:pt x="228600" y="6858000"/>
                  </a:lnTo>
                  <a:lnTo>
                    <a:pt x="457200" y="6858000"/>
                  </a:lnTo>
                  <a:lnTo>
                    <a:pt x="990600" y="6858000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FFFFFF">
                <a:alpha val="1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-6350" y="209930"/>
              <a:ext cx="9156700" cy="665441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  <a:lnTo>
                    <a:pt x="0" y="0"/>
                  </a:lnTo>
                  <a:lnTo>
                    <a:pt x="0" y="6249924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61332" y="0"/>
              <a:ext cx="3679190" cy="6250305"/>
            </a:xfrm>
            <a:custGeom>
              <a:avLst/>
              <a:gdLst/>
              <a:ahLst/>
              <a:cxnLst/>
              <a:rect l="l" t="t" r="r" b="b"/>
              <a:pathLst>
                <a:path w="3679190" h="6250305">
                  <a:moveTo>
                    <a:pt x="0" y="6249924"/>
                  </a:moveTo>
                  <a:lnTo>
                    <a:pt x="3678936" y="6249924"/>
                  </a:lnTo>
                  <a:lnTo>
                    <a:pt x="3678936" y="0"/>
                  </a:lnTo>
                </a:path>
                <a:path w="3679190" h="6250305">
                  <a:moveTo>
                    <a:pt x="0" y="0"/>
                  </a:moveTo>
                  <a:lnTo>
                    <a:pt x="0" y="6249924"/>
                  </a:lnTo>
                </a:path>
              </a:pathLst>
            </a:custGeom>
            <a:ln w="15240">
              <a:solidFill>
                <a:srgbClr val="6C6C7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49723" y="0"/>
              <a:ext cx="3505200" cy="2291080"/>
            </a:xfrm>
            <a:custGeom>
              <a:avLst/>
              <a:gdLst/>
              <a:ahLst/>
              <a:cxnLst/>
              <a:rect l="l" t="t" r="r" b="b"/>
              <a:pathLst>
                <a:path w="3505200" h="2291080">
                  <a:moveTo>
                    <a:pt x="0" y="2290572"/>
                  </a:moveTo>
                  <a:lnTo>
                    <a:pt x="3505200" y="2290572"/>
                  </a:lnTo>
                  <a:lnTo>
                    <a:pt x="3505200" y="0"/>
                  </a:lnTo>
                  <a:lnTo>
                    <a:pt x="0" y="0"/>
                  </a:lnTo>
                  <a:lnTo>
                    <a:pt x="0" y="2290572"/>
                  </a:lnTo>
                  <a:close/>
                </a:path>
              </a:pathLst>
            </a:custGeom>
            <a:solidFill>
              <a:srgbClr val="715F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651247" y="6088379"/>
              <a:ext cx="3505200" cy="82550"/>
            </a:xfrm>
            <a:custGeom>
              <a:avLst/>
              <a:gdLst/>
              <a:ahLst/>
              <a:cxnLst/>
              <a:rect l="l" t="t" r="r" b="b"/>
              <a:pathLst>
                <a:path w="3505200" h="82550">
                  <a:moveTo>
                    <a:pt x="3505200" y="0"/>
                  </a:moveTo>
                  <a:lnTo>
                    <a:pt x="0" y="0"/>
                  </a:lnTo>
                  <a:lnTo>
                    <a:pt x="0" y="82296"/>
                  </a:lnTo>
                  <a:lnTo>
                    <a:pt x="3505200" y="82296"/>
                  </a:lnTo>
                  <a:lnTo>
                    <a:pt x="3505200" y="0"/>
                  </a:lnTo>
                  <a:close/>
                </a:path>
              </a:pathLst>
            </a:custGeom>
            <a:solidFill>
              <a:srgbClr val="A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4813553" y="2375662"/>
            <a:ext cx="2461895" cy="1489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0" dirty="0"/>
              <a:t>2.Hafta</a:t>
            </a:r>
            <a:endParaRPr sz="3200"/>
          </a:p>
          <a:p>
            <a:pPr marL="12700" marR="5080">
              <a:lnSpc>
                <a:spcPct val="100000"/>
              </a:lnSpc>
            </a:pPr>
            <a:r>
              <a:rPr sz="3200" dirty="0"/>
              <a:t>Al</a:t>
            </a:r>
            <a:r>
              <a:rPr sz="3200" spc="-30" dirty="0"/>
              <a:t>g</a:t>
            </a:r>
            <a:r>
              <a:rPr sz="3200" dirty="0"/>
              <a:t>or</a:t>
            </a:r>
            <a:r>
              <a:rPr sz="3200" spc="5" dirty="0"/>
              <a:t>i</a:t>
            </a:r>
            <a:r>
              <a:rPr sz="3200" dirty="0"/>
              <a:t>tmal</a:t>
            </a:r>
            <a:r>
              <a:rPr sz="3200" spc="-15" dirty="0"/>
              <a:t>a</a:t>
            </a:r>
            <a:r>
              <a:rPr sz="3200" spc="-5" dirty="0"/>
              <a:t>rın  </a:t>
            </a:r>
            <a:r>
              <a:rPr sz="3200" dirty="0"/>
              <a:t>Analizi</a:t>
            </a:r>
            <a:endParaRPr sz="3200"/>
          </a:p>
        </p:txBody>
      </p:sp>
      <p:sp>
        <p:nvSpPr>
          <p:cNvPr id="18" name="object 18"/>
          <p:cNvSpPr txBox="1"/>
          <p:nvPr/>
        </p:nvSpPr>
        <p:spPr>
          <a:xfrm>
            <a:off x="4729353" y="4390450"/>
            <a:ext cx="3209925" cy="161290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300"/>
              </a:spcBef>
            </a:pPr>
            <a:r>
              <a:rPr sz="1700" spc="-20" dirty="0">
                <a:solidFill>
                  <a:srgbClr val="424242"/>
                </a:solidFill>
                <a:latin typeface="Calibri"/>
                <a:cs typeface="Calibri"/>
              </a:rPr>
              <a:t>Araya </a:t>
            </a:r>
            <a:r>
              <a:rPr sz="1700" spc="-15" dirty="0">
                <a:solidFill>
                  <a:srgbClr val="424242"/>
                </a:solidFill>
                <a:latin typeface="Calibri"/>
                <a:cs typeface="Calibri"/>
              </a:rPr>
              <a:t>Yerleştirme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 Sırlaması</a:t>
            </a:r>
            <a:endParaRPr sz="1700">
              <a:latin typeface="Calibri"/>
              <a:cs typeface="Calibri"/>
            </a:endParaRPr>
          </a:p>
          <a:p>
            <a:pPr marL="96520">
              <a:lnSpc>
                <a:spcPct val="100000"/>
              </a:lnSpc>
              <a:spcBef>
                <a:spcPts val="204"/>
              </a:spcBef>
            </a:pP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(Insert</a:t>
            </a:r>
            <a:r>
              <a:rPr sz="1700" spc="-130" dirty="0">
                <a:solidFill>
                  <a:srgbClr val="424242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Sort)</a:t>
            </a:r>
            <a:endParaRPr sz="1700">
              <a:latin typeface="Calibri"/>
              <a:cs typeface="Calibri"/>
            </a:endParaRPr>
          </a:p>
          <a:p>
            <a:pPr marL="96520" marR="5080">
              <a:lnSpc>
                <a:spcPct val="110000"/>
              </a:lnSpc>
            </a:pP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Birleştirme Sıralaması </a:t>
            </a:r>
            <a:r>
              <a:rPr sz="1700" spc="-10" dirty="0">
                <a:solidFill>
                  <a:srgbClr val="424242"/>
                </a:solidFill>
                <a:latin typeface="Calibri"/>
                <a:cs typeface="Calibri"/>
              </a:rPr>
              <a:t>(Merge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Sort </a:t>
            </a:r>
            <a:r>
              <a:rPr sz="1700" dirty="0">
                <a:solidFill>
                  <a:srgbClr val="424242"/>
                </a:solidFill>
                <a:latin typeface="Calibri"/>
                <a:cs typeface="Calibri"/>
              </a:rPr>
              <a:t>)  </a:t>
            </a:r>
            <a:r>
              <a:rPr sz="1700" spc="-5" dirty="0">
                <a:solidFill>
                  <a:srgbClr val="424242"/>
                </a:solidFill>
                <a:latin typeface="Calibri"/>
                <a:cs typeface="Calibri"/>
              </a:rPr>
              <a:t>Yinelemeler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77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12471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So</a:t>
            </a:r>
            <a:r>
              <a:rPr sz="3200" spc="5" dirty="0"/>
              <a:t>r</a:t>
            </a:r>
            <a:r>
              <a:rPr sz="3200" dirty="0"/>
              <a:t>ular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66774" y="1932813"/>
            <a:ext cx="6822440" cy="435800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310515" marR="30480" indent="-273050">
              <a:lnSpc>
                <a:spcPct val="101000"/>
              </a:lnSpc>
              <a:spcBef>
                <a:spcPts val="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1. </a:t>
            </a:r>
            <a:r>
              <a:rPr sz="2000" spc="-5" dirty="0">
                <a:latin typeface="Calibri"/>
                <a:cs typeface="Calibri"/>
              </a:rPr>
              <a:t>f(n) </a:t>
            </a:r>
            <a:r>
              <a:rPr sz="2000" spc="-20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g(n) </a:t>
            </a:r>
            <a:r>
              <a:rPr sz="2000" spc="-5" dirty="0">
                <a:latin typeface="Calibri"/>
                <a:cs typeface="Calibri"/>
              </a:rPr>
              <a:t>asimptotik </a:t>
            </a:r>
            <a:r>
              <a:rPr sz="2000" spc="-10" dirty="0">
                <a:latin typeface="Calibri"/>
                <a:cs typeface="Calibri"/>
              </a:rPr>
              <a:t>negatif </a:t>
            </a:r>
            <a:r>
              <a:rPr sz="2000" spc="-15" dirty="0">
                <a:latin typeface="Calibri"/>
                <a:cs typeface="Calibri"/>
              </a:rPr>
              <a:t>olmayan </a:t>
            </a:r>
            <a:r>
              <a:rPr sz="2000" spc="-10" dirty="0">
                <a:latin typeface="Calibri"/>
                <a:cs typeface="Calibri"/>
              </a:rPr>
              <a:t>fonksiyonlar </a:t>
            </a:r>
            <a:r>
              <a:rPr sz="2000" spc="-25" dirty="0">
                <a:latin typeface="Calibri"/>
                <a:cs typeface="Calibri"/>
              </a:rPr>
              <a:t>olsunlar.  </a:t>
            </a:r>
            <a:r>
              <a:rPr sz="2000" spc="-5" dirty="0">
                <a:latin typeface="Calibri"/>
                <a:cs typeface="Calibri"/>
              </a:rPr>
              <a:t>max(f(n),g(n))= 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(f(n)+g(n)) </a:t>
            </a:r>
            <a:r>
              <a:rPr sz="2000" spc="-5" dirty="0">
                <a:latin typeface="Calibri"/>
                <a:cs typeface="Calibri"/>
              </a:rPr>
              <a:t>olduğunu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ts val="239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2. </a:t>
            </a:r>
            <a:r>
              <a:rPr sz="2000" spc="-5" dirty="0">
                <a:latin typeface="Calibri"/>
                <a:cs typeface="Calibri"/>
              </a:rPr>
              <a:t>b&gt;0 olmak </a:t>
            </a:r>
            <a:r>
              <a:rPr sz="2000" spc="-20" dirty="0">
                <a:latin typeface="Calibri"/>
                <a:cs typeface="Calibri"/>
              </a:rPr>
              <a:t>üzere </a:t>
            </a:r>
            <a:r>
              <a:rPr sz="2000" spc="-10" dirty="0">
                <a:latin typeface="Calibri"/>
                <a:cs typeface="Calibri"/>
              </a:rPr>
              <a:t>reel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b </a:t>
            </a:r>
            <a:r>
              <a:rPr sz="2000" spc="-5" dirty="0">
                <a:latin typeface="Calibri"/>
                <a:cs typeface="Calibri"/>
              </a:rPr>
              <a:t>sabitleri için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(n+a)</a:t>
            </a:r>
            <a:r>
              <a:rPr sz="1950" baseline="25641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(n</a:t>
            </a:r>
            <a:r>
              <a:rPr sz="1950" baseline="25641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)</a:t>
            </a:r>
            <a:endParaRPr sz="2000">
              <a:latin typeface="Calibri"/>
              <a:cs typeface="Calibri"/>
            </a:endParaRPr>
          </a:p>
          <a:p>
            <a:pPr marL="310515">
              <a:lnSpc>
                <a:spcPts val="2390"/>
              </a:lnSpc>
            </a:pPr>
            <a:r>
              <a:rPr sz="2000" spc="-5" dirty="0">
                <a:latin typeface="Calibri"/>
                <a:cs typeface="Calibri"/>
              </a:rPr>
              <a:t>olduğunu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310515" marR="240029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3. f(n)=2</a:t>
            </a:r>
            <a:r>
              <a:rPr sz="1950" baseline="25641" dirty="0">
                <a:latin typeface="Calibri"/>
                <a:cs typeface="Calibri"/>
              </a:rPr>
              <a:t>n+1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g(n)=2</a:t>
            </a:r>
            <a:r>
              <a:rPr sz="1950" baseline="25641" dirty="0">
                <a:latin typeface="Calibri"/>
                <a:cs typeface="Calibri"/>
              </a:rPr>
              <a:t>n </a:t>
            </a:r>
            <a:r>
              <a:rPr sz="2000" spc="-5" dirty="0">
                <a:latin typeface="Calibri"/>
                <a:cs typeface="Calibri"/>
              </a:rPr>
              <a:t>ise </a:t>
            </a:r>
            <a:r>
              <a:rPr sz="2000" dirty="0">
                <a:latin typeface="Calibri"/>
                <a:cs typeface="Calibri"/>
              </a:rPr>
              <a:t>f(n)=O(g(n)) </a:t>
            </a:r>
            <a:r>
              <a:rPr sz="2000" spc="-5" dirty="0">
                <a:latin typeface="Calibri"/>
                <a:cs typeface="Calibri"/>
              </a:rPr>
              <a:t>midir? </a:t>
            </a:r>
            <a:r>
              <a:rPr sz="2000" spc="5" dirty="0">
                <a:latin typeface="Calibri"/>
                <a:cs typeface="Calibri"/>
              </a:rPr>
              <a:t>f(n)=3</a:t>
            </a:r>
            <a:r>
              <a:rPr sz="1950" spc="7" baseline="25641" dirty="0">
                <a:latin typeface="Calibri"/>
                <a:cs typeface="Calibri"/>
              </a:rPr>
              <a:t>2n</a:t>
            </a:r>
            <a:r>
              <a:rPr sz="1950" spc="450" baseline="2564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olduğu  </a:t>
            </a:r>
            <a:r>
              <a:rPr sz="2000" dirty="0">
                <a:latin typeface="Calibri"/>
                <a:cs typeface="Calibri"/>
              </a:rPr>
              <a:t>durumda f(n)=O(n))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midir?</a:t>
            </a:r>
            <a:endParaRPr sz="2000">
              <a:latin typeface="Calibri"/>
              <a:cs typeface="Calibri"/>
            </a:endParaRPr>
          </a:p>
          <a:p>
            <a:pPr marL="310515" marR="10287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4. Bir </a:t>
            </a:r>
            <a:r>
              <a:rPr sz="2000" spc="-5" dirty="0">
                <a:latin typeface="Calibri"/>
                <a:cs typeface="Calibri"/>
              </a:rPr>
              <a:t>algoritmanın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5" dirty="0">
                <a:latin typeface="Calibri"/>
                <a:cs typeface="Calibri"/>
              </a:rPr>
              <a:t>iyi çalışma performansında çalışma  </a:t>
            </a:r>
            <a:r>
              <a:rPr sz="2000" spc="-10" dirty="0">
                <a:latin typeface="Calibri"/>
                <a:cs typeface="Calibri"/>
              </a:rPr>
              <a:t>zamanı </a:t>
            </a:r>
            <a:r>
              <a:rPr sz="2000" dirty="0">
                <a:latin typeface="Symbol"/>
                <a:cs typeface="Symbol"/>
              </a:rPr>
              <a:t></a:t>
            </a:r>
            <a:r>
              <a:rPr sz="2000" dirty="0">
                <a:latin typeface="Calibri"/>
                <a:cs typeface="Calibri"/>
              </a:rPr>
              <a:t>(g(n))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dirty="0">
                <a:latin typeface="Calibri"/>
                <a:cs typeface="Calibri"/>
              </a:rPr>
              <a:t>en </a:t>
            </a:r>
            <a:r>
              <a:rPr sz="2000" spc="-20" dirty="0">
                <a:latin typeface="Calibri"/>
                <a:cs typeface="Calibri"/>
              </a:rPr>
              <a:t>kötü </a:t>
            </a:r>
            <a:r>
              <a:rPr sz="2000" spc="-5" dirty="0">
                <a:latin typeface="Calibri"/>
                <a:cs typeface="Calibri"/>
              </a:rPr>
              <a:t>çalışma durumunda çalışma </a:t>
            </a:r>
            <a:r>
              <a:rPr sz="2000" spc="-10" dirty="0">
                <a:latin typeface="Calibri"/>
                <a:cs typeface="Calibri"/>
              </a:rPr>
              <a:t>zamanı  </a:t>
            </a:r>
            <a:r>
              <a:rPr sz="2000" dirty="0">
                <a:latin typeface="Calibri"/>
                <a:cs typeface="Calibri"/>
              </a:rPr>
              <a:t>O(g(n)) </a:t>
            </a:r>
            <a:r>
              <a:rPr sz="2000" spc="-5" dirty="0">
                <a:latin typeface="Calibri"/>
                <a:cs typeface="Calibri"/>
              </a:rPr>
              <a:t>ise, algoritmanın mertebesi </a:t>
            </a:r>
            <a:r>
              <a:rPr sz="2000" dirty="0">
                <a:latin typeface="Calibri"/>
                <a:cs typeface="Calibri"/>
              </a:rPr>
              <a:t>f(n)=</a:t>
            </a:r>
            <a:r>
              <a:rPr sz="2000" dirty="0">
                <a:latin typeface="Symbol"/>
                <a:cs typeface="Symbol"/>
              </a:rPr>
              <a:t></a:t>
            </a:r>
            <a:r>
              <a:rPr sz="2000" dirty="0">
                <a:latin typeface="Calibri"/>
                <a:cs typeface="Calibri"/>
              </a:rPr>
              <a:t>(g(n)) </a:t>
            </a:r>
            <a:r>
              <a:rPr sz="2000" spc="-5" dirty="0">
                <a:latin typeface="Calibri"/>
                <a:cs typeface="Calibri"/>
              </a:rPr>
              <a:t>olduğunu  </a:t>
            </a:r>
            <a:r>
              <a:rPr sz="2000" spc="-10" dirty="0">
                <a:latin typeface="Calibri"/>
                <a:cs typeface="Calibri"/>
              </a:rPr>
              <a:t>gösteriniz.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5. Aşağıdaki </a:t>
            </a:r>
            <a:r>
              <a:rPr sz="2000" spc="-5" dirty="0">
                <a:latin typeface="Calibri"/>
                <a:cs typeface="Calibri"/>
              </a:rPr>
              <a:t>kümelerden </a:t>
            </a:r>
            <a:r>
              <a:rPr sz="2000" dirty="0">
                <a:latin typeface="Calibri"/>
                <a:cs typeface="Calibri"/>
              </a:rPr>
              <a:t>hangisi </a:t>
            </a:r>
            <a:r>
              <a:rPr sz="2000" spc="-20" dirty="0">
                <a:latin typeface="Calibri"/>
                <a:cs typeface="Calibri"/>
              </a:rPr>
              <a:t>veya </a:t>
            </a:r>
            <a:r>
              <a:rPr sz="2000" dirty="0">
                <a:latin typeface="Calibri"/>
                <a:cs typeface="Calibri"/>
              </a:rPr>
              <a:t>hangileri boş</a:t>
            </a:r>
            <a:r>
              <a:rPr sz="2000" spc="-1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kümedir?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50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5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Symbol"/>
                <a:cs typeface="Symbol"/>
              </a:rPr>
              <a:t></a:t>
            </a:r>
            <a:r>
              <a:rPr sz="2000" spc="-5" dirty="0">
                <a:latin typeface="Calibri"/>
                <a:cs typeface="Calibri"/>
              </a:rPr>
              <a:t>(f(n))</a:t>
            </a:r>
            <a:r>
              <a:rPr sz="2000" spc="-5" dirty="0">
                <a:latin typeface="Symbol"/>
                <a:cs typeface="Symbol"/>
              </a:rPr>
              <a:t></a:t>
            </a:r>
            <a:r>
              <a:rPr sz="2000" spc="-5" dirty="0">
                <a:latin typeface="Calibri"/>
                <a:cs typeface="Calibri"/>
              </a:rPr>
              <a:t>o(f(n))</a:t>
            </a:r>
            <a:endParaRPr sz="20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484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</a:t>
            </a:r>
            <a:r>
              <a:rPr sz="2000" dirty="0">
                <a:latin typeface="Calibri"/>
                <a:cs typeface="Calibri"/>
              </a:rPr>
              <a:t>(f(n))</a:t>
            </a:r>
            <a:r>
              <a:rPr sz="2000" dirty="0">
                <a:latin typeface="Symbol"/>
                <a:cs typeface="Symbol"/>
              </a:rPr>
              <a:t></a:t>
            </a:r>
            <a:r>
              <a:rPr sz="2000" dirty="0">
                <a:latin typeface="Calibri"/>
                <a:cs typeface="Calibri"/>
              </a:rPr>
              <a:t>O(f(n))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78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13553" y="3775075"/>
            <a:ext cx="6076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AC0000"/>
                </a:solidFill>
                <a:latin typeface="Calibri"/>
                <a:cs typeface="Calibri"/>
              </a:rPr>
              <a:t>E</a:t>
            </a:r>
            <a:r>
              <a:rPr sz="3600" b="1" dirty="0">
                <a:solidFill>
                  <a:srgbClr val="AC0000"/>
                </a:solidFill>
                <a:latin typeface="Calibri"/>
                <a:cs typeface="Calibri"/>
              </a:rPr>
              <a:t>k-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729353" y="5794349"/>
            <a:ext cx="196215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AC0000"/>
                </a:solidFill>
                <a:latin typeface="Arial"/>
                <a:cs typeface="Arial"/>
              </a:rPr>
              <a:t>82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42767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" dirty="0"/>
              <a:t>Algoritmaların</a:t>
            </a:r>
            <a:r>
              <a:rPr sz="3200" spc="-45" dirty="0"/>
              <a:t> </a:t>
            </a:r>
            <a:r>
              <a:rPr sz="3200" dirty="0"/>
              <a:t>doğruluğu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1929765"/>
            <a:ext cx="635254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latin typeface="Calibri"/>
                <a:cs typeface="Calibri"/>
              </a:rPr>
              <a:t>Bir </a:t>
            </a:r>
            <a:r>
              <a:rPr sz="2400" spc="-5" dirty="0">
                <a:latin typeface="Calibri"/>
                <a:cs typeface="Calibri"/>
              </a:rPr>
              <a:t>algoritma geçerli olan herhangi bir </a:t>
            </a:r>
            <a:r>
              <a:rPr sz="2400" dirty="0">
                <a:latin typeface="Calibri"/>
                <a:cs typeface="Calibri"/>
              </a:rPr>
              <a:t>giriş için  </a:t>
            </a:r>
            <a:r>
              <a:rPr sz="2400" spc="-10" dirty="0">
                <a:latin typeface="Calibri"/>
                <a:cs typeface="Calibri"/>
              </a:rPr>
              <a:t>sonlanmakta </a:t>
            </a:r>
            <a:r>
              <a:rPr sz="2400" spc="-15" dirty="0">
                <a:latin typeface="Calibri"/>
                <a:cs typeface="Calibri"/>
              </a:rPr>
              <a:t>ve </a:t>
            </a:r>
            <a:r>
              <a:rPr sz="2400" spc="-10" dirty="0">
                <a:latin typeface="Calibri"/>
                <a:cs typeface="Calibri"/>
              </a:rPr>
              <a:t>istenen </a:t>
            </a:r>
            <a:r>
              <a:rPr sz="2400" spc="-5" dirty="0">
                <a:latin typeface="Calibri"/>
                <a:cs typeface="Calibri"/>
              </a:rPr>
              <a:t>bir sonucu </a:t>
            </a:r>
            <a:r>
              <a:rPr sz="2400" spc="-10" dirty="0">
                <a:latin typeface="Calibri"/>
                <a:cs typeface="Calibri"/>
              </a:rPr>
              <a:t>üretmekte </a:t>
            </a:r>
            <a:r>
              <a:rPr sz="2400" dirty="0">
                <a:latin typeface="Calibri"/>
                <a:cs typeface="Calibri"/>
              </a:rPr>
              <a:t>ise  </a:t>
            </a:r>
            <a:r>
              <a:rPr sz="2400" spc="-30" dirty="0">
                <a:latin typeface="Calibri"/>
                <a:cs typeface="Calibri"/>
              </a:rPr>
              <a:t>doğrudur.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300">
              <a:latin typeface="Calibri"/>
              <a:cs typeface="Calibri"/>
            </a:endParaRPr>
          </a:p>
          <a:p>
            <a:pPr marL="285115" marR="118110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Algoritmaların doğruluğunun </a:t>
            </a:r>
            <a:r>
              <a:rPr sz="2400" spc="-20" dirty="0">
                <a:latin typeface="Calibri"/>
                <a:cs typeface="Calibri"/>
              </a:rPr>
              <a:t>kontrolünde </a:t>
            </a:r>
            <a:r>
              <a:rPr sz="2400" spc="-15" dirty="0">
                <a:latin typeface="Calibri"/>
                <a:cs typeface="Calibri"/>
              </a:rPr>
              <a:t>pratik  </a:t>
            </a:r>
            <a:r>
              <a:rPr sz="2400" spc="-5" dirty="0">
                <a:latin typeface="Calibri"/>
                <a:cs typeface="Calibri"/>
              </a:rPr>
              <a:t>teknikler</a:t>
            </a:r>
            <a:r>
              <a:rPr sz="2400" spc="-30" dirty="0">
                <a:latin typeface="Calibri"/>
                <a:cs typeface="Calibri"/>
              </a:rPr>
              <a:t> kullanılır.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1110741"/>
            <a:ext cx="645096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/>
              <a:t>Döngü </a:t>
            </a:r>
            <a:r>
              <a:rPr sz="3200" spc="-5" dirty="0"/>
              <a:t>Değişmezleri </a:t>
            </a:r>
            <a:r>
              <a:rPr sz="3200" spc="-10" dirty="0"/>
              <a:t>(Loop</a:t>
            </a:r>
            <a:r>
              <a:rPr sz="3200" spc="-50" dirty="0"/>
              <a:t> </a:t>
            </a:r>
            <a:r>
              <a:rPr sz="3200" spc="-15" dirty="0"/>
              <a:t>Invaritants)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192174" y="1932812"/>
            <a:ext cx="6823709" cy="4317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9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Değişmezler </a:t>
            </a:r>
            <a:r>
              <a:rPr sz="2200" b="1" spc="-15" dirty="0">
                <a:latin typeface="Calibri"/>
                <a:cs typeface="Calibri"/>
              </a:rPr>
              <a:t>(Invariants)- </a:t>
            </a:r>
            <a:r>
              <a:rPr sz="2200" spc="-10" dirty="0">
                <a:latin typeface="Calibri"/>
                <a:cs typeface="Calibri"/>
              </a:rPr>
              <a:t>Herhangi </a:t>
            </a:r>
            <a:r>
              <a:rPr sz="2200" spc="-5" dirty="0">
                <a:latin typeface="Calibri"/>
                <a:cs typeface="Calibri"/>
              </a:rPr>
              <a:t>bir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zamanda</a:t>
            </a:r>
            <a:endParaRPr sz="2200">
              <a:latin typeface="Calibri"/>
              <a:cs typeface="Calibri"/>
            </a:endParaRPr>
          </a:p>
          <a:p>
            <a:pPr marL="285115" marR="62230" algn="just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ulaşıldıklarında </a:t>
            </a:r>
            <a:r>
              <a:rPr sz="2200" spc="-20" dirty="0">
                <a:latin typeface="Calibri"/>
                <a:cs typeface="Calibri"/>
              </a:rPr>
              <a:t>veya </a:t>
            </a:r>
            <a:r>
              <a:rPr sz="2200" spc="-5" dirty="0">
                <a:latin typeface="Calibri"/>
                <a:cs typeface="Calibri"/>
              </a:rPr>
              <a:t>işlem yapıldıklarında </a:t>
            </a:r>
            <a:r>
              <a:rPr sz="2200" spc="-10" dirty="0">
                <a:latin typeface="Calibri"/>
                <a:cs typeface="Calibri"/>
              </a:rPr>
              <a:t>doğru </a:t>
            </a:r>
            <a:r>
              <a:rPr sz="2200" spc="-5" dirty="0">
                <a:latin typeface="Calibri"/>
                <a:cs typeface="Calibri"/>
              </a:rPr>
              <a:t>oldukları  </a:t>
            </a:r>
            <a:r>
              <a:rPr sz="2200" spc="-15" dirty="0">
                <a:latin typeface="Calibri"/>
                <a:cs typeface="Calibri"/>
              </a:rPr>
              <a:t>varsayılır </a:t>
            </a:r>
            <a:r>
              <a:rPr sz="2200" spc="-10" dirty="0">
                <a:latin typeface="Calibri"/>
                <a:cs typeface="Calibri"/>
              </a:rPr>
              <a:t>(algoritma çalışma sırasında </a:t>
            </a:r>
            <a:r>
              <a:rPr sz="2200" spc="-15" dirty="0">
                <a:latin typeface="Calibri"/>
                <a:cs typeface="Calibri"/>
              </a:rPr>
              <a:t>tekrarlı gerçekleşen  </a:t>
            </a:r>
            <a:r>
              <a:rPr sz="2200" spc="-25" dirty="0">
                <a:latin typeface="Calibri"/>
                <a:cs typeface="Calibri"/>
              </a:rPr>
              <a:t>işlemler, </a:t>
            </a:r>
            <a:r>
              <a:rPr sz="2200" spc="-10" dirty="0">
                <a:latin typeface="Calibri"/>
                <a:cs typeface="Calibri"/>
              </a:rPr>
              <a:t>Örnek: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döngülerde)</a:t>
            </a:r>
            <a:endParaRPr sz="22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latin typeface="Calibri"/>
                <a:cs typeface="Calibri"/>
              </a:rPr>
              <a:t>Döngü </a:t>
            </a:r>
            <a:r>
              <a:rPr sz="2200" spc="-10" dirty="0">
                <a:latin typeface="Calibri"/>
                <a:cs typeface="Calibri"/>
              </a:rPr>
              <a:t>değişmezleri </a:t>
            </a:r>
            <a:r>
              <a:rPr sz="2200" spc="-5" dirty="0">
                <a:latin typeface="Calibri"/>
                <a:cs typeface="Calibri"/>
              </a:rPr>
              <a:t>için üç </a:t>
            </a:r>
            <a:r>
              <a:rPr sz="2200" spc="-10" dirty="0">
                <a:latin typeface="Calibri"/>
                <a:cs typeface="Calibri"/>
              </a:rPr>
              <a:t>şeyi göstermek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zorunludur:</a:t>
            </a:r>
            <a:endParaRPr sz="2200">
              <a:latin typeface="Calibri"/>
              <a:cs typeface="Calibri"/>
            </a:endParaRPr>
          </a:p>
          <a:p>
            <a:pPr marL="582295" marR="93599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Başlatma(Initialization) </a:t>
            </a:r>
            <a:r>
              <a:rPr sz="2200" spc="-5" dirty="0">
                <a:latin typeface="Calibri"/>
                <a:cs typeface="Calibri"/>
              </a:rPr>
              <a:t>- ilk </a:t>
            </a:r>
            <a:r>
              <a:rPr sz="2200" spc="-15" dirty="0">
                <a:latin typeface="Calibri"/>
                <a:cs typeface="Calibri"/>
              </a:rPr>
              <a:t>iterasyondan </a:t>
            </a:r>
            <a:r>
              <a:rPr sz="2200" spc="-10" dirty="0">
                <a:latin typeface="Calibri"/>
                <a:cs typeface="Calibri"/>
              </a:rPr>
              <a:t>önce  doğrudur</a:t>
            </a:r>
            <a:endParaRPr sz="22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530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Koruma(Maintenance) </a:t>
            </a:r>
            <a:r>
              <a:rPr sz="2200" spc="-5" dirty="0">
                <a:latin typeface="Calibri"/>
                <a:cs typeface="Calibri"/>
              </a:rPr>
              <a:t>- bir </a:t>
            </a:r>
            <a:r>
              <a:rPr sz="2200" spc="-15" dirty="0">
                <a:latin typeface="Calibri"/>
                <a:cs typeface="Calibri"/>
              </a:rPr>
              <a:t>iterasyondan </a:t>
            </a:r>
            <a:r>
              <a:rPr sz="2200" spc="-10" dirty="0">
                <a:latin typeface="Calibri"/>
                <a:cs typeface="Calibri"/>
              </a:rPr>
              <a:t>önce  doğruysa </a:t>
            </a:r>
            <a:r>
              <a:rPr sz="2200" spc="-5" dirty="0">
                <a:latin typeface="Calibri"/>
                <a:cs typeface="Calibri"/>
              </a:rPr>
              <a:t>bir </a:t>
            </a:r>
            <a:r>
              <a:rPr sz="2200" spc="-10" dirty="0">
                <a:latin typeface="Calibri"/>
                <a:cs typeface="Calibri"/>
              </a:rPr>
              <a:t>sonraki </a:t>
            </a:r>
            <a:r>
              <a:rPr sz="2200" spc="-15" dirty="0">
                <a:latin typeface="Calibri"/>
                <a:cs typeface="Calibri"/>
              </a:rPr>
              <a:t>iterasyondan </a:t>
            </a:r>
            <a:r>
              <a:rPr sz="2200" spc="-10" dirty="0">
                <a:latin typeface="Calibri"/>
                <a:cs typeface="Calibri"/>
              </a:rPr>
              <a:t>öncede doğruluğunu  </a:t>
            </a:r>
            <a:r>
              <a:rPr sz="2200" spc="-20" dirty="0">
                <a:latin typeface="Calibri"/>
                <a:cs typeface="Calibri"/>
              </a:rPr>
              <a:t>korur</a:t>
            </a:r>
            <a:endParaRPr sz="22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2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Sonlandırma </a:t>
            </a:r>
            <a:r>
              <a:rPr sz="2200" b="1" spc="-25" dirty="0">
                <a:latin typeface="Calibri"/>
                <a:cs typeface="Calibri"/>
              </a:rPr>
              <a:t>(Termination) </a:t>
            </a:r>
            <a:r>
              <a:rPr sz="2200" spc="-5" dirty="0">
                <a:latin typeface="Calibri"/>
                <a:cs typeface="Calibri"/>
              </a:rPr>
              <a:t>– </a:t>
            </a:r>
            <a:r>
              <a:rPr sz="2200" spc="-10" dirty="0">
                <a:latin typeface="Calibri"/>
                <a:cs typeface="Calibri"/>
              </a:rPr>
              <a:t>döngünün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değişmezleri</a:t>
            </a:r>
            <a:endParaRPr sz="22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200" spc="-5" dirty="0">
                <a:latin typeface="Calibri"/>
                <a:cs typeface="Calibri"/>
              </a:rPr>
              <a:t>bitirmesi </a:t>
            </a:r>
            <a:r>
              <a:rPr sz="2200" spc="-10" dirty="0">
                <a:latin typeface="Calibri"/>
                <a:cs typeface="Calibri"/>
              </a:rPr>
              <a:t>algoritmanın doğruluğunu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gösterir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84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83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45" dirty="0"/>
              <a:t> </a:t>
            </a:r>
            <a:r>
              <a:rPr spc="-40" dirty="0"/>
              <a:t>Yönleri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827835"/>
            <a:ext cx="6171565" cy="328866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3-Algoritma Analizi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(Çözümlenmesi)</a:t>
            </a:r>
            <a:endParaRPr sz="24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analizi, </a:t>
            </a:r>
            <a:r>
              <a:rPr sz="2000" spc="-10" dirty="0">
                <a:latin typeface="Calibri"/>
                <a:cs typeface="Calibri"/>
              </a:rPr>
              <a:t>algoritmayı gerçekte </a:t>
            </a:r>
            <a:r>
              <a:rPr sz="2000" dirty="0">
                <a:latin typeface="Calibri"/>
                <a:cs typeface="Calibri"/>
              </a:rPr>
              <a:t>uygulamadan,  </a:t>
            </a:r>
            <a:r>
              <a:rPr sz="2000" spc="-5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algoritmayı çalıştırabilmek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15" dirty="0">
                <a:latin typeface="Calibri"/>
                <a:cs typeface="Calibri"/>
              </a:rPr>
              <a:t>gereken </a:t>
            </a:r>
            <a:r>
              <a:rPr sz="2000" spc="-10" dirty="0">
                <a:latin typeface="Calibri"/>
                <a:cs typeface="Calibri"/>
              </a:rPr>
              <a:t>kaynakların  </a:t>
            </a:r>
            <a:r>
              <a:rPr sz="2000" spc="-5" dirty="0">
                <a:latin typeface="Calibri"/>
                <a:cs typeface="Calibri"/>
              </a:rPr>
              <a:t>(zaman, yer </a:t>
            </a:r>
            <a:r>
              <a:rPr sz="2000" dirty="0">
                <a:latin typeface="Calibri"/>
                <a:cs typeface="Calibri"/>
              </a:rPr>
              <a:t>gibi) </a:t>
            </a:r>
            <a:r>
              <a:rPr sz="2000" spc="-10" dirty="0">
                <a:latin typeface="Calibri"/>
                <a:cs typeface="Calibri"/>
              </a:rPr>
              <a:t>araştırılması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demektir.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libri"/>
              <a:cs typeface="Calibri"/>
            </a:endParaRPr>
          </a:p>
          <a:p>
            <a:pPr marL="285115" marR="128270" indent="-273050">
              <a:lnSpc>
                <a:spcPct val="100000"/>
              </a:lnSpc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4- Çözümünüzün </a:t>
            </a:r>
            <a:r>
              <a:rPr sz="2400" b="1" spc="-10" dirty="0">
                <a:latin typeface="Calibri"/>
                <a:cs typeface="Calibri"/>
              </a:rPr>
              <a:t>yeterince </a:t>
            </a:r>
            <a:r>
              <a:rPr sz="2400" b="1" dirty="0">
                <a:latin typeface="Calibri"/>
                <a:cs typeface="Calibri"/>
              </a:rPr>
              <a:t>iyi </a:t>
            </a:r>
            <a:r>
              <a:rPr sz="2400" b="1" spc="-5" dirty="0">
                <a:latin typeface="Calibri"/>
                <a:cs typeface="Calibri"/>
              </a:rPr>
              <a:t>olup olmadığını  görmek </a:t>
            </a:r>
            <a:r>
              <a:rPr sz="2400" b="1" dirty="0">
                <a:latin typeface="Calibri"/>
                <a:cs typeface="Calibri"/>
              </a:rPr>
              <a:t>için alt </a:t>
            </a:r>
            <a:r>
              <a:rPr sz="2400" b="1" spc="-10" dirty="0">
                <a:latin typeface="Calibri"/>
                <a:cs typeface="Calibri"/>
              </a:rPr>
              <a:t>ve üst </a:t>
            </a:r>
            <a:r>
              <a:rPr sz="2400" b="1" spc="-5" dirty="0">
                <a:latin typeface="Calibri"/>
                <a:cs typeface="Calibri"/>
              </a:rPr>
              <a:t>sınırları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karşılaştırma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 analizi </a:t>
            </a:r>
            <a:r>
              <a:rPr sz="2000" spc="-10" dirty="0">
                <a:latin typeface="Calibri"/>
                <a:cs typeface="Calibri"/>
              </a:rPr>
              <a:t>problemi çözmek </a:t>
            </a:r>
            <a:r>
              <a:rPr sz="2000" dirty="0">
                <a:latin typeface="Calibri"/>
                <a:cs typeface="Calibri"/>
              </a:rPr>
              <a:t>için </a:t>
            </a:r>
            <a:r>
              <a:rPr sz="2000" spc="-15" dirty="0">
                <a:latin typeface="Calibri"/>
                <a:cs typeface="Calibri"/>
              </a:rPr>
              <a:t>bize </a:t>
            </a:r>
            <a:r>
              <a:rPr sz="2000" dirty="0">
                <a:latin typeface="Calibri"/>
                <a:cs typeface="Calibri"/>
              </a:rPr>
              <a:t>alt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üst</a:t>
            </a:r>
            <a:endParaRPr sz="20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sınırları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verir.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418337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Algoritmaların</a:t>
            </a:r>
            <a:r>
              <a:rPr spc="-45" dirty="0"/>
              <a:t> </a:t>
            </a:r>
            <a:r>
              <a:rPr spc="-40" dirty="0"/>
              <a:t>Yönleri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754684"/>
            <a:ext cx="6178550" cy="433705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5- Algoritma </a:t>
            </a:r>
            <a:r>
              <a:rPr sz="2400" b="1" spc="-20" dirty="0">
                <a:latin typeface="Calibri"/>
                <a:cs typeface="Calibri"/>
              </a:rPr>
              <a:t>veya </a:t>
            </a:r>
            <a:r>
              <a:rPr sz="2400" b="1" spc="-10" dirty="0">
                <a:latin typeface="Calibri"/>
                <a:cs typeface="Calibri"/>
              </a:rPr>
              <a:t>programı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doğrulama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Algoritmanın verilen </a:t>
            </a:r>
            <a:r>
              <a:rPr sz="2000" dirty="0">
                <a:latin typeface="Calibri"/>
                <a:cs typeface="Calibri"/>
              </a:rPr>
              <a:t>tüm </a:t>
            </a:r>
            <a:r>
              <a:rPr sz="2000" spc="-5" dirty="0">
                <a:latin typeface="Calibri"/>
                <a:cs typeface="Calibri"/>
              </a:rPr>
              <a:t>olası girişler </a:t>
            </a:r>
            <a:r>
              <a:rPr sz="2000" dirty="0">
                <a:latin typeface="Calibri"/>
                <a:cs typeface="Calibri"/>
              </a:rPr>
              <a:t>için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hesaplama</a:t>
            </a:r>
            <a:endParaRPr sz="2000">
              <a:latin typeface="Calibri"/>
              <a:cs typeface="Calibri"/>
            </a:endParaRPr>
          </a:p>
          <a:p>
            <a:pPr marL="582295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yaptığını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doğru </a:t>
            </a:r>
            <a:r>
              <a:rPr sz="2000" dirty="0">
                <a:latin typeface="Calibri"/>
                <a:cs typeface="Calibri"/>
              </a:rPr>
              <a:t>çıkış </a:t>
            </a:r>
            <a:r>
              <a:rPr sz="2000" spc="-10" dirty="0">
                <a:latin typeface="Calibri"/>
                <a:cs typeface="Calibri"/>
              </a:rPr>
              <a:t>ürettiğini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göstermektir.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Calibri"/>
              <a:cs typeface="Calibri"/>
            </a:endParaRPr>
          </a:p>
          <a:p>
            <a:pPr marL="12700" algn="just">
              <a:lnSpc>
                <a:spcPct val="100000"/>
              </a:lnSpc>
              <a:spcBef>
                <a:spcPts val="1565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latin typeface="Calibri"/>
                <a:cs typeface="Calibri"/>
              </a:rPr>
              <a:t>6- Algoritmaların </a:t>
            </a:r>
            <a:r>
              <a:rPr sz="2400" b="1" spc="-15" dirty="0">
                <a:latin typeface="Calibri"/>
                <a:cs typeface="Calibri"/>
              </a:rPr>
              <a:t>test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edilmesi</a:t>
            </a:r>
            <a:endParaRPr sz="2400">
              <a:latin typeface="Calibri"/>
              <a:cs typeface="Calibri"/>
            </a:endParaRPr>
          </a:p>
          <a:p>
            <a:pPr marL="309245" algn="just">
              <a:lnSpc>
                <a:spcPct val="100000"/>
              </a:lnSpc>
              <a:spcBef>
                <a:spcPts val="509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5" dirty="0">
                <a:latin typeface="Calibri"/>
                <a:cs typeface="Calibri"/>
              </a:rPr>
              <a:t>Test </a:t>
            </a:r>
            <a:r>
              <a:rPr sz="2000" dirty="0">
                <a:latin typeface="Calibri"/>
                <a:cs typeface="Calibri"/>
              </a:rPr>
              <a:t>için iki aşama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vardır;</a:t>
            </a:r>
            <a:endParaRPr sz="2000">
              <a:latin typeface="Calibri"/>
              <a:cs typeface="Calibri"/>
            </a:endParaRPr>
          </a:p>
          <a:p>
            <a:pPr marL="582295" marR="165100" indent="-273050" algn="just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Hata </a:t>
            </a:r>
            <a:r>
              <a:rPr sz="2000" b="1" spc="-10" dirty="0">
                <a:latin typeface="Calibri"/>
                <a:cs typeface="Calibri"/>
              </a:rPr>
              <a:t>ayıklama </a:t>
            </a:r>
            <a:r>
              <a:rPr sz="2000" b="1" dirty="0">
                <a:latin typeface="Calibri"/>
                <a:cs typeface="Calibri"/>
              </a:rPr>
              <a:t>(Debugging): </a:t>
            </a:r>
            <a:r>
              <a:rPr sz="2000" spc="-10" dirty="0">
                <a:latin typeface="Calibri"/>
                <a:cs typeface="Calibri"/>
              </a:rPr>
              <a:t>Programın </a:t>
            </a:r>
            <a:r>
              <a:rPr sz="2000" spc="-5" dirty="0">
                <a:latin typeface="Calibri"/>
                <a:cs typeface="Calibri"/>
              </a:rPr>
              <a:t>örnek veriler  </a:t>
            </a:r>
            <a:r>
              <a:rPr sz="2000" spc="-10" dirty="0">
                <a:latin typeface="Calibri"/>
                <a:cs typeface="Calibri"/>
              </a:rPr>
              <a:t>üzerinde </a:t>
            </a:r>
            <a:r>
              <a:rPr sz="2000" spc="-5" dirty="0">
                <a:latin typeface="Calibri"/>
                <a:cs typeface="Calibri"/>
              </a:rPr>
              <a:t>çalıştırılması </a:t>
            </a:r>
            <a:r>
              <a:rPr sz="2000" spc="-10" dirty="0">
                <a:latin typeface="Calibri"/>
                <a:cs typeface="Calibri"/>
              </a:rPr>
              <a:t>sırasında </a:t>
            </a:r>
            <a:r>
              <a:rPr sz="2000" spc="-5" dirty="0">
                <a:latin typeface="Calibri"/>
                <a:cs typeface="Calibri"/>
              </a:rPr>
              <a:t>oluşan </a:t>
            </a:r>
            <a:r>
              <a:rPr sz="2000" spc="-10" dirty="0">
                <a:latin typeface="Calibri"/>
                <a:cs typeface="Calibri"/>
              </a:rPr>
              <a:t>hataları </a:t>
            </a:r>
            <a:r>
              <a:rPr sz="2000" spc="-5" dirty="0">
                <a:latin typeface="Calibri"/>
                <a:cs typeface="Calibri"/>
              </a:rPr>
              <a:t>tespit  etme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onları </a:t>
            </a:r>
            <a:r>
              <a:rPr sz="2000" spc="-10" dirty="0">
                <a:latin typeface="Calibri"/>
                <a:cs typeface="Calibri"/>
              </a:rPr>
              <a:t>düzeltme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işlemi.</a:t>
            </a:r>
            <a:endParaRPr sz="2000">
              <a:latin typeface="Calibri"/>
              <a:cs typeface="Calibri"/>
            </a:endParaRPr>
          </a:p>
          <a:p>
            <a:pPr marL="582295" marR="5080" indent="-273050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Profil </a:t>
            </a:r>
            <a:r>
              <a:rPr sz="2000" b="1" dirty="0">
                <a:latin typeface="Calibri"/>
                <a:cs typeface="Calibri"/>
              </a:rPr>
              <a:t>oluşturma </a:t>
            </a:r>
            <a:r>
              <a:rPr sz="2000" b="1" spc="-5" dirty="0">
                <a:latin typeface="Calibri"/>
                <a:cs typeface="Calibri"/>
              </a:rPr>
              <a:t>(Profiling): </a:t>
            </a:r>
            <a:r>
              <a:rPr sz="2000" spc="-5" dirty="0">
                <a:latin typeface="Calibri"/>
                <a:cs typeface="Calibri"/>
              </a:rPr>
              <a:t>Çeşitli veriler </a:t>
            </a:r>
            <a:r>
              <a:rPr sz="2000" spc="-10" dirty="0">
                <a:latin typeface="Calibri"/>
                <a:cs typeface="Calibri"/>
              </a:rPr>
              <a:t>üzerinde  programın </a:t>
            </a:r>
            <a:r>
              <a:rPr sz="2000" spc="-5" dirty="0">
                <a:latin typeface="Calibri"/>
                <a:cs typeface="Calibri"/>
              </a:rPr>
              <a:t>çalıştırılması </a:t>
            </a:r>
            <a:r>
              <a:rPr sz="2000" spc="-15" dirty="0">
                <a:latin typeface="Calibri"/>
                <a:cs typeface="Calibri"/>
              </a:rPr>
              <a:t>ve </a:t>
            </a:r>
            <a:r>
              <a:rPr sz="2000" spc="-5" dirty="0">
                <a:latin typeface="Calibri"/>
                <a:cs typeface="Calibri"/>
              </a:rPr>
              <a:t>sonuçların hesaplaması </a:t>
            </a:r>
            <a:r>
              <a:rPr sz="2000" dirty="0">
                <a:latin typeface="Calibri"/>
                <a:cs typeface="Calibri"/>
              </a:rPr>
              <a:t>için  </a:t>
            </a:r>
            <a:r>
              <a:rPr sz="2000" spc="-10" dirty="0">
                <a:latin typeface="Calibri"/>
                <a:cs typeface="Calibri"/>
              </a:rPr>
              <a:t>gerekli </a:t>
            </a:r>
            <a:r>
              <a:rPr sz="2000" spc="-5" dirty="0">
                <a:latin typeface="Calibri"/>
                <a:cs typeface="Calibri"/>
              </a:rPr>
              <a:t>zamanın </a:t>
            </a:r>
            <a:r>
              <a:rPr sz="2000" spc="-10" dirty="0">
                <a:latin typeface="Calibri"/>
                <a:cs typeface="Calibri"/>
              </a:rPr>
              <a:t>(ve </a:t>
            </a:r>
            <a:r>
              <a:rPr sz="2000" dirty="0">
                <a:latin typeface="Calibri"/>
                <a:cs typeface="Calibri"/>
              </a:rPr>
              <a:t>alan) </a:t>
            </a:r>
            <a:r>
              <a:rPr sz="2000" spc="-5" dirty="0">
                <a:latin typeface="Calibri"/>
                <a:cs typeface="Calibri"/>
              </a:rPr>
              <a:t>ölçülmesi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işlemi.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13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985773"/>
            <a:ext cx="359854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Algoritma</a:t>
            </a:r>
            <a:r>
              <a:rPr spc="-50" dirty="0"/>
              <a:t> </a:t>
            </a:r>
            <a:r>
              <a:rPr spc="-35" dirty="0"/>
              <a:t>Tasarımı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2174" y="1802638"/>
            <a:ext cx="6344920" cy="339788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800" spc="-17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800" spc="-17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Calibri"/>
                <a:cs typeface="Calibri"/>
              </a:rPr>
              <a:t>Algoritmaları tasarlamada </a:t>
            </a:r>
            <a:r>
              <a:rPr sz="2400" spc="-10" dirty="0">
                <a:latin typeface="Calibri"/>
                <a:cs typeface="Calibri"/>
              </a:rPr>
              <a:t>kullanılacak</a:t>
            </a:r>
            <a:r>
              <a:rPr sz="2400" spc="-1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yöntemler</a:t>
            </a:r>
            <a:endParaRPr sz="24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505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Özyineleme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4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Böl </a:t>
            </a:r>
            <a:r>
              <a:rPr sz="2000" spc="-15" dirty="0">
                <a:latin typeface="Calibri"/>
                <a:cs typeface="Calibri"/>
              </a:rPr>
              <a:t>ve</a:t>
            </a:r>
            <a:r>
              <a:rPr sz="2000" spc="-1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fethet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Bilinen </a:t>
            </a:r>
            <a:r>
              <a:rPr sz="2000" spc="-10" dirty="0">
                <a:latin typeface="Calibri"/>
                <a:cs typeface="Calibri"/>
              </a:rPr>
              <a:t>probleme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indirgeme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Dinamik</a:t>
            </a:r>
            <a:r>
              <a:rPr sz="2000" spc="-1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programlama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Calibri"/>
                <a:cs typeface="Calibri"/>
              </a:rPr>
              <a:t>Kaba </a:t>
            </a:r>
            <a:r>
              <a:rPr sz="2000" spc="-5" dirty="0">
                <a:latin typeface="Calibri"/>
                <a:cs typeface="Calibri"/>
              </a:rPr>
              <a:t>Seçim </a:t>
            </a:r>
            <a:r>
              <a:rPr sz="2000" spc="-20" dirty="0">
                <a:latin typeface="Calibri"/>
                <a:cs typeface="Calibri"/>
              </a:rPr>
              <a:t>veya </a:t>
            </a:r>
            <a:r>
              <a:rPr sz="2000" spc="-5" dirty="0">
                <a:latin typeface="Calibri"/>
                <a:cs typeface="Calibri"/>
              </a:rPr>
              <a:t>Haris (Greedy)</a:t>
            </a:r>
            <a:r>
              <a:rPr sz="2000" spc="11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algoritması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Bir </a:t>
            </a:r>
            <a:r>
              <a:rPr sz="2000" spc="-10" dirty="0">
                <a:latin typeface="Calibri"/>
                <a:cs typeface="Calibri"/>
              </a:rPr>
              <a:t>veri </a:t>
            </a:r>
            <a:r>
              <a:rPr sz="2000" spc="-5" dirty="0">
                <a:latin typeface="Calibri"/>
                <a:cs typeface="Calibri"/>
              </a:rPr>
              <a:t>yapısı </a:t>
            </a:r>
            <a:r>
              <a:rPr sz="2000" spc="-10" dirty="0">
                <a:latin typeface="Calibri"/>
                <a:cs typeface="Calibri"/>
              </a:rPr>
              <a:t>icat</a:t>
            </a:r>
            <a:r>
              <a:rPr sz="2000" spc="-1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etme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Calibri"/>
                <a:cs typeface="Calibri"/>
              </a:rPr>
              <a:t>İhtimali (olasılıksal)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çözümler</a:t>
            </a:r>
            <a:endParaRPr sz="2000">
              <a:latin typeface="Calibri"/>
              <a:cs typeface="Calibri"/>
            </a:endParaRPr>
          </a:p>
          <a:p>
            <a:pPr marL="309245">
              <a:lnSpc>
                <a:spcPct val="100000"/>
              </a:lnSpc>
              <a:spcBef>
                <a:spcPts val="480"/>
              </a:spcBef>
            </a:pPr>
            <a:r>
              <a:rPr sz="1500" spc="-14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500" spc="-14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Yaklaşım</a:t>
            </a:r>
            <a:r>
              <a:rPr sz="2000" spc="-1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çözümleri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14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1765" y="732535"/>
            <a:ext cx="63468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  <p:sp>
        <p:nvSpPr>
          <p:cNvPr id="3" name="object 3"/>
          <p:cNvSpPr txBox="1"/>
          <p:nvPr/>
        </p:nvSpPr>
        <p:spPr>
          <a:xfrm>
            <a:off x="760577" y="1282527"/>
            <a:ext cx="7665720" cy="4663456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65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650" spc="-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sz="2200" b="1" spc="-5" dirty="0">
                <a:latin typeface="Calibri"/>
                <a:cs typeface="Calibri"/>
              </a:rPr>
              <a:t>Özyineleme</a:t>
            </a:r>
            <a:endParaRPr sz="220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sz="105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sz="1050" spc="-100" dirty="0">
                <a:solidFill>
                  <a:srgbClr val="AC0000"/>
                </a:solidFill>
                <a:latin typeface="Times New Roman"/>
                <a:cs typeface="Times New Roman"/>
              </a:rPr>
              <a:t>	</a:t>
            </a:r>
            <a:r>
              <a:rPr sz="1400" spc="-10" dirty="0">
                <a:latin typeface="Calibri"/>
                <a:cs typeface="Calibri"/>
              </a:rPr>
              <a:t>Problemin çözümünün </a:t>
            </a:r>
            <a:r>
              <a:rPr sz="1400" spc="-5" dirty="0">
                <a:latin typeface="Calibri"/>
                <a:cs typeface="Calibri"/>
              </a:rPr>
              <a:t>tekrarlı olması durumunda bilinen bir </a:t>
            </a:r>
            <a:r>
              <a:rPr sz="1400" spc="-15" dirty="0">
                <a:latin typeface="Calibri"/>
                <a:cs typeface="Calibri"/>
              </a:rPr>
              <a:t>veya </a:t>
            </a:r>
            <a:r>
              <a:rPr sz="1400" spc="-5" dirty="0">
                <a:latin typeface="Calibri"/>
                <a:cs typeface="Calibri"/>
              </a:rPr>
              <a:t>birkaç </a:t>
            </a:r>
            <a:r>
              <a:rPr sz="1400" spc="-10" dirty="0">
                <a:latin typeface="Calibri"/>
                <a:cs typeface="Calibri"/>
              </a:rPr>
              <a:t>çözümden faydalanarak  </a:t>
            </a:r>
            <a:r>
              <a:rPr sz="1400" spc="-5" dirty="0">
                <a:latin typeface="Calibri"/>
                <a:cs typeface="Calibri"/>
              </a:rPr>
              <a:t>bir sonraki </a:t>
            </a:r>
            <a:r>
              <a:rPr sz="1400" spc="-10" dirty="0">
                <a:latin typeface="Calibri"/>
                <a:cs typeface="Calibri"/>
              </a:rPr>
              <a:t>çözümü </a:t>
            </a:r>
            <a:r>
              <a:rPr sz="1400" spc="-5" dirty="0">
                <a:latin typeface="Calibri"/>
                <a:cs typeface="Calibri"/>
              </a:rPr>
              <a:t>elde etme </a:t>
            </a:r>
            <a:r>
              <a:rPr sz="1400" spc="-10" dirty="0">
                <a:latin typeface="Calibri"/>
                <a:cs typeface="Calibri"/>
              </a:rPr>
              <a:t>ve </a:t>
            </a:r>
            <a:r>
              <a:rPr sz="1400" spc="-5" dirty="0">
                <a:latin typeface="Calibri"/>
                <a:cs typeface="Calibri"/>
              </a:rPr>
              <a:t>elde </a:t>
            </a:r>
            <a:r>
              <a:rPr sz="1400" dirty="0">
                <a:latin typeface="Calibri"/>
                <a:cs typeface="Calibri"/>
              </a:rPr>
              <a:t>edilen </a:t>
            </a:r>
            <a:r>
              <a:rPr sz="1400" spc="-10" dirty="0">
                <a:latin typeface="Calibri"/>
                <a:cs typeface="Calibri"/>
              </a:rPr>
              <a:t>çözüm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önceki çözümlerin birkaçının kullanılması 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5" dirty="0">
                <a:latin typeface="Calibri"/>
                <a:cs typeface="Calibri"/>
              </a:rPr>
              <a:t>bir sonraki </a:t>
            </a:r>
            <a:r>
              <a:rPr sz="1400" spc="-10" dirty="0">
                <a:latin typeface="Calibri"/>
                <a:cs typeface="Calibri"/>
              </a:rPr>
              <a:t>çözümün </a:t>
            </a:r>
            <a:r>
              <a:rPr sz="1400" dirty="0">
                <a:latin typeface="Calibri"/>
                <a:cs typeface="Calibri"/>
              </a:rPr>
              <a:t>elde </a:t>
            </a:r>
            <a:r>
              <a:rPr sz="1400" spc="-5" dirty="0">
                <a:latin typeface="Calibri"/>
                <a:cs typeface="Calibri"/>
              </a:rPr>
              <a:t>edilmesi </a:t>
            </a:r>
            <a:r>
              <a:rPr sz="1400" dirty="0">
                <a:latin typeface="Calibri"/>
                <a:cs typeface="Calibri"/>
              </a:rPr>
              <a:t>ile </a:t>
            </a:r>
            <a:r>
              <a:rPr sz="1400" spc="-10" dirty="0">
                <a:latin typeface="Calibri"/>
                <a:cs typeface="Calibri"/>
              </a:rPr>
              <a:t>problemi çözme </a:t>
            </a:r>
            <a:r>
              <a:rPr sz="1400" dirty="0">
                <a:latin typeface="Calibri"/>
                <a:cs typeface="Calibri"/>
              </a:rPr>
              <a:t>işlemine </a:t>
            </a:r>
            <a:r>
              <a:rPr sz="1400" b="1" spc="-5" dirty="0">
                <a:latin typeface="Calibri"/>
                <a:cs typeface="Calibri"/>
              </a:rPr>
              <a:t>özyineleme yöntemi</a:t>
            </a:r>
            <a:r>
              <a:rPr sz="1400" b="1" spc="-15" dirty="0">
                <a:latin typeface="Calibri"/>
                <a:cs typeface="Calibri"/>
              </a:rPr>
              <a:t> </a:t>
            </a:r>
            <a:r>
              <a:rPr sz="1400" spc="-30" dirty="0" err="1">
                <a:latin typeface="Calibri"/>
                <a:cs typeface="Calibri"/>
              </a:rPr>
              <a:t>denir</a:t>
            </a:r>
            <a:r>
              <a:rPr sz="1400" spc="-30" dirty="0">
                <a:latin typeface="Calibri"/>
                <a:cs typeface="Calibri"/>
              </a:rPr>
              <a:t>.</a:t>
            </a: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Faktöriyel hesabı, özyinelemeli bir algoritma kullanılarak çözülebilecek problemlere güzel bir örnektir</a:t>
            </a: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 • Algoritmanın çıkış koşulu belirlenir (1! = 1).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 • 2 sayısının faktöriyeli hesaplanır (2! = 1! * 2 = 2).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 • 3 sayısının faktöriyeli hesaplanır (3! = 2! * 3 = 6).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  • 4 sayısının faktöriyeli hesaplanır (4! = 3! * 4 = 24). 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• 5 sayısının faktöriyeli hesaplanır (5! = 4! * 5 = 120). </a:t>
            </a: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r>
              <a:rPr lang="tr-TR" sz="1400" dirty="0"/>
              <a:t>      • Beklenen hesaplamaya ulaşıldığı için algoritma sonlandırılır</a:t>
            </a: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lang="tr-TR" sz="1400" spc="-30" dirty="0">
              <a:latin typeface="Calibri"/>
              <a:cs typeface="Calibri"/>
            </a:endParaRPr>
          </a:p>
          <a:p>
            <a:pPr marL="582295" marR="125730" indent="-273050">
              <a:lnSpc>
                <a:spcPct val="100000"/>
              </a:lnSpc>
              <a:spcBef>
                <a:spcPts val="380"/>
              </a:spcBef>
              <a:tabLst>
                <a:tab pos="582295" algn="l"/>
              </a:tabLst>
            </a:pPr>
            <a:endParaRPr sz="14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29353" y="297941"/>
            <a:ext cx="1962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FDFDFD"/>
                </a:solidFill>
                <a:latin typeface="Arial"/>
                <a:cs typeface="Arial"/>
              </a:rPr>
              <a:t>15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935710" y="1861566"/>
            <a:ext cx="7272578" cy="1559401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lang="tr-TR" sz="1400" spc="-165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65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b="1" spc="-5" dirty="0"/>
              <a:t>Böl </a:t>
            </a:r>
            <a:r>
              <a:rPr lang="tr-TR" sz="1400" b="1" spc="-15" dirty="0"/>
              <a:t>ve</a:t>
            </a:r>
            <a:r>
              <a:rPr lang="tr-TR" sz="1400" b="1" spc="-70" dirty="0"/>
              <a:t> </a:t>
            </a:r>
            <a:r>
              <a:rPr lang="tr-TR" sz="1400" b="1" spc="-15" dirty="0"/>
              <a:t>fethet</a:t>
            </a:r>
            <a:endParaRPr lang="tr-TR" sz="1400" dirty="0"/>
          </a:p>
          <a:p>
            <a:pPr marL="559435" marR="5080" indent="-229235">
              <a:lnSpc>
                <a:spcPct val="100000"/>
              </a:lnSpc>
              <a:spcBef>
                <a:spcPts val="380"/>
              </a:spcBef>
            </a:pPr>
            <a:r>
              <a:rPr lang="tr-TR" sz="1400" spc="-100" dirty="0">
                <a:solidFill>
                  <a:srgbClr val="AC0000"/>
                </a:solidFill>
                <a:latin typeface="Wingdings"/>
                <a:cs typeface="Wingdings"/>
              </a:rPr>
              <a:t></a:t>
            </a:r>
            <a:r>
              <a:rPr lang="tr-TR" sz="1400" spc="-100" dirty="0">
                <a:solidFill>
                  <a:srgbClr val="AC0000"/>
                </a:solidFill>
                <a:latin typeface="Times New Roman"/>
                <a:cs typeface="Times New Roman"/>
              </a:rPr>
              <a:t> </a:t>
            </a:r>
            <a:r>
              <a:rPr lang="tr-TR" sz="1400" spc="-10" dirty="0"/>
              <a:t>Kompleks </a:t>
            </a:r>
            <a:r>
              <a:rPr lang="tr-TR" sz="1400" spc="-5" dirty="0"/>
              <a:t>problemlerin bir bütün olarak çözülmeleri </a:t>
            </a:r>
            <a:r>
              <a:rPr lang="tr-TR" sz="1400" spc="-10" dirty="0"/>
              <a:t>çok </a:t>
            </a:r>
            <a:r>
              <a:rPr lang="tr-TR" sz="1400" spc="-15" dirty="0"/>
              <a:t>zor </a:t>
            </a:r>
            <a:r>
              <a:rPr lang="tr-TR" sz="1400" spc="-5" dirty="0"/>
              <a:t>olacağından dolayı, bu problemler </a:t>
            </a:r>
            <a:r>
              <a:rPr lang="tr-TR" sz="1400" dirty="0"/>
              <a:t>alt  </a:t>
            </a:r>
            <a:r>
              <a:rPr lang="tr-TR" sz="1400" spc="-10" dirty="0"/>
              <a:t>problemlere </a:t>
            </a:r>
            <a:r>
              <a:rPr lang="tr-TR" sz="1400" spc="-20" dirty="0"/>
              <a:t>bölünürler. </a:t>
            </a:r>
            <a:r>
              <a:rPr lang="tr-TR" sz="1400" dirty="0"/>
              <a:t>Bu </a:t>
            </a:r>
            <a:r>
              <a:rPr lang="tr-TR" sz="1400" spc="-5" dirty="0"/>
              <a:t>bölünme işleminin yapılabilmesi </a:t>
            </a:r>
            <a:r>
              <a:rPr lang="tr-TR" sz="1400" dirty="0"/>
              <a:t>için alt </a:t>
            </a:r>
            <a:r>
              <a:rPr lang="tr-TR" sz="1400" spc="-5" dirty="0"/>
              <a:t>problemlerin bir üst seviyedeki  </a:t>
            </a:r>
            <a:r>
              <a:rPr lang="tr-TR" sz="1400" spc="-10" dirty="0"/>
              <a:t>problem </a:t>
            </a:r>
            <a:r>
              <a:rPr lang="tr-TR" sz="1400" dirty="0"/>
              <a:t>ile </a:t>
            </a:r>
            <a:r>
              <a:rPr lang="tr-TR" sz="1400" spc="-10" dirty="0"/>
              <a:t>aynı özelliği </a:t>
            </a:r>
            <a:r>
              <a:rPr lang="tr-TR" sz="1400" spc="-15" dirty="0"/>
              <a:t>sağlamalıdır. </a:t>
            </a:r>
            <a:r>
              <a:rPr lang="tr-TR" sz="1400" dirty="0"/>
              <a:t>Bu </a:t>
            </a:r>
            <a:r>
              <a:rPr lang="tr-TR" sz="1400" spc="-10" dirty="0"/>
              <a:t>yöntem </a:t>
            </a:r>
            <a:r>
              <a:rPr lang="tr-TR" sz="1400" dirty="0"/>
              <a:t>ile </a:t>
            </a:r>
            <a:r>
              <a:rPr lang="tr-TR" sz="1400" spc="-5" dirty="0"/>
              <a:t>algoritma tasarımı </a:t>
            </a:r>
            <a:r>
              <a:rPr lang="tr-TR" sz="1400" spc="-15" dirty="0"/>
              <a:t>yapmaya </a:t>
            </a:r>
            <a:r>
              <a:rPr lang="tr-TR" sz="1400" b="1" dirty="0"/>
              <a:t>böl </a:t>
            </a:r>
            <a:r>
              <a:rPr lang="tr-TR" sz="1400" b="1" spc="-10" dirty="0"/>
              <a:t>ve</a:t>
            </a:r>
            <a:r>
              <a:rPr lang="tr-TR" sz="1400" b="1" spc="110" dirty="0"/>
              <a:t> </a:t>
            </a:r>
            <a:r>
              <a:rPr lang="tr-TR" sz="1400" b="1" spc="-10" dirty="0"/>
              <a:t>fethet</a:t>
            </a:r>
            <a:endParaRPr lang="tr-TR" sz="1400" dirty="0"/>
          </a:p>
          <a:p>
            <a:pPr marL="559435">
              <a:lnSpc>
                <a:spcPct val="100000"/>
              </a:lnSpc>
            </a:pPr>
            <a:r>
              <a:rPr lang="tr-TR" sz="1400" b="1" spc="-10" dirty="0"/>
              <a:t>yöntemi</a:t>
            </a:r>
            <a:r>
              <a:rPr lang="tr-TR" sz="1400" b="1" spc="-45" dirty="0"/>
              <a:t> </a:t>
            </a:r>
            <a:r>
              <a:rPr lang="tr-TR" sz="1400" spc="-30" dirty="0"/>
              <a:t>denir.</a:t>
            </a:r>
            <a:endParaRPr lang="tr-TR" sz="1400" dirty="0"/>
          </a:p>
          <a:p>
            <a:endParaRPr lang="tr-TR" sz="1400" dirty="0"/>
          </a:p>
        </p:txBody>
      </p:sp>
      <p:sp>
        <p:nvSpPr>
          <p:cNvPr id="4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/>
              <a:t>Algoritmaları tasarlamada kullanılacak</a:t>
            </a:r>
            <a:r>
              <a:rPr sz="2400" spc="-75" dirty="0"/>
              <a:t> </a:t>
            </a:r>
            <a:r>
              <a:rPr sz="2400" spc="-10" dirty="0"/>
              <a:t>yöntemler:</a:t>
            </a:r>
            <a:endParaRPr sz="2400" dirty="0"/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87" y="3420968"/>
            <a:ext cx="7704913" cy="2827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891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792</TotalTime>
  <Words>3807</Words>
  <Application>Microsoft Office PowerPoint</Application>
  <PresentationFormat>Ekran Gösterisi (4:3)</PresentationFormat>
  <Paragraphs>556</Paragraphs>
  <Slides>45</Slides>
  <Notes>27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45</vt:i4>
      </vt:variant>
    </vt:vector>
  </HeadingPairs>
  <TitlesOfParts>
    <vt:vector size="52" baseType="lpstr"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PowerPoint Sunusu</vt:lpstr>
      <vt:lpstr>Algoritmaların Özellikleri</vt:lpstr>
      <vt:lpstr>Algoritmaların Özellikleri</vt:lpstr>
      <vt:lpstr>Algoritmaların Yönleri</vt:lpstr>
      <vt:lpstr>Algoritmaların Yönleri</vt:lpstr>
      <vt:lpstr>Algoritmaların Yönleri</vt:lpstr>
      <vt:lpstr>Algoritma Tasarımı</vt:lpstr>
      <vt:lpstr>Algoritmaları tasarlamada kullanılacak yöntemler:</vt:lpstr>
      <vt:lpstr>Algoritmaları tasarlamada kullanılacak yöntemler:</vt:lpstr>
      <vt:lpstr>Algoritmaları tasarlamada kullanılacak yöntemler:</vt:lpstr>
      <vt:lpstr>Algoritmaları tasarlamada kullanılacak yöntemler:</vt:lpstr>
      <vt:lpstr>Algoritmaları tasarlamada kullanılacak yöntemler:</vt:lpstr>
      <vt:lpstr>Algoritma Analizi</vt:lpstr>
      <vt:lpstr>Algoritma Analizi</vt:lpstr>
      <vt:lpstr>Neden algoritmalar ve başarımla  uğraşırız?</vt:lpstr>
      <vt:lpstr>Algoritmik Performans</vt:lpstr>
      <vt:lpstr>Algoritma Analizi</vt:lpstr>
      <vt:lpstr>Algoritma Analizi</vt:lpstr>
      <vt:lpstr>Algoritmaların Analizi</vt:lpstr>
      <vt:lpstr>Algoritma Analizi</vt:lpstr>
      <vt:lpstr>Algoritmaların Analizi</vt:lpstr>
      <vt:lpstr>Algoritmaların Analizi: Çalışma Zamanı fonksiyonu :T(n)</vt:lpstr>
      <vt:lpstr>Tahmin için Genel Kurallar</vt:lpstr>
      <vt:lpstr>PowerPoint Sunusu</vt:lpstr>
      <vt:lpstr>Algoritmanın Büyüme Oranları</vt:lpstr>
      <vt:lpstr>Asimptotik simgelem (notasyon) O-simgelemi (üst sınırlar)</vt:lpstr>
      <vt:lpstr>Algoritmanın Büyüme Oranları</vt:lpstr>
      <vt:lpstr>Ortak Büyüme Oranları</vt:lpstr>
      <vt:lpstr>Büyüme oranı fonksiyonlarının  karşılaştırılması</vt:lpstr>
      <vt:lpstr>Büyüme oranı analizi ile ilgili  problemler</vt:lpstr>
      <vt:lpstr>En iyi (Best), En kötü (Worst),  Ortalama(Average) Durum Analizi</vt:lpstr>
      <vt:lpstr>En iyi (Best), En kötü (Worst),  Ortalama(Average) Durum Analizi</vt:lpstr>
      <vt:lpstr>Diziler (Arrays)</vt:lpstr>
      <vt:lpstr>İkili Arama (Binary Search)</vt:lpstr>
      <vt:lpstr>İkili Arama (Binary Search)</vt:lpstr>
      <vt:lpstr>İkili Arama (Binary Search)</vt:lpstr>
      <vt:lpstr>İkili Arama (Binary Search)</vt:lpstr>
      <vt:lpstr>İkili Arama (Binary Search)</vt:lpstr>
      <vt:lpstr>İkili Arama (Binary Search)</vt:lpstr>
      <vt:lpstr>Binary Arama Analizi</vt:lpstr>
      <vt:lpstr>2.Hafta Algoritmaların  Analizi</vt:lpstr>
      <vt:lpstr>Sorular</vt:lpstr>
      <vt:lpstr>PowerPoint Sunusu</vt:lpstr>
      <vt:lpstr>Algoritmaların doğruluğu</vt:lpstr>
      <vt:lpstr>Döngü Değişmezleri (Loop Invaritants)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Veri Yapıları ve Algoritmalar</dc:title>
  <dc:creator>ERKAN TANYILDIZI</dc:creator>
  <cp:lastModifiedBy>Murat Berk Yetiştirir</cp:lastModifiedBy>
  <cp:revision>61</cp:revision>
  <dcterms:created xsi:type="dcterms:W3CDTF">2020-10-06T18:03:32Z</dcterms:created>
  <dcterms:modified xsi:type="dcterms:W3CDTF">2024-11-20T09:35:19Z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2017-02-07T00:00:00Z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2020-10-06T00:00:00Z</vt:filetime>
  </property>
</Properties>
</file>