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89" r:id="rId6"/>
    <p:sldId id="290" r:id="rId7"/>
    <p:sldId id="291" r:id="rId8"/>
    <p:sldId id="292" r:id="rId9"/>
    <p:sldId id="306" r:id="rId10"/>
    <p:sldId id="308" r:id="rId11"/>
    <p:sldId id="313" r:id="rId12"/>
    <p:sldId id="314" r:id="rId13"/>
    <p:sldId id="334" r:id="rId14"/>
    <p:sldId id="339" r:id="rId15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33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B3497-CFFF-41BC-AFCC-DBFC96EF708C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E165-B28A-4374-871B-436600FD2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8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613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103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439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00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25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44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949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74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75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28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42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070" y="985773"/>
            <a:ext cx="689985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4526" y="1864613"/>
            <a:ext cx="6914946" cy="434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3553" y="2375662"/>
            <a:ext cx="246380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2.Hafta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Al</a:t>
            </a:r>
            <a:r>
              <a:rPr spc="-30" dirty="0"/>
              <a:t>g</a:t>
            </a:r>
            <a:r>
              <a:rPr dirty="0"/>
              <a:t>ori</a:t>
            </a:r>
            <a:r>
              <a:rPr spc="10" dirty="0"/>
              <a:t>t</a:t>
            </a:r>
            <a:r>
              <a:rPr dirty="0"/>
              <a:t>m</a:t>
            </a:r>
            <a:r>
              <a:rPr spc="-20" dirty="0"/>
              <a:t>a</a:t>
            </a:r>
            <a:r>
              <a:rPr dirty="0"/>
              <a:t>ların  Analizi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29353" y="4390491"/>
            <a:ext cx="3210560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737235">
              <a:lnSpc>
                <a:spcPct val="110000"/>
              </a:lnSpc>
              <a:spcBef>
                <a:spcPts val="100"/>
              </a:spcBef>
            </a:pPr>
            <a:r>
              <a:rPr sz="1700" spc="-20" dirty="0">
                <a:solidFill>
                  <a:srgbClr val="424242"/>
                </a:solidFill>
                <a:latin typeface="Calibri"/>
                <a:cs typeface="Calibri"/>
              </a:rPr>
              <a:t>Araya </a:t>
            </a:r>
            <a:r>
              <a:rPr sz="1700" spc="-15" dirty="0">
                <a:solidFill>
                  <a:srgbClr val="424242"/>
                </a:solidFill>
                <a:latin typeface="Calibri"/>
                <a:cs typeface="Calibri"/>
              </a:rPr>
              <a:t>Yerleştirme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Sırlaması 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(Insert</a:t>
            </a:r>
            <a:r>
              <a:rPr sz="1700" spc="-4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Sort)</a:t>
            </a:r>
            <a:endParaRPr sz="17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  <a:spcBef>
                <a:spcPts val="200"/>
              </a:spcBef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Birleştirme Sıralaması </a:t>
            </a: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(Merge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Sort</a:t>
            </a:r>
            <a:r>
              <a:rPr sz="17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Yinelemeler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670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Birleştirme </a:t>
            </a:r>
            <a:r>
              <a:rPr spc="-10" dirty="0"/>
              <a:t>sıralaması-Merge</a:t>
            </a:r>
            <a:r>
              <a:rPr spc="-100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5" y="1857755"/>
            <a:ext cx="6391656" cy="437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35710"/>
            <a:ext cx="4020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Yinelemeler</a:t>
            </a:r>
            <a:r>
              <a:rPr sz="2800" spc="-30" dirty="0"/>
              <a:t> </a:t>
            </a:r>
            <a:r>
              <a:rPr sz="2800" spc="-10" dirty="0"/>
              <a:t>–(Reküranslar)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192174" y="1929765"/>
            <a:ext cx="6771005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6675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Yinelemeli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algoritmalarda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süresi reküranslar  kullanılarak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tanımlanabilir.</a:t>
            </a:r>
            <a:endParaRPr sz="2400">
              <a:latin typeface="Calibri"/>
              <a:cs typeface="Calibri"/>
            </a:endParaRPr>
          </a:p>
          <a:p>
            <a:pPr marL="285115" marR="59436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yineleme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herhangi bir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fonksiyonu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kendisinin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küçük girişleriyle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tanımlar.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Yinelemeleri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çözmek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genel 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prosedür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yada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yöntem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yoktur.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Malesef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yinelemeleri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çözmek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iyi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algoritma da 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yoktur.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Sadece birtakım teknikler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vardır.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Bunların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bazıları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bazen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işe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yarar ve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eğer şanslıysanız</a:t>
            </a:r>
            <a:r>
              <a:rPr sz="24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sizin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yinelemeniz için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bunlardan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biri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çalışır.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3764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Yinelemelerin</a:t>
            </a:r>
            <a:r>
              <a:rPr spc="-90" dirty="0"/>
              <a:t> </a:t>
            </a:r>
            <a:r>
              <a:rPr spc="-10" dirty="0"/>
              <a:t>çözümü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32813"/>
            <a:ext cx="6598284" cy="340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Yinelemeler entegral,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türev,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v.s.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denklemlerinin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çözümlerine 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benzer.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Yinelemeleri çözmek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konusunda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kullanacağımız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3 ana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yöntem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vardır.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yöntemler;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F2F2F"/>
                </a:solidFill>
                <a:latin typeface="Calibri"/>
                <a:cs typeface="Calibri"/>
              </a:rPr>
              <a:t>Yerine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koyma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metodu</a:t>
            </a:r>
            <a:r>
              <a:rPr sz="2000" b="1" spc="-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(substitution)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İterasyon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(Yineleme) metodu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(iteration</a:t>
            </a:r>
            <a:r>
              <a:rPr sz="2000" b="1" spc="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metod)</a:t>
            </a:r>
            <a:endParaRPr sz="2000" dirty="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Özyineleme </a:t>
            </a:r>
            <a:r>
              <a:rPr sz="1800" b="1" spc="-10" dirty="0">
                <a:solidFill>
                  <a:srgbClr val="2F2F2F"/>
                </a:solidFill>
                <a:latin typeface="Calibri"/>
                <a:cs typeface="Calibri"/>
              </a:rPr>
              <a:t>ağacı (recursion</a:t>
            </a:r>
            <a:r>
              <a:rPr sz="1800" b="1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Ana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Metot (Master</a:t>
            </a:r>
            <a:r>
              <a:rPr sz="2000" b="1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metod)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yöntemlerin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dışında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bağıntılar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Karakteristik</a:t>
            </a:r>
            <a:endParaRPr sz="2000" dirty="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denklemler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kullanarak</a:t>
            </a:r>
            <a:r>
              <a:rPr sz="2000" b="1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çözülebilir.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4411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Özyineleme-ağacı</a:t>
            </a:r>
            <a:r>
              <a:rPr spc="-25" dirty="0"/>
              <a:t> </a:t>
            </a:r>
            <a:r>
              <a:rPr spc="-15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470015" cy="398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365125" indent="-273050" algn="just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İterasyon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yönteminin çözüm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adımları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ağaç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şeklinde  gösterilebilir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elde edilen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ağaca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Özyineleme-ağacı  denir</a:t>
            </a:r>
            <a:endParaRPr sz="2200">
              <a:latin typeface="Calibri"/>
              <a:cs typeface="Calibri"/>
            </a:endParaRPr>
          </a:p>
          <a:p>
            <a:pPr marL="285115" marR="767715" indent="-273050" algn="just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Özyineleme-ağacı,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 algoritmadaki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 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uygulamasının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maliyetini (zamanı)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modeller.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Özyineleme-ağacı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metodu,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diğer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yöntemler</a:t>
            </a:r>
            <a:r>
              <a:rPr sz="22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gibi,</a:t>
            </a:r>
            <a:endParaRPr sz="2200">
              <a:latin typeface="Calibri"/>
              <a:cs typeface="Calibri"/>
            </a:endParaRPr>
          </a:p>
          <a:p>
            <a:pPr marL="285115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güvenilir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olmayabilir.</a:t>
            </a:r>
            <a:endParaRPr sz="2200">
              <a:latin typeface="Calibri"/>
              <a:cs typeface="Calibri"/>
            </a:endParaRPr>
          </a:p>
          <a:p>
            <a:pPr marL="285115" marR="79248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Öte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yandan özyineleme-ağacı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metodu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"öngörü"  olgusunu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geliştirir.</a:t>
            </a:r>
            <a:endParaRPr sz="22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Özyineleme-ağacı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metodu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"yerine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koyma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metodu"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için 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gerekli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tahminlerinde</a:t>
            </a:r>
            <a:r>
              <a:rPr sz="22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yararlıdır.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2547" y="1412747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646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Sonuçlar- Insert Sort </a:t>
            </a:r>
            <a:r>
              <a:rPr spc="-15" dirty="0"/>
              <a:t>–Merge</a:t>
            </a:r>
            <a:r>
              <a:rPr spc="-120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1374" y="2337942"/>
            <a:ext cx="680910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58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Θ(n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lg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n)’ nin, büyüme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oranı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Θ(n</a:t>
            </a:r>
            <a:r>
              <a:rPr sz="2400" spc="-7" baseline="24305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)'den daha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yavaştır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(küçüktür).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35915" marR="16129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durumda, birleştirme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sıralaması asimptotik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araya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yerleştirme sıralamasından daha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iyidir.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35915" marR="412115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Pratikte,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birleştirme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sıralaması(Merge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Sort)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araya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yerleştirme sıralamasını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(Insert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Sort)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n &gt;</a:t>
            </a:r>
            <a:r>
              <a:rPr sz="2400" spc="-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değerlerinde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geçer.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65605"/>
            <a:ext cx="5784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Sıralama </a:t>
            </a:r>
            <a:r>
              <a:rPr sz="4000" spc="-5" dirty="0"/>
              <a:t>(sorting)</a:t>
            </a:r>
            <a:r>
              <a:rPr sz="4000" spc="15" dirty="0"/>
              <a:t> </a:t>
            </a:r>
            <a:r>
              <a:rPr sz="4000" spc="-10" dirty="0"/>
              <a:t>problemi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69746" y="1969389"/>
            <a:ext cx="606044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65608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Girdi: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	</a:t>
            </a:r>
            <a:r>
              <a:rPr sz="2400" b="1" spc="15" dirty="0">
                <a:solidFill>
                  <a:srgbClr val="2F2F2F"/>
                </a:solidFill>
                <a:latin typeface="Cambria Math"/>
                <a:cs typeface="Cambria Math"/>
              </a:rPr>
              <a:t>〈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…,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400" b="1" spc="15" dirty="0">
                <a:solidFill>
                  <a:srgbClr val="2F2F2F"/>
                </a:solidFill>
                <a:latin typeface="Cambria Math"/>
                <a:cs typeface="Cambria Math"/>
              </a:rPr>
              <a:t>〉</a:t>
            </a:r>
            <a:r>
              <a:rPr sz="2400" b="1" spc="52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sayıları.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1087755" marR="55880" indent="-1024890">
              <a:lnSpc>
                <a:spcPct val="109600"/>
              </a:lnSpc>
              <a:tabLst>
                <a:tab pos="304609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Çıktı: </a:t>
            </a:r>
            <a:r>
              <a:rPr sz="2400" b="1" dirty="0">
                <a:solidFill>
                  <a:srgbClr val="2F2F2F"/>
                </a:solidFill>
                <a:latin typeface="Cambria Math"/>
                <a:cs typeface="Cambria Math"/>
              </a:rPr>
              <a:t>〈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,</a:t>
            </a:r>
            <a:r>
              <a:rPr sz="2400" b="1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…,</a:t>
            </a:r>
            <a:r>
              <a:rPr sz="24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2F2F2F"/>
                </a:solidFill>
                <a:latin typeface="Cambria Math"/>
                <a:cs typeface="Cambria Math"/>
              </a:rPr>
              <a:t>〉	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elemanları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…,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elamanlarının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permütasyonudur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≤ 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≤ … ≤ 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b="1" spc="209" baseline="-20833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ts val="2735"/>
              </a:lnSpc>
              <a:spcBef>
                <a:spcPts val="28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Permütasyon,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rakamların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sıralamasının</a:t>
            </a:r>
            <a:endParaRPr sz="2400">
              <a:latin typeface="Calibri"/>
              <a:cs typeface="Calibri"/>
            </a:endParaRPr>
          </a:p>
          <a:p>
            <a:pPr marL="335915">
              <a:lnSpc>
                <a:spcPts val="2735"/>
              </a:lnSpc>
            </a:pP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değiştirilmesidir.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Örnek: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90"/>
              </a:spcBef>
              <a:tabLst>
                <a:tab pos="1386840" algn="l"/>
                <a:tab pos="1678305" algn="l"/>
                <a:tab pos="1967230" algn="l"/>
                <a:tab pos="2258695" algn="l"/>
                <a:tab pos="255016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Girdi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: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8	2	4	9	3	6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90"/>
              </a:spcBef>
              <a:tabLst>
                <a:tab pos="1337945" algn="l"/>
                <a:tab pos="1629410" algn="l"/>
                <a:tab pos="1920239" algn="l"/>
                <a:tab pos="2209800" algn="l"/>
                <a:tab pos="25012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Çıktı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2	3	4	6	8	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Araya </a:t>
            </a:r>
            <a:r>
              <a:rPr sz="3600" spc="-10" dirty="0"/>
              <a:t>yerleştirme sıralaması  </a:t>
            </a:r>
            <a:r>
              <a:rPr sz="3600" dirty="0"/>
              <a:t>(Insertion sort)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23125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Insert Sort, artımsal tasarım yaklaşımını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kullanır: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A[1...j-1]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dizisi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sıralanmış.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Strateji: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Bir elemanı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sıraya</a:t>
            </a:r>
            <a:r>
              <a:rPr sz="24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ekle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Bütün elemanları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sıralayana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devam</a:t>
            </a:r>
            <a:r>
              <a:rPr sz="24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59789"/>
            <a:ext cx="6692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Araya </a:t>
            </a:r>
            <a:r>
              <a:rPr sz="3600" spc="-10" dirty="0"/>
              <a:t>yerleştirme sıralaması</a:t>
            </a:r>
            <a:r>
              <a:rPr sz="3600" spc="-45" dirty="0"/>
              <a:t> </a:t>
            </a:r>
            <a:r>
              <a:rPr sz="3600" dirty="0"/>
              <a:t>örneği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36191" y="1988820"/>
            <a:ext cx="5411724" cy="428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437134"/>
            <a:ext cx="2996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Hatırlatma  </a:t>
            </a:r>
            <a:r>
              <a:rPr sz="3600" spc="-5" dirty="0"/>
              <a:t>Çalışma</a:t>
            </a:r>
            <a:r>
              <a:rPr sz="3600" spc="-100" dirty="0"/>
              <a:t> </a:t>
            </a:r>
            <a:r>
              <a:rPr sz="3600" spc="-5" dirty="0"/>
              <a:t>Zamanı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1867915"/>
            <a:ext cx="6835140" cy="2988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veya koşma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süresi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bağımlıdır:  Önceden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sıralanmış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diziyi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kolaydır.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alibri"/>
              <a:cs typeface="Calibri"/>
            </a:endParaRPr>
          </a:p>
          <a:p>
            <a:pPr marL="285115" marR="803910" indent="-273050">
              <a:lnSpc>
                <a:spcPts val="2590"/>
              </a:lnSpc>
              <a:spcBef>
                <a:spcPts val="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zamanının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boyutuna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göre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parametrelenmesi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yararlıdır,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çünkü kısa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dizileri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sıralamak uzun dizilere oranla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kolaydır.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Genellikle,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zamanında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üst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sınır</a:t>
            </a:r>
            <a:r>
              <a:rPr sz="2400" spc="-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aranır.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56005"/>
            <a:ext cx="392620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Hatırlatma  </a:t>
            </a:r>
            <a:r>
              <a:rPr sz="4000" spc="-10" dirty="0"/>
              <a:t>Çözümleme</a:t>
            </a:r>
            <a:r>
              <a:rPr sz="4000" spc="-80" dirty="0"/>
              <a:t> </a:t>
            </a:r>
            <a:r>
              <a:rPr sz="4000" spc="-5" dirty="0"/>
              <a:t>türleri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1926366"/>
            <a:ext cx="6647815" cy="42906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En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kötü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durum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(Worst-case): </a:t>
            </a:r>
            <a:r>
              <a:rPr sz="1400" spc="-5" dirty="0">
                <a:solidFill>
                  <a:srgbClr val="2F2F2F"/>
                </a:solidFill>
                <a:latin typeface="Calibri"/>
                <a:cs typeface="Calibri"/>
              </a:rPr>
              <a:t>(genellikle </a:t>
            </a:r>
            <a:r>
              <a:rPr sz="1400" spc="-10" dirty="0">
                <a:solidFill>
                  <a:srgbClr val="2F2F2F"/>
                </a:solidFill>
                <a:latin typeface="Calibri"/>
                <a:cs typeface="Calibri"/>
              </a:rPr>
              <a:t>bununla</a:t>
            </a:r>
            <a:r>
              <a:rPr sz="1400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F2F2F"/>
                </a:solidFill>
                <a:latin typeface="Calibri"/>
                <a:cs typeface="Calibri"/>
              </a:rPr>
              <a:t>ilgilenilecek)</a:t>
            </a:r>
            <a:endParaRPr sz="1400">
              <a:latin typeface="Calibri"/>
              <a:cs typeface="Calibri"/>
            </a:endParaRPr>
          </a:p>
          <a:p>
            <a:pPr marL="309245">
              <a:lnSpc>
                <a:spcPts val="2510"/>
              </a:lnSpc>
              <a:spcBef>
                <a:spcPts val="280"/>
              </a:spcBef>
              <a:tabLst>
                <a:tab pos="13766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T(n)</a:t>
            </a:r>
            <a:r>
              <a:rPr sz="22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=	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boyutlu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girişte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algoritmanın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maksimum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510"/>
              </a:lnSpc>
            </a:pP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süresi.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(Programın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durumda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çalışması)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Ortalama durum: </a:t>
            </a:r>
            <a:r>
              <a:rPr sz="1400" spc="-10" dirty="0">
                <a:solidFill>
                  <a:srgbClr val="2F2F2F"/>
                </a:solidFill>
                <a:latin typeface="Calibri"/>
                <a:cs typeface="Calibri"/>
              </a:rPr>
              <a:t>(bazen</a:t>
            </a:r>
            <a:r>
              <a:rPr sz="1400" spc="-5" dirty="0">
                <a:solidFill>
                  <a:srgbClr val="2F2F2F"/>
                </a:solidFill>
                <a:latin typeface="Calibri"/>
                <a:cs typeface="Calibri"/>
              </a:rPr>
              <a:t> ilgilenilecek)</a:t>
            </a:r>
            <a:endParaRPr sz="1400">
              <a:latin typeface="Calibri"/>
              <a:cs typeface="Calibri"/>
            </a:endParaRPr>
          </a:p>
          <a:p>
            <a:pPr marL="582295" marR="429259" indent="-273050">
              <a:lnSpc>
                <a:spcPts val="2380"/>
              </a:lnSpc>
              <a:spcBef>
                <a:spcPts val="5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T(n) = 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boyutlu her girişte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algoritmanın beklenen  süresi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(ağırlıklı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ortalama).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2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Girişlerin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istatistiksel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dağılımı için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varsayım</a:t>
            </a:r>
            <a:r>
              <a:rPr sz="2200" spc="-1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gerekli.</a:t>
            </a:r>
            <a:endParaRPr sz="2200">
              <a:latin typeface="Calibri"/>
              <a:cs typeface="Calibri"/>
            </a:endParaRPr>
          </a:p>
          <a:p>
            <a:pPr marL="582295" marR="5080" indent="-273050">
              <a:lnSpc>
                <a:spcPts val="2380"/>
              </a:lnSpc>
              <a:spcBef>
                <a:spcPts val="5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kullanılan varsayımlardan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biri 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boyutunda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her 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girişin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eşit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oranda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olasılığının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olduğunu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etmek.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En iyi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durum: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(gerçek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dışı)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ts val="251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Sadece bir giriş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yapısında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hızlı çalışan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fakat yavaş</a:t>
            </a:r>
            <a:r>
              <a:rPr sz="2200" spc="4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510"/>
              </a:lnSpc>
            </a:pP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 ile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hile</a:t>
            </a:r>
            <a:r>
              <a:rPr sz="22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yapmak.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56005"/>
            <a:ext cx="59093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Hatırlatma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4000" spc="-5" dirty="0"/>
              <a:t>Makineden-bağımsız </a:t>
            </a:r>
            <a:r>
              <a:rPr sz="4000" spc="-15" dirty="0"/>
              <a:t>zaman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1966340"/>
            <a:ext cx="6102350" cy="3403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Araya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yerleştirme sıralamasının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nedir?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Bilgisayarın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hızına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bağlıdır: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bağıl (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rölatif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(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aynı</a:t>
            </a:r>
            <a:r>
              <a:rPr sz="22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makinede),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mutlak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(absolüt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(farklı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makinelerde).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BÜYÜK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FİKİR: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Makineye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bağımlı sabitleri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görmezden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gel.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n →∞ 'a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yaklaştıkça, T(n)'nin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büyümesine</a:t>
            </a:r>
            <a:r>
              <a:rPr sz="2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bak.</a:t>
            </a:r>
            <a:endParaRPr sz="2200">
              <a:latin typeface="Calibri"/>
              <a:cs typeface="Calibri"/>
            </a:endParaRPr>
          </a:p>
          <a:p>
            <a:pPr marL="151384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"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Asimptotik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Çözümleme"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437134"/>
            <a:ext cx="20599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Hatırlatma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070" y="985773"/>
            <a:ext cx="3735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AC0000"/>
                </a:solidFill>
                <a:latin typeface="Calibri"/>
                <a:cs typeface="Calibri"/>
              </a:rPr>
              <a:t>Asimptotik</a:t>
            </a:r>
            <a:r>
              <a:rPr sz="3600" b="1" spc="-8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AC0000"/>
                </a:solidFill>
                <a:latin typeface="Calibri"/>
                <a:cs typeface="Calibri"/>
              </a:rPr>
              <a:t>başarım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319" y="2340991"/>
            <a:ext cx="4986655" cy="310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marR="55880" indent="-273050" algn="just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yeterince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büyürse,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Θ(n</a:t>
            </a:r>
            <a:r>
              <a:rPr sz="2175" spc="-7" baseline="24904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algoritması  bir Θ(n</a:t>
            </a:r>
            <a:r>
              <a:rPr sz="2175" spc="-7" baseline="24904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algoritmasından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her zaman 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hızlıdır.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Calibri"/>
              <a:cs typeface="Calibri"/>
            </a:endParaRPr>
          </a:p>
          <a:p>
            <a:pPr marL="295910" algn="ctr">
              <a:lnSpc>
                <a:spcPct val="100000"/>
              </a:lnSpc>
              <a:spcBef>
                <a:spcPts val="5"/>
              </a:spcBef>
              <a:tabLst>
                <a:tab pos="1152525" algn="l"/>
                <a:tab pos="2112645" algn="l"/>
                <a:tab pos="3409950" algn="l"/>
                <a:tab pos="429577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1500" spc="-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Öte	yandan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asimptotik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açıdan	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yavaş</a:t>
            </a:r>
            <a:endParaRPr sz="2000">
              <a:latin typeface="Calibri"/>
              <a:cs typeface="Calibri"/>
            </a:endParaRPr>
          </a:p>
          <a:p>
            <a:pPr marR="377190" algn="ctr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algoritmaları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ihmal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etmemeliyiz.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633730" marR="57150" indent="-273050">
              <a:lnSpc>
                <a:spcPct val="100000"/>
              </a:lnSpc>
              <a:tabLst>
                <a:tab pos="2098040" algn="l"/>
                <a:tab pos="363283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500" spc="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Asi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oti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	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ö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zümle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ü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şü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cem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zi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yapılandırmada önemli bir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araçtır.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2843783"/>
            <a:ext cx="2694431" cy="2139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704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Hatırlatma-Özyinelemeli</a:t>
            </a:r>
            <a:r>
              <a:rPr spc="-55" dirty="0"/>
              <a:t> </a:t>
            </a:r>
            <a:r>
              <a:rPr spc="-35" dirty="0"/>
              <a:t>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774" y="1932813"/>
            <a:ext cx="7129780" cy="383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dizi, seri,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kendi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cinsinden</a:t>
            </a:r>
            <a:r>
              <a:rPr sz="20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tanımlanmasına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000" b="1" i="1" spc="-5" dirty="0">
                <a:solidFill>
                  <a:srgbClr val="2F2F2F"/>
                </a:solidFill>
                <a:latin typeface="Calibri"/>
                <a:cs typeface="Calibri"/>
              </a:rPr>
              <a:t>özyineleme</a:t>
            </a:r>
            <a:r>
              <a:rPr sz="2000" b="1" i="1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denir.</a:t>
            </a:r>
            <a:endParaRPr sz="2000">
              <a:latin typeface="Calibri"/>
              <a:cs typeface="Calibri"/>
            </a:endParaRPr>
          </a:p>
          <a:p>
            <a:pPr marL="310515" marR="151955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Tanım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bölgesi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negatif tamsayılar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olmayan fonksiyon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tanımlanırken:</a:t>
            </a:r>
            <a:endParaRPr sz="20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2F2F2F"/>
                </a:solidFill>
                <a:latin typeface="Calibri"/>
                <a:cs typeface="Calibri"/>
              </a:rPr>
              <a:t>Temel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Adım: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Fonksiyonun sıfırdaki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değeri</a:t>
            </a:r>
            <a:r>
              <a:rPr sz="18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belirtilir.</a:t>
            </a:r>
            <a:endParaRPr sz="1800">
              <a:latin typeface="Calibri"/>
              <a:cs typeface="Calibri"/>
            </a:endParaRPr>
          </a:p>
          <a:p>
            <a:pPr marL="607695" marR="276225" indent="-273050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Özyinelemeli adım: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Fonksiyonun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tamsayıdaki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değeri 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hesaplanırken,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fonksiyonun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daha küçük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tamsayılardaki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değer(ler)ini 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kullanarak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veren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kural</a:t>
            </a:r>
            <a:r>
              <a:rPr sz="1800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belirtilir.</a:t>
            </a:r>
            <a:endParaRPr sz="18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İkinin kuvvetlerinden oluşan dizi aşağıdaki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gibi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ifade</a:t>
            </a:r>
            <a:r>
              <a:rPr sz="18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edilebilir</a:t>
            </a:r>
            <a:endParaRPr sz="18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=2</a:t>
            </a:r>
            <a:r>
              <a:rPr sz="1800" b="1" spc="-7" baseline="25462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1800" baseline="25462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Fakat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bu dizi özyinelemeli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aşağıdaki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gibi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ifade</a:t>
            </a:r>
            <a:r>
              <a:rPr sz="18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2F2F"/>
                </a:solidFill>
                <a:latin typeface="Calibri"/>
                <a:cs typeface="Calibri"/>
              </a:rPr>
              <a:t>edilebilir.</a:t>
            </a:r>
            <a:endParaRPr sz="18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0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=1,</a:t>
            </a:r>
            <a:r>
              <a:rPr sz="1800" b="1" spc="3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n+1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=2a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810</Words>
  <Application>Microsoft Office PowerPoint</Application>
  <PresentationFormat>Ekran Gösterisi (4:3)</PresentationFormat>
  <Paragraphs>124</Paragraphs>
  <Slides>14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Wingdings</vt:lpstr>
      <vt:lpstr>Office Theme</vt:lpstr>
      <vt:lpstr>2.Hafta Algoritmaların  Analizi</vt:lpstr>
      <vt:lpstr>Sıralama (sorting) problemi</vt:lpstr>
      <vt:lpstr>Araya yerleştirme sıralaması  (Insertion sort)</vt:lpstr>
      <vt:lpstr>Araya yerleştirme sıralaması örneği</vt:lpstr>
      <vt:lpstr>Hatırlatma  Çalışma Zamanı</vt:lpstr>
      <vt:lpstr>Hatırlatma  Çözümleme türleri</vt:lpstr>
      <vt:lpstr>Hatırlatma Makineden-bağımsız zaman</vt:lpstr>
      <vt:lpstr>Hatırlatma</vt:lpstr>
      <vt:lpstr>Hatırlatma-Özyinelemeli Tanımlar</vt:lpstr>
      <vt:lpstr>Birleştirme sıralaması-Merge Sort</vt:lpstr>
      <vt:lpstr>Yinelemeler –(Reküranslar)</vt:lpstr>
      <vt:lpstr>Yinelemelerin çözümü</vt:lpstr>
      <vt:lpstr>Özyineleme-ağacı metodu</vt:lpstr>
      <vt:lpstr>Sonuçlar- Insert Sort –Merge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Murat Berk Yetiştirir</cp:lastModifiedBy>
  <cp:revision>22</cp:revision>
  <dcterms:created xsi:type="dcterms:W3CDTF">2020-10-06T18:05:42Z</dcterms:created>
  <dcterms:modified xsi:type="dcterms:W3CDTF">2024-11-19T21:00:49Z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