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87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363" r:id="rId8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AFFDB-0DA1-4A6F-BA5B-0AE47D7316CE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2DF5-04C0-4143-92B8-276B9EDF38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82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2DF5-04C0-4143-92B8-276B9EDF38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591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2DF5-04C0-4143-92B8-276B9EDF38A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2DF5-04C0-4143-92B8-276B9EDF38A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81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E2DF5-04C0-4143-92B8-276B9EDF38A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21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622503"/>
            <a:ext cx="6900468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725" y="2256789"/>
            <a:ext cx="6778548" cy="383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rting_algorithm" TargetMode="External"/><Relationship Id="rId2" Type="http://schemas.openxmlformats.org/officeDocument/2006/relationships/hyperlink" Target="http://tr.wikipedia.org/wiki/S&#196;&#177;ralama_algoritmas&#196;&#177;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2064" y="3628085"/>
            <a:ext cx="1106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4.H</a:t>
            </a:r>
            <a:r>
              <a:rPr sz="2800" b="1" spc="-30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800" b="1" spc="-30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4385306"/>
            <a:ext cx="2396490" cy="9582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Sıralama Algoritmaları  Çabuk Sıralama,</a:t>
            </a:r>
            <a:r>
              <a:rPr sz="1800" b="1" spc="-8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Rastgele 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Algoritmalar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7196" y="1126236"/>
            <a:ext cx="7466330" cy="5394960"/>
            <a:chOff x="1187196" y="1126236"/>
            <a:chExt cx="7466330" cy="5394960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196" y="2368296"/>
              <a:ext cx="7200900" cy="415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555" y="1126236"/>
            <a:ext cx="8014970" cy="4160520"/>
            <a:chOff x="638555" y="1126236"/>
            <a:chExt cx="8014970" cy="4160520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555" y="2924556"/>
              <a:ext cx="7933944" cy="2362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0263" y="1126236"/>
            <a:ext cx="7303134" cy="4820920"/>
            <a:chOff x="1350263" y="1126236"/>
            <a:chExt cx="7303134" cy="4820920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3791" y="2433827"/>
              <a:ext cx="5205984" cy="1588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0263" y="4366259"/>
              <a:ext cx="5187695" cy="1580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126236"/>
            <a:ext cx="8044180" cy="5116195"/>
            <a:chOff x="609600" y="1126236"/>
            <a:chExt cx="8044180" cy="5116195"/>
          </a:xfrm>
        </p:grpSpPr>
        <p:sp>
          <p:nvSpPr>
            <p:cNvPr id="5" name="object 5"/>
            <p:cNvSpPr/>
            <p:nvPr/>
          </p:nvSpPr>
          <p:spPr>
            <a:xfrm>
              <a:off x="7491983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2708147"/>
              <a:ext cx="7924800" cy="3534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0831" y="1126236"/>
            <a:ext cx="8092440" cy="4948555"/>
            <a:chOff x="560831" y="1126236"/>
            <a:chExt cx="8092440" cy="4948555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0831" y="2636519"/>
              <a:ext cx="7952231" cy="34381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9660" y="1126236"/>
            <a:ext cx="7564120" cy="5082540"/>
            <a:chOff x="1089660" y="1126236"/>
            <a:chExt cx="7564120" cy="5082540"/>
          </a:xfrm>
        </p:grpSpPr>
        <p:sp>
          <p:nvSpPr>
            <p:cNvPr id="5" name="object 5"/>
            <p:cNvSpPr/>
            <p:nvPr/>
          </p:nvSpPr>
          <p:spPr>
            <a:xfrm>
              <a:off x="7491983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9660" y="2564891"/>
              <a:ext cx="6402323" cy="3643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2311" y="1126236"/>
            <a:ext cx="7680959" cy="3563620"/>
            <a:chOff x="972311" y="1126236"/>
            <a:chExt cx="7680959" cy="3563620"/>
          </a:xfrm>
        </p:grpSpPr>
        <p:sp>
          <p:nvSpPr>
            <p:cNvPr id="5" name="object 5"/>
            <p:cNvSpPr/>
            <p:nvPr/>
          </p:nvSpPr>
          <p:spPr>
            <a:xfrm>
              <a:off x="7491983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636519"/>
              <a:ext cx="3479291" cy="2004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0035" y="2636519"/>
              <a:ext cx="3744467" cy="20528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Bölüntüleme</a:t>
            </a:r>
            <a:r>
              <a:rPr sz="3200" spc="-35" dirty="0"/>
              <a:t> </a:t>
            </a:r>
            <a:r>
              <a:rPr sz="3200" dirty="0"/>
              <a:t>örneği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97863" y="1126236"/>
            <a:ext cx="7455534" cy="5326380"/>
            <a:chOff x="1197863" y="1126236"/>
            <a:chExt cx="7455534" cy="5326380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7863" y="2258567"/>
              <a:ext cx="5975603" cy="41940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5420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sıralamanın</a:t>
            </a:r>
            <a:r>
              <a:rPr sz="3200" spc="-55" dirty="0"/>
              <a:t> </a:t>
            </a:r>
            <a:r>
              <a:rPr sz="3200" spc="-5" dirty="0"/>
              <a:t>çözümlemesi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37286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3909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Bütün girişlerin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birinden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edilirse 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parçaların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dağılımına 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bağlıdır.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Pratikte,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tekrarlayan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girdi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elemanları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2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iyi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algoritmalar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36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b="1" i="1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olan bir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dizilimde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0026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T(n),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koşma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</a:t>
            </a:r>
            <a:r>
              <a:rPr sz="24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8747" y="1700783"/>
            <a:ext cx="1162811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9429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sıralamanın </a:t>
            </a:r>
            <a:r>
              <a:rPr sz="3200" spc="-5" dirty="0"/>
              <a:t>en </a:t>
            </a:r>
            <a:r>
              <a:rPr sz="3200" spc="-20" dirty="0"/>
              <a:t>kötü </a:t>
            </a:r>
            <a:r>
              <a:rPr sz="3200" dirty="0"/>
              <a:t>durumu  </a:t>
            </a:r>
            <a:r>
              <a:rPr sz="3200" spc="-10" dirty="0"/>
              <a:t>(worst-case)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852" rIns="0" bIns="0" rtlCol="0">
            <a:spAutoFit/>
          </a:bodyPr>
          <a:lstStyle/>
          <a:p>
            <a:pPr marL="29400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Girdiler sıralı </a:t>
            </a:r>
            <a:r>
              <a:rPr spc="-20" dirty="0"/>
              <a:t>ya </a:t>
            </a:r>
            <a:r>
              <a:rPr spc="-5" dirty="0"/>
              <a:t>da </a:t>
            </a:r>
            <a:r>
              <a:rPr spc="-15" dirty="0"/>
              <a:t>ters </a:t>
            </a:r>
            <a:r>
              <a:rPr spc="-10" dirty="0"/>
              <a:t>sıralı. (Ancak sıralı </a:t>
            </a:r>
            <a:r>
              <a:rPr dirty="0"/>
              <a:t>girişler  insert </a:t>
            </a:r>
            <a:r>
              <a:rPr spc="-5" dirty="0"/>
              <a:t>sort </a:t>
            </a:r>
            <a:r>
              <a:rPr dirty="0"/>
              <a:t>için en iyi </a:t>
            </a:r>
            <a:r>
              <a:rPr spc="-5" dirty="0"/>
              <a:t>durum</a:t>
            </a:r>
            <a:r>
              <a:rPr spc="-65" dirty="0"/>
              <a:t> </a:t>
            </a:r>
            <a:r>
              <a:rPr spc="-5" dirty="0"/>
              <a:t>olur)</a:t>
            </a:r>
            <a:endParaRPr sz="1800">
              <a:latin typeface="Times New Roman"/>
              <a:cs typeface="Times New Roman"/>
            </a:endParaRPr>
          </a:p>
          <a:p>
            <a:pPr marL="294005" marR="30035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En </a:t>
            </a:r>
            <a:r>
              <a:rPr dirty="0"/>
              <a:t>küçük </a:t>
            </a:r>
            <a:r>
              <a:rPr spc="-10" dirty="0"/>
              <a:t>yada </a:t>
            </a:r>
            <a:r>
              <a:rPr dirty="0"/>
              <a:t>en </a:t>
            </a:r>
            <a:r>
              <a:rPr spc="-5" dirty="0"/>
              <a:t>büyük </a:t>
            </a:r>
            <a:r>
              <a:rPr dirty="0"/>
              <a:t>elemanların </a:t>
            </a:r>
            <a:r>
              <a:rPr spc="-10" dirty="0"/>
              <a:t>etrafında  </a:t>
            </a:r>
            <a:r>
              <a:rPr spc="-5" dirty="0"/>
              <a:t>bölüntüleme.</a:t>
            </a:r>
            <a:endParaRPr sz="1800">
              <a:latin typeface="Times New Roman"/>
              <a:cs typeface="Times New Roman"/>
            </a:endParaRPr>
          </a:p>
          <a:p>
            <a:pPr marL="294005" marR="544195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Bölüntünün bir yanında hiç </a:t>
            </a:r>
            <a:r>
              <a:rPr dirty="0"/>
              <a:t>eleman </a:t>
            </a:r>
            <a:r>
              <a:rPr spc="-10" dirty="0"/>
              <a:t>yok </a:t>
            </a:r>
            <a:r>
              <a:rPr spc="-20" dirty="0"/>
              <a:t>veya  </a:t>
            </a:r>
            <a:r>
              <a:rPr spc="-10" dirty="0"/>
              <a:t>parçalardan </a:t>
            </a:r>
            <a:r>
              <a:rPr spc="-5" dirty="0"/>
              <a:t>biri sadece bir </a:t>
            </a:r>
            <a:r>
              <a:rPr dirty="0"/>
              <a:t>elemana</a:t>
            </a:r>
            <a:r>
              <a:rPr spc="-55" dirty="0"/>
              <a:t> </a:t>
            </a:r>
            <a:r>
              <a:rPr spc="-5" dirty="0"/>
              <a:t>sahip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0192" y="1700783"/>
            <a:ext cx="5611495" cy="4752340"/>
            <a:chOff x="3060192" y="1700783"/>
            <a:chExt cx="5611495" cy="4752340"/>
          </a:xfrm>
        </p:grpSpPr>
        <p:sp>
          <p:nvSpPr>
            <p:cNvPr id="6" name="object 6"/>
            <p:cNvSpPr/>
            <p:nvPr/>
          </p:nvSpPr>
          <p:spPr>
            <a:xfrm>
              <a:off x="7508748" y="1700783"/>
              <a:ext cx="1162811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0192" y="4724400"/>
              <a:ext cx="3816096" cy="1728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37992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Sıralama</a:t>
            </a:r>
            <a:r>
              <a:rPr sz="3200" spc="-40" dirty="0"/>
              <a:t> </a:t>
            </a:r>
            <a:r>
              <a:rPr sz="3200" spc="-5" dirty="0"/>
              <a:t>Algoritmaları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218690"/>
            <a:ext cx="5842635" cy="371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algoritmaların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tipleri: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2F2F2F"/>
                </a:solidFill>
                <a:latin typeface="Calibri"/>
                <a:cs typeface="Calibri"/>
              </a:rPr>
              <a:t>Karşılaştırmaya dayalı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sıralama</a:t>
            </a:r>
            <a:r>
              <a:rPr sz="2200" b="1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algoritmaları</a:t>
            </a:r>
            <a:endParaRPr sz="2200">
              <a:latin typeface="Calibri"/>
              <a:cs typeface="Calibri"/>
            </a:endParaRPr>
          </a:p>
          <a:p>
            <a:pPr marL="856615" marR="5080" indent="-2286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Heap Sort, quicksort, insertion sort,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bubble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sort,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merge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sort,...</a:t>
            </a:r>
            <a:endParaRPr sz="20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iyi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zamanı 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 log</a:t>
            </a:r>
            <a:r>
              <a:rPr sz="20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Doğrusal zaman sıralama</a:t>
            </a:r>
            <a:r>
              <a:rPr sz="2200" b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algoritmaları</a:t>
            </a:r>
            <a:endParaRPr sz="2200">
              <a:latin typeface="Calibri"/>
              <a:cs typeface="Calibri"/>
            </a:endParaRPr>
          </a:p>
          <a:p>
            <a:pPr marL="856615" marR="55244" indent="-228600">
              <a:lnSpc>
                <a:spcPct val="100000"/>
              </a:lnSpc>
              <a:spcBef>
                <a:spcPts val="4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Counting sort (sayma), radix(taban) sort,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bucket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(sepet)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sort.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54978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</a:t>
            </a:r>
            <a:r>
              <a:rPr sz="3200" spc="-10" dirty="0"/>
              <a:t> sıralamanın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dirty="0"/>
              <a:t>En </a:t>
            </a:r>
            <a:r>
              <a:rPr sz="3200" spc="-25" dirty="0"/>
              <a:t>kötü </a:t>
            </a:r>
            <a:r>
              <a:rPr sz="3200" dirty="0"/>
              <a:t>durum </a:t>
            </a:r>
            <a:r>
              <a:rPr sz="3200" spc="-5" dirty="0"/>
              <a:t>özyineleme</a:t>
            </a:r>
            <a:r>
              <a:rPr sz="3200" spc="-20" dirty="0"/>
              <a:t> </a:t>
            </a:r>
            <a:r>
              <a:rPr sz="3200" spc="-10" dirty="0"/>
              <a:t>ağacı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1700783"/>
            <a:ext cx="7844155" cy="4221480"/>
            <a:chOff x="827532" y="1700783"/>
            <a:chExt cx="7844155" cy="4221480"/>
          </a:xfrm>
        </p:grpSpPr>
        <p:sp>
          <p:nvSpPr>
            <p:cNvPr id="5" name="object 5"/>
            <p:cNvSpPr/>
            <p:nvPr/>
          </p:nvSpPr>
          <p:spPr>
            <a:xfrm>
              <a:off x="7508748" y="1700783"/>
              <a:ext cx="1162811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564891"/>
              <a:ext cx="6722364" cy="3357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5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</a:t>
            </a:r>
            <a:r>
              <a:rPr sz="3200" spc="-90" dirty="0"/>
              <a:t> </a:t>
            </a:r>
            <a:r>
              <a:rPr sz="3200" spc="-5" dirty="0"/>
              <a:t>çözümlemesi  </a:t>
            </a:r>
            <a:r>
              <a:rPr sz="3200" dirty="0"/>
              <a:t>(analizi)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6702" y="2732023"/>
            <a:ext cx="4676140" cy="236220"/>
          </a:xfrm>
          <a:custGeom>
            <a:avLst/>
            <a:gdLst/>
            <a:ahLst/>
            <a:cxnLst/>
            <a:rect l="l" t="t" r="r" b="b"/>
            <a:pathLst>
              <a:path w="4676140" h="236219">
                <a:moveTo>
                  <a:pt x="78498" y="9652"/>
                </a:moveTo>
                <a:lnTo>
                  <a:pt x="75196" y="0"/>
                </a:lnTo>
                <a:lnTo>
                  <a:pt x="58064" y="6172"/>
                </a:lnTo>
                <a:lnTo>
                  <a:pt x="43078" y="15138"/>
                </a:lnTo>
                <a:lnTo>
                  <a:pt x="10934" y="58051"/>
                </a:lnTo>
                <a:lnTo>
                  <a:pt x="1219" y="96342"/>
                </a:lnTo>
                <a:lnTo>
                  <a:pt x="0" y="117983"/>
                </a:lnTo>
                <a:lnTo>
                  <a:pt x="1219" y="139636"/>
                </a:lnTo>
                <a:lnTo>
                  <a:pt x="10883" y="177927"/>
                </a:lnTo>
                <a:lnTo>
                  <a:pt x="43014" y="220662"/>
                </a:lnTo>
                <a:lnTo>
                  <a:pt x="75196" y="235712"/>
                </a:lnTo>
                <a:lnTo>
                  <a:pt x="78117" y="226187"/>
                </a:lnTo>
                <a:lnTo>
                  <a:pt x="64655" y="220268"/>
                </a:lnTo>
                <a:lnTo>
                  <a:pt x="53060" y="212001"/>
                </a:lnTo>
                <a:lnTo>
                  <a:pt x="29349" y="173405"/>
                </a:lnTo>
                <a:lnTo>
                  <a:pt x="21475" y="116713"/>
                </a:lnTo>
                <a:lnTo>
                  <a:pt x="22352" y="96621"/>
                </a:lnTo>
                <a:lnTo>
                  <a:pt x="35445" y="46990"/>
                </a:lnTo>
                <a:lnTo>
                  <a:pt x="64871" y="15557"/>
                </a:lnTo>
                <a:lnTo>
                  <a:pt x="78498" y="9652"/>
                </a:lnTo>
                <a:close/>
              </a:path>
              <a:path w="4676140" h="236219">
                <a:moveTo>
                  <a:pt x="316877" y="117983"/>
                </a:moveTo>
                <a:lnTo>
                  <a:pt x="312013" y="76365"/>
                </a:lnTo>
                <a:lnTo>
                  <a:pt x="286677" y="26885"/>
                </a:lnTo>
                <a:lnTo>
                  <a:pt x="241693" y="0"/>
                </a:lnTo>
                <a:lnTo>
                  <a:pt x="238391" y="9652"/>
                </a:lnTo>
                <a:lnTo>
                  <a:pt x="252006" y="15557"/>
                </a:lnTo>
                <a:lnTo>
                  <a:pt x="263728" y="23749"/>
                </a:lnTo>
                <a:lnTo>
                  <a:pt x="287528" y="61734"/>
                </a:lnTo>
                <a:lnTo>
                  <a:pt x="295414" y="116713"/>
                </a:lnTo>
                <a:lnTo>
                  <a:pt x="294525" y="137502"/>
                </a:lnTo>
                <a:lnTo>
                  <a:pt x="281444" y="188468"/>
                </a:lnTo>
                <a:lnTo>
                  <a:pt x="252145" y="220268"/>
                </a:lnTo>
                <a:lnTo>
                  <a:pt x="238772" y="226187"/>
                </a:lnTo>
                <a:lnTo>
                  <a:pt x="241693" y="235712"/>
                </a:lnTo>
                <a:lnTo>
                  <a:pt x="286727" y="209003"/>
                </a:lnTo>
                <a:lnTo>
                  <a:pt x="312013" y="159613"/>
                </a:lnTo>
                <a:lnTo>
                  <a:pt x="315658" y="139636"/>
                </a:lnTo>
                <a:lnTo>
                  <a:pt x="316877" y="117983"/>
                </a:lnTo>
                <a:close/>
              </a:path>
              <a:path w="4676140" h="236219">
                <a:moveTo>
                  <a:pt x="2353830" y="9652"/>
                </a:moveTo>
                <a:lnTo>
                  <a:pt x="2350528" y="0"/>
                </a:lnTo>
                <a:lnTo>
                  <a:pt x="2333396" y="6172"/>
                </a:lnTo>
                <a:lnTo>
                  <a:pt x="2318410" y="15138"/>
                </a:lnTo>
                <a:lnTo>
                  <a:pt x="2286266" y="58051"/>
                </a:lnTo>
                <a:lnTo>
                  <a:pt x="2276551" y="96342"/>
                </a:lnTo>
                <a:lnTo>
                  <a:pt x="2275344" y="117983"/>
                </a:lnTo>
                <a:lnTo>
                  <a:pt x="2276551" y="139636"/>
                </a:lnTo>
                <a:lnTo>
                  <a:pt x="2286216" y="177927"/>
                </a:lnTo>
                <a:lnTo>
                  <a:pt x="2318296" y="220662"/>
                </a:lnTo>
                <a:lnTo>
                  <a:pt x="2350528" y="235712"/>
                </a:lnTo>
                <a:lnTo>
                  <a:pt x="2353449" y="226187"/>
                </a:lnTo>
                <a:lnTo>
                  <a:pt x="2339987" y="220268"/>
                </a:lnTo>
                <a:lnTo>
                  <a:pt x="2328392" y="212001"/>
                </a:lnTo>
                <a:lnTo>
                  <a:pt x="2304681" y="173405"/>
                </a:lnTo>
                <a:lnTo>
                  <a:pt x="2296807" y="116713"/>
                </a:lnTo>
                <a:lnTo>
                  <a:pt x="2297684" y="96621"/>
                </a:lnTo>
                <a:lnTo>
                  <a:pt x="2310777" y="46990"/>
                </a:lnTo>
                <a:lnTo>
                  <a:pt x="2340203" y="15557"/>
                </a:lnTo>
                <a:lnTo>
                  <a:pt x="2353830" y="9652"/>
                </a:lnTo>
                <a:close/>
              </a:path>
              <a:path w="4676140" h="236219">
                <a:moveTo>
                  <a:pt x="2589161" y="117983"/>
                </a:moveTo>
                <a:lnTo>
                  <a:pt x="2584297" y="76365"/>
                </a:lnTo>
                <a:lnTo>
                  <a:pt x="2558961" y="26885"/>
                </a:lnTo>
                <a:lnTo>
                  <a:pt x="2513977" y="0"/>
                </a:lnTo>
                <a:lnTo>
                  <a:pt x="2510675" y="9652"/>
                </a:lnTo>
                <a:lnTo>
                  <a:pt x="2524290" y="15557"/>
                </a:lnTo>
                <a:lnTo>
                  <a:pt x="2536012" y="23749"/>
                </a:lnTo>
                <a:lnTo>
                  <a:pt x="2559812" y="61734"/>
                </a:lnTo>
                <a:lnTo>
                  <a:pt x="2567698" y="116713"/>
                </a:lnTo>
                <a:lnTo>
                  <a:pt x="2566809" y="137502"/>
                </a:lnTo>
                <a:lnTo>
                  <a:pt x="2553728" y="188468"/>
                </a:lnTo>
                <a:lnTo>
                  <a:pt x="2524429" y="220268"/>
                </a:lnTo>
                <a:lnTo>
                  <a:pt x="2511056" y="226187"/>
                </a:lnTo>
                <a:lnTo>
                  <a:pt x="2513977" y="235712"/>
                </a:lnTo>
                <a:lnTo>
                  <a:pt x="2559012" y="209003"/>
                </a:lnTo>
                <a:lnTo>
                  <a:pt x="2584297" y="159613"/>
                </a:lnTo>
                <a:lnTo>
                  <a:pt x="2587942" y="139636"/>
                </a:lnTo>
                <a:lnTo>
                  <a:pt x="2589161" y="117983"/>
                </a:lnTo>
                <a:close/>
              </a:path>
              <a:path w="4676140" h="236219">
                <a:moveTo>
                  <a:pt x="3170694" y="9652"/>
                </a:moveTo>
                <a:lnTo>
                  <a:pt x="3167392" y="0"/>
                </a:lnTo>
                <a:lnTo>
                  <a:pt x="3150260" y="6172"/>
                </a:lnTo>
                <a:lnTo>
                  <a:pt x="3135274" y="15138"/>
                </a:lnTo>
                <a:lnTo>
                  <a:pt x="3103130" y="58051"/>
                </a:lnTo>
                <a:lnTo>
                  <a:pt x="3093415" y="96342"/>
                </a:lnTo>
                <a:lnTo>
                  <a:pt x="3092208" y="117983"/>
                </a:lnTo>
                <a:lnTo>
                  <a:pt x="3093415" y="139636"/>
                </a:lnTo>
                <a:lnTo>
                  <a:pt x="3103080" y="177927"/>
                </a:lnTo>
                <a:lnTo>
                  <a:pt x="3135211" y="220662"/>
                </a:lnTo>
                <a:lnTo>
                  <a:pt x="3167392" y="235712"/>
                </a:lnTo>
                <a:lnTo>
                  <a:pt x="3170313" y="226187"/>
                </a:lnTo>
                <a:lnTo>
                  <a:pt x="3156851" y="220268"/>
                </a:lnTo>
                <a:lnTo>
                  <a:pt x="3145256" y="212001"/>
                </a:lnTo>
                <a:lnTo>
                  <a:pt x="3121545" y="173405"/>
                </a:lnTo>
                <a:lnTo>
                  <a:pt x="3113671" y="116713"/>
                </a:lnTo>
                <a:lnTo>
                  <a:pt x="3114548" y="96621"/>
                </a:lnTo>
                <a:lnTo>
                  <a:pt x="3127641" y="46990"/>
                </a:lnTo>
                <a:lnTo>
                  <a:pt x="3157067" y="15557"/>
                </a:lnTo>
                <a:lnTo>
                  <a:pt x="3170694" y="9652"/>
                </a:lnTo>
                <a:close/>
              </a:path>
              <a:path w="4676140" h="236219">
                <a:moveTo>
                  <a:pt x="3860177" y="117983"/>
                </a:moveTo>
                <a:lnTo>
                  <a:pt x="3855313" y="76365"/>
                </a:lnTo>
                <a:lnTo>
                  <a:pt x="3829977" y="26885"/>
                </a:lnTo>
                <a:lnTo>
                  <a:pt x="3784993" y="0"/>
                </a:lnTo>
                <a:lnTo>
                  <a:pt x="3781691" y="9652"/>
                </a:lnTo>
                <a:lnTo>
                  <a:pt x="3795306" y="15557"/>
                </a:lnTo>
                <a:lnTo>
                  <a:pt x="3807028" y="23749"/>
                </a:lnTo>
                <a:lnTo>
                  <a:pt x="3830828" y="61734"/>
                </a:lnTo>
                <a:lnTo>
                  <a:pt x="3838714" y="116713"/>
                </a:lnTo>
                <a:lnTo>
                  <a:pt x="3837825" y="137502"/>
                </a:lnTo>
                <a:lnTo>
                  <a:pt x="3824744" y="188468"/>
                </a:lnTo>
                <a:lnTo>
                  <a:pt x="3795445" y="220268"/>
                </a:lnTo>
                <a:lnTo>
                  <a:pt x="3782072" y="226187"/>
                </a:lnTo>
                <a:lnTo>
                  <a:pt x="3784993" y="235712"/>
                </a:lnTo>
                <a:lnTo>
                  <a:pt x="3830028" y="209003"/>
                </a:lnTo>
                <a:lnTo>
                  <a:pt x="3855313" y="159613"/>
                </a:lnTo>
                <a:lnTo>
                  <a:pt x="3858958" y="139636"/>
                </a:lnTo>
                <a:lnTo>
                  <a:pt x="3860177" y="117983"/>
                </a:lnTo>
                <a:close/>
              </a:path>
              <a:path w="4676140" h="236219">
                <a:moveTo>
                  <a:pt x="4437138" y="9652"/>
                </a:moveTo>
                <a:lnTo>
                  <a:pt x="4433836" y="0"/>
                </a:lnTo>
                <a:lnTo>
                  <a:pt x="4416704" y="6172"/>
                </a:lnTo>
                <a:lnTo>
                  <a:pt x="4401718" y="15138"/>
                </a:lnTo>
                <a:lnTo>
                  <a:pt x="4369574" y="58051"/>
                </a:lnTo>
                <a:lnTo>
                  <a:pt x="4359859" y="96342"/>
                </a:lnTo>
                <a:lnTo>
                  <a:pt x="4358652" y="117983"/>
                </a:lnTo>
                <a:lnTo>
                  <a:pt x="4359859" y="139636"/>
                </a:lnTo>
                <a:lnTo>
                  <a:pt x="4369524" y="177927"/>
                </a:lnTo>
                <a:lnTo>
                  <a:pt x="4401655" y="220662"/>
                </a:lnTo>
                <a:lnTo>
                  <a:pt x="4433836" y="235712"/>
                </a:lnTo>
                <a:lnTo>
                  <a:pt x="4436757" y="226187"/>
                </a:lnTo>
                <a:lnTo>
                  <a:pt x="4423295" y="220268"/>
                </a:lnTo>
                <a:lnTo>
                  <a:pt x="4411700" y="212001"/>
                </a:lnTo>
                <a:lnTo>
                  <a:pt x="4387989" y="173405"/>
                </a:lnTo>
                <a:lnTo>
                  <a:pt x="4380115" y="116713"/>
                </a:lnTo>
                <a:lnTo>
                  <a:pt x="4380992" y="96621"/>
                </a:lnTo>
                <a:lnTo>
                  <a:pt x="4394085" y="46990"/>
                </a:lnTo>
                <a:lnTo>
                  <a:pt x="4423511" y="15557"/>
                </a:lnTo>
                <a:lnTo>
                  <a:pt x="4437138" y="9652"/>
                </a:lnTo>
                <a:close/>
              </a:path>
              <a:path w="4676140" h="236219">
                <a:moveTo>
                  <a:pt x="4675517" y="117983"/>
                </a:moveTo>
                <a:lnTo>
                  <a:pt x="4670653" y="76365"/>
                </a:lnTo>
                <a:lnTo>
                  <a:pt x="4645317" y="26885"/>
                </a:lnTo>
                <a:lnTo>
                  <a:pt x="4600333" y="0"/>
                </a:lnTo>
                <a:lnTo>
                  <a:pt x="4597031" y="9652"/>
                </a:lnTo>
                <a:lnTo>
                  <a:pt x="4610646" y="15557"/>
                </a:lnTo>
                <a:lnTo>
                  <a:pt x="4622368" y="23749"/>
                </a:lnTo>
                <a:lnTo>
                  <a:pt x="4646168" y="61734"/>
                </a:lnTo>
                <a:lnTo>
                  <a:pt x="4654054" y="116713"/>
                </a:lnTo>
                <a:lnTo>
                  <a:pt x="4653165" y="137502"/>
                </a:lnTo>
                <a:lnTo>
                  <a:pt x="4640084" y="188468"/>
                </a:lnTo>
                <a:lnTo>
                  <a:pt x="4610786" y="220268"/>
                </a:lnTo>
                <a:lnTo>
                  <a:pt x="4597412" y="226187"/>
                </a:lnTo>
                <a:lnTo>
                  <a:pt x="4600333" y="235712"/>
                </a:lnTo>
                <a:lnTo>
                  <a:pt x="4645368" y="209003"/>
                </a:lnTo>
                <a:lnTo>
                  <a:pt x="4670653" y="159613"/>
                </a:lnTo>
                <a:lnTo>
                  <a:pt x="4674298" y="139636"/>
                </a:lnTo>
                <a:lnTo>
                  <a:pt x="4675517" y="117983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9474" y="1791043"/>
            <a:ext cx="5307330" cy="16294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b="1" spc="-20" dirty="0">
                <a:solidFill>
                  <a:srgbClr val="2F2F2F"/>
                </a:solidFill>
                <a:latin typeface="Calibri"/>
                <a:cs typeface="Calibri"/>
              </a:rPr>
              <a:t>kötü</a:t>
            </a:r>
            <a:r>
              <a:rPr sz="2400" b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durum: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100" i="1" spc="-60" dirty="0">
                <a:solidFill>
                  <a:srgbClr val="2F2F2F"/>
                </a:solidFill>
                <a:latin typeface="Cambria Math"/>
                <a:cs typeface="Cambria Math"/>
              </a:rPr>
              <a:t>T(0)=1</a:t>
            </a:r>
            <a:endParaRPr sz="21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885825" algn="l"/>
                <a:tab pos="3145155" algn="l"/>
                <a:tab pos="4416425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6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	=</a:t>
            </a:r>
            <a:r>
              <a:rPr sz="2000" spc="1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𝑚𝑎𝑥</a:t>
            </a:r>
            <a:r>
              <a:rPr sz="2175" baseline="-15325" dirty="0">
                <a:solidFill>
                  <a:srgbClr val="2F2F2F"/>
                </a:solidFill>
                <a:latin typeface="Cambria Math"/>
                <a:cs typeface="Cambria Math"/>
              </a:rPr>
              <a:t>0≤𝑘≤𝑛−1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(𝑇</a:t>
            </a:r>
            <a:r>
              <a:rPr sz="2000" spc="4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𝑘	+ 𝑇  𝑛</a:t>
            </a:r>
            <a:r>
              <a:rPr sz="2000" spc="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𝑘	+ 𝜃 𝑛</a:t>
            </a:r>
            <a:r>
              <a:rPr sz="2000" spc="34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54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Çözüm: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9189" y="3536708"/>
            <a:ext cx="4524375" cy="1263650"/>
          </a:xfrm>
          <a:custGeom>
            <a:avLst/>
            <a:gdLst/>
            <a:ahLst/>
            <a:cxnLst/>
            <a:rect l="l" t="t" r="r" b="b"/>
            <a:pathLst>
              <a:path w="4524375" h="1263650">
                <a:moveTo>
                  <a:pt x="70485" y="1060183"/>
                </a:moveTo>
                <a:lnTo>
                  <a:pt x="67437" y="1051547"/>
                </a:lnTo>
                <a:lnTo>
                  <a:pt x="52095" y="1057097"/>
                </a:lnTo>
                <a:lnTo>
                  <a:pt x="38646" y="1065136"/>
                </a:lnTo>
                <a:lnTo>
                  <a:pt x="9804" y="1103655"/>
                </a:lnTo>
                <a:lnTo>
                  <a:pt x="0" y="1157465"/>
                </a:lnTo>
                <a:lnTo>
                  <a:pt x="1066" y="1176921"/>
                </a:lnTo>
                <a:lnTo>
                  <a:pt x="17399" y="1226299"/>
                </a:lnTo>
                <a:lnTo>
                  <a:pt x="52070" y="1257731"/>
                </a:lnTo>
                <a:lnTo>
                  <a:pt x="67437" y="1263256"/>
                </a:lnTo>
                <a:lnTo>
                  <a:pt x="70231" y="1254747"/>
                </a:lnTo>
                <a:lnTo>
                  <a:pt x="58127" y="1249413"/>
                </a:lnTo>
                <a:lnTo>
                  <a:pt x="47713" y="1241983"/>
                </a:lnTo>
                <a:lnTo>
                  <a:pt x="26365" y="1207312"/>
                </a:lnTo>
                <a:lnTo>
                  <a:pt x="19304" y="1156322"/>
                </a:lnTo>
                <a:lnTo>
                  <a:pt x="20078" y="1138275"/>
                </a:lnTo>
                <a:lnTo>
                  <a:pt x="31877" y="1093711"/>
                </a:lnTo>
                <a:lnTo>
                  <a:pt x="58280" y="1065504"/>
                </a:lnTo>
                <a:lnTo>
                  <a:pt x="70485" y="1060183"/>
                </a:lnTo>
                <a:close/>
              </a:path>
              <a:path w="4524375" h="1263650">
                <a:moveTo>
                  <a:pt x="70485" y="730999"/>
                </a:moveTo>
                <a:lnTo>
                  <a:pt x="67437" y="722363"/>
                </a:lnTo>
                <a:lnTo>
                  <a:pt x="52095" y="727913"/>
                </a:lnTo>
                <a:lnTo>
                  <a:pt x="38646" y="735952"/>
                </a:lnTo>
                <a:lnTo>
                  <a:pt x="9804" y="774471"/>
                </a:lnTo>
                <a:lnTo>
                  <a:pt x="0" y="828281"/>
                </a:lnTo>
                <a:lnTo>
                  <a:pt x="1066" y="847737"/>
                </a:lnTo>
                <a:lnTo>
                  <a:pt x="17399" y="897115"/>
                </a:lnTo>
                <a:lnTo>
                  <a:pt x="52070" y="928547"/>
                </a:lnTo>
                <a:lnTo>
                  <a:pt x="67437" y="934072"/>
                </a:lnTo>
                <a:lnTo>
                  <a:pt x="70231" y="925563"/>
                </a:lnTo>
                <a:lnTo>
                  <a:pt x="58127" y="920229"/>
                </a:lnTo>
                <a:lnTo>
                  <a:pt x="47713" y="912799"/>
                </a:lnTo>
                <a:lnTo>
                  <a:pt x="26365" y="878128"/>
                </a:lnTo>
                <a:lnTo>
                  <a:pt x="19304" y="827138"/>
                </a:lnTo>
                <a:lnTo>
                  <a:pt x="20078" y="809091"/>
                </a:lnTo>
                <a:lnTo>
                  <a:pt x="31877" y="764527"/>
                </a:lnTo>
                <a:lnTo>
                  <a:pt x="58280" y="736320"/>
                </a:lnTo>
                <a:lnTo>
                  <a:pt x="70485" y="730999"/>
                </a:lnTo>
                <a:close/>
              </a:path>
              <a:path w="4524375" h="1263650">
                <a:moveTo>
                  <a:pt x="96012" y="375399"/>
                </a:moveTo>
                <a:lnTo>
                  <a:pt x="92710" y="365747"/>
                </a:lnTo>
                <a:lnTo>
                  <a:pt x="75577" y="371919"/>
                </a:lnTo>
                <a:lnTo>
                  <a:pt x="60591" y="380885"/>
                </a:lnTo>
                <a:lnTo>
                  <a:pt x="28448" y="423799"/>
                </a:lnTo>
                <a:lnTo>
                  <a:pt x="18732" y="462089"/>
                </a:lnTo>
                <a:lnTo>
                  <a:pt x="17513" y="483730"/>
                </a:lnTo>
                <a:lnTo>
                  <a:pt x="18732" y="505383"/>
                </a:lnTo>
                <a:lnTo>
                  <a:pt x="28397" y="543674"/>
                </a:lnTo>
                <a:lnTo>
                  <a:pt x="60528" y="586409"/>
                </a:lnTo>
                <a:lnTo>
                  <a:pt x="92710" y="601459"/>
                </a:lnTo>
                <a:lnTo>
                  <a:pt x="95631" y="591934"/>
                </a:lnTo>
                <a:lnTo>
                  <a:pt x="82169" y="586016"/>
                </a:lnTo>
                <a:lnTo>
                  <a:pt x="70573" y="577748"/>
                </a:lnTo>
                <a:lnTo>
                  <a:pt x="46863" y="539153"/>
                </a:lnTo>
                <a:lnTo>
                  <a:pt x="38989" y="482460"/>
                </a:lnTo>
                <a:lnTo>
                  <a:pt x="39865" y="462368"/>
                </a:lnTo>
                <a:lnTo>
                  <a:pt x="52959" y="412737"/>
                </a:lnTo>
                <a:lnTo>
                  <a:pt x="82384" y="381304"/>
                </a:lnTo>
                <a:lnTo>
                  <a:pt x="96012" y="375399"/>
                </a:lnTo>
                <a:close/>
              </a:path>
              <a:path w="4524375" h="1263650">
                <a:moveTo>
                  <a:pt x="96012" y="9639"/>
                </a:moveTo>
                <a:lnTo>
                  <a:pt x="92710" y="0"/>
                </a:lnTo>
                <a:lnTo>
                  <a:pt x="75577" y="6159"/>
                </a:lnTo>
                <a:lnTo>
                  <a:pt x="60591" y="15125"/>
                </a:lnTo>
                <a:lnTo>
                  <a:pt x="28448" y="58039"/>
                </a:lnTo>
                <a:lnTo>
                  <a:pt x="18732" y="96329"/>
                </a:lnTo>
                <a:lnTo>
                  <a:pt x="17513" y="117970"/>
                </a:lnTo>
                <a:lnTo>
                  <a:pt x="18732" y="139623"/>
                </a:lnTo>
                <a:lnTo>
                  <a:pt x="28397" y="177914"/>
                </a:lnTo>
                <a:lnTo>
                  <a:pt x="60528" y="220662"/>
                </a:lnTo>
                <a:lnTo>
                  <a:pt x="92710" y="235699"/>
                </a:lnTo>
                <a:lnTo>
                  <a:pt x="95631" y="226174"/>
                </a:lnTo>
                <a:lnTo>
                  <a:pt x="82169" y="220256"/>
                </a:lnTo>
                <a:lnTo>
                  <a:pt x="70573" y="211988"/>
                </a:lnTo>
                <a:lnTo>
                  <a:pt x="46863" y="173393"/>
                </a:lnTo>
                <a:lnTo>
                  <a:pt x="38989" y="116700"/>
                </a:lnTo>
                <a:lnTo>
                  <a:pt x="39865" y="96608"/>
                </a:lnTo>
                <a:lnTo>
                  <a:pt x="52959" y="46977"/>
                </a:lnTo>
                <a:lnTo>
                  <a:pt x="82384" y="15544"/>
                </a:lnTo>
                <a:lnTo>
                  <a:pt x="96012" y="9639"/>
                </a:lnTo>
                <a:close/>
              </a:path>
              <a:path w="4524375" h="1263650">
                <a:moveTo>
                  <a:pt x="284734" y="1157465"/>
                </a:moveTo>
                <a:lnTo>
                  <a:pt x="274980" y="1103655"/>
                </a:lnTo>
                <a:lnTo>
                  <a:pt x="246075" y="1065149"/>
                </a:lnTo>
                <a:lnTo>
                  <a:pt x="217297" y="1051547"/>
                </a:lnTo>
                <a:lnTo>
                  <a:pt x="214249" y="1060183"/>
                </a:lnTo>
                <a:lnTo>
                  <a:pt x="226504" y="1065504"/>
                </a:lnTo>
                <a:lnTo>
                  <a:pt x="237045" y="1072857"/>
                </a:lnTo>
                <a:lnTo>
                  <a:pt x="258457" y="1106982"/>
                </a:lnTo>
                <a:lnTo>
                  <a:pt x="265430" y="1156322"/>
                </a:lnTo>
                <a:lnTo>
                  <a:pt x="264642" y="1175067"/>
                </a:lnTo>
                <a:lnTo>
                  <a:pt x="252857" y="1220838"/>
                </a:lnTo>
                <a:lnTo>
                  <a:pt x="226669" y="1249413"/>
                </a:lnTo>
                <a:lnTo>
                  <a:pt x="214630" y="1254747"/>
                </a:lnTo>
                <a:lnTo>
                  <a:pt x="217297" y="1263256"/>
                </a:lnTo>
                <a:lnTo>
                  <a:pt x="257683" y="1239253"/>
                </a:lnTo>
                <a:lnTo>
                  <a:pt x="280416" y="1194892"/>
                </a:lnTo>
                <a:lnTo>
                  <a:pt x="283654" y="1176921"/>
                </a:lnTo>
                <a:lnTo>
                  <a:pt x="284734" y="1157465"/>
                </a:lnTo>
                <a:close/>
              </a:path>
              <a:path w="4524375" h="1263650">
                <a:moveTo>
                  <a:pt x="284734" y="828281"/>
                </a:moveTo>
                <a:lnTo>
                  <a:pt x="274980" y="774471"/>
                </a:lnTo>
                <a:lnTo>
                  <a:pt x="246075" y="735952"/>
                </a:lnTo>
                <a:lnTo>
                  <a:pt x="217297" y="722363"/>
                </a:lnTo>
                <a:lnTo>
                  <a:pt x="214249" y="730999"/>
                </a:lnTo>
                <a:lnTo>
                  <a:pt x="226504" y="736320"/>
                </a:lnTo>
                <a:lnTo>
                  <a:pt x="237045" y="743673"/>
                </a:lnTo>
                <a:lnTo>
                  <a:pt x="258457" y="777798"/>
                </a:lnTo>
                <a:lnTo>
                  <a:pt x="265430" y="827138"/>
                </a:lnTo>
                <a:lnTo>
                  <a:pt x="264642" y="845883"/>
                </a:lnTo>
                <a:lnTo>
                  <a:pt x="252857" y="891654"/>
                </a:lnTo>
                <a:lnTo>
                  <a:pt x="226669" y="920229"/>
                </a:lnTo>
                <a:lnTo>
                  <a:pt x="214630" y="925563"/>
                </a:lnTo>
                <a:lnTo>
                  <a:pt x="217297" y="934072"/>
                </a:lnTo>
                <a:lnTo>
                  <a:pt x="257683" y="910082"/>
                </a:lnTo>
                <a:lnTo>
                  <a:pt x="280416" y="865708"/>
                </a:lnTo>
                <a:lnTo>
                  <a:pt x="283654" y="847737"/>
                </a:lnTo>
                <a:lnTo>
                  <a:pt x="284734" y="828281"/>
                </a:lnTo>
                <a:close/>
              </a:path>
              <a:path w="4524375" h="1263650">
                <a:moveTo>
                  <a:pt x="334391" y="483730"/>
                </a:moveTo>
                <a:lnTo>
                  <a:pt x="329526" y="442112"/>
                </a:lnTo>
                <a:lnTo>
                  <a:pt x="304190" y="392633"/>
                </a:lnTo>
                <a:lnTo>
                  <a:pt x="259207" y="365747"/>
                </a:lnTo>
                <a:lnTo>
                  <a:pt x="255905" y="375399"/>
                </a:lnTo>
                <a:lnTo>
                  <a:pt x="269519" y="381304"/>
                </a:lnTo>
                <a:lnTo>
                  <a:pt x="281241" y="389496"/>
                </a:lnTo>
                <a:lnTo>
                  <a:pt x="305041" y="427482"/>
                </a:lnTo>
                <a:lnTo>
                  <a:pt x="312928" y="482460"/>
                </a:lnTo>
                <a:lnTo>
                  <a:pt x="312039" y="503250"/>
                </a:lnTo>
                <a:lnTo>
                  <a:pt x="298958" y="554215"/>
                </a:lnTo>
                <a:lnTo>
                  <a:pt x="269659" y="586016"/>
                </a:lnTo>
                <a:lnTo>
                  <a:pt x="256286" y="591934"/>
                </a:lnTo>
                <a:lnTo>
                  <a:pt x="259207" y="601459"/>
                </a:lnTo>
                <a:lnTo>
                  <a:pt x="304241" y="574751"/>
                </a:lnTo>
                <a:lnTo>
                  <a:pt x="329526" y="525360"/>
                </a:lnTo>
                <a:lnTo>
                  <a:pt x="333171" y="505383"/>
                </a:lnTo>
                <a:lnTo>
                  <a:pt x="334391" y="483730"/>
                </a:lnTo>
                <a:close/>
              </a:path>
              <a:path w="4524375" h="1263650">
                <a:moveTo>
                  <a:pt x="334391" y="117970"/>
                </a:moveTo>
                <a:lnTo>
                  <a:pt x="329526" y="76352"/>
                </a:lnTo>
                <a:lnTo>
                  <a:pt x="304190" y="26873"/>
                </a:lnTo>
                <a:lnTo>
                  <a:pt x="259207" y="0"/>
                </a:lnTo>
                <a:lnTo>
                  <a:pt x="255905" y="9639"/>
                </a:lnTo>
                <a:lnTo>
                  <a:pt x="269519" y="15557"/>
                </a:lnTo>
                <a:lnTo>
                  <a:pt x="281241" y="23749"/>
                </a:lnTo>
                <a:lnTo>
                  <a:pt x="305041" y="61722"/>
                </a:lnTo>
                <a:lnTo>
                  <a:pt x="312928" y="116700"/>
                </a:lnTo>
                <a:lnTo>
                  <a:pt x="312039" y="137490"/>
                </a:lnTo>
                <a:lnTo>
                  <a:pt x="298958" y="188455"/>
                </a:lnTo>
                <a:lnTo>
                  <a:pt x="269659" y="220256"/>
                </a:lnTo>
                <a:lnTo>
                  <a:pt x="256286" y="226174"/>
                </a:lnTo>
                <a:lnTo>
                  <a:pt x="259207" y="235699"/>
                </a:lnTo>
                <a:lnTo>
                  <a:pt x="304241" y="208991"/>
                </a:lnTo>
                <a:lnTo>
                  <a:pt x="329526" y="159600"/>
                </a:lnTo>
                <a:lnTo>
                  <a:pt x="333171" y="139623"/>
                </a:lnTo>
                <a:lnTo>
                  <a:pt x="334391" y="117970"/>
                </a:lnTo>
                <a:close/>
              </a:path>
              <a:path w="4524375" h="1263650">
                <a:moveTo>
                  <a:pt x="2542413" y="730999"/>
                </a:moveTo>
                <a:lnTo>
                  <a:pt x="2539365" y="722363"/>
                </a:lnTo>
                <a:lnTo>
                  <a:pt x="2524023" y="727913"/>
                </a:lnTo>
                <a:lnTo>
                  <a:pt x="2510574" y="735952"/>
                </a:lnTo>
                <a:lnTo>
                  <a:pt x="2481732" y="774471"/>
                </a:lnTo>
                <a:lnTo>
                  <a:pt x="2471928" y="828281"/>
                </a:lnTo>
                <a:lnTo>
                  <a:pt x="2472994" y="847737"/>
                </a:lnTo>
                <a:lnTo>
                  <a:pt x="2489327" y="897115"/>
                </a:lnTo>
                <a:lnTo>
                  <a:pt x="2523998" y="928547"/>
                </a:lnTo>
                <a:lnTo>
                  <a:pt x="2539365" y="934072"/>
                </a:lnTo>
                <a:lnTo>
                  <a:pt x="2542159" y="925563"/>
                </a:lnTo>
                <a:lnTo>
                  <a:pt x="2530056" y="920229"/>
                </a:lnTo>
                <a:lnTo>
                  <a:pt x="2519642" y="912799"/>
                </a:lnTo>
                <a:lnTo>
                  <a:pt x="2498293" y="878128"/>
                </a:lnTo>
                <a:lnTo>
                  <a:pt x="2491232" y="827138"/>
                </a:lnTo>
                <a:lnTo>
                  <a:pt x="2492006" y="809091"/>
                </a:lnTo>
                <a:lnTo>
                  <a:pt x="2503805" y="764527"/>
                </a:lnTo>
                <a:lnTo>
                  <a:pt x="2530208" y="736320"/>
                </a:lnTo>
                <a:lnTo>
                  <a:pt x="2542413" y="730999"/>
                </a:lnTo>
                <a:close/>
              </a:path>
              <a:path w="4524375" h="1263650">
                <a:moveTo>
                  <a:pt x="2901696" y="375399"/>
                </a:moveTo>
                <a:lnTo>
                  <a:pt x="2898394" y="365747"/>
                </a:lnTo>
                <a:lnTo>
                  <a:pt x="2881261" y="371919"/>
                </a:lnTo>
                <a:lnTo>
                  <a:pt x="2866275" y="380885"/>
                </a:lnTo>
                <a:lnTo>
                  <a:pt x="2834132" y="423799"/>
                </a:lnTo>
                <a:lnTo>
                  <a:pt x="2824416" y="462089"/>
                </a:lnTo>
                <a:lnTo>
                  <a:pt x="2823210" y="483730"/>
                </a:lnTo>
                <a:lnTo>
                  <a:pt x="2824416" y="505383"/>
                </a:lnTo>
                <a:lnTo>
                  <a:pt x="2834081" y="543674"/>
                </a:lnTo>
                <a:lnTo>
                  <a:pt x="2866212" y="586409"/>
                </a:lnTo>
                <a:lnTo>
                  <a:pt x="2898394" y="601459"/>
                </a:lnTo>
                <a:lnTo>
                  <a:pt x="2901315" y="591934"/>
                </a:lnTo>
                <a:lnTo>
                  <a:pt x="2887853" y="586016"/>
                </a:lnTo>
                <a:lnTo>
                  <a:pt x="2876258" y="577748"/>
                </a:lnTo>
                <a:lnTo>
                  <a:pt x="2852547" y="539153"/>
                </a:lnTo>
                <a:lnTo>
                  <a:pt x="2844673" y="482460"/>
                </a:lnTo>
                <a:lnTo>
                  <a:pt x="2845549" y="462368"/>
                </a:lnTo>
                <a:lnTo>
                  <a:pt x="2858643" y="412737"/>
                </a:lnTo>
                <a:lnTo>
                  <a:pt x="2888069" y="381304"/>
                </a:lnTo>
                <a:lnTo>
                  <a:pt x="2901696" y="375399"/>
                </a:lnTo>
                <a:close/>
              </a:path>
              <a:path w="4524375" h="1263650">
                <a:moveTo>
                  <a:pt x="3162046" y="828281"/>
                </a:moveTo>
                <a:lnTo>
                  <a:pt x="3152292" y="774471"/>
                </a:lnTo>
                <a:lnTo>
                  <a:pt x="3123387" y="735952"/>
                </a:lnTo>
                <a:lnTo>
                  <a:pt x="3094609" y="722363"/>
                </a:lnTo>
                <a:lnTo>
                  <a:pt x="3091561" y="730999"/>
                </a:lnTo>
                <a:lnTo>
                  <a:pt x="3103816" y="736320"/>
                </a:lnTo>
                <a:lnTo>
                  <a:pt x="3114344" y="743673"/>
                </a:lnTo>
                <a:lnTo>
                  <a:pt x="3135769" y="777798"/>
                </a:lnTo>
                <a:lnTo>
                  <a:pt x="3142742" y="827138"/>
                </a:lnTo>
                <a:lnTo>
                  <a:pt x="3141954" y="845883"/>
                </a:lnTo>
                <a:lnTo>
                  <a:pt x="3130169" y="891654"/>
                </a:lnTo>
                <a:lnTo>
                  <a:pt x="3103981" y="920229"/>
                </a:lnTo>
                <a:lnTo>
                  <a:pt x="3091942" y="925563"/>
                </a:lnTo>
                <a:lnTo>
                  <a:pt x="3094609" y="934072"/>
                </a:lnTo>
                <a:lnTo>
                  <a:pt x="3134995" y="910082"/>
                </a:lnTo>
                <a:lnTo>
                  <a:pt x="3157728" y="865708"/>
                </a:lnTo>
                <a:lnTo>
                  <a:pt x="3160966" y="847737"/>
                </a:lnTo>
                <a:lnTo>
                  <a:pt x="3162046" y="828281"/>
                </a:lnTo>
                <a:close/>
              </a:path>
              <a:path w="4524375" h="1263650">
                <a:moveTo>
                  <a:pt x="3591179" y="483730"/>
                </a:moveTo>
                <a:lnTo>
                  <a:pt x="3586315" y="442112"/>
                </a:lnTo>
                <a:lnTo>
                  <a:pt x="3560978" y="392633"/>
                </a:lnTo>
                <a:lnTo>
                  <a:pt x="3515995" y="365747"/>
                </a:lnTo>
                <a:lnTo>
                  <a:pt x="3512693" y="375399"/>
                </a:lnTo>
                <a:lnTo>
                  <a:pt x="3526307" y="381304"/>
                </a:lnTo>
                <a:lnTo>
                  <a:pt x="3538029" y="389496"/>
                </a:lnTo>
                <a:lnTo>
                  <a:pt x="3561829" y="427482"/>
                </a:lnTo>
                <a:lnTo>
                  <a:pt x="3569716" y="482460"/>
                </a:lnTo>
                <a:lnTo>
                  <a:pt x="3568827" y="503250"/>
                </a:lnTo>
                <a:lnTo>
                  <a:pt x="3555746" y="554215"/>
                </a:lnTo>
                <a:lnTo>
                  <a:pt x="3526447" y="586016"/>
                </a:lnTo>
                <a:lnTo>
                  <a:pt x="3513074" y="591934"/>
                </a:lnTo>
                <a:lnTo>
                  <a:pt x="3515995" y="601459"/>
                </a:lnTo>
                <a:lnTo>
                  <a:pt x="3561029" y="574751"/>
                </a:lnTo>
                <a:lnTo>
                  <a:pt x="3586315" y="525360"/>
                </a:lnTo>
                <a:lnTo>
                  <a:pt x="3589959" y="505383"/>
                </a:lnTo>
                <a:lnTo>
                  <a:pt x="3591179" y="483730"/>
                </a:lnTo>
                <a:close/>
              </a:path>
              <a:path w="4524375" h="1263650">
                <a:moveTo>
                  <a:pt x="3787521" y="730999"/>
                </a:moveTo>
                <a:lnTo>
                  <a:pt x="3784473" y="722363"/>
                </a:lnTo>
                <a:lnTo>
                  <a:pt x="3769131" y="727913"/>
                </a:lnTo>
                <a:lnTo>
                  <a:pt x="3755682" y="735952"/>
                </a:lnTo>
                <a:lnTo>
                  <a:pt x="3726840" y="774471"/>
                </a:lnTo>
                <a:lnTo>
                  <a:pt x="3717036" y="828281"/>
                </a:lnTo>
                <a:lnTo>
                  <a:pt x="3718102" y="847737"/>
                </a:lnTo>
                <a:lnTo>
                  <a:pt x="3734435" y="897115"/>
                </a:lnTo>
                <a:lnTo>
                  <a:pt x="3769106" y="928547"/>
                </a:lnTo>
                <a:lnTo>
                  <a:pt x="3784473" y="934072"/>
                </a:lnTo>
                <a:lnTo>
                  <a:pt x="3787267" y="925563"/>
                </a:lnTo>
                <a:lnTo>
                  <a:pt x="3775164" y="920229"/>
                </a:lnTo>
                <a:lnTo>
                  <a:pt x="3764750" y="912799"/>
                </a:lnTo>
                <a:lnTo>
                  <a:pt x="3743401" y="878128"/>
                </a:lnTo>
                <a:lnTo>
                  <a:pt x="3736340" y="827138"/>
                </a:lnTo>
                <a:lnTo>
                  <a:pt x="3737114" y="809091"/>
                </a:lnTo>
                <a:lnTo>
                  <a:pt x="3748913" y="764527"/>
                </a:lnTo>
                <a:lnTo>
                  <a:pt x="3775316" y="736320"/>
                </a:lnTo>
                <a:lnTo>
                  <a:pt x="3787521" y="730999"/>
                </a:lnTo>
                <a:close/>
              </a:path>
              <a:path w="4524375" h="1263650">
                <a:moveTo>
                  <a:pt x="4001770" y="828281"/>
                </a:moveTo>
                <a:lnTo>
                  <a:pt x="3992016" y="774471"/>
                </a:lnTo>
                <a:lnTo>
                  <a:pt x="3963111" y="735952"/>
                </a:lnTo>
                <a:lnTo>
                  <a:pt x="3934333" y="722363"/>
                </a:lnTo>
                <a:lnTo>
                  <a:pt x="3931285" y="730999"/>
                </a:lnTo>
                <a:lnTo>
                  <a:pt x="3943540" y="736320"/>
                </a:lnTo>
                <a:lnTo>
                  <a:pt x="3954068" y="743673"/>
                </a:lnTo>
                <a:lnTo>
                  <a:pt x="3975493" y="777798"/>
                </a:lnTo>
                <a:lnTo>
                  <a:pt x="3982466" y="827138"/>
                </a:lnTo>
                <a:lnTo>
                  <a:pt x="3981678" y="845883"/>
                </a:lnTo>
                <a:lnTo>
                  <a:pt x="3969893" y="891654"/>
                </a:lnTo>
                <a:lnTo>
                  <a:pt x="3943705" y="920229"/>
                </a:lnTo>
                <a:lnTo>
                  <a:pt x="3931666" y="925563"/>
                </a:lnTo>
                <a:lnTo>
                  <a:pt x="3934333" y="934072"/>
                </a:lnTo>
                <a:lnTo>
                  <a:pt x="3974719" y="910082"/>
                </a:lnTo>
                <a:lnTo>
                  <a:pt x="3997452" y="865708"/>
                </a:lnTo>
                <a:lnTo>
                  <a:pt x="4000690" y="847737"/>
                </a:lnTo>
                <a:lnTo>
                  <a:pt x="4001770" y="828281"/>
                </a:lnTo>
                <a:close/>
              </a:path>
              <a:path w="4524375" h="1263650">
                <a:moveTo>
                  <a:pt x="4285488" y="375399"/>
                </a:moveTo>
                <a:lnTo>
                  <a:pt x="4282186" y="365747"/>
                </a:lnTo>
                <a:lnTo>
                  <a:pt x="4265053" y="371919"/>
                </a:lnTo>
                <a:lnTo>
                  <a:pt x="4250067" y="380885"/>
                </a:lnTo>
                <a:lnTo>
                  <a:pt x="4217924" y="423799"/>
                </a:lnTo>
                <a:lnTo>
                  <a:pt x="4208208" y="462089"/>
                </a:lnTo>
                <a:lnTo>
                  <a:pt x="4207002" y="483730"/>
                </a:lnTo>
                <a:lnTo>
                  <a:pt x="4208208" y="505383"/>
                </a:lnTo>
                <a:lnTo>
                  <a:pt x="4217873" y="543674"/>
                </a:lnTo>
                <a:lnTo>
                  <a:pt x="4250004" y="586409"/>
                </a:lnTo>
                <a:lnTo>
                  <a:pt x="4282186" y="601459"/>
                </a:lnTo>
                <a:lnTo>
                  <a:pt x="4285107" y="591934"/>
                </a:lnTo>
                <a:lnTo>
                  <a:pt x="4271645" y="586016"/>
                </a:lnTo>
                <a:lnTo>
                  <a:pt x="4260050" y="577748"/>
                </a:lnTo>
                <a:lnTo>
                  <a:pt x="4236339" y="539153"/>
                </a:lnTo>
                <a:lnTo>
                  <a:pt x="4228465" y="482460"/>
                </a:lnTo>
                <a:lnTo>
                  <a:pt x="4229341" y="462368"/>
                </a:lnTo>
                <a:lnTo>
                  <a:pt x="4242435" y="412737"/>
                </a:lnTo>
                <a:lnTo>
                  <a:pt x="4271861" y="381304"/>
                </a:lnTo>
                <a:lnTo>
                  <a:pt x="4285488" y="375399"/>
                </a:lnTo>
                <a:close/>
              </a:path>
              <a:path w="4524375" h="1263650">
                <a:moveTo>
                  <a:pt x="4523867" y="483730"/>
                </a:moveTo>
                <a:lnTo>
                  <a:pt x="4519003" y="442112"/>
                </a:lnTo>
                <a:lnTo>
                  <a:pt x="4493666" y="392633"/>
                </a:lnTo>
                <a:lnTo>
                  <a:pt x="4448683" y="365747"/>
                </a:lnTo>
                <a:lnTo>
                  <a:pt x="4445381" y="375399"/>
                </a:lnTo>
                <a:lnTo>
                  <a:pt x="4458995" y="381304"/>
                </a:lnTo>
                <a:lnTo>
                  <a:pt x="4470717" y="389496"/>
                </a:lnTo>
                <a:lnTo>
                  <a:pt x="4494517" y="427482"/>
                </a:lnTo>
                <a:lnTo>
                  <a:pt x="4502404" y="482460"/>
                </a:lnTo>
                <a:lnTo>
                  <a:pt x="4501515" y="503250"/>
                </a:lnTo>
                <a:lnTo>
                  <a:pt x="4488434" y="554215"/>
                </a:lnTo>
                <a:lnTo>
                  <a:pt x="4459135" y="586016"/>
                </a:lnTo>
                <a:lnTo>
                  <a:pt x="4445762" y="591934"/>
                </a:lnTo>
                <a:lnTo>
                  <a:pt x="4448683" y="601459"/>
                </a:lnTo>
                <a:lnTo>
                  <a:pt x="4493717" y="574751"/>
                </a:lnTo>
                <a:lnTo>
                  <a:pt x="4519003" y="525360"/>
                </a:lnTo>
                <a:lnTo>
                  <a:pt x="4522648" y="505383"/>
                </a:lnTo>
                <a:lnTo>
                  <a:pt x="4523867" y="48373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2174" y="3400145"/>
            <a:ext cx="706755" cy="1418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1800" spc="38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𝑇 </a:t>
            </a:r>
            <a:r>
              <a:rPr sz="1800" spc="1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70581" y="4588255"/>
            <a:ext cx="3966845" cy="212090"/>
          </a:xfrm>
          <a:custGeom>
            <a:avLst/>
            <a:gdLst/>
            <a:ahLst/>
            <a:cxnLst/>
            <a:rect l="l" t="t" r="r" b="b"/>
            <a:pathLst>
              <a:path w="3966845" h="212089">
                <a:moveTo>
                  <a:pt x="70485" y="8636"/>
                </a:moveTo>
                <a:lnTo>
                  <a:pt x="67437" y="0"/>
                </a:lnTo>
                <a:lnTo>
                  <a:pt x="52095" y="5549"/>
                </a:lnTo>
                <a:lnTo>
                  <a:pt x="38646" y="13589"/>
                </a:lnTo>
                <a:lnTo>
                  <a:pt x="9804" y="52108"/>
                </a:lnTo>
                <a:lnTo>
                  <a:pt x="0" y="105918"/>
                </a:lnTo>
                <a:lnTo>
                  <a:pt x="1066" y="125374"/>
                </a:lnTo>
                <a:lnTo>
                  <a:pt x="17399" y="174752"/>
                </a:lnTo>
                <a:lnTo>
                  <a:pt x="52070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27" y="197866"/>
                </a:lnTo>
                <a:lnTo>
                  <a:pt x="47713" y="190436"/>
                </a:lnTo>
                <a:lnTo>
                  <a:pt x="26365" y="155765"/>
                </a:lnTo>
                <a:lnTo>
                  <a:pt x="19304" y="104775"/>
                </a:lnTo>
                <a:lnTo>
                  <a:pt x="20078" y="86728"/>
                </a:lnTo>
                <a:lnTo>
                  <a:pt x="31877" y="42164"/>
                </a:lnTo>
                <a:lnTo>
                  <a:pt x="58280" y="13957"/>
                </a:lnTo>
                <a:lnTo>
                  <a:pt x="70485" y="8636"/>
                </a:lnTo>
                <a:close/>
              </a:path>
              <a:path w="3966845" h="212089">
                <a:moveTo>
                  <a:pt x="684022" y="105918"/>
                </a:moveTo>
                <a:lnTo>
                  <a:pt x="674268" y="52108"/>
                </a:lnTo>
                <a:lnTo>
                  <a:pt x="645363" y="13601"/>
                </a:lnTo>
                <a:lnTo>
                  <a:pt x="616585" y="0"/>
                </a:lnTo>
                <a:lnTo>
                  <a:pt x="613537" y="8636"/>
                </a:lnTo>
                <a:lnTo>
                  <a:pt x="625792" y="13957"/>
                </a:lnTo>
                <a:lnTo>
                  <a:pt x="636333" y="21310"/>
                </a:lnTo>
                <a:lnTo>
                  <a:pt x="657745" y="55435"/>
                </a:lnTo>
                <a:lnTo>
                  <a:pt x="664718" y="104775"/>
                </a:lnTo>
                <a:lnTo>
                  <a:pt x="663930" y="123520"/>
                </a:lnTo>
                <a:lnTo>
                  <a:pt x="652145" y="169291"/>
                </a:lnTo>
                <a:lnTo>
                  <a:pt x="625957" y="197866"/>
                </a:lnTo>
                <a:lnTo>
                  <a:pt x="613918" y="203200"/>
                </a:lnTo>
                <a:lnTo>
                  <a:pt x="616585" y="211709"/>
                </a:lnTo>
                <a:lnTo>
                  <a:pt x="656971" y="187706"/>
                </a:lnTo>
                <a:lnTo>
                  <a:pt x="679704" y="143344"/>
                </a:lnTo>
                <a:lnTo>
                  <a:pt x="682942" y="125374"/>
                </a:lnTo>
                <a:lnTo>
                  <a:pt x="684022" y="105918"/>
                </a:lnTo>
                <a:close/>
              </a:path>
              <a:path w="3966845" h="212089">
                <a:moveTo>
                  <a:pt x="1309497" y="8636"/>
                </a:moveTo>
                <a:lnTo>
                  <a:pt x="1306449" y="0"/>
                </a:lnTo>
                <a:lnTo>
                  <a:pt x="1291107" y="5549"/>
                </a:lnTo>
                <a:lnTo>
                  <a:pt x="1277658" y="13589"/>
                </a:lnTo>
                <a:lnTo>
                  <a:pt x="1248816" y="52108"/>
                </a:lnTo>
                <a:lnTo>
                  <a:pt x="1239012" y="105918"/>
                </a:lnTo>
                <a:lnTo>
                  <a:pt x="1240078" y="125374"/>
                </a:lnTo>
                <a:lnTo>
                  <a:pt x="1256411" y="174752"/>
                </a:lnTo>
                <a:lnTo>
                  <a:pt x="1291082" y="206184"/>
                </a:lnTo>
                <a:lnTo>
                  <a:pt x="1306449" y="211709"/>
                </a:lnTo>
                <a:lnTo>
                  <a:pt x="1309243" y="203200"/>
                </a:lnTo>
                <a:lnTo>
                  <a:pt x="1297139" y="197866"/>
                </a:lnTo>
                <a:lnTo>
                  <a:pt x="1286725" y="190436"/>
                </a:lnTo>
                <a:lnTo>
                  <a:pt x="1265377" y="155765"/>
                </a:lnTo>
                <a:lnTo>
                  <a:pt x="1258316" y="104775"/>
                </a:lnTo>
                <a:lnTo>
                  <a:pt x="1259090" y="86728"/>
                </a:lnTo>
                <a:lnTo>
                  <a:pt x="1270889" y="42164"/>
                </a:lnTo>
                <a:lnTo>
                  <a:pt x="1297292" y="13957"/>
                </a:lnTo>
                <a:lnTo>
                  <a:pt x="1309497" y="8636"/>
                </a:lnTo>
                <a:close/>
              </a:path>
              <a:path w="3966845" h="212089">
                <a:moveTo>
                  <a:pt x="1523746" y="105918"/>
                </a:moveTo>
                <a:lnTo>
                  <a:pt x="1513992" y="52108"/>
                </a:lnTo>
                <a:lnTo>
                  <a:pt x="1485087" y="13601"/>
                </a:lnTo>
                <a:lnTo>
                  <a:pt x="1456309" y="0"/>
                </a:lnTo>
                <a:lnTo>
                  <a:pt x="1453261" y="8636"/>
                </a:lnTo>
                <a:lnTo>
                  <a:pt x="1465516" y="13957"/>
                </a:lnTo>
                <a:lnTo>
                  <a:pt x="1476057" y="21310"/>
                </a:lnTo>
                <a:lnTo>
                  <a:pt x="1497469" y="55435"/>
                </a:lnTo>
                <a:lnTo>
                  <a:pt x="1504442" y="104775"/>
                </a:lnTo>
                <a:lnTo>
                  <a:pt x="1503654" y="123520"/>
                </a:lnTo>
                <a:lnTo>
                  <a:pt x="1491869" y="169291"/>
                </a:lnTo>
                <a:lnTo>
                  <a:pt x="1465681" y="197866"/>
                </a:lnTo>
                <a:lnTo>
                  <a:pt x="1453642" y="203200"/>
                </a:lnTo>
                <a:lnTo>
                  <a:pt x="1456309" y="211709"/>
                </a:lnTo>
                <a:lnTo>
                  <a:pt x="1496695" y="187706"/>
                </a:lnTo>
                <a:lnTo>
                  <a:pt x="1519428" y="143344"/>
                </a:lnTo>
                <a:lnTo>
                  <a:pt x="1522666" y="125374"/>
                </a:lnTo>
                <a:lnTo>
                  <a:pt x="1523746" y="105918"/>
                </a:lnTo>
                <a:close/>
              </a:path>
              <a:path w="3966845" h="212089">
                <a:moveTo>
                  <a:pt x="1862709" y="8636"/>
                </a:moveTo>
                <a:lnTo>
                  <a:pt x="1859661" y="0"/>
                </a:lnTo>
                <a:lnTo>
                  <a:pt x="1844319" y="5549"/>
                </a:lnTo>
                <a:lnTo>
                  <a:pt x="1830870" y="13589"/>
                </a:lnTo>
                <a:lnTo>
                  <a:pt x="1802028" y="52108"/>
                </a:lnTo>
                <a:lnTo>
                  <a:pt x="1792224" y="105918"/>
                </a:lnTo>
                <a:lnTo>
                  <a:pt x="1793290" y="125374"/>
                </a:lnTo>
                <a:lnTo>
                  <a:pt x="1809623" y="174752"/>
                </a:lnTo>
                <a:lnTo>
                  <a:pt x="1844294" y="206184"/>
                </a:lnTo>
                <a:lnTo>
                  <a:pt x="1859661" y="211709"/>
                </a:lnTo>
                <a:lnTo>
                  <a:pt x="1862455" y="203200"/>
                </a:lnTo>
                <a:lnTo>
                  <a:pt x="1850351" y="197866"/>
                </a:lnTo>
                <a:lnTo>
                  <a:pt x="1839937" y="190436"/>
                </a:lnTo>
                <a:lnTo>
                  <a:pt x="1818589" y="155765"/>
                </a:lnTo>
                <a:lnTo>
                  <a:pt x="1811528" y="104775"/>
                </a:lnTo>
                <a:lnTo>
                  <a:pt x="1812302" y="86728"/>
                </a:lnTo>
                <a:lnTo>
                  <a:pt x="1824101" y="42164"/>
                </a:lnTo>
                <a:lnTo>
                  <a:pt x="1850504" y="13957"/>
                </a:lnTo>
                <a:lnTo>
                  <a:pt x="1862709" y="8636"/>
                </a:lnTo>
                <a:close/>
              </a:path>
              <a:path w="3966845" h="212089">
                <a:moveTo>
                  <a:pt x="2076958" y="105918"/>
                </a:moveTo>
                <a:lnTo>
                  <a:pt x="2067204" y="52108"/>
                </a:lnTo>
                <a:lnTo>
                  <a:pt x="2038299" y="13601"/>
                </a:lnTo>
                <a:lnTo>
                  <a:pt x="2009521" y="0"/>
                </a:lnTo>
                <a:lnTo>
                  <a:pt x="2006473" y="8636"/>
                </a:lnTo>
                <a:lnTo>
                  <a:pt x="2018728" y="13957"/>
                </a:lnTo>
                <a:lnTo>
                  <a:pt x="2029269" y="21310"/>
                </a:lnTo>
                <a:lnTo>
                  <a:pt x="2050681" y="55435"/>
                </a:lnTo>
                <a:lnTo>
                  <a:pt x="2057654" y="104775"/>
                </a:lnTo>
                <a:lnTo>
                  <a:pt x="2056866" y="123520"/>
                </a:lnTo>
                <a:lnTo>
                  <a:pt x="2045081" y="169291"/>
                </a:lnTo>
                <a:lnTo>
                  <a:pt x="2018893" y="197866"/>
                </a:lnTo>
                <a:lnTo>
                  <a:pt x="2006854" y="203200"/>
                </a:lnTo>
                <a:lnTo>
                  <a:pt x="2009521" y="211709"/>
                </a:lnTo>
                <a:lnTo>
                  <a:pt x="2049907" y="187706"/>
                </a:lnTo>
                <a:lnTo>
                  <a:pt x="2072640" y="143344"/>
                </a:lnTo>
                <a:lnTo>
                  <a:pt x="2075878" y="125374"/>
                </a:lnTo>
                <a:lnTo>
                  <a:pt x="2076958" y="105918"/>
                </a:lnTo>
                <a:close/>
              </a:path>
              <a:path w="3966845" h="212089">
                <a:moveTo>
                  <a:pt x="3353181" y="8636"/>
                </a:moveTo>
                <a:lnTo>
                  <a:pt x="3350133" y="0"/>
                </a:lnTo>
                <a:lnTo>
                  <a:pt x="3334791" y="5549"/>
                </a:lnTo>
                <a:lnTo>
                  <a:pt x="3321342" y="13589"/>
                </a:lnTo>
                <a:lnTo>
                  <a:pt x="3292500" y="52108"/>
                </a:lnTo>
                <a:lnTo>
                  <a:pt x="3282696" y="105918"/>
                </a:lnTo>
                <a:lnTo>
                  <a:pt x="3283762" y="125374"/>
                </a:lnTo>
                <a:lnTo>
                  <a:pt x="3300095" y="174752"/>
                </a:lnTo>
                <a:lnTo>
                  <a:pt x="3334766" y="206184"/>
                </a:lnTo>
                <a:lnTo>
                  <a:pt x="3350133" y="211709"/>
                </a:lnTo>
                <a:lnTo>
                  <a:pt x="3352927" y="203200"/>
                </a:lnTo>
                <a:lnTo>
                  <a:pt x="3340824" y="197866"/>
                </a:lnTo>
                <a:lnTo>
                  <a:pt x="3330410" y="190436"/>
                </a:lnTo>
                <a:lnTo>
                  <a:pt x="3309061" y="155765"/>
                </a:lnTo>
                <a:lnTo>
                  <a:pt x="3302000" y="104775"/>
                </a:lnTo>
                <a:lnTo>
                  <a:pt x="3302774" y="86728"/>
                </a:lnTo>
                <a:lnTo>
                  <a:pt x="3314573" y="42164"/>
                </a:lnTo>
                <a:lnTo>
                  <a:pt x="3340976" y="13957"/>
                </a:lnTo>
                <a:lnTo>
                  <a:pt x="3353181" y="8636"/>
                </a:lnTo>
                <a:close/>
              </a:path>
              <a:path w="3966845" h="212089">
                <a:moveTo>
                  <a:pt x="3966718" y="105918"/>
                </a:moveTo>
                <a:lnTo>
                  <a:pt x="3956964" y="52108"/>
                </a:lnTo>
                <a:lnTo>
                  <a:pt x="3928059" y="13601"/>
                </a:lnTo>
                <a:lnTo>
                  <a:pt x="3899281" y="0"/>
                </a:lnTo>
                <a:lnTo>
                  <a:pt x="3896233" y="8636"/>
                </a:lnTo>
                <a:lnTo>
                  <a:pt x="3908488" y="13957"/>
                </a:lnTo>
                <a:lnTo>
                  <a:pt x="3919029" y="21310"/>
                </a:lnTo>
                <a:lnTo>
                  <a:pt x="3940441" y="55435"/>
                </a:lnTo>
                <a:lnTo>
                  <a:pt x="3947414" y="104775"/>
                </a:lnTo>
                <a:lnTo>
                  <a:pt x="3946626" y="123520"/>
                </a:lnTo>
                <a:lnTo>
                  <a:pt x="3934841" y="169291"/>
                </a:lnTo>
                <a:lnTo>
                  <a:pt x="3908653" y="197866"/>
                </a:lnTo>
                <a:lnTo>
                  <a:pt x="3896614" y="203200"/>
                </a:lnTo>
                <a:lnTo>
                  <a:pt x="3899281" y="211709"/>
                </a:lnTo>
                <a:lnTo>
                  <a:pt x="3939667" y="187706"/>
                </a:lnTo>
                <a:lnTo>
                  <a:pt x="3962400" y="143344"/>
                </a:lnTo>
                <a:lnTo>
                  <a:pt x="3965638" y="125374"/>
                </a:lnTo>
                <a:lnTo>
                  <a:pt x="3966718" y="10591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44497" y="3400145"/>
            <a:ext cx="4883150" cy="14185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≤ </a:t>
            </a:r>
            <a:r>
              <a:rPr sz="2000" spc="50" dirty="0">
                <a:solidFill>
                  <a:srgbClr val="2F2F2F"/>
                </a:solidFill>
                <a:latin typeface="Cambria Math"/>
                <a:cs typeface="Cambria Math"/>
              </a:rPr>
              <a:t>𝑐𝑛</a:t>
            </a:r>
            <a:r>
              <a:rPr sz="2175" spc="75" baseline="28735" dirty="0">
                <a:solidFill>
                  <a:srgbClr val="2F2F2F"/>
                </a:solidFill>
                <a:latin typeface="Cambria Math"/>
                <a:cs typeface="Cambria Math"/>
              </a:rPr>
              <a:t>2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edilirse,</a:t>
            </a:r>
            <a:endParaRPr sz="2000">
              <a:latin typeface="Calibri"/>
              <a:cs typeface="Calibri"/>
            </a:endParaRPr>
          </a:p>
          <a:p>
            <a:pPr marL="12128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= </a:t>
            </a:r>
            <a:r>
              <a:rPr sz="2000" spc="-5" dirty="0">
                <a:solidFill>
                  <a:srgbClr val="2F2F2F"/>
                </a:solidFill>
                <a:latin typeface="Cambria Math"/>
                <a:cs typeface="Cambria Math"/>
              </a:rPr>
              <a:t>𝑚𝑎𝑥</a:t>
            </a:r>
            <a:r>
              <a:rPr sz="2175" spc="-7" baseline="-15325" dirty="0">
                <a:solidFill>
                  <a:srgbClr val="2F2F2F"/>
                </a:solidFill>
                <a:latin typeface="Cambria Math"/>
                <a:cs typeface="Cambria Math"/>
              </a:rPr>
              <a:t>1≤𝑘≤𝑛−1</a:t>
            </a:r>
            <a:r>
              <a:rPr sz="2000" spc="-5" dirty="0">
                <a:solidFill>
                  <a:srgbClr val="2F2F2F"/>
                </a:solidFill>
                <a:latin typeface="Cambria Math"/>
                <a:cs typeface="Cambria Math"/>
              </a:rPr>
              <a:t>(𝑐𝑘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 𝑐 𝑛 − 𝑘 </a:t>
            </a:r>
            <a:r>
              <a:rPr sz="2175" spc="60" baseline="28735" dirty="0">
                <a:solidFill>
                  <a:srgbClr val="2F2F2F"/>
                </a:solidFill>
                <a:latin typeface="Cambria Math"/>
                <a:cs typeface="Cambria Math"/>
              </a:rPr>
              <a:t>2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 𝜃</a:t>
            </a:r>
            <a:r>
              <a:rPr sz="2000" spc="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50"/>
              </a:spcBef>
              <a:tabLst>
                <a:tab pos="2241550" algn="l"/>
              </a:tabLst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= 𝑐</a:t>
            </a:r>
            <a:r>
              <a:rPr sz="1800" spc="17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𝑚𝑎𝑥</a:t>
            </a:r>
            <a:r>
              <a:rPr sz="1950" baseline="-14957" dirty="0">
                <a:solidFill>
                  <a:srgbClr val="2F2F2F"/>
                </a:solidFill>
                <a:latin typeface="Cambria Math"/>
                <a:cs typeface="Cambria Math"/>
              </a:rPr>
              <a:t>1≤𝑘≤𝑛−1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(𝑘</a:t>
            </a:r>
            <a:r>
              <a:rPr sz="1800" spc="5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	𝑛 − 𝑘 </a:t>
            </a:r>
            <a:r>
              <a:rPr sz="1950" spc="67" baseline="27777" dirty="0">
                <a:solidFill>
                  <a:srgbClr val="2F2F2F"/>
                </a:solidFill>
                <a:latin typeface="Cambria Math"/>
                <a:cs typeface="Cambria Math"/>
              </a:rPr>
              <a:t>2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𝜃</a:t>
            </a:r>
            <a:r>
              <a:rPr sz="1800" spc="2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1000125" algn="l"/>
                <a:tab pos="3087370" algn="l"/>
              </a:tabLst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=</a:t>
            </a:r>
            <a:r>
              <a:rPr sz="1800" spc="10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2F2F2F"/>
                </a:solidFill>
                <a:latin typeface="Cambria Math"/>
                <a:cs typeface="Cambria Math"/>
              </a:rPr>
              <a:t>𝑐(1</a:t>
            </a:r>
            <a:r>
              <a:rPr sz="18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	𝑛 − 1  </a:t>
            </a:r>
            <a:r>
              <a:rPr sz="1950" spc="60" baseline="27777" dirty="0">
                <a:solidFill>
                  <a:srgbClr val="2F2F2F"/>
                </a:solidFill>
                <a:latin typeface="Cambria Math"/>
                <a:cs typeface="Cambria Math"/>
              </a:rPr>
              <a:t>2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𝜃  𝑛  ,</a:t>
            </a:r>
            <a:r>
              <a:rPr sz="1800" spc="-28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1800" spc="39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	≤ </a:t>
            </a:r>
            <a:r>
              <a:rPr sz="1800" spc="40" dirty="0">
                <a:solidFill>
                  <a:srgbClr val="2F2F2F"/>
                </a:solidFill>
                <a:latin typeface="Cambria Math"/>
                <a:cs typeface="Cambria Math"/>
              </a:rPr>
              <a:t>𝑐𝑛</a:t>
            </a:r>
            <a:r>
              <a:rPr sz="1950" spc="60" baseline="27777" dirty="0">
                <a:solidFill>
                  <a:srgbClr val="2F2F2F"/>
                </a:solidFill>
                <a:latin typeface="Cambria Math"/>
                <a:cs typeface="Cambria Math"/>
              </a:rPr>
              <a:t>2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− </a:t>
            </a:r>
            <a:r>
              <a:rPr sz="1800" spc="-5" dirty="0">
                <a:solidFill>
                  <a:srgbClr val="2F2F2F"/>
                </a:solidFill>
                <a:latin typeface="Cambria Math"/>
                <a:cs typeface="Cambria Math"/>
              </a:rPr>
              <a:t>2𝑐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 −</a:t>
            </a:r>
            <a:r>
              <a:rPr sz="1800" spc="-7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88656" y="4588255"/>
            <a:ext cx="285115" cy="212090"/>
          </a:xfrm>
          <a:custGeom>
            <a:avLst/>
            <a:gdLst/>
            <a:ahLst/>
            <a:cxnLst/>
            <a:rect l="l" t="t" r="r" b="b"/>
            <a:pathLst>
              <a:path w="285115" h="212089">
                <a:moveTo>
                  <a:pt x="217297" y="0"/>
                </a:moveTo>
                <a:lnTo>
                  <a:pt x="214249" y="8636"/>
                </a:lnTo>
                <a:lnTo>
                  <a:pt x="226516" y="13946"/>
                </a:lnTo>
                <a:lnTo>
                  <a:pt x="237045" y="21304"/>
                </a:lnTo>
                <a:lnTo>
                  <a:pt x="258464" y="55429"/>
                </a:lnTo>
                <a:lnTo>
                  <a:pt x="265429" y="104775"/>
                </a:lnTo>
                <a:lnTo>
                  <a:pt x="264644" y="123517"/>
                </a:lnTo>
                <a:lnTo>
                  <a:pt x="252857" y="169291"/>
                </a:lnTo>
                <a:lnTo>
                  <a:pt x="226675" y="197866"/>
                </a:lnTo>
                <a:lnTo>
                  <a:pt x="214629" y="203200"/>
                </a:lnTo>
                <a:lnTo>
                  <a:pt x="217297" y="211709"/>
                </a:lnTo>
                <a:lnTo>
                  <a:pt x="257694" y="187706"/>
                </a:lnTo>
                <a:lnTo>
                  <a:pt x="280416" y="143335"/>
                </a:lnTo>
                <a:lnTo>
                  <a:pt x="284734" y="105918"/>
                </a:lnTo>
                <a:lnTo>
                  <a:pt x="283658" y="86536"/>
                </a:lnTo>
                <a:lnTo>
                  <a:pt x="267335" y="37084"/>
                </a:lnTo>
                <a:lnTo>
                  <a:pt x="232634" y="5544"/>
                </a:lnTo>
                <a:lnTo>
                  <a:pt x="217297" y="0"/>
                </a:lnTo>
                <a:close/>
              </a:path>
              <a:path w="285115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75" y="125370"/>
                </a:lnTo>
                <a:lnTo>
                  <a:pt x="17399" y="174752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29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97116" y="4518405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𝜃</a:t>
            </a:r>
            <a:r>
              <a:rPr sz="1800" spc="3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1513" y="495058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306" y="0"/>
                </a:moveTo>
                <a:lnTo>
                  <a:pt x="285242" y="11430"/>
                </a:lnTo>
                <a:lnTo>
                  <a:pt x="301605" y="18522"/>
                </a:lnTo>
                <a:lnTo>
                  <a:pt x="315658" y="28352"/>
                </a:lnTo>
                <a:lnTo>
                  <a:pt x="344191" y="73852"/>
                </a:lnTo>
                <a:lnTo>
                  <a:pt x="352522" y="115623"/>
                </a:lnTo>
                <a:lnTo>
                  <a:pt x="353568" y="139700"/>
                </a:lnTo>
                <a:lnTo>
                  <a:pt x="352520" y="164633"/>
                </a:lnTo>
                <a:lnTo>
                  <a:pt x="344138" y="207547"/>
                </a:lnTo>
                <a:lnTo>
                  <a:pt x="315658" y="253793"/>
                </a:lnTo>
                <a:lnTo>
                  <a:pt x="285750" y="270890"/>
                </a:lnTo>
                <a:lnTo>
                  <a:pt x="289306" y="282321"/>
                </a:lnTo>
                <a:lnTo>
                  <a:pt x="327802" y="264239"/>
                </a:lnTo>
                <a:lnTo>
                  <a:pt x="356107" y="232918"/>
                </a:lnTo>
                <a:lnTo>
                  <a:pt x="373538" y="191119"/>
                </a:lnTo>
                <a:lnTo>
                  <a:pt x="379349" y="141224"/>
                </a:lnTo>
                <a:lnTo>
                  <a:pt x="377894" y="115339"/>
                </a:lnTo>
                <a:lnTo>
                  <a:pt x="366222" y="69429"/>
                </a:lnTo>
                <a:lnTo>
                  <a:pt x="343098" y="32093"/>
                </a:lnTo>
                <a:lnTo>
                  <a:pt x="309760" y="7379"/>
                </a:lnTo>
                <a:lnTo>
                  <a:pt x="289306" y="0"/>
                </a:lnTo>
                <a:close/>
              </a:path>
              <a:path w="379730" h="282575">
                <a:moveTo>
                  <a:pt x="90043" y="0"/>
                </a:moveTo>
                <a:lnTo>
                  <a:pt x="51657" y="18081"/>
                </a:lnTo>
                <a:lnTo>
                  <a:pt x="23368" y="49402"/>
                </a:lnTo>
                <a:lnTo>
                  <a:pt x="5873" y="91408"/>
                </a:lnTo>
                <a:lnTo>
                  <a:pt x="0" y="141224"/>
                </a:lnTo>
                <a:lnTo>
                  <a:pt x="1452" y="167177"/>
                </a:lnTo>
                <a:lnTo>
                  <a:pt x="13073" y="213036"/>
                </a:lnTo>
                <a:lnTo>
                  <a:pt x="36143" y="250227"/>
                </a:lnTo>
                <a:lnTo>
                  <a:pt x="69568" y="274941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17"/>
                </a:lnTo>
                <a:lnTo>
                  <a:pt x="63706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6774" y="4861305"/>
            <a:ext cx="2449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4205" algn="l"/>
                <a:tab pos="10160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mbria Math"/>
                <a:cs typeface="Cambria Math"/>
              </a:rPr>
              <a:t>𝑇	𝑛	≤ </a:t>
            </a:r>
            <a:r>
              <a:rPr sz="2400" spc="45" dirty="0">
                <a:solidFill>
                  <a:srgbClr val="2F2F2F"/>
                </a:solidFill>
                <a:latin typeface="Cambria Math"/>
                <a:cs typeface="Cambria Math"/>
              </a:rPr>
              <a:t>𝑐𝑛</a:t>
            </a:r>
            <a:r>
              <a:rPr sz="2625" spc="67" baseline="28571" dirty="0">
                <a:solidFill>
                  <a:srgbClr val="2F2F2F"/>
                </a:solidFill>
                <a:latin typeface="Cambria Math"/>
                <a:cs typeface="Cambria Math"/>
              </a:rPr>
              <a:t>2</a:t>
            </a:r>
            <a:r>
              <a:rPr sz="2625" spc="487" baseline="28571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22503"/>
            <a:ext cx="638556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</a:t>
            </a:r>
            <a:r>
              <a:rPr sz="3200" spc="-10" dirty="0"/>
              <a:t> sıralamanın</a:t>
            </a:r>
            <a:endParaRPr sz="3200"/>
          </a:p>
          <a:p>
            <a:pPr marL="12700" marR="5080">
              <a:lnSpc>
                <a:spcPct val="100000"/>
              </a:lnSpc>
            </a:pPr>
            <a:r>
              <a:rPr sz="3200" dirty="0"/>
              <a:t>En iyi durum </a:t>
            </a:r>
            <a:r>
              <a:rPr sz="3200" spc="-10" dirty="0"/>
              <a:t>(Best </a:t>
            </a:r>
            <a:r>
              <a:rPr sz="3200" spc="-5" dirty="0"/>
              <a:t>Case) </a:t>
            </a:r>
            <a:r>
              <a:rPr sz="3200" spc="-10" dirty="0"/>
              <a:t>çözümlemesi  </a:t>
            </a:r>
            <a:r>
              <a:rPr sz="3200" dirty="0"/>
              <a:t>( </a:t>
            </a:r>
            <a:r>
              <a:rPr sz="3200" spc="-35" dirty="0"/>
              <a:t>Yalnızca </a:t>
            </a:r>
            <a:r>
              <a:rPr sz="3200" spc="-10" dirty="0"/>
              <a:t>sezgi </a:t>
            </a:r>
            <a:r>
              <a:rPr sz="3200" spc="-5" dirty="0"/>
              <a:t>gelişimi</a:t>
            </a:r>
            <a:r>
              <a:rPr sz="3200" spc="-30" dirty="0"/>
              <a:t> </a:t>
            </a:r>
            <a:r>
              <a:rPr sz="3200" dirty="0"/>
              <a:t>amaçlı!)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1104900"/>
            <a:ext cx="7820025" cy="4674235"/>
            <a:chOff x="827532" y="1104900"/>
            <a:chExt cx="7820025" cy="4674235"/>
          </a:xfrm>
        </p:grpSpPr>
        <p:sp>
          <p:nvSpPr>
            <p:cNvPr id="5" name="object 5"/>
            <p:cNvSpPr/>
            <p:nvPr/>
          </p:nvSpPr>
          <p:spPr>
            <a:xfrm>
              <a:off x="7484363" y="1104900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350008"/>
              <a:ext cx="7357872" cy="3429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5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sıralamanın </a:t>
            </a:r>
            <a:r>
              <a:rPr sz="3200" spc="-5" dirty="0"/>
              <a:t>“En </a:t>
            </a:r>
            <a:r>
              <a:rPr sz="3200" spc="-10" dirty="0"/>
              <a:t>iyiye yakın”  </a:t>
            </a:r>
            <a:r>
              <a:rPr sz="3200" dirty="0"/>
              <a:t>durumun </a:t>
            </a:r>
            <a:r>
              <a:rPr sz="3200" spc="-25" dirty="0"/>
              <a:t>(Average </a:t>
            </a:r>
            <a:r>
              <a:rPr sz="3200" spc="-5" dirty="0"/>
              <a:t>Case)</a:t>
            </a:r>
            <a:r>
              <a:rPr sz="3200" spc="-85" dirty="0"/>
              <a:t> </a:t>
            </a:r>
            <a:r>
              <a:rPr sz="3200" spc="-10" dirty="0"/>
              <a:t>çözümlemesi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1700783"/>
            <a:ext cx="7274052" cy="4212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sıralamanın </a:t>
            </a:r>
            <a:r>
              <a:rPr sz="3200" spc="-5" dirty="0"/>
              <a:t>“En </a:t>
            </a:r>
            <a:r>
              <a:rPr sz="3200" spc="-10" dirty="0"/>
              <a:t>iyiye yakın”  </a:t>
            </a:r>
            <a:r>
              <a:rPr sz="3200" dirty="0"/>
              <a:t>durumun </a:t>
            </a:r>
            <a:r>
              <a:rPr sz="3200" spc="-30" dirty="0"/>
              <a:t>(Average </a:t>
            </a:r>
            <a:r>
              <a:rPr sz="3200" spc="-5" dirty="0"/>
              <a:t>Case) çözümlemesi:  Daha </a:t>
            </a:r>
            <a:r>
              <a:rPr sz="3200" spc="-10" dirty="0"/>
              <a:t>fazla</a:t>
            </a:r>
            <a:r>
              <a:rPr sz="3200" spc="-35" dirty="0"/>
              <a:t> </a:t>
            </a:r>
            <a:r>
              <a:rPr sz="3200" spc="-10" dirty="0"/>
              <a:t>sezgi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218690"/>
            <a:ext cx="6614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iyi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durumların birleşimi: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average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5567" y="2781300"/>
            <a:ext cx="6551676" cy="3765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0709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</a:t>
            </a:r>
            <a:r>
              <a:rPr sz="3200" spc="-45" dirty="0"/>
              <a:t> </a:t>
            </a:r>
            <a:r>
              <a:rPr sz="3200" spc="-10" dirty="0"/>
              <a:t>sıralama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1926300"/>
            <a:ext cx="6888480" cy="43300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Genelde </a:t>
            </a:r>
            <a:r>
              <a:rPr sz="2400" spc="-5" dirty="0">
                <a:latin typeface="Calibri"/>
                <a:cs typeface="Calibri"/>
              </a:rPr>
              <a:t>şanslı olmak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için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Ortadaki </a:t>
            </a:r>
            <a:r>
              <a:rPr sz="2200" spc="-5" dirty="0">
                <a:latin typeface="Calibri"/>
                <a:cs typeface="Calibri"/>
              </a:rPr>
              <a:t>elamanın </a:t>
            </a:r>
            <a:r>
              <a:rPr sz="2200" spc="-10" dirty="0">
                <a:latin typeface="Calibri"/>
                <a:cs typeface="Calibri"/>
              </a:rPr>
              <a:t>yakınından (n/2) bölme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yapılır</a:t>
            </a:r>
            <a:endParaRPr sz="2200">
              <a:latin typeface="Calibri"/>
              <a:cs typeface="Calibri"/>
            </a:endParaRPr>
          </a:p>
          <a:p>
            <a:pPr marL="582295" marR="18161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Rastgele seçilen </a:t>
            </a:r>
            <a:r>
              <a:rPr sz="2200" spc="-5" dirty="0">
                <a:latin typeface="Calibri"/>
                <a:cs typeface="Calibri"/>
              </a:rPr>
              <a:t>bir elamana </a:t>
            </a:r>
            <a:r>
              <a:rPr sz="2200" spc="-15" dirty="0">
                <a:latin typeface="Calibri"/>
                <a:cs typeface="Calibri"/>
              </a:rPr>
              <a:t>göre </a:t>
            </a:r>
            <a:r>
              <a:rPr sz="2200" spc="-5" dirty="0">
                <a:latin typeface="Calibri"/>
                <a:cs typeface="Calibri"/>
              </a:rPr>
              <a:t>bölme </a:t>
            </a:r>
            <a:r>
              <a:rPr sz="2200" spc="-10" dirty="0">
                <a:latin typeface="Calibri"/>
                <a:cs typeface="Calibri"/>
              </a:rPr>
              <a:t>yapılır </a:t>
            </a:r>
            <a:r>
              <a:rPr sz="2200" spc="-15" dirty="0">
                <a:latin typeface="Calibri"/>
                <a:cs typeface="Calibri"/>
              </a:rPr>
              <a:t>(Pratik  </a:t>
            </a:r>
            <a:r>
              <a:rPr sz="2200" spc="-10" dirty="0">
                <a:latin typeface="Calibri"/>
                <a:cs typeface="Calibri"/>
              </a:rPr>
              <a:t>daha </a:t>
            </a:r>
            <a:r>
              <a:rPr sz="2200" spc="-5" dirty="0">
                <a:latin typeface="Calibri"/>
                <a:cs typeface="Calibri"/>
              </a:rPr>
              <a:t>iyi </a:t>
            </a:r>
            <a:r>
              <a:rPr sz="2200" spc="-30" dirty="0">
                <a:latin typeface="Calibri"/>
                <a:cs typeface="Calibri"/>
              </a:rPr>
              <a:t>çalışır.)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1146175" algn="l"/>
                <a:tab pos="2352675" algn="l"/>
                <a:tab pos="527621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FİKİR:	</a:t>
            </a:r>
            <a:r>
              <a:rPr sz="2400" b="1" spc="-10" dirty="0">
                <a:latin typeface="Calibri"/>
                <a:cs typeface="Calibri"/>
              </a:rPr>
              <a:t>Rastgele	</a:t>
            </a:r>
            <a:r>
              <a:rPr sz="2400" b="1" spc="-5" dirty="0">
                <a:latin typeface="Calibri"/>
                <a:cs typeface="Calibri"/>
              </a:rPr>
              <a:t>bir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eleman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çevresinde	bölüntü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yap.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Çalışma </a:t>
            </a:r>
            <a:r>
              <a:rPr sz="2200" spc="-10" dirty="0">
                <a:latin typeface="Calibri"/>
                <a:cs typeface="Calibri"/>
              </a:rPr>
              <a:t>zamanı </a:t>
            </a:r>
            <a:r>
              <a:rPr sz="2200" spc="-5" dirty="0">
                <a:latin typeface="Calibri"/>
                <a:cs typeface="Calibri"/>
              </a:rPr>
              <a:t>girişin </a:t>
            </a:r>
            <a:r>
              <a:rPr sz="2200" spc="-10" dirty="0">
                <a:latin typeface="Calibri"/>
                <a:cs typeface="Calibri"/>
              </a:rPr>
              <a:t>sırasından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bağımsızdır.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Girişteki dağılım </a:t>
            </a:r>
            <a:r>
              <a:rPr sz="2200" spc="-15" dirty="0">
                <a:latin typeface="Calibri"/>
                <a:cs typeface="Calibri"/>
              </a:rPr>
              <a:t>konusunda </a:t>
            </a:r>
            <a:r>
              <a:rPr sz="2200" spc="-10" dirty="0">
                <a:latin typeface="Calibri"/>
                <a:cs typeface="Calibri"/>
              </a:rPr>
              <a:t>herhangi </a:t>
            </a:r>
            <a:r>
              <a:rPr sz="2200" spc="-5" dirty="0">
                <a:latin typeface="Calibri"/>
                <a:cs typeface="Calibri"/>
              </a:rPr>
              <a:t>bir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varsayıma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gerek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yoktur.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Hiçbir girdi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25" dirty="0">
                <a:latin typeface="Calibri"/>
                <a:cs typeface="Calibri"/>
              </a:rPr>
              <a:t>kötü </a:t>
            </a:r>
            <a:r>
              <a:rPr sz="2200" spc="-10" dirty="0">
                <a:latin typeface="Calibri"/>
                <a:cs typeface="Calibri"/>
              </a:rPr>
              <a:t>durum davranışına neden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olmaz.</a:t>
            </a:r>
            <a:endParaRPr sz="2200">
              <a:latin typeface="Calibri"/>
              <a:cs typeface="Calibri"/>
            </a:endParaRPr>
          </a:p>
          <a:p>
            <a:pPr marL="582295" marR="222250" indent="-273050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25" dirty="0">
                <a:latin typeface="Calibri"/>
                <a:cs typeface="Calibri"/>
              </a:rPr>
              <a:t>kötü </a:t>
            </a:r>
            <a:r>
              <a:rPr sz="2200" spc="-10" dirty="0">
                <a:latin typeface="Calibri"/>
                <a:cs typeface="Calibri"/>
              </a:rPr>
              <a:t>durum </a:t>
            </a:r>
            <a:r>
              <a:rPr sz="2200" spc="-20" dirty="0">
                <a:latin typeface="Calibri"/>
                <a:cs typeface="Calibri"/>
              </a:rPr>
              <a:t>yalnızca </a:t>
            </a:r>
            <a:r>
              <a:rPr sz="2200" spc="-15" dirty="0">
                <a:latin typeface="Calibri"/>
                <a:cs typeface="Calibri"/>
              </a:rPr>
              <a:t>rasgele sayı üretecinin </a:t>
            </a:r>
            <a:r>
              <a:rPr sz="2200" spc="-5" dirty="0">
                <a:latin typeface="Calibri"/>
                <a:cs typeface="Calibri"/>
              </a:rPr>
              <a:t>çıkışına  </a:t>
            </a:r>
            <a:r>
              <a:rPr sz="2200" spc="-30" dirty="0">
                <a:latin typeface="Calibri"/>
                <a:cs typeface="Calibri"/>
              </a:rPr>
              <a:t>bağlıdır.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0951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(Randomized</a:t>
            </a:r>
            <a:r>
              <a:rPr sz="3200" spc="-60" dirty="0"/>
              <a:t> </a:t>
            </a:r>
            <a:r>
              <a:rPr sz="3200" spc="-5" dirty="0"/>
              <a:t>Quicksort)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1999868"/>
            <a:ext cx="6875780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2800" spc="5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elemanların </a:t>
            </a:r>
            <a:r>
              <a:rPr sz="2800" spc="-15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800" spc="-15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80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edilir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seçilen 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elemanın </a:t>
            </a:r>
            <a:r>
              <a:rPr sz="2800" spc="-15" dirty="0">
                <a:solidFill>
                  <a:srgbClr val="2F2F2F"/>
                </a:solidFill>
                <a:latin typeface="Calibri"/>
                <a:cs typeface="Calibri"/>
              </a:rPr>
              <a:t>yakınından</a:t>
            </a:r>
            <a:r>
              <a:rPr sz="28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bölünür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2800" spc="5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bölme 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(1:n-1, 2:2-2,…,n-1:1)</a:t>
            </a:r>
            <a:r>
              <a:rPr sz="2800" spc="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durumları</a:t>
            </a:r>
            <a:endParaRPr sz="2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800" b="1" spc="-10" dirty="0">
                <a:solidFill>
                  <a:srgbClr val="2F2F2F"/>
                </a:solidFill>
                <a:latin typeface="Calibri"/>
                <a:cs typeface="Calibri"/>
              </a:rPr>
              <a:t>1/n </a:t>
            </a:r>
            <a:r>
              <a:rPr sz="2800" spc="-15" dirty="0">
                <a:solidFill>
                  <a:srgbClr val="2F2F2F"/>
                </a:solidFill>
                <a:latin typeface="Calibri"/>
                <a:cs typeface="Calibri"/>
              </a:rPr>
              <a:t>oranında 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800" spc="-15" dirty="0">
                <a:solidFill>
                  <a:srgbClr val="2F2F2F"/>
                </a:solidFill>
                <a:latin typeface="Calibri"/>
                <a:cs typeface="Calibri"/>
              </a:rPr>
              <a:t>olasılığa</a:t>
            </a:r>
            <a:r>
              <a:rPr sz="280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F2F2F"/>
                </a:solidFill>
                <a:latin typeface="Calibri"/>
                <a:cs typeface="Calibri"/>
              </a:rPr>
              <a:t>sahiptir.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285115" marR="426084" indent="-273050">
              <a:lnSpc>
                <a:spcPct val="100000"/>
              </a:lnSpc>
            </a:pPr>
            <a:r>
              <a:rPr sz="2100" spc="-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2800" spc="-5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seçilen algoritmanın </a:t>
            </a:r>
            <a:r>
              <a:rPr sz="2800" spc="-20" dirty="0">
                <a:solidFill>
                  <a:srgbClr val="2F2F2F"/>
                </a:solidFill>
                <a:latin typeface="Calibri"/>
                <a:cs typeface="Calibri"/>
              </a:rPr>
              <a:t>average-case  </a:t>
            </a:r>
            <a:r>
              <a:rPr sz="2800" spc="-10" dirty="0">
                <a:solidFill>
                  <a:srgbClr val="2F2F2F"/>
                </a:solidFill>
                <a:latin typeface="Calibri"/>
                <a:cs typeface="Calibri"/>
              </a:rPr>
              <a:t>durumunu</a:t>
            </a:r>
            <a:r>
              <a:rPr sz="2800" spc="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2F2F2F"/>
                </a:solidFill>
                <a:latin typeface="Calibri"/>
                <a:cs typeface="Calibri"/>
              </a:rPr>
              <a:t>iyileştirir.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0951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(Randomized</a:t>
            </a:r>
            <a:r>
              <a:rPr sz="3200" spc="-60" dirty="0"/>
              <a:t> </a:t>
            </a:r>
            <a:r>
              <a:rPr sz="3200" spc="-5" dirty="0"/>
              <a:t>Quicksort)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32" y="1844039"/>
            <a:ext cx="7638288" cy="443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5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</a:t>
            </a:r>
            <a:r>
              <a:rPr sz="3200" spc="-90" dirty="0"/>
              <a:t> </a:t>
            </a:r>
            <a:r>
              <a:rPr sz="3200" spc="-5" dirty="0"/>
              <a:t>çözümlemesi  </a:t>
            </a:r>
            <a:r>
              <a:rPr sz="3200" dirty="0"/>
              <a:t>(analizi)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988819"/>
            <a:ext cx="7918704" cy="405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6352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</a:t>
            </a:r>
            <a:r>
              <a:rPr sz="3200" spc="-90" dirty="0"/>
              <a:t> </a:t>
            </a:r>
            <a:r>
              <a:rPr sz="3200" spc="-5" dirty="0"/>
              <a:t>çözümlemesi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205227"/>
            <a:ext cx="7354824" cy="3320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5694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Yerinde </a:t>
            </a:r>
            <a:r>
              <a:rPr sz="3200" spc="-10" dirty="0"/>
              <a:t>Sıralama </a:t>
            </a:r>
            <a:r>
              <a:rPr sz="3200" spc="-5" dirty="0"/>
              <a:t>:In-place</a:t>
            </a:r>
            <a:r>
              <a:rPr sz="3200" spc="-50" dirty="0"/>
              <a:t> </a:t>
            </a:r>
            <a:r>
              <a:rPr sz="3200" dirty="0"/>
              <a:t>Sorting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221738"/>
            <a:ext cx="63512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Yerinde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Sıralama: Algoritmanın,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boyutu Θ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(n) olan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ekstra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depolama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(tek değişkenli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register (kayıtlar)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dışında)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alan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gerektirmemesi.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328" y="3138043"/>
            <a:ext cx="1690370" cy="23304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Algoritma: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Bubble</a:t>
            </a:r>
            <a:r>
              <a:rPr sz="18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Insertion</a:t>
            </a:r>
            <a:r>
              <a:rPr sz="18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Selection</a:t>
            </a:r>
            <a:r>
              <a:rPr sz="1800" spc="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Merge</a:t>
            </a:r>
            <a:r>
              <a:rPr sz="18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Heap</a:t>
            </a:r>
            <a:r>
              <a:rPr sz="18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-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Quick</a:t>
            </a:r>
            <a:r>
              <a:rPr sz="18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026" y="3138043"/>
            <a:ext cx="200977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405">
              <a:lnSpc>
                <a:spcPct val="120000"/>
              </a:lnSpc>
              <a:spcBef>
                <a:spcPts val="100"/>
              </a:spcBef>
            </a:pP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Yerinde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Sıralama 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Evet</a:t>
            </a:r>
            <a:endParaRPr sz="1800">
              <a:latin typeface="Calibri"/>
              <a:cs typeface="Calibri"/>
            </a:endParaRPr>
          </a:p>
          <a:p>
            <a:pPr marL="12700" marR="1590675">
              <a:lnSpc>
                <a:spcPct val="120000"/>
              </a:lnSpc>
            </a:pPr>
            <a:r>
              <a:rPr sz="1800" spc="-40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t  </a:t>
            </a:r>
            <a:r>
              <a:rPr sz="1800" spc="-40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Hayır(ek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alan</a:t>
            </a:r>
            <a:r>
              <a:rPr sz="18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gerekir)</a:t>
            </a:r>
            <a:endParaRPr sz="1800">
              <a:latin typeface="Calibri"/>
              <a:cs typeface="Calibri"/>
            </a:endParaRPr>
          </a:p>
          <a:p>
            <a:pPr marL="12700" marR="1590675">
              <a:lnSpc>
                <a:spcPct val="120000"/>
              </a:lnSpc>
            </a:pPr>
            <a:r>
              <a:rPr sz="1800" spc="-40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t  </a:t>
            </a:r>
            <a:r>
              <a:rPr sz="1800" spc="-40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3294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Beklenenin</a:t>
            </a:r>
            <a:r>
              <a:rPr sz="3200" spc="-40" dirty="0"/>
              <a:t> </a:t>
            </a:r>
            <a:r>
              <a:rPr sz="3200" dirty="0"/>
              <a:t>hesaplanması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2074164"/>
            <a:ext cx="5759450" cy="3962400"/>
            <a:chOff x="900683" y="2074164"/>
            <a:chExt cx="5759450" cy="3962400"/>
          </a:xfrm>
        </p:grpSpPr>
        <p:sp>
          <p:nvSpPr>
            <p:cNvPr id="5" name="object 5"/>
            <p:cNvSpPr/>
            <p:nvPr/>
          </p:nvSpPr>
          <p:spPr>
            <a:xfrm>
              <a:off x="900683" y="2074164"/>
              <a:ext cx="5615940" cy="1432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4503" y="3717036"/>
              <a:ext cx="5675376" cy="23195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0763" y="4892040"/>
              <a:ext cx="230123" cy="158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3294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Beklenenin</a:t>
            </a:r>
            <a:r>
              <a:rPr sz="3200" spc="-40" dirty="0"/>
              <a:t> </a:t>
            </a:r>
            <a:r>
              <a:rPr sz="3200" dirty="0"/>
              <a:t>hesaplanması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2060448"/>
            <a:ext cx="6373495" cy="3962400"/>
            <a:chOff x="1042416" y="2060448"/>
            <a:chExt cx="6373495" cy="3962400"/>
          </a:xfrm>
        </p:grpSpPr>
        <p:sp>
          <p:nvSpPr>
            <p:cNvPr id="5" name="object 5"/>
            <p:cNvSpPr/>
            <p:nvPr/>
          </p:nvSpPr>
          <p:spPr>
            <a:xfrm>
              <a:off x="1042416" y="2060448"/>
              <a:ext cx="6373368" cy="396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4020" y="4357116"/>
              <a:ext cx="231648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3294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Beklenenin</a:t>
            </a:r>
            <a:r>
              <a:rPr sz="3200" spc="-40" dirty="0"/>
              <a:t> </a:t>
            </a:r>
            <a:r>
              <a:rPr sz="3200" dirty="0"/>
              <a:t>hesaplanması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3063" y="1866900"/>
            <a:ext cx="7135495" cy="4657725"/>
            <a:chOff x="893063" y="1866900"/>
            <a:chExt cx="7135495" cy="4657725"/>
          </a:xfrm>
        </p:grpSpPr>
        <p:sp>
          <p:nvSpPr>
            <p:cNvPr id="5" name="object 5"/>
            <p:cNvSpPr/>
            <p:nvPr/>
          </p:nvSpPr>
          <p:spPr>
            <a:xfrm>
              <a:off x="893063" y="1866900"/>
              <a:ext cx="7135368" cy="4657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4019" y="5004816"/>
              <a:ext cx="231648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3294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Beklenenin</a:t>
            </a:r>
            <a:r>
              <a:rPr sz="3200" spc="-40" dirty="0"/>
              <a:t> </a:t>
            </a:r>
            <a:r>
              <a:rPr sz="3200" dirty="0"/>
              <a:t>hesaplanması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755" y="1685544"/>
            <a:ext cx="7714615" cy="4838700"/>
            <a:chOff x="714755" y="1685544"/>
            <a:chExt cx="7714615" cy="4838700"/>
          </a:xfrm>
        </p:grpSpPr>
        <p:sp>
          <p:nvSpPr>
            <p:cNvPr id="5" name="object 5"/>
            <p:cNvSpPr/>
            <p:nvPr/>
          </p:nvSpPr>
          <p:spPr>
            <a:xfrm>
              <a:off x="714755" y="1685544"/>
              <a:ext cx="7714488" cy="4838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611" y="5835396"/>
              <a:ext cx="231647" cy="1584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76529"/>
            <a:ext cx="43294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 </a:t>
            </a:r>
            <a:r>
              <a:rPr sz="3200" spc="-10" dirty="0"/>
              <a:t>sıralama  </a:t>
            </a:r>
            <a:r>
              <a:rPr sz="3200" spc="-5" dirty="0"/>
              <a:t>Beklenenin </a:t>
            </a:r>
            <a:r>
              <a:rPr sz="3200" dirty="0"/>
              <a:t>hesaplanması  </a:t>
            </a:r>
            <a:r>
              <a:rPr sz="3200" spc="-5" dirty="0"/>
              <a:t>Karmaşık</a:t>
            </a:r>
            <a:r>
              <a:rPr sz="3200" spc="-35" dirty="0"/>
              <a:t> </a:t>
            </a:r>
            <a:r>
              <a:rPr sz="3200" dirty="0"/>
              <a:t>yineleme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9431" y="2276855"/>
            <a:ext cx="6806565" cy="3967479"/>
            <a:chOff x="789431" y="2276855"/>
            <a:chExt cx="6806565" cy="3967479"/>
          </a:xfrm>
        </p:grpSpPr>
        <p:sp>
          <p:nvSpPr>
            <p:cNvPr id="5" name="object 5"/>
            <p:cNvSpPr/>
            <p:nvPr/>
          </p:nvSpPr>
          <p:spPr>
            <a:xfrm>
              <a:off x="789431" y="2276855"/>
              <a:ext cx="6806183" cy="39669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92852" y="4777739"/>
              <a:ext cx="792479" cy="33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64768"/>
            <a:ext cx="4070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</a:t>
            </a:r>
            <a:r>
              <a:rPr sz="3200" spc="-50" dirty="0"/>
              <a:t> </a:t>
            </a:r>
            <a:r>
              <a:rPr sz="3200" spc="-10" dirty="0"/>
              <a:t>sıralama  </a:t>
            </a:r>
            <a:r>
              <a:rPr sz="3200" spc="-45" dirty="0"/>
              <a:t>Yerine </a:t>
            </a:r>
            <a:r>
              <a:rPr sz="3200" spc="-25" dirty="0"/>
              <a:t>koyma</a:t>
            </a:r>
            <a:r>
              <a:rPr sz="3200" spc="20" dirty="0"/>
              <a:t> </a:t>
            </a:r>
            <a:r>
              <a:rPr sz="3200" spc="-10" dirty="0"/>
              <a:t>metodu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567" y="2205227"/>
            <a:ext cx="4970145" cy="4014470"/>
            <a:chOff x="1115567" y="2205227"/>
            <a:chExt cx="4970145" cy="4014470"/>
          </a:xfrm>
        </p:grpSpPr>
        <p:sp>
          <p:nvSpPr>
            <p:cNvPr id="5" name="object 5"/>
            <p:cNvSpPr/>
            <p:nvPr/>
          </p:nvSpPr>
          <p:spPr>
            <a:xfrm>
              <a:off x="1115567" y="2205227"/>
              <a:ext cx="4969763" cy="1525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3995927"/>
              <a:ext cx="4751832" cy="2223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64768"/>
            <a:ext cx="4070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</a:t>
            </a:r>
            <a:r>
              <a:rPr sz="3200" spc="-50" dirty="0"/>
              <a:t> </a:t>
            </a:r>
            <a:r>
              <a:rPr sz="3200" spc="-10" dirty="0"/>
              <a:t>sıralama  </a:t>
            </a:r>
            <a:r>
              <a:rPr sz="3200" spc="-45" dirty="0"/>
              <a:t>Yerine </a:t>
            </a:r>
            <a:r>
              <a:rPr sz="3200" spc="-25" dirty="0"/>
              <a:t>koyma</a:t>
            </a:r>
            <a:r>
              <a:rPr sz="3200" spc="20" dirty="0"/>
              <a:t> </a:t>
            </a:r>
            <a:r>
              <a:rPr sz="3200" spc="-10" dirty="0"/>
              <a:t>metodu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2270760"/>
            <a:ext cx="7295388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064768"/>
            <a:ext cx="40709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spc="-5" dirty="0"/>
              <a:t>çabuk</a:t>
            </a:r>
            <a:r>
              <a:rPr sz="3200" spc="-50" dirty="0"/>
              <a:t> </a:t>
            </a:r>
            <a:r>
              <a:rPr sz="3200" spc="-10" dirty="0"/>
              <a:t>sıralama  </a:t>
            </a:r>
            <a:r>
              <a:rPr sz="3200" spc="-45" dirty="0"/>
              <a:t>Yerine </a:t>
            </a:r>
            <a:r>
              <a:rPr sz="3200" spc="-25" dirty="0"/>
              <a:t>koyma</a:t>
            </a:r>
            <a:r>
              <a:rPr sz="3200" spc="20" dirty="0"/>
              <a:t> </a:t>
            </a:r>
            <a:r>
              <a:rPr sz="3200" spc="-10" dirty="0"/>
              <a:t>metodu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932" y="2286000"/>
            <a:ext cx="5587365" cy="4166870"/>
            <a:chOff x="1360932" y="2286000"/>
            <a:chExt cx="5587365" cy="4166870"/>
          </a:xfrm>
        </p:grpSpPr>
        <p:sp>
          <p:nvSpPr>
            <p:cNvPr id="5" name="object 5"/>
            <p:cNvSpPr/>
            <p:nvPr/>
          </p:nvSpPr>
          <p:spPr>
            <a:xfrm>
              <a:off x="1360932" y="2286000"/>
              <a:ext cx="5586984" cy="4166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7848" y="6109716"/>
              <a:ext cx="813815" cy="342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6836" y="5292851"/>
              <a:ext cx="230123" cy="160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826" y="2065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7746" y="3281298"/>
            <a:ext cx="278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İkinci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terimdeki 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k,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</a:t>
            </a:r>
            <a:r>
              <a:rPr sz="1800" b="1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ile  </a:t>
            </a:r>
            <a:r>
              <a:rPr sz="1800" b="1" spc="-15" dirty="0">
                <a:solidFill>
                  <a:srgbClr val="2F2F2F"/>
                </a:solidFill>
                <a:latin typeface="Times New Roman"/>
                <a:cs typeface="Times New Roman"/>
              </a:rPr>
              <a:t>sınırlandırılır.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857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Daha </a:t>
            </a:r>
            <a:r>
              <a:rPr sz="3600" b="0" spc="-5" dirty="0">
                <a:latin typeface="Calibri"/>
                <a:cs typeface="Calibri"/>
              </a:rPr>
              <a:t>sıkı </a:t>
            </a:r>
            <a:r>
              <a:rPr sz="3600" b="0" dirty="0">
                <a:latin typeface="Calibri"/>
                <a:cs typeface="Calibri"/>
              </a:rPr>
              <a:t>bir </a:t>
            </a:r>
            <a:r>
              <a:rPr sz="3600" b="0" spc="-15" dirty="0">
                <a:latin typeface="Calibri"/>
                <a:cs typeface="Calibri"/>
              </a:rPr>
              <a:t>üst</a:t>
            </a:r>
            <a:r>
              <a:rPr sz="3600" b="0" spc="-8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sınır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4851" y="2099064"/>
            <a:ext cx="2438400" cy="3132455"/>
          </a:xfrm>
          <a:custGeom>
            <a:avLst/>
            <a:gdLst/>
            <a:ahLst/>
            <a:cxnLst/>
            <a:rect l="l" t="t" r="r" b="b"/>
            <a:pathLst>
              <a:path w="2438400" h="3132454">
                <a:moveTo>
                  <a:pt x="65230" y="0"/>
                </a:moveTo>
                <a:lnTo>
                  <a:pt x="0" y="204562"/>
                </a:lnTo>
              </a:path>
              <a:path w="2438400" h="3132454">
                <a:moveTo>
                  <a:pt x="1929750" y="717810"/>
                </a:moveTo>
                <a:lnTo>
                  <a:pt x="1864519" y="923367"/>
                </a:lnTo>
              </a:path>
              <a:path w="2438400" h="3132454">
                <a:moveTo>
                  <a:pt x="65230" y="1104375"/>
                </a:moveTo>
                <a:lnTo>
                  <a:pt x="0" y="1309172"/>
                </a:lnTo>
              </a:path>
              <a:path w="2438400" h="3132454">
                <a:moveTo>
                  <a:pt x="1929750" y="1823092"/>
                </a:moveTo>
                <a:lnTo>
                  <a:pt x="1864519" y="2027889"/>
                </a:lnTo>
              </a:path>
              <a:path w="2438400" h="3132454">
                <a:moveTo>
                  <a:pt x="65230" y="2208897"/>
                </a:moveTo>
                <a:lnTo>
                  <a:pt x="0" y="2413694"/>
                </a:lnTo>
              </a:path>
              <a:path w="2438400" h="3132454">
                <a:moveTo>
                  <a:pt x="2437848" y="2927582"/>
                </a:moveTo>
                <a:lnTo>
                  <a:pt x="2372032" y="3132376"/>
                </a:lnTo>
              </a:path>
            </a:pathLst>
          </a:custGeom>
          <a:ln w="7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72804" y="4281422"/>
            <a:ext cx="34036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n</a:t>
            </a:r>
            <a:r>
              <a:rPr sz="1500" i="1" spc="-28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Symbol"/>
                <a:cs typeface="Symbol"/>
              </a:rPr>
              <a:t></a:t>
            </a:r>
            <a:r>
              <a:rPr sz="1500" spc="-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9372" y="4939437"/>
            <a:ext cx="77978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k </a:t>
            </a:r>
            <a:r>
              <a:rPr sz="1500" spc="45" dirty="0">
                <a:latin typeface="Symbol"/>
                <a:cs typeface="Symbol"/>
              </a:rPr>
              <a:t></a:t>
            </a:r>
            <a:r>
              <a:rPr sz="2700" spc="67" baseline="-9259" dirty="0">
                <a:latin typeface="Symbol"/>
                <a:cs typeface="Symbol"/>
              </a:rPr>
              <a:t></a:t>
            </a:r>
            <a:r>
              <a:rPr sz="1500" i="1" spc="45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2700" spc="-172" baseline="-9259" dirty="0">
                <a:latin typeface="Symbol"/>
                <a:cs typeface="Symbol"/>
              </a:rPr>
              <a:t></a:t>
            </a:r>
            <a:endParaRPr sz="2700" baseline="-925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4075" y="4220734"/>
            <a:ext cx="73977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00" spc="-30" baseline="-9259" dirty="0">
                <a:latin typeface="Symbol"/>
                <a:cs typeface="Symbol"/>
              </a:rPr>
              <a:t></a:t>
            </a:r>
            <a:r>
              <a:rPr sz="1500" i="1" spc="-20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305" dirty="0">
                <a:latin typeface="Times New Roman"/>
                <a:cs typeface="Times New Roman"/>
              </a:rPr>
              <a:t> </a:t>
            </a:r>
            <a:r>
              <a:rPr sz="2700" spc="-37" baseline="-9259" dirty="0">
                <a:latin typeface="Symbol"/>
                <a:cs typeface="Symbol"/>
              </a:rPr>
              <a:t>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1269" y="4977096"/>
            <a:ext cx="34417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4706" y="3176900"/>
            <a:ext cx="34099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n</a:t>
            </a:r>
            <a:r>
              <a:rPr sz="1500" i="1" spc="-2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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2151" y="3834929"/>
            <a:ext cx="77978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k </a:t>
            </a:r>
            <a:r>
              <a:rPr sz="1500" spc="45" dirty="0">
                <a:latin typeface="Symbol"/>
                <a:cs typeface="Symbol"/>
              </a:rPr>
              <a:t></a:t>
            </a:r>
            <a:r>
              <a:rPr sz="2700" spc="67" baseline="-9259" dirty="0">
                <a:latin typeface="Symbol"/>
                <a:cs typeface="Symbol"/>
              </a:rPr>
              <a:t></a:t>
            </a:r>
            <a:r>
              <a:rPr sz="1500" i="1" spc="45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145" dirty="0">
                <a:latin typeface="Times New Roman"/>
                <a:cs typeface="Times New Roman"/>
              </a:rPr>
              <a:t> </a:t>
            </a:r>
            <a:r>
              <a:rPr sz="2700" spc="-172" baseline="-9259" dirty="0">
                <a:latin typeface="Symbol"/>
                <a:cs typeface="Symbol"/>
              </a:rPr>
              <a:t></a:t>
            </a:r>
            <a:endParaRPr sz="2700" baseline="-925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4075" y="3116241"/>
            <a:ext cx="73977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00" spc="-30" baseline="-9259" dirty="0">
                <a:latin typeface="Symbol"/>
                <a:cs typeface="Symbol"/>
              </a:rPr>
              <a:t></a:t>
            </a:r>
            <a:r>
              <a:rPr sz="1500" i="1" spc="-20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305" dirty="0">
                <a:latin typeface="Times New Roman"/>
                <a:cs typeface="Times New Roman"/>
              </a:rPr>
              <a:t> </a:t>
            </a:r>
            <a:r>
              <a:rPr sz="2700" spc="-37" baseline="-9259" dirty="0">
                <a:latin typeface="Symbol"/>
                <a:cs typeface="Symbol"/>
              </a:rPr>
              <a:t>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1269" y="3872589"/>
            <a:ext cx="34417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151" y="2729676"/>
            <a:ext cx="77978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i="1" spc="10" dirty="0">
                <a:latin typeface="Times New Roman"/>
                <a:cs typeface="Times New Roman"/>
              </a:rPr>
              <a:t>k </a:t>
            </a:r>
            <a:r>
              <a:rPr sz="1500" spc="45" dirty="0">
                <a:latin typeface="Symbol"/>
                <a:cs typeface="Symbol"/>
              </a:rPr>
              <a:t></a:t>
            </a:r>
            <a:r>
              <a:rPr sz="2700" spc="67" baseline="-9259" dirty="0">
                <a:latin typeface="Symbol"/>
                <a:cs typeface="Symbol"/>
              </a:rPr>
              <a:t></a:t>
            </a:r>
            <a:r>
              <a:rPr sz="1500" i="1" spc="45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145" dirty="0">
                <a:latin typeface="Times New Roman"/>
                <a:cs typeface="Times New Roman"/>
              </a:rPr>
              <a:t> </a:t>
            </a:r>
            <a:r>
              <a:rPr sz="2700" spc="-172" baseline="-9259" dirty="0">
                <a:latin typeface="Symbol"/>
                <a:cs typeface="Symbol"/>
              </a:rPr>
              <a:t></a:t>
            </a:r>
            <a:endParaRPr sz="2700" baseline="-9259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4075" y="2010960"/>
            <a:ext cx="739775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00" spc="-30" baseline="-9259" dirty="0">
                <a:latin typeface="Symbol"/>
                <a:cs typeface="Symbol"/>
              </a:rPr>
              <a:t></a:t>
            </a:r>
            <a:r>
              <a:rPr sz="1500" i="1" spc="-20" dirty="0">
                <a:latin typeface="Times New Roman"/>
                <a:cs typeface="Times New Roman"/>
              </a:rPr>
              <a:t>n </a:t>
            </a:r>
            <a:r>
              <a:rPr sz="1500" spc="10" dirty="0">
                <a:latin typeface="Times New Roman"/>
                <a:cs typeface="Times New Roman"/>
              </a:rPr>
              <a:t>2</a:t>
            </a:r>
            <a:r>
              <a:rPr sz="1500" spc="-305" dirty="0">
                <a:latin typeface="Times New Roman"/>
                <a:cs typeface="Times New Roman"/>
              </a:rPr>
              <a:t> </a:t>
            </a:r>
            <a:r>
              <a:rPr sz="2700" spc="-37" baseline="-9259" dirty="0">
                <a:latin typeface="Symbol"/>
                <a:cs typeface="Symbol"/>
              </a:rPr>
              <a:t>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845" y="2071706"/>
            <a:ext cx="366966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41370" algn="l"/>
              </a:tabLst>
            </a:pPr>
            <a:r>
              <a:rPr sz="1500" i="1" spc="10" dirty="0">
                <a:latin typeface="Times New Roman"/>
                <a:cs typeface="Times New Roman"/>
              </a:rPr>
              <a:t>n</a:t>
            </a:r>
            <a:r>
              <a:rPr sz="1500" i="1" spc="-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</a:t>
            </a:r>
            <a:r>
              <a:rPr sz="1500" spc="-5" dirty="0">
                <a:latin typeface="Times New Roman"/>
                <a:cs typeface="Times New Roman"/>
              </a:rPr>
              <a:t>1	</a:t>
            </a:r>
            <a:r>
              <a:rPr sz="1500" i="1" spc="10" dirty="0">
                <a:latin typeface="Times New Roman"/>
                <a:cs typeface="Times New Roman"/>
              </a:rPr>
              <a:t>n</a:t>
            </a:r>
            <a:r>
              <a:rPr sz="1500" i="1" spc="-2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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397" y="2767336"/>
            <a:ext cx="203073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99260" algn="l"/>
              </a:tabLst>
            </a:pPr>
            <a:r>
              <a:rPr sz="1500" i="1" spc="10" dirty="0">
                <a:latin typeface="Times New Roman"/>
                <a:cs typeface="Times New Roman"/>
              </a:rPr>
              <a:t>k</a:t>
            </a:r>
            <a:r>
              <a:rPr sz="1500" i="1" spc="-1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	</a:t>
            </a:r>
            <a:r>
              <a:rPr sz="1500" i="1" spc="10" dirty="0">
                <a:latin typeface="Times New Roman"/>
                <a:cs typeface="Times New Roman"/>
              </a:rPr>
              <a:t>k</a:t>
            </a:r>
            <a:r>
              <a:rPr sz="1500" i="1" spc="-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5238" y="4333983"/>
            <a:ext cx="3244850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82600" algn="l"/>
                <a:tab pos="2633345" algn="l"/>
              </a:tabLst>
            </a:pP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-114" dirty="0">
                <a:latin typeface="Times New Roman"/>
                <a:cs typeface="Times New Roman"/>
              </a:rPr>
              <a:t>lg </a:t>
            </a: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lg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n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-750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5238" y="3229490"/>
            <a:ext cx="330771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82600" algn="l"/>
                <a:tab pos="2125345" algn="l"/>
              </a:tabLst>
            </a:pPr>
            <a:r>
              <a:rPr sz="2600" spc="10" dirty="0">
                <a:latin typeface="Symbol"/>
                <a:cs typeface="Symbol"/>
              </a:rPr>
              <a:t>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-114" dirty="0">
                <a:latin typeface="Times New Roman"/>
                <a:cs typeface="Times New Roman"/>
              </a:rPr>
              <a:t>lg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r>
              <a:rPr sz="2600" i="1" spc="9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r>
              <a:rPr sz="2600" i="1" spc="-3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lg 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474" y="2124968"/>
            <a:ext cx="4530725" cy="625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724660" algn="l"/>
                <a:tab pos="3367404" algn="l"/>
              </a:tabLst>
            </a:pP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-114" dirty="0">
                <a:latin typeface="Times New Roman"/>
                <a:cs typeface="Times New Roman"/>
              </a:rPr>
              <a:t>lg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r>
              <a:rPr sz="2600" i="1" spc="2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 </a:t>
            </a:r>
            <a:r>
              <a:rPr sz="2600" spc="-114" dirty="0">
                <a:latin typeface="Times New Roman"/>
                <a:cs typeface="Times New Roman"/>
              </a:rPr>
              <a:t>lg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r>
              <a:rPr sz="2600" i="1" spc="10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</a:t>
            </a:r>
            <a:r>
              <a:rPr sz="2600" spc="10" dirty="0">
                <a:latin typeface="Times New Roman"/>
                <a:cs typeface="Times New Roman"/>
              </a:rPr>
              <a:t>	</a:t>
            </a:r>
            <a:r>
              <a:rPr sz="5850" spc="37" baseline="-9259" dirty="0">
                <a:latin typeface="Symbol"/>
                <a:cs typeface="Symbol"/>
              </a:rPr>
              <a:t></a:t>
            </a:r>
            <a:r>
              <a:rPr sz="5850" spc="37" baseline="-9259" dirty="0">
                <a:latin typeface="Times New Roman"/>
                <a:cs typeface="Times New Roman"/>
              </a:rPr>
              <a:t>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r>
              <a:rPr sz="2600" i="1" spc="-3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lg </a:t>
            </a:r>
            <a:r>
              <a:rPr sz="2600" i="1" spc="10" dirty="0">
                <a:latin typeface="Times New Roman"/>
                <a:cs typeface="Times New Roman"/>
              </a:rPr>
              <a:t>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52515" y="4634484"/>
            <a:ext cx="3058795" cy="368935"/>
          </a:xfrm>
          <a:custGeom>
            <a:avLst/>
            <a:gdLst/>
            <a:ahLst/>
            <a:cxnLst/>
            <a:rect l="l" t="t" r="r" b="b"/>
            <a:pathLst>
              <a:path w="3058795" h="368935">
                <a:moveTo>
                  <a:pt x="3058667" y="0"/>
                </a:moveTo>
                <a:lnTo>
                  <a:pt x="0" y="0"/>
                </a:lnTo>
                <a:lnTo>
                  <a:pt x="0" y="368807"/>
                </a:lnTo>
                <a:lnTo>
                  <a:pt x="3058667" y="368807"/>
                </a:lnTo>
                <a:lnTo>
                  <a:pt x="3058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31890" y="4662678"/>
            <a:ext cx="2789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toplamın dışına</a:t>
            </a:r>
            <a:r>
              <a:rPr sz="1800" b="1" spc="-5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taşıyın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3473" y="2163571"/>
            <a:ext cx="3011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Daha sıkı bir sınır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için</a:t>
            </a:r>
            <a:r>
              <a:rPr sz="1800" b="1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toplamı  böl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67400" y="943355"/>
            <a:ext cx="2010155" cy="82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826" y="2065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5736" y="2019680"/>
            <a:ext cx="2578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Şimdiye kadarki</a:t>
            </a:r>
            <a:r>
              <a:rPr sz="1800" b="1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toplamın 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sınırı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Calibri"/>
                <a:cs typeface="Calibri"/>
              </a:rPr>
              <a:t>Daha </a:t>
            </a:r>
            <a:r>
              <a:rPr b="0" spc="-10" dirty="0">
                <a:latin typeface="Calibri"/>
                <a:cs typeface="Calibri"/>
              </a:rPr>
              <a:t>sıkı </a:t>
            </a:r>
            <a:r>
              <a:rPr b="0" spc="-5" dirty="0">
                <a:latin typeface="Calibri"/>
                <a:cs typeface="Calibri"/>
              </a:rPr>
              <a:t>bir </a:t>
            </a:r>
            <a:r>
              <a:rPr b="0" spc="-15" dirty="0">
                <a:latin typeface="Calibri"/>
                <a:cs typeface="Calibri"/>
              </a:rPr>
              <a:t>üst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sınır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337927" y="1995417"/>
            <a:ext cx="2829560" cy="2349500"/>
            <a:chOff x="2337927" y="1995417"/>
            <a:chExt cx="2829560" cy="2349500"/>
          </a:xfrm>
        </p:grpSpPr>
        <p:sp>
          <p:nvSpPr>
            <p:cNvPr id="6" name="object 6"/>
            <p:cNvSpPr/>
            <p:nvPr/>
          </p:nvSpPr>
          <p:spPr>
            <a:xfrm>
              <a:off x="2341737" y="1999227"/>
              <a:ext cx="2360930" cy="895985"/>
            </a:xfrm>
            <a:custGeom>
              <a:avLst/>
              <a:gdLst/>
              <a:ahLst/>
              <a:cxnLst/>
              <a:rect l="l" t="t" r="r" b="b"/>
              <a:pathLst>
                <a:path w="2360929" h="895985">
                  <a:moveTo>
                    <a:pt x="63257" y="0"/>
                  </a:moveTo>
                  <a:lnTo>
                    <a:pt x="0" y="198767"/>
                  </a:lnTo>
                </a:path>
                <a:path w="2360929" h="895985">
                  <a:moveTo>
                    <a:pt x="2360896" y="696992"/>
                  </a:moveTo>
                  <a:lnTo>
                    <a:pt x="2297639" y="895733"/>
                  </a:lnTo>
                </a:path>
              </a:pathLst>
            </a:custGeom>
            <a:ln w="7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5864" y="3330822"/>
              <a:ext cx="109855" cy="342265"/>
            </a:xfrm>
            <a:custGeom>
              <a:avLst/>
              <a:gdLst/>
              <a:ahLst/>
              <a:cxnLst/>
              <a:rect l="l" t="t" r="r" b="b"/>
              <a:pathLst>
                <a:path w="109854" h="342264">
                  <a:moveTo>
                    <a:pt x="109579" y="0"/>
                  </a:moveTo>
                  <a:lnTo>
                    <a:pt x="0" y="342257"/>
                  </a:lnTo>
                </a:path>
              </a:pathLst>
            </a:custGeom>
            <a:ln w="14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1737" y="3070557"/>
              <a:ext cx="2821940" cy="1270635"/>
            </a:xfrm>
            <a:custGeom>
              <a:avLst/>
              <a:gdLst/>
              <a:ahLst/>
              <a:cxnLst/>
              <a:rect l="l" t="t" r="r" b="b"/>
              <a:pathLst>
                <a:path w="2821940" h="1270635">
                  <a:moveTo>
                    <a:pt x="63257" y="0"/>
                  </a:moveTo>
                  <a:lnTo>
                    <a:pt x="0" y="198767"/>
                  </a:lnTo>
                </a:path>
                <a:path w="2821940" h="1270635">
                  <a:moveTo>
                    <a:pt x="2821502" y="696992"/>
                  </a:moveTo>
                  <a:lnTo>
                    <a:pt x="2758245" y="895733"/>
                  </a:lnTo>
                </a:path>
                <a:path w="2821940" h="1270635">
                  <a:moveTo>
                    <a:pt x="63257" y="1071329"/>
                  </a:moveTo>
                  <a:lnTo>
                    <a:pt x="0" y="1270071"/>
                  </a:lnTo>
                </a:path>
              </a:pathLst>
            </a:custGeom>
            <a:ln w="7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51752" y="4092556"/>
            <a:ext cx="46863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3540" algn="l"/>
              </a:tabLst>
            </a:pPr>
            <a:r>
              <a:rPr sz="1750" spc="-114" dirty="0">
                <a:latin typeface="Symbol"/>
                <a:cs typeface="Symbol"/>
              </a:rPr>
              <a:t></a:t>
            </a:r>
            <a:r>
              <a:rPr sz="1750" spc="-114" dirty="0">
                <a:latin typeface="Times New Roman"/>
                <a:cs typeface="Times New Roman"/>
              </a:rPr>
              <a:t>	</a:t>
            </a:r>
            <a:r>
              <a:rPr sz="1750" spc="-114" dirty="0">
                <a:latin typeface="Symbol"/>
                <a:cs typeface="Symbol"/>
              </a:rPr>
              <a:t>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40233" y="4838879"/>
            <a:ext cx="1826895" cy="1270635"/>
          </a:xfrm>
          <a:custGeom>
            <a:avLst/>
            <a:gdLst/>
            <a:ahLst/>
            <a:cxnLst/>
            <a:rect l="l" t="t" r="r" b="b"/>
            <a:pathLst>
              <a:path w="1826895" h="1270635">
                <a:moveTo>
                  <a:pt x="1826341" y="0"/>
                </a:moveTo>
                <a:lnTo>
                  <a:pt x="1763083" y="198741"/>
                </a:lnTo>
              </a:path>
              <a:path w="1826895" h="1270635">
                <a:moveTo>
                  <a:pt x="63257" y="374337"/>
                </a:moveTo>
                <a:lnTo>
                  <a:pt x="0" y="573079"/>
                </a:lnTo>
              </a:path>
              <a:path w="1826895" h="1270635">
                <a:moveTo>
                  <a:pt x="1826341" y="1071329"/>
                </a:moveTo>
                <a:lnTo>
                  <a:pt x="1763083" y="1270072"/>
                </a:lnTo>
              </a:path>
            </a:pathLst>
          </a:custGeom>
          <a:ln w="71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6106" y="5186700"/>
            <a:ext cx="3308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i="1" spc="-2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9175" y="5825216"/>
            <a:ext cx="75819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15" dirty="0">
                <a:latin typeface="Times New Roman"/>
                <a:cs typeface="Times New Roman"/>
              </a:rPr>
              <a:t>k </a:t>
            </a:r>
            <a:r>
              <a:rPr sz="1450" spc="45" dirty="0">
                <a:latin typeface="Symbol"/>
                <a:cs typeface="Symbol"/>
              </a:rPr>
              <a:t></a:t>
            </a:r>
            <a:r>
              <a:rPr sz="2625" spc="67" baseline="-9523" dirty="0">
                <a:latin typeface="Symbol"/>
                <a:cs typeface="Symbol"/>
              </a:rPr>
              <a:t></a:t>
            </a:r>
            <a:r>
              <a:rPr sz="1450" i="1" spc="45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155" dirty="0">
                <a:latin typeface="Times New Roman"/>
                <a:cs typeface="Times New Roman"/>
              </a:rPr>
              <a:t> </a:t>
            </a:r>
            <a:r>
              <a:rPr sz="2625" spc="-172" baseline="-9523" dirty="0">
                <a:latin typeface="Symbol"/>
                <a:cs typeface="Symbol"/>
              </a:rPr>
              <a:t>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4849" y="5128224"/>
            <a:ext cx="71945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spc="-30" baseline="-9523" dirty="0">
                <a:latin typeface="Symbol"/>
                <a:cs typeface="Symbol"/>
              </a:rPr>
              <a:t></a:t>
            </a:r>
            <a:r>
              <a:rPr sz="1450" i="1" spc="-20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290" dirty="0">
                <a:latin typeface="Times New Roman"/>
                <a:cs typeface="Times New Roman"/>
              </a:rPr>
              <a:t> </a:t>
            </a:r>
            <a:r>
              <a:rPr sz="2625" spc="-37" baseline="-9523" dirty="0">
                <a:latin typeface="Symbol"/>
                <a:cs typeface="Symbol"/>
              </a:rPr>
              <a:t></a:t>
            </a:r>
            <a:r>
              <a:rPr sz="1450" spc="-25" dirty="0">
                <a:latin typeface="Symbol"/>
                <a:cs typeface="Symbol"/>
              </a:rPr>
              <a:t></a:t>
            </a:r>
            <a:r>
              <a:rPr sz="1450" spc="-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6829" y="5861413"/>
            <a:ext cx="3340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k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6106" y="4115370"/>
            <a:ext cx="3308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i="1" spc="-2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9175" y="4753886"/>
            <a:ext cx="75819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15" dirty="0">
                <a:latin typeface="Times New Roman"/>
                <a:cs typeface="Times New Roman"/>
              </a:rPr>
              <a:t>k </a:t>
            </a:r>
            <a:r>
              <a:rPr sz="1450" spc="45" dirty="0">
                <a:latin typeface="Symbol"/>
                <a:cs typeface="Symbol"/>
              </a:rPr>
              <a:t></a:t>
            </a:r>
            <a:r>
              <a:rPr sz="2625" spc="67" baseline="-9523" dirty="0">
                <a:latin typeface="Symbol"/>
                <a:cs typeface="Symbol"/>
              </a:rPr>
              <a:t></a:t>
            </a:r>
            <a:r>
              <a:rPr sz="1450" i="1" spc="45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155" dirty="0">
                <a:latin typeface="Times New Roman"/>
                <a:cs typeface="Times New Roman"/>
              </a:rPr>
              <a:t> </a:t>
            </a:r>
            <a:r>
              <a:rPr sz="2625" spc="-172" baseline="-9523" dirty="0">
                <a:latin typeface="Symbol"/>
                <a:cs typeface="Symbol"/>
              </a:rPr>
              <a:t>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0162" y="4093091"/>
            <a:ext cx="5905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23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8371" y="4790083"/>
            <a:ext cx="3340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k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2771" y="3044041"/>
            <a:ext cx="3308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i="1" spc="-28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5839" y="3682556"/>
            <a:ext cx="75819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15" dirty="0">
                <a:latin typeface="Times New Roman"/>
                <a:cs typeface="Times New Roman"/>
              </a:rPr>
              <a:t>k </a:t>
            </a:r>
            <a:r>
              <a:rPr sz="1450" spc="45" dirty="0">
                <a:latin typeface="Symbol"/>
                <a:cs typeface="Symbol"/>
              </a:rPr>
              <a:t></a:t>
            </a:r>
            <a:r>
              <a:rPr sz="2625" spc="67" baseline="-9523" dirty="0">
                <a:latin typeface="Symbol"/>
                <a:cs typeface="Symbol"/>
              </a:rPr>
              <a:t></a:t>
            </a:r>
            <a:r>
              <a:rPr sz="1450" i="1" spc="45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155" dirty="0">
                <a:latin typeface="Times New Roman"/>
                <a:cs typeface="Times New Roman"/>
              </a:rPr>
              <a:t> </a:t>
            </a:r>
            <a:r>
              <a:rPr sz="2625" spc="-172" baseline="-9523" dirty="0">
                <a:latin typeface="Symbol"/>
                <a:cs typeface="Symbol"/>
              </a:rPr>
              <a:t></a:t>
            </a:r>
            <a:endParaRPr sz="2625" baseline="-9523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6352" y="2985564"/>
            <a:ext cx="71945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spc="-30" baseline="-9523" dirty="0">
                <a:latin typeface="Symbol"/>
                <a:cs typeface="Symbol"/>
              </a:rPr>
              <a:t></a:t>
            </a:r>
            <a:r>
              <a:rPr sz="1450" i="1" spc="-20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290" dirty="0">
                <a:latin typeface="Times New Roman"/>
                <a:cs typeface="Times New Roman"/>
              </a:rPr>
              <a:t> </a:t>
            </a:r>
            <a:r>
              <a:rPr sz="2625" spc="-37" baseline="-9523" dirty="0">
                <a:latin typeface="Symbol"/>
                <a:cs typeface="Symbol"/>
              </a:rPr>
              <a:t></a:t>
            </a:r>
            <a:r>
              <a:rPr sz="1450" spc="-25" dirty="0">
                <a:latin typeface="Symbol"/>
                <a:cs typeface="Symbol"/>
              </a:rPr>
              <a:t></a:t>
            </a:r>
            <a:r>
              <a:rPr sz="1450" spc="-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8371" y="3718754"/>
            <a:ext cx="3340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k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6352" y="1914235"/>
            <a:ext cx="719455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25" spc="-30" baseline="-9523" dirty="0">
                <a:latin typeface="Symbol"/>
                <a:cs typeface="Symbol"/>
              </a:rPr>
              <a:t></a:t>
            </a:r>
            <a:r>
              <a:rPr sz="1450" i="1" spc="-20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290" dirty="0">
                <a:latin typeface="Times New Roman"/>
                <a:cs typeface="Times New Roman"/>
              </a:rPr>
              <a:t> </a:t>
            </a:r>
            <a:r>
              <a:rPr sz="2625" spc="-37" baseline="-9523" dirty="0">
                <a:latin typeface="Symbol"/>
                <a:cs typeface="Symbol"/>
              </a:rPr>
              <a:t></a:t>
            </a:r>
            <a:r>
              <a:rPr sz="1450" spc="-25" dirty="0">
                <a:latin typeface="Symbol"/>
                <a:cs typeface="Symbol"/>
              </a:rPr>
              <a:t></a:t>
            </a:r>
            <a:r>
              <a:rPr sz="1450" spc="-2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0679" y="1972711"/>
            <a:ext cx="40424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3640" algn="l"/>
              </a:tabLst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i="1" spc="-22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	</a:t>
            </a:r>
            <a:r>
              <a:rPr sz="1450" i="1" spc="15" dirty="0">
                <a:latin typeface="Times New Roman"/>
                <a:cs typeface="Times New Roman"/>
              </a:rPr>
              <a:t>n</a:t>
            </a:r>
            <a:r>
              <a:rPr sz="1450" i="1" spc="-27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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9795" y="2647424"/>
            <a:ext cx="19621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40839" algn="l"/>
              </a:tabLst>
            </a:pPr>
            <a:r>
              <a:rPr sz="1450" i="1" spc="15" dirty="0">
                <a:latin typeface="Times New Roman"/>
                <a:cs typeface="Times New Roman"/>
              </a:rPr>
              <a:t>k</a:t>
            </a:r>
            <a:r>
              <a:rPr sz="1450" i="1" spc="-1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1	</a:t>
            </a:r>
            <a:r>
              <a:rPr sz="1450" i="1" spc="15" dirty="0">
                <a:latin typeface="Times New Roman"/>
                <a:cs typeface="Times New Roman"/>
              </a:rPr>
              <a:t>k</a:t>
            </a:r>
            <a:r>
              <a:rPr sz="1450" i="1" spc="-18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Symbol"/>
                <a:cs typeface="Symbol"/>
              </a:rPr>
              <a:t></a:t>
            </a:r>
            <a:r>
              <a:rPr sz="1450" spc="-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27026" y="5238091"/>
            <a:ext cx="3709670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115945" algn="l"/>
              </a:tabLst>
            </a:pP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3350" spc="-114" dirty="0">
                <a:latin typeface="Symbol"/>
                <a:cs typeface="Symbol"/>
              </a:rPr>
              <a:t></a:t>
            </a:r>
            <a:r>
              <a:rPr sz="2550" spc="-114" dirty="0">
                <a:latin typeface="Times New Roman"/>
                <a:cs typeface="Times New Roman"/>
              </a:rPr>
              <a:t>lg </a:t>
            </a:r>
            <a:r>
              <a:rPr sz="2550" i="1" spc="-5" dirty="0">
                <a:latin typeface="Times New Roman"/>
                <a:cs typeface="Times New Roman"/>
              </a:rPr>
              <a:t>n 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spc="-170" dirty="0">
                <a:latin typeface="Times New Roman"/>
                <a:cs typeface="Times New Roman"/>
              </a:rPr>
              <a:t>1</a:t>
            </a:r>
            <a:r>
              <a:rPr sz="3350" spc="-170" dirty="0">
                <a:latin typeface="Symbol"/>
                <a:cs typeface="Symbol"/>
              </a:rPr>
              <a:t></a:t>
            </a:r>
            <a:r>
              <a:rPr sz="3350" spc="-170" dirty="0">
                <a:latin typeface="Times New Roman"/>
                <a:cs typeface="Times New Roman"/>
              </a:rPr>
              <a:t> 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15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 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lg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n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735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14326" y="4166761"/>
            <a:ext cx="3735070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481330" algn="l"/>
                <a:tab pos="3128645" algn="l"/>
              </a:tabLst>
            </a:pP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5" dirty="0">
                <a:latin typeface="Times New Roman"/>
                <a:cs typeface="Times New Roman"/>
              </a:rPr>
              <a:t>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644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r>
              <a:rPr sz="2550" i="1" spc="-340" dirty="0">
                <a:latin typeface="Times New Roman"/>
                <a:cs typeface="Times New Roman"/>
              </a:rPr>
              <a:t> </a:t>
            </a:r>
            <a:r>
              <a:rPr sz="3350" spc="-114" dirty="0">
                <a:latin typeface="Symbol"/>
                <a:cs typeface="Symbol"/>
              </a:rPr>
              <a:t></a:t>
            </a:r>
            <a:r>
              <a:rPr sz="2550" spc="-114" dirty="0">
                <a:latin typeface="Times New Roman"/>
                <a:cs typeface="Times New Roman"/>
              </a:rPr>
              <a:t>lg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n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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1</a:t>
            </a:r>
            <a:r>
              <a:rPr sz="3350" spc="-20" dirty="0">
                <a:latin typeface="Symbol"/>
                <a:cs typeface="Symbol"/>
              </a:rPr>
              <a:t></a:t>
            </a:r>
            <a:r>
              <a:rPr sz="2550" spc="-20" dirty="0">
                <a:latin typeface="Symbol"/>
                <a:cs typeface="Symbol"/>
              </a:rPr>
              <a:t>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lg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n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719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60699" y="2511764"/>
            <a:ext cx="2285365" cy="11912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062355">
              <a:lnSpc>
                <a:spcPct val="100000"/>
              </a:lnSpc>
              <a:spcBef>
                <a:spcPts val="900"/>
              </a:spcBef>
            </a:pPr>
            <a:r>
              <a:rPr sz="1450" i="1" spc="15" dirty="0">
                <a:latin typeface="Times New Roman"/>
                <a:cs typeface="Times New Roman"/>
              </a:rPr>
              <a:t>k </a:t>
            </a:r>
            <a:r>
              <a:rPr sz="1450" spc="45" dirty="0">
                <a:latin typeface="Symbol"/>
                <a:cs typeface="Symbol"/>
              </a:rPr>
              <a:t></a:t>
            </a:r>
            <a:r>
              <a:rPr sz="2625" spc="67" baseline="-9523" dirty="0">
                <a:latin typeface="Symbol"/>
                <a:cs typeface="Symbol"/>
              </a:rPr>
              <a:t></a:t>
            </a:r>
            <a:r>
              <a:rPr sz="1450" i="1" spc="45" dirty="0">
                <a:latin typeface="Times New Roman"/>
                <a:cs typeface="Times New Roman"/>
              </a:rPr>
              <a:t>n </a:t>
            </a:r>
            <a:r>
              <a:rPr sz="1450" spc="15" dirty="0">
                <a:latin typeface="Times New Roman"/>
                <a:cs typeface="Times New Roman"/>
              </a:rPr>
              <a:t>2</a:t>
            </a:r>
            <a:r>
              <a:rPr sz="1450" spc="-105" dirty="0">
                <a:latin typeface="Times New Roman"/>
                <a:cs typeface="Times New Roman"/>
              </a:rPr>
              <a:t> </a:t>
            </a:r>
            <a:r>
              <a:rPr sz="2625" spc="-172" baseline="-9523" dirty="0">
                <a:latin typeface="Symbol"/>
                <a:cs typeface="Symbol"/>
              </a:rPr>
              <a:t></a:t>
            </a:r>
            <a:endParaRPr sz="2625" baseline="-9523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710"/>
              </a:spcBef>
              <a:tabLst>
                <a:tab pos="634365" algn="l"/>
                <a:tab pos="1678939" algn="l"/>
              </a:tabLst>
            </a:pPr>
            <a:r>
              <a:rPr sz="3350" spc="-285" dirty="0">
                <a:latin typeface="Symbol"/>
                <a:cs typeface="Symbol"/>
              </a:rPr>
              <a:t></a:t>
            </a:r>
            <a:r>
              <a:rPr sz="3350" spc="-285" dirty="0">
                <a:latin typeface="Times New Roman"/>
                <a:cs typeface="Times New Roman"/>
              </a:rPr>
              <a:t>	</a:t>
            </a:r>
            <a:r>
              <a:rPr sz="3350" dirty="0">
                <a:latin typeface="Symbol"/>
                <a:cs typeface="Symbol"/>
              </a:rPr>
              <a:t>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lg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n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727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7026" y="3095431"/>
            <a:ext cx="1986914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468630" algn="l"/>
                <a:tab pos="1478280" algn="l"/>
                <a:tab pos="1786255" algn="l"/>
              </a:tabLst>
            </a:pPr>
            <a:r>
              <a:rPr sz="2550" spc="-5" dirty="0">
                <a:latin typeface="Symbol"/>
                <a:cs typeface="Symbol"/>
              </a:rPr>
              <a:t></a:t>
            </a:r>
            <a:r>
              <a:rPr sz="2550" spc="-5" dirty="0">
                <a:latin typeface="Times New Roman"/>
                <a:cs typeface="Times New Roman"/>
              </a:rPr>
              <a:t>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644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lg	</a:t>
            </a:r>
            <a:r>
              <a:rPr sz="2550" i="1" spc="-5" dirty="0">
                <a:latin typeface="Times New Roman"/>
                <a:cs typeface="Times New Roman"/>
              </a:rPr>
              <a:t>n	</a:t>
            </a:r>
            <a:r>
              <a:rPr sz="2550" spc="-5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9657" y="2024101"/>
            <a:ext cx="4342765" cy="607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666239" algn="l"/>
                <a:tab pos="3749040" algn="l"/>
              </a:tabLst>
            </a:pP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885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 </a:t>
            </a:r>
            <a:r>
              <a:rPr sz="2550" spc="-10" dirty="0">
                <a:latin typeface="Times New Roman"/>
                <a:cs typeface="Times New Roman"/>
              </a:rPr>
              <a:t>lg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r>
              <a:rPr sz="2550" i="1" spc="215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</a:t>
            </a:r>
            <a:r>
              <a:rPr sz="2550" spc="-5" dirty="0">
                <a:latin typeface="Times New Roman"/>
                <a:cs typeface="Times New Roman"/>
              </a:rPr>
              <a:t>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869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 </a:t>
            </a:r>
            <a:r>
              <a:rPr sz="2550" spc="-10" dirty="0">
                <a:latin typeface="Times New Roman"/>
                <a:cs typeface="Times New Roman"/>
              </a:rPr>
              <a:t>lg </a:t>
            </a:r>
            <a:r>
              <a:rPr sz="2550" i="1" spc="-5" dirty="0">
                <a:latin typeface="Times New Roman"/>
                <a:cs typeface="Times New Roman"/>
              </a:rPr>
              <a:t>k </a:t>
            </a:r>
            <a:r>
              <a:rPr sz="2550" spc="-5" dirty="0">
                <a:latin typeface="Symbol"/>
                <a:cs typeface="Symbol"/>
              </a:rPr>
              <a:t></a:t>
            </a:r>
            <a:r>
              <a:rPr sz="2550" spc="-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lg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n	</a:t>
            </a:r>
            <a:r>
              <a:rPr sz="5700" spc="15" baseline="-8771" dirty="0">
                <a:latin typeface="Symbol"/>
                <a:cs typeface="Symbol"/>
              </a:rPr>
              <a:t></a:t>
            </a:r>
            <a:r>
              <a:rPr sz="5700" spc="-735" baseline="-8771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59628" y="3099942"/>
            <a:ext cx="267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İlk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terimdeki 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k,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n/2</a:t>
            </a:r>
            <a:r>
              <a:rPr sz="1800" b="1" spc="-7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ile 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sınırlandırılır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31890" y="4246879"/>
            <a:ext cx="272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n/2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= 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– 1 ile</a:t>
            </a:r>
            <a:r>
              <a:rPr sz="1800" b="1" spc="-7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sınırlıdır 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70828" y="5445353"/>
            <a:ext cx="254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(lg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- 1) i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toplamın</a:t>
            </a:r>
            <a:r>
              <a:rPr sz="1800" b="1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dışına 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taşıyın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Heap </a:t>
            </a:r>
            <a:r>
              <a:rPr sz="3200" spc="-25" dirty="0"/>
              <a:t>(Yığın</a:t>
            </a:r>
            <a:r>
              <a:rPr sz="3200" spc="-65" dirty="0"/>
              <a:t> </a:t>
            </a:r>
            <a:r>
              <a:rPr sz="3200" spc="-10" dirty="0"/>
              <a:t>ağacı)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218690"/>
            <a:ext cx="6936740" cy="266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Heap, ikili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(binary tree)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düşünebileceğimiz  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veri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yapısıdır.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Dizi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Copmlete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binary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tree yakın bir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ağaç olarak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görülebilir.</a:t>
            </a:r>
            <a:endParaRPr sz="22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düşük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seviye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hariç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seviyeler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 doludur.</a:t>
            </a:r>
            <a:endParaRPr sz="2000">
              <a:latin typeface="Calibri"/>
              <a:cs typeface="Calibri"/>
            </a:endParaRPr>
          </a:p>
          <a:p>
            <a:pPr marL="582295" marR="167640" indent="-273050">
              <a:lnSpc>
                <a:spcPct val="100000"/>
              </a:lnSpc>
              <a:spcBef>
                <a:spcPts val="5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Her düğümdeki veri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kendi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çocuk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düğümlerinden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büyük  (max-heap)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küçüktür</a:t>
            </a:r>
            <a:r>
              <a:rPr sz="2200" spc="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(min-heap).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826" y="2065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Calibri"/>
                <a:cs typeface="Calibri"/>
              </a:rPr>
              <a:t>Daha </a:t>
            </a:r>
            <a:r>
              <a:rPr b="0" spc="-10" dirty="0">
                <a:latin typeface="Calibri"/>
                <a:cs typeface="Calibri"/>
              </a:rPr>
              <a:t>sıkı </a:t>
            </a:r>
            <a:r>
              <a:rPr b="0" spc="-5" dirty="0">
                <a:latin typeface="Calibri"/>
                <a:cs typeface="Calibri"/>
              </a:rPr>
              <a:t>bir </a:t>
            </a:r>
            <a:r>
              <a:rPr b="0" spc="-15" dirty="0">
                <a:latin typeface="Calibri"/>
                <a:cs typeface="Calibri"/>
              </a:rPr>
              <a:t>üst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sınır</a:t>
            </a:r>
          </a:p>
        </p:txBody>
      </p:sp>
      <p:sp>
        <p:nvSpPr>
          <p:cNvPr id="4" name="object 4"/>
          <p:cNvSpPr/>
          <p:nvPr/>
        </p:nvSpPr>
        <p:spPr>
          <a:xfrm>
            <a:off x="2705873" y="2054293"/>
            <a:ext cx="2646680" cy="3126105"/>
          </a:xfrm>
          <a:custGeom>
            <a:avLst/>
            <a:gdLst/>
            <a:ahLst/>
            <a:cxnLst/>
            <a:rect l="l" t="t" r="r" b="b"/>
            <a:pathLst>
              <a:path w="2646679" h="3126104">
                <a:moveTo>
                  <a:pt x="620483" y="0"/>
                </a:moveTo>
                <a:lnTo>
                  <a:pt x="562404" y="184969"/>
                </a:lnTo>
              </a:path>
              <a:path w="2646679" h="3126104">
                <a:moveTo>
                  <a:pt x="2254155" y="647656"/>
                </a:moveTo>
                <a:lnTo>
                  <a:pt x="2195838" y="832362"/>
                </a:lnTo>
              </a:path>
              <a:path w="2646679" h="3126104">
                <a:moveTo>
                  <a:pt x="58871" y="995262"/>
                </a:moveTo>
                <a:lnTo>
                  <a:pt x="0" y="1179969"/>
                </a:lnTo>
              </a:path>
              <a:path w="2646679" h="3126104">
                <a:moveTo>
                  <a:pt x="1012871" y="995262"/>
                </a:moveTo>
                <a:lnTo>
                  <a:pt x="954026" y="1179969"/>
                </a:lnTo>
              </a:path>
              <a:path w="2646679" h="3126104">
                <a:moveTo>
                  <a:pt x="2646542" y="1642682"/>
                </a:moveTo>
                <a:lnTo>
                  <a:pt x="2587697" y="1827520"/>
                </a:lnTo>
              </a:path>
              <a:path w="2646679" h="3126104">
                <a:moveTo>
                  <a:pt x="883570" y="1990945"/>
                </a:moveTo>
                <a:lnTo>
                  <a:pt x="824725" y="2175073"/>
                </a:lnTo>
              </a:path>
              <a:path w="2646679" h="3126104">
                <a:moveTo>
                  <a:pt x="1793159" y="2941226"/>
                </a:moveTo>
                <a:lnTo>
                  <a:pt x="1734314" y="3126038"/>
                </a:lnTo>
              </a:path>
            </a:pathLst>
          </a:custGeom>
          <a:ln w="6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7247" y="5454310"/>
            <a:ext cx="14160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5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000" y="5454310"/>
            <a:ext cx="14160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5" dirty="0">
                <a:latin typeface="Symbol"/>
                <a:cs typeface="Symbol"/>
              </a:rPr>
              <a:t>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5121" y="5416383"/>
            <a:ext cx="176530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1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7956" y="4915189"/>
            <a:ext cx="6724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spc="-37" baseline="-8417" dirty="0">
                <a:latin typeface="Symbol"/>
                <a:cs typeface="Symbol"/>
              </a:rPr>
              <a:t></a:t>
            </a:r>
            <a:r>
              <a:rPr sz="1350" i="1" spc="-2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285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7724" y="5596579"/>
            <a:ext cx="311785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8366" y="3964908"/>
            <a:ext cx="67246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spc="-37" baseline="-8417" dirty="0">
                <a:latin typeface="Symbol"/>
                <a:cs typeface="Symbol"/>
              </a:rPr>
              <a:t></a:t>
            </a:r>
            <a:r>
              <a:rPr sz="1350" i="1" spc="-2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285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4531" y="4019443"/>
            <a:ext cx="309245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n</a:t>
            </a:r>
            <a:r>
              <a:rPr sz="1350" i="1" spc="-2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3898" y="4646290"/>
            <a:ext cx="1265555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66469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1	</a:t>
            </a: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72935" y="3024338"/>
            <a:ext cx="309245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Times New Roman"/>
                <a:cs typeface="Times New Roman"/>
              </a:rPr>
              <a:t>n</a:t>
            </a:r>
            <a:r>
              <a:rPr sz="1350" i="1" spc="-2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0208" y="3617328"/>
            <a:ext cx="708025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15" dirty="0">
                <a:latin typeface="Times New Roman"/>
                <a:cs typeface="Times New Roman"/>
              </a:rPr>
              <a:t>k </a:t>
            </a:r>
            <a:r>
              <a:rPr sz="1350" spc="35" dirty="0">
                <a:latin typeface="Symbol"/>
                <a:cs typeface="Symbol"/>
              </a:rPr>
              <a:t></a:t>
            </a:r>
            <a:r>
              <a:rPr sz="2475" spc="52" baseline="-8417" dirty="0">
                <a:latin typeface="Symbol"/>
                <a:cs typeface="Symbol"/>
              </a:rPr>
              <a:t></a:t>
            </a:r>
            <a:r>
              <a:rPr sz="1350" i="1" spc="3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170" dirty="0">
                <a:latin typeface="Times New Roman"/>
                <a:cs typeface="Times New Roman"/>
              </a:rPr>
              <a:t> </a:t>
            </a:r>
            <a:r>
              <a:rPr sz="2475" spc="-165" baseline="-8417" dirty="0">
                <a:latin typeface="Symbol"/>
                <a:cs typeface="Symbol"/>
              </a:rPr>
              <a:t></a:t>
            </a:r>
            <a:endParaRPr sz="2475" baseline="-8417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0940" y="2969725"/>
            <a:ext cx="165227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04569" algn="l"/>
              </a:tabLst>
            </a:pPr>
            <a:r>
              <a:rPr sz="2475" spc="-37" baseline="-8417" dirty="0">
                <a:latin typeface="Symbol"/>
                <a:cs typeface="Symbol"/>
              </a:rPr>
              <a:t></a:t>
            </a:r>
            <a:r>
              <a:rPr sz="1350" i="1" spc="-25" dirty="0">
                <a:latin typeface="Times New Roman"/>
                <a:cs typeface="Times New Roman"/>
              </a:rPr>
              <a:t>n</a:t>
            </a:r>
            <a:r>
              <a:rPr sz="1350" i="1" spc="270" dirty="0">
                <a:latin typeface="Times New Roman"/>
                <a:cs typeface="Times New Roman"/>
              </a:rPr>
              <a:t>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195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	</a:t>
            </a:r>
            <a:r>
              <a:rPr sz="2475" spc="-37" baseline="-8417" dirty="0">
                <a:latin typeface="Symbol"/>
                <a:cs typeface="Symbol"/>
              </a:rPr>
              <a:t></a:t>
            </a:r>
            <a:r>
              <a:rPr sz="1350" i="1" spc="-2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270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3357" y="3651185"/>
            <a:ext cx="1266190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66469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14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	</a:t>
            </a: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77821" y="2621593"/>
            <a:ext cx="70866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15" dirty="0">
                <a:latin typeface="Times New Roman"/>
                <a:cs typeface="Times New Roman"/>
              </a:rPr>
              <a:t>k </a:t>
            </a:r>
            <a:r>
              <a:rPr sz="1350" spc="35" dirty="0">
                <a:latin typeface="Symbol"/>
                <a:cs typeface="Symbol"/>
              </a:rPr>
              <a:t></a:t>
            </a:r>
            <a:r>
              <a:rPr sz="2475" spc="52" baseline="-8417" dirty="0">
                <a:latin typeface="Symbol"/>
                <a:cs typeface="Symbol"/>
              </a:rPr>
              <a:t></a:t>
            </a:r>
            <a:r>
              <a:rPr sz="1350" i="1" spc="3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160" dirty="0">
                <a:latin typeface="Times New Roman"/>
                <a:cs typeface="Times New Roman"/>
              </a:rPr>
              <a:t> </a:t>
            </a:r>
            <a:r>
              <a:rPr sz="2475" spc="-165" baseline="-8417" dirty="0">
                <a:latin typeface="Symbol"/>
                <a:cs typeface="Symbol"/>
              </a:rPr>
              <a:t></a:t>
            </a:r>
            <a:endParaRPr sz="2475" baseline="-841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5385" y="1973937"/>
            <a:ext cx="67310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spc="-37" baseline="-8417" dirty="0">
                <a:latin typeface="Symbol"/>
                <a:cs typeface="Symbol"/>
              </a:rPr>
              <a:t></a:t>
            </a:r>
            <a:r>
              <a:rPr sz="1350" i="1" spc="-25" dirty="0">
                <a:latin typeface="Times New Roman"/>
                <a:cs typeface="Times New Roman"/>
              </a:rPr>
              <a:t>n </a:t>
            </a:r>
            <a:r>
              <a:rPr sz="1350" spc="15" dirty="0">
                <a:latin typeface="Times New Roman"/>
                <a:cs typeface="Times New Roman"/>
              </a:rPr>
              <a:t>2</a:t>
            </a:r>
            <a:r>
              <a:rPr sz="1350" spc="-280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350" spc="-25" dirty="0">
                <a:latin typeface="Symbol"/>
                <a:cs typeface="Symbol"/>
              </a:rPr>
              <a:t></a:t>
            </a:r>
            <a:r>
              <a:rPr sz="1350" spc="-2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568" y="2028550"/>
            <a:ext cx="4271010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73195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n</a:t>
            </a:r>
            <a:r>
              <a:rPr sz="1350" i="1" spc="-2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1	</a:t>
            </a:r>
            <a:r>
              <a:rPr sz="1350" i="1" spc="15" dirty="0">
                <a:latin typeface="Times New Roman"/>
                <a:cs typeface="Times New Roman"/>
              </a:rPr>
              <a:t>n</a:t>
            </a:r>
            <a:r>
              <a:rPr sz="1350" i="1" spc="-26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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916" y="2655450"/>
            <a:ext cx="2837815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8730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14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	</a:t>
            </a:r>
            <a:r>
              <a:rPr sz="1350" i="1" spc="15" dirty="0">
                <a:latin typeface="Times New Roman"/>
                <a:cs typeface="Times New Roman"/>
              </a:rPr>
              <a:t>k</a:t>
            </a:r>
            <a:r>
              <a:rPr sz="1350" i="1" spc="-18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Symbol"/>
                <a:cs typeface="Symbol"/>
              </a:rPr>
              <a:t></a:t>
            </a:r>
            <a:r>
              <a:rPr sz="1350" spc="-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1847" y="5017737"/>
            <a:ext cx="112014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5785" algn="l"/>
              </a:tabLst>
            </a:pPr>
            <a:r>
              <a:rPr sz="3525" spc="7" baseline="-4728" dirty="0">
                <a:latin typeface="Symbol"/>
                <a:cs typeface="Symbol"/>
              </a:rPr>
              <a:t></a:t>
            </a:r>
            <a:r>
              <a:rPr sz="3525" spc="-202" baseline="-4728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72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4000" y="4871101"/>
            <a:ext cx="1484630" cy="501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25" spc="7" baseline="-4728" dirty="0">
                <a:latin typeface="Symbol"/>
                <a:cs typeface="Symbol"/>
              </a:rPr>
              <a:t></a:t>
            </a:r>
            <a:r>
              <a:rPr sz="3525" spc="-172" baseline="-4728" dirty="0">
                <a:latin typeface="Times New Roman"/>
                <a:cs typeface="Times New Roman"/>
              </a:rPr>
              <a:t> </a:t>
            </a:r>
            <a:r>
              <a:rPr sz="3100" u="heavy" spc="-1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350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2350" u="heavy" spc="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00" u="heavy" spc="-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3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350" i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35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3525" spc="7" baseline="-4728" dirty="0">
                <a:latin typeface="Symbol"/>
                <a:cs typeface="Symbol"/>
              </a:rPr>
              <a:t>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5960" y="5168130"/>
            <a:ext cx="85915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lg</a:t>
            </a:r>
            <a:r>
              <a:rPr sz="2350" spc="204" dirty="0">
                <a:latin typeface="Times New Roman"/>
                <a:cs typeface="Times New Roman"/>
              </a:rPr>
              <a:t> </a:t>
            </a:r>
            <a:r>
              <a:rPr sz="2350" i="1" spc="35" dirty="0">
                <a:latin typeface="Times New Roman"/>
                <a:cs typeface="Times New Roman"/>
              </a:rPr>
              <a:t>n</a:t>
            </a:r>
            <a:r>
              <a:rPr sz="3525" spc="52" baseline="-4728" dirty="0">
                <a:latin typeface="Symbol"/>
                <a:cs typeface="Symbol"/>
              </a:rPr>
              <a:t></a:t>
            </a:r>
            <a:endParaRPr sz="3525" baseline="-4728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560" y="4066773"/>
            <a:ext cx="227139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717675" algn="l"/>
              </a:tabLst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lg </a:t>
            </a:r>
            <a:r>
              <a:rPr sz="2350" i="1" spc="65" dirty="0">
                <a:latin typeface="Times New Roman"/>
                <a:cs typeface="Times New Roman"/>
              </a:rPr>
              <a:t>n</a:t>
            </a:r>
            <a:r>
              <a:rPr sz="5325" spc="97" baseline="-9389" dirty="0">
                <a:latin typeface="Symbol"/>
                <a:cs typeface="Symbol"/>
              </a:rPr>
              <a:t></a:t>
            </a:r>
            <a:r>
              <a:rPr sz="5325" spc="-3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r>
              <a:rPr sz="2350" i="1" spc="7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735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0560" y="3071668"/>
            <a:ext cx="3836035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92810" algn="l"/>
                <a:tab pos="1847214" algn="l"/>
                <a:tab pos="3281679" algn="l"/>
              </a:tabLst>
            </a:pPr>
            <a:r>
              <a:rPr sz="2350" spc="10" dirty="0">
                <a:latin typeface="Symbol"/>
                <a:cs typeface="Symbol"/>
              </a:rPr>
              <a:t></a:t>
            </a:r>
            <a:r>
              <a:rPr sz="2350" spc="215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lg</a:t>
            </a:r>
            <a:r>
              <a:rPr sz="2350" spc="8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n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63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r>
              <a:rPr sz="2350" i="1" spc="7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705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lg</a:t>
            </a:r>
            <a:r>
              <a:rPr sz="2350" spc="8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n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72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0819" y="2076564"/>
            <a:ext cx="45529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999229" algn="l"/>
              </a:tabLst>
            </a:pP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 </a:t>
            </a:r>
            <a:r>
              <a:rPr sz="2350" spc="-105" dirty="0">
                <a:latin typeface="Times New Roman"/>
                <a:cs typeface="Times New Roman"/>
              </a:rPr>
              <a:t>lg </a:t>
            </a:r>
            <a:r>
              <a:rPr sz="2350" i="1" spc="10" dirty="0">
                <a:latin typeface="Times New Roman"/>
                <a:cs typeface="Times New Roman"/>
              </a:rPr>
              <a:t>k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3100" spc="-170" dirty="0">
                <a:latin typeface="Symbol"/>
                <a:cs typeface="Symbol"/>
              </a:rPr>
              <a:t></a:t>
            </a:r>
            <a:r>
              <a:rPr sz="2350" spc="-170" dirty="0">
                <a:latin typeface="Times New Roman"/>
                <a:cs typeface="Times New Roman"/>
              </a:rPr>
              <a:t>lg </a:t>
            </a:r>
            <a:r>
              <a:rPr sz="2350" i="1" spc="10" dirty="0">
                <a:latin typeface="Times New Roman"/>
                <a:cs typeface="Times New Roman"/>
              </a:rPr>
              <a:t>n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-150" dirty="0">
                <a:latin typeface="Times New Roman"/>
                <a:cs typeface="Times New Roman"/>
              </a:rPr>
              <a:t>1</a:t>
            </a:r>
            <a:r>
              <a:rPr sz="3100" spc="-150" dirty="0">
                <a:latin typeface="Symbol"/>
                <a:cs typeface="Symbol"/>
              </a:rPr>
              <a:t></a:t>
            </a:r>
            <a:r>
              <a:rPr sz="3100" spc="-150" dirty="0">
                <a:latin typeface="Times New Roman"/>
                <a:cs typeface="Times New Roman"/>
              </a:rPr>
              <a:t> 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 </a:t>
            </a:r>
            <a:r>
              <a:rPr sz="2350" spc="10" dirty="0">
                <a:latin typeface="Symbol"/>
                <a:cs typeface="Symbol"/>
              </a:rPr>
              <a:t>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-105" dirty="0">
                <a:latin typeface="Times New Roman"/>
                <a:cs typeface="Times New Roman"/>
              </a:rPr>
              <a:t>lg</a:t>
            </a:r>
            <a:r>
              <a:rPr sz="2350" spc="85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n	</a:t>
            </a:r>
            <a:r>
              <a:rPr sz="5325" spc="7" baseline="-9389" dirty="0">
                <a:latin typeface="Symbol"/>
                <a:cs typeface="Symbol"/>
              </a:rPr>
              <a:t></a:t>
            </a:r>
            <a:r>
              <a:rPr sz="5325" spc="-727" baseline="-9389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8028" y="3120974"/>
            <a:ext cx="1784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(lg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n -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1)’i</a:t>
            </a:r>
            <a:r>
              <a:rPr sz="1800" b="1" spc="39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dağıtın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9628" y="5191455"/>
            <a:ext cx="1493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Guassian</a:t>
            </a:r>
            <a:r>
              <a:rPr sz="1800" b="1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serisi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826" y="2065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Calibri"/>
                <a:cs typeface="Calibri"/>
              </a:rPr>
              <a:t>Daha </a:t>
            </a:r>
            <a:r>
              <a:rPr b="0" spc="-10" dirty="0">
                <a:latin typeface="Calibri"/>
                <a:cs typeface="Calibri"/>
              </a:rPr>
              <a:t>sıkı </a:t>
            </a:r>
            <a:r>
              <a:rPr b="0" spc="-5" dirty="0">
                <a:latin typeface="Calibri"/>
                <a:cs typeface="Calibri"/>
              </a:rPr>
              <a:t>bir </a:t>
            </a:r>
            <a:r>
              <a:rPr b="0" spc="-15" dirty="0">
                <a:latin typeface="Calibri"/>
                <a:cs typeface="Calibri"/>
              </a:rPr>
              <a:t>üst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sınır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96079" y="1974020"/>
            <a:ext cx="3628390" cy="3305175"/>
            <a:chOff x="1996079" y="1974020"/>
            <a:chExt cx="3628390" cy="3305175"/>
          </a:xfrm>
        </p:grpSpPr>
        <p:sp>
          <p:nvSpPr>
            <p:cNvPr id="5" name="object 5"/>
            <p:cNvSpPr/>
            <p:nvPr/>
          </p:nvSpPr>
          <p:spPr>
            <a:xfrm>
              <a:off x="4499248" y="1977379"/>
              <a:ext cx="60960" cy="190500"/>
            </a:xfrm>
            <a:custGeom>
              <a:avLst/>
              <a:gdLst/>
              <a:ahLst/>
              <a:cxnLst/>
              <a:rect l="l" t="t" r="r" b="b"/>
              <a:pathLst>
                <a:path w="60960" h="190500">
                  <a:moveTo>
                    <a:pt x="60468" y="0"/>
                  </a:moveTo>
                  <a:lnTo>
                    <a:pt x="0" y="190173"/>
                  </a:lnTo>
                </a:path>
              </a:pathLst>
            </a:custGeom>
            <a:ln w="6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6079" y="3372100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0" y="0"/>
                  </a:moveTo>
                  <a:lnTo>
                    <a:pt x="197565" y="0"/>
                  </a:lnTo>
                </a:path>
              </a:pathLst>
            </a:custGeom>
            <a:ln w="13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1138" y="2959581"/>
              <a:ext cx="60960" cy="189230"/>
            </a:xfrm>
            <a:custGeom>
              <a:avLst/>
              <a:gdLst/>
              <a:ahLst/>
              <a:cxnLst/>
              <a:rect l="l" t="t" r="r" b="b"/>
              <a:pathLst>
                <a:path w="60960" h="189230">
                  <a:moveTo>
                    <a:pt x="60468" y="0"/>
                  </a:moveTo>
                  <a:lnTo>
                    <a:pt x="0" y="189173"/>
                  </a:lnTo>
                </a:path>
              </a:pathLst>
            </a:custGeom>
            <a:ln w="6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6079" y="4333501"/>
              <a:ext cx="3628390" cy="939165"/>
            </a:xfrm>
            <a:custGeom>
              <a:avLst/>
              <a:gdLst/>
              <a:ahLst/>
              <a:cxnLst/>
              <a:rect l="l" t="t" r="r" b="b"/>
              <a:pathLst>
                <a:path w="3628390" h="939164">
                  <a:moveTo>
                    <a:pt x="0" y="0"/>
                  </a:moveTo>
                  <a:lnTo>
                    <a:pt x="197565" y="0"/>
                  </a:lnTo>
                </a:path>
                <a:path w="3628390" h="939164">
                  <a:moveTo>
                    <a:pt x="2163679" y="0"/>
                  </a:moveTo>
                  <a:lnTo>
                    <a:pt x="2360810" y="0"/>
                  </a:lnTo>
                </a:path>
                <a:path w="3628390" h="939164">
                  <a:moveTo>
                    <a:pt x="2574483" y="0"/>
                  </a:moveTo>
                  <a:lnTo>
                    <a:pt x="2776767" y="0"/>
                  </a:lnTo>
                </a:path>
                <a:path w="3628390" h="939164">
                  <a:moveTo>
                    <a:pt x="3107851" y="0"/>
                  </a:moveTo>
                  <a:lnTo>
                    <a:pt x="3310135" y="0"/>
                  </a:lnTo>
                </a:path>
                <a:path w="3628390" h="939164">
                  <a:moveTo>
                    <a:pt x="0" y="938737"/>
                  </a:moveTo>
                  <a:lnTo>
                    <a:pt x="197565" y="938737"/>
                  </a:lnTo>
                </a:path>
                <a:path w="3628390" h="939164">
                  <a:moveTo>
                    <a:pt x="2544927" y="938737"/>
                  </a:moveTo>
                  <a:lnTo>
                    <a:pt x="2721451" y="938737"/>
                  </a:lnTo>
                </a:path>
                <a:path w="3628390" h="939164">
                  <a:moveTo>
                    <a:pt x="3426462" y="938737"/>
                  </a:moveTo>
                  <a:lnTo>
                    <a:pt x="3627932" y="938737"/>
                  </a:lnTo>
                </a:path>
              </a:pathLst>
            </a:custGeom>
            <a:ln w="13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8725" y="2409722"/>
            <a:ext cx="18034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9823" y="4736346"/>
            <a:ext cx="509905" cy="94741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13690" indent="-276225">
              <a:lnSpc>
                <a:spcPct val="100000"/>
              </a:lnSpc>
              <a:spcBef>
                <a:spcPts val="840"/>
              </a:spcBef>
              <a:buFont typeface="Symbol"/>
              <a:buChar char=""/>
              <a:tabLst>
                <a:tab pos="314325" algn="l"/>
              </a:tabLst>
            </a:pPr>
            <a:r>
              <a:rPr sz="2400" i="1" spc="1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16230">
              <a:lnSpc>
                <a:spcPct val="100000"/>
              </a:lnSpc>
              <a:spcBef>
                <a:spcPts val="750"/>
              </a:spcBef>
            </a:pPr>
            <a:r>
              <a:rPr sz="2400" spc="1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0259" y="4847020"/>
            <a:ext cx="3456304" cy="836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4095"/>
              </a:lnSpc>
              <a:spcBef>
                <a:spcPts val="90"/>
              </a:spcBef>
              <a:tabLst>
                <a:tab pos="312420" algn="l"/>
              </a:tabLst>
            </a:pPr>
            <a:r>
              <a:rPr sz="2400" spc="20" dirty="0">
                <a:latin typeface="Symbol"/>
                <a:cs typeface="Symbol"/>
              </a:rPr>
              <a:t></a:t>
            </a:r>
            <a:r>
              <a:rPr sz="2400" spc="20" dirty="0">
                <a:latin typeface="Times New Roman"/>
                <a:cs typeface="Times New Roman"/>
              </a:rPr>
              <a:t>	</a:t>
            </a:r>
            <a:r>
              <a:rPr sz="3600" spc="22" baseline="37037" dirty="0">
                <a:latin typeface="Times New Roman"/>
                <a:cs typeface="Times New Roman"/>
              </a:rPr>
              <a:t>1 </a:t>
            </a:r>
            <a:r>
              <a:rPr sz="3900" spc="-300" dirty="0">
                <a:latin typeface="Symbol"/>
                <a:cs typeface="Symbol"/>
              </a:rPr>
              <a:t></a:t>
            </a:r>
            <a:r>
              <a:rPr sz="2400" i="1" spc="-300" dirty="0">
                <a:latin typeface="Times New Roman"/>
                <a:cs typeface="Times New Roman"/>
              </a:rPr>
              <a:t>n </a:t>
            </a:r>
            <a:r>
              <a:rPr sz="2100" spc="15" baseline="45634" dirty="0">
                <a:latin typeface="Times New Roman"/>
                <a:cs typeface="Times New Roman"/>
              </a:rPr>
              <a:t>2 </a:t>
            </a:r>
            <a:r>
              <a:rPr sz="2400" spc="-100" dirty="0">
                <a:latin typeface="Times New Roman"/>
                <a:cs typeface="Times New Roman"/>
              </a:rPr>
              <a:t>lg </a:t>
            </a:r>
            <a:r>
              <a:rPr sz="2400" i="1" spc="15" dirty="0">
                <a:latin typeface="Times New Roman"/>
                <a:cs typeface="Times New Roman"/>
              </a:rPr>
              <a:t>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 </a:t>
            </a:r>
            <a:r>
              <a:rPr sz="2400" spc="-100" dirty="0">
                <a:latin typeface="Times New Roman"/>
                <a:cs typeface="Times New Roman"/>
              </a:rPr>
              <a:t>lg 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3900" spc="-10" dirty="0">
                <a:latin typeface="Symbol"/>
                <a:cs typeface="Symbol"/>
              </a:rPr>
              <a:t>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3600" spc="22" baseline="37037" dirty="0">
                <a:latin typeface="Times New Roman"/>
                <a:cs typeface="Times New Roman"/>
              </a:rPr>
              <a:t>1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i="1" spc="-325" dirty="0">
                <a:latin typeface="Times New Roman"/>
                <a:cs typeface="Times New Roman"/>
              </a:rPr>
              <a:t> </a:t>
            </a:r>
            <a:r>
              <a:rPr sz="2100" spc="15" baseline="45634" dirty="0">
                <a:latin typeface="Times New Roman"/>
                <a:cs typeface="Times New Roman"/>
              </a:rPr>
              <a:t>2</a:t>
            </a:r>
            <a:endParaRPr sz="2100" baseline="45634">
              <a:latin typeface="Times New Roman"/>
              <a:cs typeface="Times New Roman"/>
            </a:endParaRPr>
          </a:p>
          <a:p>
            <a:pPr marR="27940" algn="ctr">
              <a:lnSpc>
                <a:spcPts val="2295"/>
              </a:lnSpc>
              <a:tabLst>
                <a:tab pos="2528570" algn="l"/>
              </a:tabLst>
            </a:pPr>
            <a:r>
              <a:rPr sz="2400" spc="15" dirty="0">
                <a:latin typeface="Times New Roman"/>
                <a:cs typeface="Times New Roman"/>
              </a:rPr>
              <a:t>2	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1738" y="4387956"/>
            <a:ext cx="1447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9744" y="4120660"/>
            <a:ext cx="149669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23545" algn="l"/>
                <a:tab pos="1364615" algn="l"/>
              </a:tabLst>
            </a:pPr>
            <a:r>
              <a:rPr sz="2400" spc="15" dirty="0">
                <a:latin typeface="Symbol"/>
                <a:cs typeface="Symbol"/>
              </a:rPr>
              <a:t>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2400" spc="40" dirty="0">
                <a:latin typeface="Symbol"/>
                <a:cs typeface="Symbol"/>
              </a:rPr>
              <a:t></a:t>
            </a:r>
            <a:r>
              <a:rPr sz="2400" spc="15" dirty="0">
                <a:latin typeface="Symbol"/>
                <a:cs typeface="Symbol"/>
              </a:rPr>
              <a:t>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Symbol"/>
                <a:cs typeface="Symbol"/>
              </a:rPr>
              <a:t>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0159" y="4348949"/>
            <a:ext cx="335407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201545" algn="l"/>
              </a:tabLst>
            </a:pPr>
            <a:r>
              <a:rPr sz="2400" spc="15" dirty="0">
                <a:latin typeface="Times New Roman"/>
                <a:cs typeface="Times New Roman"/>
              </a:rPr>
              <a:t>2	2 </a:t>
            </a:r>
            <a:r>
              <a:rPr sz="3600" spc="22" baseline="-6944" dirty="0">
                <a:latin typeface="Symbol"/>
                <a:cs typeface="Symbol"/>
              </a:rPr>
              <a:t></a:t>
            </a:r>
            <a:r>
              <a:rPr sz="3600" spc="22" baseline="-694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2 </a:t>
            </a:r>
            <a:r>
              <a:rPr sz="3600" spc="37" baseline="-6944" dirty="0">
                <a:latin typeface="Symbol"/>
                <a:cs typeface="Symbol"/>
              </a:rPr>
              <a:t></a:t>
            </a:r>
            <a:r>
              <a:rPr sz="3600" spc="-517" baseline="-694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2959" y="3980596"/>
            <a:ext cx="424878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50520" algn="l"/>
              </a:tabLst>
            </a:pPr>
            <a:r>
              <a:rPr sz="2400" spc="20" dirty="0">
                <a:latin typeface="Symbol"/>
                <a:cs typeface="Symbol"/>
              </a:rPr>
              <a:t></a:t>
            </a:r>
            <a:r>
              <a:rPr sz="2400" spc="20" dirty="0">
                <a:latin typeface="Times New Roman"/>
                <a:cs typeface="Times New Roman"/>
              </a:rPr>
              <a:t>	</a:t>
            </a:r>
            <a:r>
              <a:rPr sz="3600" spc="22" baseline="37037" dirty="0">
                <a:latin typeface="Times New Roman"/>
                <a:cs typeface="Times New Roman"/>
              </a:rPr>
              <a:t>1 </a:t>
            </a:r>
            <a:r>
              <a:rPr sz="3300" spc="-130" dirty="0">
                <a:latin typeface="Symbol"/>
                <a:cs typeface="Symbol"/>
              </a:rPr>
              <a:t></a:t>
            </a:r>
            <a:r>
              <a:rPr sz="2400" i="1" spc="-130" dirty="0">
                <a:latin typeface="Times New Roman"/>
                <a:cs typeface="Times New Roman"/>
              </a:rPr>
              <a:t>n</a:t>
            </a:r>
            <a:r>
              <a:rPr sz="3200" spc="-130" dirty="0">
                <a:latin typeface="Symbol"/>
                <a:cs typeface="Symbol"/>
              </a:rPr>
              <a:t></a:t>
            </a:r>
            <a:r>
              <a:rPr sz="2400" i="1" spc="-130" dirty="0">
                <a:latin typeface="Times New Roman"/>
                <a:cs typeface="Times New Roman"/>
              </a:rPr>
              <a:t>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1</a:t>
            </a:r>
            <a:r>
              <a:rPr sz="3200" spc="-170" dirty="0">
                <a:latin typeface="Symbol"/>
                <a:cs typeface="Symbol"/>
              </a:rPr>
              <a:t></a:t>
            </a:r>
            <a:r>
              <a:rPr sz="3300" spc="-170" dirty="0">
                <a:latin typeface="Symbol"/>
                <a:cs typeface="Symbol"/>
              </a:rPr>
              <a:t></a:t>
            </a:r>
            <a:r>
              <a:rPr sz="2400" spc="-170" dirty="0">
                <a:latin typeface="Times New Roman"/>
                <a:cs typeface="Times New Roman"/>
              </a:rPr>
              <a:t>lg </a:t>
            </a:r>
            <a:r>
              <a:rPr sz="2400" i="1" spc="15" dirty="0">
                <a:latin typeface="Times New Roman"/>
                <a:cs typeface="Times New Roman"/>
              </a:rPr>
              <a:t>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3600" spc="22" baseline="37037" dirty="0">
                <a:latin typeface="Times New Roman"/>
                <a:cs typeface="Times New Roman"/>
              </a:rPr>
              <a:t>1 </a:t>
            </a:r>
            <a:r>
              <a:rPr sz="3600" spc="22" baseline="33564" dirty="0">
                <a:latin typeface="Symbol"/>
                <a:cs typeface="Symbol"/>
              </a:rPr>
              <a:t></a:t>
            </a:r>
            <a:r>
              <a:rPr sz="3600" spc="22" baseline="33564" dirty="0">
                <a:latin typeface="Times New Roman"/>
                <a:cs typeface="Times New Roman"/>
              </a:rPr>
              <a:t> </a:t>
            </a:r>
            <a:r>
              <a:rPr sz="3600" i="1" spc="22" baseline="37037" dirty="0">
                <a:latin typeface="Times New Roman"/>
                <a:cs typeface="Times New Roman"/>
              </a:rPr>
              <a:t>n </a:t>
            </a:r>
            <a:r>
              <a:rPr sz="3600" spc="37" baseline="33564" dirty="0">
                <a:latin typeface="Symbol"/>
                <a:cs typeface="Symbol"/>
              </a:rPr>
              <a:t></a:t>
            </a:r>
            <a:r>
              <a:rPr sz="3600" spc="37" baseline="33564" dirty="0">
                <a:latin typeface="Times New Roman"/>
                <a:cs typeface="Times New Roman"/>
              </a:rPr>
              <a:t> </a:t>
            </a:r>
            <a:r>
              <a:rPr sz="3600" i="1" spc="22" baseline="37037" dirty="0">
                <a:latin typeface="Times New Roman"/>
                <a:cs typeface="Times New Roman"/>
              </a:rPr>
              <a:t>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1</a:t>
            </a:r>
            <a:r>
              <a:rPr sz="3600" spc="67" baseline="33564" dirty="0">
                <a:latin typeface="Symbol"/>
                <a:cs typeface="Symbol"/>
              </a:rPr>
              <a:t></a:t>
            </a:r>
            <a:endParaRPr sz="3600" baseline="3356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2959" y="3019168"/>
            <a:ext cx="968375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50520" algn="l"/>
                <a:tab pos="830580" algn="l"/>
              </a:tabLst>
            </a:pPr>
            <a:r>
              <a:rPr sz="2400" spc="20" dirty="0">
                <a:latin typeface="Symbol"/>
                <a:cs typeface="Symbol"/>
              </a:rPr>
              <a:t></a:t>
            </a:r>
            <a:r>
              <a:rPr sz="2400" spc="20" dirty="0">
                <a:latin typeface="Times New Roman"/>
                <a:cs typeface="Times New Roman"/>
              </a:rPr>
              <a:t>	</a:t>
            </a:r>
            <a:r>
              <a:rPr sz="3600" spc="22" baseline="37037" dirty="0">
                <a:latin typeface="Times New Roman"/>
                <a:cs typeface="Times New Roman"/>
              </a:rPr>
              <a:t>1</a:t>
            </a:r>
            <a:r>
              <a:rPr sz="3600" spc="-104" baseline="37037" dirty="0">
                <a:latin typeface="Times New Roman"/>
                <a:cs typeface="Times New Roman"/>
              </a:rPr>
              <a:t> </a:t>
            </a:r>
            <a:r>
              <a:rPr sz="3300" spc="-325" dirty="0">
                <a:latin typeface="Symbol"/>
                <a:cs typeface="Symbol"/>
              </a:rPr>
              <a:t></a:t>
            </a:r>
            <a:r>
              <a:rPr sz="3300" spc="-325" dirty="0">
                <a:latin typeface="Times New Roman"/>
                <a:cs typeface="Times New Roman"/>
              </a:rPr>
              <a:t>	</a:t>
            </a:r>
            <a:r>
              <a:rPr sz="3200" spc="-290" dirty="0">
                <a:latin typeface="Symbol"/>
                <a:cs typeface="Symbol"/>
              </a:rPr>
              <a:t>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5071" y="2448891"/>
            <a:ext cx="1447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8600" y="2448891"/>
            <a:ext cx="14478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15" dirty="0">
                <a:latin typeface="Symbol"/>
                <a:cs typeface="Symbol"/>
              </a:rPr>
              <a:t>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8600" y="1850494"/>
            <a:ext cx="1551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2" baseline="-4629" dirty="0">
                <a:latin typeface="Symbol"/>
                <a:cs typeface="Symbol"/>
              </a:rPr>
              <a:t></a:t>
            </a:r>
            <a:r>
              <a:rPr sz="3600" spc="22" baseline="-4629" dirty="0">
                <a:latin typeface="Times New Roman"/>
                <a:cs typeface="Times New Roman"/>
              </a:rPr>
              <a:t> </a:t>
            </a:r>
            <a:r>
              <a:rPr sz="3200" u="heavy" spc="-1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</a:t>
            </a:r>
            <a:r>
              <a:rPr sz="2400" i="1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400" u="heavy" spc="-4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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400" i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3600" spc="22" baseline="-4629" dirty="0">
                <a:latin typeface="Symbol"/>
                <a:cs typeface="Symbol"/>
              </a:rPr>
              <a:t>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0159" y="2978351"/>
            <a:ext cx="2807335" cy="805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6075">
              <a:lnSpc>
                <a:spcPts val="3820"/>
              </a:lnSpc>
              <a:spcBef>
                <a:spcPts val="90"/>
              </a:spcBef>
            </a:pPr>
            <a:r>
              <a:rPr sz="2400" i="1" spc="15" dirty="0">
                <a:latin typeface="Times New Roman"/>
                <a:cs typeface="Times New Roman"/>
              </a:rPr>
              <a:t>n 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1</a:t>
            </a:r>
            <a:r>
              <a:rPr sz="3200" spc="-170" dirty="0">
                <a:latin typeface="Symbol"/>
                <a:cs typeface="Symbol"/>
              </a:rPr>
              <a:t></a:t>
            </a:r>
            <a:r>
              <a:rPr sz="3300" spc="-170" dirty="0">
                <a:latin typeface="Symbol"/>
                <a:cs typeface="Symbol"/>
              </a:rPr>
              <a:t></a:t>
            </a:r>
            <a:r>
              <a:rPr sz="2400" spc="-170" dirty="0">
                <a:latin typeface="Times New Roman"/>
                <a:cs typeface="Times New Roman"/>
              </a:rPr>
              <a:t>lg </a:t>
            </a:r>
            <a:r>
              <a:rPr sz="2400" i="1" spc="15" dirty="0">
                <a:latin typeface="Times New Roman"/>
                <a:cs typeface="Times New Roman"/>
              </a:rPr>
              <a:t>n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5475" baseline="-9132" dirty="0">
                <a:latin typeface="Symbol"/>
                <a:cs typeface="Symbol"/>
              </a:rPr>
              <a:t></a:t>
            </a:r>
            <a:r>
              <a:rPr sz="5475" spc="52" baseline="-9132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20"/>
              </a:lnSpc>
            </a:pPr>
            <a:r>
              <a:rPr sz="2400" spc="1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9671" y="2000498"/>
            <a:ext cx="167513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106170" algn="l"/>
              </a:tabLst>
            </a:pPr>
            <a:r>
              <a:rPr sz="3600" spc="22" baseline="-4629" dirty="0">
                <a:latin typeface="Symbol"/>
                <a:cs typeface="Symbol"/>
              </a:rPr>
              <a:t></a:t>
            </a:r>
            <a:r>
              <a:rPr sz="3600" spc="22" baseline="-4629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20" dirty="0">
                <a:latin typeface="Times New Roman"/>
                <a:cs typeface="Times New Roman"/>
              </a:rPr>
              <a:t>	</a:t>
            </a:r>
            <a:r>
              <a:rPr sz="5475" baseline="-9132" dirty="0">
                <a:latin typeface="Symbol"/>
                <a:cs typeface="Symbol"/>
              </a:rPr>
              <a:t></a:t>
            </a:r>
            <a:r>
              <a:rPr sz="5475" spc="-727" baseline="-9132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857" y="2000498"/>
            <a:ext cx="162687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5475" baseline="-9132" dirty="0">
                <a:latin typeface="Symbol"/>
                <a:cs typeface="Symbol"/>
              </a:rPr>
              <a:t></a:t>
            </a:r>
            <a:r>
              <a:rPr sz="5475" baseline="-9132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k </a:t>
            </a:r>
            <a:r>
              <a:rPr sz="2400" spc="-100" dirty="0">
                <a:latin typeface="Times New Roman"/>
                <a:cs typeface="Times New Roman"/>
              </a:rPr>
              <a:t>lg </a:t>
            </a:r>
            <a:r>
              <a:rPr sz="2400" i="1" spc="15" dirty="0">
                <a:latin typeface="Times New Roman"/>
                <a:cs typeface="Times New Roman"/>
              </a:rPr>
              <a:t>k </a:t>
            </a:r>
            <a:r>
              <a:rPr sz="2400" spc="20" dirty="0">
                <a:latin typeface="Symbol"/>
                <a:cs typeface="Symbol"/>
              </a:rPr>
              <a:t>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3600" spc="22" baseline="-4629" dirty="0">
                <a:latin typeface="Symbol"/>
                <a:cs typeface="Symbol"/>
              </a:rPr>
              <a:t></a:t>
            </a:r>
            <a:endParaRPr sz="3600" baseline="-4629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4346" y="2912023"/>
            <a:ext cx="48387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r>
              <a:rPr sz="1400" i="1" spc="19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2</a:t>
            </a:r>
            <a:r>
              <a:rPr sz="1400" spc="30" dirty="0">
                <a:latin typeface="Symbol"/>
                <a:cs typeface="Symbol"/>
              </a:rPr>
              <a:t></a:t>
            </a:r>
            <a:r>
              <a:rPr sz="1400" spc="3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7049" y="3572821"/>
            <a:ext cx="3200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92487" y="1895787"/>
            <a:ext cx="6896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475" spc="-30" baseline="-8417" dirty="0">
                <a:latin typeface="Symbol"/>
                <a:cs typeface="Symbol"/>
              </a:rPr>
              <a:t></a:t>
            </a:r>
            <a:r>
              <a:rPr sz="1400" i="1" spc="-20" dirty="0">
                <a:latin typeface="Times New Roman"/>
                <a:cs typeface="Times New Roman"/>
              </a:rPr>
              <a:t>n </a:t>
            </a:r>
            <a:r>
              <a:rPr sz="1400" spc="10" dirty="0">
                <a:latin typeface="Times New Roman"/>
                <a:cs typeface="Times New Roman"/>
              </a:rPr>
              <a:t>2</a:t>
            </a:r>
            <a:r>
              <a:rPr sz="1400" spc="-300" dirty="0">
                <a:latin typeface="Times New Roman"/>
                <a:cs typeface="Times New Roman"/>
              </a:rPr>
              <a:t> </a:t>
            </a:r>
            <a:r>
              <a:rPr sz="2475" spc="-37" baseline="-8417" dirty="0">
                <a:latin typeface="Symbol"/>
                <a:cs typeface="Symbol"/>
              </a:rPr>
              <a:t></a:t>
            </a:r>
            <a:r>
              <a:rPr sz="1400" spc="-25" dirty="0">
                <a:latin typeface="Symbol"/>
                <a:cs typeface="Symbol"/>
              </a:rPr>
              <a:t>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6515" y="2595806"/>
            <a:ext cx="32004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856" y="1951269"/>
            <a:ext cx="3175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r>
              <a:rPr sz="1400" i="1" spc="-2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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187" y="2595806"/>
            <a:ext cx="31940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10" dirty="0">
                <a:latin typeface="Times New Roman"/>
                <a:cs typeface="Times New Roman"/>
              </a:rPr>
              <a:t>k</a:t>
            </a:r>
            <a:r>
              <a:rPr sz="1400" i="1" spc="-1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</a:t>
            </a:r>
            <a:r>
              <a:rPr sz="1400" spc="-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0154" y="4104258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X Guassian</a:t>
            </a:r>
            <a:r>
              <a:rPr sz="1800" b="1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series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2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8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169" y="1500889"/>
              <a:ext cx="680085" cy="4129404"/>
            </a:xfrm>
            <a:custGeom>
              <a:avLst/>
              <a:gdLst/>
              <a:ahLst/>
              <a:cxnLst/>
              <a:rect l="l" t="t" r="r" b="b"/>
              <a:pathLst>
                <a:path w="680084" h="4129404">
                  <a:moveTo>
                    <a:pt x="4317" y="2938141"/>
                  </a:moveTo>
                  <a:lnTo>
                    <a:pt x="679830" y="2543802"/>
                  </a:lnTo>
                </a:path>
                <a:path w="680084" h="4129404">
                  <a:moveTo>
                    <a:pt x="679830" y="4129227"/>
                  </a:moveTo>
                  <a:lnTo>
                    <a:pt x="507" y="3736971"/>
                  </a:lnTo>
                  <a:lnTo>
                    <a:pt x="4317" y="2938141"/>
                  </a:lnTo>
                </a:path>
                <a:path w="680084" h="4129404">
                  <a:moveTo>
                    <a:pt x="4063" y="394839"/>
                  </a:moveTo>
                  <a:lnTo>
                    <a:pt x="679830" y="0"/>
                  </a:lnTo>
                </a:path>
                <a:path w="680084" h="412940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497826" y="206502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1765" y="860805"/>
            <a:ext cx="427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AC0000"/>
                </a:solidFill>
                <a:latin typeface="Calibri"/>
                <a:cs typeface="Calibri"/>
              </a:rPr>
              <a:t>Daha </a:t>
            </a:r>
            <a:r>
              <a:rPr sz="4000" spc="-10" dirty="0">
                <a:solidFill>
                  <a:srgbClr val="AC0000"/>
                </a:solidFill>
                <a:latin typeface="Calibri"/>
                <a:cs typeface="Calibri"/>
              </a:rPr>
              <a:t>sıkı </a:t>
            </a:r>
            <a:r>
              <a:rPr sz="4000" spc="-5" dirty="0">
                <a:solidFill>
                  <a:srgbClr val="AC0000"/>
                </a:solidFill>
                <a:latin typeface="Calibri"/>
                <a:cs typeface="Calibri"/>
              </a:rPr>
              <a:t>bir </a:t>
            </a:r>
            <a:r>
              <a:rPr sz="4000" spc="-15" dirty="0">
                <a:solidFill>
                  <a:srgbClr val="AC0000"/>
                </a:solidFill>
                <a:latin typeface="Calibri"/>
                <a:cs typeface="Calibri"/>
              </a:rPr>
              <a:t>üst</a:t>
            </a:r>
            <a:r>
              <a:rPr sz="4000" spc="-7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AC0000"/>
                </a:solidFill>
                <a:latin typeface="Calibri"/>
                <a:cs typeface="Calibri"/>
              </a:rPr>
              <a:t>sınır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12170" y="3038981"/>
            <a:ext cx="4129404" cy="1091565"/>
          </a:xfrm>
          <a:custGeom>
            <a:avLst/>
            <a:gdLst/>
            <a:ahLst/>
            <a:cxnLst/>
            <a:rect l="l" t="t" r="r" b="b"/>
            <a:pathLst>
              <a:path w="4129404" h="1091564">
                <a:moveTo>
                  <a:pt x="0" y="0"/>
                </a:moveTo>
                <a:lnTo>
                  <a:pt x="230658" y="0"/>
                </a:lnTo>
              </a:path>
              <a:path w="4129404" h="1091564">
                <a:moveTo>
                  <a:pt x="2908130" y="0"/>
                </a:moveTo>
                <a:lnTo>
                  <a:pt x="3114926" y="0"/>
                </a:lnTo>
              </a:path>
              <a:path w="4129404" h="1091564">
                <a:moveTo>
                  <a:pt x="3892396" y="0"/>
                </a:moveTo>
                <a:lnTo>
                  <a:pt x="4129041" y="0"/>
                </a:lnTo>
              </a:path>
              <a:path w="4129404" h="1091564">
                <a:moveTo>
                  <a:pt x="0" y="1091425"/>
                </a:moveTo>
                <a:lnTo>
                  <a:pt x="230658" y="1091425"/>
                </a:lnTo>
              </a:path>
              <a:path w="4129404" h="1091564">
                <a:moveTo>
                  <a:pt x="1592780" y="1091425"/>
                </a:moveTo>
                <a:lnTo>
                  <a:pt x="1799576" y="1091425"/>
                </a:lnTo>
              </a:path>
            </a:pathLst>
          </a:custGeom>
          <a:ln w="15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291784" y="2740498"/>
            <a:ext cx="1308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4956" y="2740498"/>
            <a:ext cx="1308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4614" y="3852731"/>
            <a:ext cx="4459605" cy="1818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2855"/>
              </a:lnSpc>
              <a:spcBef>
                <a:spcPts val="135"/>
              </a:spcBef>
              <a:tabLst>
                <a:tab pos="417195" algn="l"/>
                <a:tab pos="2717800" algn="l"/>
                <a:tab pos="3642360" algn="l"/>
              </a:tabLst>
            </a:pPr>
            <a:r>
              <a:rPr sz="2800" spc="20" dirty="0">
                <a:latin typeface="Symbol"/>
                <a:cs typeface="Symbol"/>
              </a:rPr>
              <a:t></a:t>
            </a:r>
            <a:r>
              <a:rPr sz="2800" spc="20" dirty="0">
                <a:latin typeface="Times New Roman"/>
                <a:cs typeface="Times New Roman"/>
              </a:rPr>
              <a:t>	</a:t>
            </a:r>
            <a:r>
              <a:rPr sz="4200" spc="22" baseline="37698" dirty="0">
                <a:latin typeface="Times New Roman"/>
                <a:cs typeface="Times New Roman"/>
              </a:rPr>
              <a:t>1 </a:t>
            </a:r>
            <a:r>
              <a:rPr sz="2800" i="1" spc="15" dirty="0">
                <a:latin typeface="Times New Roman"/>
                <a:cs typeface="Times New Roman"/>
              </a:rPr>
              <a:t>n </a:t>
            </a:r>
            <a:r>
              <a:rPr sz="2475" baseline="45454" dirty="0">
                <a:latin typeface="Times New Roman"/>
                <a:cs typeface="Times New Roman"/>
              </a:rPr>
              <a:t>2 </a:t>
            </a:r>
            <a:r>
              <a:rPr sz="2800" spc="10" dirty="0">
                <a:latin typeface="Times New Roman"/>
                <a:cs typeface="Times New Roman"/>
              </a:rPr>
              <a:t>lg </a:t>
            </a:r>
            <a:r>
              <a:rPr sz="2800" i="1" spc="15" dirty="0">
                <a:latin typeface="Times New Roman"/>
                <a:cs typeface="Times New Roman"/>
              </a:rPr>
              <a:t>n </a:t>
            </a:r>
            <a:r>
              <a:rPr sz="2800" spc="20" dirty="0">
                <a:latin typeface="Symbol"/>
                <a:cs typeface="Symbol"/>
              </a:rPr>
              <a:t>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4200" spc="22" baseline="37698" dirty="0">
                <a:latin typeface="Times New Roman"/>
                <a:cs typeface="Times New Roman"/>
              </a:rPr>
              <a:t>1</a:t>
            </a:r>
            <a:r>
              <a:rPr sz="4200" spc="-630" baseline="37698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n</a:t>
            </a:r>
            <a:r>
              <a:rPr sz="2800" i="1" spc="-455" dirty="0">
                <a:latin typeface="Times New Roman"/>
                <a:cs typeface="Times New Roman"/>
              </a:rPr>
              <a:t> </a:t>
            </a:r>
            <a:r>
              <a:rPr sz="2475" baseline="45454" dirty="0">
                <a:latin typeface="Times New Roman"/>
                <a:cs typeface="Times New Roman"/>
              </a:rPr>
              <a:t>2	</a:t>
            </a:r>
            <a:r>
              <a:rPr sz="2800" spc="20" dirty="0">
                <a:latin typeface="Times New Roman"/>
                <a:cs typeface="Times New Roman"/>
              </a:rPr>
              <a:t>when	</a:t>
            </a:r>
            <a:r>
              <a:rPr sz="2800" i="1" spc="15" dirty="0">
                <a:latin typeface="Times New Roman"/>
                <a:cs typeface="Times New Roman"/>
              </a:rPr>
              <a:t>n </a:t>
            </a:r>
            <a:r>
              <a:rPr sz="2800" spc="20" dirty="0">
                <a:latin typeface="Symbol"/>
                <a:cs typeface="Symbol"/>
              </a:rPr>
              <a:t>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422909">
              <a:lnSpc>
                <a:spcPts val="2855"/>
              </a:lnSpc>
              <a:tabLst>
                <a:tab pos="1997710" algn="l"/>
              </a:tabLst>
            </a:pPr>
            <a:r>
              <a:rPr sz="2800" spc="15" dirty="0">
                <a:latin typeface="Times New Roman"/>
                <a:cs typeface="Times New Roman"/>
              </a:rPr>
              <a:t>2	8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olur!!!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80135" y="2520721"/>
            <a:ext cx="568960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885" indent="-312420">
              <a:lnSpc>
                <a:spcPct val="100000"/>
              </a:lnSpc>
              <a:spcBef>
                <a:spcPts val="135"/>
              </a:spcBef>
              <a:buFont typeface="Symbol"/>
              <a:buChar char=""/>
              <a:tabLst>
                <a:tab pos="350520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514614" y="2544514"/>
            <a:ext cx="4537710" cy="97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4780"/>
              </a:lnSpc>
              <a:spcBef>
                <a:spcPts val="95"/>
              </a:spcBef>
              <a:tabLst>
                <a:tab pos="417195" algn="l"/>
                <a:tab pos="1198245" algn="l"/>
              </a:tabLst>
            </a:pPr>
            <a:r>
              <a:rPr sz="2800" spc="20" dirty="0">
                <a:latin typeface="Symbol"/>
                <a:cs typeface="Symbol"/>
              </a:rPr>
              <a:t></a:t>
            </a:r>
            <a:r>
              <a:rPr sz="2800" spc="20" dirty="0">
                <a:latin typeface="Times New Roman"/>
                <a:cs typeface="Times New Roman"/>
              </a:rPr>
              <a:t>	</a:t>
            </a:r>
            <a:r>
              <a:rPr sz="4200" spc="22" baseline="37698" dirty="0">
                <a:latin typeface="Times New Roman"/>
                <a:cs typeface="Times New Roman"/>
              </a:rPr>
              <a:t>1 </a:t>
            </a:r>
            <a:r>
              <a:rPr sz="4550" spc="-350" dirty="0">
                <a:latin typeface="Symbol"/>
                <a:cs typeface="Symbol"/>
              </a:rPr>
              <a:t></a:t>
            </a:r>
            <a:r>
              <a:rPr sz="2800" i="1" spc="-350" dirty="0">
                <a:latin typeface="Times New Roman"/>
                <a:cs typeface="Times New Roman"/>
              </a:rPr>
              <a:t>n	</a:t>
            </a:r>
            <a:r>
              <a:rPr sz="2800" spc="10" dirty="0">
                <a:latin typeface="Times New Roman"/>
                <a:cs typeface="Times New Roman"/>
              </a:rPr>
              <a:t>lg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n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Symbol"/>
                <a:cs typeface="Symbol"/>
              </a:rPr>
              <a:t>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n</a:t>
            </a:r>
            <a:r>
              <a:rPr sz="2800" i="1" spc="-2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lg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i="1" spc="-45" dirty="0">
                <a:latin typeface="Times New Roman"/>
                <a:cs typeface="Times New Roman"/>
              </a:rPr>
              <a:t>n</a:t>
            </a:r>
            <a:r>
              <a:rPr sz="4550" spc="-45" dirty="0">
                <a:latin typeface="Symbol"/>
                <a:cs typeface="Symbol"/>
              </a:rPr>
              <a:t></a:t>
            </a:r>
            <a:r>
              <a:rPr sz="2800" spc="-45" dirty="0">
                <a:latin typeface="Symbol"/>
                <a:cs typeface="Symbol"/>
              </a:rPr>
              <a:t>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4200" spc="22" baseline="37698" dirty="0">
                <a:latin typeface="Times New Roman"/>
                <a:cs typeface="Times New Roman"/>
              </a:rPr>
              <a:t>1</a:t>
            </a:r>
            <a:r>
              <a:rPr sz="4200" spc="-67" baseline="37698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422909">
              <a:lnSpc>
                <a:spcPts val="2680"/>
              </a:lnSpc>
              <a:tabLst>
                <a:tab pos="3313429" algn="l"/>
                <a:tab pos="4318635" algn="l"/>
              </a:tabLst>
            </a:pPr>
            <a:r>
              <a:rPr sz="2800" spc="15" dirty="0">
                <a:latin typeface="Times New Roman"/>
                <a:cs typeface="Times New Roman"/>
              </a:rPr>
              <a:t>2	8	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68943" y="2523791"/>
            <a:ext cx="3663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Times New Roman"/>
                <a:cs typeface="Times New Roman"/>
              </a:rPr>
              <a:t>n</a:t>
            </a:r>
            <a:r>
              <a:rPr sz="1650" i="1" spc="-31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Symbol"/>
                <a:cs typeface="Symbol"/>
              </a:rPr>
              <a:t></a:t>
            </a:r>
            <a:r>
              <a:rPr sz="1650" spc="-2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03791" y="2461705"/>
            <a:ext cx="1292225" cy="109283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6375" spc="7" baseline="-9150" dirty="0">
                <a:latin typeface="Symbol"/>
                <a:cs typeface="Symbol"/>
              </a:rPr>
              <a:t></a:t>
            </a:r>
            <a:r>
              <a:rPr sz="6375" spc="-1139" baseline="-9150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k </a:t>
            </a:r>
            <a:r>
              <a:rPr sz="2800" spc="10" dirty="0">
                <a:latin typeface="Times New Roman"/>
                <a:cs typeface="Times New Roman"/>
              </a:rPr>
              <a:t>lg </a:t>
            </a:r>
            <a:r>
              <a:rPr sz="2800" i="1" spc="1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650" i="1" dirty="0">
                <a:latin typeface="Times New Roman"/>
                <a:cs typeface="Times New Roman"/>
              </a:rPr>
              <a:t>k</a:t>
            </a:r>
            <a:r>
              <a:rPr sz="1650" i="1" spc="-145" dirty="0">
                <a:latin typeface="Times New Roman"/>
                <a:cs typeface="Times New Roman"/>
              </a:rPr>
              <a:t> </a:t>
            </a:r>
            <a:r>
              <a:rPr sz="1650" spc="-20" dirty="0">
                <a:latin typeface="Symbol"/>
                <a:cs typeface="Symbol"/>
              </a:rPr>
              <a:t></a:t>
            </a:r>
            <a:r>
              <a:rPr sz="1650" spc="-2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58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Orjinal </a:t>
            </a:r>
            <a:r>
              <a:rPr sz="3200" spc="-5" dirty="0"/>
              <a:t>Partition</a:t>
            </a:r>
            <a:r>
              <a:rPr sz="3200" spc="-95" dirty="0"/>
              <a:t> </a:t>
            </a:r>
            <a:r>
              <a:rPr sz="3200" spc="-5" dirty="0"/>
              <a:t>Algoritması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1412747"/>
            <a:ext cx="8159496" cy="52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22503"/>
            <a:ext cx="46907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spc="-5" dirty="0"/>
              <a:t>(Quick</a:t>
            </a:r>
            <a:r>
              <a:rPr sz="3200" spc="-65" dirty="0"/>
              <a:t> </a:t>
            </a:r>
            <a:r>
              <a:rPr sz="3200" dirty="0"/>
              <a:t>Sort)</a:t>
            </a:r>
            <a:endParaRPr sz="3200"/>
          </a:p>
          <a:p>
            <a:pPr marL="12700" marR="988060">
              <a:lnSpc>
                <a:spcPct val="100000"/>
              </a:lnSpc>
            </a:pPr>
            <a:r>
              <a:rPr sz="3200" dirty="0"/>
              <a:t>Bölüntüleme</a:t>
            </a:r>
            <a:r>
              <a:rPr sz="3200" spc="-125" dirty="0"/>
              <a:t> </a:t>
            </a:r>
            <a:r>
              <a:rPr sz="3200" dirty="0"/>
              <a:t>örneği-2  </a:t>
            </a:r>
            <a:r>
              <a:rPr sz="3200" spc="-5" dirty="0"/>
              <a:t>pivot </a:t>
            </a:r>
            <a:r>
              <a:rPr sz="3200" spc="5" dirty="0"/>
              <a:t>son</a:t>
            </a:r>
            <a:r>
              <a:rPr sz="3200" spc="-35" dirty="0"/>
              <a:t> </a:t>
            </a:r>
            <a:r>
              <a:rPr sz="3200" dirty="0"/>
              <a:t>elaman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7868" y="1126236"/>
            <a:ext cx="8208645" cy="5183505"/>
            <a:chOff x="467868" y="1126236"/>
            <a:chExt cx="8208645" cy="5183505"/>
          </a:xfrm>
        </p:grpSpPr>
        <p:sp>
          <p:nvSpPr>
            <p:cNvPr id="5" name="object 5"/>
            <p:cNvSpPr/>
            <p:nvPr/>
          </p:nvSpPr>
          <p:spPr>
            <a:xfrm>
              <a:off x="7491984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2636519"/>
              <a:ext cx="8208264" cy="3672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25727"/>
            <a:ext cx="3971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Pratikte </a:t>
            </a:r>
            <a:r>
              <a:rPr sz="3200" spc="-5" dirty="0"/>
              <a:t>çabuk</a:t>
            </a:r>
            <a:r>
              <a:rPr sz="3200" spc="-65" dirty="0"/>
              <a:t> </a:t>
            </a:r>
            <a:r>
              <a:rPr sz="3200" spc="-10" dirty="0"/>
              <a:t>sıralama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337942"/>
            <a:ext cx="666432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53670" indent="-273050">
              <a:lnSpc>
                <a:spcPct val="100000"/>
              </a:lnSpc>
              <a:spcBef>
                <a:spcPts val="100"/>
              </a:spcBef>
              <a:tabLst>
                <a:tab pos="362204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Çabuk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önemli bir	genel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maksatlı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 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algoritmasıdır.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Çabuk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tipik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(Merge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Sort)  sıralamasından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kat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hızlıdır.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Çabuk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önbellekleme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sanal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bellek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uygulamalarında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oldukça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uyumludur.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25727"/>
            <a:ext cx="6145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Quick </a:t>
            </a:r>
            <a:r>
              <a:rPr sz="3200" dirty="0"/>
              <a:t>sort ile </a:t>
            </a:r>
            <a:r>
              <a:rPr sz="3200" spc="-5" dirty="0"/>
              <a:t>Heapsort</a:t>
            </a:r>
            <a:r>
              <a:rPr sz="3200" spc="-20" dirty="0"/>
              <a:t> </a:t>
            </a:r>
            <a:r>
              <a:rPr sz="3200" spc="-10" dirty="0"/>
              <a:t>karşılaştırma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774" y="2002663"/>
            <a:ext cx="6929120" cy="437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24193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Analiz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sonuçlarına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heap sort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‘un 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durumu, hızlı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sıralamanın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ortalama durumundan 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kötüdür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ancak hızlı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kötüdür.</a:t>
            </a:r>
            <a:endParaRPr sz="2400">
              <a:latin typeface="Calibri"/>
              <a:cs typeface="Calibri"/>
            </a:endParaRPr>
          </a:p>
          <a:p>
            <a:pPr marL="607695" marR="303530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Heapsort’un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ortalama durum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analizi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karmaşıktır 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fakat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ile ortalama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 arasında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çok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az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fark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200">
              <a:latin typeface="Calibri"/>
              <a:cs typeface="Calibri"/>
            </a:endParaRPr>
          </a:p>
          <a:p>
            <a:pPr marL="607695" marR="93980" indent="-273050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Heapsort genelde Quicksort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tan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kat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fazla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 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alır.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Ortalama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maliyeti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pahalı olmasına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rağmen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olasılığını</a:t>
            </a:r>
            <a:r>
              <a:rPr sz="22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önler.</a:t>
            </a:r>
            <a:endParaRPr sz="22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Quicksort random bölütleme yapılırsa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kötü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durumda</a:t>
            </a:r>
            <a:endParaRPr sz="2200">
              <a:latin typeface="Calibri"/>
              <a:cs typeface="Calibri"/>
            </a:endParaRPr>
          </a:p>
          <a:p>
            <a:pPr marL="607695">
              <a:lnSpc>
                <a:spcPct val="100000"/>
              </a:lnSpc>
            </a:pP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nlogn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olur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27" y="610770"/>
            <a:ext cx="5521325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200" dirty="0"/>
              <a:t>Ek: </a:t>
            </a:r>
            <a:r>
              <a:rPr sz="3200" spc="-10" dirty="0"/>
              <a:t>Sıralama </a:t>
            </a:r>
            <a:r>
              <a:rPr sz="3200" spc="-5" dirty="0"/>
              <a:t>Algoritmaları</a:t>
            </a:r>
            <a:r>
              <a:rPr sz="3200" spc="40" dirty="0"/>
              <a:t> </a:t>
            </a:r>
            <a:r>
              <a:rPr sz="3200" spc="-5" dirty="0"/>
              <a:t>Analiz</a:t>
            </a:r>
            <a:endParaRPr sz="3200"/>
          </a:p>
          <a:p>
            <a:pPr marL="12700" marR="1289050" indent="-635">
              <a:lnSpc>
                <a:spcPct val="100000"/>
              </a:lnSpc>
              <a:spcBef>
                <a:spcPts val="100"/>
              </a:spcBef>
            </a:pPr>
            <a:r>
              <a:rPr sz="1600" b="0" u="heavy" spc="-405" dirty="0">
                <a:solidFill>
                  <a:srgbClr val="D26900"/>
                </a:solidFill>
                <a:uFill>
                  <a:solidFill>
                    <a:srgbClr val="D269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600" u="heavy" spc="-10" dirty="0">
                <a:solidFill>
                  <a:srgbClr val="D26900"/>
                </a:solidFill>
                <a:uFill>
                  <a:solidFill>
                    <a:srgbClr val="D26900"/>
                  </a:solidFill>
                </a:uFill>
                <a:hlinkClick r:id="rId2"/>
              </a:rPr>
              <a:t>http://tr.wikipedia.org/wiki/Sıralama_algoritması </a:t>
            </a:r>
            <a:r>
              <a:rPr sz="1600" spc="-10" dirty="0">
                <a:solidFill>
                  <a:srgbClr val="D26900"/>
                </a:solidFill>
              </a:rPr>
              <a:t> </a:t>
            </a:r>
            <a:r>
              <a:rPr sz="1600" u="heavy" spc="-5" dirty="0">
                <a:solidFill>
                  <a:srgbClr val="D26900"/>
                </a:solidFill>
                <a:uFill>
                  <a:solidFill>
                    <a:srgbClr val="D26900"/>
                  </a:solidFill>
                </a:uFill>
                <a:hlinkClick r:id="rId3"/>
              </a:rPr>
              <a:t>http://en.wikipedia.org/wiki/Sorting_algorithm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416" y="1915667"/>
            <a:ext cx="5248656" cy="4296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0046" y="2622549"/>
            <a:ext cx="30314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5155" marR="6985" indent="-593090" algn="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Alt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Sınırları</a:t>
            </a:r>
            <a:r>
              <a:rPr sz="2800" b="1" spc="2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Sıralama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Doğrusa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l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-</a:t>
            </a:r>
            <a:r>
              <a:rPr sz="2800" b="1" spc="-25" dirty="0">
                <a:solidFill>
                  <a:srgbClr val="AC0000"/>
                </a:solidFill>
                <a:latin typeface="Calibri"/>
                <a:cs typeface="Calibri"/>
              </a:rPr>
              <a:t>Z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aman  (linear</a:t>
            </a:r>
            <a:r>
              <a:rPr sz="28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time)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Sı</a:t>
            </a:r>
            <a:r>
              <a:rPr sz="2800" b="1" spc="-60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ala</a:t>
            </a:r>
            <a:r>
              <a:rPr sz="2800" b="1" dirty="0">
                <a:solidFill>
                  <a:srgbClr val="AC0000"/>
                </a:solidFill>
                <a:latin typeface="Calibri"/>
                <a:cs typeface="Calibri"/>
              </a:rPr>
              <a:t>m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ası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4409313"/>
            <a:ext cx="1967230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424242"/>
                </a:solidFill>
                <a:latin typeface="Calibri"/>
                <a:cs typeface="Calibri"/>
              </a:rPr>
              <a:t>Alt Sınırları</a:t>
            </a:r>
            <a:r>
              <a:rPr sz="1300" b="1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Sıralama</a:t>
            </a:r>
            <a:endParaRPr sz="1300">
              <a:latin typeface="Calibri"/>
              <a:cs typeface="Calibri"/>
            </a:endParaRPr>
          </a:p>
          <a:p>
            <a:pPr marL="254635" indent="-120650">
              <a:lnSpc>
                <a:spcPct val="100000"/>
              </a:lnSpc>
              <a:buChar char="•"/>
              <a:tabLst>
                <a:tab pos="255270" algn="l"/>
              </a:tabLst>
            </a:pPr>
            <a:r>
              <a:rPr sz="1300" b="1" spc="-15" dirty="0">
                <a:solidFill>
                  <a:srgbClr val="424242"/>
                </a:solidFill>
                <a:latin typeface="Calibri"/>
                <a:cs typeface="Calibri"/>
              </a:rPr>
              <a:t>Karar</a:t>
            </a:r>
            <a:r>
              <a:rPr sz="1300" b="1" spc="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ağaçları</a:t>
            </a:r>
            <a:endParaRPr sz="13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</a:pP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Doğrusal-Zaman</a:t>
            </a:r>
            <a:r>
              <a:rPr sz="1300" b="1" spc="4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293370" algn="l"/>
              </a:tabLst>
            </a:pP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Sayma</a:t>
            </a:r>
            <a:r>
              <a:rPr sz="1300" b="1" spc="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sz="1300" spc="-20" dirty="0">
                <a:solidFill>
                  <a:srgbClr val="424242"/>
                </a:solidFill>
                <a:latin typeface="Calibri"/>
                <a:cs typeface="Calibri"/>
              </a:rPr>
              <a:t>Taban</a:t>
            </a:r>
            <a:r>
              <a:rPr sz="1300" spc="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sz="1300" spc="-20" dirty="0">
                <a:solidFill>
                  <a:srgbClr val="424242"/>
                </a:solidFill>
                <a:latin typeface="Calibri"/>
                <a:cs typeface="Calibri"/>
              </a:rPr>
              <a:t>Kova</a:t>
            </a:r>
            <a:r>
              <a:rPr sz="1300" spc="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0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Ne </a:t>
            </a:r>
            <a:r>
              <a:rPr spc="-10" dirty="0"/>
              <a:t>kadar </a:t>
            </a:r>
            <a:r>
              <a:rPr spc="-5" dirty="0"/>
              <a:t>hızlı</a:t>
            </a:r>
            <a:r>
              <a:rPr spc="10" dirty="0"/>
              <a:t> </a:t>
            </a:r>
            <a:r>
              <a:rPr spc="-15" dirty="0"/>
              <a:t>sıralayabiliriz?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2280030"/>
            <a:ext cx="6553834" cy="31102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6385" marR="5080" indent="-274320" algn="just">
              <a:lnSpc>
                <a:spcPts val="2110"/>
              </a:lnSpc>
              <a:spcBef>
                <a:spcPts val="60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Şu ana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kadar gördüğümüz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algoritmaları 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karşılaştırma sıralamalarıydı.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Elemanların bağıl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düzenlerini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saptamakta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yalnız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r>
              <a:rPr sz="22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kullanırlar.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  <a:spcBef>
                <a:spcPts val="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Örneğin,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yerleştirme,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birleştirme</a:t>
            </a:r>
            <a:r>
              <a:rPr sz="22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sıralamaları,</a:t>
            </a:r>
            <a:endParaRPr sz="2200">
              <a:latin typeface="Calibri"/>
              <a:cs typeface="Calibri"/>
            </a:endParaRPr>
          </a:p>
          <a:p>
            <a:pPr marL="286385" algn="just">
              <a:lnSpc>
                <a:spcPts val="2375"/>
              </a:lnSpc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çabuk sıralama,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yığın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sıralaması.</a:t>
            </a:r>
            <a:endParaRPr sz="2200">
              <a:latin typeface="Calibri"/>
              <a:cs typeface="Calibri"/>
            </a:endParaRPr>
          </a:p>
          <a:p>
            <a:pPr marL="286385" marR="8890" indent="-274320" algn="just">
              <a:lnSpc>
                <a:spcPct val="8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Karşılaştırma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sıralamalarında gördüğümüz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iyi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en-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kötü-durum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koşma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O(nlgn)</a:t>
            </a:r>
            <a:r>
              <a:rPr sz="2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idi.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O(nlgn) </a:t>
            </a:r>
            <a:r>
              <a:rPr sz="2200" b="1" i="1" spc="-10" dirty="0">
                <a:solidFill>
                  <a:srgbClr val="2F2F2F"/>
                </a:solidFill>
                <a:latin typeface="Calibri"/>
                <a:cs typeface="Calibri"/>
              </a:rPr>
              <a:t>elde </a:t>
            </a:r>
            <a:r>
              <a:rPr sz="2200" b="1" i="1" spc="-5" dirty="0">
                <a:solidFill>
                  <a:srgbClr val="2F2F2F"/>
                </a:solidFill>
                <a:latin typeface="Calibri"/>
                <a:cs typeface="Calibri"/>
              </a:rPr>
              <a:t>edebileceğimizin en iyisi</a:t>
            </a:r>
            <a:r>
              <a:rPr sz="2200" b="1" i="1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F2F2F"/>
                </a:solidFill>
                <a:latin typeface="Calibri"/>
                <a:cs typeface="Calibri"/>
              </a:rPr>
              <a:t>mi?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Karar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ağaçları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bu sorunun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yanıtına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yardımcı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Heap </a:t>
            </a:r>
            <a:r>
              <a:rPr sz="3200" spc="-25" dirty="0"/>
              <a:t>(Yığın</a:t>
            </a:r>
            <a:r>
              <a:rPr sz="3200" spc="-65" dirty="0"/>
              <a:t> </a:t>
            </a:r>
            <a:r>
              <a:rPr sz="3200" spc="-10" dirty="0"/>
              <a:t>ağacı)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67911" y="1126236"/>
            <a:ext cx="4785360" cy="1859280"/>
            <a:chOff x="3867911" y="1126236"/>
            <a:chExt cx="4785360" cy="1859280"/>
          </a:xfrm>
        </p:grpSpPr>
        <p:sp>
          <p:nvSpPr>
            <p:cNvPr id="5" name="object 5"/>
            <p:cNvSpPr/>
            <p:nvPr/>
          </p:nvSpPr>
          <p:spPr>
            <a:xfrm>
              <a:off x="7491983" y="1126236"/>
              <a:ext cx="1161287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6961" y="2568702"/>
              <a:ext cx="387350" cy="398145"/>
            </a:xfrm>
            <a:custGeom>
              <a:avLst/>
              <a:gdLst/>
              <a:ahLst/>
              <a:cxnLst/>
              <a:rect l="l" t="t" r="r" b="b"/>
              <a:pathLst>
                <a:path w="387350" h="398144">
                  <a:moveTo>
                    <a:pt x="193548" y="0"/>
                  </a:moveTo>
                  <a:lnTo>
                    <a:pt x="149156" y="5251"/>
                  </a:lnTo>
                  <a:lnTo>
                    <a:pt x="108412" y="20211"/>
                  </a:lnTo>
                  <a:lnTo>
                    <a:pt x="72476" y="43687"/>
                  </a:lnTo>
                  <a:lnTo>
                    <a:pt x="42507" y="74484"/>
                  </a:lnTo>
                  <a:lnTo>
                    <a:pt x="19665" y="111411"/>
                  </a:lnTo>
                  <a:lnTo>
                    <a:pt x="5109" y="153275"/>
                  </a:lnTo>
                  <a:lnTo>
                    <a:pt x="0" y="198882"/>
                  </a:lnTo>
                  <a:lnTo>
                    <a:pt x="5109" y="244488"/>
                  </a:lnTo>
                  <a:lnTo>
                    <a:pt x="19665" y="286352"/>
                  </a:lnTo>
                  <a:lnTo>
                    <a:pt x="42507" y="323279"/>
                  </a:lnTo>
                  <a:lnTo>
                    <a:pt x="72476" y="354076"/>
                  </a:lnTo>
                  <a:lnTo>
                    <a:pt x="108412" y="377552"/>
                  </a:lnTo>
                  <a:lnTo>
                    <a:pt x="149156" y="392512"/>
                  </a:lnTo>
                  <a:lnTo>
                    <a:pt x="193548" y="397763"/>
                  </a:lnTo>
                  <a:lnTo>
                    <a:pt x="237939" y="392512"/>
                  </a:lnTo>
                  <a:lnTo>
                    <a:pt x="278683" y="377552"/>
                  </a:lnTo>
                  <a:lnTo>
                    <a:pt x="314619" y="354076"/>
                  </a:lnTo>
                  <a:lnTo>
                    <a:pt x="344588" y="323279"/>
                  </a:lnTo>
                  <a:lnTo>
                    <a:pt x="367430" y="286352"/>
                  </a:lnTo>
                  <a:lnTo>
                    <a:pt x="381986" y="244488"/>
                  </a:lnTo>
                  <a:lnTo>
                    <a:pt x="387096" y="198882"/>
                  </a:lnTo>
                  <a:lnTo>
                    <a:pt x="381986" y="153275"/>
                  </a:lnTo>
                  <a:lnTo>
                    <a:pt x="367430" y="111411"/>
                  </a:lnTo>
                  <a:lnTo>
                    <a:pt x="344588" y="74484"/>
                  </a:lnTo>
                  <a:lnTo>
                    <a:pt x="314619" y="43687"/>
                  </a:lnTo>
                  <a:lnTo>
                    <a:pt x="278683" y="20211"/>
                  </a:lnTo>
                  <a:lnTo>
                    <a:pt x="237939" y="5251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B3B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961" y="2568702"/>
              <a:ext cx="387350" cy="398145"/>
            </a:xfrm>
            <a:custGeom>
              <a:avLst/>
              <a:gdLst/>
              <a:ahLst/>
              <a:cxnLst/>
              <a:rect l="l" t="t" r="r" b="b"/>
              <a:pathLst>
                <a:path w="387350" h="398144">
                  <a:moveTo>
                    <a:pt x="0" y="198882"/>
                  </a:moveTo>
                  <a:lnTo>
                    <a:pt x="5109" y="153275"/>
                  </a:lnTo>
                  <a:lnTo>
                    <a:pt x="19665" y="111411"/>
                  </a:lnTo>
                  <a:lnTo>
                    <a:pt x="42507" y="74484"/>
                  </a:lnTo>
                  <a:lnTo>
                    <a:pt x="72476" y="43687"/>
                  </a:lnTo>
                  <a:lnTo>
                    <a:pt x="108412" y="20211"/>
                  </a:lnTo>
                  <a:lnTo>
                    <a:pt x="149156" y="5251"/>
                  </a:lnTo>
                  <a:lnTo>
                    <a:pt x="193548" y="0"/>
                  </a:lnTo>
                  <a:lnTo>
                    <a:pt x="237939" y="5251"/>
                  </a:lnTo>
                  <a:lnTo>
                    <a:pt x="278683" y="20211"/>
                  </a:lnTo>
                  <a:lnTo>
                    <a:pt x="314619" y="43687"/>
                  </a:lnTo>
                  <a:lnTo>
                    <a:pt x="344588" y="74484"/>
                  </a:lnTo>
                  <a:lnTo>
                    <a:pt x="367430" y="111411"/>
                  </a:lnTo>
                  <a:lnTo>
                    <a:pt x="381986" y="153275"/>
                  </a:lnTo>
                  <a:lnTo>
                    <a:pt x="387096" y="198882"/>
                  </a:lnTo>
                  <a:lnTo>
                    <a:pt x="381986" y="244488"/>
                  </a:lnTo>
                  <a:lnTo>
                    <a:pt x="367430" y="286352"/>
                  </a:lnTo>
                  <a:lnTo>
                    <a:pt x="344588" y="323279"/>
                  </a:lnTo>
                  <a:lnTo>
                    <a:pt x="314619" y="354076"/>
                  </a:lnTo>
                  <a:lnTo>
                    <a:pt x="278683" y="377552"/>
                  </a:lnTo>
                  <a:lnTo>
                    <a:pt x="237939" y="392512"/>
                  </a:lnTo>
                  <a:lnTo>
                    <a:pt x="193548" y="397763"/>
                  </a:lnTo>
                  <a:lnTo>
                    <a:pt x="149156" y="392512"/>
                  </a:lnTo>
                  <a:lnTo>
                    <a:pt x="108412" y="377552"/>
                  </a:lnTo>
                  <a:lnTo>
                    <a:pt x="72476" y="354076"/>
                  </a:lnTo>
                  <a:lnTo>
                    <a:pt x="42507" y="323279"/>
                  </a:lnTo>
                  <a:lnTo>
                    <a:pt x="19665" y="286352"/>
                  </a:lnTo>
                  <a:lnTo>
                    <a:pt x="5109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2174" y="2074290"/>
            <a:ext cx="5824220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Copmlete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binary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tree: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null değeri dolu</a:t>
            </a:r>
            <a:r>
              <a:rPr sz="24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olursa</a:t>
            </a:r>
            <a:endParaRPr sz="2400">
              <a:latin typeface="Calibri"/>
              <a:cs typeface="Calibri"/>
            </a:endParaRPr>
          </a:p>
          <a:p>
            <a:pPr marR="38100" algn="ctr">
              <a:lnSpc>
                <a:spcPct val="100000"/>
              </a:lnSpc>
              <a:spcBef>
                <a:spcPts val="1720"/>
              </a:spcBef>
            </a:pPr>
            <a:r>
              <a:rPr sz="1200" b="1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3432" y="3080004"/>
            <a:ext cx="426720" cy="436245"/>
            <a:chOff x="2313432" y="3080004"/>
            <a:chExt cx="426720" cy="436245"/>
          </a:xfrm>
        </p:grpSpPr>
        <p:sp>
          <p:nvSpPr>
            <p:cNvPr id="10" name="object 10"/>
            <p:cNvSpPr/>
            <p:nvPr/>
          </p:nvSpPr>
          <p:spPr>
            <a:xfrm>
              <a:off x="2332482" y="309905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3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19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2482" y="309905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19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3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28748" y="318858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20867" y="3080004"/>
            <a:ext cx="426720" cy="436245"/>
            <a:chOff x="5420867" y="3080004"/>
            <a:chExt cx="426720" cy="436245"/>
          </a:xfrm>
        </p:grpSpPr>
        <p:sp>
          <p:nvSpPr>
            <p:cNvPr id="14" name="object 14"/>
            <p:cNvSpPr/>
            <p:nvPr/>
          </p:nvSpPr>
          <p:spPr>
            <a:xfrm>
              <a:off x="5439917" y="309905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3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20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39917" y="309905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20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3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36184" y="3188589"/>
            <a:ext cx="19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6191" y="3608832"/>
            <a:ext cx="426720" cy="436245"/>
            <a:chOff x="1536191" y="3608832"/>
            <a:chExt cx="426720" cy="436245"/>
          </a:xfrm>
        </p:grpSpPr>
        <p:sp>
          <p:nvSpPr>
            <p:cNvPr id="18" name="object 18"/>
            <p:cNvSpPr/>
            <p:nvPr/>
          </p:nvSpPr>
          <p:spPr>
            <a:xfrm>
              <a:off x="1555241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194309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09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20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5241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09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20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09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93291" y="37183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90672" y="3608832"/>
            <a:ext cx="426720" cy="436245"/>
            <a:chOff x="3090672" y="3608832"/>
            <a:chExt cx="426720" cy="436245"/>
          </a:xfrm>
        </p:grpSpPr>
        <p:sp>
          <p:nvSpPr>
            <p:cNvPr id="22" name="object 22"/>
            <p:cNvSpPr/>
            <p:nvPr/>
          </p:nvSpPr>
          <p:spPr>
            <a:xfrm>
              <a:off x="3109722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19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09722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19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46882" y="37183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43628" y="3608832"/>
            <a:ext cx="426720" cy="436245"/>
            <a:chOff x="4643628" y="3608832"/>
            <a:chExt cx="426720" cy="436245"/>
          </a:xfrm>
        </p:grpSpPr>
        <p:sp>
          <p:nvSpPr>
            <p:cNvPr id="26" name="object 26"/>
            <p:cNvSpPr/>
            <p:nvPr/>
          </p:nvSpPr>
          <p:spPr>
            <a:xfrm>
              <a:off x="4662678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20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2678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20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00727" y="37183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96584" y="3608832"/>
            <a:ext cx="426720" cy="436245"/>
            <a:chOff x="6196584" y="3608832"/>
            <a:chExt cx="426720" cy="436245"/>
          </a:xfrm>
        </p:grpSpPr>
        <p:sp>
          <p:nvSpPr>
            <p:cNvPr id="30" name="object 30"/>
            <p:cNvSpPr/>
            <p:nvPr/>
          </p:nvSpPr>
          <p:spPr>
            <a:xfrm>
              <a:off x="6215634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19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5634" y="3627882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20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19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54317" y="37183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149096" y="4139184"/>
            <a:ext cx="425450" cy="436245"/>
            <a:chOff x="1149096" y="4139184"/>
            <a:chExt cx="425450" cy="436245"/>
          </a:xfrm>
        </p:grpSpPr>
        <p:sp>
          <p:nvSpPr>
            <p:cNvPr id="34" name="object 34"/>
            <p:cNvSpPr/>
            <p:nvPr/>
          </p:nvSpPr>
          <p:spPr>
            <a:xfrm>
              <a:off x="1168146" y="4158234"/>
              <a:ext cx="387350" cy="398145"/>
            </a:xfrm>
            <a:custGeom>
              <a:avLst/>
              <a:gdLst/>
              <a:ahLst/>
              <a:cxnLst/>
              <a:rect l="l" t="t" r="r" b="b"/>
              <a:pathLst>
                <a:path w="387350" h="398145">
                  <a:moveTo>
                    <a:pt x="193547" y="0"/>
                  </a:moveTo>
                  <a:lnTo>
                    <a:pt x="149168" y="5251"/>
                  </a:lnTo>
                  <a:lnTo>
                    <a:pt x="108429" y="20211"/>
                  </a:lnTo>
                  <a:lnTo>
                    <a:pt x="72492" y="43687"/>
                  </a:lnTo>
                  <a:lnTo>
                    <a:pt x="42519" y="74484"/>
                  </a:lnTo>
                  <a:lnTo>
                    <a:pt x="19672" y="111411"/>
                  </a:lnTo>
                  <a:lnTo>
                    <a:pt x="5111" y="153275"/>
                  </a:lnTo>
                  <a:lnTo>
                    <a:pt x="0" y="198882"/>
                  </a:lnTo>
                  <a:lnTo>
                    <a:pt x="5111" y="244488"/>
                  </a:lnTo>
                  <a:lnTo>
                    <a:pt x="19672" y="286352"/>
                  </a:lnTo>
                  <a:lnTo>
                    <a:pt x="42519" y="323279"/>
                  </a:lnTo>
                  <a:lnTo>
                    <a:pt x="72492" y="354076"/>
                  </a:lnTo>
                  <a:lnTo>
                    <a:pt x="108429" y="377552"/>
                  </a:lnTo>
                  <a:lnTo>
                    <a:pt x="149168" y="392512"/>
                  </a:lnTo>
                  <a:lnTo>
                    <a:pt x="193547" y="397764"/>
                  </a:lnTo>
                  <a:lnTo>
                    <a:pt x="237939" y="392512"/>
                  </a:lnTo>
                  <a:lnTo>
                    <a:pt x="278683" y="377552"/>
                  </a:lnTo>
                  <a:lnTo>
                    <a:pt x="314619" y="354076"/>
                  </a:lnTo>
                  <a:lnTo>
                    <a:pt x="344588" y="323279"/>
                  </a:lnTo>
                  <a:lnTo>
                    <a:pt x="367430" y="286352"/>
                  </a:lnTo>
                  <a:lnTo>
                    <a:pt x="381986" y="244488"/>
                  </a:lnTo>
                  <a:lnTo>
                    <a:pt x="387095" y="198882"/>
                  </a:lnTo>
                  <a:lnTo>
                    <a:pt x="381986" y="153275"/>
                  </a:lnTo>
                  <a:lnTo>
                    <a:pt x="367430" y="111411"/>
                  </a:lnTo>
                  <a:lnTo>
                    <a:pt x="344588" y="74484"/>
                  </a:lnTo>
                  <a:lnTo>
                    <a:pt x="314619" y="43687"/>
                  </a:lnTo>
                  <a:lnTo>
                    <a:pt x="278683" y="20211"/>
                  </a:lnTo>
                  <a:lnTo>
                    <a:pt x="237939" y="5251"/>
                  </a:lnTo>
                  <a:lnTo>
                    <a:pt x="193547" y="0"/>
                  </a:lnTo>
                  <a:close/>
                </a:path>
              </a:pathLst>
            </a:custGeom>
            <a:solidFill>
              <a:srgbClr val="DB1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8146" y="4158234"/>
              <a:ext cx="387350" cy="398145"/>
            </a:xfrm>
            <a:custGeom>
              <a:avLst/>
              <a:gdLst/>
              <a:ahLst/>
              <a:cxnLst/>
              <a:rect l="l" t="t" r="r" b="b"/>
              <a:pathLst>
                <a:path w="387350" h="398145">
                  <a:moveTo>
                    <a:pt x="0" y="198882"/>
                  </a:moveTo>
                  <a:lnTo>
                    <a:pt x="5111" y="153275"/>
                  </a:lnTo>
                  <a:lnTo>
                    <a:pt x="19672" y="111411"/>
                  </a:lnTo>
                  <a:lnTo>
                    <a:pt x="42519" y="74484"/>
                  </a:lnTo>
                  <a:lnTo>
                    <a:pt x="72492" y="43687"/>
                  </a:lnTo>
                  <a:lnTo>
                    <a:pt x="108429" y="20211"/>
                  </a:lnTo>
                  <a:lnTo>
                    <a:pt x="149168" y="5251"/>
                  </a:lnTo>
                  <a:lnTo>
                    <a:pt x="193547" y="0"/>
                  </a:lnTo>
                  <a:lnTo>
                    <a:pt x="237939" y="5251"/>
                  </a:lnTo>
                  <a:lnTo>
                    <a:pt x="278683" y="20211"/>
                  </a:lnTo>
                  <a:lnTo>
                    <a:pt x="314619" y="43687"/>
                  </a:lnTo>
                  <a:lnTo>
                    <a:pt x="344588" y="74484"/>
                  </a:lnTo>
                  <a:lnTo>
                    <a:pt x="367430" y="111411"/>
                  </a:lnTo>
                  <a:lnTo>
                    <a:pt x="381986" y="153275"/>
                  </a:lnTo>
                  <a:lnTo>
                    <a:pt x="387095" y="198882"/>
                  </a:lnTo>
                  <a:lnTo>
                    <a:pt x="381986" y="244488"/>
                  </a:lnTo>
                  <a:lnTo>
                    <a:pt x="367430" y="286352"/>
                  </a:lnTo>
                  <a:lnTo>
                    <a:pt x="344588" y="323279"/>
                  </a:lnTo>
                  <a:lnTo>
                    <a:pt x="314619" y="354076"/>
                  </a:lnTo>
                  <a:lnTo>
                    <a:pt x="278683" y="377552"/>
                  </a:lnTo>
                  <a:lnTo>
                    <a:pt x="237939" y="392512"/>
                  </a:lnTo>
                  <a:lnTo>
                    <a:pt x="193547" y="397764"/>
                  </a:lnTo>
                  <a:lnTo>
                    <a:pt x="149168" y="392512"/>
                  </a:lnTo>
                  <a:lnTo>
                    <a:pt x="108429" y="377552"/>
                  </a:lnTo>
                  <a:lnTo>
                    <a:pt x="72492" y="354076"/>
                  </a:lnTo>
                  <a:lnTo>
                    <a:pt x="42519" y="323279"/>
                  </a:lnTo>
                  <a:lnTo>
                    <a:pt x="19672" y="286352"/>
                  </a:lnTo>
                  <a:lnTo>
                    <a:pt x="511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304671" y="424815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24811" y="4139184"/>
            <a:ext cx="426720" cy="436245"/>
            <a:chOff x="1924811" y="4139184"/>
            <a:chExt cx="426720" cy="436245"/>
          </a:xfrm>
        </p:grpSpPr>
        <p:sp>
          <p:nvSpPr>
            <p:cNvPr id="38" name="object 38"/>
            <p:cNvSpPr/>
            <p:nvPr/>
          </p:nvSpPr>
          <p:spPr>
            <a:xfrm>
              <a:off x="1943861" y="415823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19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DB1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43861" y="415823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19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081529" y="424815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02051" y="4139184"/>
            <a:ext cx="426720" cy="436245"/>
            <a:chOff x="2702051" y="4139184"/>
            <a:chExt cx="426720" cy="436245"/>
          </a:xfrm>
        </p:grpSpPr>
        <p:sp>
          <p:nvSpPr>
            <p:cNvPr id="42" name="object 42"/>
            <p:cNvSpPr/>
            <p:nvPr/>
          </p:nvSpPr>
          <p:spPr>
            <a:xfrm>
              <a:off x="2721101" y="415823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194310" y="0"/>
                  </a:moveTo>
                  <a:lnTo>
                    <a:pt x="149756" y="5251"/>
                  </a:lnTo>
                  <a:lnTo>
                    <a:pt x="108857" y="20211"/>
                  </a:lnTo>
                  <a:lnTo>
                    <a:pt x="72778" y="43687"/>
                  </a:lnTo>
                  <a:lnTo>
                    <a:pt x="42687" y="74484"/>
                  </a:lnTo>
                  <a:lnTo>
                    <a:pt x="19749" y="111411"/>
                  </a:lnTo>
                  <a:lnTo>
                    <a:pt x="5131" y="153275"/>
                  </a:lnTo>
                  <a:lnTo>
                    <a:pt x="0" y="198882"/>
                  </a:lnTo>
                  <a:lnTo>
                    <a:pt x="5131" y="244488"/>
                  </a:lnTo>
                  <a:lnTo>
                    <a:pt x="19749" y="286352"/>
                  </a:lnTo>
                  <a:lnTo>
                    <a:pt x="42687" y="323279"/>
                  </a:lnTo>
                  <a:lnTo>
                    <a:pt x="72778" y="354076"/>
                  </a:lnTo>
                  <a:lnTo>
                    <a:pt x="108857" y="377552"/>
                  </a:lnTo>
                  <a:lnTo>
                    <a:pt x="149756" y="392512"/>
                  </a:lnTo>
                  <a:lnTo>
                    <a:pt x="194310" y="397764"/>
                  </a:lnTo>
                  <a:lnTo>
                    <a:pt x="238863" y="392512"/>
                  </a:lnTo>
                  <a:lnTo>
                    <a:pt x="279762" y="377552"/>
                  </a:lnTo>
                  <a:lnTo>
                    <a:pt x="315841" y="354076"/>
                  </a:lnTo>
                  <a:lnTo>
                    <a:pt x="345932" y="323279"/>
                  </a:lnTo>
                  <a:lnTo>
                    <a:pt x="368870" y="286352"/>
                  </a:lnTo>
                  <a:lnTo>
                    <a:pt x="383488" y="244488"/>
                  </a:lnTo>
                  <a:lnTo>
                    <a:pt x="388620" y="198882"/>
                  </a:lnTo>
                  <a:lnTo>
                    <a:pt x="383488" y="153275"/>
                  </a:lnTo>
                  <a:lnTo>
                    <a:pt x="368870" y="111411"/>
                  </a:lnTo>
                  <a:lnTo>
                    <a:pt x="345932" y="74484"/>
                  </a:lnTo>
                  <a:lnTo>
                    <a:pt x="315841" y="43687"/>
                  </a:lnTo>
                  <a:lnTo>
                    <a:pt x="279762" y="20211"/>
                  </a:lnTo>
                  <a:lnTo>
                    <a:pt x="238863" y="525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DB1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21101" y="4158234"/>
              <a:ext cx="388620" cy="398145"/>
            </a:xfrm>
            <a:custGeom>
              <a:avLst/>
              <a:gdLst/>
              <a:ahLst/>
              <a:cxnLst/>
              <a:rect l="l" t="t" r="r" b="b"/>
              <a:pathLst>
                <a:path w="388619" h="398145">
                  <a:moveTo>
                    <a:pt x="0" y="198882"/>
                  </a:moveTo>
                  <a:lnTo>
                    <a:pt x="5131" y="153275"/>
                  </a:lnTo>
                  <a:lnTo>
                    <a:pt x="19749" y="111411"/>
                  </a:lnTo>
                  <a:lnTo>
                    <a:pt x="42687" y="74484"/>
                  </a:lnTo>
                  <a:lnTo>
                    <a:pt x="72778" y="43687"/>
                  </a:lnTo>
                  <a:lnTo>
                    <a:pt x="108857" y="20211"/>
                  </a:lnTo>
                  <a:lnTo>
                    <a:pt x="149756" y="5251"/>
                  </a:lnTo>
                  <a:lnTo>
                    <a:pt x="194310" y="0"/>
                  </a:lnTo>
                  <a:lnTo>
                    <a:pt x="238863" y="5251"/>
                  </a:lnTo>
                  <a:lnTo>
                    <a:pt x="279762" y="20211"/>
                  </a:lnTo>
                  <a:lnTo>
                    <a:pt x="315841" y="43687"/>
                  </a:lnTo>
                  <a:lnTo>
                    <a:pt x="345932" y="74484"/>
                  </a:lnTo>
                  <a:lnTo>
                    <a:pt x="368870" y="111411"/>
                  </a:lnTo>
                  <a:lnTo>
                    <a:pt x="383488" y="153275"/>
                  </a:lnTo>
                  <a:lnTo>
                    <a:pt x="388620" y="198882"/>
                  </a:lnTo>
                  <a:lnTo>
                    <a:pt x="383488" y="244488"/>
                  </a:lnTo>
                  <a:lnTo>
                    <a:pt x="368870" y="286352"/>
                  </a:lnTo>
                  <a:lnTo>
                    <a:pt x="345932" y="323279"/>
                  </a:lnTo>
                  <a:lnTo>
                    <a:pt x="315841" y="354076"/>
                  </a:lnTo>
                  <a:lnTo>
                    <a:pt x="279762" y="377552"/>
                  </a:lnTo>
                  <a:lnTo>
                    <a:pt x="238863" y="392512"/>
                  </a:lnTo>
                  <a:lnTo>
                    <a:pt x="194310" y="397764"/>
                  </a:lnTo>
                  <a:lnTo>
                    <a:pt x="149756" y="392512"/>
                  </a:lnTo>
                  <a:lnTo>
                    <a:pt x="108857" y="377552"/>
                  </a:lnTo>
                  <a:lnTo>
                    <a:pt x="72778" y="354076"/>
                  </a:lnTo>
                  <a:lnTo>
                    <a:pt x="42687" y="323279"/>
                  </a:lnTo>
                  <a:lnTo>
                    <a:pt x="19749" y="286352"/>
                  </a:lnTo>
                  <a:lnTo>
                    <a:pt x="5131" y="244488"/>
                  </a:lnTo>
                  <a:lnTo>
                    <a:pt x="0" y="198882"/>
                  </a:lnTo>
                  <a:close/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58516" y="424815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479803" y="2784348"/>
            <a:ext cx="7173595" cy="2315210"/>
            <a:chOff x="1479803" y="2784348"/>
            <a:chExt cx="7173595" cy="2315210"/>
          </a:xfrm>
        </p:grpSpPr>
        <p:sp>
          <p:nvSpPr>
            <p:cNvPr id="46" name="object 46"/>
            <p:cNvSpPr/>
            <p:nvPr/>
          </p:nvSpPr>
          <p:spPr>
            <a:xfrm>
              <a:off x="1498853" y="2925318"/>
              <a:ext cx="4773930" cy="1274445"/>
            </a:xfrm>
            <a:custGeom>
              <a:avLst/>
              <a:gdLst/>
              <a:ahLst/>
              <a:cxnLst/>
              <a:rect l="l" t="t" r="r" b="b"/>
              <a:pathLst>
                <a:path w="4773930" h="1274445">
                  <a:moveTo>
                    <a:pt x="2444242" y="0"/>
                  </a:moveTo>
                  <a:lnTo>
                    <a:pt x="1165860" y="215137"/>
                  </a:lnTo>
                </a:path>
                <a:path w="4773930" h="1274445">
                  <a:moveTo>
                    <a:pt x="890270" y="528828"/>
                  </a:moveTo>
                  <a:lnTo>
                    <a:pt x="388620" y="743966"/>
                  </a:lnTo>
                </a:path>
                <a:path w="4773930" h="1274445">
                  <a:moveTo>
                    <a:pt x="113284" y="1059180"/>
                  </a:moveTo>
                  <a:lnTo>
                    <a:pt x="0" y="1274318"/>
                  </a:lnTo>
                </a:path>
                <a:path w="4773930" h="1274445">
                  <a:moveTo>
                    <a:pt x="388620" y="1059180"/>
                  </a:moveTo>
                  <a:lnTo>
                    <a:pt x="501903" y="1274318"/>
                  </a:lnTo>
                </a:path>
                <a:path w="4773930" h="1274445">
                  <a:moveTo>
                    <a:pt x="1165860" y="528828"/>
                  </a:moveTo>
                  <a:lnTo>
                    <a:pt x="1667510" y="743966"/>
                  </a:lnTo>
                </a:path>
                <a:path w="4773930" h="1274445">
                  <a:moveTo>
                    <a:pt x="1667764" y="1059180"/>
                  </a:moveTo>
                  <a:lnTo>
                    <a:pt x="1554480" y="1274318"/>
                  </a:lnTo>
                </a:path>
                <a:path w="4773930" h="1274445">
                  <a:moveTo>
                    <a:pt x="2718816" y="0"/>
                  </a:moveTo>
                  <a:lnTo>
                    <a:pt x="3997198" y="215137"/>
                  </a:lnTo>
                </a:path>
                <a:path w="4773930" h="1274445">
                  <a:moveTo>
                    <a:pt x="4271772" y="528828"/>
                  </a:moveTo>
                  <a:lnTo>
                    <a:pt x="4773422" y="743966"/>
                  </a:lnTo>
                </a:path>
                <a:path w="4773930" h="1274445">
                  <a:moveTo>
                    <a:pt x="3496056" y="743966"/>
                  </a:moveTo>
                  <a:lnTo>
                    <a:pt x="3997706" y="528828"/>
                  </a:lnTo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64813" y="4214622"/>
              <a:ext cx="276225" cy="283845"/>
            </a:xfrm>
            <a:custGeom>
              <a:avLst/>
              <a:gdLst/>
              <a:ahLst/>
              <a:cxnLst/>
              <a:rect l="l" t="t" r="r" b="b"/>
              <a:pathLst>
                <a:path w="276225" h="283845">
                  <a:moveTo>
                    <a:pt x="137922" y="0"/>
                  </a:moveTo>
                  <a:lnTo>
                    <a:pt x="94317" y="7229"/>
                  </a:lnTo>
                  <a:lnTo>
                    <a:pt x="56455" y="27358"/>
                  </a:lnTo>
                  <a:lnTo>
                    <a:pt x="26602" y="58046"/>
                  </a:lnTo>
                  <a:lnTo>
                    <a:pt x="7028" y="96950"/>
                  </a:lnTo>
                  <a:lnTo>
                    <a:pt x="0" y="141731"/>
                  </a:lnTo>
                  <a:lnTo>
                    <a:pt x="7028" y="186513"/>
                  </a:lnTo>
                  <a:lnTo>
                    <a:pt x="26602" y="225417"/>
                  </a:lnTo>
                  <a:lnTo>
                    <a:pt x="56455" y="256105"/>
                  </a:lnTo>
                  <a:lnTo>
                    <a:pt x="94317" y="276234"/>
                  </a:lnTo>
                  <a:lnTo>
                    <a:pt x="137922" y="283463"/>
                  </a:lnTo>
                  <a:lnTo>
                    <a:pt x="181526" y="276234"/>
                  </a:lnTo>
                  <a:lnTo>
                    <a:pt x="219388" y="256105"/>
                  </a:lnTo>
                  <a:lnTo>
                    <a:pt x="249241" y="225417"/>
                  </a:lnTo>
                  <a:lnTo>
                    <a:pt x="268815" y="186513"/>
                  </a:lnTo>
                  <a:lnTo>
                    <a:pt x="275844" y="141731"/>
                  </a:lnTo>
                  <a:lnTo>
                    <a:pt x="268815" y="96950"/>
                  </a:lnTo>
                  <a:lnTo>
                    <a:pt x="249241" y="58046"/>
                  </a:lnTo>
                  <a:lnTo>
                    <a:pt x="219388" y="27358"/>
                  </a:lnTo>
                  <a:lnTo>
                    <a:pt x="181526" y="7229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64813" y="4214622"/>
              <a:ext cx="276225" cy="283845"/>
            </a:xfrm>
            <a:custGeom>
              <a:avLst/>
              <a:gdLst/>
              <a:ahLst/>
              <a:cxnLst/>
              <a:rect l="l" t="t" r="r" b="b"/>
              <a:pathLst>
                <a:path w="276225" h="283845">
                  <a:moveTo>
                    <a:pt x="0" y="141731"/>
                  </a:moveTo>
                  <a:lnTo>
                    <a:pt x="7028" y="96950"/>
                  </a:lnTo>
                  <a:lnTo>
                    <a:pt x="26602" y="58046"/>
                  </a:lnTo>
                  <a:lnTo>
                    <a:pt x="56455" y="27358"/>
                  </a:lnTo>
                  <a:lnTo>
                    <a:pt x="94317" y="7229"/>
                  </a:lnTo>
                  <a:lnTo>
                    <a:pt x="137922" y="0"/>
                  </a:lnTo>
                  <a:lnTo>
                    <a:pt x="181526" y="7229"/>
                  </a:lnTo>
                  <a:lnTo>
                    <a:pt x="219388" y="27358"/>
                  </a:lnTo>
                  <a:lnTo>
                    <a:pt x="249241" y="58046"/>
                  </a:lnTo>
                  <a:lnTo>
                    <a:pt x="268815" y="96950"/>
                  </a:lnTo>
                  <a:lnTo>
                    <a:pt x="275844" y="141731"/>
                  </a:lnTo>
                  <a:lnTo>
                    <a:pt x="268815" y="186513"/>
                  </a:lnTo>
                  <a:lnTo>
                    <a:pt x="249241" y="225417"/>
                  </a:lnTo>
                  <a:lnTo>
                    <a:pt x="219388" y="256105"/>
                  </a:lnTo>
                  <a:lnTo>
                    <a:pt x="181526" y="276234"/>
                  </a:lnTo>
                  <a:lnTo>
                    <a:pt x="137922" y="283463"/>
                  </a:lnTo>
                  <a:lnTo>
                    <a:pt x="94317" y="276234"/>
                  </a:lnTo>
                  <a:lnTo>
                    <a:pt x="56455" y="256105"/>
                  </a:lnTo>
                  <a:lnTo>
                    <a:pt x="26602" y="225417"/>
                  </a:lnTo>
                  <a:lnTo>
                    <a:pt x="7028" y="186513"/>
                  </a:lnTo>
                  <a:lnTo>
                    <a:pt x="0" y="14173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0430" y="3967734"/>
              <a:ext cx="162560" cy="247650"/>
            </a:xfrm>
            <a:custGeom>
              <a:avLst/>
              <a:gdLst/>
              <a:ahLst/>
              <a:cxnLst/>
              <a:rect l="l" t="t" r="r" b="b"/>
              <a:pathLst>
                <a:path w="162560" h="247650">
                  <a:moveTo>
                    <a:pt x="0" y="0"/>
                  </a:moveTo>
                  <a:lnTo>
                    <a:pt x="162052" y="247269"/>
                  </a:lnTo>
                </a:path>
              </a:pathLst>
            </a:custGeom>
            <a:ln w="38100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93819" y="4733544"/>
              <a:ext cx="169545" cy="358140"/>
            </a:xfrm>
            <a:custGeom>
              <a:avLst/>
              <a:gdLst/>
              <a:ahLst/>
              <a:cxnLst/>
              <a:rect l="l" t="t" r="r" b="b"/>
              <a:pathLst>
                <a:path w="169545" h="358139">
                  <a:moveTo>
                    <a:pt x="126872" y="0"/>
                  </a:moveTo>
                  <a:lnTo>
                    <a:pt x="42290" y="0"/>
                  </a:lnTo>
                  <a:lnTo>
                    <a:pt x="42290" y="273557"/>
                  </a:lnTo>
                  <a:lnTo>
                    <a:pt x="0" y="273557"/>
                  </a:lnTo>
                  <a:lnTo>
                    <a:pt x="84581" y="358139"/>
                  </a:lnTo>
                  <a:lnTo>
                    <a:pt x="169163" y="273557"/>
                  </a:lnTo>
                  <a:lnTo>
                    <a:pt x="126872" y="273557"/>
                  </a:lnTo>
                  <a:lnTo>
                    <a:pt x="12687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93819" y="4733544"/>
              <a:ext cx="169545" cy="358140"/>
            </a:xfrm>
            <a:custGeom>
              <a:avLst/>
              <a:gdLst/>
              <a:ahLst/>
              <a:cxnLst/>
              <a:rect l="l" t="t" r="r" b="b"/>
              <a:pathLst>
                <a:path w="169545" h="358139">
                  <a:moveTo>
                    <a:pt x="0" y="273557"/>
                  </a:moveTo>
                  <a:lnTo>
                    <a:pt x="42290" y="273557"/>
                  </a:lnTo>
                  <a:lnTo>
                    <a:pt x="42290" y="0"/>
                  </a:lnTo>
                  <a:lnTo>
                    <a:pt x="126872" y="0"/>
                  </a:lnTo>
                  <a:lnTo>
                    <a:pt x="126872" y="273557"/>
                  </a:lnTo>
                  <a:lnTo>
                    <a:pt x="169163" y="273557"/>
                  </a:lnTo>
                  <a:lnTo>
                    <a:pt x="84581" y="358139"/>
                  </a:lnTo>
                  <a:lnTo>
                    <a:pt x="0" y="273557"/>
                  </a:lnTo>
                  <a:close/>
                </a:path>
              </a:pathLst>
            </a:custGeom>
            <a:ln w="152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44639" y="2784348"/>
              <a:ext cx="2008631" cy="20025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48125" y="4160011"/>
            <a:ext cx="38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ll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1162050" y="5294376"/>
          <a:ext cx="6096000" cy="742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1D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1D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1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547217" y="6121095"/>
            <a:ext cx="965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Seviye: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74188" y="61210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12818" y="61210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05194" y="61210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83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</a:t>
            </a:r>
            <a:r>
              <a:rPr spc="-1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836675"/>
            <a:ext cx="7748270" cy="5438140"/>
            <a:chOff x="827532" y="836675"/>
            <a:chExt cx="7748270" cy="54381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057400"/>
              <a:ext cx="7748016" cy="42169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83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</a:t>
            </a:r>
            <a:r>
              <a:rPr spc="-1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836675"/>
            <a:ext cx="7600315" cy="5473065"/>
            <a:chOff x="827532" y="836675"/>
            <a:chExt cx="7600315" cy="547306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276855"/>
              <a:ext cx="7600188" cy="4032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83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</a:t>
            </a:r>
            <a:r>
              <a:rPr spc="-1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487920" cy="5448300"/>
            <a:chOff x="900683" y="836675"/>
            <a:chExt cx="7487920" cy="544830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205227"/>
              <a:ext cx="7487411" cy="40797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839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</a:t>
            </a:r>
            <a:r>
              <a:rPr spc="-1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7806055" cy="5645150"/>
            <a:chOff x="611123" y="836675"/>
            <a:chExt cx="7806055" cy="564515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205227"/>
              <a:ext cx="7805928" cy="4276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953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</a:t>
            </a:r>
            <a:r>
              <a:rPr spc="-10" dirty="0"/>
              <a:t> modeli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37942"/>
            <a:ext cx="6930390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303020" indent="-273050">
              <a:lnSpc>
                <a:spcPct val="100000"/>
              </a:lnSpc>
              <a:spcBef>
                <a:spcPts val="100"/>
              </a:spcBef>
              <a:tabLst>
                <a:tab pos="26924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i="1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i="1" spc="-20" dirty="0">
                <a:solidFill>
                  <a:srgbClr val="2F2F2F"/>
                </a:solidFill>
                <a:latin typeface="Calibri"/>
                <a:cs typeface="Calibri"/>
              </a:rPr>
              <a:t>karar</a:t>
            </a:r>
            <a:r>
              <a:rPr sz="2400" i="1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ağacı</a:t>
            </a:r>
            <a:r>
              <a:rPr sz="2400" i="1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her	</a:t>
            </a:r>
            <a:r>
              <a:rPr sz="2400" i="1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r>
              <a:rPr sz="2400" i="1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sıralaması  uygulanmasını</a:t>
            </a:r>
            <a:r>
              <a:rPr sz="2400" i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modelleyebilir: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200" b="1" i="1" spc="-5" dirty="0">
                <a:solidFill>
                  <a:srgbClr val="0000FF"/>
                </a:solidFill>
                <a:latin typeface="Calibri"/>
                <a:cs typeface="Calibri"/>
              </a:rPr>
              <a:t>n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giriş boyutu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için bir</a:t>
            </a:r>
            <a:r>
              <a:rPr sz="2200" i="1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ağaç.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Algoritmayı iki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elemanı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karşılaştırdığında</a:t>
            </a:r>
            <a:r>
              <a:rPr sz="2200" i="1" spc="4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bölünüyormuş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gibi</a:t>
            </a:r>
            <a:r>
              <a:rPr sz="22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görün.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Ağaç tüm olası </a:t>
            </a:r>
            <a:r>
              <a:rPr sz="2200" i="1" spc="-25" dirty="0">
                <a:solidFill>
                  <a:srgbClr val="2F2F2F"/>
                </a:solidFill>
                <a:latin typeface="Calibri"/>
                <a:cs typeface="Calibri"/>
              </a:rPr>
              <a:t>komut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izlerindeki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karşılaştırmalar</a:t>
            </a:r>
            <a:r>
              <a:rPr sz="2200" i="1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30" dirty="0">
                <a:solidFill>
                  <a:srgbClr val="2F2F2F"/>
                </a:solidFill>
                <a:latin typeface="Calibri"/>
                <a:cs typeface="Calibri"/>
              </a:rPr>
              <a:t>içerir.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Algoritmanın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takip 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edilen</a:t>
            </a:r>
            <a:r>
              <a:rPr sz="2200" i="1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yolun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uzunluğu.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kötü-durum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200" i="1" spc="-15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200" i="1" spc="-5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ağacın</a:t>
            </a:r>
            <a:r>
              <a:rPr sz="2200" i="1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boyu.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0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 </a:t>
            </a:r>
            <a:r>
              <a:rPr spc="-10" dirty="0"/>
              <a:t>sıralamasında  </a:t>
            </a:r>
            <a:r>
              <a:rPr spc="-5" dirty="0"/>
              <a:t>alt </a:t>
            </a:r>
            <a:r>
              <a:rPr dirty="0"/>
              <a:t>sınır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7900670" cy="5615940"/>
            <a:chOff x="611123" y="836675"/>
            <a:chExt cx="7900670" cy="5615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263139"/>
              <a:ext cx="7900416" cy="4189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4040" y="5982600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89">
                  <a:moveTo>
                    <a:pt x="0" y="0"/>
                  </a:moveTo>
                  <a:lnTo>
                    <a:pt x="237085" y="0"/>
                  </a:lnTo>
                </a:path>
              </a:pathLst>
            </a:custGeom>
            <a:ln w="16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40121" y="5738720"/>
            <a:ext cx="1619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8244" y="6047682"/>
            <a:ext cx="689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Symbol"/>
                <a:cs typeface="Symbol"/>
              </a:rPr>
              <a:t>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i="1" spc="-7" baseline="6944" dirty="0">
                <a:latin typeface="Times New Roman"/>
                <a:cs typeface="Times New Roman"/>
              </a:rPr>
              <a:t>e</a:t>
            </a:r>
            <a:r>
              <a:rPr sz="4200" i="1" spc="-52" baseline="694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8244" y="5496300"/>
            <a:ext cx="8210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Symbol"/>
                <a:cs typeface="Symbol"/>
              </a:rPr>
              <a:t>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i="1" spc="-7" baseline="3968" dirty="0">
                <a:latin typeface="Times New Roman"/>
                <a:cs typeface="Times New Roman"/>
              </a:rPr>
              <a:t>n</a:t>
            </a:r>
            <a:r>
              <a:rPr sz="4200" i="1" spc="-292" baseline="3968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Symbol"/>
                <a:cs typeface="Symbol"/>
              </a:rPr>
              <a:t></a:t>
            </a:r>
            <a:r>
              <a:rPr sz="2400" i="1" spc="172" baseline="69444" dirty="0">
                <a:latin typeface="Times New Roman"/>
                <a:cs typeface="Times New Roman"/>
              </a:rPr>
              <a:t>n</a:t>
            </a:r>
            <a:endParaRPr sz="2400" baseline="694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6549" y="5707474"/>
            <a:ext cx="7893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50" dirty="0">
                <a:latin typeface="Times New Roman"/>
                <a:cs typeface="Times New Roman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!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4200" spc="-7" baseline="-4960" dirty="0">
                <a:latin typeface="Symbol"/>
                <a:cs typeface="Symbol"/>
              </a:rPr>
              <a:t></a:t>
            </a:r>
            <a:endParaRPr sz="4200" baseline="-496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00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Karar-ağacı </a:t>
            </a:r>
            <a:r>
              <a:rPr spc="-10" dirty="0"/>
              <a:t>sıralamasında  </a:t>
            </a:r>
            <a:r>
              <a:rPr spc="-5" dirty="0"/>
              <a:t>alt </a:t>
            </a:r>
            <a:r>
              <a:rPr dirty="0"/>
              <a:t>sınır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863" y="836675"/>
            <a:ext cx="7802880" cy="3355975"/>
            <a:chOff x="816863" y="836675"/>
            <a:chExt cx="7802880" cy="335597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863" y="2695955"/>
              <a:ext cx="7802880" cy="1496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4523358"/>
            <a:ext cx="6873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Ramdomize </a:t>
            </a:r>
            <a:r>
              <a:rPr sz="2400" dirty="0">
                <a:latin typeface="Calibri"/>
                <a:cs typeface="Calibri"/>
              </a:rPr>
              <a:t>Quick </a:t>
            </a:r>
            <a:r>
              <a:rPr sz="2400" spc="-5" dirty="0">
                <a:latin typeface="Calibri"/>
                <a:cs typeface="Calibri"/>
              </a:rPr>
              <a:t>Sort da </a:t>
            </a:r>
            <a:r>
              <a:rPr sz="2400" spc="-10" dirty="0">
                <a:latin typeface="Calibri"/>
                <a:cs typeface="Calibri"/>
              </a:rPr>
              <a:t>asimtotik </a:t>
            </a: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dirty="0">
                <a:latin typeface="Calibri"/>
                <a:cs typeface="Calibri"/>
              </a:rPr>
              <a:t>en iyi  </a:t>
            </a:r>
            <a:r>
              <a:rPr sz="2400" spc="-10" dirty="0">
                <a:latin typeface="Calibri"/>
                <a:cs typeface="Calibri"/>
              </a:rPr>
              <a:t>karşılaştırma sıralama </a:t>
            </a:r>
            <a:r>
              <a:rPr sz="2400" spc="-5" dirty="0">
                <a:latin typeface="Calibri"/>
                <a:cs typeface="Calibri"/>
              </a:rPr>
              <a:t>algoritması olduğu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söylenebilir.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82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Doğrusal </a:t>
            </a:r>
            <a:r>
              <a:rPr spc="-10" dirty="0"/>
              <a:t>zamanda</a:t>
            </a:r>
            <a:r>
              <a:rPr spc="15" dirty="0"/>
              <a:t> </a:t>
            </a:r>
            <a:r>
              <a:rPr spc="-15" dirty="0"/>
              <a:t>sıralama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37942"/>
            <a:ext cx="652272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540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Sayma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sıralaması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(Counting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Sort): </a:t>
            </a:r>
            <a:r>
              <a:rPr sz="2400" spc="-5" dirty="0">
                <a:latin typeface="Calibri"/>
                <a:cs typeface="Calibri"/>
              </a:rPr>
              <a:t>Elemanlar </a:t>
            </a:r>
            <a:r>
              <a:rPr sz="2400" spc="-10" dirty="0">
                <a:latin typeface="Calibri"/>
                <a:cs typeface="Calibri"/>
              </a:rPr>
              <a:t>arası  karşılaştırma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yok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Giriş: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A[1 . .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n]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burada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A[ j]</a:t>
            </a:r>
            <a:r>
              <a:rPr sz="2400" b="1" dirty="0">
                <a:solidFill>
                  <a:srgbClr val="006FC0"/>
                </a:solidFill>
                <a:latin typeface="Cambria Math"/>
                <a:cs typeface="Cambria Math"/>
              </a:rPr>
              <a:t>∈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{1, 2,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k}</a:t>
            </a:r>
            <a:r>
              <a:rPr sz="2400" b="1" spc="-1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5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, küçük ise iyi </a:t>
            </a:r>
            <a:r>
              <a:rPr sz="2400" b="1" spc="-5" dirty="0">
                <a:latin typeface="Calibri"/>
                <a:cs typeface="Calibri"/>
              </a:rPr>
              <a:t>bir algoritma </a:t>
            </a:r>
            <a:r>
              <a:rPr sz="2400" b="1" spc="-40" dirty="0">
                <a:latin typeface="Calibri"/>
                <a:cs typeface="Calibri"/>
              </a:rPr>
              <a:t>olur,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k, </a:t>
            </a:r>
            <a:r>
              <a:rPr sz="2400" b="1" spc="-5" dirty="0">
                <a:latin typeface="Calibri"/>
                <a:cs typeface="Calibri"/>
              </a:rPr>
              <a:t>büyük ise çok  </a:t>
            </a:r>
            <a:r>
              <a:rPr sz="2400" b="1" spc="-20" dirty="0">
                <a:latin typeface="Calibri"/>
                <a:cs typeface="Calibri"/>
              </a:rPr>
              <a:t>kötü </a:t>
            </a:r>
            <a:r>
              <a:rPr sz="2400" b="1" spc="-5" dirty="0">
                <a:latin typeface="Calibri"/>
                <a:cs typeface="Calibri"/>
              </a:rPr>
              <a:t>bir algoritma </a:t>
            </a:r>
            <a:r>
              <a:rPr sz="2400" b="1" dirty="0">
                <a:latin typeface="Calibri"/>
                <a:cs typeface="Calibri"/>
              </a:rPr>
              <a:t>olur </a:t>
            </a:r>
            <a:r>
              <a:rPr sz="2400" b="1" spc="-10" dirty="0">
                <a:latin typeface="Calibri"/>
                <a:cs typeface="Calibri"/>
              </a:rPr>
              <a:t>(nlogn </a:t>
            </a:r>
            <a:r>
              <a:rPr sz="2400" b="1" spc="-5" dirty="0">
                <a:latin typeface="Calibri"/>
                <a:cs typeface="Calibri"/>
              </a:rPr>
              <a:t>daha </a:t>
            </a:r>
            <a:r>
              <a:rPr sz="2400" b="1" spc="-15" dirty="0">
                <a:latin typeface="Calibri"/>
                <a:cs typeface="Calibri"/>
              </a:rPr>
              <a:t>kötü)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Çıkış: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B[1 . .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n],</a:t>
            </a:r>
            <a:r>
              <a:rPr sz="24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sıralı.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Yedek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depolama: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C[1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. . k]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44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Sayma</a:t>
            </a:r>
            <a:r>
              <a:rPr spc="-55"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046224"/>
            <a:ext cx="6675120" cy="3683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adet girişin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tamsayı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Girişlerin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0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arasında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elamanı için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kendisinden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elemanların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sayısını bulmayı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amaçlar.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Örneğin</a:t>
            </a:r>
            <a:r>
              <a:rPr sz="24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285115" marR="229235">
              <a:lnSpc>
                <a:spcPct val="100000"/>
              </a:lnSpc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elemanından küçük 17 eleman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varsa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x</a:t>
            </a:r>
            <a:r>
              <a:rPr sz="24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elemanının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doğru yeri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18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Girilen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 boyutunda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diziye ihtiyaç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duyar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Elemanların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aralığı kadar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sahip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diziye ihtiyaç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duyar.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4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Sayma</a:t>
            </a:r>
            <a:r>
              <a:rPr spc="-55"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571740" cy="5195570"/>
            <a:chOff x="755904" y="836675"/>
            <a:chExt cx="7571740" cy="519557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205227"/>
              <a:ext cx="7478268" cy="38267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7078" y="3049269"/>
            <a:ext cx="23920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Çabuk</a:t>
            </a:r>
            <a:r>
              <a:rPr sz="2800" b="1" spc="-6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Sıralama,</a:t>
            </a:r>
            <a:endParaRPr sz="2800">
              <a:latin typeface="Calibri"/>
              <a:cs typeface="Calibri"/>
            </a:endParaRPr>
          </a:p>
          <a:p>
            <a:pPr marL="530860" marR="5080" indent="603250" algn="r">
              <a:lnSpc>
                <a:spcPct val="100000"/>
              </a:lnSpc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Ra</a:t>
            </a:r>
            <a:r>
              <a:rPr sz="2800" b="1" spc="-50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800" b="1" spc="-3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ele 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2800" b="1" spc="-4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oritmalar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4409313"/>
            <a:ext cx="2135505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120650">
              <a:lnSpc>
                <a:spcPct val="100000"/>
              </a:lnSpc>
              <a:spcBef>
                <a:spcPts val="95"/>
              </a:spcBef>
              <a:buChar char="•"/>
              <a:tabLst>
                <a:tab pos="217170" algn="l"/>
              </a:tabLst>
            </a:pP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Böl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ve</a:t>
            </a:r>
            <a:r>
              <a:rPr sz="1300" spc="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Calibri"/>
                <a:cs typeface="Calibri"/>
              </a:rPr>
              <a:t>fethet</a:t>
            </a:r>
            <a:endParaRPr sz="1300">
              <a:latin typeface="Calibri"/>
              <a:cs typeface="Calibri"/>
            </a:endParaRPr>
          </a:p>
          <a:p>
            <a:pPr marL="216535" indent="-12065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Bölüntüler</a:t>
            </a:r>
            <a:endParaRPr sz="1300">
              <a:latin typeface="Calibri"/>
              <a:cs typeface="Calibri"/>
            </a:endParaRPr>
          </a:p>
          <a:p>
            <a:pPr marL="216535" indent="-12065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En </a:t>
            </a:r>
            <a:r>
              <a:rPr sz="1300" spc="-20" dirty="0">
                <a:solidFill>
                  <a:srgbClr val="424242"/>
                </a:solidFill>
                <a:latin typeface="Calibri"/>
                <a:cs typeface="Calibri"/>
              </a:rPr>
              <a:t>kötü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durum</a:t>
            </a:r>
            <a:r>
              <a:rPr sz="1300" spc="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çözümlemesi</a:t>
            </a:r>
            <a:endParaRPr sz="1300">
              <a:latin typeface="Calibri"/>
              <a:cs typeface="Calibri"/>
            </a:endParaRPr>
          </a:p>
          <a:p>
            <a:pPr marL="216535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217170" algn="l"/>
              </a:tabLst>
            </a:pP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Sezgi</a:t>
            </a:r>
            <a:r>
              <a:rPr sz="13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(Öngörü)</a:t>
            </a:r>
            <a:endParaRPr sz="1300">
              <a:latin typeface="Calibri"/>
              <a:cs typeface="Calibri"/>
            </a:endParaRPr>
          </a:p>
          <a:p>
            <a:pPr marL="216535" indent="-12065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Rastgele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çabuk</a:t>
            </a:r>
            <a:r>
              <a:rPr sz="1300" spc="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sıralama</a:t>
            </a:r>
            <a:endParaRPr sz="1300">
              <a:latin typeface="Calibri"/>
              <a:cs typeface="Calibri"/>
            </a:endParaRPr>
          </a:p>
          <a:p>
            <a:pPr marL="216535" indent="-120650">
              <a:lnSpc>
                <a:spcPct val="100000"/>
              </a:lnSpc>
              <a:buChar char="•"/>
              <a:tabLst>
                <a:tab pos="217170" algn="l"/>
              </a:tabLst>
            </a:pP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Çözümleme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4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Sayma</a:t>
            </a:r>
            <a:r>
              <a:rPr spc="-55"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571740" cy="3729354"/>
            <a:chOff x="755904" y="836675"/>
            <a:chExt cx="7571740" cy="3729354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133600"/>
              <a:ext cx="7546848" cy="24323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4971364"/>
            <a:ext cx="5976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 girişi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1 ile 4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arasındadır.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k=4</a:t>
            </a:r>
            <a:r>
              <a:rPr sz="2400" b="1" spc="-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571740" cy="5285740"/>
            <a:chOff x="755904" y="836675"/>
            <a:chExt cx="7571740" cy="528574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205227"/>
              <a:ext cx="7455408" cy="3916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840" y="836675"/>
            <a:ext cx="7763509" cy="5256530"/>
            <a:chOff x="624840" y="836675"/>
            <a:chExt cx="7763509" cy="525653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" y="2250947"/>
              <a:ext cx="7763256" cy="3842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836675"/>
            <a:ext cx="7781925" cy="5311140"/>
            <a:chOff x="606551" y="836675"/>
            <a:chExt cx="7781925" cy="53111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551" y="2350007"/>
              <a:ext cx="7781543" cy="3797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980" y="836675"/>
            <a:ext cx="7786370" cy="5173980"/>
            <a:chOff x="601980" y="836675"/>
            <a:chExt cx="7786370" cy="517398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980" y="2205227"/>
              <a:ext cx="7786116" cy="38054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8002905" cy="5184775"/>
            <a:chOff x="611123" y="836675"/>
            <a:chExt cx="8002905" cy="518477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048255"/>
              <a:ext cx="8002524" cy="39730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571740" cy="5113020"/>
            <a:chOff x="755904" y="836675"/>
            <a:chExt cx="7571740" cy="511302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270759"/>
              <a:ext cx="7406640" cy="3678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726680" cy="5303520"/>
            <a:chOff x="900683" y="836675"/>
            <a:chExt cx="7726680" cy="530352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350007"/>
              <a:ext cx="7726680" cy="37901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2311" y="836675"/>
            <a:ext cx="7463155" cy="5172710"/>
            <a:chOff x="972311" y="836675"/>
            <a:chExt cx="7463155" cy="517271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276855"/>
              <a:ext cx="7463028" cy="3732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9367" y="836675"/>
            <a:ext cx="7287895" cy="4968240"/>
            <a:chOff x="1039367" y="836675"/>
            <a:chExt cx="7287895" cy="49682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9367" y="2241803"/>
              <a:ext cx="7261859" cy="3563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691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0" dirty="0"/>
              <a:t> </a:t>
            </a:r>
            <a:r>
              <a:rPr sz="3200" dirty="0"/>
              <a:t>Sort)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218690"/>
            <a:ext cx="636079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C.A.R.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Hoare tarafından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1962'de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önerildi.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Böl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fethet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algoritması.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"Yerinde"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sıralar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(araya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sıralamasında  olduğu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gibi;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 sıralamasından</a:t>
            </a:r>
            <a:r>
              <a:rPr sz="24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farklı).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(Ayar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yapılırsa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40523" y="981455"/>
            <a:ext cx="1446530" cy="1705610"/>
            <a:chOff x="7240523" y="981455"/>
            <a:chExt cx="1446530" cy="1705610"/>
          </a:xfrm>
        </p:grpSpPr>
        <p:sp>
          <p:nvSpPr>
            <p:cNvPr id="6" name="object 6"/>
            <p:cNvSpPr/>
            <p:nvPr/>
          </p:nvSpPr>
          <p:spPr>
            <a:xfrm>
              <a:off x="7491983" y="1126235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40523" y="981455"/>
              <a:ext cx="1446276" cy="1705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426959" cy="5615940"/>
            <a:chOff x="900683" y="836675"/>
            <a:chExt cx="7426959" cy="561594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513075"/>
              <a:ext cx="7248144" cy="39395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426959" cy="5377180"/>
            <a:chOff x="900683" y="836675"/>
            <a:chExt cx="7426959" cy="537718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350008"/>
              <a:ext cx="7228332" cy="3863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836675"/>
            <a:ext cx="7294245" cy="5401310"/>
            <a:chOff x="1042416" y="836675"/>
            <a:chExt cx="7294245" cy="540131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350008"/>
              <a:ext cx="7293864" cy="388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7739" y="836675"/>
            <a:ext cx="7359650" cy="5285740"/>
            <a:chOff x="967739" y="836675"/>
            <a:chExt cx="7359650" cy="528574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7739" y="2276855"/>
              <a:ext cx="7354824" cy="38450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77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Döngü</a:t>
            </a:r>
            <a:r>
              <a:rPr spc="-70" dirty="0"/>
              <a:t> </a:t>
            </a:r>
            <a:r>
              <a:rPr spc="-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2311" y="836675"/>
            <a:ext cx="7355205" cy="5224780"/>
            <a:chOff x="972311" y="836675"/>
            <a:chExt cx="7355205" cy="522478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276855"/>
              <a:ext cx="7162800" cy="3784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49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Çözümleme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2227" y="836675"/>
            <a:ext cx="7265034" cy="5469890"/>
            <a:chOff x="1062227" y="836675"/>
            <a:chExt cx="7265034" cy="5469890"/>
          </a:xfrm>
        </p:grpSpPr>
        <p:sp>
          <p:nvSpPr>
            <p:cNvPr id="5" name="object 5"/>
            <p:cNvSpPr/>
            <p:nvPr/>
          </p:nvSpPr>
          <p:spPr>
            <a:xfrm>
              <a:off x="1062227" y="1629155"/>
              <a:ext cx="6963156" cy="467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32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Çalışma</a:t>
            </a:r>
            <a:r>
              <a:rPr spc="-55" dirty="0"/>
              <a:t> </a:t>
            </a:r>
            <a:r>
              <a:rPr spc="-10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213" y="1858517"/>
            <a:ext cx="6868795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 =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O(n)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ise,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sayma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Θ(n)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alır.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</a:t>
            </a:r>
            <a:endParaRPr sz="24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k=n</a:t>
            </a:r>
            <a:r>
              <a:rPr sz="2400" b="1" spc="-7" baseline="24305" dirty="0">
                <a:solidFill>
                  <a:srgbClr val="006FC0"/>
                </a:solidFill>
                <a:latin typeface="Calibri"/>
                <a:cs typeface="Calibri"/>
              </a:rPr>
              <a:t>2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k=2</a:t>
            </a:r>
            <a:r>
              <a:rPr sz="2400" b="1" spc="-7" baseline="24305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algoritma</a:t>
            </a:r>
            <a:r>
              <a:rPr sz="2400" spc="-3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tamsayı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olmalı.</a:t>
            </a:r>
            <a:endParaRPr sz="2400">
              <a:latin typeface="Calibri"/>
              <a:cs typeface="Calibri"/>
            </a:endParaRPr>
          </a:p>
          <a:p>
            <a:pPr marL="310515" marR="579755" indent="-273050">
              <a:lnSpc>
                <a:spcPct val="100000"/>
              </a:lnSpc>
              <a:spcBef>
                <a:spcPts val="580"/>
              </a:spcBef>
              <a:tabLst>
                <a:tab pos="101346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Ama	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sıralamalar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Ω(n lg n)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alıyordu!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(karar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Hata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nerede?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Yanıt: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Karşılaştırma sıralaması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Ω(n lg n)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süre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alır.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Sayma sıralaması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karşılaştırma sıralaması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değildir.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Aslında elemanlar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arasında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bile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endParaRPr sz="24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yapılmaz!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7411" y="765048"/>
            <a:ext cx="1161288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328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Çalışma</a:t>
            </a:r>
            <a:r>
              <a:rPr spc="-55" dirty="0"/>
              <a:t> </a:t>
            </a:r>
            <a:r>
              <a:rPr spc="-10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0225" y="2064765"/>
            <a:ext cx="297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250" algn="l"/>
              </a:tabLst>
            </a:pPr>
            <a:r>
              <a:rPr sz="1200" b="1" dirty="0">
                <a:latin typeface="Consolas"/>
                <a:cs typeface="Consolas"/>
              </a:rPr>
              <a:t>{	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static </a:t>
            </a:r>
            <a:r>
              <a:rPr sz="1200" b="1" spc="5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200" b="1" dirty="0">
                <a:latin typeface="Consolas"/>
                <a:cs typeface="Consolas"/>
              </a:rPr>
              <a:t>Main(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1200" b="1" dirty="0">
                <a:latin typeface="Consolas"/>
                <a:cs typeface="Consolas"/>
              </a:rPr>
              <a:t>[]</a:t>
            </a:r>
            <a:r>
              <a:rPr sz="1200" b="1" spc="-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args)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174" y="1589277"/>
            <a:ext cx="1391285" cy="13354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85115" algn="l"/>
              </a:tabLst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900" spc="-9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200" b="1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System;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85115" algn="l"/>
              </a:tabLst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900" spc="-9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sz="1200" b="1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Program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029" y="2247645"/>
            <a:ext cx="50038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2457450" indent="-251460">
              <a:lnSpc>
                <a:spcPct val="120000"/>
              </a:lnSpc>
              <a:spcBef>
                <a:spcPts val="100"/>
              </a:spcBef>
              <a:tabLst>
                <a:tab pos="263525" algn="l"/>
              </a:tabLst>
            </a:pPr>
            <a:r>
              <a:rPr sz="1200" b="1" dirty="0">
                <a:latin typeface="Consolas"/>
                <a:cs typeface="Consolas"/>
              </a:rPr>
              <a:t>{	</a:t>
            </a: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Random </a:t>
            </a:r>
            <a:r>
              <a:rPr sz="1200" b="1" dirty="0">
                <a:latin typeface="Consolas"/>
                <a:cs typeface="Consolas"/>
              </a:rPr>
              <a:t>rand =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Random</a:t>
            </a:r>
            <a:r>
              <a:rPr sz="1200" b="1" dirty="0">
                <a:latin typeface="Consolas"/>
                <a:cs typeface="Consolas"/>
              </a:rPr>
              <a:t>(); 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dirty="0">
                <a:latin typeface="Consolas"/>
                <a:cs typeface="Consolas"/>
              </a:rPr>
              <a:t>[] arr =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200" b="1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dirty="0">
                <a:latin typeface="Consolas"/>
                <a:cs typeface="Consolas"/>
              </a:rPr>
              <a:t>[8];</a:t>
            </a:r>
            <a:endParaRPr sz="12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200" b="1" spc="5" dirty="0">
                <a:latin typeface="Consolas"/>
                <a:cs typeface="Consolas"/>
              </a:rPr>
              <a:t>(</a:t>
            </a:r>
            <a:r>
              <a:rPr sz="1200" b="1" spc="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 = </a:t>
            </a:r>
            <a:r>
              <a:rPr sz="1200" b="1" spc="5" dirty="0">
                <a:latin typeface="Consolas"/>
                <a:cs typeface="Consolas"/>
              </a:rPr>
              <a:t>0; </a:t>
            </a:r>
            <a:r>
              <a:rPr sz="1200" b="1" dirty="0">
                <a:latin typeface="Consolas"/>
                <a:cs typeface="Consolas"/>
              </a:rPr>
              <a:t>i &lt; 8; i++) { arr[i] = rand.Next(0,</a:t>
            </a:r>
            <a:r>
              <a:rPr sz="1200" b="1" spc="6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10);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2869819"/>
            <a:ext cx="549465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703830" algn="l"/>
              </a:tabLst>
            </a:pP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Console</a:t>
            </a:r>
            <a:r>
              <a:rPr sz="1200" b="1" dirty="0">
                <a:latin typeface="Consolas"/>
                <a:cs typeface="Consolas"/>
              </a:rPr>
              <a:t>.Write(</a:t>
            </a:r>
            <a:r>
              <a:rPr sz="1200" b="1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b="1" spc="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b="1" dirty="0">
                <a:latin typeface="Consolas"/>
                <a:cs typeface="Consolas"/>
              </a:rPr>
              <a:t>+arr[i]);}	</a:t>
            </a: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Console</a:t>
            </a:r>
            <a:r>
              <a:rPr sz="1200" b="1" dirty="0">
                <a:latin typeface="Consolas"/>
                <a:cs typeface="Consolas"/>
              </a:rPr>
              <a:t>.WriteLine();</a:t>
            </a:r>
            <a:endParaRPr sz="1200">
              <a:latin typeface="Consolas"/>
              <a:cs typeface="Consolas"/>
            </a:endParaRPr>
          </a:p>
          <a:p>
            <a:pPr marL="768350" marR="5080" indent="83820">
              <a:lnSpc>
                <a:spcPct val="1200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dirty="0">
                <a:latin typeface="Consolas"/>
                <a:cs typeface="Consolas"/>
              </a:rPr>
              <a:t>[] newarr = CountingSort(arr, arr.Min(), arr.Max()); 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foreach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x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 </a:t>
            </a:r>
            <a:r>
              <a:rPr sz="1200" b="1" dirty="0">
                <a:latin typeface="Consolas"/>
                <a:cs typeface="Consolas"/>
              </a:rPr>
              <a:t>arr) </a:t>
            </a:r>
            <a:r>
              <a:rPr sz="1200" b="1" dirty="0">
                <a:solidFill>
                  <a:srgbClr val="2B91AE"/>
                </a:solidFill>
                <a:latin typeface="Consolas"/>
                <a:cs typeface="Consolas"/>
              </a:rPr>
              <a:t>Console</a:t>
            </a:r>
            <a:r>
              <a:rPr sz="1200" b="1" dirty="0">
                <a:latin typeface="Consolas"/>
                <a:cs typeface="Consolas"/>
              </a:rPr>
              <a:t>.Write(</a:t>
            </a:r>
            <a:r>
              <a:rPr sz="1200" b="1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b="1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b="1" dirty="0">
                <a:latin typeface="Consolas"/>
                <a:cs typeface="Consolas"/>
              </a:rPr>
              <a:t>+x);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6718" y="3784219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2174" y="3081959"/>
            <a:ext cx="128905" cy="17818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45" y="3528186"/>
            <a:ext cx="5918200" cy="13423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601980" marR="678180" indent="-589915">
              <a:lnSpc>
                <a:spcPct val="120000"/>
              </a:lnSpc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private static </a:t>
            </a:r>
            <a:r>
              <a:rPr sz="1200" b="1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spc="-5" dirty="0">
                <a:latin typeface="Consolas"/>
                <a:cs typeface="Consolas"/>
              </a:rPr>
              <a:t>[] </a:t>
            </a:r>
            <a:r>
              <a:rPr sz="1200" b="1" dirty="0">
                <a:latin typeface="Consolas"/>
                <a:cs typeface="Consolas"/>
              </a:rPr>
              <a:t>CountingSort(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dirty="0">
                <a:latin typeface="Consolas"/>
                <a:cs typeface="Consolas"/>
              </a:rPr>
              <a:t>[] arr,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min,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max) 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b="1" dirty="0">
                <a:latin typeface="Consolas"/>
                <a:cs typeface="Consolas"/>
              </a:rPr>
              <a:t>[] count = 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new int</a:t>
            </a:r>
            <a:r>
              <a:rPr sz="1200" b="1" dirty="0">
                <a:latin typeface="Consolas"/>
                <a:cs typeface="Consolas"/>
              </a:rPr>
              <a:t>[max - min +</a:t>
            </a:r>
            <a:r>
              <a:rPr sz="1200" b="1" spc="2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1];</a:t>
            </a:r>
            <a:endParaRPr sz="1200">
              <a:latin typeface="Consolas"/>
              <a:cs typeface="Consolas"/>
            </a:endParaRPr>
          </a:p>
          <a:p>
            <a:pPr marL="60198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z =</a:t>
            </a:r>
            <a:r>
              <a:rPr sz="1200" b="1" spc="20" dirty="0">
                <a:latin typeface="Consolas"/>
                <a:cs typeface="Consolas"/>
              </a:rPr>
              <a:t> </a:t>
            </a:r>
            <a:r>
              <a:rPr sz="1200" b="1" spc="-5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60198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 = 0; i &lt; count.Length; i++) { count[i] = 0;</a:t>
            </a:r>
            <a:r>
              <a:rPr sz="1200" b="1" spc="2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60198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 = 0; i &lt; arr.Length; i++) { count[arr[i] - min]++;</a:t>
            </a:r>
            <a:r>
              <a:rPr sz="1200" b="1" spc="4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9526" y="5320665"/>
            <a:ext cx="1792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5450" algn="l"/>
              </a:tabLst>
            </a:pPr>
            <a:r>
              <a:rPr sz="1200" b="1" dirty="0">
                <a:latin typeface="Consolas"/>
                <a:cs typeface="Consolas"/>
              </a:rPr>
              <a:t>{</a:t>
            </a:r>
            <a:r>
              <a:rPr sz="1200" b="1" spc="5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ar</a:t>
            </a:r>
            <a:r>
              <a:rPr sz="1200" b="1" spc="10" dirty="0">
                <a:latin typeface="Consolas"/>
                <a:cs typeface="Consolas"/>
              </a:rPr>
              <a:t>r</a:t>
            </a:r>
            <a:r>
              <a:rPr sz="1200" b="1" dirty="0">
                <a:latin typeface="Consolas"/>
                <a:cs typeface="Consolas"/>
              </a:rPr>
              <a:t>[</a:t>
            </a:r>
            <a:r>
              <a:rPr sz="1200" b="1" spc="10" dirty="0">
                <a:latin typeface="Consolas"/>
                <a:cs typeface="Consolas"/>
              </a:rPr>
              <a:t>z</a:t>
            </a:r>
            <a:r>
              <a:rPr sz="1200" b="1" dirty="0">
                <a:latin typeface="Consolas"/>
                <a:cs typeface="Consolas"/>
              </a:rPr>
              <a:t>] = </a:t>
            </a:r>
            <a:r>
              <a:rPr sz="1200" b="1" spc="-5" dirty="0">
                <a:latin typeface="Consolas"/>
                <a:cs typeface="Consolas"/>
              </a:rPr>
              <a:t>i</a:t>
            </a:r>
            <a:r>
              <a:rPr sz="1200" b="1" dirty="0">
                <a:latin typeface="Consolas"/>
                <a:cs typeface="Consolas"/>
              </a:rPr>
              <a:t>;</a:t>
            </a:r>
            <a:r>
              <a:rPr sz="1200" b="1" spc="1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z++;	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3832" y="5064633"/>
            <a:ext cx="2719070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200" b="1" dirty="0">
                <a:latin typeface="Consolas"/>
                <a:cs typeface="Consolas"/>
              </a:rPr>
              <a:t>(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b="1" dirty="0">
                <a:latin typeface="Consolas"/>
                <a:cs typeface="Consolas"/>
              </a:rPr>
              <a:t>i = min; i &lt;= max;</a:t>
            </a:r>
            <a:r>
              <a:rPr sz="1200" b="1" spc="-3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i++)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349250" algn="l"/>
              </a:tabLst>
            </a:pPr>
            <a:r>
              <a:rPr sz="1200" b="1" dirty="0">
                <a:latin typeface="Consolas"/>
                <a:cs typeface="Consolas"/>
              </a:rPr>
              <a:t>{	</a:t>
            </a: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while </a:t>
            </a:r>
            <a:r>
              <a:rPr sz="1200" b="1" dirty="0">
                <a:latin typeface="Consolas"/>
                <a:cs typeface="Consolas"/>
              </a:rPr>
              <a:t>(count[i - min]-- &gt;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spc="5" dirty="0">
                <a:latin typeface="Consolas"/>
                <a:cs typeface="Consolas"/>
              </a:rPr>
              <a:t>0)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b="1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b="1" spc="-5" dirty="0">
                <a:latin typeface="Consolas"/>
                <a:cs typeface="Consolas"/>
              </a:rPr>
              <a:t>arr;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2174" y="5057317"/>
            <a:ext cx="128905" cy="11233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7029" y="5979363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2174" y="6235395"/>
            <a:ext cx="1289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0225" y="6198819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036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Sayma </a:t>
            </a:r>
            <a:r>
              <a:rPr spc="-10" dirty="0"/>
              <a:t>sıralamanın </a:t>
            </a:r>
            <a:r>
              <a:rPr spc="-5" dirty="0"/>
              <a:t>artıları  </a:t>
            </a:r>
            <a:r>
              <a:rPr spc="-10" dirty="0"/>
              <a:t>eksileri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474" y="2261326"/>
            <a:ext cx="6518909" cy="39274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Artıları:</a:t>
            </a:r>
            <a:endParaRPr sz="2400">
              <a:latin typeface="Calibri"/>
              <a:cs typeface="Calibri"/>
            </a:endParaRPr>
          </a:p>
          <a:p>
            <a:pPr marL="321945" algn="just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 doğrusaldır</a:t>
            </a:r>
            <a:r>
              <a:rPr sz="22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(lineer).</a:t>
            </a:r>
            <a:endParaRPr sz="2200">
              <a:latin typeface="Calibri"/>
              <a:cs typeface="Calibri"/>
            </a:endParaRPr>
          </a:p>
          <a:p>
            <a:pPr marL="321945" algn="just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Kolay</a:t>
            </a:r>
            <a:r>
              <a:rPr sz="22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uygulanır.</a:t>
            </a:r>
            <a:endParaRPr sz="2200">
              <a:latin typeface="Calibri"/>
              <a:cs typeface="Calibri"/>
            </a:endParaRPr>
          </a:p>
          <a:p>
            <a:pPr marL="25400" algn="just">
              <a:lnSpc>
                <a:spcPct val="100000"/>
              </a:lnSpc>
              <a:spcBef>
                <a:spcPts val="55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Eksileri:</a:t>
            </a:r>
            <a:endParaRPr sz="2400">
              <a:latin typeface="Calibri"/>
              <a:cs typeface="Calibri"/>
            </a:endParaRPr>
          </a:p>
          <a:p>
            <a:pPr marL="594995" marR="218440" indent="-273050" algn="just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Yerinde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 yapmaz.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Ekstra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depolama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alanına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ihtiyaç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F2F2F"/>
                </a:solidFill>
                <a:latin typeface="Calibri"/>
                <a:cs typeface="Calibri"/>
              </a:rPr>
              <a:t>duyar.</a:t>
            </a:r>
            <a:endParaRPr sz="2200">
              <a:latin typeface="Calibri"/>
              <a:cs typeface="Calibri"/>
            </a:endParaRPr>
          </a:p>
          <a:p>
            <a:pPr marL="321945" algn="just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Sayıların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tam sayı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olduğu</a:t>
            </a:r>
            <a:r>
              <a:rPr sz="22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varsayılır.</a:t>
            </a:r>
            <a:endParaRPr sz="2200">
              <a:latin typeface="Calibri"/>
              <a:cs typeface="Calibri"/>
            </a:endParaRPr>
          </a:p>
          <a:p>
            <a:pPr marL="594995" marR="17780" indent="-273050" algn="just">
              <a:lnSpc>
                <a:spcPct val="100000"/>
              </a:lnSpc>
              <a:spcBef>
                <a:spcPts val="53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Byte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ise ek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dizinin boyutu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fazla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175" baseline="24904" dirty="0">
                <a:solidFill>
                  <a:srgbClr val="2F2F2F"/>
                </a:solidFill>
                <a:latin typeface="Calibri"/>
                <a:cs typeface="Calibri"/>
              </a:rPr>
              <a:t>8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256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olur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fakat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sayılar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int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yani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32 bit lik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sayılar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175" baseline="24904" dirty="0">
                <a:solidFill>
                  <a:srgbClr val="2F2F2F"/>
                </a:solidFill>
                <a:latin typeface="Calibri"/>
                <a:cs typeface="Calibri"/>
              </a:rPr>
              <a:t>32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4.2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milyar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sayı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eder oda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yaklaşık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16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Gb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yer</a:t>
            </a:r>
            <a:r>
              <a:rPr sz="22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tutar.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8521" y="3049269"/>
            <a:ext cx="30314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0967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5.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Hafta</a:t>
            </a:r>
            <a:r>
              <a:rPr sz="2800" b="1" spc="-6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Sıra 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İstatistikleri,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Bilinen 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Probleme</a:t>
            </a:r>
            <a:r>
              <a:rPr sz="28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İndirgeme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4385269"/>
            <a:ext cx="2536190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(Devam)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Doğrusal-Zaman</a:t>
            </a:r>
            <a:r>
              <a:rPr sz="1800" spc="-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b="1" spc="-30" dirty="0">
                <a:solidFill>
                  <a:srgbClr val="424242"/>
                </a:solidFill>
                <a:latin typeface="Calibri"/>
                <a:cs typeface="Calibri"/>
              </a:rPr>
              <a:t>Taban</a:t>
            </a: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9"/>
              </a:spcBef>
              <a:buChar char="•"/>
              <a:tabLst>
                <a:tab pos="178435" algn="l"/>
              </a:tabLst>
            </a:pP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Kova</a:t>
            </a:r>
            <a:r>
              <a:rPr sz="1800" b="1" spc="-2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2819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104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</a:t>
            </a:r>
            <a:r>
              <a:rPr sz="3200" spc="5" dirty="0"/>
              <a:t>Böl </a:t>
            </a:r>
            <a:r>
              <a:rPr sz="3200" spc="-10" dirty="0"/>
              <a:t>ve</a:t>
            </a:r>
            <a:r>
              <a:rPr sz="3200" spc="-20" dirty="0"/>
              <a:t> fethet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i="1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b="1" spc="-5" dirty="0">
                <a:latin typeface="Calibri"/>
                <a:cs typeface="Calibri"/>
              </a:rPr>
              <a:t>-elemanlı bir dizilimin çabuk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sıralanması:</a:t>
            </a:r>
            <a:endParaRPr sz="1800">
              <a:latin typeface="Calibri"/>
              <a:cs typeface="Calibri"/>
            </a:endParaRPr>
          </a:p>
          <a:p>
            <a:pPr marL="294005" marR="196850" indent="-273050">
              <a:lnSpc>
                <a:spcPct val="100000"/>
              </a:lnSpc>
              <a:spcBef>
                <a:spcPts val="575"/>
              </a:spcBef>
              <a:tabLst>
                <a:tab pos="219392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libri"/>
                <a:cs typeface="Calibri"/>
              </a:rPr>
              <a:t>Böl: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/>
              <a:t>Dizilimi	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pivot 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(eksen sabit) </a:t>
            </a:r>
            <a:r>
              <a:rPr b="1" i="1" dirty="0">
                <a:solidFill>
                  <a:srgbClr val="006FC0"/>
                </a:solidFill>
                <a:latin typeface="Calibri"/>
                <a:cs typeface="Calibri"/>
              </a:rPr>
              <a:t>x</a:t>
            </a:r>
            <a:r>
              <a:rPr dirty="0"/>
              <a:t>'in </a:t>
            </a:r>
            <a:r>
              <a:rPr spc="-10" dirty="0"/>
              <a:t>etrafında </a:t>
            </a:r>
            <a:r>
              <a:rPr dirty="0"/>
              <a:t>iki  </a:t>
            </a:r>
            <a:r>
              <a:rPr spc="-10" dirty="0"/>
              <a:t>altdizilime </a:t>
            </a:r>
            <a:r>
              <a:rPr spc="-5" dirty="0"/>
              <a:t>bölüntüle; </a:t>
            </a:r>
            <a:r>
              <a:rPr spc="-10" dirty="0"/>
              <a:t>burada </a:t>
            </a:r>
            <a:r>
              <a:rPr spc="-5" dirty="0"/>
              <a:t>soldaki</a:t>
            </a:r>
            <a:r>
              <a:rPr dirty="0"/>
              <a:t> </a:t>
            </a:r>
            <a:r>
              <a:rPr spc="-10" dirty="0"/>
              <a:t>altdizilim</a:t>
            </a:r>
            <a:endParaRPr sz="1800">
              <a:latin typeface="Calibri"/>
              <a:cs typeface="Calibri"/>
            </a:endParaRPr>
          </a:p>
          <a:p>
            <a:pPr marL="294005">
              <a:lnSpc>
                <a:spcPct val="100000"/>
              </a:lnSpc>
            </a:pPr>
            <a:r>
              <a:rPr spc="-5" dirty="0"/>
              <a:t>elemanları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≤ </a:t>
            </a:r>
            <a:r>
              <a:rPr b="1" i="1" dirty="0">
                <a:solidFill>
                  <a:srgbClr val="006FC0"/>
                </a:solidFill>
                <a:latin typeface="Calibri"/>
                <a:cs typeface="Calibri"/>
              </a:rPr>
              <a:t>x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≤ </a:t>
            </a:r>
            <a:r>
              <a:rPr spc="-10" dirty="0"/>
              <a:t>sağdaki </a:t>
            </a:r>
            <a:r>
              <a:rPr spc="-5" dirty="0"/>
              <a:t>altdizilim elemanları</a:t>
            </a:r>
            <a:r>
              <a:rPr spc="-30" dirty="0"/>
              <a:t> </a:t>
            </a:r>
            <a:r>
              <a:rPr spc="-10" dirty="0"/>
              <a:t>olsun.</a:t>
            </a:r>
          </a:p>
          <a:p>
            <a:pPr marL="8890">
              <a:lnSpc>
                <a:spcPct val="100000"/>
              </a:lnSpc>
            </a:pPr>
            <a:endParaRPr spc="-10" dirty="0"/>
          </a:p>
          <a:p>
            <a:pPr marL="8890">
              <a:lnSpc>
                <a:spcPct val="100000"/>
              </a:lnSpc>
            </a:pPr>
            <a:endParaRPr spc="-10" dirty="0"/>
          </a:p>
          <a:p>
            <a:pPr marL="21590">
              <a:lnSpc>
                <a:spcPct val="100000"/>
              </a:lnSpc>
              <a:spcBef>
                <a:spcPts val="16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2. </a:t>
            </a:r>
            <a:r>
              <a:rPr b="1" i="1" spc="-15" dirty="0">
                <a:solidFill>
                  <a:srgbClr val="FF0000"/>
                </a:solidFill>
                <a:latin typeface="Calibri"/>
                <a:cs typeface="Calibri"/>
              </a:rPr>
              <a:t>Fethet: </a:t>
            </a:r>
            <a:r>
              <a:rPr dirty="0"/>
              <a:t>İki </a:t>
            </a:r>
            <a:r>
              <a:rPr spc="-5" dirty="0"/>
              <a:t>altdizilimi özyinelemeli</a:t>
            </a:r>
            <a:r>
              <a:rPr spc="-100" dirty="0"/>
              <a:t> </a:t>
            </a:r>
            <a:r>
              <a:rPr spc="-10" dirty="0"/>
              <a:t>sırala.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FF0000"/>
                </a:solidFill>
                <a:latin typeface="Calibri"/>
                <a:cs typeface="Calibri"/>
              </a:rPr>
              <a:t>3. </a:t>
            </a:r>
            <a:r>
              <a:rPr b="1" i="1" spc="-10" dirty="0">
                <a:solidFill>
                  <a:srgbClr val="FF0000"/>
                </a:solidFill>
                <a:latin typeface="Calibri"/>
                <a:cs typeface="Calibri"/>
              </a:rPr>
              <a:t>Birleştir: </a:t>
            </a:r>
            <a:r>
              <a:rPr spc="-5" dirty="0"/>
              <a:t>Önemsiz (yerinde </a:t>
            </a:r>
            <a:r>
              <a:rPr spc="-10" dirty="0"/>
              <a:t>sıraladığı</a:t>
            </a:r>
            <a:r>
              <a:rPr spc="-50" dirty="0"/>
              <a:t> </a:t>
            </a:r>
            <a:r>
              <a:rPr dirty="0"/>
              <a:t>için)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60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Anahtar: </a:t>
            </a:r>
            <a:r>
              <a:rPr spc="-10" dirty="0"/>
              <a:t>Doğrusal-zamanlı </a:t>
            </a:r>
            <a:r>
              <a:rPr spc="-5" dirty="0"/>
              <a:t>(</a:t>
            </a:r>
            <a:r>
              <a:rPr b="1" spc="-5" dirty="0">
                <a:solidFill>
                  <a:srgbClr val="2B91AE"/>
                </a:solidFill>
                <a:latin typeface="Symbol"/>
                <a:cs typeface="Symbol"/>
              </a:rPr>
              <a:t></a:t>
            </a:r>
            <a:r>
              <a:rPr b="1" spc="-5" dirty="0">
                <a:solidFill>
                  <a:srgbClr val="2B91AE"/>
                </a:solidFill>
                <a:latin typeface="Consolas"/>
                <a:cs typeface="Consolas"/>
              </a:rPr>
              <a:t>(n)</a:t>
            </a:r>
            <a:r>
              <a:rPr spc="-5" dirty="0"/>
              <a:t>)bölüntü</a:t>
            </a:r>
            <a:r>
              <a:rPr spc="15" dirty="0"/>
              <a:t> </a:t>
            </a:r>
            <a:r>
              <a:rPr spc="-10" dirty="0"/>
              <a:t>altyordamı.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537716" y="1126236"/>
            <a:ext cx="7115809" cy="3663950"/>
            <a:chOff x="1537716" y="1126236"/>
            <a:chExt cx="7115809" cy="3663950"/>
          </a:xfrm>
        </p:grpSpPr>
        <p:sp>
          <p:nvSpPr>
            <p:cNvPr id="6" name="object 6"/>
            <p:cNvSpPr/>
            <p:nvPr/>
          </p:nvSpPr>
          <p:spPr>
            <a:xfrm>
              <a:off x="7491983" y="1126236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7716" y="4117847"/>
              <a:ext cx="6288024" cy="672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8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alibri"/>
                <a:cs typeface="Calibri"/>
              </a:rPr>
              <a:t>Quicksort </a:t>
            </a:r>
            <a:r>
              <a:rPr sz="3600" b="0" dirty="0">
                <a:latin typeface="Calibri"/>
                <a:cs typeface="Calibri"/>
              </a:rPr>
              <a:t>Analizi: </a:t>
            </a:r>
            <a:r>
              <a:rPr sz="3600" b="0" spc="-10" dirty="0">
                <a:latin typeface="Calibri"/>
                <a:cs typeface="Calibri"/>
              </a:rPr>
              <a:t>Ortalama</a:t>
            </a:r>
            <a:r>
              <a:rPr sz="3600" b="0" spc="-12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Durum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14489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087880" algn="l"/>
                <a:tab pos="3369310" algn="l"/>
                <a:tab pos="4223385" algn="l"/>
                <a:tab pos="441579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(0:n-1,	1:n-2,	2:n-3,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… ,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n-2:1,	n-1:0)</a:t>
            </a:r>
            <a:r>
              <a:rPr sz="24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bölünme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üretiliyor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 bir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bölünmenin	1/n olasılığı 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T(n)’nin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beklenen çalışma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5706567"/>
            <a:ext cx="5940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5829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Çözümün</a:t>
            </a:r>
            <a:r>
              <a:rPr sz="24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T(n)</a:t>
            </a:r>
            <a:r>
              <a:rPr sz="2400" spc="-5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anlogn+b	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edilsin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2539" y="4465123"/>
            <a:ext cx="165735" cy="782320"/>
          </a:xfrm>
          <a:custGeom>
            <a:avLst/>
            <a:gdLst/>
            <a:ahLst/>
            <a:cxnLst/>
            <a:rect l="l" t="t" r="r" b="b"/>
            <a:pathLst>
              <a:path w="165735" h="782320">
                <a:moveTo>
                  <a:pt x="0" y="0"/>
                </a:moveTo>
                <a:lnTo>
                  <a:pt x="165586" y="0"/>
                </a:lnTo>
              </a:path>
              <a:path w="165735" h="782320">
                <a:moveTo>
                  <a:pt x="0" y="781775"/>
                </a:moveTo>
                <a:lnTo>
                  <a:pt x="165587" y="781775"/>
                </a:lnTo>
              </a:path>
            </a:pathLst>
          </a:custGeom>
          <a:ln w="11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9268" y="4984393"/>
            <a:ext cx="2959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9267" y="4202637"/>
            <a:ext cx="29591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20" dirty="0">
                <a:latin typeface="Symbol"/>
                <a:cs typeface="Symbol"/>
              </a:rPr>
              <a:t>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0641" y="4777115"/>
            <a:ext cx="7861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925" spc="30" baseline="-61253" dirty="0">
                <a:latin typeface="Symbol"/>
                <a:cs typeface="Symbol"/>
              </a:rPr>
              <a:t></a:t>
            </a:r>
            <a:r>
              <a:rPr sz="2925" spc="30" baseline="-61253" dirty="0">
                <a:latin typeface="Times New Roman"/>
                <a:cs typeface="Times New Roman"/>
              </a:rPr>
              <a:t> </a:t>
            </a:r>
            <a:r>
              <a:rPr sz="2925" spc="22" baseline="-22792" dirty="0">
                <a:latin typeface="Times New Roman"/>
                <a:cs typeface="Times New Roman"/>
              </a:rPr>
              <a:t>2 </a:t>
            </a:r>
            <a:r>
              <a:rPr sz="1150" i="1" dirty="0">
                <a:latin typeface="Times New Roman"/>
                <a:cs typeface="Times New Roman"/>
              </a:rPr>
              <a:t>n</a:t>
            </a:r>
            <a:r>
              <a:rPr sz="1150" i="1" spc="-150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Symbol"/>
                <a:cs typeface="Symbol"/>
              </a:rPr>
              <a:t></a:t>
            </a:r>
            <a:r>
              <a:rPr sz="1150" spc="-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3179" y="5409270"/>
            <a:ext cx="28067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60" dirty="0">
                <a:latin typeface="Times New Roman"/>
                <a:cs typeface="Times New Roman"/>
              </a:rPr>
              <a:t> </a:t>
            </a:r>
            <a:r>
              <a:rPr sz="1150" spc="45" dirty="0">
                <a:latin typeface="Symbol"/>
                <a:cs typeface="Symbol"/>
              </a:rPr>
              <a:t></a:t>
            </a:r>
            <a:r>
              <a:rPr sz="1150" spc="4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3178" y="4627521"/>
            <a:ext cx="28067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dirty="0">
                <a:latin typeface="Times New Roman"/>
                <a:cs typeface="Times New Roman"/>
              </a:rPr>
              <a:t>k</a:t>
            </a:r>
            <a:r>
              <a:rPr sz="1150" i="1" spc="-160" dirty="0">
                <a:latin typeface="Times New Roman"/>
                <a:cs typeface="Times New Roman"/>
              </a:rPr>
              <a:t> </a:t>
            </a:r>
            <a:r>
              <a:rPr sz="1150" spc="45" dirty="0">
                <a:latin typeface="Symbol"/>
                <a:cs typeface="Symbol"/>
              </a:rPr>
              <a:t></a:t>
            </a:r>
            <a:r>
              <a:rPr sz="1150" spc="4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4033" y="4967795"/>
            <a:ext cx="1257935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-3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Symbol"/>
                <a:cs typeface="Symbol"/>
              </a:rPr>
              <a:t></a:t>
            </a:r>
            <a:r>
              <a:rPr sz="1950" i="1" spc="-100" dirty="0">
                <a:latin typeface="Times New Roman"/>
                <a:cs typeface="Times New Roman"/>
              </a:rPr>
              <a:t>k </a:t>
            </a:r>
            <a:r>
              <a:rPr sz="2600" spc="10" dirty="0">
                <a:latin typeface="Symbol"/>
                <a:cs typeface="Symbol"/>
              </a:rPr>
              <a:t>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Symbol"/>
                <a:cs typeface="Symbol"/>
              </a:rPr>
              <a:t></a:t>
            </a:r>
            <a:r>
              <a:rPr sz="2600" spc="-35" dirty="0">
                <a:latin typeface="Symbol"/>
                <a:cs typeface="Symbol"/>
              </a:rPr>
              <a:t></a:t>
            </a:r>
            <a:r>
              <a:rPr sz="1950" i="1" spc="-3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27939" y="5257453"/>
            <a:ext cx="1517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7338" y="4174179"/>
            <a:ext cx="271843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20090" algn="l"/>
              </a:tabLst>
            </a:pP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50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k	</a:t>
            </a:r>
            <a:r>
              <a:rPr sz="1950" i="1" spc="20" dirty="0">
                <a:latin typeface="Times New Roman"/>
                <a:cs typeface="Times New Roman"/>
              </a:rPr>
              <a:t>T</a:t>
            </a:r>
            <a:r>
              <a:rPr sz="1950" i="1" spc="-1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Symbol"/>
                <a:cs typeface="Symbol"/>
              </a:rPr>
              <a:t></a:t>
            </a:r>
            <a:r>
              <a:rPr sz="1950" i="1" spc="-95" dirty="0">
                <a:latin typeface="Times New Roman"/>
                <a:cs typeface="Times New Roman"/>
              </a:rPr>
              <a:t>n</a:t>
            </a:r>
            <a:r>
              <a:rPr sz="1950" i="1" spc="-8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30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spc="-27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k</a:t>
            </a:r>
            <a:r>
              <a:rPr sz="1950" i="1" spc="-2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Symbol"/>
                <a:cs typeface="Symbol"/>
              </a:rPr>
              <a:t></a:t>
            </a:r>
            <a:r>
              <a:rPr sz="2700" spc="-125" dirty="0">
                <a:latin typeface="Symbol"/>
                <a:cs typeface="Symbol"/>
              </a:rPr>
              <a:t></a:t>
            </a:r>
            <a:r>
              <a:rPr sz="1950" spc="-125" dirty="0">
                <a:latin typeface="Symbol"/>
                <a:cs typeface="Symbol"/>
              </a:rPr>
              <a:t>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-35" dirty="0">
                <a:latin typeface="Symbol"/>
                <a:cs typeface="Symbol"/>
              </a:rPr>
              <a:t></a:t>
            </a:r>
            <a:r>
              <a:rPr sz="2600" spc="-35" dirty="0">
                <a:latin typeface="Symbol"/>
                <a:cs typeface="Symbol"/>
              </a:rPr>
              <a:t></a:t>
            </a:r>
            <a:r>
              <a:rPr sz="1950" i="1" spc="-3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Symbol"/>
                <a:cs typeface="Symbol"/>
              </a:rPr>
              <a:t>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7939" y="4475697"/>
            <a:ext cx="15176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i="1" spc="1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0004" y="4100536"/>
            <a:ext cx="2107565" cy="513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0504" algn="ctr">
              <a:lnSpc>
                <a:spcPts val="985"/>
              </a:lnSpc>
              <a:spcBef>
                <a:spcPts val="110"/>
              </a:spcBef>
            </a:pPr>
            <a:r>
              <a:rPr sz="1150" i="1" dirty="0">
                <a:latin typeface="Times New Roman"/>
                <a:cs typeface="Times New Roman"/>
              </a:rPr>
              <a:t>n</a:t>
            </a:r>
            <a:r>
              <a:rPr sz="1150" i="1" spc="-185" dirty="0">
                <a:latin typeface="Times New Roman"/>
                <a:cs typeface="Times New Roman"/>
              </a:rPr>
              <a:t> </a:t>
            </a:r>
            <a:r>
              <a:rPr sz="1150" spc="-15" dirty="0">
                <a:latin typeface="Symbol"/>
                <a:cs typeface="Symbol"/>
              </a:rPr>
              <a:t></a:t>
            </a:r>
            <a:r>
              <a:rPr sz="1150" spc="-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ts val="2845"/>
              </a:lnSpc>
              <a:tabLst>
                <a:tab pos="1332230" algn="l"/>
                <a:tab pos="1572895" algn="l"/>
                <a:tab pos="1806575" algn="l"/>
              </a:tabLst>
            </a:pPr>
            <a:r>
              <a:rPr sz="1950" i="1" spc="20" dirty="0">
                <a:latin typeface="Times New Roman"/>
                <a:cs typeface="Times New Roman"/>
              </a:rPr>
              <a:t>T </a:t>
            </a:r>
            <a:r>
              <a:rPr sz="2600" spc="-85" dirty="0">
                <a:latin typeface="Symbol"/>
                <a:cs typeface="Symbol"/>
              </a:rPr>
              <a:t></a:t>
            </a:r>
            <a:r>
              <a:rPr sz="1950" i="1" spc="-85" dirty="0">
                <a:latin typeface="Times New Roman"/>
                <a:cs typeface="Times New Roman"/>
              </a:rPr>
              <a:t>n</a:t>
            </a:r>
            <a:r>
              <a:rPr sz="2600" spc="-85" dirty="0">
                <a:latin typeface="Symbol"/>
                <a:cs typeface="Symbol"/>
              </a:rPr>
              <a:t>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390" dirty="0">
                <a:latin typeface="Times New Roman"/>
                <a:cs typeface="Times New Roman"/>
              </a:rPr>
              <a:t> </a:t>
            </a:r>
            <a:r>
              <a:rPr sz="2925" spc="22" baseline="38461" dirty="0">
                <a:latin typeface="Times New Roman"/>
                <a:cs typeface="Times New Roman"/>
              </a:rPr>
              <a:t>1	</a:t>
            </a:r>
            <a:r>
              <a:rPr sz="2700" spc="-250" dirty="0">
                <a:latin typeface="Symbol"/>
                <a:cs typeface="Symbol"/>
              </a:rPr>
              <a:t></a:t>
            </a:r>
            <a:r>
              <a:rPr sz="2700" spc="-250" dirty="0">
                <a:latin typeface="Times New Roman"/>
                <a:cs typeface="Times New Roman"/>
              </a:rPr>
              <a:t>	</a:t>
            </a:r>
            <a:r>
              <a:rPr sz="2600" spc="-215" dirty="0">
                <a:latin typeface="Symbol"/>
                <a:cs typeface="Symbol"/>
              </a:rPr>
              <a:t></a:t>
            </a:r>
            <a:r>
              <a:rPr sz="2600" spc="-215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Symbol"/>
                <a:cs typeface="Symbol"/>
              </a:rPr>
              <a:t></a:t>
            </a:r>
            <a:r>
              <a:rPr sz="1950" spc="10" dirty="0">
                <a:latin typeface="Symbol"/>
                <a:cs typeface="Symbol"/>
              </a:rPr>
              <a:t>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1591" y="5184724"/>
            <a:ext cx="2777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 (k) </a:t>
            </a:r>
            <a:r>
              <a:rPr sz="1800" spc="-10" dirty="0">
                <a:latin typeface="Arial"/>
                <a:cs typeface="Arial"/>
              </a:rPr>
              <a:t>değerinden </a:t>
            </a:r>
            <a:r>
              <a:rPr sz="1800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tane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24814"/>
            <a:ext cx="648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alibri"/>
                <a:cs typeface="Calibri"/>
              </a:rPr>
              <a:t>Quicksort </a:t>
            </a:r>
            <a:r>
              <a:rPr sz="3600" b="0" dirty="0">
                <a:latin typeface="Calibri"/>
                <a:cs typeface="Calibri"/>
              </a:rPr>
              <a:t>Analizi: </a:t>
            </a:r>
            <a:r>
              <a:rPr sz="3600" b="0" spc="-10" dirty="0">
                <a:latin typeface="Calibri"/>
                <a:cs typeface="Calibri"/>
              </a:rPr>
              <a:t>Ortalama</a:t>
            </a:r>
            <a:r>
              <a:rPr sz="3600" b="0" spc="-12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Durum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348" y="2019781"/>
            <a:ext cx="2771140" cy="3829050"/>
          </a:xfrm>
          <a:custGeom>
            <a:avLst/>
            <a:gdLst/>
            <a:ahLst/>
            <a:cxnLst/>
            <a:rect l="l" t="t" r="r" b="b"/>
            <a:pathLst>
              <a:path w="2771140" h="3829050">
                <a:moveTo>
                  <a:pt x="0" y="0"/>
                </a:moveTo>
                <a:lnTo>
                  <a:pt x="201330" y="0"/>
                </a:lnTo>
              </a:path>
              <a:path w="2771140" h="3829050">
                <a:moveTo>
                  <a:pt x="0" y="943234"/>
                </a:moveTo>
                <a:lnTo>
                  <a:pt x="201330" y="943234"/>
                </a:lnTo>
              </a:path>
              <a:path w="2771140" h="3829050">
                <a:moveTo>
                  <a:pt x="0" y="1914800"/>
                </a:moveTo>
                <a:lnTo>
                  <a:pt x="201330" y="1914800"/>
                </a:lnTo>
              </a:path>
              <a:path w="2771140" h="3829050">
                <a:moveTo>
                  <a:pt x="0" y="2884887"/>
                </a:moveTo>
                <a:lnTo>
                  <a:pt x="201330" y="2884887"/>
                </a:lnTo>
              </a:path>
              <a:path w="2771140" h="3829050">
                <a:moveTo>
                  <a:pt x="2413256" y="2884887"/>
                </a:moveTo>
                <a:lnTo>
                  <a:pt x="2770658" y="2884887"/>
                </a:lnTo>
              </a:path>
              <a:path w="2771140" h="3829050">
                <a:moveTo>
                  <a:pt x="0" y="3828874"/>
                </a:moveTo>
                <a:lnTo>
                  <a:pt x="201330" y="3828874"/>
                </a:lnTo>
              </a:path>
            </a:pathLst>
          </a:custGeom>
          <a:ln w="13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3179" y="3620122"/>
            <a:ext cx="3505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1120" y="2648717"/>
            <a:ext cx="3505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1120" y="1705214"/>
            <a:ext cx="35052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3595" y="4668673"/>
            <a:ext cx="1924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3495" y="3805113"/>
            <a:ext cx="142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3495" y="4010426"/>
            <a:ext cx="142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495" y="3496095"/>
            <a:ext cx="142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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439" y="3805113"/>
            <a:ext cx="142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3595" y="3697887"/>
            <a:ext cx="1924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Symbol"/>
                <a:cs typeface="Symbol"/>
              </a:rPr>
              <a:t>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1235" y="3496095"/>
            <a:ext cx="3797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8195" y="5186686"/>
            <a:ext cx="109728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45440" algn="l"/>
              </a:tabLst>
            </a:pPr>
            <a:r>
              <a:rPr sz="3600" spc="-7" baseline="-60185" dirty="0">
                <a:latin typeface="Symbol"/>
                <a:cs typeface="Symbol"/>
              </a:rPr>
              <a:t></a:t>
            </a:r>
            <a:r>
              <a:rPr sz="3600" spc="-7" baseline="-60185" dirty="0">
                <a:latin typeface="Times New Roman"/>
                <a:cs typeface="Times New Roman"/>
              </a:rPr>
              <a:t>	</a:t>
            </a:r>
            <a:r>
              <a:rPr sz="3600" spc="-7" baseline="-23148" dirty="0">
                <a:latin typeface="Times New Roman"/>
                <a:cs typeface="Times New Roman"/>
              </a:rPr>
              <a:t>2 </a:t>
            </a:r>
            <a:r>
              <a:rPr sz="1400" i="1" spc="-5" dirty="0">
                <a:latin typeface="Times New Roman"/>
                <a:cs typeface="Times New Roman"/>
              </a:rPr>
              <a:t>n 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4725" spc="-397" baseline="-44973" dirty="0">
                <a:latin typeface="Symbol"/>
                <a:cs typeface="Symbol"/>
              </a:rPr>
              <a:t></a:t>
            </a:r>
            <a:endParaRPr sz="4725" baseline="-44973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1120" y="5534196"/>
            <a:ext cx="350520" cy="751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180"/>
              </a:lnSpc>
              <a:spcBef>
                <a:spcPts val="95"/>
              </a:spcBef>
            </a:pPr>
            <a:r>
              <a:rPr sz="3600" spc="-10" dirty="0">
                <a:latin typeface="Symbol"/>
                <a:cs typeface="Symbol"/>
              </a:rPr>
              <a:t></a:t>
            </a:r>
            <a:endParaRPr sz="3600">
              <a:latin typeface="Symbol"/>
              <a:cs typeface="Symbol"/>
            </a:endParaRPr>
          </a:p>
          <a:p>
            <a:pPr marL="45085">
              <a:lnSpc>
                <a:spcPts val="1540"/>
              </a:lnSpc>
            </a:pP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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34340" y="4467156"/>
            <a:ext cx="314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n</a:t>
            </a:r>
            <a:r>
              <a:rPr sz="1400" i="1" spc="-2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3696" y="5103550"/>
            <a:ext cx="316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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7069" y="3497069"/>
            <a:ext cx="313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n</a:t>
            </a:r>
            <a:r>
              <a:rPr sz="1400" i="1" spc="-2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8439" y="4010426"/>
            <a:ext cx="9245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760" algn="l"/>
              </a:tabLst>
            </a:pPr>
            <a:r>
              <a:rPr sz="2400" spc="-5" dirty="0">
                <a:latin typeface="Symbol"/>
                <a:cs typeface="Symbol"/>
              </a:rPr>
              <a:t>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100" i="1" spc="-7" baseline="1984" dirty="0">
                <a:latin typeface="Times New Roman"/>
                <a:cs typeface="Times New Roman"/>
              </a:rPr>
              <a:t>k</a:t>
            </a:r>
            <a:r>
              <a:rPr sz="2100" i="1" spc="-270" baseline="1984" dirty="0">
                <a:latin typeface="Times New Roman"/>
                <a:cs typeface="Times New Roman"/>
              </a:rPr>
              <a:t> </a:t>
            </a:r>
            <a:r>
              <a:rPr sz="2100" spc="-30" baseline="1984" dirty="0">
                <a:latin typeface="Symbol"/>
                <a:cs typeface="Symbol"/>
              </a:rPr>
              <a:t></a:t>
            </a:r>
            <a:r>
              <a:rPr sz="2100" spc="-30" baseline="1984" dirty="0">
                <a:latin typeface="Times New Roman"/>
                <a:cs typeface="Times New Roman"/>
              </a:rPr>
              <a:t>1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8195" y="2301207"/>
            <a:ext cx="109728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45440" algn="l"/>
              </a:tabLst>
            </a:pPr>
            <a:r>
              <a:rPr sz="3600" spc="-7" baseline="-60185" dirty="0">
                <a:latin typeface="Symbol"/>
                <a:cs typeface="Symbol"/>
              </a:rPr>
              <a:t></a:t>
            </a:r>
            <a:r>
              <a:rPr sz="3600" spc="-7" baseline="-60185" dirty="0">
                <a:latin typeface="Times New Roman"/>
                <a:cs typeface="Times New Roman"/>
              </a:rPr>
              <a:t>	</a:t>
            </a:r>
            <a:r>
              <a:rPr sz="3600" spc="-7" baseline="-23148" dirty="0">
                <a:latin typeface="Times New Roman"/>
                <a:cs typeface="Times New Roman"/>
              </a:rPr>
              <a:t>2 </a:t>
            </a:r>
            <a:r>
              <a:rPr sz="1400" i="1" spc="-5" dirty="0">
                <a:latin typeface="Times New Roman"/>
                <a:cs typeface="Times New Roman"/>
              </a:rPr>
              <a:t>n 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4725" spc="-397" baseline="-44973" dirty="0">
                <a:latin typeface="Symbol"/>
                <a:cs typeface="Symbol"/>
              </a:rPr>
              <a:t></a:t>
            </a:r>
            <a:endParaRPr sz="4725" baseline="-44973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7743" y="3161144"/>
            <a:ext cx="334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4340" y="1581650"/>
            <a:ext cx="314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n</a:t>
            </a:r>
            <a:r>
              <a:rPr sz="1400" i="1" spc="-2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spc="-2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7743" y="2217910"/>
            <a:ext cx="334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Times New Roman"/>
                <a:cs typeface="Times New Roman"/>
              </a:rPr>
              <a:t>k</a:t>
            </a:r>
            <a:r>
              <a:rPr sz="1400" i="1" spc="-180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7212" y="5514036"/>
            <a:ext cx="141859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b</a:t>
            </a:r>
            <a:r>
              <a:rPr sz="3150" spc="65" dirty="0">
                <a:latin typeface="Symbol"/>
                <a:cs typeface="Symbol"/>
              </a:rPr>
              <a:t>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</a:t>
            </a:r>
            <a:r>
              <a:rPr sz="3150" spc="-50" dirty="0">
                <a:latin typeface="Symbol"/>
                <a:cs typeface="Symbol"/>
              </a:rPr>
              <a:t></a:t>
            </a:r>
            <a:r>
              <a:rPr sz="2400" i="1" spc="-50" dirty="0">
                <a:latin typeface="Times New Roman"/>
                <a:cs typeface="Times New Roman"/>
              </a:rPr>
              <a:t>n</a:t>
            </a:r>
            <a:r>
              <a:rPr sz="3150" spc="-50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6173" y="5611961"/>
            <a:ext cx="8280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15" dirty="0">
                <a:latin typeface="Times New Roman"/>
                <a:cs typeface="Times New Roman"/>
              </a:rPr>
              <a:t>ak </a:t>
            </a:r>
            <a:r>
              <a:rPr sz="2400" spc="-114" dirty="0">
                <a:latin typeface="Times New Roman"/>
                <a:cs typeface="Times New Roman"/>
              </a:rPr>
              <a:t>lg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554" y="5863833"/>
            <a:ext cx="177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60181" y="4920543"/>
            <a:ext cx="177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9112" y="4570748"/>
            <a:ext cx="2160905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b</a:t>
            </a:r>
            <a:r>
              <a:rPr sz="3150" spc="65" dirty="0">
                <a:latin typeface="Symbol"/>
                <a:cs typeface="Symbol"/>
              </a:rPr>
              <a:t>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3600" spc="15" baseline="37037" dirty="0">
                <a:latin typeface="Times New Roman"/>
                <a:cs typeface="Times New Roman"/>
              </a:rPr>
              <a:t>2</a:t>
            </a:r>
            <a:r>
              <a:rPr sz="3600" i="1" spc="15" baseline="37037" dirty="0">
                <a:latin typeface="Times New Roman"/>
                <a:cs typeface="Times New Roman"/>
              </a:rPr>
              <a:t>b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Symbol"/>
                <a:cs typeface="Symbol"/>
              </a:rPr>
              <a:t></a:t>
            </a:r>
            <a:r>
              <a:rPr sz="3150" spc="-55" dirty="0">
                <a:latin typeface="Symbol"/>
                <a:cs typeface="Symbol"/>
              </a:rPr>
              <a:t></a:t>
            </a:r>
            <a:r>
              <a:rPr sz="2400" i="1" spc="-55" dirty="0">
                <a:latin typeface="Times New Roman"/>
                <a:cs typeface="Times New Roman"/>
              </a:rPr>
              <a:t>n</a:t>
            </a:r>
            <a:r>
              <a:rPr sz="3150" spc="-5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3020" y="4516127"/>
            <a:ext cx="138938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5400" spc="-15" baseline="-9259" dirty="0">
                <a:latin typeface="Symbol"/>
                <a:cs typeface="Symbol"/>
              </a:rPr>
              <a:t></a:t>
            </a:r>
            <a:r>
              <a:rPr sz="5400" spc="-15" baseline="-9259" dirty="0">
                <a:latin typeface="Times New Roman"/>
                <a:cs typeface="Times New Roman"/>
              </a:rPr>
              <a:t> </a:t>
            </a:r>
            <a:r>
              <a:rPr sz="3150" spc="-95" dirty="0">
                <a:latin typeface="Symbol"/>
                <a:cs typeface="Symbol"/>
              </a:rPr>
              <a:t></a:t>
            </a:r>
            <a:r>
              <a:rPr sz="2400" i="1" spc="-95" dirty="0">
                <a:latin typeface="Times New Roman"/>
                <a:cs typeface="Times New Roman"/>
              </a:rPr>
              <a:t>ak </a:t>
            </a:r>
            <a:r>
              <a:rPr sz="2400" spc="-114" dirty="0">
                <a:latin typeface="Times New Roman"/>
                <a:cs typeface="Times New Roman"/>
              </a:rPr>
              <a:t>lg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66588" y="3599962"/>
            <a:ext cx="2553335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86560" algn="l"/>
              </a:tabLst>
            </a:pPr>
            <a:r>
              <a:rPr sz="3150" spc="-95" dirty="0">
                <a:latin typeface="Symbol"/>
                <a:cs typeface="Symbol"/>
              </a:rPr>
              <a:t></a:t>
            </a:r>
            <a:r>
              <a:rPr sz="2400" i="1" spc="-95" dirty="0">
                <a:latin typeface="Times New Roman"/>
                <a:cs typeface="Times New Roman"/>
              </a:rPr>
              <a:t>ak </a:t>
            </a:r>
            <a:r>
              <a:rPr sz="2400" spc="-114" dirty="0">
                <a:latin typeface="Times New Roman"/>
                <a:cs typeface="Times New Roman"/>
              </a:rPr>
              <a:t>lg 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i="1" spc="-40" dirty="0">
                <a:latin typeface="Times New Roman"/>
                <a:cs typeface="Times New Roman"/>
              </a:rPr>
              <a:t>b</a:t>
            </a:r>
            <a:r>
              <a:rPr sz="3150" spc="-40" dirty="0">
                <a:latin typeface="Symbol"/>
                <a:cs typeface="Symbol"/>
              </a:rPr>
              <a:t></a:t>
            </a:r>
            <a:r>
              <a:rPr sz="3150" spc="-4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</a:t>
            </a:r>
            <a:r>
              <a:rPr sz="3150" spc="-50" dirty="0">
                <a:latin typeface="Symbol"/>
                <a:cs typeface="Symbol"/>
              </a:rPr>
              <a:t></a:t>
            </a:r>
            <a:r>
              <a:rPr sz="2400" i="1" spc="-50" dirty="0">
                <a:latin typeface="Times New Roman"/>
                <a:cs typeface="Times New Roman"/>
              </a:rPr>
              <a:t>n</a:t>
            </a:r>
            <a:r>
              <a:rPr sz="3150" spc="-50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0031" y="3697887"/>
            <a:ext cx="40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i="1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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8554" y="3800032"/>
            <a:ext cx="180340" cy="15113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75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7212" y="2628342"/>
            <a:ext cx="141859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5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b</a:t>
            </a:r>
            <a:r>
              <a:rPr sz="3150" spc="65" dirty="0">
                <a:latin typeface="Symbol"/>
                <a:cs typeface="Symbol"/>
              </a:rPr>
              <a:t>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ymbol"/>
                <a:cs typeface="Symbol"/>
              </a:rPr>
              <a:t></a:t>
            </a:r>
            <a:r>
              <a:rPr sz="3150" spc="-50" dirty="0">
                <a:latin typeface="Symbol"/>
                <a:cs typeface="Symbol"/>
              </a:rPr>
              <a:t></a:t>
            </a:r>
            <a:r>
              <a:rPr sz="2400" i="1" spc="-50" dirty="0">
                <a:latin typeface="Times New Roman"/>
                <a:cs typeface="Times New Roman"/>
              </a:rPr>
              <a:t>n</a:t>
            </a:r>
            <a:r>
              <a:rPr sz="3150" spc="-50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6173" y="2726267"/>
            <a:ext cx="8280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15" dirty="0">
                <a:latin typeface="Times New Roman"/>
                <a:cs typeface="Times New Roman"/>
              </a:rPr>
              <a:t>ak </a:t>
            </a:r>
            <a:r>
              <a:rPr sz="2400" spc="-114" dirty="0">
                <a:latin typeface="Times New Roman"/>
                <a:cs typeface="Times New Roman"/>
              </a:rPr>
              <a:t>lg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68554" y="2978943"/>
            <a:ext cx="177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0561" y="1685108"/>
            <a:ext cx="151892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-10" dirty="0">
                <a:latin typeface="Times New Roman"/>
                <a:cs typeface="Times New Roman"/>
              </a:rPr>
              <a:t>T </a:t>
            </a:r>
            <a:r>
              <a:rPr sz="3150" spc="-135" dirty="0">
                <a:latin typeface="Symbol"/>
                <a:cs typeface="Symbol"/>
              </a:rPr>
              <a:t></a:t>
            </a:r>
            <a:r>
              <a:rPr sz="2400" i="1" spc="-135" dirty="0">
                <a:latin typeface="Times New Roman"/>
                <a:cs typeface="Times New Roman"/>
              </a:rPr>
              <a:t>k </a:t>
            </a:r>
            <a:r>
              <a:rPr sz="3150" dirty="0">
                <a:latin typeface="Symbol"/>
                <a:cs typeface="Symbol"/>
              </a:rPr>
              <a:t>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Symbol"/>
                <a:cs typeface="Symbol"/>
              </a:rPr>
              <a:t></a:t>
            </a:r>
            <a:r>
              <a:rPr sz="3150" spc="-55" dirty="0">
                <a:latin typeface="Symbol"/>
                <a:cs typeface="Symbol"/>
              </a:rPr>
              <a:t></a:t>
            </a:r>
            <a:r>
              <a:rPr sz="2400" i="1" spc="-55" dirty="0">
                <a:latin typeface="Times New Roman"/>
                <a:cs typeface="Times New Roman"/>
              </a:rPr>
              <a:t>n</a:t>
            </a:r>
            <a:r>
              <a:rPr sz="3150" spc="-55" dirty="0">
                <a:latin typeface="Symbol"/>
                <a:cs typeface="Symbol"/>
              </a:rPr>
              <a:t>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68554" y="1490036"/>
            <a:ext cx="180340" cy="9359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i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7766" y="1685108"/>
            <a:ext cx="84836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-10" dirty="0">
                <a:latin typeface="Times New Roman"/>
                <a:cs typeface="Times New Roman"/>
              </a:rPr>
              <a:t>T </a:t>
            </a:r>
            <a:r>
              <a:rPr sz="3150" spc="-110" dirty="0">
                <a:latin typeface="Symbol"/>
                <a:cs typeface="Symbol"/>
              </a:rPr>
              <a:t></a:t>
            </a:r>
            <a:r>
              <a:rPr sz="2400" i="1" spc="-110" dirty="0">
                <a:latin typeface="Times New Roman"/>
                <a:cs typeface="Times New Roman"/>
              </a:rPr>
              <a:t>n</a:t>
            </a:r>
            <a:r>
              <a:rPr sz="3150" spc="-110" dirty="0">
                <a:latin typeface="Symbol"/>
                <a:cs typeface="Symbol"/>
              </a:rPr>
              <a:t></a:t>
            </a:r>
            <a:r>
              <a:rPr sz="3150" spc="-6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39866" y="1944370"/>
            <a:ext cx="190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Yineleme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ile</a:t>
            </a:r>
            <a:r>
              <a:rPr sz="1800" b="1" spc="-9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çözüm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5736" y="2808859"/>
            <a:ext cx="288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Tümevarım hipotezi</a:t>
            </a:r>
            <a:r>
              <a:rPr sz="1800" b="1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yerleştir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76138" y="3767073"/>
            <a:ext cx="254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k=0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durumundan</a:t>
            </a:r>
            <a:r>
              <a:rPr sz="1800" b="1" spc="-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genişlet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24271" y="4689475"/>
            <a:ext cx="220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2b/n sabit</a:t>
            </a:r>
            <a:r>
              <a:rPr sz="1800" b="1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olduğundan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(n)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içerisine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dahil</a:t>
            </a:r>
            <a:r>
              <a:rPr sz="1800" b="1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2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8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169" y="1500889"/>
              <a:ext cx="680085" cy="4129404"/>
            </a:xfrm>
            <a:custGeom>
              <a:avLst/>
              <a:gdLst/>
              <a:ahLst/>
              <a:cxnLst/>
              <a:rect l="l" t="t" r="r" b="b"/>
              <a:pathLst>
                <a:path w="680084" h="4129404">
                  <a:moveTo>
                    <a:pt x="4317" y="2938141"/>
                  </a:moveTo>
                  <a:lnTo>
                    <a:pt x="679830" y="2543802"/>
                  </a:lnTo>
                </a:path>
                <a:path w="680084" h="4129404">
                  <a:moveTo>
                    <a:pt x="679830" y="4129227"/>
                  </a:moveTo>
                  <a:lnTo>
                    <a:pt x="507" y="3736971"/>
                  </a:lnTo>
                  <a:lnTo>
                    <a:pt x="4317" y="2938141"/>
                  </a:lnTo>
                </a:path>
                <a:path w="680084" h="4129404">
                  <a:moveTo>
                    <a:pt x="4063" y="394839"/>
                  </a:moveTo>
                  <a:lnTo>
                    <a:pt x="679830" y="0"/>
                  </a:lnTo>
                </a:path>
                <a:path w="680084" h="412940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807077" y="292353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47028" y="4156075"/>
            <a:ext cx="2094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2F2F2F"/>
                </a:solidFill>
                <a:latin typeface="Times New Roman"/>
                <a:cs typeface="Times New Roman"/>
              </a:rPr>
              <a:t>Toplamı</a:t>
            </a:r>
            <a:r>
              <a:rPr sz="1800" b="1" spc="-9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değerlendir:  </a:t>
            </a: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b+b+…+b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= b</a:t>
            </a:r>
            <a:r>
              <a:rPr sz="1800" b="1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(n-1)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31890" y="5221604"/>
            <a:ext cx="283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Çünkü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n-1&lt;n, 2b(n-1)/n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&lt;</a:t>
            </a:r>
            <a:r>
              <a:rPr sz="1800" b="1" spc="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2b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1765" y="988821"/>
            <a:ext cx="5772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AC0000"/>
                </a:solidFill>
                <a:latin typeface="Calibri"/>
                <a:cs typeface="Calibri"/>
              </a:rPr>
              <a:t>Quicksort Analizi: Ortalama</a:t>
            </a:r>
            <a:r>
              <a:rPr sz="3200" spc="-2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AC0000"/>
                </a:solidFill>
                <a:latin typeface="Calibri"/>
                <a:cs typeface="Calibri"/>
              </a:rPr>
              <a:t>Durum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99695" y="2269638"/>
            <a:ext cx="2287905" cy="3018790"/>
          </a:xfrm>
          <a:custGeom>
            <a:avLst/>
            <a:gdLst/>
            <a:ahLst/>
            <a:cxnLst/>
            <a:rect l="l" t="t" r="r" b="b"/>
            <a:pathLst>
              <a:path w="2287904" h="3018790">
                <a:moveTo>
                  <a:pt x="0" y="0"/>
                </a:moveTo>
                <a:lnTo>
                  <a:pt x="213621" y="0"/>
                </a:lnTo>
              </a:path>
              <a:path w="2287904" h="3018790">
                <a:moveTo>
                  <a:pt x="0" y="1005873"/>
                </a:moveTo>
                <a:lnTo>
                  <a:pt x="213621" y="1005873"/>
                </a:lnTo>
              </a:path>
              <a:path w="2287904" h="3018790">
                <a:moveTo>
                  <a:pt x="1894734" y="1005873"/>
                </a:moveTo>
                <a:lnTo>
                  <a:pt x="2109215" y="1005873"/>
                </a:lnTo>
              </a:path>
              <a:path w="2287904" h="3018790">
                <a:moveTo>
                  <a:pt x="0" y="2012492"/>
                </a:moveTo>
                <a:lnTo>
                  <a:pt x="397405" y="2012492"/>
                </a:lnTo>
              </a:path>
              <a:path w="2287904" h="3018790">
                <a:moveTo>
                  <a:pt x="1905329" y="2012492"/>
                </a:moveTo>
                <a:lnTo>
                  <a:pt x="2287328" y="2012492"/>
                </a:lnTo>
              </a:path>
              <a:path w="2287904" h="3018790">
                <a:moveTo>
                  <a:pt x="0" y="3018309"/>
                </a:moveTo>
                <a:lnTo>
                  <a:pt x="397405" y="3018309"/>
                </a:lnTo>
              </a:path>
            </a:pathLst>
          </a:custGeom>
          <a:ln w="1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01967" y="5304991"/>
            <a:ext cx="18796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05211" y="3293310"/>
            <a:ext cx="18796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10419" y="3293310"/>
            <a:ext cx="18796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10419" y="2287465"/>
            <a:ext cx="18796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57244" y="2920318"/>
            <a:ext cx="11677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dirty="0">
                <a:latin typeface="Times New Roman"/>
                <a:cs typeface="Times New Roman"/>
              </a:rPr>
              <a:t>b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</a:t>
            </a:r>
            <a:r>
              <a:rPr sz="3350" spc="-50" dirty="0">
                <a:latin typeface="Symbol"/>
                <a:cs typeface="Symbol"/>
              </a:rPr>
              <a:t></a:t>
            </a:r>
            <a:r>
              <a:rPr sz="2550" i="1" spc="-50" dirty="0">
                <a:latin typeface="Times New Roman"/>
                <a:cs typeface="Times New Roman"/>
              </a:rPr>
              <a:t>n</a:t>
            </a:r>
            <a:r>
              <a:rPr sz="3350" spc="-5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5682" y="1913612"/>
            <a:ext cx="902969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dirty="0">
                <a:latin typeface="Times New Roman"/>
                <a:cs typeface="Times New Roman"/>
              </a:rPr>
              <a:t>T </a:t>
            </a:r>
            <a:r>
              <a:rPr sz="3350" spc="-114" dirty="0">
                <a:latin typeface="Symbol"/>
                <a:cs typeface="Symbol"/>
              </a:rPr>
              <a:t></a:t>
            </a:r>
            <a:r>
              <a:rPr sz="2550" i="1" spc="-114" dirty="0">
                <a:latin typeface="Times New Roman"/>
                <a:cs typeface="Times New Roman"/>
              </a:rPr>
              <a:t>n</a:t>
            </a:r>
            <a:r>
              <a:rPr sz="3350" spc="-114" dirty="0">
                <a:latin typeface="Symbol"/>
                <a:cs typeface="Symbol"/>
              </a:rPr>
              <a:t></a:t>
            </a:r>
            <a:r>
              <a:rPr sz="3350" spc="-6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909" y="2941815"/>
            <a:ext cx="372745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57373" y="2941815"/>
            <a:ext cx="372745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57373" y="1935339"/>
            <a:ext cx="372745" cy="610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33373" y="4932007"/>
            <a:ext cx="158877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dirty="0">
                <a:latin typeface="Symbol"/>
                <a:cs typeface="Symbol"/>
              </a:rPr>
              <a:t>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2</a:t>
            </a:r>
            <a:r>
              <a:rPr sz="2550" i="1" spc="15" dirty="0">
                <a:latin typeface="Times New Roman"/>
                <a:cs typeface="Times New Roman"/>
              </a:rPr>
              <a:t>b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</a:t>
            </a:r>
            <a:r>
              <a:rPr sz="3350" spc="-50" dirty="0">
                <a:latin typeface="Symbol"/>
                <a:cs typeface="Symbol"/>
              </a:rPr>
              <a:t></a:t>
            </a:r>
            <a:r>
              <a:rPr sz="2550" i="1" spc="-50" dirty="0">
                <a:latin typeface="Times New Roman"/>
                <a:cs typeface="Times New Roman"/>
              </a:rPr>
              <a:t>n</a:t>
            </a:r>
            <a:r>
              <a:rPr sz="3350" spc="-5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56316" y="5036427"/>
            <a:ext cx="7099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k </a:t>
            </a:r>
            <a:r>
              <a:rPr sz="2550" spc="-120" dirty="0">
                <a:latin typeface="Times New Roman"/>
                <a:cs typeface="Times New Roman"/>
              </a:rPr>
              <a:t>lg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9289" y="4168078"/>
            <a:ext cx="742315" cy="106680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135"/>
              </a:spcBef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  <a:tabLst>
                <a:tab pos="363220" algn="l"/>
              </a:tabLst>
            </a:pPr>
            <a:r>
              <a:rPr sz="3825" baseline="-37037" dirty="0">
                <a:latin typeface="Symbol"/>
                <a:cs typeface="Symbol"/>
              </a:rPr>
              <a:t></a:t>
            </a:r>
            <a:r>
              <a:rPr sz="3825" baseline="-37037" dirty="0">
                <a:latin typeface="Times New Roman"/>
                <a:cs typeface="Times New Roman"/>
              </a:rPr>
              <a:t>	</a:t>
            </a:r>
            <a:r>
              <a:rPr sz="2550" spc="60" dirty="0">
                <a:latin typeface="Times New Roman"/>
                <a:cs typeface="Times New Roman"/>
              </a:rPr>
              <a:t>2</a:t>
            </a:r>
            <a:r>
              <a:rPr sz="2550" i="1" spc="60" dirty="0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99708" y="3926162"/>
            <a:ext cx="2148840" cy="788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0995">
              <a:lnSpc>
                <a:spcPts val="3465"/>
              </a:lnSpc>
              <a:spcBef>
                <a:spcPts val="125"/>
              </a:spcBef>
            </a:pP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n</a:t>
            </a:r>
            <a:r>
              <a:rPr sz="2550" i="1" spc="-114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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550" spc="-70" dirty="0">
                <a:latin typeface="Times New Roman"/>
                <a:cs typeface="Times New Roman"/>
              </a:rPr>
              <a:t>1)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</a:t>
            </a:r>
            <a:r>
              <a:rPr sz="3350" spc="-50" dirty="0">
                <a:latin typeface="Symbol"/>
                <a:cs typeface="Symbol"/>
              </a:rPr>
              <a:t></a:t>
            </a:r>
            <a:r>
              <a:rPr sz="2550" i="1" spc="-50" dirty="0">
                <a:latin typeface="Times New Roman"/>
                <a:cs typeface="Times New Roman"/>
              </a:rPr>
              <a:t>n</a:t>
            </a:r>
            <a:r>
              <a:rPr sz="3350" spc="-5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  <a:p>
            <a:pPr marL="12700">
              <a:lnSpc>
                <a:spcPts val="2505"/>
              </a:lnSpc>
            </a:pPr>
            <a:r>
              <a:rPr sz="2550" i="1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7973" y="3813917"/>
            <a:ext cx="6883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 indent="-282575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320675" algn="l"/>
              </a:tabLst>
            </a:pPr>
            <a:r>
              <a:rPr sz="2550" spc="20" dirty="0">
                <a:latin typeface="Times New Roman"/>
                <a:cs typeface="Times New Roman"/>
              </a:rPr>
              <a:t>2</a:t>
            </a:r>
            <a:r>
              <a:rPr sz="2550" i="1" spc="20" dirty="0">
                <a:latin typeface="Times New Roman"/>
                <a:cs typeface="Times New Roman"/>
              </a:rPr>
              <a:t>b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56316" y="4030582"/>
            <a:ext cx="70993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dirty="0">
                <a:latin typeface="Times New Roman"/>
                <a:cs typeface="Times New Roman"/>
              </a:rPr>
              <a:t>k </a:t>
            </a:r>
            <a:r>
              <a:rPr sz="2550" spc="-120" dirty="0">
                <a:latin typeface="Times New Roman"/>
                <a:cs typeface="Times New Roman"/>
              </a:rPr>
              <a:t>lg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59289" y="3813917"/>
            <a:ext cx="74231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3220" algn="l"/>
              </a:tabLst>
            </a:pPr>
            <a:r>
              <a:rPr sz="3825" baseline="-37037" dirty="0">
                <a:latin typeface="Symbol"/>
                <a:cs typeface="Symbol"/>
              </a:rPr>
              <a:t></a:t>
            </a:r>
            <a:r>
              <a:rPr sz="3825" baseline="-37037" dirty="0">
                <a:latin typeface="Times New Roman"/>
                <a:cs typeface="Times New Roman"/>
              </a:rPr>
              <a:t>	</a:t>
            </a:r>
            <a:r>
              <a:rPr sz="2550" spc="60" dirty="0">
                <a:latin typeface="Times New Roman"/>
                <a:cs typeface="Times New Roman"/>
              </a:rPr>
              <a:t>2</a:t>
            </a:r>
            <a:r>
              <a:rPr sz="2550" i="1" spc="60" dirty="0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73220" y="3024737"/>
            <a:ext cx="88138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i="1" spc="-10" dirty="0">
                <a:latin typeface="Times New Roman"/>
                <a:cs typeface="Times New Roman"/>
              </a:rPr>
              <a:t>ak </a:t>
            </a:r>
            <a:r>
              <a:rPr sz="2550" spc="-120" dirty="0">
                <a:latin typeface="Times New Roman"/>
                <a:cs typeface="Times New Roman"/>
              </a:rPr>
              <a:t>lg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74704" y="1913612"/>
            <a:ext cx="246062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-10" dirty="0">
                <a:latin typeface="Times New Roman"/>
                <a:cs typeface="Times New Roman"/>
              </a:rPr>
              <a:t>ak </a:t>
            </a:r>
            <a:r>
              <a:rPr sz="2550" spc="-120" dirty="0">
                <a:latin typeface="Times New Roman"/>
                <a:cs typeface="Times New Roman"/>
              </a:rPr>
              <a:t>lg </a:t>
            </a:r>
            <a:r>
              <a:rPr sz="2550" i="1" dirty="0">
                <a:latin typeface="Times New Roman"/>
                <a:cs typeface="Times New Roman"/>
              </a:rPr>
              <a:t>k </a:t>
            </a:r>
            <a:r>
              <a:rPr sz="2550" dirty="0">
                <a:latin typeface="Symbol"/>
                <a:cs typeface="Symbol"/>
              </a:rPr>
              <a:t></a:t>
            </a:r>
            <a:r>
              <a:rPr sz="2550" dirty="0">
                <a:latin typeface="Times New Roman"/>
                <a:cs typeface="Times New Roman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b</a:t>
            </a:r>
            <a:r>
              <a:rPr sz="3350" spc="75" dirty="0">
                <a:latin typeface="Symbol"/>
                <a:cs typeface="Symbol"/>
              </a:rPr>
              <a:t></a:t>
            </a:r>
            <a:r>
              <a:rPr sz="2550" spc="75" dirty="0">
                <a:latin typeface="Symbol"/>
                <a:cs typeface="Symbol"/>
              </a:rPr>
              <a:t></a:t>
            </a:r>
            <a:r>
              <a:rPr sz="2550" spc="-40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Symbol"/>
                <a:cs typeface="Symbol"/>
              </a:rPr>
              <a:t></a:t>
            </a:r>
            <a:r>
              <a:rPr sz="3350" spc="-50" dirty="0">
                <a:latin typeface="Symbol"/>
                <a:cs typeface="Symbol"/>
              </a:rPr>
              <a:t></a:t>
            </a:r>
            <a:r>
              <a:rPr sz="2550" i="1" spc="-50" dirty="0">
                <a:latin typeface="Times New Roman"/>
                <a:cs typeface="Times New Roman"/>
              </a:rPr>
              <a:t>n</a:t>
            </a:r>
            <a:r>
              <a:rPr sz="3350" spc="-50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41185" y="4953505"/>
            <a:ext cx="372745" cy="8001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410"/>
              </a:lnSpc>
              <a:spcBef>
                <a:spcPts val="135"/>
              </a:spcBef>
            </a:pPr>
            <a:r>
              <a:rPr sz="3800" spc="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46990">
              <a:lnSpc>
                <a:spcPts val="1650"/>
              </a:lnSpc>
            </a:pPr>
            <a:r>
              <a:rPr sz="1500" i="1" spc="-5" dirty="0">
                <a:latin typeface="Times New Roman"/>
                <a:cs typeface="Times New Roman"/>
              </a:rPr>
              <a:t>k</a:t>
            </a:r>
            <a:r>
              <a:rPr sz="1500" i="1" spc="-19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976665" y="3815700"/>
            <a:ext cx="33401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r>
              <a:rPr sz="1500" i="1" spc="-28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41185" y="3947660"/>
            <a:ext cx="372745" cy="11277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410"/>
              </a:lnSpc>
              <a:spcBef>
                <a:spcPts val="135"/>
              </a:spcBef>
            </a:pPr>
            <a:r>
              <a:rPr sz="3800" spc="20" dirty="0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46990">
              <a:lnSpc>
                <a:spcPts val="1650"/>
              </a:lnSpc>
            </a:pPr>
            <a:r>
              <a:rPr sz="1500" i="1" spc="-5" dirty="0">
                <a:latin typeface="Times New Roman"/>
                <a:cs typeface="Times New Roman"/>
              </a:rPr>
              <a:t>k</a:t>
            </a:r>
            <a:r>
              <a:rPr sz="1500" i="1" spc="-22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785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r>
              <a:rPr sz="1500" i="1" spc="-32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97349" y="2674904"/>
            <a:ext cx="950594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25" baseline="-59912" dirty="0">
                <a:latin typeface="Symbol"/>
                <a:cs typeface="Symbol"/>
              </a:rPr>
              <a:t></a:t>
            </a:r>
            <a:r>
              <a:rPr sz="3825" baseline="-59912" dirty="0">
                <a:latin typeface="Times New Roman"/>
                <a:cs typeface="Times New Roman"/>
              </a:rPr>
              <a:t> </a:t>
            </a:r>
            <a:r>
              <a:rPr sz="3825" baseline="-22875" dirty="0">
                <a:latin typeface="Times New Roman"/>
                <a:cs typeface="Times New Roman"/>
              </a:rPr>
              <a:t>2</a:t>
            </a:r>
            <a:r>
              <a:rPr sz="3825" spc="277" baseline="-2287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n </a:t>
            </a:r>
            <a:r>
              <a:rPr sz="1500" spc="-20" dirty="0">
                <a:latin typeface="Symbol"/>
                <a:cs typeface="Symbol"/>
              </a:rPr>
              <a:t></a:t>
            </a:r>
            <a:r>
              <a:rPr sz="1500" spc="-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87558" y="3488454"/>
            <a:ext cx="33655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k</a:t>
            </a:r>
            <a:r>
              <a:rPr sz="1500" i="1" spc="-20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Symbol"/>
                <a:cs typeface="Symbol"/>
              </a:rPr>
              <a:t></a:t>
            </a:r>
            <a:r>
              <a:rPr sz="1500" spc="-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59289" y="2674904"/>
            <a:ext cx="9931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5760" algn="l"/>
              </a:tabLst>
            </a:pPr>
            <a:r>
              <a:rPr sz="3825" baseline="-59912" dirty="0">
                <a:latin typeface="Symbol"/>
                <a:cs typeface="Symbol"/>
              </a:rPr>
              <a:t></a:t>
            </a:r>
            <a:r>
              <a:rPr sz="3825" baseline="-59912" dirty="0">
                <a:latin typeface="Times New Roman"/>
                <a:cs typeface="Times New Roman"/>
              </a:rPr>
              <a:t>	</a:t>
            </a:r>
            <a:r>
              <a:rPr sz="3825" baseline="-22875" dirty="0">
                <a:latin typeface="Times New Roman"/>
                <a:cs typeface="Times New Roman"/>
              </a:rPr>
              <a:t>2 </a:t>
            </a:r>
            <a:r>
              <a:rPr sz="1500" i="1" spc="-5" dirty="0">
                <a:latin typeface="Times New Roman"/>
                <a:cs typeface="Times New Roman"/>
              </a:rPr>
              <a:t>n</a:t>
            </a:r>
            <a:r>
              <a:rPr sz="1500" i="1" spc="-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92853" y="3488454"/>
            <a:ext cx="33591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k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487138" y="1564782"/>
            <a:ext cx="83756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baseline="-22875" dirty="0">
                <a:latin typeface="Times New Roman"/>
                <a:cs typeface="Times New Roman"/>
              </a:rPr>
              <a:t>2 </a:t>
            </a:r>
            <a:r>
              <a:rPr sz="1500" i="1" spc="-5" dirty="0">
                <a:latin typeface="Times New Roman"/>
                <a:cs typeface="Times New Roman"/>
              </a:rPr>
              <a:t>n </a:t>
            </a:r>
            <a:r>
              <a:rPr sz="1500" spc="-25" dirty="0">
                <a:latin typeface="Symbol"/>
                <a:cs typeface="Symbol"/>
              </a:rPr>
              <a:t>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5025" spc="-419" baseline="-45605" dirty="0">
                <a:latin typeface="Symbol"/>
                <a:cs typeface="Symbol"/>
              </a:rPr>
              <a:t></a:t>
            </a:r>
            <a:endParaRPr sz="5025" baseline="-45605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92853" y="2481749"/>
            <a:ext cx="33591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k</a:t>
            </a:r>
            <a:r>
              <a:rPr sz="1500" i="1" spc="-19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Symbol"/>
                <a:cs typeface="Symbol"/>
              </a:rPr>
              <a:t>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91173" y="3136772"/>
            <a:ext cx="138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2F2F2F"/>
                </a:solidFill>
                <a:latin typeface="Times New Roman"/>
                <a:cs typeface="Times New Roman"/>
              </a:rPr>
              <a:t>Toplamı</a:t>
            </a:r>
            <a:r>
              <a:rPr sz="1800" b="1" spc="-6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dağıt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39866" y="1944370"/>
            <a:ext cx="190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Yineleme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ile</a:t>
            </a:r>
            <a:r>
              <a:rPr sz="1800" b="1" spc="-9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çözüm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7826" y="206502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9628" y="3680841"/>
            <a:ext cx="20948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İspat:T(n) </a:t>
            </a:r>
            <a:r>
              <a:rPr sz="1800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18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lg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n +</a:t>
            </a:r>
            <a:r>
              <a:rPr sz="18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8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latin typeface="Calibri"/>
                <a:cs typeface="Calibri"/>
              </a:rPr>
              <a:t>Quicksort </a:t>
            </a:r>
            <a:r>
              <a:rPr sz="3600" b="0" dirty="0">
                <a:latin typeface="Calibri"/>
                <a:cs typeface="Calibri"/>
              </a:rPr>
              <a:t>Analizi: </a:t>
            </a:r>
            <a:r>
              <a:rPr sz="3600" b="0" spc="-10" dirty="0">
                <a:latin typeface="Calibri"/>
                <a:cs typeface="Calibri"/>
              </a:rPr>
              <a:t>Ortalama</a:t>
            </a:r>
            <a:r>
              <a:rPr sz="3600" b="0" spc="-12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Durum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9364" y="1917281"/>
            <a:ext cx="4805680" cy="2169795"/>
          </a:xfrm>
          <a:custGeom>
            <a:avLst/>
            <a:gdLst/>
            <a:ahLst/>
            <a:cxnLst/>
            <a:rect l="l" t="t" r="r" b="b"/>
            <a:pathLst>
              <a:path w="4805680" h="2169795">
                <a:moveTo>
                  <a:pt x="0" y="0"/>
                </a:moveTo>
                <a:lnTo>
                  <a:pt x="291409" y="0"/>
                </a:lnTo>
              </a:path>
              <a:path w="4805680" h="2169795">
                <a:moveTo>
                  <a:pt x="3612206" y="0"/>
                </a:moveTo>
                <a:lnTo>
                  <a:pt x="3765158" y="0"/>
                </a:lnTo>
              </a:path>
              <a:path w="4805680" h="2169795">
                <a:moveTo>
                  <a:pt x="4668368" y="0"/>
                </a:moveTo>
                <a:lnTo>
                  <a:pt x="4805505" y="0"/>
                </a:lnTo>
              </a:path>
              <a:path w="4805680" h="2169795">
                <a:moveTo>
                  <a:pt x="142418" y="744259"/>
                </a:moveTo>
                <a:lnTo>
                  <a:pt x="433800" y="744259"/>
                </a:lnTo>
              </a:path>
              <a:path w="4805680" h="2169795">
                <a:moveTo>
                  <a:pt x="599945" y="744259"/>
                </a:moveTo>
                <a:lnTo>
                  <a:pt x="752907" y="744259"/>
                </a:lnTo>
              </a:path>
              <a:path w="4805680" h="2169795">
                <a:moveTo>
                  <a:pt x="1656107" y="744259"/>
                </a:moveTo>
                <a:lnTo>
                  <a:pt x="1793244" y="744259"/>
                </a:lnTo>
              </a:path>
              <a:path w="4805680" h="2169795">
                <a:moveTo>
                  <a:pt x="870250" y="1471399"/>
                </a:moveTo>
                <a:lnTo>
                  <a:pt x="1031133" y="1471399"/>
                </a:lnTo>
              </a:path>
              <a:path w="4805680" h="2169795">
                <a:moveTo>
                  <a:pt x="2379356" y="2169555"/>
                </a:moveTo>
                <a:lnTo>
                  <a:pt x="2540220" y="2169555"/>
                </a:lnTo>
              </a:path>
            </a:pathLst>
          </a:custGeom>
          <a:ln w="10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4076" y="2396778"/>
            <a:ext cx="32194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195" dirty="0">
                <a:latin typeface="Symbol"/>
                <a:cs typeface="Symbol"/>
              </a:rPr>
              <a:t></a:t>
            </a:r>
            <a:r>
              <a:rPr sz="1850" i="1" spc="160" dirty="0">
                <a:latin typeface="Times New Roman"/>
                <a:cs typeface="Times New Roman"/>
              </a:rPr>
              <a:t>n</a:t>
            </a:r>
            <a:r>
              <a:rPr sz="2450" spc="-200" dirty="0">
                <a:latin typeface="Symbol"/>
                <a:cs typeface="Symbol"/>
              </a:rPr>
              <a:t>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1057" y="1926582"/>
            <a:ext cx="145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1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106" y="4096166"/>
            <a:ext cx="145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8019" y="3398009"/>
            <a:ext cx="145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6217" y="2313881"/>
            <a:ext cx="1647189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6090" algn="l"/>
                <a:tab pos="1514475" algn="l"/>
              </a:tabLst>
            </a:pPr>
            <a:r>
              <a:rPr sz="1850" spc="100" dirty="0">
                <a:latin typeface="Times New Roman"/>
                <a:cs typeface="Times New Roman"/>
              </a:rPr>
              <a:t>2</a:t>
            </a:r>
            <a:r>
              <a:rPr sz="1850" i="1" spc="15" dirty="0">
                <a:latin typeface="Times New Roman"/>
                <a:cs typeface="Times New Roman"/>
              </a:rPr>
              <a:t>a</a:t>
            </a:r>
            <a:r>
              <a:rPr sz="1850" i="1" dirty="0">
                <a:latin typeface="Times New Roman"/>
                <a:cs typeface="Times New Roman"/>
              </a:rPr>
              <a:t>	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r>
              <a:rPr sz="1850" dirty="0">
                <a:latin typeface="Times New Roman"/>
                <a:cs typeface="Times New Roman"/>
              </a:rPr>
              <a:t>	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3521" y="2459483"/>
            <a:ext cx="11360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2830" algn="l"/>
              </a:tabLst>
            </a:pPr>
            <a:r>
              <a:rPr sz="1100" spc="-5" dirty="0">
                <a:latin typeface="Times New Roman"/>
                <a:cs typeface="Times New Roman"/>
              </a:rPr>
              <a:t>2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5754" y="1715223"/>
            <a:ext cx="113601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2830" algn="l"/>
              </a:tabLst>
            </a:pPr>
            <a:r>
              <a:rPr sz="1100" spc="-5" dirty="0">
                <a:latin typeface="Times New Roman"/>
                <a:cs typeface="Times New Roman"/>
              </a:rPr>
              <a:t>2	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0689" y="4126458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57117" y="3919641"/>
            <a:ext cx="1640839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36065" algn="l"/>
              </a:tabLst>
            </a:pPr>
            <a:r>
              <a:rPr sz="1850" spc="10" dirty="0">
                <a:latin typeface="Symbol"/>
                <a:cs typeface="Symbol"/>
              </a:rPr>
              <a:t></a:t>
            </a:r>
            <a:r>
              <a:rPr sz="1850" spc="10" dirty="0">
                <a:latin typeface="Times New Roman"/>
                <a:cs typeface="Times New Roman"/>
              </a:rPr>
              <a:t>	</a:t>
            </a:r>
            <a:r>
              <a:rPr sz="1850" spc="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7117" y="4126458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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9762" y="3822084"/>
            <a:ext cx="312356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204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an</a:t>
            </a:r>
            <a:r>
              <a:rPr sz="1850" i="1" spc="-11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</a:t>
            </a:r>
            <a:r>
              <a:rPr sz="1850" i="1" spc="-7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b</a:t>
            </a:r>
            <a:r>
              <a:rPr sz="1850" i="1" spc="-7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2775" spc="15" baseline="33033" dirty="0">
                <a:latin typeface="Symbol"/>
                <a:cs typeface="Symbol"/>
              </a:rPr>
              <a:t></a:t>
            </a:r>
            <a:r>
              <a:rPr sz="2775" spc="-337" baseline="33033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</a:t>
            </a:r>
            <a:r>
              <a:rPr sz="2450" spc="20" dirty="0">
                <a:latin typeface="Symbol"/>
                <a:cs typeface="Symbol"/>
              </a:rPr>
              <a:t></a:t>
            </a:r>
            <a:r>
              <a:rPr sz="1850" i="1" spc="20" dirty="0">
                <a:latin typeface="Times New Roman"/>
                <a:cs typeface="Times New Roman"/>
              </a:rPr>
              <a:t>n</a:t>
            </a:r>
            <a:r>
              <a:rPr sz="2450" spc="20" dirty="0">
                <a:latin typeface="Symbol"/>
                <a:cs typeface="Symbol"/>
              </a:rPr>
              <a:t>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-100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b</a:t>
            </a:r>
            <a:r>
              <a:rPr sz="1850" i="1" spc="-6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90" dirty="0">
                <a:latin typeface="Times New Roman"/>
                <a:cs typeface="Times New Roman"/>
              </a:rPr>
              <a:t> </a:t>
            </a:r>
            <a:r>
              <a:rPr sz="2775" i="1" spc="22" baseline="37537" dirty="0">
                <a:latin typeface="Times New Roman"/>
                <a:cs typeface="Times New Roman"/>
              </a:rPr>
              <a:t>a</a:t>
            </a:r>
            <a:r>
              <a:rPr sz="2775" i="1" spc="97" baseline="37537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</a:t>
            </a:r>
            <a:r>
              <a:rPr sz="1850" i="1" spc="-225" dirty="0">
                <a:latin typeface="Times New Roman"/>
                <a:cs typeface="Times New Roman"/>
              </a:rPr>
              <a:t> </a:t>
            </a:r>
            <a:r>
              <a:rPr sz="2775" spc="15" baseline="33033" dirty="0">
                <a:latin typeface="Symbol"/>
                <a:cs typeface="Symbol"/>
              </a:rPr>
              <a:t></a:t>
            </a:r>
            <a:endParaRPr sz="2775" baseline="3303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9762" y="3123917"/>
            <a:ext cx="268859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an </a:t>
            </a:r>
            <a:r>
              <a:rPr sz="1850" spc="5" dirty="0">
                <a:latin typeface="Times New Roman"/>
                <a:cs typeface="Times New Roman"/>
              </a:rPr>
              <a:t>lg </a:t>
            </a:r>
            <a:r>
              <a:rPr sz="1850" i="1" spc="15" dirty="0">
                <a:latin typeface="Times New Roman"/>
                <a:cs typeface="Times New Roman"/>
              </a:rPr>
              <a:t>n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2775" i="1" spc="22" baseline="37537" dirty="0">
                <a:latin typeface="Times New Roman"/>
                <a:cs typeface="Times New Roman"/>
              </a:rPr>
              <a:t>a </a:t>
            </a:r>
            <a:r>
              <a:rPr sz="1850" i="1" spc="15" dirty="0">
                <a:latin typeface="Times New Roman"/>
                <a:cs typeface="Times New Roman"/>
              </a:rPr>
              <a:t>n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2</a:t>
            </a:r>
            <a:r>
              <a:rPr sz="1850" i="1" spc="25" dirty="0">
                <a:latin typeface="Times New Roman"/>
                <a:cs typeface="Times New Roman"/>
              </a:rPr>
              <a:t>b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305" dirty="0">
                <a:latin typeface="Times New Roman"/>
                <a:cs typeface="Times New Roman"/>
              </a:rPr>
              <a:t> </a:t>
            </a:r>
            <a:r>
              <a:rPr sz="1850" spc="-30" dirty="0">
                <a:latin typeface="Symbol"/>
                <a:cs typeface="Symbol"/>
              </a:rPr>
              <a:t></a:t>
            </a:r>
            <a:r>
              <a:rPr sz="2450" spc="-30" dirty="0">
                <a:latin typeface="Symbol"/>
                <a:cs typeface="Symbol"/>
              </a:rPr>
              <a:t></a:t>
            </a:r>
            <a:r>
              <a:rPr sz="1850" i="1" spc="-30" dirty="0">
                <a:latin typeface="Times New Roman"/>
                <a:cs typeface="Times New Roman"/>
              </a:rPr>
              <a:t>n</a:t>
            </a:r>
            <a:r>
              <a:rPr sz="2450" spc="-30" dirty="0">
                <a:latin typeface="Symbol"/>
                <a:cs typeface="Symbol"/>
              </a:rPr>
              <a:t>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5804" y="2494335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5804" y="2701162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5804" y="2332311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16083" y="2494335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5375" y="2670860"/>
            <a:ext cx="164338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485265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n 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2775" spc="15" baseline="-7507" dirty="0">
                <a:latin typeface="Symbol"/>
                <a:cs typeface="Symbol"/>
              </a:rPr>
              <a:t></a:t>
            </a:r>
            <a:r>
              <a:rPr sz="2775" spc="-37" baseline="-7507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2	8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6083" y="2332311"/>
            <a:ext cx="11747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0" dirty="0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43083" y="2473267"/>
            <a:ext cx="2304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2575" algn="l"/>
                <a:tab pos="1052830" algn="l"/>
                <a:tab pos="1453515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n	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</a:t>
            </a:r>
            <a:r>
              <a:rPr sz="1850" i="1" spc="-6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</a:t>
            </a:r>
            <a:r>
              <a:rPr sz="1850" spc="15" dirty="0">
                <a:latin typeface="Times New Roman"/>
                <a:cs typeface="Times New Roman"/>
              </a:rPr>
              <a:t>	</a:t>
            </a:r>
            <a:r>
              <a:rPr sz="1850" i="1" spc="15" dirty="0">
                <a:latin typeface="Times New Roman"/>
                <a:cs typeface="Times New Roman"/>
              </a:rPr>
              <a:t>n	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25" dirty="0">
                <a:latin typeface="Times New Roman"/>
                <a:cs typeface="Times New Roman"/>
              </a:rPr>
              <a:t>2</a:t>
            </a:r>
            <a:r>
              <a:rPr sz="1850" i="1" spc="25" dirty="0">
                <a:latin typeface="Times New Roman"/>
                <a:cs typeface="Times New Roman"/>
              </a:rPr>
              <a:t>b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9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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7346" y="2473267"/>
            <a:ext cx="15684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Symbol"/>
                <a:cs typeface="Symbol"/>
              </a:rPr>
              <a:t>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9034" y="1569603"/>
            <a:ext cx="1484630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122680" algn="l"/>
              </a:tabLst>
            </a:pPr>
            <a:r>
              <a:rPr sz="2775" spc="22" baseline="-37537" dirty="0">
                <a:latin typeface="Symbol"/>
                <a:cs typeface="Symbol"/>
              </a:rPr>
              <a:t></a:t>
            </a:r>
            <a:r>
              <a:rPr sz="2775" spc="292" baseline="-37537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1	</a:t>
            </a:r>
            <a:r>
              <a:rPr sz="2775" spc="22" baseline="-37537" dirty="0">
                <a:latin typeface="Symbol"/>
                <a:cs typeface="Symbol"/>
              </a:rPr>
              <a:t></a:t>
            </a:r>
            <a:r>
              <a:rPr sz="2775" spc="-67" baseline="-37537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84190" y="1652528"/>
            <a:ext cx="174117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49095" algn="l"/>
              </a:tabLst>
            </a:pP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</a:t>
            </a:r>
            <a:r>
              <a:rPr sz="1850" spc="15" dirty="0">
                <a:latin typeface="Times New Roman"/>
                <a:cs typeface="Times New Roman"/>
              </a:rPr>
              <a:t>g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7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Times New Roman"/>
                <a:cs typeface="Times New Roman"/>
              </a:rPr>
              <a:t>2</a:t>
            </a:r>
            <a:r>
              <a:rPr sz="1850" i="1" spc="15" dirty="0">
                <a:latin typeface="Times New Roman"/>
                <a:cs typeface="Times New Roman"/>
              </a:rPr>
              <a:t>b</a:t>
            </a:r>
            <a:r>
              <a:rPr sz="1850" i="1" spc="-6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110" dirty="0">
                <a:latin typeface="Symbol"/>
                <a:cs typeface="Symbol"/>
              </a:rPr>
              <a:t></a:t>
            </a:r>
            <a:r>
              <a:rPr sz="2450" spc="-200" dirty="0">
                <a:latin typeface="Symbol"/>
                <a:cs typeface="Symbol"/>
              </a:rPr>
              <a:t>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0" dirty="0">
                <a:latin typeface="Symbol"/>
                <a:cs typeface="Symbol"/>
              </a:rPr>
              <a:t>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448" y="1652528"/>
            <a:ext cx="1086485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50" i="1" spc="15" dirty="0">
                <a:latin typeface="Times New Roman"/>
                <a:cs typeface="Times New Roman"/>
              </a:rPr>
              <a:t>T </a:t>
            </a:r>
            <a:r>
              <a:rPr sz="2450" spc="-80" dirty="0">
                <a:latin typeface="Symbol"/>
                <a:cs typeface="Symbol"/>
              </a:rPr>
              <a:t></a:t>
            </a:r>
            <a:r>
              <a:rPr sz="1850" i="1" spc="-80" dirty="0">
                <a:latin typeface="Times New Roman"/>
                <a:cs typeface="Times New Roman"/>
              </a:rPr>
              <a:t>n</a:t>
            </a:r>
            <a:r>
              <a:rPr sz="2450" spc="-80" dirty="0">
                <a:latin typeface="Symbol"/>
                <a:cs typeface="Symbol"/>
              </a:rPr>
              <a:t>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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2775" spc="82" baseline="37537" dirty="0">
                <a:latin typeface="Times New Roman"/>
                <a:cs typeface="Times New Roman"/>
              </a:rPr>
              <a:t>2</a:t>
            </a:r>
            <a:r>
              <a:rPr sz="2775" i="1" spc="82" baseline="37537" dirty="0">
                <a:latin typeface="Times New Roman"/>
                <a:cs typeface="Times New Roman"/>
              </a:rPr>
              <a:t>a</a:t>
            </a:r>
            <a:endParaRPr sz="2775" baseline="3753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9762" y="4366817"/>
            <a:ext cx="1280160" cy="9906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1850" spc="15" dirty="0">
                <a:latin typeface="Symbol"/>
                <a:cs typeface="Symbol"/>
              </a:rPr>
              <a:t>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an </a:t>
            </a:r>
            <a:r>
              <a:rPr sz="1850" spc="5" dirty="0">
                <a:latin typeface="Times New Roman"/>
                <a:cs typeface="Times New Roman"/>
              </a:rPr>
              <a:t>lg </a:t>
            </a:r>
            <a:r>
              <a:rPr sz="1850" i="1" spc="15" dirty="0">
                <a:latin typeface="Times New Roman"/>
                <a:cs typeface="Times New Roman"/>
              </a:rPr>
              <a:t>n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  <a:p>
            <a:pPr marL="182245">
              <a:lnSpc>
                <a:spcPct val="100000"/>
              </a:lnSpc>
              <a:spcBef>
                <a:spcPts val="1205"/>
              </a:spcBef>
            </a:pPr>
            <a:r>
              <a:rPr sz="4200" spc="22" baseline="-8928" dirty="0">
                <a:latin typeface="Symbol"/>
                <a:cs typeface="Symbol"/>
              </a:rPr>
              <a:t></a:t>
            </a:r>
            <a:r>
              <a:rPr sz="4200" spc="-705" baseline="-892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 </a:t>
            </a:r>
            <a:r>
              <a:rPr sz="1850" spc="5" dirty="0">
                <a:latin typeface="Times New Roman"/>
                <a:cs typeface="Times New Roman"/>
              </a:rPr>
              <a:t>lg </a:t>
            </a:r>
            <a:r>
              <a:rPr sz="1850" i="1" spc="10" dirty="0"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7334" y="1609610"/>
            <a:ext cx="420243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26084" algn="l"/>
                <a:tab pos="1530985" algn="l"/>
                <a:tab pos="1980564" algn="l"/>
                <a:tab pos="2575560" algn="l"/>
                <a:tab pos="3020695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n</a:t>
            </a:r>
            <a:r>
              <a:rPr sz="1850" i="1" spc="17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,	</a:t>
            </a:r>
            <a:r>
              <a:rPr sz="4200" spc="22" baseline="-8928" dirty="0">
                <a:latin typeface="Symbol"/>
                <a:cs typeface="Symbol"/>
              </a:rPr>
              <a:t></a:t>
            </a:r>
            <a:r>
              <a:rPr sz="4200" spc="-517" baseline="-892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 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	</a:t>
            </a:r>
            <a:r>
              <a:rPr sz="2775" spc="22" baseline="-46546" dirty="0">
                <a:latin typeface="Times New Roman"/>
                <a:cs typeface="Times New Roman"/>
              </a:rPr>
              <a:t>2</a:t>
            </a:r>
            <a:r>
              <a:rPr sz="2775" spc="7" baseline="-46546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	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	</a:t>
            </a:r>
            <a:r>
              <a:rPr sz="2775" spc="22" baseline="-46546" dirty="0">
                <a:latin typeface="Times New Roman"/>
                <a:cs typeface="Times New Roman"/>
              </a:rPr>
              <a:t>8</a:t>
            </a:r>
            <a:r>
              <a:rPr sz="2775" spc="-37" baseline="-46546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	oldugundan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79605" y="1668216"/>
            <a:ext cx="28130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15" dirty="0">
                <a:latin typeface="Symbol"/>
                <a:cs typeface="Symbol"/>
              </a:rPr>
              <a:t>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95900" y="5603850"/>
            <a:ext cx="2514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r>
              <a:rPr sz="1100" i="1" spc="-2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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4142" y="5562705"/>
            <a:ext cx="1759585" cy="7327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4200" spc="22" baseline="-8928" dirty="0">
                <a:latin typeface="Symbol"/>
                <a:cs typeface="Symbol"/>
              </a:rPr>
              <a:t></a:t>
            </a:r>
            <a:r>
              <a:rPr sz="4200" spc="-487" baseline="-8928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k</a:t>
            </a:r>
            <a:r>
              <a:rPr sz="1850" i="1" spc="-3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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</a:t>
            </a:r>
            <a:r>
              <a:rPr sz="1850" i="1" spc="-305" dirty="0">
                <a:latin typeface="Times New Roman"/>
                <a:cs typeface="Times New Roman"/>
              </a:rPr>
              <a:t> </a:t>
            </a:r>
            <a:r>
              <a:rPr sz="1650" spc="-7" baseline="45454" dirty="0">
                <a:latin typeface="Times New Roman"/>
                <a:cs typeface="Times New Roman"/>
              </a:rPr>
              <a:t>2</a:t>
            </a:r>
            <a:r>
              <a:rPr sz="1650" spc="284" baseline="45454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lg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i="1" spc="1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45"/>
              </a:spcBef>
            </a:pP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95900" y="4864188"/>
            <a:ext cx="25146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r>
              <a:rPr sz="1100" i="1" spc="-2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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95249" y="5362774"/>
            <a:ext cx="2533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6767" y="2070223"/>
            <a:ext cx="2533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05982" y="1571638"/>
            <a:ext cx="244284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3450" algn="l"/>
              </a:tabLst>
            </a:pPr>
            <a:r>
              <a:rPr sz="1100" i="1" spc="-5" dirty="0">
                <a:latin typeface="Times New Roman"/>
                <a:cs typeface="Times New Roman"/>
              </a:rPr>
              <a:t>n</a:t>
            </a:r>
            <a:r>
              <a:rPr sz="1100" i="1" spc="-17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</a:t>
            </a:r>
            <a:r>
              <a:rPr sz="1100" spc="-20" dirty="0">
                <a:latin typeface="Times New Roman"/>
                <a:cs typeface="Times New Roman"/>
              </a:rPr>
              <a:t>1	</a:t>
            </a:r>
            <a:r>
              <a:rPr sz="1100" i="1" spc="-5" dirty="0">
                <a:latin typeface="Times New Roman"/>
                <a:cs typeface="Times New Roman"/>
              </a:rPr>
              <a:t>n</a:t>
            </a:r>
            <a:r>
              <a:rPr sz="1100" i="1" spc="-21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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05332" y="2070223"/>
            <a:ext cx="2533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67710" y="4463541"/>
            <a:ext cx="478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olu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62860" y="4958588"/>
            <a:ext cx="5603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toplamındaki terimler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fazla </a:t>
            </a:r>
            <a:r>
              <a:rPr sz="2000" spc="-5" dirty="0">
                <a:latin typeface="Calibri"/>
                <a:cs typeface="Calibri"/>
              </a:rPr>
              <a:t>nlogn </a:t>
            </a:r>
            <a:r>
              <a:rPr sz="2000" spc="-45" dirty="0">
                <a:latin typeface="Calibri"/>
                <a:cs typeface="Calibri"/>
              </a:rPr>
              <a:t>olur.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durumda 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10" dirty="0">
                <a:latin typeface="Calibri"/>
                <a:cs typeface="Calibri"/>
              </a:rPr>
              <a:t>fazla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10" dirty="0">
                <a:latin typeface="Calibri"/>
                <a:cs typeface="Calibri"/>
              </a:rPr>
              <a:t>terim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18509" y="5782767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olu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69138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Çabuk </a:t>
            </a:r>
            <a:r>
              <a:rPr sz="3200" spc="-10" dirty="0"/>
              <a:t>sıralama </a:t>
            </a:r>
            <a:r>
              <a:rPr sz="3200" dirty="0"/>
              <a:t>(Quick</a:t>
            </a:r>
            <a:r>
              <a:rPr sz="3200" spc="-85" dirty="0"/>
              <a:t> </a:t>
            </a:r>
            <a:r>
              <a:rPr sz="3200" dirty="0"/>
              <a:t>Sort)  </a:t>
            </a:r>
            <a:r>
              <a:rPr sz="3200" spc="5" dirty="0"/>
              <a:t>Böl </a:t>
            </a:r>
            <a:r>
              <a:rPr sz="3200" spc="-10" dirty="0"/>
              <a:t>ve</a:t>
            </a:r>
            <a:r>
              <a:rPr sz="3200" spc="-20" dirty="0"/>
              <a:t> fethet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329941"/>
            <a:ext cx="6986905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Quicksort algoritmasında yapılan </a:t>
            </a:r>
            <a:r>
              <a:rPr sz="2400" dirty="0">
                <a:latin typeface="Calibri"/>
                <a:cs typeface="Calibri"/>
              </a:rPr>
              <a:t>ana iş </a:t>
            </a:r>
            <a:r>
              <a:rPr sz="2400" spc="-25" dirty="0">
                <a:latin typeface="Calibri"/>
                <a:cs typeface="Calibri"/>
              </a:rPr>
              <a:t>öz </a:t>
            </a:r>
            <a:r>
              <a:rPr sz="2400" dirty="0">
                <a:latin typeface="Calibri"/>
                <a:cs typeface="Calibri"/>
              </a:rPr>
              <a:t>yinelemede  </a:t>
            </a:r>
            <a:r>
              <a:rPr sz="2400" spc="-10" dirty="0">
                <a:latin typeface="Calibri"/>
                <a:cs typeface="Calibri"/>
              </a:rPr>
              <a:t>bölüntülere ayırma </a:t>
            </a:r>
            <a:r>
              <a:rPr sz="2400" spc="-25" dirty="0">
                <a:latin typeface="Calibri"/>
                <a:cs typeface="Calibri"/>
              </a:rPr>
              <a:t>işlemidir. </a:t>
            </a:r>
            <a:r>
              <a:rPr sz="2400" dirty="0">
                <a:latin typeface="Calibri"/>
                <a:cs typeface="Calibri"/>
              </a:rPr>
              <a:t>Bütün iş </a:t>
            </a:r>
            <a:r>
              <a:rPr sz="2400" spc="-5" dirty="0">
                <a:latin typeface="Calibri"/>
                <a:cs typeface="Calibri"/>
              </a:rPr>
              <a:t>bölüntüleme de  </a:t>
            </a:r>
            <a:r>
              <a:rPr sz="2400" spc="-25" dirty="0">
                <a:latin typeface="Calibri"/>
                <a:cs typeface="Calibri"/>
              </a:rPr>
              <a:t>yapılmaktadır.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alibri"/>
              <a:cs typeface="Calibri"/>
            </a:endParaRPr>
          </a:p>
          <a:p>
            <a:pPr marL="285115" marR="360680" indent="-273050">
              <a:lnSpc>
                <a:spcPct val="1008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Buradaki anahtar </a:t>
            </a:r>
            <a:r>
              <a:rPr sz="2400" spc="-20" dirty="0">
                <a:latin typeface="Calibri"/>
                <a:cs typeface="Calibri"/>
              </a:rPr>
              <a:t>olay </a:t>
            </a:r>
            <a:r>
              <a:rPr sz="2400" spc="-10" dirty="0">
                <a:latin typeface="Calibri"/>
                <a:cs typeface="Calibri"/>
              </a:rPr>
              <a:t>bölüntü </a:t>
            </a:r>
            <a:r>
              <a:rPr sz="2400" dirty="0">
                <a:latin typeface="Calibri"/>
                <a:cs typeface="Calibri"/>
              </a:rPr>
              <a:t>alt </a:t>
            </a:r>
            <a:r>
              <a:rPr sz="2400" spc="-15" dirty="0">
                <a:latin typeface="Calibri"/>
                <a:cs typeface="Calibri"/>
              </a:rPr>
              <a:t>yordamı </a:t>
            </a:r>
            <a:r>
              <a:rPr sz="2400" spc="-5" dirty="0">
                <a:latin typeface="Calibri"/>
                <a:cs typeface="Calibri"/>
              </a:rPr>
              <a:t>doğrusal  </a:t>
            </a:r>
            <a:r>
              <a:rPr sz="2400" spc="-10" dirty="0">
                <a:latin typeface="Calibri"/>
                <a:cs typeface="Calibri"/>
              </a:rPr>
              <a:t>zamanda yani 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(n)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olması.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Calibri"/>
              <a:cs typeface="Calibri"/>
            </a:endParaRPr>
          </a:p>
          <a:p>
            <a:pPr marL="285115" marR="542925" indent="-273050">
              <a:lnSpc>
                <a:spcPct val="1008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Merge </a:t>
            </a:r>
            <a:r>
              <a:rPr sz="2400" spc="-5" dirty="0">
                <a:latin typeface="Calibri"/>
                <a:cs typeface="Calibri"/>
              </a:rPr>
              <a:t>sort algoritmasında </a:t>
            </a:r>
            <a:r>
              <a:rPr sz="2400" dirty="0">
                <a:latin typeface="Calibri"/>
                <a:cs typeface="Calibri"/>
              </a:rPr>
              <a:t>ana iş ise </a:t>
            </a:r>
            <a:r>
              <a:rPr sz="2400" spc="-25" dirty="0">
                <a:latin typeface="Calibri"/>
                <a:cs typeface="Calibri"/>
              </a:rPr>
              <a:t>öz </a:t>
            </a:r>
            <a:r>
              <a:rPr sz="2400" dirty="0">
                <a:latin typeface="Calibri"/>
                <a:cs typeface="Calibri"/>
              </a:rPr>
              <a:t>yinelemeli  </a:t>
            </a:r>
            <a:r>
              <a:rPr sz="2400" spc="-5" dirty="0">
                <a:latin typeface="Calibri"/>
                <a:cs typeface="Calibri"/>
              </a:rPr>
              <a:t>birleştirme </a:t>
            </a:r>
            <a:r>
              <a:rPr sz="2400" spc="-30" dirty="0">
                <a:latin typeface="Calibri"/>
                <a:cs typeface="Calibri"/>
              </a:rPr>
              <a:t>yapmadır, </a:t>
            </a:r>
            <a:r>
              <a:rPr sz="2400" spc="-5" dirty="0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(n) 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3380</Words>
  <Application>Microsoft Office PowerPoint</Application>
  <PresentationFormat>Ekran Gösterisi (4:3)</PresentationFormat>
  <Paragraphs>651</Paragraphs>
  <Slides>83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83</vt:i4>
      </vt:variant>
    </vt:vector>
  </HeadingPairs>
  <TitlesOfParts>
    <vt:vector size="91" baseType="lpstr">
      <vt:lpstr>Arial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PowerPoint Sunusu</vt:lpstr>
      <vt:lpstr>Sıralama Algoritmaları</vt:lpstr>
      <vt:lpstr>Yerinde Sıralama :In-place Sorting</vt:lpstr>
      <vt:lpstr>Heap (Yığın ağacı)</vt:lpstr>
      <vt:lpstr>Heap (Yığın ağacı)</vt:lpstr>
      <vt:lpstr>PowerPoint Sunusu</vt:lpstr>
      <vt:lpstr>Çabuk sıralama (Quick Sort)</vt:lpstr>
      <vt:lpstr>Çabuk sıralama (Quick Sort)  Böl ve fethet</vt:lpstr>
      <vt:lpstr>Çabuk sıralama (Quick Sort)  Böl ve fethet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 (Quick Sort)  Bölüntüleme örneği</vt:lpstr>
      <vt:lpstr>Çabuk sıralamanın çözümlemesi</vt:lpstr>
      <vt:lpstr>Çabuk sıralamanın en kötü durumu  (worst-case)</vt:lpstr>
      <vt:lpstr>Çabuk sıralamanın En kötü durum özyineleme ağacı</vt:lpstr>
      <vt:lpstr>Rastgele çabuk sıralama çözümlemesi  (analizi)</vt:lpstr>
      <vt:lpstr>Çabuk sıralamanın En iyi durum (Best Case) çözümlemesi  ( Yalnızca sezgi gelişimi amaçlı!)</vt:lpstr>
      <vt:lpstr>Çabuk sıralamanın “En iyiye yakın”  durumun (Average Case) çözümlemesi</vt:lpstr>
      <vt:lpstr>Çabuk sıralamanın “En iyiye yakın”  durumun (Average Case) çözümlemesi:  Daha fazla sezgi</vt:lpstr>
      <vt:lpstr>Rastgele çabuk sıralama</vt:lpstr>
      <vt:lpstr>Rastgele çabuk sıralama  (Randomized Quicksort)</vt:lpstr>
      <vt:lpstr>Rastgele çabuk sıralama  (Randomized Quicksort)</vt:lpstr>
      <vt:lpstr>Rastgele çabuk sıralama çözümlemesi  (analizi)</vt:lpstr>
      <vt:lpstr>Rastgele çabuk sıralama çözümlemesi</vt:lpstr>
      <vt:lpstr>Rastgele çabuk sıralama  Beklenenin hesaplanması</vt:lpstr>
      <vt:lpstr>Rastgele çabuk sıralama  Beklenenin hesaplanması</vt:lpstr>
      <vt:lpstr>Rastgele çabuk sıralama  Beklenenin hesaplanması</vt:lpstr>
      <vt:lpstr>Rastgele çabuk sıralama  Beklenenin hesaplanması</vt:lpstr>
      <vt:lpstr>Rastgele çabuk sıralama  Beklenenin hesaplanması  Karmaşık yineleme</vt:lpstr>
      <vt:lpstr>Rastgele çabuk sıralama  Yerine koyma metodu</vt:lpstr>
      <vt:lpstr>Rastgele çabuk sıralama  Yerine koyma metodu</vt:lpstr>
      <vt:lpstr>Rastgele çabuk sıralama  Yerine koyma metodu</vt:lpstr>
      <vt:lpstr>Daha sıkı bir üst sınır</vt:lpstr>
      <vt:lpstr>Daha sıkı bir üst sınır</vt:lpstr>
      <vt:lpstr>Daha sıkı bir üst sınır</vt:lpstr>
      <vt:lpstr>Daha sıkı bir üst sınır</vt:lpstr>
      <vt:lpstr>PowerPoint Sunusu</vt:lpstr>
      <vt:lpstr>Orjinal Partition Algoritması</vt:lpstr>
      <vt:lpstr>Çabuk sıralama (Quick Sort) Bölüntüleme örneği-2  pivot son elaman</vt:lpstr>
      <vt:lpstr>Pratikte çabuk sıralama</vt:lpstr>
      <vt:lpstr>Quick sort ile Heapsort karşılaştırma</vt:lpstr>
      <vt:lpstr>Ek: Sıralama Algoritmaları Analiz  http://tr.wikipedia.org/wiki/Sıralama_algoritması  http://en.wikipedia.org/wiki/Sorting_algorithm</vt:lpstr>
      <vt:lpstr>PowerPoint Sunusu</vt:lpstr>
      <vt:lpstr>Ne kadar hızlı sıralayabiliriz?</vt:lpstr>
      <vt:lpstr>Karar-ağacı örneği</vt:lpstr>
      <vt:lpstr>Karar-ağacı örneği</vt:lpstr>
      <vt:lpstr>Karar-ağacı örneği</vt:lpstr>
      <vt:lpstr>Karar-ağacı örneği</vt:lpstr>
      <vt:lpstr>Karar-ağacı modeli</vt:lpstr>
      <vt:lpstr>Karar-ağacı sıralamasında  alt sınır</vt:lpstr>
      <vt:lpstr>Karar-ağacı sıralamasında  alt sınır</vt:lpstr>
      <vt:lpstr>Doğrusal zamanda sıralama</vt:lpstr>
      <vt:lpstr>Sayma sıralaması</vt:lpstr>
      <vt:lpstr>Sayma sıralaması</vt:lpstr>
      <vt:lpstr>Sayma sıralaması</vt:lpstr>
      <vt:lpstr>Döngü 1</vt:lpstr>
      <vt:lpstr>Döngü 2</vt:lpstr>
      <vt:lpstr>Döngü 2</vt:lpstr>
      <vt:lpstr>Döngü 2</vt:lpstr>
      <vt:lpstr>Döngü 2</vt:lpstr>
      <vt:lpstr>Döngü 2</vt:lpstr>
      <vt:lpstr>Döngü 3</vt:lpstr>
      <vt:lpstr>Döngü 3</vt:lpstr>
      <vt:lpstr>Döngü 3</vt:lpstr>
      <vt:lpstr>Döngü 4</vt:lpstr>
      <vt:lpstr>Döngü 4</vt:lpstr>
      <vt:lpstr>Döngü 4</vt:lpstr>
      <vt:lpstr>Döngü 4</vt:lpstr>
      <vt:lpstr>Döngü 4</vt:lpstr>
      <vt:lpstr>Çözümleme</vt:lpstr>
      <vt:lpstr>Çalışma Zamanı</vt:lpstr>
      <vt:lpstr>Çalışma Zamanı</vt:lpstr>
      <vt:lpstr>Sayma sıralamanın artıları  eksileri</vt:lpstr>
      <vt:lpstr>PowerPoint Sunusu</vt:lpstr>
      <vt:lpstr>Quicksort Analizi: Ortalama Durum</vt:lpstr>
      <vt:lpstr>Quicksort Analizi: Ortalama Durum</vt:lpstr>
      <vt:lpstr>PowerPoint Sunusu</vt:lpstr>
      <vt:lpstr>Quicksort Analizi: Ortalama Durum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8</cp:revision>
  <dcterms:created xsi:type="dcterms:W3CDTF">2020-10-06T18:09:54Z</dcterms:created>
  <dcterms:modified xsi:type="dcterms:W3CDTF">2024-11-19T21:00:44Z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