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3" r:id="rId6"/>
    <p:sldId id="274" r:id="rId7"/>
    <p:sldId id="275" r:id="rId8"/>
    <p:sldId id="277" r:id="rId9"/>
    <p:sldId id="278" r:id="rId10"/>
    <p:sldId id="279" r:id="rId11"/>
    <p:sldId id="280" r:id="rId12"/>
    <p:sldId id="264" r:id="rId13"/>
    <p:sldId id="265" r:id="rId14"/>
    <p:sldId id="284" r:id="rId15"/>
    <p:sldId id="276" r:id="rId16"/>
    <p:sldId id="281" r:id="rId17"/>
    <p:sldId id="282" r:id="rId18"/>
    <p:sldId id="283" r:id="rId19"/>
    <p:sldId id="267" r:id="rId20"/>
    <p:sldId id="285" r:id="rId21"/>
    <p:sldId id="286" r:id="rId22"/>
    <p:sldId id="287" r:id="rId23"/>
    <p:sldId id="288" r:id="rId24"/>
    <p:sldId id="270" r:id="rId25"/>
    <p:sldId id="293" r:id="rId26"/>
    <p:sldId id="295" r:id="rId27"/>
    <p:sldId id="294" r:id="rId28"/>
    <p:sldId id="271" r:id="rId29"/>
    <p:sldId id="291" r:id="rId30"/>
    <p:sldId id="272" r:id="rId31"/>
    <p:sldId id="292" r:id="rId32"/>
    <p:sldId id="296" r:id="rId33"/>
    <p:sldId id="297" r:id="rId34"/>
    <p:sldId id="273" r:id="rId35"/>
    <p:sldId id="289" r:id="rId36"/>
    <p:sldId id="262" r:id="rId37"/>
    <p:sldId id="298" r:id="rId38"/>
    <p:sldId id="299" r:id="rId39"/>
    <p:sldId id="29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5A93CE-DB99-445A-9007-CCF90E35C7E7}">
          <p14:sldIdLst>
            <p14:sldId id="256"/>
            <p14:sldId id="257"/>
            <p14:sldId id="258"/>
            <p14:sldId id="260"/>
          </p14:sldIdLst>
        </p14:section>
        <p14:section name="Untitled Section" id="{97850F5E-CF3D-4653-9B87-D85A2477053E}">
          <p14:sldIdLst>
            <p14:sldId id="263"/>
            <p14:sldId id="274"/>
            <p14:sldId id="275"/>
            <p14:sldId id="277"/>
            <p14:sldId id="278"/>
            <p14:sldId id="279"/>
            <p14:sldId id="280"/>
            <p14:sldId id="264"/>
            <p14:sldId id="265"/>
            <p14:sldId id="284"/>
            <p14:sldId id="276"/>
            <p14:sldId id="281"/>
            <p14:sldId id="282"/>
            <p14:sldId id="283"/>
            <p14:sldId id="267"/>
            <p14:sldId id="285"/>
            <p14:sldId id="286"/>
            <p14:sldId id="287"/>
            <p14:sldId id="288"/>
            <p14:sldId id="270"/>
            <p14:sldId id="293"/>
            <p14:sldId id="295"/>
            <p14:sldId id="294"/>
            <p14:sldId id="271"/>
            <p14:sldId id="291"/>
            <p14:sldId id="272"/>
            <p14:sldId id="292"/>
            <p14:sldId id="296"/>
            <p14:sldId id="297"/>
            <p14:sldId id="273"/>
            <p14:sldId id="289"/>
            <p14:sldId id="262"/>
            <p14:sldId id="298"/>
            <p14:sldId id="29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F62"/>
    <a:srgbClr val="D73A49"/>
    <a:srgbClr val="6A737D"/>
    <a:srgbClr val="22863A"/>
    <a:srgbClr val="E36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91" autoAdjust="0"/>
  </p:normalViewPr>
  <p:slideViewPr>
    <p:cSldViewPr snapToGrid="0">
      <p:cViewPr>
        <p:scale>
          <a:sx n="100" d="100"/>
          <a:sy n="100" d="100"/>
        </p:scale>
        <p:origin x="61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61FF-94A8-4B09-A88E-D72E5C20E53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96A59-A2CB-43CA-A76D-9F33710F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*_search_algorithm#cite_note-7" TargetMode="External"/><Relationship Id="rId3" Type="http://schemas.openxmlformats.org/officeDocument/2006/relationships/hyperlink" Target="https://en.wikipedia.org/wiki/Dijkstra%27s_algorithm" TargetMode="External"/><Relationship Id="rId7" Type="http://schemas.openxmlformats.org/officeDocument/2006/relationships/hyperlink" Target="https://en.wikipedia.org/wiki/A*_search_algorithm#cite_note-:0-6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*_search_algorithm#cite_note-5" TargetMode="External"/><Relationship Id="rId5" Type="http://schemas.openxmlformats.org/officeDocument/2006/relationships/hyperlink" Target="https://en.wikipedia.org/wiki/Shakey_the_robot" TargetMode="External"/><Relationship Id="rId10" Type="http://schemas.openxmlformats.org/officeDocument/2006/relationships/hyperlink" Target="https://en.wikipedia.org/wiki/Consistent_heuristic" TargetMode="External"/><Relationship Id="rId4" Type="http://schemas.openxmlformats.org/officeDocument/2006/relationships/hyperlink" Target="https://en.wikipedia.org/wiki/Heuristic_(computer_science)" TargetMode="External"/><Relationship Id="rId9" Type="http://schemas.openxmlformats.org/officeDocument/2006/relationships/hyperlink" Target="https://en.wikipedia.org/wiki/Admissible_heuristic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Algoritmanın</a:t>
            </a:r>
            <a:r>
              <a:rPr lang="en-US" dirty="0"/>
              <a:t> </a:t>
            </a:r>
            <a:r>
              <a:rPr lang="en-US" dirty="0" err="1"/>
              <a:t>tanımı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, 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diyip</a:t>
            </a:r>
            <a:r>
              <a:rPr lang="en-US" dirty="0"/>
              <a:t> </a:t>
            </a:r>
            <a:r>
              <a:rPr lang="en-US" dirty="0" err="1"/>
              <a:t>bozuk</a:t>
            </a:r>
            <a:r>
              <a:rPr lang="en-US" dirty="0"/>
              <a:t> </a:t>
            </a:r>
            <a:r>
              <a:rPr lang="en-US" dirty="0" err="1"/>
              <a:t>lamba</a:t>
            </a:r>
            <a:r>
              <a:rPr lang="en-US" dirty="0"/>
              <a:t> </a:t>
            </a:r>
            <a:r>
              <a:rPr lang="en-US" dirty="0" err="1"/>
              <a:t>algoritması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verilir</a:t>
            </a:r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Tanım</a:t>
            </a:r>
            <a:r>
              <a:rPr lang="tr-TR" dirty="0"/>
              <a:t>: Bir graf üzerindeki iki nokta arasındaki en kısa yolu bulma problemi.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Kullanım Alanları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Haritalar ve navigasyon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Ağ optimizasyonu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Formülasyon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Girdiler</a:t>
            </a:r>
            <a:r>
              <a:rPr lang="tr-TR" dirty="0"/>
              <a:t>: Düğümler ve ağırlıklı kenarlar.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Çıkış</a:t>
            </a:r>
            <a:r>
              <a:rPr lang="tr-TR" dirty="0"/>
              <a:t>: Minimum ağırlıklı yol.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İlk başta telefon ağları gibi ulaşım ve iletişim ağlarında kısa yolları hesaplamak için kullanılan algoritma, günümüzde çeşitli alanlarda yol bulma ve optimizasyon problemlerinin çözümünde kullanılmaktadır. </a:t>
            </a:r>
            <a:r>
              <a:rPr lang="tr-TR" dirty="0" err="1"/>
              <a:t>Dijkstra’nın</a:t>
            </a:r>
            <a:r>
              <a:rPr lang="tr-TR" dirty="0"/>
              <a:t> algoritması, graf teorisinde önemli bir dönüm noktası olmuş ve en kısa yol bulma problemlerinde standart bir çözüm yöntemi haline gelmiştir.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Burada</a:t>
            </a:r>
            <a:r>
              <a:rPr lang="en-US" dirty="0"/>
              <a:t> v </a:t>
            </a:r>
            <a:r>
              <a:rPr lang="en-US" dirty="0" err="1"/>
              <a:t>düğüme</a:t>
            </a:r>
            <a:r>
              <a:rPr lang="en-US" dirty="0"/>
              <a:t> e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kenar</a:t>
            </a:r>
            <a:r>
              <a:rPr lang="en-US" dirty="0"/>
              <a:t> </a:t>
            </a:r>
            <a:r>
              <a:rPr lang="en-US" dirty="0" err="1"/>
              <a:t>sayısıdır</a:t>
            </a:r>
            <a:endParaRPr lang="en-US" dirty="0"/>
          </a:p>
          <a:p>
            <a:r>
              <a:rPr lang="en-US" dirty="0" err="1"/>
              <a:t>Düz</a:t>
            </a:r>
            <a:r>
              <a:rPr lang="en-US" dirty="0"/>
              <a:t> dizi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Adımlar</a:t>
            </a:r>
            <a:r>
              <a:rPr lang="tr-TR" dirty="0" err="1"/>
              <a:t>:Başlangıç</a:t>
            </a:r>
            <a:r>
              <a:rPr lang="tr-TR" dirty="0"/>
              <a:t> düğümünden başla.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Uzaklıkları güncelle.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Ziyaret edilmemiş düğümler üzerinden ilerle.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düğümlere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ağırlıklar</a:t>
            </a:r>
            <a:r>
              <a:rPr lang="en-US" dirty="0"/>
              <a:t> </a:t>
            </a:r>
            <a:r>
              <a:rPr lang="en-US" dirty="0" err="1"/>
              <a:t>hesaplanmış</a:t>
            </a:r>
            <a:r>
              <a:rPr lang="en-US" dirty="0"/>
              <a:t> </a:t>
            </a:r>
            <a:r>
              <a:rPr lang="en-US" dirty="0" err="1"/>
              <a:t>olur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It can be seen as an extension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Dijkstra's algorithm"/>
              </a:rPr>
              <a:t>Dijkstra's algorithm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A* achieves better performance by using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Heuristic (computer science)"/>
              </a:rPr>
              <a:t>heuristics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guide its search.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A* was created as part of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Shakey the robot"/>
              </a:rPr>
              <a:t>the Shakey project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which had the aim of building a mobile robot that could plan its own actions. Nils Nilsson originally proposed using the Graph Traverser algorithm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6"/>
              </a:rPr>
              <a:t>[5]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 Shakey's path planning.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7"/>
              </a:rPr>
              <a:t>[6]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Graph Traverser is guided by a heuristic function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h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estimated distance from node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the goal node: it entirely ignores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 distance from the start node to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Bertram Raphael suggested using the sum,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g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 + 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h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Nimbus Roman No9 L"/>
              </a:rPr>
              <a:t>n</a:t>
            </a:r>
            <a:r>
              <a:rPr lang="en-US" b="0" i="0" dirty="0">
                <a:solidFill>
                  <a:srgbClr val="202122"/>
                </a:solidFill>
                <a:effectLst/>
                <a:latin typeface="Nimbus Roman No9 L"/>
              </a:rPr>
              <a:t>)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8"/>
              </a:rPr>
              <a:t>[7]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Peter Hart invented the concepts we now call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Admissible heuristic"/>
              </a:rPr>
              <a:t>admissibility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10" tooltip="Consistent heuristic"/>
              </a:rPr>
              <a:t>consistency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heuristic functions. A* was originally designed for finding least-cost paths when the cost of a path is the sum of its costs, but it has been shown that A* can be used to find optimal paths for any problem satisfying the conditions of a cost algebra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yaa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işte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öyle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olmuş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bundan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bahset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işte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burdada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u="none" strike="noStrike" baseline="3000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6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Zaman karmaşıklığı </a:t>
                </a:r>
                <a14:m>
                  <m:oMath xmlns:m="http://schemas.openxmlformats.org/officeDocument/2006/math">
                    <m:r>
                      <a:rPr lang="tr-T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tr-T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tr-T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Space complexity    </a:t>
                </a:r>
                <a14:m>
                  <m:oMath xmlns:m="http://schemas.openxmlformats.org/officeDocument/2006/math">
                    <m:r>
                      <a:rPr lang="tr-T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tr-T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𝑏𝑑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Heuristic </a:t>
                </a:r>
                <a:r>
                  <a:rPr lang="en-US" dirty="0" err="1">
                    <a:solidFill>
                      <a:schemeClr val="tx1"/>
                    </a:solidFill>
                  </a:rPr>
                  <a:t>önemli</a:t>
                </a:r>
                <a:r>
                  <a:rPr lang="en-US" dirty="0">
                    <a:solidFill>
                      <a:schemeClr val="tx1"/>
                    </a:solidFill>
                  </a:rPr>
                  <a:t> ne </a:t>
                </a:r>
                <a:r>
                  <a:rPr lang="en-US" dirty="0" err="1">
                    <a:solidFill>
                      <a:schemeClr val="tx1"/>
                    </a:solidFill>
                  </a:rPr>
                  <a:t>kadar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karlı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olup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olmaycağını</a:t>
                </a:r>
                <a:r>
                  <a:rPr lang="en-US" dirty="0">
                    <a:solidFill>
                      <a:schemeClr val="tx1"/>
                    </a:solidFill>
                  </a:rPr>
                  <a:t> heuristic </a:t>
                </a:r>
                <a:r>
                  <a:rPr lang="en-US" dirty="0" err="1">
                    <a:solidFill>
                      <a:schemeClr val="tx1"/>
                    </a:solidFill>
                  </a:rPr>
                  <a:t>belirler</a:t>
                </a:r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Zaman karmaşıklığı </a:t>
                </a:r>
                <a:r>
                  <a:rPr lang="tr-TR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𝑂(𝑏^𝑑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Space complexity    </a:t>
                </a:r>
                <a:r>
                  <a:rPr lang="tr-TR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𝑂(𝑏𝑑)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Heuristic </a:t>
                </a:r>
                <a:r>
                  <a:rPr lang="en-US" dirty="0" err="1">
                    <a:solidFill>
                      <a:schemeClr val="tx1"/>
                    </a:solidFill>
                  </a:rPr>
                  <a:t>önemli</a:t>
                </a:r>
                <a:r>
                  <a:rPr lang="en-US" dirty="0">
                    <a:solidFill>
                      <a:schemeClr val="tx1"/>
                    </a:solidFill>
                  </a:rPr>
                  <a:t> ne </a:t>
                </a:r>
                <a:r>
                  <a:rPr lang="en-US" dirty="0" err="1">
                    <a:solidFill>
                      <a:schemeClr val="tx1"/>
                    </a:solidFill>
                  </a:rPr>
                  <a:t>kadar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karlı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olup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olmaycağını</a:t>
                </a:r>
                <a:r>
                  <a:rPr lang="en-US" dirty="0">
                    <a:solidFill>
                      <a:schemeClr val="tx1"/>
                    </a:solidFill>
                  </a:rPr>
                  <a:t> heuristic </a:t>
                </a:r>
                <a:r>
                  <a:rPr lang="en-US" dirty="0" err="1">
                    <a:solidFill>
                      <a:schemeClr val="tx1"/>
                    </a:solidFill>
                  </a:rPr>
                  <a:t>belirler</a:t>
                </a:r>
                <a:endParaRPr lang="tr-TR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41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Buradaki ana fikir, belirli stratejik noktalarda yer alan “işaret noktalarını” (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landmarks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kullanarak, iki nokta arasındaki mesafeyi daha hızlı hesaplayabilmektir. İşaret noktaları, bir başlangıç noktasından hedefe olan mesafeyi önceden tahmin etmek için kullanılır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3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Ahead of time, select some “landmark” nodes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Still ahead of time, calculate the landmark nodes’ distance to every other node in the whole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When finding a path between any 2 nodes, use the A*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For the heuristic: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Create an imaginary, abstract triangle between the source node, target node, and the landmark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The pre-calculated landmark distances gives you 2 out of 3 of the triangle sides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The third side must be at least as long as the other two sides’ difference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Do this for every landmark you pre-calculated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Each triangle inequality generates a truth, i.e. “the third side must be at least ___ long”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While they are all true, the longest “at least” value provides the tightest bounds and is the one we will use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Montserrat" panose="020F0502020204030204" pitchFamily="2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tr-TR" dirty="0"/>
              <a:t>Konum Tabanlı </a:t>
            </a:r>
            <a:r>
              <a:rPr lang="tr-TR" dirty="0" err="1"/>
              <a:t>Arama:Algoritma</a:t>
            </a:r>
            <a:r>
              <a:rPr lang="tr-TR" dirty="0"/>
              <a:t>, belirli noktalar veya “konumlar” (</a:t>
            </a:r>
            <a:r>
              <a:rPr lang="tr-TR" dirty="0" err="1"/>
              <a:t>landmarks</a:t>
            </a:r>
            <a:r>
              <a:rPr lang="tr-TR" dirty="0"/>
              <a:t>) seçer ve bunları temel alarak hesaplamalar </a:t>
            </a:r>
            <a:r>
              <a:rPr lang="tr-TR" dirty="0" err="1"/>
              <a:t>yapar.Bu</a:t>
            </a:r>
            <a:r>
              <a:rPr lang="tr-TR" dirty="0"/>
              <a:t> konumlar, ağın belirli düğümlerini temsil eder ve algoritma, düğümlerden bu konumlara olan mesafeleri önceden </a:t>
            </a:r>
            <a:r>
              <a:rPr lang="tr-TR" dirty="0" err="1"/>
              <a:t>hesaplar.Üçgen</a:t>
            </a:r>
            <a:r>
              <a:rPr lang="tr-TR" dirty="0"/>
              <a:t> Eşitsizliği </a:t>
            </a:r>
            <a:r>
              <a:rPr lang="tr-TR" dirty="0" err="1"/>
              <a:t>Kullanımı:ALT</a:t>
            </a:r>
            <a:r>
              <a:rPr lang="tr-TR" dirty="0"/>
              <a:t> algoritması, üçgen eşitsizliği ilkesini kullanarak, düğümler arasındaki tahmini mesafeleri hesaplar ve birçok düğümü elemeden hedefe en kısa yolu </a:t>
            </a:r>
            <a:r>
              <a:rPr lang="tr-TR" dirty="0" err="1"/>
              <a:t>bulur.Üçgen</a:t>
            </a:r>
            <a:r>
              <a:rPr lang="tr-TR" dirty="0"/>
              <a:t> eşitsizliği, bir düğümden bir konuma ve oradan hedefe olan mesafelerin toplamının, düğüm ile hedef arasındaki doğrudan mesafeden daha büyük veya eşit olmasını </a:t>
            </a:r>
            <a:r>
              <a:rPr lang="tr-TR" dirty="0" err="1"/>
              <a:t>sağlar.Sezgisel</a:t>
            </a:r>
            <a:r>
              <a:rPr lang="tr-TR" dirty="0"/>
              <a:t> Destek: A* algoritmasındaki gibi sezgisel değerler kullanarak hedefe yönelik arama yapar, ancak bu değerleri konum uzaklıkları üzerinden hesaplar.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Montserrat" panose="020F0502020204030204" pitchFamily="2" charset="0"/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96A59-A2CB-43CA-A76D-9F33710F93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BBBE5-648B-492C-BA23-ABE519607C9E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6611-4541-4188-BC16-6AB1E344D8F4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2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7FBF-6CFE-448B-833E-C6E6FA71189A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D695-95DF-4D6A-9B11-EDE06CF30C68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0FCA-2E4B-47D4-BC02-62EDDFE07D54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7032-AC08-4F49-98AC-46FD998D902D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90542-7CBE-435D-9DAF-314434D13D02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5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33CB0-5E6F-4B18-9A63-E9463DE0C735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1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8F84-AB0F-4E11-8DC1-50190BADCC09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E0D4B-5B9F-4650-9FCE-45BFBA1DE096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2242-78BB-4814-8CA8-F26EEDA6BA3E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3AC3-66B0-4AEB-BA52-7746E4E658DF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9D0C-AFA5-4E71-A65E-422F634B5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11www.iti.kit.edu/extra/publications/dw-lbrdg-07.pdf(a*6)" TargetMode="External"/><Relationship Id="rId2" Type="http://schemas.openxmlformats.org/officeDocument/2006/relationships/hyperlink" Target="https://aclanthology.org/W01-1408.pdf(a*5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bianfuchs.com/fabianfuchs_ALT.pdf(alt3)" TargetMode="External"/><Relationship Id="rId4" Type="http://schemas.openxmlformats.org/officeDocument/2006/relationships/hyperlink" Target="https://www.researchgate.net/publication/220981995_Computing_Point-to-Point_Shortest_Paths_from_External_Memory(alt1)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4.05140(ch3)" TargetMode="External"/><Relationship Id="rId2" Type="http://schemas.openxmlformats.org/officeDocument/2006/relationships/hyperlink" Target="https://ae.iti.kit.edu/download/diploma_thesis_geisberger.pdf(ch1)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mdesigned.com/post/a-search-with-landmarks-atl-simulato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3279-A0BF-66B0-E2A4-8C497AE43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55276"/>
            <a:ext cx="9144000" cy="2387600"/>
          </a:xfrm>
        </p:spPr>
        <p:txBody>
          <a:bodyPr>
            <a:noAutofit/>
          </a:bodyPr>
          <a:lstStyle/>
          <a:p>
            <a:r>
              <a:rPr lang="tr-TR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Klasikten</a:t>
            </a:r>
            <a:r>
              <a:rPr lang="en-US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4000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ileri</a:t>
            </a:r>
            <a:r>
              <a:rPr lang="en-US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4000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seviyeye</a:t>
            </a:r>
            <a:br>
              <a:rPr lang="en-US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</a:br>
            <a:r>
              <a:rPr lang="en-US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Dijkstra, A*, ALT </a:t>
            </a:r>
            <a:r>
              <a:rPr lang="en-US" sz="4000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ve</a:t>
            </a:r>
            <a:r>
              <a:rPr lang="en-US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Contraction Hierarchies </a:t>
            </a:r>
            <a:r>
              <a:rPr lang="en-US" sz="4000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ile</a:t>
            </a:r>
            <a:r>
              <a:rPr lang="en-US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4000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kısa</a:t>
            </a:r>
            <a:r>
              <a:rPr lang="en-US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4000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yol</a:t>
            </a:r>
            <a:r>
              <a:rPr lang="en-US" sz="4000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sz="4000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çalışması</a:t>
            </a:r>
            <a:endParaRPr lang="en-US" sz="4000" dirty="0">
              <a:solidFill>
                <a:srgbClr val="D73A49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58DB7-33FD-D4CE-CF3C-A820EC30C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16438"/>
            <a:ext cx="9144000" cy="1655762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// </a:t>
            </a:r>
            <a:r>
              <a:rPr lang="en-US" b="0" dirty="0" err="1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murat</a:t>
            </a: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tr-TR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berk</a:t>
            </a: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b="0" dirty="0" err="1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yetiştirir</a:t>
            </a: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032290008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// </a:t>
            </a:r>
            <a:r>
              <a:rPr lang="en-US" b="0" dirty="0" err="1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buğra</a:t>
            </a: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b="0" dirty="0" err="1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özgen</a:t>
            </a: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          032290037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// </a:t>
            </a:r>
            <a:r>
              <a:rPr lang="en-US" b="0" dirty="0" err="1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barış</a:t>
            </a: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b="0" dirty="0" err="1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ışık</a:t>
            </a:r>
            <a:r>
              <a:rPr lang="en-US" b="0" dirty="0"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           032290004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AFEB4-7C10-FE63-271A-B18CD159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8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8E65-2CFB-424F-99D7-5EE23D75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FA7A09-D2A1-A981-58FD-2566A809B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1AD7-259B-DBF0-DA74-FE2902D8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10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5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267E-B15A-4842-2274-86F736EB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C7C826-77FC-3513-EB28-18D0476E7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135B3-59D8-4794-32B6-474B4509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11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6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34BB-6F8D-D85A-F900-DB58E3CC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</a:t>
            </a:r>
            <a:endParaRPr lang="tr-TR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4D02-2DCA-2D06-8EF7-4C2D7552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6798"/>
            <a:ext cx="4016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6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 algoritması, 1968 yılında </a:t>
            </a:r>
            <a:r>
              <a:rPr lang="tr-TR" sz="2600" b="1" dirty="0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Peter Hart</a:t>
            </a:r>
            <a:r>
              <a:rPr lang="tr-TR" sz="26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</a:t>
            </a:r>
            <a:r>
              <a:rPr lang="tr-TR" sz="2600" b="1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Nils</a:t>
            </a:r>
            <a:r>
              <a:rPr lang="tr-TR" sz="2600" b="1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tr-TR" sz="2600" b="1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Nilsson</a:t>
            </a:r>
            <a:r>
              <a:rPr lang="tr-TR" sz="26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ve </a:t>
            </a:r>
            <a:r>
              <a:rPr lang="tr-TR" sz="2600" b="1" dirty="0" err="1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Bertram</a:t>
            </a:r>
            <a:r>
              <a:rPr lang="tr-TR" sz="2600" b="1" dirty="0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Raphael</a:t>
            </a:r>
            <a:r>
              <a:rPr lang="tr-TR" sz="2600" dirty="0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tr-TR" sz="2600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tarafından Stanford Araştırma Enstitüsü'nde (SRI) geliştirilmiştir.</a:t>
            </a:r>
            <a:endParaRPr lang="en-US" sz="2600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41B9-6BE2-63F5-AE4D-8D3400B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12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EEA81D2-14FB-973A-0CDF-AD4FCEB56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705" y="2282969"/>
            <a:ext cx="3681645" cy="25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7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735B-A328-C891-F3BF-29BDA181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9BE1-0CEB-6807-D1AA-A7C04DA7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A*, yalnızca gerçek maliyetleri dikkate almakla kalmaz; aynı zamanda 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heuristic de 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göz önünde bulundurarak daha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hedef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odaklı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bir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arama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yapar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 algn="ctr">
              <a:buNone/>
            </a:pPr>
            <a:r>
              <a:rPr lang="tr-TR" sz="3200" b="1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f(n) =</a:t>
            </a:r>
            <a:r>
              <a:rPr lang="tr-TR" sz="3200" b="1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g(n) </a:t>
            </a:r>
            <a:r>
              <a:rPr lang="tr-TR" sz="3200" b="1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+</a:t>
            </a:r>
            <a:r>
              <a:rPr lang="tr-TR" sz="3200" b="1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tr-TR" sz="3200" b="1" dirty="0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h(n)</a:t>
            </a:r>
            <a:endParaRPr lang="tr-TR" sz="3200" dirty="0">
              <a:solidFill>
                <a:srgbClr val="7030A0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C60C-8641-AF90-B63A-3C57774B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13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7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9384-E71C-5EB8-5838-EC89FC84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</a:t>
            </a:r>
            <a:endParaRPr lang="tr-TR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398ACA-5076-62AE-F2C4-296E2E759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CA035-DFD9-F15A-331C-00C0D57C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14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5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D802-C45A-5572-09F7-CEF5293D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5B628-8886-9F17-0737-639C58FB8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4430B-B41A-B071-FE02-15385381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15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1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7651-EE26-F3BB-99F6-BB948159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F2270D-DB35-C08F-32C8-7440EA9A4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CC84E-5EFC-47FD-179D-B8138DBB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16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6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6C64-4AAB-8B98-FD9E-375AB9B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309CAA-3B2D-4E79-D6A5-6B847B629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40AF-2FAA-5E34-11C6-F7F082BE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17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38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C88D-8E44-9DC0-145B-80DAD9F7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A*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25AF80-FF12-4371-D8BD-48D7AD240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0169-3235-F1DC-48EE-3114BAE4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18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62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61DB-FF02-E6D1-A41A-50509CB1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ALT</a:t>
            </a:r>
            <a:endParaRPr lang="tr-TR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D822-7523-9B8C-9BD4-F5C21A71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ALT algoritması, Goldberg ve </a:t>
            </a:r>
            <a:r>
              <a:rPr lang="tr-TR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Harrelson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tarafından 2005 yılında tanıtılmıştır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endParaRPr lang="en-US" b="1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r>
              <a:rPr lang="tr-TR" b="1" dirty="0">
                <a:solidFill>
                  <a:srgbClr val="D73A49"/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A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* (A-Star) 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rgbClr val="D73A49"/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L</a:t>
            </a:r>
            <a:r>
              <a:rPr lang="tr-TR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andmarks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(İşaret Noktaları)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r>
              <a:rPr lang="tr-TR" b="1" dirty="0" err="1">
                <a:solidFill>
                  <a:srgbClr val="D73A49"/>
                </a:solidFill>
                <a:latin typeface="JetBrains Mono ExtraBold" panose="02000009000000000000" pitchFamily="49" charset="0"/>
                <a:ea typeface="JetBrains Mono ExtraBold" panose="02000009000000000000" pitchFamily="49" charset="0"/>
                <a:cs typeface="JetBrains Mono ExtraBold" panose="02000009000000000000" pitchFamily="49" charset="0"/>
              </a:rPr>
              <a:t>T</a:t>
            </a:r>
            <a:r>
              <a:rPr lang="tr-TR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riangle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tr-TR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inequality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(Üçgen Eşitsizliği)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95DB7-4809-BD30-664C-9BEEC58E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19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82A1-8768-B2CC-F5CD-353B180E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Bölümler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E1F5-357E-AE39-0F9B-0D4968A3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391" y="1690688"/>
            <a:ext cx="6287219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1.	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Algoritma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Nedir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2.	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Kısa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yol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problemi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3.	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Dijsktra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  <a:p>
            <a:pPr marL="0" indent="0">
              <a:buNone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4. 	A*</a:t>
            </a:r>
          </a:p>
          <a:p>
            <a:pPr marL="0" indent="0">
              <a:buNone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5.	ALT</a:t>
            </a:r>
          </a:p>
          <a:p>
            <a:pPr marL="0" indent="0">
              <a:buNone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6.	Contraction Hierarchies</a:t>
            </a:r>
          </a:p>
          <a:p>
            <a:pPr marL="0" indent="0">
              <a:buNone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7.	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Sonuç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9110B-10FC-2E35-0DB5-B491FD01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669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5049-EE62-1FFA-7501-3EBDE498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ALT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7274E3-74C4-1E7E-1248-52B34ECC7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47CE4-7EFF-48DF-60B4-B8527F70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20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55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BA82-1A58-E7B9-6A66-C6B152C2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ALT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748A16-3781-C7C4-C94F-80A39FAB8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BEABA-39F5-4B66-6277-269E476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21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563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9883-5FF1-B8A5-FED8-C577F466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ALT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8B8A41-280C-B7F0-7E68-2061B92A9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588A5-F62C-A205-7C0B-E1059E32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22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4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D7D8-B58E-CE05-DCF2-C4BFAD0E6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ALT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2E978-AB3C-057A-F61F-B6B1CA715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1622F-3FB6-DB00-6514-D2E5961C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23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F340-5FA4-9D6B-2612-BE6F834A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953375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94D4-590E-7527-FED1-C9F341CC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 (CH),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büyük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ölçekli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ağlarda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kısa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yol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bulma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sürecini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hızlandırmak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için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geliştirilmiş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bir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algoritmadır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. Bu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yöntem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düğümlerin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önem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derecesine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göre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ağın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“</a:t>
            </a:r>
            <a:r>
              <a:rPr lang="en-US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daralması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” (contraction)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prensibine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dayanır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A2E92-9504-2082-41EA-14FB64BC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10325"/>
            <a:ext cx="2057400" cy="365125"/>
          </a:xfrm>
        </p:spPr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24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54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5446-798B-FEBC-05DE-68A26488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962900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7932-3D9A-F02D-9F80-39F67B34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2FA43-19B2-B81E-7A7E-1E0FD151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25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717EFB-7606-DCF8-65BE-1454AD5B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6" y="1825625"/>
            <a:ext cx="774766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DC7-BC7F-6D8D-AA06-381F6B21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991475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05361-0A13-CDF0-6676-30211CE3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D7F56-1019-FEA2-BF93-9F91A17D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26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CBA4AC-A510-FAFC-4EDF-93476D91F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67" y="1825626"/>
            <a:ext cx="7747665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73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C066-9095-8C5A-92D6-05F0DCC5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981950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FE1BF-8A41-5847-B010-C9D903FC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27</a:t>
            </a:fld>
            <a:endParaRPr lang="en-US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CD7EEE-4D04-1D44-02ED-B8BF1B77C9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96" y="1825625"/>
            <a:ext cx="774700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473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FF09-3BC1-DDFD-EF6B-461A425D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962900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0155-415D-CCDA-C351-AB1F474EB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B9A36-0535-BCB8-A6C1-452BCA08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28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01DF1-CCFF-9D8E-8A05-3710BE5E7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90" y="1825625"/>
            <a:ext cx="5665019" cy="43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93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F2CB8-CC1D-0F8E-6FAA-A25007D4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6E09-87D2-0132-1B5A-6E5C77AC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962900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1DEE-B36A-DB16-F158-4469A729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B400-4EF5-E802-178F-C7399169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29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24FC92-CEA5-DCA8-3E15-ABBA0CC31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98" y="1825625"/>
            <a:ext cx="5536803" cy="435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55BD-B42D-8912-9C92-7DC4B762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noProof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Algoritma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Nedir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45A0-0F74-AE71-8AAA-83F41F01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51" y="2370138"/>
            <a:ext cx="4576853" cy="2797173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Algoritma, belirli bir problemi çözmek veya bir görevi gerçekleştirmek için </a:t>
            </a:r>
            <a:r>
              <a:rPr lang="tr-TR" dirty="0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adım adım uygulanan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</a:t>
            </a:r>
            <a:r>
              <a:rPr lang="tr-TR" dirty="0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iyi tanımlanmış 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bir işlem dizisidir.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594BC-C4D7-A229-0FA8-59BE741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85B3D-6FD0-7FC0-2253-A347D8D39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70" y="1690689"/>
            <a:ext cx="4038603" cy="40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63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5CC5-3973-0E63-ACF1-782798E9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981950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3A37-48FE-F268-FE9D-C516A619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45093-7BE7-E06C-63AF-08EA2E7C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30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9D640-789B-4B5A-0F9B-9D64AC7E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61" y="1825625"/>
            <a:ext cx="51700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3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F074-AD4D-0D99-6317-653A40A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981950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F3FE-07D6-8285-D9F3-15258206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834D6-A894-C0E0-4994-3923148B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31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1F946-0F1F-2737-ACFF-7348BBF0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55" y="1825625"/>
            <a:ext cx="5589090" cy="43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3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9289-DDEE-DB51-1812-0C3FF5B6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972425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EA01F-C189-B288-7E78-FD118122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378BD-5544-7EC4-DBA2-50E9F1FE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32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BB9C21-31BF-E26B-4B71-D16DE9D2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22" y="1825625"/>
            <a:ext cx="77285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25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CFC7-7741-16DB-4DD6-34E4B10A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997653" cy="1325563"/>
          </a:xfrm>
        </p:spPr>
        <p:txBody>
          <a:bodyPr/>
          <a:lstStyle/>
          <a:p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 Hierarchies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3B3A-6C04-3CF4-8EB2-7A4AB603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F919-F032-4A86-8BF0-827D41E2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33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5122" name="Picture 2" descr="g-star-graph">
            <a:extLst>
              <a:ext uri="{FF2B5EF4-FFF2-40B4-BE49-F238E27FC236}">
                <a16:creationId xmlns:a16="http://schemas.microsoft.com/office/drawing/2014/main" id="{12984FD8-7BB7-8B34-25EE-A26B1C9C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6" y="1690689"/>
            <a:ext cx="81086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60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DF43-5544-BAFA-31B8-B07999D1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Sonuç</a:t>
            </a:r>
            <a:endParaRPr lang="tr-TR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A23F6-1B8E-AF8A-DBE1-596127CD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spcBef>
                <a:spcPts val="1200"/>
              </a:spcBef>
              <a:buNone/>
            </a:pPr>
            <a:r>
              <a:rPr lang="tr-TR" sz="2400" b="0" i="0" u="none" strike="noStrike" dirty="0" err="1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r>
              <a:rPr lang="tr-TR" sz="2400" b="0" i="0" u="none" strike="noStrike" dirty="0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Algoritması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: Daha küçük, pozitif ağırlıklı grafikler için uygundur, ancak büyük ölçekli ağlarda sezgisiz, kapsamlı arama yapması nedeniyle verimsiz hale gelir.</a:t>
            </a:r>
          </a:p>
          <a:p>
            <a:pPr marL="0" indent="0" rtl="0" fontAlgn="base">
              <a:spcAft>
                <a:spcPts val="1200"/>
              </a:spcAft>
              <a:buNone/>
            </a:pPr>
            <a:r>
              <a:rPr lang="tr-TR" sz="2400" b="0" u="none" strike="noStrike" dirty="0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</a:t>
            </a:r>
            <a:r>
              <a:rPr lang="en-US" sz="2400" b="0" u="none" strike="noStrike" dirty="0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*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: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Dijkstra’nın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yaklaşımını sezgi kullanarak geliştirir ve hedefe daha yakın düğümleri önceliklendirir. Özellikle iyi bir sezgi ile büyük grafiklerde etkilidir, ancak performansı sezginin kalitesine bağlıdır.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F8207-0480-1335-FCA6-597406E1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34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77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2F4E-90DB-8ED2-7849-8BA1DEC5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Sonuç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F8E4-A48A-AB0D-5DA2-0BC9880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tr-TR" sz="2400" b="0" i="0" u="none" strike="noStrike" dirty="0" err="1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Contraction</a:t>
            </a:r>
            <a:r>
              <a:rPr lang="tr-TR" sz="2400" b="0" i="0" u="none" strike="noStrike" dirty="0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tr-TR" sz="2400" b="0" i="0" u="none" strike="noStrike" dirty="0" err="1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Hierarchies</a:t>
            </a:r>
            <a:r>
              <a:rPr lang="tr-TR" sz="2400" b="0" i="0" u="none" strike="noStrike" dirty="0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(CH): 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Büyük, statik yol ağlarında, önemsiz düğümleri “sıkıştırarak” hızlı sorgu süreleri sağlar. Ön işlem kaynak yoğun olsa da, CH sık ve hızlı yol sorguları gerektiren uygulamalar için idealdir.</a:t>
            </a:r>
          </a:p>
          <a:p>
            <a:pPr marL="0" indent="0" rtl="0" fontAlgn="base">
              <a:spcBef>
                <a:spcPts val="1200"/>
              </a:spcBef>
              <a:buNone/>
            </a:pPr>
            <a:r>
              <a:rPr lang="tr-TR" sz="2400" b="0" i="0" u="none" strike="noStrike" dirty="0">
                <a:solidFill>
                  <a:srgbClr val="D73A49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ALT Algoritması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: A* algoritmasını, büyük ve seyrek grafiklerde arama verimliliğini artırmak için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landmarklar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ile birleştirir. Performansı, </a:t>
            </a:r>
            <a:r>
              <a:rPr lang="tr-TR" sz="2400" b="0" i="0" u="none" strike="noStrike" dirty="0" err="1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landmarkların</a:t>
            </a:r>
            <a:r>
              <a:rPr lang="tr-TR" sz="2400" b="0" i="0" u="none" strike="noStrike" dirty="0">
                <a:solidFill>
                  <a:srgbClr val="000000"/>
                </a:solidFill>
                <a:effectLst/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stratejik seçimlerine bağlı olup hız ve ön işleme gereksinimleri arasında denge sağlar.</a:t>
            </a:r>
          </a:p>
          <a:p>
            <a:pPr marL="0" indent="0">
              <a:buNone/>
            </a:pPr>
            <a:endParaRPr lang="tr-TR" sz="2400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4B326-B302-767C-29DC-B0E52C63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35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64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2AAF-77E2-AFA2-F612-A1CB08CF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kaynakça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71EA-5AFD-6B7A-9B5F-3849B792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Bing,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Heming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Lu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Improvement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application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Dijkstra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Academic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Computing &amp; Information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Science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5.5 (2022): 97-102.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Dijkstra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Edsger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W. "A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 two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problems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connection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Edsger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Wybe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Dijkstra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his life,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legacy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2022. 287-290.</a:t>
            </a:r>
          </a:p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Cevizci, Bekir.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Calculating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Using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Dijkstra's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Inquiry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Activities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8.2 (2018): 70-85.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Cormen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T. H.,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Leiserson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C. E.,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Rivest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R. L.,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Stein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C. (2001).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Introduction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MIT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Press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Jasika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Nadira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 al.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Dijkstra's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serial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parallel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execution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analysis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2012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35th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convention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MIPRO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IEEE, 2012.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Bellman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R. (1958). On a routing problem.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Quarterly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Applied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Mathematics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16(1):87–90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dijkstra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Iqbal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Mazhar, et al. "A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reliable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Dijkstra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online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J.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5.12 (2018): 24-27.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Zhang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Yao-ting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Yue-peng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analysis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Dijkstra's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emergency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response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system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TELKOMNIKA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Indonesian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Electrical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Engineering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12.5 (2014): 3476-3482. ()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Gutman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R. (2004). Reach-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routing: A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new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approach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optimized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road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networks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6th Workshop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Engineering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(ALENEX),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pages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100–111. SIAM.(a*10)</a:t>
            </a:r>
          </a:p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Hart, Peter E.,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Nils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Nilsson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Bertram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Raphael. "A formal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basis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heuristic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determination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minimum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IEEE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transactions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Systems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Science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Cybernetics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4.2 (1968): 100-107.(a*1)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7DEA8-3B8E-BC22-1535-FEC120A9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36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4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06E6-066F-77C2-76B0-F4DD78A4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kaynakça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0106-4552-6C90-62EB-2D1DD4C8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Goldberg, A. V.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Harrelson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C. (2004). Computing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A*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search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meets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theory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Technical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report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.(a*2)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Mandow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Lawrence,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JL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Pérez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 la Cruz. "A New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Approach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Multiobjective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A*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Search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IJCAI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Vol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8. 2005.(a*3)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Och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Franz Josef, Nicola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Ueffing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Hermann Ney. "An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A*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search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statistical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machine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translation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ACL 2001 Workshop on Data-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Driven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Methods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Machine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Translation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2001.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(a*4)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Zeng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Richard L.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Church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road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networks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case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A." 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International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geographical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information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science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23.4 (2009): 531-543.(a*5)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Delling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Daniel,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Dorothea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Wagner.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Landmark-based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routing in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dynamic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Experimental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6th International Workshop, WEA 2007, Rome,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Italy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June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6-8, 2007. </a:t>
            </a:r>
            <a:r>
              <a:rPr lang="tr-TR" sz="18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</a:t>
            </a:r>
            <a:r>
              <a:rPr lang="tr-TR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6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Springer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Berlin Heidelberg, 2007.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(a*6)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Sanders, Peter,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Dominik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Schultes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“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Engineering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route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planning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.” International Workshop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Springer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Berlin, Heidelberg, 2007.(a*7)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Delling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Sanders, P.,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Schultes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Wagner, D. (2009).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Engineering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route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planning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,(a*8)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Delling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Sanders, P.,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Schultes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Wagner, D. (2006).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Highway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hierarchies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star.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9th DIMACS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Implementation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Challenge. (a*9)(alt2)(alt5) (ch10)</a:t>
            </a:r>
          </a:p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Goldberg, Andrew V.,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Renato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Fonseca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Werneck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"Computing Point-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-Point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External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Memory." ALENEX/ANALCO 2 (2005).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4"/>
              </a:rPr>
              <a:t>(alt1)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Fuchs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Fabian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"On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Preprocessing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ALT-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Student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thesis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Faculty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Science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Institute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Theoretical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Informatics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(ITI),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Karlsruhe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Institute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Technology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(KIT) 23 (2010).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5"/>
              </a:rPr>
              <a:t>(alt3)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985B4-6E86-6EBF-A993-93CE3902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37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35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095-7359-FD44-E95B-43FB65F5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kaynakça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2FB8D-F0DD-EFD0-15C5-8336903C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Faster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Route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Planning in Road Networks (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Fabian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Fuchs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(alt4) 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Geisberger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Robert, et al.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Contraction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hierarchies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Faster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simpler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hierarchical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routing in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road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networks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7th International Workshop, WEA 2008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Provincetown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MA, USA, May 30-June 1, 2008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7.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Springer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Berlin Heidelberg, 2008.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(ch1)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(ch6) (ch8) (ch9) (ch11) </a:t>
            </a:r>
          </a:p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John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Lazarsfeld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Tufts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150 Alg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ProjectSummer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2018 (ch2)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Hannah, et al.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Route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planning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transportation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networks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engineering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Selected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results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surveys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(2016): 19-80.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(ch3)</a:t>
            </a:r>
            <a:endParaRPr lang="tr-TR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Batz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G.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Veit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 al. "Time-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dependent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contraction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hierarchies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2009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Eleventh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Workshop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Engineering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(ALENEX).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Society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Industrial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Applied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Mathematics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2009. (ch4)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Dibbelt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Julian, Ben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Strasser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Dorothea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Wagner.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Customizable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contraction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hierarchies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Algorithmics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(JEA) 21 (2016): 1-49. (ch5)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Schultes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Dominik,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Peter Sanders. “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Dynamic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highway-node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routing.” International Workshop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Springer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Berlin, Heidelberg, 2007.(ch7)</a:t>
            </a:r>
          </a:p>
          <a:p>
            <a:pPr algn="just" fontAlgn="base"/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Holzer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Martin, Frank Schulz,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Dorothea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Wagner.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Engineering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multilevel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overlay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shortest-path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queries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Journal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Algorithmics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(JEA) 13 (2009): 2-5.(ch14)</a:t>
            </a:r>
          </a:p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Bauer,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Reinhard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 al. “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Preprocessing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speed-up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techniques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hard.” International Conference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Complexity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Springer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Berlin, Heidelberg, 2010.(ch13)</a:t>
            </a:r>
          </a:p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Abraham,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Ittai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et al. “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Highway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dimension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shortest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provably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.”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Proceedings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twenty-first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annual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ACM-SIAM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symposium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Discrete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Society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Industrial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Applied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Mathematics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2010.(ch12)</a:t>
            </a:r>
          </a:p>
          <a:p>
            <a:pPr algn="just" fontAlgn="base"/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Goldberg, Andrew V.,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Haim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Kaplan,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Renato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F.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Werneck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"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Better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landmarks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within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reach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." International Workshop on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Experimental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Algorithms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Berlin, Heidelberg: </a:t>
            </a:r>
            <a:r>
              <a:rPr lang="tr-TR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Springer</a:t>
            </a: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Berlin Heidelberg, 2007.(ch15)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23DFD-30C9-3458-0346-01F73DB6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38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2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A3E8-9100-EBAD-ECA9-BB246ECD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kaynakça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2796-6585-6FEF-5753-9F6AFE5A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https://upload.wikimedia.org/wikipedia/commons/a/ad/BlankMap-World_gray.svg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John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Lazarsfeld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Tufts Comp 150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ProjectSummer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2018 </a:t>
            </a:r>
          </a:p>
          <a:p>
            <a:pPr algn="just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https://tmdesigned.com/post/a-search-with-landmarks-atl-simulator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https://www.google.com/maps/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7A978-9511-0724-F99F-30C5C005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39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7C03-D4A0-558C-5BC0-7D7871ED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Kısa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yol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problemi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3505E-97D3-02BF-8835-B8672950C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5190259" cy="466724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Graf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teorisinde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kısa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yol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problemi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bir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graf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üzerinde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iki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düğüm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arasında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, </a:t>
            </a:r>
            <a:r>
              <a:rPr lang="en-US" dirty="0" err="1">
                <a:solidFill>
                  <a:srgbClr val="D73A49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kenarlarının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ağırlıklarının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toplamının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en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aza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indirildiği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bir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yol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bulma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</a:t>
            </a:r>
            <a:r>
              <a:rPr lang="en-US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problemidir</a:t>
            </a:r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7FEA5-5DB2-706F-7C76-21A0B77F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4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2561A-FE8A-AA04-9B2A-FA12822CF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526" y="1046411"/>
            <a:ext cx="5309940" cy="530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8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2E44-3903-7CE1-8458-7DFB02A9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endParaRPr lang="tr-TR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043A-72CC-2515-BC7A-A0EEAC06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8190"/>
            <a:ext cx="5314950" cy="4351338"/>
          </a:xfrm>
        </p:spPr>
        <p:txBody>
          <a:bodyPr/>
          <a:lstStyle/>
          <a:p>
            <a:pPr marL="0" indent="0">
              <a:buNone/>
            </a:pPr>
            <a:r>
              <a:rPr lang="tr-TR" dirty="0" err="1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algoritması, 1956 yılında Hollandalı bilgisayar bilimci </a:t>
            </a:r>
            <a:r>
              <a:rPr lang="tr-TR" b="1" dirty="0" err="1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Edsger</a:t>
            </a:r>
            <a:r>
              <a:rPr lang="tr-TR" b="1" dirty="0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W. </a:t>
            </a:r>
            <a:r>
              <a:rPr lang="tr-TR" b="1" dirty="0" err="1">
                <a:solidFill>
                  <a:srgbClr val="7030A0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r>
              <a:rPr lang="tr-TR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 tarafından geliştirilmiş ve 1959’da yayımlanmıştır.</a:t>
            </a:r>
            <a:endParaRPr lang="en-US" dirty="0"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B6482-C5EB-900B-B9EA-5E2E5445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5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80C51AF-02A5-0799-6D58-79B0E5D69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5CC225-0977-3E18-1BC9-42A106C44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809" y="2443055"/>
            <a:ext cx="2276690" cy="22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7404-D1AA-3497-F96B-C497B68F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7C7504-B17A-7355-34E5-E0DDF6776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6944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 err="1"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Dijkstra</a:t>
                </a:r>
                <a:r>
                  <a:rPr lang="tr-TR" dirty="0"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 algoritmasının</a:t>
                </a:r>
                <a:r>
                  <a:rPr lang="en-US" dirty="0"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 zaman</a:t>
                </a:r>
                <a:r>
                  <a:rPr lang="tr-TR" dirty="0"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 karmaşıklığı, kullanılan veri yapısına bağlı olarak değişir:</a:t>
                </a:r>
                <a:endParaRPr lang="en-US" dirty="0"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endParaRPr>
              </a:p>
              <a:p>
                <a:pPr marL="0" indent="0">
                  <a:buNone/>
                </a:pPr>
                <a:endParaRPr lang="tr-TR" dirty="0"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F</a:t>
                </a:r>
                <a:r>
                  <a:rPr lang="tr-TR" dirty="0">
                    <a:solidFill>
                      <a:srgbClr val="7030A0"/>
                    </a:solidFill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-</a:t>
                </a:r>
                <a:r>
                  <a:rPr lang="tr-TR" dirty="0" err="1">
                    <a:solidFill>
                      <a:srgbClr val="7030A0"/>
                    </a:solidFill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Heap</a:t>
                </a:r>
                <a:r>
                  <a:rPr lang="tr-TR" dirty="0"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 ile:</a:t>
                </a:r>
                <a:r>
                  <a:rPr lang="en-US" dirty="0"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tr-TR" dirty="0"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endParaRPr>
              </a:p>
              <a:p>
                <a:pPr marL="0" indent="0">
                  <a:buNone/>
                </a:pPr>
                <a:r>
                  <a:rPr lang="tr-TR" b="1" dirty="0">
                    <a:solidFill>
                      <a:srgbClr val="D73A49"/>
                    </a:solidFill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Düz Dizi </a:t>
                </a:r>
                <a:r>
                  <a:rPr lang="tr-TR" b="1" dirty="0">
                    <a:latin typeface="JetBrains Mono SemiBold" panose="02000009000000000000" pitchFamily="49" charset="0"/>
                    <a:ea typeface="JetBrains Mono SemiBold" panose="02000009000000000000" pitchFamily="49" charset="0"/>
                    <a:cs typeface="JetBrains Mono SemiBold" panose="02000009000000000000" pitchFamily="49" charset="0"/>
                  </a:rPr>
                  <a:t>ile: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tr-TR" dirty="0">
                  <a:latin typeface="JetBrains Mono SemiBold" panose="02000009000000000000" pitchFamily="49" charset="0"/>
                  <a:ea typeface="JetBrains Mono SemiBold" panose="02000009000000000000" pitchFamily="49" charset="0"/>
                  <a:cs typeface="JetBrains Mono SemiBold" panose="02000009000000000000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7C7504-B17A-7355-34E5-E0DDF6776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694468" cy="4351338"/>
              </a:xfrm>
              <a:blipFill>
                <a:blip r:embed="rId3"/>
                <a:stretch>
                  <a:fillRect l="-1585" t="-23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BAE1A-BD20-99ED-2643-2DCBF720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6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6072A8-F7D7-28FB-02DE-0AA776CD9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28" y="0"/>
            <a:ext cx="6865544" cy="6865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BD56F2-8C2C-9E00-EF27-0FC86781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65DB9-214C-E897-6DE0-2BA543BA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7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1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C6EA-DF6A-0A03-68E4-689E5F0A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47261-8E9F-89F5-6EAE-B4E14C9F0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2A4BB-232F-1D3F-5897-9951A68D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8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3441-95AF-E9BB-AAB4-F006ED0B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Dijkstra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666141-8B19-F424-95CB-4599F776B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7A3CC-C9BE-8E86-5770-53110CC5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49D0C-AFA5-4E71-A65E-422F634B557B}" type="slidenum">
              <a:rPr lang="en-US" smtClean="0">
                <a:solidFill>
                  <a:srgbClr val="032F62"/>
                </a:solidFill>
                <a:latin typeface="JetBrains Mono SemiBold" panose="02000009000000000000" pitchFamily="49" charset="0"/>
                <a:ea typeface="JetBrains Mono SemiBold" panose="02000009000000000000" pitchFamily="49" charset="0"/>
                <a:cs typeface="JetBrains Mono SemiBold" panose="02000009000000000000" pitchFamily="49" charset="0"/>
              </a:rPr>
              <a:t>9</a:t>
            </a:fld>
            <a:endParaRPr lang="en-US" dirty="0">
              <a:solidFill>
                <a:srgbClr val="032F62"/>
              </a:solidFill>
              <a:latin typeface="JetBrains Mono SemiBold" panose="02000009000000000000" pitchFamily="49" charset="0"/>
              <a:ea typeface="JetBrains Mono SemiBold" panose="02000009000000000000" pitchFamily="49" charset="0"/>
              <a:cs typeface="JetBrains Mono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304</TotalTime>
  <Words>2270</Words>
  <Application>Microsoft Office PowerPoint</Application>
  <PresentationFormat>On-screen Show (4:3)</PresentationFormat>
  <Paragraphs>188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JetBrains Mono ExtraBold</vt:lpstr>
      <vt:lpstr>JetBrains Mono SemiBold</vt:lpstr>
      <vt:lpstr>Montserrat</vt:lpstr>
      <vt:lpstr>Nimbus Roman No9 L</vt:lpstr>
      <vt:lpstr>Times New Roman</vt:lpstr>
      <vt:lpstr>Office Theme</vt:lpstr>
      <vt:lpstr>Klasikten ileri seviyeye Dijkstra, A*, ALT ve Contraction Hierarchies ile kısa yol çalışması</vt:lpstr>
      <vt:lpstr>Bölümler</vt:lpstr>
      <vt:lpstr>Algoritma Nedir ?</vt:lpstr>
      <vt:lpstr>Kısa yol problemi</vt:lpstr>
      <vt:lpstr>Dijkstra</vt:lpstr>
      <vt:lpstr>Dijkstra</vt:lpstr>
      <vt:lpstr>Dijkstra</vt:lpstr>
      <vt:lpstr>Dijkstra</vt:lpstr>
      <vt:lpstr>Dijkstra</vt:lpstr>
      <vt:lpstr>Dijkstra</vt:lpstr>
      <vt:lpstr>Dijkstra</vt:lpstr>
      <vt:lpstr>A*</vt:lpstr>
      <vt:lpstr>A*</vt:lpstr>
      <vt:lpstr>A*</vt:lpstr>
      <vt:lpstr>A*</vt:lpstr>
      <vt:lpstr>A*</vt:lpstr>
      <vt:lpstr>A*</vt:lpstr>
      <vt:lpstr>A*</vt:lpstr>
      <vt:lpstr>ALT</vt:lpstr>
      <vt:lpstr>ALT</vt:lpstr>
      <vt:lpstr>ALT</vt:lpstr>
      <vt:lpstr>ALT</vt:lpstr>
      <vt:lpstr>ALT</vt:lpstr>
      <vt:lpstr>Contraction Hierarchies</vt:lpstr>
      <vt:lpstr>Contraction Hierarchies</vt:lpstr>
      <vt:lpstr>Contraction Hierarchies</vt:lpstr>
      <vt:lpstr>Contraction Hierarchies</vt:lpstr>
      <vt:lpstr>Contraction Hierarchies</vt:lpstr>
      <vt:lpstr>Contraction Hierarchies</vt:lpstr>
      <vt:lpstr>Contraction Hierarchies</vt:lpstr>
      <vt:lpstr>Contraction Hierarchies</vt:lpstr>
      <vt:lpstr>Contraction Hierarchies</vt:lpstr>
      <vt:lpstr>Contraction Hierarchies</vt:lpstr>
      <vt:lpstr>Sonuç</vt:lpstr>
      <vt:lpstr>Sonuç</vt:lpstr>
      <vt:lpstr>kaynakça</vt:lpstr>
      <vt:lpstr>kaynakça</vt:lpstr>
      <vt:lpstr>kaynakça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Gimbo Lark</dc:creator>
  <cp:lastModifiedBy>Gimbo Lark</cp:lastModifiedBy>
  <cp:revision>5</cp:revision>
  <dcterms:created xsi:type="dcterms:W3CDTF">2024-11-12T18:09:32Z</dcterms:created>
  <dcterms:modified xsi:type="dcterms:W3CDTF">2024-11-17T20:06:15Z</dcterms:modified>
</cp:coreProperties>
</file>