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353" r:id="rId4"/>
    <p:sldId id="354" r:id="rId5"/>
    <p:sldId id="355" r:id="rId6"/>
    <p:sldId id="356" r:id="rId7"/>
    <p:sldId id="331" r:id="rId8"/>
    <p:sldId id="333" r:id="rId9"/>
    <p:sldId id="352" r:id="rId10"/>
    <p:sldId id="260" r:id="rId11"/>
    <p:sldId id="334" r:id="rId12"/>
    <p:sldId id="261" r:id="rId13"/>
    <p:sldId id="349" r:id="rId14"/>
    <p:sldId id="262" r:id="rId15"/>
    <p:sldId id="263" r:id="rId16"/>
    <p:sldId id="264" r:id="rId17"/>
    <p:sldId id="336" r:id="rId18"/>
    <p:sldId id="265" r:id="rId19"/>
    <p:sldId id="350" r:id="rId20"/>
    <p:sldId id="337" r:id="rId21"/>
    <p:sldId id="332" r:id="rId22"/>
    <p:sldId id="266" r:id="rId23"/>
    <p:sldId id="267" r:id="rId24"/>
    <p:sldId id="338" r:id="rId25"/>
    <p:sldId id="268" r:id="rId26"/>
    <p:sldId id="339" r:id="rId27"/>
    <p:sldId id="269" r:id="rId28"/>
    <p:sldId id="270" r:id="rId29"/>
    <p:sldId id="340" r:id="rId30"/>
    <p:sldId id="271" r:id="rId31"/>
    <p:sldId id="341" r:id="rId32"/>
    <p:sldId id="272" r:id="rId33"/>
    <p:sldId id="273" r:id="rId34"/>
    <p:sldId id="342" r:id="rId35"/>
    <p:sldId id="335" r:id="rId36"/>
    <p:sldId id="274" r:id="rId37"/>
    <p:sldId id="258" r:id="rId3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2.10.2024</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2.10.2024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2.10.2024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2.10.2024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2.10.2024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2.10.2024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2.10.2024</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303086" cy="1373070"/>
          </a:xfrm>
        </p:spPr>
        <p:txBody>
          <a:bodyPr/>
          <a:lstStyle/>
          <a:p>
            <a:r>
              <a:rPr lang="tr-TR" sz="4800" dirty="0" err="1" smtClean="0"/>
              <a:t>Veritabanı</a:t>
            </a:r>
            <a:r>
              <a:rPr lang="tr-TR" sz="4800" dirty="0" smtClean="0"/>
              <a:t> Yönetim Sistemleri</a:t>
            </a:r>
            <a:endParaRPr lang="tr-TR" sz="4800" dirty="0"/>
          </a:p>
        </p:txBody>
      </p:sp>
      <p:sp>
        <p:nvSpPr>
          <p:cNvPr id="3" name="Alt Başlık 2"/>
          <p:cNvSpPr>
            <a:spLocks noGrp="1"/>
          </p:cNvSpPr>
          <p:nvPr>
            <p:ph type="subTitle" idx="1"/>
          </p:nvPr>
        </p:nvSpPr>
        <p:spPr/>
        <p:txBody>
          <a:bodyPr/>
          <a:lstStyle/>
          <a:p>
            <a:r>
              <a:rPr lang="tr-TR" dirty="0"/>
              <a:t> 1.Hafta</a:t>
            </a:r>
          </a:p>
        </p:txBody>
      </p:sp>
    </p:spTree>
    <p:extLst>
      <p:ext uri="{BB962C8B-B14F-4D97-AF65-F5344CB8AC3E}">
        <p14:creationId xmlns:p14="http://schemas.microsoft.com/office/powerpoint/2010/main" val="1332043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normAutofit/>
          </a:bodyPr>
          <a:lstStyle/>
          <a:p>
            <a:pPr algn="just"/>
            <a:r>
              <a:rPr lang="tr-TR" dirty="0" err="1" smtClean="0"/>
              <a:t>Veritabanı</a:t>
            </a:r>
            <a:r>
              <a:rPr lang="tr-TR" dirty="0"/>
              <a:t>, belli bir alanda ve birbiriyle ilişkili olarak düzenlenmiş </a:t>
            </a:r>
            <a:r>
              <a:rPr lang="tr-TR" dirty="0" smtClean="0"/>
              <a:t>veriler topluluğudur.</a:t>
            </a:r>
          </a:p>
          <a:p>
            <a:pPr algn="just"/>
            <a:r>
              <a:rPr lang="tr-TR" dirty="0" err="1" smtClean="0"/>
              <a:t>Veritabanı</a:t>
            </a:r>
            <a:r>
              <a:rPr lang="tr-TR" dirty="0"/>
              <a:t>, birçok kullanıcı tarafından kullanılan birbirleriyle ilişkili geniş bir </a:t>
            </a:r>
            <a:r>
              <a:rPr lang="tr-TR" dirty="0" smtClean="0"/>
              <a:t>veri kümesinin </a:t>
            </a:r>
            <a:r>
              <a:rPr lang="tr-TR" dirty="0"/>
              <a:t>düzenlenmesi, depolanması ve sorgulanması için kurulan sistemdir.</a:t>
            </a:r>
          </a:p>
          <a:p>
            <a:pPr algn="just"/>
            <a:r>
              <a:rPr lang="tr-TR" dirty="0" err="1" smtClean="0"/>
              <a:t>Veritabanı</a:t>
            </a:r>
            <a:r>
              <a:rPr lang="tr-TR" dirty="0"/>
              <a:t>, birçok uygulamaya hizmet vermek için verilerin saklandığı bir </a:t>
            </a:r>
            <a:r>
              <a:rPr lang="tr-TR" dirty="0" smtClean="0"/>
              <a:t>veri topluluğudur.</a:t>
            </a:r>
          </a:p>
          <a:p>
            <a:r>
              <a:rPr lang="tr-TR" dirty="0" err="1" smtClean="0"/>
              <a:t>Veritabanı</a:t>
            </a:r>
            <a:r>
              <a:rPr lang="tr-TR" dirty="0" smtClean="0"/>
              <a:t> </a:t>
            </a:r>
            <a:r>
              <a:rPr lang="tr-TR" dirty="0"/>
              <a:t>basit olarak bilgi depolayan bir yazılımdır. </a:t>
            </a:r>
          </a:p>
          <a:p>
            <a:pPr algn="just"/>
            <a:endParaRPr lang="tr-TR" dirty="0"/>
          </a:p>
        </p:txBody>
      </p:sp>
      <p:pic>
        <p:nvPicPr>
          <p:cNvPr id="1026" name="Picture 2" descr="Database (Veritabanı) Ned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969" y="4682738"/>
            <a:ext cx="4475836" cy="1957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946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Giriş</a:t>
            </a:r>
            <a:endParaRPr lang="en-US" dirty="0"/>
          </a:p>
        </p:txBody>
      </p:sp>
      <p:sp>
        <p:nvSpPr>
          <p:cNvPr id="3" name="İçerik Yer Tutucusu 2"/>
          <p:cNvSpPr>
            <a:spLocks noGrp="1"/>
          </p:cNvSpPr>
          <p:nvPr>
            <p:ph idx="1"/>
          </p:nvPr>
        </p:nvSpPr>
        <p:spPr/>
        <p:txBody>
          <a:bodyPr/>
          <a:lstStyle/>
          <a:p>
            <a:pPr algn="just"/>
            <a:r>
              <a:rPr lang="tr-TR" dirty="0" err="1"/>
              <a:t>Veritabanı</a:t>
            </a:r>
            <a:r>
              <a:rPr lang="tr-TR" dirty="0"/>
              <a:t>, Belirli bir örgütteki </a:t>
            </a:r>
            <a:r>
              <a:rPr lang="sv-SE" dirty="0"/>
              <a:t>uygulama sistemleri tarafından kullanılan depolanmış verilerdir. Veritabanı, kolayca</a:t>
            </a:r>
            <a:r>
              <a:rPr lang="tr-TR" dirty="0"/>
              <a:t> erişilebilecek, yönetilebilecek ve güncellenebilecek şekilde düzenlenmiş olan bir veri topluluğu.</a:t>
            </a:r>
          </a:p>
          <a:p>
            <a:pPr algn="just"/>
            <a:endParaRPr lang="en-US" dirty="0"/>
          </a:p>
        </p:txBody>
      </p:sp>
      <p:pic>
        <p:nvPicPr>
          <p:cNvPr id="3080" name="Picture 8" descr="Announcing D1: our first SQL databa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7526" y="4287675"/>
            <a:ext cx="3239449" cy="1822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17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a:t>
            </a:r>
          </a:p>
        </p:txBody>
      </p:sp>
      <p:sp>
        <p:nvSpPr>
          <p:cNvPr id="3" name="İçerik Yer Tutucusu 2"/>
          <p:cNvSpPr>
            <a:spLocks noGrp="1"/>
          </p:cNvSpPr>
          <p:nvPr>
            <p:ph idx="1"/>
          </p:nvPr>
        </p:nvSpPr>
        <p:spPr/>
        <p:txBody>
          <a:bodyPr>
            <a:normAutofit/>
          </a:bodyPr>
          <a:lstStyle/>
          <a:p>
            <a:pPr algn="just"/>
            <a:r>
              <a:rPr lang="tr-TR" dirty="0" err="1" smtClean="0"/>
              <a:t>Veritabanı</a:t>
            </a:r>
            <a:r>
              <a:rPr lang="tr-TR" dirty="0" smtClean="0"/>
              <a:t> </a:t>
            </a:r>
            <a:r>
              <a:rPr lang="tr-TR" dirty="0"/>
              <a:t>kavramı ilk olarak </a:t>
            </a:r>
            <a:r>
              <a:rPr lang="tr-TR" dirty="0" smtClean="0"/>
              <a:t>19</a:t>
            </a:r>
            <a:r>
              <a:rPr lang="en-US" dirty="0" smtClean="0"/>
              <a:t>6</a:t>
            </a:r>
            <a:r>
              <a:rPr lang="tr-TR" dirty="0" smtClean="0"/>
              <a:t>0’l</a:t>
            </a:r>
            <a:r>
              <a:rPr lang="en-US" dirty="0" err="1" smtClean="0"/>
              <a:t>ı</a:t>
            </a:r>
            <a:r>
              <a:rPr lang="tr-TR" dirty="0" smtClean="0"/>
              <a:t> </a:t>
            </a:r>
            <a:r>
              <a:rPr lang="tr-TR" dirty="0"/>
              <a:t>yıllarda ortaya atılmış olmasına rağmen; günümüzde hemen hemen tüm veri kullanılan alanlarda </a:t>
            </a:r>
            <a:r>
              <a:rPr lang="tr-TR" dirty="0" err="1" smtClean="0"/>
              <a:t>Veritabanı</a:t>
            </a:r>
            <a:r>
              <a:rPr lang="tr-TR" dirty="0" smtClean="0"/>
              <a:t> </a:t>
            </a:r>
            <a:r>
              <a:rPr lang="tr-TR" dirty="0"/>
              <a:t>olmadan hiçbir şey yapılamaz hale gelmiştir. </a:t>
            </a:r>
          </a:p>
          <a:p>
            <a:pPr algn="just"/>
            <a:endParaRPr lang="tr-TR" dirty="0"/>
          </a:p>
        </p:txBody>
      </p:sp>
      <p:pic>
        <p:nvPicPr>
          <p:cNvPr id="5" name="Picture 2" descr="What is a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82" y="3674692"/>
            <a:ext cx="9085338" cy="255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897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Giriş</a:t>
            </a:r>
            <a:endParaRPr lang="en-US" dirty="0"/>
          </a:p>
        </p:txBody>
      </p:sp>
      <p:sp>
        <p:nvSpPr>
          <p:cNvPr id="3" name="İçerik Yer Tutucusu 2"/>
          <p:cNvSpPr>
            <a:spLocks noGrp="1"/>
          </p:cNvSpPr>
          <p:nvPr>
            <p:ph idx="1"/>
          </p:nvPr>
        </p:nvSpPr>
        <p:spPr/>
        <p:txBody>
          <a:bodyPr/>
          <a:lstStyle/>
          <a:p>
            <a:pPr algn="just"/>
            <a:r>
              <a:rPr lang="tr-TR" dirty="0"/>
              <a:t>Basit bir Web uygulamasından, devasa kuruluşların ağır verilerine kadar, günümüzde bir çok alanda </a:t>
            </a:r>
            <a:r>
              <a:rPr lang="tr-TR" dirty="0" err="1"/>
              <a:t>veritabanı</a:t>
            </a:r>
            <a:r>
              <a:rPr lang="tr-TR" dirty="0"/>
              <a:t> uygulamalarına ihtiyaç duyulmaktadır. </a:t>
            </a:r>
          </a:p>
          <a:p>
            <a:pPr algn="just"/>
            <a:r>
              <a:rPr lang="tr-TR" dirty="0"/>
              <a:t>İşletim sistemlerinden sonra en popüler ve en çok gelir getiren yazılımlar </a:t>
            </a:r>
            <a:r>
              <a:rPr lang="tr-TR" dirty="0" err="1"/>
              <a:t>Veritaban</a:t>
            </a:r>
            <a:r>
              <a:rPr lang="en-US" dirty="0" err="1"/>
              <a:t>ları</a:t>
            </a:r>
            <a:r>
              <a:rPr lang="en-US" dirty="0"/>
              <a:t> </a:t>
            </a:r>
            <a:r>
              <a:rPr lang="en-US" dirty="0" err="1"/>
              <a:t>ve</a:t>
            </a:r>
            <a:r>
              <a:rPr lang="en-US" dirty="0"/>
              <a:t> </a:t>
            </a:r>
            <a:r>
              <a:rPr lang="en-US" dirty="0" err="1"/>
              <a:t>bunların</a:t>
            </a:r>
            <a:r>
              <a:rPr lang="en-US" dirty="0"/>
              <a:t> </a:t>
            </a:r>
            <a:r>
              <a:rPr lang="en-US" dirty="0" err="1"/>
              <a:t>uygulama</a:t>
            </a:r>
            <a:r>
              <a:rPr lang="en-US" dirty="0"/>
              <a:t> </a:t>
            </a:r>
            <a:r>
              <a:rPr lang="en-US" dirty="0" err="1"/>
              <a:t>arayüzleri</a:t>
            </a:r>
            <a:r>
              <a:rPr lang="en-US" dirty="0"/>
              <a:t> </a:t>
            </a:r>
            <a:r>
              <a:rPr lang="en-US" dirty="0" err="1"/>
              <a:t>olan</a:t>
            </a:r>
            <a:r>
              <a:rPr lang="en-US" dirty="0"/>
              <a:t> </a:t>
            </a:r>
            <a:r>
              <a:rPr lang="en-US" dirty="0" err="1"/>
              <a:t>Veri</a:t>
            </a:r>
            <a:r>
              <a:rPr lang="en-US" dirty="0"/>
              <a:t> </a:t>
            </a:r>
            <a:r>
              <a:rPr lang="en-US" dirty="0" err="1"/>
              <a:t>Tabanı</a:t>
            </a:r>
            <a:r>
              <a:rPr lang="tr-TR" dirty="0"/>
              <a:t> Yönetim Sistemi Yazılımlarıdır. </a:t>
            </a:r>
          </a:p>
          <a:p>
            <a:endParaRPr lang="en-US" dirty="0"/>
          </a:p>
        </p:txBody>
      </p:sp>
    </p:spTree>
    <p:extLst>
      <p:ext uri="{BB962C8B-B14F-4D97-AF65-F5344CB8AC3E}">
        <p14:creationId xmlns:p14="http://schemas.microsoft.com/office/powerpoint/2010/main" val="372095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tr-TR" dirty="0"/>
          </a:p>
        </p:txBody>
      </p:sp>
      <p:sp>
        <p:nvSpPr>
          <p:cNvPr id="3" name="İçerik Yer Tutucusu 2"/>
          <p:cNvSpPr>
            <a:spLocks noGrp="1"/>
          </p:cNvSpPr>
          <p:nvPr>
            <p:ph idx="1"/>
          </p:nvPr>
        </p:nvSpPr>
        <p:spPr/>
        <p:txBody>
          <a:bodyPr>
            <a:normAutofit/>
          </a:bodyPr>
          <a:lstStyle/>
          <a:p>
            <a:pPr algn="just"/>
            <a:r>
              <a:rPr lang="tr-TR" dirty="0" err="1" smtClean="0"/>
              <a:t>Veritabanı</a:t>
            </a:r>
            <a:r>
              <a:rPr lang="tr-TR" dirty="0"/>
              <a:t>, birbirleriyle ilişkisi olan verilerin tutulduğu, kullanım amacına uygun </a:t>
            </a:r>
            <a:r>
              <a:rPr lang="tr-TR" dirty="0" smtClean="0"/>
              <a:t>olarak düzenlenmiş </a:t>
            </a:r>
            <a:r>
              <a:rPr lang="tr-TR" dirty="0"/>
              <a:t>veriler topluluğunun mantıksal ve fiziksel olarak tanımlarının olduğu ve </a:t>
            </a:r>
            <a:r>
              <a:rPr lang="tr-TR" dirty="0" smtClean="0"/>
              <a:t>bunların sayısal </a:t>
            </a:r>
            <a:r>
              <a:rPr lang="tr-TR" dirty="0"/>
              <a:t>ortamlarda saklandığı ve gerektiğinde tekrar bir erişime olanak sağlayan, büyük </a:t>
            </a:r>
            <a:r>
              <a:rPr lang="tr-TR" dirty="0" smtClean="0"/>
              <a:t>boyutlarda veriler </a:t>
            </a:r>
            <a:r>
              <a:rPr lang="tr-TR" dirty="0"/>
              <a:t>barındıran bilgi depolarıdır. </a:t>
            </a:r>
            <a:r>
              <a:rPr lang="tr-TR" dirty="0" err="1" smtClean="0"/>
              <a:t>Veritabanı</a:t>
            </a:r>
            <a:r>
              <a:rPr lang="tr-TR" dirty="0" smtClean="0"/>
              <a:t> </a:t>
            </a:r>
            <a:r>
              <a:rPr lang="tr-TR" dirty="0"/>
              <a:t>bir sistem olarak düşünüldüğünde dört </a:t>
            </a:r>
            <a:r>
              <a:rPr lang="tr-TR" dirty="0" smtClean="0"/>
              <a:t>temel elemandan </a:t>
            </a:r>
            <a:r>
              <a:rPr lang="tr-TR" dirty="0"/>
              <a:t>oluştuğu görülür. Bunlar veri, donanım, yazılım ve kullanıcılar.</a:t>
            </a:r>
          </a:p>
        </p:txBody>
      </p:sp>
    </p:spTree>
    <p:extLst>
      <p:ext uri="{BB962C8B-B14F-4D97-AF65-F5344CB8AC3E}">
        <p14:creationId xmlns:p14="http://schemas.microsoft.com/office/powerpoint/2010/main" val="2677265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tr-TR" dirty="0"/>
          </a:p>
        </p:txBody>
      </p:sp>
      <p:sp>
        <p:nvSpPr>
          <p:cNvPr id="3" name="İçerik Yer Tutucusu 2"/>
          <p:cNvSpPr>
            <a:spLocks noGrp="1"/>
          </p:cNvSpPr>
          <p:nvPr>
            <p:ph idx="1"/>
          </p:nvPr>
        </p:nvSpPr>
        <p:spPr/>
        <p:txBody>
          <a:bodyPr/>
          <a:lstStyle/>
          <a:p>
            <a:pPr algn="just"/>
            <a:r>
              <a:rPr lang="tr-TR" b="1" dirty="0"/>
              <a:t>Veri: </a:t>
            </a:r>
            <a:r>
              <a:rPr lang="tr-TR" dirty="0"/>
              <a:t>Olguların, kavramların veya talimatların, insan tarafından veya otomatik </a:t>
            </a:r>
            <a:r>
              <a:rPr lang="tr-TR" dirty="0" smtClean="0"/>
              <a:t>yolla iletişim</a:t>
            </a:r>
            <a:r>
              <a:rPr lang="tr-TR" dirty="0"/>
              <a:t>, yorumlama ve işleme amacına uygun bir biçimde ifadesidir. </a:t>
            </a:r>
            <a:r>
              <a:rPr lang="tr-TR" dirty="0" smtClean="0"/>
              <a:t>Veri </a:t>
            </a:r>
            <a:r>
              <a:rPr lang="tr-TR" dirty="0"/>
              <a:t>şu şekillerde de </a:t>
            </a:r>
            <a:r>
              <a:rPr lang="tr-TR" dirty="0" smtClean="0"/>
              <a:t>ifade edilir</a:t>
            </a:r>
            <a:r>
              <a:rPr lang="tr-TR" dirty="0"/>
              <a:t>:</a:t>
            </a:r>
          </a:p>
          <a:p>
            <a:pPr lvl="1" algn="just"/>
            <a:r>
              <a:rPr lang="tr-TR" dirty="0" smtClean="0"/>
              <a:t>Bir </a:t>
            </a:r>
            <a:r>
              <a:rPr lang="tr-TR" dirty="0"/>
              <a:t>anlamı olan ve kaydedilebilen gerçekler,</a:t>
            </a:r>
          </a:p>
          <a:p>
            <a:pPr lvl="1" algn="just"/>
            <a:r>
              <a:rPr lang="tr-TR" dirty="0" smtClean="0"/>
              <a:t>Bilgisayarda </a:t>
            </a:r>
            <a:r>
              <a:rPr lang="tr-TR" dirty="0"/>
              <a:t>işlenebilen her türlü bilgi,</a:t>
            </a:r>
          </a:p>
          <a:p>
            <a:pPr lvl="1" algn="just"/>
            <a:r>
              <a:rPr lang="tr-TR" dirty="0" smtClean="0"/>
              <a:t>Veri </a:t>
            </a:r>
            <a:r>
              <a:rPr lang="tr-TR" dirty="0"/>
              <a:t>kaydedilebilir bilinen gerçeklerdir.</a:t>
            </a:r>
          </a:p>
        </p:txBody>
      </p:sp>
      <p:pic>
        <p:nvPicPr>
          <p:cNvPr id="6146" name="Picture 2" descr="Büyük Veri: Fırsat mı Zorluk mu? | Kariyerim Dergis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6752" y="3869820"/>
            <a:ext cx="2527804" cy="189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195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tr-TR" dirty="0"/>
          </a:p>
        </p:txBody>
      </p:sp>
      <p:sp>
        <p:nvSpPr>
          <p:cNvPr id="3" name="İçerik Yer Tutucusu 2"/>
          <p:cNvSpPr>
            <a:spLocks noGrp="1"/>
          </p:cNvSpPr>
          <p:nvPr>
            <p:ph idx="1"/>
          </p:nvPr>
        </p:nvSpPr>
        <p:spPr/>
        <p:txBody>
          <a:bodyPr>
            <a:normAutofit/>
          </a:bodyPr>
          <a:lstStyle/>
          <a:p>
            <a:pPr algn="just"/>
            <a:r>
              <a:rPr lang="tr-TR" b="1" dirty="0"/>
              <a:t>Donanım: </a:t>
            </a:r>
            <a:r>
              <a:rPr lang="tr-TR" dirty="0"/>
              <a:t>Kullanılan yazılımın donanımla uygun olması, depolama birimleri </a:t>
            </a:r>
            <a:r>
              <a:rPr lang="tr-TR" dirty="0" smtClean="0"/>
              <a:t>ve donanımın </a:t>
            </a:r>
            <a:r>
              <a:rPr lang="tr-TR" dirty="0"/>
              <a:t>güvenliği önemlidir.</a:t>
            </a:r>
          </a:p>
          <a:p>
            <a:pPr algn="just"/>
            <a:r>
              <a:rPr lang="tr-TR" b="1" dirty="0"/>
              <a:t>Yazılım: </a:t>
            </a:r>
            <a:r>
              <a:rPr lang="tr-TR" dirty="0"/>
              <a:t>Fiziksel </a:t>
            </a:r>
            <a:r>
              <a:rPr lang="tr-TR" dirty="0" err="1" smtClean="0"/>
              <a:t>veritabanı</a:t>
            </a:r>
            <a:r>
              <a:rPr lang="tr-TR" dirty="0" smtClean="0"/>
              <a:t> </a:t>
            </a:r>
            <a:r>
              <a:rPr lang="tr-TR" dirty="0"/>
              <a:t>ile sistem kullanıcıları arasındaki iletişimi </a:t>
            </a:r>
            <a:r>
              <a:rPr lang="tr-TR" dirty="0" smtClean="0"/>
              <a:t>sağlayan yazılıma </a:t>
            </a:r>
            <a:r>
              <a:rPr lang="tr-TR" dirty="0" err="1" smtClean="0"/>
              <a:t>Veritabanı</a:t>
            </a:r>
            <a:r>
              <a:rPr lang="tr-TR" dirty="0" smtClean="0"/>
              <a:t> </a:t>
            </a:r>
            <a:r>
              <a:rPr lang="tr-TR" dirty="0"/>
              <a:t>Yönetim Sistemi (VTYS) adı verilir. </a:t>
            </a:r>
            <a:endParaRPr lang="tr-TR" dirty="0" smtClean="0"/>
          </a:p>
        </p:txBody>
      </p:sp>
    </p:spTree>
    <p:extLst>
      <p:ext uri="{BB962C8B-B14F-4D97-AF65-F5344CB8AC3E}">
        <p14:creationId xmlns:p14="http://schemas.microsoft.com/office/powerpoint/2010/main" val="2903341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en-US" dirty="0"/>
          </a:p>
        </p:txBody>
      </p:sp>
      <p:sp>
        <p:nvSpPr>
          <p:cNvPr id="3" name="İçerik Yer Tutucusu 2"/>
          <p:cNvSpPr>
            <a:spLocks noGrp="1"/>
          </p:cNvSpPr>
          <p:nvPr>
            <p:ph idx="1"/>
          </p:nvPr>
        </p:nvSpPr>
        <p:spPr/>
        <p:txBody>
          <a:bodyPr/>
          <a:lstStyle/>
          <a:p>
            <a:pPr algn="just"/>
            <a:r>
              <a:rPr lang="tr-TR" dirty="0" err="1"/>
              <a:t>Veritabanı</a:t>
            </a:r>
            <a:r>
              <a:rPr lang="tr-TR" dirty="0"/>
              <a:t> Yönetim Sistemi: Bilgisayarda saklanacak bir </a:t>
            </a:r>
            <a:r>
              <a:rPr lang="tr-TR" dirty="0" err="1"/>
              <a:t>veritabanının</a:t>
            </a:r>
            <a:r>
              <a:rPr lang="tr-TR" dirty="0"/>
              <a:t> oluşturulmasını ve bakımını sağlayacak yazılım paketi. </a:t>
            </a:r>
            <a:r>
              <a:rPr lang="tr-TR" dirty="0" err="1"/>
              <a:t>Veritabanına</a:t>
            </a:r>
            <a:r>
              <a:rPr lang="tr-TR" dirty="0"/>
              <a:t> ulaşabilmek için kullanıcıdan gelen bütün istekler VTYS tarafından yerine getirilir. Bir </a:t>
            </a:r>
            <a:r>
              <a:rPr lang="tr-TR" dirty="0" err="1"/>
              <a:t>veritabanını</a:t>
            </a:r>
            <a:r>
              <a:rPr lang="tr-TR" dirty="0"/>
              <a:t> oluşturmak, saklamak, çoğaltmak, güncellemek ve yönetmek için kullanılan programlara </a:t>
            </a:r>
            <a:r>
              <a:rPr lang="tr-TR" dirty="0" err="1"/>
              <a:t>Veritabanı</a:t>
            </a:r>
            <a:r>
              <a:rPr lang="tr-TR" dirty="0"/>
              <a:t> Yönetme Sistemi adı verilir.</a:t>
            </a:r>
          </a:p>
          <a:p>
            <a:pPr algn="just"/>
            <a:endParaRPr lang="en-US" dirty="0"/>
          </a:p>
        </p:txBody>
      </p:sp>
    </p:spTree>
    <p:extLst>
      <p:ext uri="{BB962C8B-B14F-4D97-AF65-F5344CB8AC3E}">
        <p14:creationId xmlns:p14="http://schemas.microsoft.com/office/powerpoint/2010/main" val="1327546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tr-TR" dirty="0"/>
          </a:p>
        </p:txBody>
      </p:sp>
      <p:sp>
        <p:nvSpPr>
          <p:cNvPr id="3" name="İçerik Yer Tutucusu 2"/>
          <p:cNvSpPr>
            <a:spLocks noGrp="1"/>
          </p:cNvSpPr>
          <p:nvPr>
            <p:ph idx="1"/>
          </p:nvPr>
        </p:nvSpPr>
        <p:spPr/>
        <p:txBody>
          <a:bodyPr>
            <a:normAutofit/>
          </a:bodyPr>
          <a:lstStyle/>
          <a:p>
            <a:pPr algn="just"/>
            <a:r>
              <a:rPr lang="tr-TR" b="1" dirty="0"/>
              <a:t>Kullanıcılar: </a:t>
            </a:r>
            <a:r>
              <a:rPr lang="tr-TR" dirty="0"/>
              <a:t>Kullanıcılar </a:t>
            </a:r>
            <a:r>
              <a:rPr lang="en-US" dirty="0" err="1" smtClean="0"/>
              <a:t>temel</a:t>
            </a:r>
            <a:r>
              <a:rPr lang="en-US" dirty="0" smtClean="0"/>
              <a:t> </a:t>
            </a:r>
            <a:r>
              <a:rPr lang="en-US" dirty="0" err="1" smtClean="0"/>
              <a:t>olarak</a:t>
            </a:r>
            <a:r>
              <a:rPr lang="en-US" dirty="0" smtClean="0"/>
              <a:t> </a:t>
            </a:r>
            <a:r>
              <a:rPr lang="tr-TR" dirty="0" smtClean="0"/>
              <a:t>üç </a:t>
            </a:r>
            <a:r>
              <a:rPr lang="tr-TR" dirty="0"/>
              <a:t>sınıfta toplanabilir. Bunlar uygulama programcısı, </a:t>
            </a:r>
            <a:r>
              <a:rPr lang="tr-TR" dirty="0" err="1" smtClean="0"/>
              <a:t>veritabanı</a:t>
            </a:r>
            <a:r>
              <a:rPr lang="tr-TR" dirty="0" smtClean="0"/>
              <a:t> </a:t>
            </a:r>
            <a:r>
              <a:rPr lang="tr-TR" dirty="0"/>
              <a:t>yöneticisi ve son kullanıcılar. </a:t>
            </a:r>
            <a:endParaRPr lang="tr-TR" dirty="0" smtClean="0"/>
          </a:p>
          <a:p>
            <a:pPr algn="just"/>
            <a:r>
              <a:rPr lang="tr-TR" dirty="0" smtClean="0"/>
              <a:t>Uygulama </a:t>
            </a:r>
            <a:r>
              <a:rPr lang="tr-TR" dirty="0"/>
              <a:t>programcıları: son kullanıcıların </a:t>
            </a:r>
            <a:r>
              <a:rPr lang="tr-TR" dirty="0" smtClean="0"/>
              <a:t>kullandıkları programları </a:t>
            </a:r>
            <a:r>
              <a:rPr lang="tr-TR" dirty="0"/>
              <a:t>yazanlar. Bir programlama diliyle programı yazan, veri girişi, ekleme, silme</a:t>
            </a:r>
            <a:r>
              <a:rPr lang="tr-TR" dirty="0" smtClean="0"/>
              <a:t>, değiştirme </a:t>
            </a:r>
            <a:r>
              <a:rPr lang="tr-TR" dirty="0"/>
              <a:t>işlemini yapan kişi uygulama programcısıdır. </a:t>
            </a:r>
            <a:endParaRPr lang="tr-TR" dirty="0" smtClean="0"/>
          </a:p>
        </p:txBody>
      </p:sp>
    </p:spTree>
    <p:extLst>
      <p:ext uri="{BB962C8B-B14F-4D97-AF65-F5344CB8AC3E}">
        <p14:creationId xmlns:p14="http://schemas.microsoft.com/office/powerpoint/2010/main" val="2735352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en-US" dirty="0"/>
          </a:p>
        </p:txBody>
      </p:sp>
      <p:sp>
        <p:nvSpPr>
          <p:cNvPr id="3" name="İçerik Yer Tutucusu 2"/>
          <p:cNvSpPr>
            <a:spLocks noGrp="1"/>
          </p:cNvSpPr>
          <p:nvPr>
            <p:ph idx="1"/>
          </p:nvPr>
        </p:nvSpPr>
        <p:spPr/>
        <p:txBody>
          <a:bodyPr/>
          <a:lstStyle/>
          <a:p>
            <a:pPr algn="just"/>
            <a:r>
              <a:rPr lang="tr-TR" dirty="0" err="1"/>
              <a:t>Veritabanı</a:t>
            </a:r>
            <a:r>
              <a:rPr lang="tr-TR" dirty="0"/>
              <a:t> Yöneticisi: Sistemi yöneten kişilerdir.</a:t>
            </a:r>
          </a:p>
          <a:p>
            <a:pPr algn="just"/>
            <a:r>
              <a:rPr lang="tr-TR" dirty="0"/>
              <a:t>Son kullanıcı, uygulama programcısının hazırladığı programı kullanır.</a:t>
            </a:r>
          </a:p>
          <a:p>
            <a:endParaRPr lang="en-US" dirty="0"/>
          </a:p>
        </p:txBody>
      </p:sp>
    </p:spTree>
    <p:extLst>
      <p:ext uri="{BB962C8B-B14F-4D97-AF65-F5344CB8AC3E}">
        <p14:creationId xmlns:p14="http://schemas.microsoft.com/office/powerpoint/2010/main" val="41930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Dersin İşlenişi	</a:t>
            </a:r>
          </a:p>
        </p:txBody>
      </p:sp>
      <p:sp>
        <p:nvSpPr>
          <p:cNvPr id="3" name="İçerik Yer Tutucusu 2"/>
          <p:cNvSpPr>
            <a:spLocks noGrp="1"/>
          </p:cNvSpPr>
          <p:nvPr>
            <p:ph idx="1"/>
          </p:nvPr>
        </p:nvSpPr>
        <p:spPr/>
        <p:txBody>
          <a:bodyPr>
            <a:normAutofit/>
          </a:bodyPr>
          <a:lstStyle/>
          <a:p>
            <a:pPr algn="just"/>
            <a:r>
              <a:rPr lang="tr-TR" dirty="0" smtClean="0"/>
              <a:t>Dersler Yüz yüze olarak </a:t>
            </a:r>
            <a:r>
              <a:rPr lang="tr-TR" dirty="0"/>
              <a:t>gerçekleştirilecektir</a:t>
            </a:r>
            <a:r>
              <a:rPr lang="tr-TR" dirty="0" smtClean="0"/>
              <a:t>.</a:t>
            </a:r>
            <a:r>
              <a:rPr lang="en-US" dirty="0" smtClean="0"/>
              <a:t> </a:t>
            </a:r>
          </a:p>
          <a:p>
            <a:pPr algn="just"/>
            <a:r>
              <a:rPr lang="en-US" dirty="0" err="1" smtClean="0"/>
              <a:t>Devam</a:t>
            </a:r>
            <a:r>
              <a:rPr lang="en-US" dirty="0" smtClean="0"/>
              <a:t> </a:t>
            </a:r>
            <a:r>
              <a:rPr lang="en-US" dirty="0" err="1" smtClean="0"/>
              <a:t>zorunluluğu</a:t>
            </a:r>
            <a:r>
              <a:rPr lang="en-US" dirty="0" smtClean="0"/>
              <a:t> </a:t>
            </a:r>
            <a:r>
              <a:rPr lang="en-US" dirty="0" err="1" smtClean="0"/>
              <a:t>vardır</a:t>
            </a:r>
            <a:r>
              <a:rPr lang="en-US" dirty="0" smtClean="0"/>
              <a:t>.</a:t>
            </a:r>
            <a:endParaRPr lang="tr-TR" dirty="0"/>
          </a:p>
          <a:p>
            <a:pPr algn="just"/>
            <a:r>
              <a:rPr lang="tr-TR" dirty="0" smtClean="0"/>
              <a:t>Ders </a:t>
            </a:r>
            <a:r>
              <a:rPr lang="tr-TR" dirty="0"/>
              <a:t>sunuları haftalık olarak </a:t>
            </a:r>
            <a:r>
              <a:rPr lang="tr-TR" dirty="0" err="1"/>
              <a:t>UKEY’e</a:t>
            </a:r>
            <a:r>
              <a:rPr lang="tr-TR" dirty="0"/>
              <a:t> yüklenecektir.</a:t>
            </a:r>
          </a:p>
          <a:p>
            <a:pPr algn="just"/>
            <a:r>
              <a:rPr lang="tr-TR" dirty="0"/>
              <a:t>Ders ile ilgili tüm bilgilendirmeler UKEY üzerinden yapılacaktır.</a:t>
            </a:r>
          </a:p>
          <a:p>
            <a:pPr algn="just"/>
            <a:r>
              <a:rPr lang="tr-TR" dirty="0" smtClean="0"/>
              <a:t>Vize </a:t>
            </a:r>
            <a:r>
              <a:rPr lang="tr-TR" dirty="0" smtClean="0"/>
              <a:t>(%10</a:t>
            </a:r>
            <a:r>
              <a:rPr lang="tr-TR" dirty="0" smtClean="0"/>
              <a:t>), Proje </a:t>
            </a:r>
            <a:r>
              <a:rPr lang="tr-TR" dirty="0" smtClean="0"/>
              <a:t>(%30</a:t>
            </a:r>
            <a:r>
              <a:rPr lang="tr-TR" dirty="0" smtClean="0"/>
              <a:t>) ve </a:t>
            </a:r>
            <a:r>
              <a:rPr lang="tr-TR" dirty="0"/>
              <a:t>Final (%60)</a:t>
            </a:r>
          </a:p>
          <a:p>
            <a:endParaRPr lang="tr-TR" dirty="0"/>
          </a:p>
        </p:txBody>
      </p:sp>
    </p:spTree>
    <p:extLst>
      <p:ext uri="{BB962C8B-B14F-4D97-AF65-F5344CB8AC3E}">
        <p14:creationId xmlns:p14="http://schemas.microsoft.com/office/powerpoint/2010/main" val="4121502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en-US" dirty="0"/>
          </a:p>
        </p:txBody>
      </p:sp>
      <p:sp>
        <p:nvSpPr>
          <p:cNvPr id="3" name="İçerik Yer Tutucusu 2"/>
          <p:cNvSpPr>
            <a:spLocks noGrp="1"/>
          </p:cNvSpPr>
          <p:nvPr>
            <p:ph idx="1"/>
          </p:nvPr>
        </p:nvSpPr>
        <p:spPr/>
        <p:txBody>
          <a:bodyPr/>
          <a:lstStyle/>
          <a:p>
            <a:endParaRPr lang="en-US"/>
          </a:p>
        </p:txBody>
      </p:sp>
      <p:pic>
        <p:nvPicPr>
          <p:cNvPr id="7170" name="Picture 2" descr="Database Users and Administrator - Ducat Tutorial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6569" y="2336873"/>
            <a:ext cx="6100308" cy="365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434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tr-TR" dirty="0"/>
          </a:p>
        </p:txBody>
      </p:sp>
      <p:sp>
        <p:nvSpPr>
          <p:cNvPr id="4" name="İçerik Yer Tutucusu 3"/>
          <p:cNvSpPr>
            <a:spLocks noGrp="1"/>
          </p:cNvSpPr>
          <p:nvPr>
            <p:ph idx="1"/>
          </p:nvPr>
        </p:nvSpPr>
        <p:spPr/>
        <p:txBody>
          <a:bodyPr/>
          <a:lstStyle/>
          <a:p>
            <a:endParaRPr lang="tr-TR"/>
          </a:p>
        </p:txBody>
      </p:sp>
      <p:graphicFrame>
        <p:nvGraphicFramePr>
          <p:cNvPr id="5" name="Tablo 4"/>
          <p:cNvGraphicFramePr>
            <a:graphicFrameLocks noGrp="1"/>
          </p:cNvGraphicFramePr>
          <p:nvPr>
            <p:extLst>
              <p:ext uri="{D42A27DB-BD31-4B8C-83A1-F6EECF244321}">
                <p14:modId xmlns:p14="http://schemas.microsoft.com/office/powerpoint/2010/main" val="2704103711"/>
              </p:ext>
            </p:extLst>
          </p:nvPr>
        </p:nvGraphicFramePr>
        <p:xfrm>
          <a:off x="680321" y="2169676"/>
          <a:ext cx="9211258" cy="4308029"/>
        </p:xfrm>
        <a:graphic>
          <a:graphicData uri="http://schemas.openxmlformats.org/drawingml/2006/table">
            <a:tbl>
              <a:tblPr firstRow="1" bandRow="1">
                <a:tableStyleId>{5C22544A-7EE6-4342-B048-85BDC9FD1C3A}</a:tableStyleId>
              </a:tblPr>
              <a:tblGrid>
                <a:gridCol w="4605629">
                  <a:extLst>
                    <a:ext uri="{9D8B030D-6E8A-4147-A177-3AD203B41FA5}">
                      <a16:colId xmlns:a16="http://schemas.microsoft.com/office/drawing/2014/main" val="20000"/>
                    </a:ext>
                  </a:extLst>
                </a:gridCol>
                <a:gridCol w="4605629">
                  <a:extLst>
                    <a:ext uri="{9D8B030D-6E8A-4147-A177-3AD203B41FA5}">
                      <a16:colId xmlns:a16="http://schemas.microsoft.com/office/drawing/2014/main" val="20001"/>
                    </a:ext>
                  </a:extLst>
                </a:gridCol>
              </a:tblGrid>
              <a:tr h="6491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b="0" kern="1200" dirty="0" smtClean="0">
                          <a:solidFill>
                            <a:schemeClr val="dk1"/>
                          </a:solidFill>
                          <a:latin typeface="+mn-lt"/>
                          <a:ea typeface="+mn-ea"/>
                          <a:cs typeface="+mn-cs"/>
                        </a:rPr>
                        <a:t>Alan / </a:t>
                      </a:r>
                      <a:r>
                        <a:rPr lang="tr-TR" sz="2000" b="0" kern="1200" dirty="0" err="1" smtClean="0">
                          <a:solidFill>
                            <a:schemeClr val="dk1"/>
                          </a:solidFill>
                          <a:latin typeface="+mn-lt"/>
                          <a:ea typeface="+mn-ea"/>
                          <a:cs typeface="+mn-cs"/>
                        </a:rPr>
                        <a:t>Field</a:t>
                      </a:r>
                      <a:r>
                        <a:rPr lang="tr-TR" sz="2000" b="0" kern="1200" dirty="0" smtClean="0">
                          <a:solidFill>
                            <a:schemeClr val="dk1"/>
                          </a:solidFill>
                          <a:latin typeface="+mn-lt"/>
                          <a:ea typeface="+mn-ea"/>
                          <a:cs typeface="+mn-cs"/>
                        </a:rPr>
                        <a:t> </a:t>
                      </a:r>
                      <a:endParaRPr lang="tr-TR" sz="2000" b="0" kern="1200" dirty="0">
                        <a:solidFill>
                          <a:schemeClr val="dk1"/>
                        </a:solidFill>
                        <a:latin typeface="+mn-lt"/>
                        <a:ea typeface="+mn-ea"/>
                        <a:cs typeface="+mn-cs"/>
                      </a:endParaRPr>
                    </a:p>
                  </a:txBody>
                  <a:tcPr anchor="ctr">
                    <a:solidFill>
                      <a:schemeClr val="bg2">
                        <a:lumMod val="40000"/>
                        <a:lumOff val="60000"/>
                      </a:schemeClr>
                    </a:solidFill>
                  </a:tcPr>
                </a:tc>
                <a:tc>
                  <a:txBody>
                    <a:bodyPr/>
                    <a:lstStyle/>
                    <a:p>
                      <a:pPr marL="0" algn="l" defTabSz="457200" rtl="0" eaLnBrk="1" latinLnBrk="0" hangingPunct="1"/>
                      <a:r>
                        <a:rPr lang="tr-TR" sz="2000" b="0" kern="1200" dirty="0" smtClean="0">
                          <a:solidFill>
                            <a:schemeClr val="dk1"/>
                          </a:solidFill>
                          <a:latin typeface="+mn-lt"/>
                          <a:ea typeface="+mn-ea"/>
                          <a:cs typeface="+mn-cs"/>
                        </a:rPr>
                        <a:t>İlişki / </a:t>
                      </a:r>
                      <a:r>
                        <a:rPr lang="tr-TR" sz="2000" b="0" kern="1200" dirty="0" err="1" smtClean="0">
                          <a:solidFill>
                            <a:schemeClr val="dk1"/>
                          </a:solidFill>
                          <a:latin typeface="+mn-lt"/>
                          <a:ea typeface="+mn-ea"/>
                          <a:cs typeface="+mn-cs"/>
                        </a:rPr>
                        <a:t>Relation</a:t>
                      </a:r>
                      <a:endParaRPr lang="tr-TR" sz="2000" b="0" kern="1200" dirty="0">
                        <a:solidFill>
                          <a:schemeClr val="dk1"/>
                        </a:solidFill>
                        <a:latin typeface="+mn-lt"/>
                        <a:ea typeface="+mn-ea"/>
                        <a:cs typeface="+mn-cs"/>
                      </a:endParaRPr>
                    </a:p>
                  </a:txBody>
                  <a:tcPr anchor="ctr">
                    <a:solidFill>
                      <a:schemeClr val="bg2">
                        <a:lumMod val="40000"/>
                        <a:lumOff val="60000"/>
                      </a:schemeClr>
                    </a:solidFill>
                  </a:tcPr>
                </a:tc>
                <a:extLst>
                  <a:ext uri="{0D108BD9-81ED-4DB2-BD59-A6C34878D82A}">
                    <a16:rowId xmlns:a16="http://schemas.microsoft.com/office/drawing/2014/main" val="10000"/>
                  </a:ext>
                </a:extLst>
              </a:tr>
              <a:tr h="5666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smtClean="0"/>
                        <a:t>Veri türü / Data </a:t>
                      </a:r>
                      <a:r>
                        <a:rPr lang="tr-TR" sz="2000" dirty="0" err="1" smtClean="0"/>
                        <a:t>type</a:t>
                      </a:r>
                      <a:endParaRPr lang="tr-TR" sz="2000" dirty="0" smtClean="0"/>
                    </a:p>
                  </a:txBody>
                  <a:tcPr anchor="ctr">
                    <a:solidFill>
                      <a:schemeClr val="bg2">
                        <a:lumMod val="40000"/>
                        <a:lumOff val="60000"/>
                      </a:schemeClr>
                    </a:solidFill>
                  </a:tcPr>
                </a:tc>
                <a:tc>
                  <a:txBody>
                    <a:bodyPr/>
                    <a:lstStyle/>
                    <a:p>
                      <a:r>
                        <a:rPr lang="tr-TR" sz="2000" dirty="0" err="1" smtClean="0"/>
                        <a:t>Null</a:t>
                      </a:r>
                      <a:endParaRPr lang="tr-TR" sz="2000" dirty="0"/>
                    </a:p>
                  </a:txBody>
                  <a:tcPr anchor="ctr">
                    <a:solidFill>
                      <a:schemeClr val="bg2">
                        <a:lumMod val="40000"/>
                        <a:lumOff val="60000"/>
                      </a:schemeClr>
                    </a:solidFill>
                  </a:tcPr>
                </a:tc>
                <a:extLst>
                  <a:ext uri="{0D108BD9-81ED-4DB2-BD59-A6C34878D82A}">
                    <a16:rowId xmlns:a16="http://schemas.microsoft.com/office/drawing/2014/main" val="10001"/>
                  </a:ext>
                </a:extLst>
              </a:tr>
              <a:tr h="5666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smtClean="0"/>
                        <a:t>Kayıt / </a:t>
                      </a:r>
                      <a:r>
                        <a:rPr lang="tr-TR" sz="2000" dirty="0" err="1" smtClean="0"/>
                        <a:t>Record</a:t>
                      </a:r>
                      <a:r>
                        <a:rPr lang="tr-TR" sz="2000" dirty="0" smtClean="0"/>
                        <a:t> / Satır</a:t>
                      </a:r>
                      <a:endParaRPr lang="tr-TR" sz="2000" dirty="0"/>
                    </a:p>
                  </a:txBody>
                  <a:tcPr anchor="ctr">
                    <a:solidFill>
                      <a:schemeClr val="bg2">
                        <a:lumMod val="40000"/>
                        <a:lumOff val="60000"/>
                      </a:schemeClr>
                    </a:solidFill>
                  </a:tcPr>
                </a:tc>
                <a:tc>
                  <a:txBody>
                    <a:bodyPr/>
                    <a:lstStyle/>
                    <a:p>
                      <a:r>
                        <a:rPr lang="tr-TR" sz="2000" dirty="0" smtClean="0"/>
                        <a:t>Sonuç Kümesi /</a:t>
                      </a:r>
                      <a:r>
                        <a:rPr lang="tr-TR" sz="2000" dirty="0" err="1" smtClean="0"/>
                        <a:t>Result</a:t>
                      </a:r>
                      <a:r>
                        <a:rPr lang="tr-TR" sz="2000" dirty="0" smtClean="0"/>
                        <a:t> Set</a:t>
                      </a:r>
                      <a:endParaRPr lang="tr-TR" sz="2000" dirty="0"/>
                    </a:p>
                  </a:txBody>
                  <a:tcPr anchor="ctr">
                    <a:solidFill>
                      <a:schemeClr val="bg2">
                        <a:lumMod val="40000"/>
                        <a:lumOff val="60000"/>
                      </a:schemeClr>
                    </a:solidFill>
                  </a:tcPr>
                </a:tc>
                <a:extLst>
                  <a:ext uri="{0D108BD9-81ED-4DB2-BD59-A6C34878D82A}">
                    <a16:rowId xmlns:a16="http://schemas.microsoft.com/office/drawing/2014/main" val="10002"/>
                  </a:ext>
                </a:extLst>
              </a:tr>
              <a:tr h="6053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smtClean="0"/>
                        <a:t>Sütun / </a:t>
                      </a:r>
                      <a:r>
                        <a:rPr lang="tr-TR" sz="2000" dirty="0" err="1" smtClean="0"/>
                        <a:t>Column</a:t>
                      </a:r>
                      <a:endParaRPr lang="tr-TR" sz="2000" dirty="0"/>
                    </a:p>
                  </a:txBody>
                  <a:tcPr anchor="ctr">
                    <a:solidFill>
                      <a:schemeClr val="bg2">
                        <a:lumMod val="40000"/>
                        <a:lumOff val="60000"/>
                      </a:schemeClr>
                    </a:solidFill>
                  </a:tcPr>
                </a:tc>
                <a:tc>
                  <a:txBody>
                    <a:bodyPr/>
                    <a:lstStyle/>
                    <a:p>
                      <a:r>
                        <a:rPr lang="tr-TR" sz="2000" dirty="0" smtClean="0"/>
                        <a:t>Tablo</a:t>
                      </a:r>
                      <a:r>
                        <a:rPr lang="en-US" sz="2000" dirty="0" smtClean="0"/>
                        <a:t> /Table</a:t>
                      </a:r>
                      <a:endParaRPr lang="tr-TR" sz="2000" dirty="0"/>
                    </a:p>
                  </a:txBody>
                  <a:tcPr anchor="ctr">
                    <a:solidFill>
                      <a:schemeClr val="bg2">
                        <a:lumMod val="40000"/>
                        <a:lumOff val="60000"/>
                      </a:schemeClr>
                    </a:solidFill>
                  </a:tcPr>
                </a:tc>
                <a:extLst>
                  <a:ext uri="{0D108BD9-81ED-4DB2-BD59-A6C34878D82A}">
                    <a16:rowId xmlns:a16="http://schemas.microsoft.com/office/drawing/2014/main" val="10003"/>
                  </a:ext>
                </a:extLst>
              </a:tr>
              <a:tr h="370840">
                <a:tc>
                  <a:txBody>
                    <a:bodyPr/>
                    <a:lstStyle/>
                    <a:p>
                      <a:r>
                        <a:rPr lang="tr-TR" sz="2000" dirty="0" err="1" smtClean="0"/>
                        <a:t>Constraint</a:t>
                      </a:r>
                      <a:endParaRPr lang="tr-TR" sz="2000" dirty="0" smtClean="0"/>
                    </a:p>
                    <a:p>
                      <a:r>
                        <a:rPr lang="tr-TR" sz="2000" dirty="0" smtClean="0"/>
                        <a:t>      Birincil anahtar/</a:t>
                      </a:r>
                      <a:r>
                        <a:rPr lang="tr-TR" sz="2000" dirty="0" err="1" smtClean="0"/>
                        <a:t>Primary</a:t>
                      </a:r>
                      <a:r>
                        <a:rPr lang="tr-TR" sz="2000" dirty="0" smtClean="0"/>
                        <a:t> </a:t>
                      </a:r>
                      <a:r>
                        <a:rPr lang="tr-TR" sz="2000" dirty="0" err="1" smtClean="0"/>
                        <a:t>Key</a:t>
                      </a:r>
                      <a:endParaRPr lang="tr-TR" sz="2000" dirty="0" smtClean="0"/>
                    </a:p>
                    <a:p>
                      <a:r>
                        <a:rPr lang="tr-TR" sz="2000" dirty="0" smtClean="0"/>
                        <a:t>      Yabancı anahtar/</a:t>
                      </a:r>
                      <a:r>
                        <a:rPr lang="tr-TR" sz="2000" dirty="0" err="1" smtClean="0"/>
                        <a:t>Foreign</a:t>
                      </a:r>
                      <a:r>
                        <a:rPr lang="tr-TR" sz="2000" dirty="0" smtClean="0"/>
                        <a:t> </a:t>
                      </a:r>
                      <a:r>
                        <a:rPr lang="tr-TR" sz="2000" dirty="0" err="1" smtClean="0"/>
                        <a:t>Key</a:t>
                      </a:r>
                      <a:endParaRPr lang="tr-TR" sz="2000" dirty="0" smtClean="0"/>
                    </a:p>
                    <a:p>
                      <a:r>
                        <a:rPr lang="tr-TR" sz="2000" dirty="0" smtClean="0"/>
                        <a:t>      Tekil anahtar/</a:t>
                      </a:r>
                      <a:r>
                        <a:rPr lang="tr-TR" sz="2000" dirty="0" err="1" smtClean="0"/>
                        <a:t>Unique</a:t>
                      </a:r>
                      <a:r>
                        <a:rPr lang="tr-TR" sz="2000" dirty="0" smtClean="0"/>
                        <a:t> </a:t>
                      </a:r>
                      <a:r>
                        <a:rPr lang="tr-TR" sz="2000" dirty="0" err="1" smtClean="0"/>
                        <a:t>Key</a:t>
                      </a:r>
                      <a:endParaRPr lang="tr-TR" sz="2000" dirty="0" smtClean="0"/>
                    </a:p>
                    <a:p>
                      <a:r>
                        <a:rPr lang="tr-TR" sz="2000" dirty="0" smtClean="0"/>
                        <a:t>      </a:t>
                      </a:r>
                      <a:r>
                        <a:rPr lang="tr-TR" sz="2000" dirty="0" err="1" smtClean="0"/>
                        <a:t>Default</a:t>
                      </a:r>
                      <a:endParaRPr lang="tr-TR" sz="2000" dirty="0" smtClean="0"/>
                    </a:p>
                    <a:p>
                      <a:r>
                        <a:rPr lang="tr-TR" sz="2000" dirty="0" smtClean="0"/>
                        <a:t>      </a:t>
                      </a:r>
                      <a:r>
                        <a:rPr lang="tr-TR" sz="2000" dirty="0" err="1" smtClean="0"/>
                        <a:t>Check</a:t>
                      </a:r>
                      <a:endParaRPr lang="tr-TR" sz="2000" dirty="0"/>
                    </a:p>
                  </a:txBody>
                  <a:tcPr>
                    <a:solidFill>
                      <a:schemeClr val="bg2">
                        <a:lumMod val="40000"/>
                        <a:lumOff val="60000"/>
                      </a:schemeClr>
                    </a:solidFill>
                  </a:tcPr>
                </a:tc>
                <a:tc>
                  <a:txBody>
                    <a:bodyPr/>
                    <a:lstStyle/>
                    <a:p>
                      <a:r>
                        <a:rPr lang="tr-TR" sz="2000" dirty="0" smtClean="0"/>
                        <a:t>Index</a:t>
                      </a:r>
                    </a:p>
                    <a:p>
                      <a:r>
                        <a:rPr lang="tr-TR" sz="2000" dirty="0" smtClean="0"/>
                        <a:t>     </a:t>
                      </a:r>
                      <a:r>
                        <a:rPr lang="tr-TR" sz="2000" dirty="0" err="1" smtClean="0"/>
                        <a:t>Clustered</a:t>
                      </a:r>
                      <a:r>
                        <a:rPr lang="tr-TR" sz="2000" dirty="0" smtClean="0"/>
                        <a:t> (Fiziksel sıralar)</a:t>
                      </a:r>
                    </a:p>
                    <a:p>
                      <a:r>
                        <a:rPr lang="tr-TR" sz="2000" dirty="0" smtClean="0"/>
                        <a:t>     </a:t>
                      </a:r>
                      <a:r>
                        <a:rPr lang="tr-TR" sz="2000" dirty="0" err="1" smtClean="0"/>
                        <a:t>Non-Clustered</a:t>
                      </a:r>
                      <a:r>
                        <a:rPr lang="tr-TR" sz="2000" dirty="0" smtClean="0"/>
                        <a:t> (Fiziksel</a:t>
                      </a:r>
                      <a:r>
                        <a:rPr lang="tr-TR" sz="2000" baseline="0" dirty="0" smtClean="0"/>
                        <a:t> Sıralamaz</a:t>
                      </a:r>
                      <a:r>
                        <a:rPr lang="tr-TR" sz="2000" dirty="0" smtClean="0"/>
                        <a:t>)</a:t>
                      </a:r>
                      <a:endParaRPr lang="tr-TR" sz="2000" dirty="0"/>
                    </a:p>
                  </a:txBody>
                  <a:tcPr>
                    <a:solidFill>
                      <a:schemeClr val="bg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38732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Veri Yönetimi Yaklaşımları</a:t>
            </a:r>
            <a:endParaRPr lang="tr-TR" dirty="0"/>
          </a:p>
        </p:txBody>
      </p:sp>
      <p:sp>
        <p:nvSpPr>
          <p:cNvPr id="3" name="İçerik Yer Tutucusu 2"/>
          <p:cNvSpPr>
            <a:spLocks noGrp="1"/>
          </p:cNvSpPr>
          <p:nvPr>
            <p:ph idx="1"/>
          </p:nvPr>
        </p:nvSpPr>
        <p:spPr/>
        <p:txBody>
          <a:bodyPr/>
          <a:lstStyle/>
          <a:p>
            <a:pPr algn="just"/>
            <a:r>
              <a:rPr lang="tr-TR" dirty="0" err="1" smtClean="0"/>
              <a:t>Veritabanı</a:t>
            </a:r>
            <a:r>
              <a:rPr lang="tr-TR" dirty="0" smtClean="0"/>
              <a:t> </a:t>
            </a:r>
            <a:r>
              <a:rPr lang="tr-TR" dirty="0"/>
              <a:t>oluşturulmasında ya da verinin yönetilmesinde 2 yaklaşımdan söz edilebilir.</a:t>
            </a:r>
          </a:p>
          <a:p>
            <a:pPr marL="457200" lvl="1" indent="0" algn="just">
              <a:buNone/>
            </a:pPr>
            <a:r>
              <a:rPr lang="tr-TR" b="1" dirty="0"/>
              <a:t>1. </a:t>
            </a:r>
            <a:r>
              <a:rPr lang="tr-TR" dirty="0"/>
              <a:t>Geleneksel Dosya Sistemleri Yaklaşım</a:t>
            </a:r>
          </a:p>
          <a:p>
            <a:pPr marL="457200" lvl="1" indent="0" algn="just">
              <a:buNone/>
            </a:pPr>
            <a:r>
              <a:rPr lang="tr-TR" b="1" dirty="0"/>
              <a:t>2. </a:t>
            </a:r>
            <a:r>
              <a:rPr lang="tr-TR" dirty="0" err="1" smtClean="0"/>
              <a:t>Veritabanı</a:t>
            </a:r>
            <a:r>
              <a:rPr lang="tr-TR" dirty="0" smtClean="0"/>
              <a:t> </a:t>
            </a:r>
            <a:r>
              <a:rPr lang="tr-TR" dirty="0"/>
              <a:t>Yaklaşımı</a:t>
            </a:r>
          </a:p>
        </p:txBody>
      </p:sp>
    </p:spTree>
    <p:extLst>
      <p:ext uri="{BB962C8B-B14F-4D97-AF65-F5344CB8AC3E}">
        <p14:creationId xmlns:p14="http://schemas.microsoft.com/office/powerpoint/2010/main" val="683473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tr-TR" dirty="0"/>
          </a:p>
        </p:txBody>
      </p:sp>
      <p:sp>
        <p:nvSpPr>
          <p:cNvPr id="3" name="İçerik Yer Tutucusu 2"/>
          <p:cNvSpPr>
            <a:spLocks noGrp="1"/>
          </p:cNvSpPr>
          <p:nvPr>
            <p:ph idx="1"/>
          </p:nvPr>
        </p:nvSpPr>
        <p:spPr/>
        <p:txBody>
          <a:bodyPr>
            <a:normAutofit/>
          </a:bodyPr>
          <a:lstStyle/>
          <a:p>
            <a:pPr algn="just"/>
            <a:r>
              <a:rPr lang="tr-TR" dirty="0"/>
              <a:t>Geleneksel Yaklaşım (Dosya Sistemleri), kağıt ortamındaki </a:t>
            </a:r>
            <a:r>
              <a:rPr lang="tr-TR" dirty="0" err="1" smtClean="0"/>
              <a:t>veritabanlarıdır</a:t>
            </a:r>
            <a:r>
              <a:rPr lang="tr-TR" dirty="0"/>
              <a:t>. </a:t>
            </a:r>
            <a:r>
              <a:rPr lang="tr-TR" dirty="0" smtClean="0"/>
              <a:t>Daha sonra </a:t>
            </a:r>
            <a:r>
              <a:rPr lang="tr-TR" dirty="0"/>
              <a:t>bu dosyalama mantığı bilgisayar ortamına da taşınmıştır. Dünyadaki bilginin önemli </a:t>
            </a:r>
            <a:r>
              <a:rPr lang="tr-TR" dirty="0" smtClean="0"/>
              <a:t>bir kısmını </a:t>
            </a:r>
            <a:r>
              <a:rPr lang="tr-TR" dirty="0"/>
              <a:t>bu tür sistemler içeriyor ve Dosya tabanlı veri işleme sistemleri erken dönem (genelde</a:t>
            </a:r>
            <a:r>
              <a:rPr lang="tr-TR" dirty="0" smtClean="0"/>
              <a:t>) iş </a:t>
            </a:r>
            <a:r>
              <a:rPr lang="tr-TR" dirty="0"/>
              <a:t>verilerinin toptan işlenmesi (</a:t>
            </a:r>
            <a:r>
              <a:rPr lang="tr-TR" dirty="0" err="1"/>
              <a:t>batch</a:t>
            </a:r>
            <a:r>
              <a:rPr lang="tr-TR" dirty="0"/>
              <a:t> </a:t>
            </a:r>
            <a:r>
              <a:rPr lang="tr-TR" dirty="0" err="1"/>
              <a:t>processing</a:t>
            </a:r>
            <a:r>
              <a:rPr lang="tr-TR" dirty="0"/>
              <a:t>) şeklinde yürütülmekteydi. </a:t>
            </a:r>
          </a:p>
        </p:txBody>
      </p:sp>
      <p:pic>
        <p:nvPicPr>
          <p:cNvPr id="8194" name="Picture 2" descr="Geleneksel Dosya Sistemleri Nedir ? - Kişisel Yazılar, Android Programlama,  C#, Programlama ve Günlük Hayata Dair Yazıları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4292" y="4136531"/>
            <a:ext cx="4689890" cy="263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951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en-US" dirty="0"/>
          </a:p>
        </p:txBody>
      </p:sp>
      <p:sp>
        <p:nvSpPr>
          <p:cNvPr id="3" name="İçerik Yer Tutucusu 2"/>
          <p:cNvSpPr>
            <a:spLocks noGrp="1"/>
          </p:cNvSpPr>
          <p:nvPr>
            <p:ph idx="1"/>
          </p:nvPr>
        </p:nvSpPr>
        <p:spPr/>
        <p:txBody>
          <a:bodyPr/>
          <a:lstStyle/>
          <a:p>
            <a:pPr algn="just"/>
            <a:r>
              <a:rPr lang="tr-TR" dirty="0"/>
              <a:t>Geleneksel Veri yönetimi yaklaşımı, dosya kökenlidir. Bu yaklaşımda her bir uygulama kendi dosyalarıyla yürütülmektedir. Yani her bir uygulama problemi için ayrı veri dosyaları oluşturulmakta ve saklanmaktadır. Bilgisayarlar kullanılmaya başlamadan önce dolaplar ve çekmeceler dosya ve klasörlerle doldurulurdu. Bilgiler bu dolap veya çekmecelerde saklanırdı.</a:t>
            </a:r>
          </a:p>
          <a:p>
            <a:pPr algn="just"/>
            <a:endParaRPr lang="en-US" dirty="0"/>
          </a:p>
        </p:txBody>
      </p:sp>
      <p:pic>
        <p:nvPicPr>
          <p:cNvPr id="9218" name="Picture 2" descr="Arşiv Depolama - Dosya Evrak Depolama - Geçici Depo ve Saklama Alan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3368" y="4556651"/>
            <a:ext cx="3320814" cy="220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935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tr-TR" dirty="0"/>
          </a:p>
        </p:txBody>
      </p:sp>
      <p:sp>
        <p:nvSpPr>
          <p:cNvPr id="3" name="İçerik Yer Tutucusu 2"/>
          <p:cNvSpPr>
            <a:spLocks noGrp="1"/>
          </p:cNvSpPr>
          <p:nvPr>
            <p:ph idx="1"/>
          </p:nvPr>
        </p:nvSpPr>
        <p:spPr/>
        <p:txBody>
          <a:bodyPr>
            <a:normAutofit/>
          </a:bodyPr>
          <a:lstStyle/>
          <a:p>
            <a:pPr algn="just"/>
            <a:r>
              <a:rPr lang="tr-TR" dirty="0" smtClean="0"/>
              <a:t>Bilgisayarların kullanılmaya </a:t>
            </a:r>
            <a:r>
              <a:rPr lang="tr-TR" dirty="0"/>
              <a:t>başlanmasıyla bilgiler yine yukarda anlatılan teknikle fakat dolap </a:t>
            </a:r>
            <a:r>
              <a:rPr lang="tr-TR" dirty="0" smtClean="0"/>
              <a:t>veya çekmeceler </a:t>
            </a:r>
            <a:r>
              <a:rPr lang="tr-TR" dirty="0"/>
              <a:t>yerine elektronik ortamlarda saklanmaya başlanmıştır. Veri saklama </a:t>
            </a:r>
            <a:r>
              <a:rPr lang="tr-TR" dirty="0" smtClean="0"/>
              <a:t>birimlerinde depolanan </a:t>
            </a:r>
            <a:r>
              <a:rPr lang="tr-TR" dirty="0"/>
              <a:t>veri topluluklarına "dosya" adı verilmektedir. Bu sistemlerde saklanacak bilgilerle</a:t>
            </a:r>
            <a:r>
              <a:rPr lang="tr-TR" dirty="0" smtClean="0"/>
              <a:t>, saklayacak </a:t>
            </a:r>
            <a:r>
              <a:rPr lang="tr-TR" dirty="0"/>
              <a:t>ve işleyecek programlar birbirine bağımlı olarak çalışır. </a:t>
            </a:r>
          </a:p>
        </p:txBody>
      </p:sp>
    </p:spTree>
    <p:extLst>
      <p:ext uri="{BB962C8B-B14F-4D97-AF65-F5344CB8AC3E}">
        <p14:creationId xmlns:p14="http://schemas.microsoft.com/office/powerpoint/2010/main" val="1633522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en-US" dirty="0"/>
          </a:p>
        </p:txBody>
      </p:sp>
      <p:sp>
        <p:nvSpPr>
          <p:cNvPr id="3" name="İçerik Yer Tutucusu 2"/>
          <p:cNvSpPr>
            <a:spLocks noGrp="1"/>
          </p:cNvSpPr>
          <p:nvPr>
            <p:ph idx="1"/>
          </p:nvPr>
        </p:nvSpPr>
        <p:spPr/>
        <p:txBody>
          <a:bodyPr/>
          <a:lstStyle/>
          <a:p>
            <a:pPr algn="just"/>
            <a:r>
              <a:rPr lang="tr-TR" dirty="0"/>
              <a:t>Bilgileri işlemek için kullanılacak olan programın, kullanacağı dosyaların yapıları ve erişim biçimleri hakkında bilgi sahibi olması gerekmektedir. Klasik dosya sistemleri kullanıcıların ihtiyaçlarını karşılayan bir bilgisayar programı yardımı ile verilerin saklanması, aranması ve güncelleştirilmesi işlemidir. Bu tür dosya sistemlerinde her program kendi verisini belirler ve sadece o veriye erişebilir.</a:t>
            </a:r>
          </a:p>
          <a:p>
            <a:pPr algn="just"/>
            <a:endParaRPr lang="en-US" dirty="0"/>
          </a:p>
        </p:txBody>
      </p:sp>
    </p:spTree>
    <p:extLst>
      <p:ext uri="{BB962C8B-B14F-4D97-AF65-F5344CB8AC3E}">
        <p14:creationId xmlns:p14="http://schemas.microsoft.com/office/powerpoint/2010/main" val="1249571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tr-TR" dirty="0"/>
          </a:p>
        </p:txBody>
      </p:sp>
      <p:sp>
        <p:nvSpPr>
          <p:cNvPr id="3" name="İçerik Yer Tutucusu 2"/>
          <p:cNvSpPr>
            <a:spLocks noGrp="1"/>
          </p:cNvSpPr>
          <p:nvPr>
            <p:ph idx="1"/>
          </p:nvPr>
        </p:nvSpPr>
        <p:spPr/>
        <p:txBody>
          <a:bodyPr/>
          <a:lstStyle/>
          <a:p>
            <a:pPr marL="0" indent="0" algn="just">
              <a:buNone/>
            </a:pPr>
            <a:r>
              <a:rPr lang="tr-TR" b="1" dirty="0"/>
              <a:t>Dosya Sistemlerinin Sakıncaları</a:t>
            </a:r>
          </a:p>
          <a:p>
            <a:pPr algn="just"/>
            <a:r>
              <a:rPr lang="tr-TR" dirty="0"/>
              <a:t>Geleneksel yaklaşım bir takım dezavantajlara sahiptir. Bunlar şöyle sıralanabilir:</a:t>
            </a:r>
          </a:p>
          <a:p>
            <a:pPr lvl="1" algn="just"/>
            <a:r>
              <a:rPr lang="tr-TR" b="1" dirty="0" smtClean="0"/>
              <a:t>Veri </a:t>
            </a:r>
            <a:r>
              <a:rPr lang="tr-TR" b="1" dirty="0"/>
              <a:t>Tekrarı: </a:t>
            </a:r>
            <a:r>
              <a:rPr lang="tr-TR" dirty="0"/>
              <a:t>Aynı veri çeşitli dosyalarda birden fazla yer alabilmektedir </a:t>
            </a:r>
            <a:r>
              <a:rPr lang="tr-TR" dirty="0" smtClean="0"/>
              <a:t>buda sistemin </a:t>
            </a:r>
            <a:r>
              <a:rPr lang="tr-TR" dirty="0"/>
              <a:t>hantallaşmasına neden olur. Mesela bir stok dosyasında stok numarası </a:t>
            </a:r>
            <a:r>
              <a:rPr lang="tr-TR" dirty="0" smtClean="0"/>
              <a:t>verisinin malzeme </a:t>
            </a:r>
            <a:r>
              <a:rPr lang="tr-TR" dirty="0"/>
              <a:t>dosyasında, fatura dosyasında ve ambar girişi dosyasında yer alması gibi.</a:t>
            </a:r>
          </a:p>
        </p:txBody>
      </p:sp>
      <p:pic>
        <p:nvPicPr>
          <p:cNvPr id="13314" name="Picture 2" descr="Veri Tabanı Normalleştirme (Normalizasyon) - Onur KUL | Kişisel Bl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1672" y="4812229"/>
            <a:ext cx="3057644" cy="162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83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tr-TR" dirty="0"/>
          </a:p>
        </p:txBody>
      </p:sp>
      <p:sp>
        <p:nvSpPr>
          <p:cNvPr id="3" name="İçerik Yer Tutucusu 2"/>
          <p:cNvSpPr>
            <a:spLocks noGrp="1"/>
          </p:cNvSpPr>
          <p:nvPr>
            <p:ph idx="1"/>
          </p:nvPr>
        </p:nvSpPr>
        <p:spPr/>
        <p:txBody>
          <a:bodyPr>
            <a:normAutofit/>
          </a:bodyPr>
          <a:lstStyle/>
          <a:p>
            <a:pPr algn="just"/>
            <a:r>
              <a:rPr lang="tr-TR" b="1" dirty="0"/>
              <a:t>Verinin Birkaç Dosyada Güncellemesi: </a:t>
            </a:r>
            <a:r>
              <a:rPr lang="tr-TR" dirty="0"/>
              <a:t>Veri birden fazla dosyada </a:t>
            </a:r>
            <a:r>
              <a:rPr lang="tr-TR" dirty="0" smtClean="0"/>
              <a:t>tekrar edilebildiği </a:t>
            </a:r>
            <a:r>
              <a:rPr lang="tr-TR" dirty="0"/>
              <a:t>için, verinin bir dosyada güncellenip diğerlerinde güncellenmemesi </a:t>
            </a:r>
            <a:r>
              <a:rPr lang="tr-TR" dirty="0" smtClean="0"/>
              <a:t>Veri Bütünlüğünün </a:t>
            </a:r>
            <a:r>
              <a:rPr lang="tr-TR" dirty="0"/>
              <a:t>(Data </a:t>
            </a:r>
            <a:r>
              <a:rPr lang="tr-TR" dirty="0" err="1"/>
              <a:t>Integrity</a:t>
            </a:r>
            <a:r>
              <a:rPr lang="tr-TR" dirty="0"/>
              <a:t>) bozulmasına neden olabilir. Buna bağlı olarak birbiri ile </a:t>
            </a:r>
            <a:r>
              <a:rPr lang="tr-TR" dirty="0" smtClean="0"/>
              <a:t>çelişen raporlar </a:t>
            </a:r>
            <a:r>
              <a:rPr lang="tr-TR" dirty="0"/>
              <a:t>üretilebilir</a:t>
            </a:r>
            <a:r>
              <a:rPr lang="tr-TR" dirty="0" smtClean="0"/>
              <a:t>.</a:t>
            </a:r>
            <a:endParaRPr lang="tr-TR" dirty="0"/>
          </a:p>
        </p:txBody>
      </p:sp>
    </p:spTree>
    <p:extLst>
      <p:ext uri="{BB962C8B-B14F-4D97-AF65-F5344CB8AC3E}">
        <p14:creationId xmlns:p14="http://schemas.microsoft.com/office/powerpoint/2010/main" val="3573087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en-US" dirty="0"/>
          </a:p>
        </p:txBody>
      </p:sp>
      <p:sp>
        <p:nvSpPr>
          <p:cNvPr id="3" name="İçerik Yer Tutucusu 2"/>
          <p:cNvSpPr>
            <a:spLocks noGrp="1"/>
          </p:cNvSpPr>
          <p:nvPr>
            <p:ph idx="1"/>
          </p:nvPr>
        </p:nvSpPr>
        <p:spPr/>
        <p:txBody>
          <a:bodyPr/>
          <a:lstStyle/>
          <a:p>
            <a:pPr algn="just"/>
            <a:r>
              <a:rPr lang="tr-TR" b="1" dirty="0"/>
              <a:t>Belleğin Tekrarlı Bilgi Nedeniyle İsrafı: </a:t>
            </a:r>
            <a:r>
              <a:rPr lang="tr-TR" dirty="0"/>
              <a:t>Aynı verinin birden fazla dosya içinde bulunması nedeniyle kullanılan veri hard diskte fazla yer işgal edecek. Yani hard disk tekrarlı veriler için kullanılmış olacaktır.</a:t>
            </a:r>
          </a:p>
          <a:p>
            <a:pPr algn="just"/>
            <a:endParaRPr lang="en-US" dirty="0"/>
          </a:p>
        </p:txBody>
      </p:sp>
    </p:spTree>
    <p:extLst>
      <p:ext uri="{BB962C8B-B14F-4D97-AF65-F5344CB8AC3E}">
        <p14:creationId xmlns:p14="http://schemas.microsoft.com/office/powerpoint/2010/main" val="294804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Dönem Projesi</a:t>
            </a:r>
            <a:endParaRPr lang="en-US" dirty="0"/>
          </a:p>
        </p:txBody>
      </p:sp>
      <p:sp>
        <p:nvSpPr>
          <p:cNvPr id="3" name="İçerik Yer Tutucusu 2"/>
          <p:cNvSpPr>
            <a:spLocks noGrp="1"/>
          </p:cNvSpPr>
          <p:nvPr>
            <p:ph idx="1"/>
          </p:nvPr>
        </p:nvSpPr>
        <p:spPr/>
        <p:txBody>
          <a:bodyPr>
            <a:normAutofit fontScale="62500" lnSpcReduction="20000"/>
          </a:bodyPr>
          <a:lstStyle/>
          <a:p>
            <a:pPr algn="just"/>
            <a:r>
              <a:rPr lang="en-US" dirty="0"/>
              <a:t>Change </a:t>
            </a:r>
            <a:r>
              <a:rPr lang="en-US" dirty="0" smtClean="0"/>
              <a:t>Data </a:t>
            </a:r>
            <a:r>
              <a:rPr lang="en-US" dirty="0"/>
              <a:t>Capture </a:t>
            </a:r>
            <a:r>
              <a:rPr lang="en-US" dirty="0" err="1"/>
              <a:t>Uygulaması</a:t>
            </a:r>
            <a:r>
              <a:rPr lang="en-US" dirty="0"/>
              <a:t> </a:t>
            </a:r>
            <a:r>
              <a:rPr lang="en-US" dirty="0" err="1"/>
              <a:t>ve</a:t>
            </a:r>
            <a:r>
              <a:rPr lang="en-US" dirty="0"/>
              <a:t> </a:t>
            </a:r>
            <a:r>
              <a:rPr lang="en-US" dirty="0" err="1"/>
              <a:t>Veritabanı</a:t>
            </a:r>
            <a:r>
              <a:rPr lang="en-US" dirty="0"/>
              <a:t> </a:t>
            </a:r>
            <a:r>
              <a:rPr lang="en-US" dirty="0" err="1" smtClean="0"/>
              <a:t>Senkronizasyonu</a:t>
            </a:r>
            <a:endParaRPr lang="tr-TR" dirty="0" smtClean="0"/>
          </a:p>
          <a:p>
            <a:pPr lvl="1" algn="just"/>
            <a:r>
              <a:rPr lang="en-US" dirty="0" err="1"/>
              <a:t>Bir</a:t>
            </a:r>
            <a:r>
              <a:rPr lang="en-US" dirty="0"/>
              <a:t> e-</a:t>
            </a:r>
            <a:r>
              <a:rPr lang="en-US" dirty="0" err="1"/>
              <a:t>ticaret</a:t>
            </a:r>
            <a:r>
              <a:rPr lang="en-US" dirty="0"/>
              <a:t> </a:t>
            </a:r>
            <a:r>
              <a:rPr lang="en-US" dirty="0" err="1"/>
              <a:t>veritabanı</a:t>
            </a:r>
            <a:r>
              <a:rPr lang="en-US" dirty="0"/>
              <a:t> </a:t>
            </a:r>
            <a:r>
              <a:rPr lang="en-US" dirty="0" err="1"/>
              <a:t>üzerinde</a:t>
            </a:r>
            <a:r>
              <a:rPr lang="en-US" dirty="0"/>
              <a:t> </a:t>
            </a:r>
            <a:r>
              <a:rPr lang="en-US" dirty="0" err="1"/>
              <a:t>yapılacak</a:t>
            </a:r>
            <a:r>
              <a:rPr lang="en-US" dirty="0"/>
              <a:t> </a:t>
            </a:r>
            <a:r>
              <a:rPr lang="en-US" dirty="0" err="1"/>
              <a:t>değişikliklerin</a:t>
            </a:r>
            <a:r>
              <a:rPr lang="en-US" dirty="0"/>
              <a:t> (</a:t>
            </a:r>
            <a:r>
              <a:rPr lang="en-US" dirty="0" err="1"/>
              <a:t>yeni</a:t>
            </a:r>
            <a:r>
              <a:rPr lang="en-US" dirty="0"/>
              <a:t> </a:t>
            </a:r>
            <a:r>
              <a:rPr lang="en-US" dirty="0" err="1"/>
              <a:t>sipariş</a:t>
            </a:r>
            <a:r>
              <a:rPr lang="en-US" dirty="0"/>
              <a:t> </a:t>
            </a:r>
            <a:r>
              <a:rPr lang="en-US" dirty="0" err="1"/>
              <a:t>ekleme</a:t>
            </a:r>
            <a:r>
              <a:rPr lang="en-US" dirty="0"/>
              <a:t>, </a:t>
            </a:r>
            <a:r>
              <a:rPr lang="en-US" dirty="0" err="1"/>
              <a:t>ürün</a:t>
            </a:r>
            <a:r>
              <a:rPr lang="en-US" dirty="0"/>
              <a:t> </a:t>
            </a:r>
            <a:r>
              <a:rPr lang="en-US" dirty="0" err="1"/>
              <a:t>güncelleme</a:t>
            </a:r>
            <a:r>
              <a:rPr lang="en-US" dirty="0"/>
              <a:t>, </a:t>
            </a:r>
            <a:r>
              <a:rPr lang="en-US" dirty="0" err="1"/>
              <a:t>müşteri</a:t>
            </a:r>
            <a:r>
              <a:rPr lang="en-US" dirty="0"/>
              <a:t> </a:t>
            </a:r>
            <a:r>
              <a:rPr lang="en-US" dirty="0" err="1"/>
              <a:t>bilgisi</a:t>
            </a:r>
            <a:r>
              <a:rPr lang="en-US" dirty="0"/>
              <a:t> </a:t>
            </a:r>
            <a:r>
              <a:rPr lang="en-US" dirty="0" err="1"/>
              <a:t>silme</a:t>
            </a:r>
            <a:r>
              <a:rPr lang="en-US" dirty="0"/>
              <a:t>) </a:t>
            </a:r>
            <a:r>
              <a:rPr lang="en-US" dirty="0" err="1"/>
              <a:t>otomatik</a:t>
            </a:r>
            <a:r>
              <a:rPr lang="en-US" dirty="0"/>
              <a:t> </a:t>
            </a:r>
            <a:r>
              <a:rPr lang="en-US" dirty="0" err="1"/>
              <a:t>olarak</a:t>
            </a:r>
            <a:r>
              <a:rPr lang="en-US" dirty="0"/>
              <a:t> </a:t>
            </a:r>
            <a:r>
              <a:rPr lang="en-US" dirty="0" err="1"/>
              <a:t>başka</a:t>
            </a:r>
            <a:r>
              <a:rPr lang="en-US" dirty="0"/>
              <a:t> </a:t>
            </a:r>
            <a:r>
              <a:rPr lang="en-US" dirty="0" err="1"/>
              <a:t>bir</a:t>
            </a:r>
            <a:r>
              <a:rPr lang="en-US" dirty="0"/>
              <a:t> </a:t>
            </a:r>
            <a:r>
              <a:rPr lang="en-US" dirty="0" err="1" smtClean="0"/>
              <a:t>sisteme</a:t>
            </a:r>
            <a:r>
              <a:rPr lang="en-US" dirty="0" smtClean="0"/>
              <a:t> </a:t>
            </a:r>
            <a:r>
              <a:rPr lang="en-US" dirty="0" err="1" smtClean="0"/>
              <a:t>yansıtılması</a:t>
            </a:r>
            <a:r>
              <a:rPr lang="en-US" dirty="0" smtClean="0"/>
              <a:t> </a:t>
            </a:r>
            <a:r>
              <a:rPr lang="en-US" dirty="0" err="1"/>
              <a:t>gerekiyor</a:t>
            </a:r>
            <a:r>
              <a:rPr lang="en-US" dirty="0" smtClean="0"/>
              <a:t>.</a:t>
            </a:r>
            <a:endParaRPr lang="tr-TR" dirty="0" smtClean="0"/>
          </a:p>
          <a:p>
            <a:pPr lvl="1" algn="just"/>
            <a:endParaRPr lang="tr-TR" dirty="0"/>
          </a:p>
          <a:p>
            <a:pPr algn="just"/>
            <a:r>
              <a:rPr lang="en-US" b="1" dirty="0" err="1"/>
              <a:t>Proje</a:t>
            </a:r>
            <a:r>
              <a:rPr lang="en-US" b="1" dirty="0"/>
              <a:t> </a:t>
            </a:r>
            <a:r>
              <a:rPr lang="en-US" b="1" dirty="0" err="1"/>
              <a:t>Adımları</a:t>
            </a:r>
            <a:r>
              <a:rPr lang="en-US" b="1" dirty="0"/>
              <a:t>:</a:t>
            </a:r>
          </a:p>
          <a:p>
            <a:pPr algn="just"/>
            <a:r>
              <a:rPr lang="en-US" b="1" dirty="0" err="1"/>
              <a:t>Veritabanı</a:t>
            </a:r>
            <a:r>
              <a:rPr lang="en-US" b="1" dirty="0"/>
              <a:t> </a:t>
            </a:r>
            <a:r>
              <a:rPr lang="en-US" b="1" dirty="0" err="1"/>
              <a:t>Tasarımı</a:t>
            </a:r>
            <a:r>
              <a:rPr lang="en-US" dirty="0"/>
              <a:t>:</a:t>
            </a:r>
          </a:p>
          <a:p>
            <a:pPr lvl="1" algn="just"/>
            <a:r>
              <a:rPr lang="tr-TR" dirty="0" smtClean="0"/>
              <a:t>B</a:t>
            </a:r>
            <a:r>
              <a:rPr lang="en-US" dirty="0" err="1" smtClean="0"/>
              <a:t>asit</a:t>
            </a:r>
            <a:r>
              <a:rPr lang="en-US" dirty="0" smtClean="0"/>
              <a:t> </a:t>
            </a:r>
            <a:r>
              <a:rPr lang="en-US" dirty="0" err="1"/>
              <a:t>bir</a:t>
            </a:r>
            <a:r>
              <a:rPr lang="en-US" dirty="0"/>
              <a:t> e-</a:t>
            </a:r>
            <a:r>
              <a:rPr lang="en-US" dirty="0" err="1"/>
              <a:t>ticaret</a:t>
            </a:r>
            <a:r>
              <a:rPr lang="en-US" dirty="0"/>
              <a:t> </a:t>
            </a:r>
            <a:r>
              <a:rPr lang="en-US" dirty="0" err="1"/>
              <a:t>veritabanı</a:t>
            </a:r>
            <a:r>
              <a:rPr lang="en-US" dirty="0"/>
              <a:t> (</a:t>
            </a:r>
            <a:r>
              <a:rPr lang="en-US" dirty="0" err="1"/>
              <a:t>örneğin</a:t>
            </a:r>
            <a:r>
              <a:rPr lang="en-US" dirty="0"/>
              <a:t> </a:t>
            </a:r>
            <a:r>
              <a:rPr lang="en-US" dirty="0" err="1"/>
              <a:t>ürünler</a:t>
            </a:r>
            <a:r>
              <a:rPr lang="en-US" dirty="0"/>
              <a:t>, </a:t>
            </a:r>
            <a:r>
              <a:rPr lang="en-US" dirty="0" err="1"/>
              <a:t>siparişler</a:t>
            </a:r>
            <a:r>
              <a:rPr lang="en-US" dirty="0"/>
              <a:t> </a:t>
            </a:r>
            <a:r>
              <a:rPr lang="en-US" dirty="0" err="1"/>
              <a:t>ve</a:t>
            </a:r>
            <a:r>
              <a:rPr lang="en-US" dirty="0"/>
              <a:t> </a:t>
            </a:r>
            <a:r>
              <a:rPr lang="en-US" dirty="0" err="1"/>
              <a:t>müşteriler</a:t>
            </a:r>
            <a:r>
              <a:rPr lang="en-US" dirty="0"/>
              <a:t> </a:t>
            </a:r>
            <a:r>
              <a:rPr lang="en-US" dirty="0" err="1"/>
              <a:t>tabloları</a:t>
            </a:r>
            <a:r>
              <a:rPr lang="en-US" dirty="0"/>
              <a:t>) </a:t>
            </a:r>
            <a:r>
              <a:rPr lang="en-US" dirty="0" err="1"/>
              <a:t>oluşturacak</a:t>
            </a:r>
            <a:r>
              <a:rPr lang="en-US" dirty="0"/>
              <a:t>.</a:t>
            </a:r>
          </a:p>
          <a:p>
            <a:pPr algn="just"/>
            <a:r>
              <a:rPr lang="en-US" b="1" dirty="0"/>
              <a:t>Change Data Capture </a:t>
            </a:r>
            <a:r>
              <a:rPr lang="en-US" b="1" dirty="0" err="1"/>
              <a:t>İşlemi</a:t>
            </a:r>
            <a:r>
              <a:rPr lang="en-US" dirty="0"/>
              <a:t>:</a:t>
            </a:r>
          </a:p>
          <a:p>
            <a:pPr lvl="1" algn="just"/>
            <a:r>
              <a:rPr lang="tr-TR" dirty="0" smtClean="0"/>
              <a:t>V</a:t>
            </a:r>
            <a:r>
              <a:rPr lang="en-US" dirty="0" err="1" smtClean="0"/>
              <a:t>eritabanındaki</a:t>
            </a:r>
            <a:r>
              <a:rPr lang="en-US" dirty="0" smtClean="0"/>
              <a:t> </a:t>
            </a:r>
            <a:r>
              <a:rPr lang="en-US" dirty="0" err="1"/>
              <a:t>değişiklikleri</a:t>
            </a:r>
            <a:r>
              <a:rPr lang="en-US" dirty="0"/>
              <a:t> </a:t>
            </a:r>
            <a:r>
              <a:rPr lang="en-US" dirty="0" err="1"/>
              <a:t>yakalamak</a:t>
            </a:r>
            <a:r>
              <a:rPr lang="en-US" dirty="0"/>
              <a:t> </a:t>
            </a:r>
            <a:r>
              <a:rPr lang="en-US" dirty="0" err="1"/>
              <a:t>için</a:t>
            </a:r>
            <a:r>
              <a:rPr lang="en-US" dirty="0"/>
              <a:t> CDC </a:t>
            </a:r>
            <a:r>
              <a:rPr lang="en-US" dirty="0" err="1"/>
              <a:t>mekanizmasını</a:t>
            </a:r>
            <a:r>
              <a:rPr lang="en-US" dirty="0"/>
              <a:t> </a:t>
            </a:r>
            <a:r>
              <a:rPr lang="en-US" dirty="0" err="1"/>
              <a:t>kullanacaklar</a:t>
            </a:r>
            <a:r>
              <a:rPr lang="en-US" dirty="0"/>
              <a:t>. </a:t>
            </a:r>
            <a:r>
              <a:rPr lang="en-US" dirty="0" err="1"/>
              <a:t>Burada</a:t>
            </a:r>
            <a:r>
              <a:rPr lang="en-US" dirty="0"/>
              <a:t> </a:t>
            </a:r>
            <a:r>
              <a:rPr lang="en-US" dirty="0" err="1"/>
              <a:t>belirli</a:t>
            </a:r>
            <a:r>
              <a:rPr lang="en-US" dirty="0"/>
              <a:t> </a:t>
            </a:r>
            <a:r>
              <a:rPr lang="en-US" dirty="0" err="1"/>
              <a:t>bir</a:t>
            </a:r>
            <a:r>
              <a:rPr lang="en-US" dirty="0"/>
              <a:t> CDC </a:t>
            </a:r>
            <a:r>
              <a:rPr lang="en-US" dirty="0" err="1"/>
              <a:t>aracı</a:t>
            </a:r>
            <a:r>
              <a:rPr lang="en-US" dirty="0"/>
              <a:t> </a:t>
            </a:r>
            <a:r>
              <a:rPr lang="en-US" dirty="0" err="1"/>
              <a:t>veya</a:t>
            </a:r>
            <a:r>
              <a:rPr lang="en-US" dirty="0"/>
              <a:t> </a:t>
            </a:r>
            <a:r>
              <a:rPr lang="en-US" dirty="0" err="1"/>
              <a:t>yaklaşımı</a:t>
            </a:r>
            <a:r>
              <a:rPr lang="en-US" dirty="0"/>
              <a:t> </a:t>
            </a:r>
            <a:r>
              <a:rPr lang="en-US" dirty="0" err="1"/>
              <a:t>kullanılabilir</a:t>
            </a:r>
            <a:r>
              <a:rPr lang="en-US" dirty="0"/>
              <a:t>.</a:t>
            </a:r>
          </a:p>
          <a:p>
            <a:pPr algn="just"/>
            <a:r>
              <a:rPr lang="en-US" b="1" dirty="0" err="1"/>
              <a:t>Veri</a:t>
            </a:r>
            <a:r>
              <a:rPr lang="en-US" b="1" dirty="0"/>
              <a:t> </a:t>
            </a:r>
            <a:r>
              <a:rPr lang="en-US" b="1" dirty="0" err="1"/>
              <a:t>Senkronizasyonu</a:t>
            </a:r>
            <a:r>
              <a:rPr lang="en-US" dirty="0"/>
              <a:t>:</a:t>
            </a:r>
          </a:p>
          <a:p>
            <a:pPr lvl="1" algn="just"/>
            <a:r>
              <a:rPr lang="en-US" dirty="0" err="1"/>
              <a:t>Değişiklikler</a:t>
            </a:r>
            <a:r>
              <a:rPr lang="en-US" dirty="0"/>
              <a:t> </a:t>
            </a:r>
            <a:r>
              <a:rPr lang="en-US" dirty="0" err="1"/>
              <a:t>yakalandıktan</a:t>
            </a:r>
            <a:r>
              <a:rPr lang="en-US" dirty="0"/>
              <a:t> </a:t>
            </a:r>
            <a:r>
              <a:rPr lang="en-US" dirty="0" err="1"/>
              <a:t>sonra</a:t>
            </a:r>
            <a:r>
              <a:rPr lang="en-US" dirty="0"/>
              <a:t>, </a:t>
            </a:r>
            <a:r>
              <a:rPr lang="en-US" dirty="0" err="1"/>
              <a:t>bunların</a:t>
            </a:r>
            <a:r>
              <a:rPr lang="en-US" dirty="0"/>
              <a:t> </a:t>
            </a:r>
            <a:r>
              <a:rPr lang="en-US" dirty="0" err="1"/>
              <a:t>bir</a:t>
            </a:r>
            <a:r>
              <a:rPr lang="en-US" dirty="0"/>
              <a:t> </a:t>
            </a:r>
            <a:r>
              <a:rPr lang="en-US" dirty="0" err="1"/>
              <a:t>başka</a:t>
            </a:r>
            <a:r>
              <a:rPr lang="en-US" dirty="0"/>
              <a:t> </a:t>
            </a:r>
            <a:r>
              <a:rPr lang="en-US" dirty="0" err="1"/>
              <a:t>veritabanına</a:t>
            </a:r>
            <a:r>
              <a:rPr lang="en-US" dirty="0"/>
              <a:t> </a:t>
            </a:r>
            <a:r>
              <a:rPr lang="en-US" dirty="0" smtClean="0"/>
              <a:t>(</a:t>
            </a:r>
            <a:r>
              <a:rPr lang="en-US" dirty="0" err="1"/>
              <a:t>analitik</a:t>
            </a:r>
            <a:r>
              <a:rPr lang="en-US" dirty="0"/>
              <a:t> </a:t>
            </a:r>
            <a:r>
              <a:rPr lang="en-US" dirty="0" err="1"/>
              <a:t>veri</a:t>
            </a:r>
            <a:r>
              <a:rPr lang="en-US" dirty="0"/>
              <a:t> </a:t>
            </a:r>
            <a:r>
              <a:rPr lang="en-US" dirty="0" err="1" smtClean="0"/>
              <a:t>tabanı</a:t>
            </a:r>
            <a:r>
              <a:rPr lang="tr-TR" dirty="0" smtClean="0"/>
              <a:t> (</a:t>
            </a:r>
            <a:r>
              <a:rPr lang="en-US" dirty="0"/>
              <a:t>Apache </a:t>
            </a:r>
            <a:r>
              <a:rPr lang="en-US" dirty="0" smtClean="0"/>
              <a:t>Hive</a:t>
            </a:r>
            <a:r>
              <a:rPr lang="tr-TR" dirty="0" smtClean="0"/>
              <a:t>, </a:t>
            </a:r>
            <a:r>
              <a:rPr lang="en-US" dirty="0"/>
              <a:t>Google </a:t>
            </a:r>
            <a:r>
              <a:rPr lang="en-US" dirty="0" err="1" smtClean="0"/>
              <a:t>BigQuery</a:t>
            </a:r>
            <a:r>
              <a:rPr lang="tr-TR" dirty="0" smtClean="0"/>
              <a:t> vb.</a:t>
            </a:r>
            <a:r>
              <a:rPr lang="en-US" dirty="0" smtClean="0"/>
              <a:t> </a:t>
            </a:r>
            <a:r>
              <a:rPr lang="en-US" dirty="0" err="1"/>
              <a:t>ya</a:t>
            </a:r>
            <a:r>
              <a:rPr lang="en-US" dirty="0"/>
              <a:t> da NoSQL </a:t>
            </a:r>
            <a:r>
              <a:rPr lang="en-US" dirty="0" err="1"/>
              <a:t>tabanı</a:t>
            </a:r>
            <a:r>
              <a:rPr lang="en-US" dirty="0"/>
              <a:t>) </a:t>
            </a:r>
            <a:r>
              <a:rPr lang="en-US" dirty="0" err="1"/>
              <a:t>aktarılması</a:t>
            </a:r>
            <a:r>
              <a:rPr lang="en-US" dirty="0"/>
              <a:t> </a:t>
            </a:r>
            <a:r>
              <a:rPr lang="en-US" dirty="0" err="1"/>
              <a:t>sağlanacak</a:t>
            </a:r>
            <a:r>
              <a:rPr lang="en-US" dirty="0"/>
              <a:t>.</a:t>
            </a:r>
          </a:p>
          <a:p>
            <a:pPr algn="just"/>
            <a:r>
              <a:rPr lang="en-US" b="1" dirty="0" err="1"/>
              <a:t>Raporlama</a:t>
            </a:r>
            <a:r>
              <a:rPr lang="en-US" dirty="0"/>
              <a:t>:</a:t>
            </a:r>
          </a:p>
          <a:p>
            <a:pPr lvl="1" algn="just"/>
            <a:r>
              <a:rPr lang="en-US" dirty="0" err="1"/>
              <a:t>Öğrenciler</a:t>
            </a:r>
            <a:r>
              <a:rPr lang="en-US" dirty="0"/>
              <a:t>, </a:t>
            </a:r>
            <a:r>
              <a:rPr lang="en-US" dirty="0" err="1"/>
              <a:t>değişikliklerin</a:t>
            </a:r>
            <a:r>
              <a:rPr lang="en-US" dirty="0"/>
              <a:t> </a:t>
            </a:r>
            <a:r>
              <a:rPr lang="en-US" dirty="0" err="1"/>
              <a:t>başarıyla</a:t>
            </a:r>
            <a:r>
              <a:rPr lang="en-US" dirty="0"/>
              <a:t> </a:t>
            </a:r>
            <a:r>
              <a:rPr lang="en-US" dirty="0" err="1"/>
              <a:t>aktarıldığını</a:t>
            </a:r>
            <a:r>
              <a:rPr lang="en-US" dirty="0"/>
              <a:t> </a:t>
            </a:r>
            <a:r>
              <a:rPr lang="en-US" dirty="0" err="1"/>
              <a:t>doğrulamak</a:t>
            </a:r>
            <a:r>
              <a:rPr lang="en-US" dirty="0"/>
              <a:t> </a:t>
            </a:r>
            <a:r>
              <a:rPr lang="en-US" dirty="0" err="1"/>
              <a:t>için</a:t>
            </a:r>
            <a:r>
              <a:rPr lang="en-US" dirty="0"/>
              <a:t> </a:t>
            </a:r>
            <a:r>
              <a:rPr lang="en-US" dirty="0" err="1"/>
              <a:t>bir</a:t>
            </a:r>
            <a:r>
              <a:rPr lang="en-US" dirty="0"/>
              <a:t> </a:t>
            </a:r>
            <a:r>
              <a:rPr lang="en-US" dirty="0" err="1"/>
              <a:t>raporlama</a:t>
            </a:r>
            <a:r>
              <a:rPr lang="en-US" dirty="0"/>
              <a:t> </a:t>
            </a:r>
            <a:r>
              <a:rPr lang="en-US" dirty="0" err="1"/>
              <a:t>veya</a:t>
            </a:r>
            <a:r>
              <a:rPr lang="en-US" dirty="0"/>
              <a:t> log </a:t>
            </a:r>
            <a:r>
              <a:rPr lang="en-US" dirty="0" err="1"/>
              <a:t>mekanizması</a:t>
            </a:r>
            <a:r>
              <a:rPr lang="en-US" dirty="0"/>
              <a:t> </a:t>
            </a:r>
            <a:r>
              <a:rPr lang="en-US" dirty="0" err="1"/>
              <a:t>kurabilirler</a:t>
            </a:r>
            <a:r>
              <a:rPr lang="en-US" dirty="0"/>
              <a:t>.</a:t>
            </a:r>
          </a:p>
          <a:p>
            <a:pPr lvl="1" algn="just"/>
            <a:endParaRPr lang="en-US" dirty="0"/>
          </a:p>
        </p:txBody>
      </p:sp>
    </p:spTree>
    <p:extLst>
      <p:ext uri="{BB962C8B-B14F-4D97-AF65-F5344CB8AC3E}">
        <p14:creationId xmlns:p14="http://schemas.microsoft.com/office/powerpoint/2010/main" val="3114129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tr-TR" dirty="0"/>
          </a:p>
        </p:txBody>
      </p:sp>
      <p:sp>
        <p:nvSpPr>
          <p:cNvPr id="3" name="İçerik Yer Tutucusu 2"/>
          <p:cNvSpPr>
            <a:spLocks noGrp="1"/>
          </p:cNvSpPr>
          <p:nvPr>
            <p:ph idx="1"/>
          </p:nvPr>
        </p:nvSpPr>
        <p:spPr/>
        <p:txBody>
          <a:bodyPr>
            <a:normAutofit/>
          </a:bodyPr>
          <a:lstStyle/>
          <a:p>
            <a:pPr algn="just"/>
            <a:r>
              <a:rPr lang="tr-TR" b="1" dirty="0"/>
              <a:t>Sadece Belirli Bir Dilin Kullanılması: </a:t>
            </a:r>
            <a:r>
              <a:rPr lang="tr-TR" dirty="0"/>
              <a:t>Verilerin dosya sisteminde </a:t>
            </a:r>
            <a:r>
              <a:rPr lang="tr-TR" dirty="0" smtClean="0"/>
              <a:t>saklandığı ortamlar </a:t>
            </a:r>
            <a:r>
              <a:rPr lang="tr-TR" dirty="0"/>
              <a:t>için değişik programlama dillerinden bir tanesi kullanılır. Kullanılan bu </a:t>
            </a:r>
            <a:r>
              <a:rPr lang="tr-TR" dirty="0" smtClean="0"/>
              <a:t>programlama </a:t>
            </a:r>
            <a:r>
              <a:rPr lang="it-IT" dirty="0" smtClean="0"/>
              <a:t>dili </a:t>
            </a:r>
            <a:r>
              <a:rPr lang="it-IT" dirty="0"/>
              <a:t>ise SQL dili gibi esnek değildir</a:t>
            </a:r>
            <a:r>
              <a:rPr lang="it-IT" dirty="0" smtClean="0"/>
              <a:t>.</a:t>
            </a:r>
            <a:endParaRPr lang="it-IT" dirty="0"/>
          </a:p>
        </p:txBody>
      </p:sp>
    </p:spTree>
    <p:extLst>
      <p:ext uri="{BB962C8B-B14F-4D97-AF65-F5344CB8AC3E}">
        <p14:creationId xmlns:p14="http://schemas.microsoft.com/office/powerpoint/2010/main" val="1558756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en-US" dirty="0"/>
          </a:p>
        </p:txBody>
      </p:sp>
      <p:sp>
        <p:nvSpPr>
          <p:cNvPr id="3" name="İçerik Yer Tutucusu 2"/>
          <p:cNvSpPr>
            <a:spLocks noGrp="1"/>
          </p:cNvSpPr>
          <p:nvPr>
            <p:ph idx="1"/>
          </p:nvPr>
        </p:nvSpPr>
        <p:spPr/>
        <p:txBody>
          <a:bodyPr/>
          <a:lstStyle/>
          <a:p>
            <a:pPr algn="just"/>
            <a:r>
              <a:rPr lang="nn-NO" dirty="0"/>
              <a:t>Tüm bu olumsuzluklara karşılık, veritabanı, verileri bir merkezde toplayarak ve veri</a:t>
            </a:r>
            <a:r>
              <a:rPr lang="tr-TR" dirty="0"/>
              <a:t> tekrarını minimize ederek birçok uygulamaya verimli bir şekilde hizmet etmek üzere organize edilmiş bir veri koleksiyonudur. Her uygulama için verileri farklı dosyalara saklamak yerine, burada veriler fiziksel olarak tek bir yerde depolanır. Tek bir </a:t>
            </a:r>
            <a:r>
              <a:rPr lang="tr-TR" dirty="0" err="1"/>
              <a:t>veritabanı</a:t>
            </a:r>
            <a:r>
              <a:rPr lang="tr-TR" dirty="0"/>
              <a:t> birden çok uygulamaya hizmet verir.</a:t>
            </a:r>
          </a:p>
          <a:p>
            <a:pPr algn="just"/>
            <a:endParaRPr lang="en-US" dirty="0"/>
          </a:p>
        </p:txBody>
      </p:sp>
    </p:spTree>
    <p:extLst>
      <p:ext uri="{BB962C8B-B14F-4D97-AF65-F5344CB8AC3E}">
        <p14:creationId xmlns:p14="http://schemas.microsoft.com/office/powerpoint/2010/main" val="4017303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a:t>
            </a:r>
            <a:endParaRPr lang="tr-TR" dirty="0"/>
          </a:p>
        </p:txBody>
      </p:sp>
      <p:sp>
        <p:nvSpPr>
          <p:cNvPr id="3" name="İçerik Yer Tutucusu 2"/>
          <p:cNvSpPr>
            <a:spLocks noGrp="1"/>
          </p:cNvSpPr>
          <p:nvPr>
            <p:ph idx="1"/>
          </p:nvPr>
        </p:nvSpPr>
        <p:spPr/>
        <p:txBody>
          <a:bodyPr>
            <a:normAutofit/>
          </a:bodyPr>
          <a:lstStyle/>
          <a:p>
            <a:pPr algn="just"/>
            <a:r>
              <a:rPr lang="tr-TR" dirty="0"/>
              <a:t>Bu yaklaşımda her bir uygulama, birleştirilmiş veri dosyalarını kullanmaktadır. </a:t>
            </a:r>
            <a:r>
              <a:rPr lang="tr-TR" dirty="0" smtClean="0"/>
              <a:t>Yani veri </a:t>
            </a:r>
            <a:r>
              <a:rPr lang="tr-TR" dirty="0"/>
              <a:t>dosyaları bütünleştirilmiştir. Bu yaklaşım, verinin birden fazla program </a:t>
            </a:r>
            <a:r>
              <a:rPr lang="tr-TR" dirty="0" smtClean="0"/>
              <a:t>tarafından kullanılmasına </a:t>
            </a:r>
            <a:r>
              <a:rPr lang="tr-TR" dirty="0"/>
              <a:t>izin veren bir yaklaşımdır. Veri yönetimine VT yaklaşımını kullanmak için </a:t>
            </a:r>
            <a:r>
              <a:rPr lang="tr-TR" dirty="0" smtClean="0"/>
              <a:t>ilave yazılım </a:t>
            </a:r>
            <a:r>
              <a:rPr lang="tr-TR" dirty="0"/>
              <a:t>yani VTYS gerekmektedir. VTYS, bir organizasyonun, veriyi merkezileştirmesine</a:t>
            </a:r>
            <a:r>
              <a:rPr lang="tr-TR" dirty="0" smtClean="0"/>
              <a:t>, onları </a:t>
            </a:r>
            <a:r>
              <a:rPr lang="tr-TR" dirty="0"/>
              <a:t>etkin bir şekilde idare etmesine ve saklanmış veriye uygulama </a:t>
            </a:r>
            <a:r>
              <a:rPr lang="tr-TR" dirty="0" smtClean="0"/>
              <a:t>programlarınca erişilmesine </a:t>
            </a:r>
            <a:r>
              <a:rPr lang="tr-TR" dirty="0"/>
              <a:t>imkân sağlayan bir yazılımı tanımlamaktadır.</a:t>
            </a:r>
          </a:p>
        </p:txBody>
      </p:sp>
      <p:pic>
        <p:nvPicPr>
          <p:cNvPr id="4102" name="Picture 6" descr="What Is a DBMS? | LearnSQL.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4649" y="4817093"/>
            <a:ext cx="3619533" cy="195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401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a:t>
            </a:r>
            <a:endParaRPr lang="tr-TR" dirty="0"/>
          </a:p>
        </p:txBody>
      </p:sp>
      <p:sp>
        <p:nvSpPr>
          <p:cNvPr id="3" name="İçerik Yer Tutucusu 2"/>
          <p:cNvSpPr>
            <a:spLocks noGrp="1"/>
          </p:cNvSpPr>
          <p:nvPr>
            <p:ph idx="1"/>
          </p:nvPr>
        </p:nvSpPr>
        <p:spPr/>
        <p:txBody>
          <a:bodyPr>
            <a:normAutofit/>
          </a:bodyPr>
          <a:lstStyle/>
          <a:p>
            <a:pPr algn="just"/>
            <a:r>
              <a:rPr lang="es-ES" dirty="0"/>
              <a:t>Bir VTYS, uygulama programlan </a:t>
            </a:r>
            <a:r>
              <a:rPr lang="es-ES" dirty="0" smtClean="0"/>
              <a:t>ve</a:t>
            </a:r>
            <a:r>
              <a:rPr lang="tr-TR" dirty="0" smtClean="0"/>
              <a:t> fiziksel </a:t>
            </a:r>
            <a:r>
              <a:rPr lang="tr-TR" dirty="0" err="1"/>
              <a:t>veritabanı</a:t>
            </a:r>
            <a:r>
              <a:rPr lang="tr-TR" dirty="0"/>
              <a:t> arasında bir </a:t>
            </a:r>
            <a:r>
              <a:rPr lang="tr-TR" dirty="0" err="1"/>
              <a:t>arayüz</a:t>
            </a:r>
            <a:r>
              <a:rPr lang="tr-TR" dirty="0"/>
              <a:t> olarak görev yapmaktadır. VTYS; bir </a:t>
            </a:r>
            <a:r>
              <a:rPr lang="tr-TR" dirty="0" err="1" smtClean="0"/>
              <a:t>veritabanını</a:t>
            </a:r>
            <a:r>
              <a:rPr lang="tr-TR" dirty="0" smtClean="0"/>
              <a:t> oluşturmak</a:t>
            </a:r>
            <a:r>
              <a:rPr lang="tr-TR" dirty="0"/>
              <a:t>, üzerinde istenilen bilgiyi aramak, gerektiğinde bilgi </a:t>
            </a:r>
            <a:r>
              <a:rPr lang="tr-TR" dirty="0" smtClean="0"/>
              <a:t>eklemek-silmek-değiştirmek ve </a:t>
            </a:r>
            <a:r>
              <a:rPr lang="tr-TR" dirty="0" err="1" smtClean="0"/>
              <a:t>veritabanı</a:t>
            </a:r>
            <a:r>
              <a:rPr lang="tr-TR" dirty="0" smtClean="0"/>
              <a:t> </a:t>
            </a:r>
            <a:r>
              <a:rPr lang="tr-TR" dirty="0"/>
              <a:t>ile ilgili her türlü işletim gereksinimleri karşılamak için kullanılan geniş </a:t>
            </a:r>
            <a:r>
              <a:rPr lang="tr-TR" dirty="0" smtClean="0"/>
              <a:t>kapsamlı yazılım </a:t>
            </a:r>
            <a:r>
              <a:rPr lang="tr-TR" dirty="0"/>
              <a:t>sistemidir. </a:t>
            </a:r>
          </a:p>
        </p:txBody>
      </p:sp>
      <p:pic>
        <p:nvPicPr>
          <p:cNvPr id="6" name="Picture 4" descr="DBMS: Database Management Systems Explained – BMC Software |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413" y="4451999"/>
            <a:ext cx="3637008" cy="1986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630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a:t>
            </a:r>
            <a:endParaRPr lang="en-US" dirty="0"/>
          </a:p>
        </p:txBody>
      </p:sp>
      <p:sp>
        <p:nvSpPr>
          <p:cNvPr id="3" name="İçerik Yer Tutucusu 2"/>
          <p:cNvSpPr>
            <a:spLocks noGrp="1"/>
          </p:cNvSpPr>
          <p:nvPr>
            <p:ph idx="1"/>
          </p:nvPr>
        </p:nvSpPr>
        <p:spPr/>
        <p:txBody>
          <a:bodyPr/>
          <a:lstStyle/>
          <a:p>
            <a:pPr algn="just"/>
            <a:r>
              <a:rPr lang="tr-TR" dirty="0" err="1"/>
              <a:t>Veritabanı</a:t>
            </a:r>
            <a:r>
              <a:rPr lang="tr-TR" dirty="0"/>
              <a:t> sistemleri, veri kümelerinin düzenli biçimde tutulduğu ve bu verilerin yazılımlar aracılığı ile yönetildiği ortamlardır. </a:t>
            </a:r>
            <a:r>
              <a:rPr lang="tr-TR" dirty="0" err="1"/>
              <a:t>Veritabanı</a:t>
            </a:r>
            <a:r>
              <a:rPr lang="tr-TR" dirty="0"/>
              <a:t> yaklaşımı, geleneksel yaklaşımın sahip olduğu dezavantajları ortadan kaldırmaktadır.</a:t>
            </a:r>
          </a:p>
          <a:p>
            <a:pPr algn="just"/>
            <a:endParaRPr lang="en-US" dirty="0"/>
          </a:p>
        </p:txBody>
      </p:sp>
    </p:spTree>
    <p:extLst>
      <p:ext uri="{BB962C8B-B14F-4D97-AF65-F5344CB8AC3E}">
        <p14:creationId xmlns:p14="http://schemas.microsoft.com/office/powerpoint/2010/main" val="3178350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a:t>
            </a:r>
            <a:endParaRPr lang="en-US" dirty="0"/>
          </a:p>
        </p:txBody>
      </p:sp>
      <p:sp>
        <p:nvSpPr>
          <p:cNvPr id="3" name="İçerik Yer Tutucusu 2"/>
          <p:cNvSpPr>
            <a:spLocks noGrp="1"/>
          </p:cNvSpPr>
          <p:nvPr>
            <p:ph idx="1"/>
          </p:nvPr>
        </p:nvSpPr>
        <p:spPr/>
        <p:txBody>
          <a:bodyPr/>
          <a:lstStyle/>
          <a:p>
            <a:endParaRPr lang="en-US" dirty="0"/>
          </a:p>
        </p:txBody>
      </p:sp>
      <p:pic>
        <p:nvPicPr>
          <p:cNvPr id="4" name="Resim 3"/>
          <p:cNvPicPr>
            <a:picLocks noChangeAspect="1"/>
          </p:cNvPicPr>
          <p:nvPr/>
        </p:nvPicPr>
        <p:blipFill>
          <a:blip r:embed="rId2"/>
          <a:stretch>
            <a:fillRect/>
          </a:stretch>
        </p:blipFill>
        <p:spPr>
          <a:xfrm>
            <a:off x="2913806" y="2336873"/>
            <a:ext cx="4965418" cy="3725941"/>
          </a:xfrm>
          <a:prstGeom prst="rect">
            <a:avLst/>
          </a:prstGeom>
        </p:spPr>
      </p:pic>
    </p:spTree>
    <p:extLst>
      <p:ext uri="{BB962C8B-B14F-4D97-AF65-F5344CB8AC3E}">
        <p14:creationId xmlns:p14="http://schemas.microsoft.com/office/powerpoint/2010/main" val="15531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a:t>
            </a:r>
            <a:endParaRPr lang="tr-TR" dirty="0"/>
          </a:p>
        </p:txBody>
      </p:sp>
      <p:pic>
        <p:nvPicPr>
          <p:cNvPr id="4" name="İçerik Yer Tutucusu 3"/>
          <p:cNvPicPr>
            <a:picLocks noGrp="1" noChangeAspect="1"/>
          </p:cNvPicPr>
          <p:nvPr>
            <p:ph idx="1"/>
          </p:nvPr>
        </p:nvPicPr>
        <p:blipFill>
          <a:blip r:embed="rId2"/>
          <a:stretch>
            <a:fillRect/>
          </a:stretch>
        </p:blipFill>
        <p:spPr>
          <a:xfrm>
            <a:off x="540870" y="3043646"/>
            <a:ext cx="9753312" cy="1743688"/>
          </a:xfrm>
          <a:prstGeom prst="rect">
            <a:avLst/>
          </a:prstGeom>
        </p:spPr>
      </p:pic>
    </p:spTree>
    <p:extLst>
      <p:ext uri="{BB962C8B-B14F-4D97-AF65-F5344CB8AC3E}">
        <p14:creationId xmlns:p14="http://schemas.microsoft.com/office/powerpoint/2010/main" val="3928529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tr-TR" dirty="0" err="1"/>
              <a:t>Veritabanı</a:t>
            </a:r>
            <a:r>
              <a:rPr lang="tr-TR" dirty="0"/>
              <a:t> Yönetim </a:t>
            </a:r>
            <a:r>
              <a:rPr lang="tr-TR" dirty="0" smtClean="0"/>
              <a:t>Sistemleri 1-2 </a:t>
            </a:r>
            <a:r>
              <a:rPr lang="tr-TR" dirty="0" err="1" smtClean="0"/>
              <a:t>Turtgut</a:t>
            </a:r>
            <a:r>
              <a:rPr lang="tr-TR" dirty="0" smtClean="0"/>
              <a:t> </a:t>
            </a:r>
            <a:r>
              <a:rPr lang="tr-TR" dirty="0" err="1" smtClean="0"/>
              <a:t>Özseven</a:t>
            </a:r>
            <a:endParaRPr lang="tr-TR" dirty="0" smtClean="0"/>
          </a:p>
          <a:p>
            <a:r>
              <a:rPr lang="tr-TR" dirty="0" err="1" smtClean="0"/>
              <a:t>Veritabanı</a:t>
            </a:r>
            <a:r>
              <a:rPr lang="tr-TR" dirty="0" smtClean="0"/>
              <a:t> Yönetim Sistemleri-İbrahim </a:t>
            </a:r>
            <a:r>
              <a:rPr lang="tr-TR" dirty="0"/>
              <a:t>Çil</a:t>
            </a:r>
          </a:p>
          <a:p>
            <a:r>
              <a:rPr lang="tr-TR" dirty="0" smtClean="0"/>
              <a:t>Programlama ve </a:t>
            </a:r>
            <a:r>
              <a:rPr lang="tr-TR" dirty="0" err="1" smtClean="0"/>
              <a:t>Veritabanı</a:t>
            </a:r>
            <a:r>
              <a:rPr lang="tr-TR" dirty="0" smtClean="0"/>
              <a:t> Mantığı-Kadir Çamoğlu</a:t>
            </a:r>
          </a:p>
          <a:p>
            <a:r>
              <a:rPr lang="tr-TR" dirty="0" smtClean="0"/>
              <a:t>VTYS Ders Notları-Gökhan </a:t>
            </a:r>
            <a:r>
              <a:rPr lang="tr-TR" dirty="0" err="1" smtClean="0"/>
              <a:t>Memiş</a:t>
            </a:r>
            <a:endParaRPr lang="tr-TR" dirty="0" smtClean="0"/>
          </a:p>
          <a:p>
            <a:r>
              <a:rPr lang="tr-TR" dirty="0" smtClean="0"/>
              <a:t>VTYS </a:t>
            </a:r>
            <a:r>
              <a:rPr lang="tr-TR" dirty="0"/>
              <a:t>Ders </a:t>
            </a:r>
            <a:r>
              <a:rPr lang="tr-TR" dirty="0" smtClean="0"/>
              <a:t>Notları-Fatih Kayaalp </a:t>
            </a:r>
            <a:r>
              <a:rPr lang="tr-TR" dirty="0" err="1"/>
              <a:t>Memiş</a:t>
            </a:r>
            <a:endParaRPr lang="tr-TR" dirty="0"/>
          </a:p>
          <a:p>
            <a:r>
              <a:rPr lang="tr-TR" dirty="0" smtClean="0"/>
              <a:t>İnternet</a:t>
            </a:r>
            <a:endParaRPr lang="tr-TR" dirty="0"/>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Dönem Projesi</a:t>
            </a:r>
            <a:endParaRPr lang="en-US" dirty="0"/>
          </a:p>
        </p:txBody>
      </p:sp>
      <p:sp>
        <p:nvSpPr>
          <p:cNvPr id="3" name="İçerik Yer Tutucusu 2"/>
          <p:cNvSpPr>
            <a:spLocks noGrp="1"/>
          </p:cNvSpPr>
          <p:nvPr>
            <p:ph idx="1"/>
          </p:nvPr>
        </p:nvSpPr>
        <p:spPr/>
        <p:txBody>
          <a:bodyPr>
            <a:normAutofit fontScale="92500" lnSpcReduction="20000"/>
          </a:bodyPr>
          <a:lstStyle/>
          <a:p>
            <a:pPr marL="0" indent="0" algn="just">
              <a:buNone/>
            </a:pPr>
            <a:r>
              <a:rPr lang="en-US" b="1" dirty="0"/>
              <a:t>1. </a:t>
            </a:r>
            <a:r>
              <a:rPr lang="en-US" b="1" dirty="0" err="1"/>
              <a:t>Debezium</a:t>
            </a:r>
            <a:endParaRPr lang="en-US" b="1" dirty="0"/>
          </a:p>
          <a:p>
            <a:pPr algn="just"/>
            <a:r>
              <a:rPr lang="en-US" b="1" dirty="0" err="1"/>
              <a:t>Debezium</a:t>
            </a:r>
            <a:r>
              <a:rPr lang="en-US" dirty="0"/>
              <a:t> </a:t>
            </a:r>
            <a:r>
              <a:rPr lang="en-US" dirty="0" err="1"/>
              <a:t>popüler</a:t>
            </a:r>
            <a:r>
              <a:rPr lang="en-US" dirty="0"/>
              <a:t> </a:t>
            </a:r>
            <a:r>
              <a:rPr lang="en-US" dirty="0" err="1"/>
              <a:t>bir</a:t>
            </a:r>
            <a:r>
              <a:rPr lang="en-US" dirty="0"/>
              <a:t> </a:t>
            </a:r>
            <a:r>
              <a:rPr lang="en-US" dirty="0" err="1"/>
              <a:t>açık</a:t>
            </a:r>
            <a:r>
              <a:rPr lang="en-US" dirty="0"/>
              <a:t> </a:t>
            </a:r>
            <a:r>
              <a:rPr lang="en-US" dirty="0" err="1"/>
              <a:t>kaynak</a:t>
            </a:r>
            <a:r>
              <a:rPr lang="en-US" dirty="0"/>
              <a:t> CDC </a:t>
            </a:r>
            <a:r>
              <a:rPr lang="en-US" dirty="0" err="1"/>
              <a:t>aracıdır</a:t>
            </a:r>
            <a:r>
              <a:rPr lang="en-US" dirty="0"/>
              <a:t> </a:t>
            </a:r>
            <a:r>
              <a:rPr lang="en-US" dirty="0" err="1"/>
              <a:t>ve</a:t>
            </a:r>
            <a:r>
              <a:rPr lang="en-US" dirty="0"/>
              <a:t> MySQL, PostgreSQL, SQL Server </a:t>
            </a:r>
            <a:r>
              <a:rPr lang="en-US" dirty="0" err="1"/>
              <a:t>gibi</a:t>
            </a:r>
            <a:r>
              <a:rPr lang="en-US" dirty="0"/>
              <a:t> </a:t>
            </a:r>
            <a:r>
              <a:rPr lang="en-US" dirty="0" err="1"/>
              <a:t>yaygın</a:t>
            </a:r>
            <a:r>
              <a:rPr lang="en-US" dirty="0"/>
              <a:t> </a:t>
            </a:r>
            <a:r>
              <a:rPr lang="en-US" dirty="0" err="1"/>
              <a:t>veritabanları</a:t>
            </a:r>
            <a:r>
              <a:rPr lang="en-US" dirty="0"/>
              <a:t> </a:t>
            </a:r>
            <a:r>
              <a:rPr lang="en-US" dirty="0" err="1"/>
              <a:t>için</a:t>
            </a:r>
            <a:r>
              <a:rPr lang="en-US" dirty="0"/>
              <a:t> </a:t>
            </a:r>
            <a:r>
              <a:rPr lang="en-US" dirty="0" err="1"/>
              <a:t>destek</a:t>
            </a:r>
            <a:r>
              <a:rPr lang="en-US" dirty="0"/>
              <a:t> </a:t>
            </a:r>
            <a:r>
              <a:rPr lang="en-US" dirty="0" err="1"/>
              <a:t>sağlar</a:t>
            </a:r>
            <a:r>
              <a:rPr lang="en-US" dirty="0"/>
              <a:t>. Kafka </a:t>
            </a:r>
            <a:r>
              <a:rPr lang="en-US" dirty="0" err="1"/>
              <a:t>ile</a:t>
            </a:r>
            <a:r>
              <a:rPr lang="en-US" dirty="0"/>
              <a:t> </a:t>
            </a:r>
            <a:r>
              <a:rPr lang="en-US" dirty="0" err="1"/>
              <a:t>entegre</a:t>
            </a:r>
            <a:r>
              <a:rPr lang="en-US" dirty="0"/>
              <a:t> </a:t>
            </a:r>
            <a:r>
              <a:rPr lang="en-US" dirty="0" err="1"/>
              <a:t>çalışarak</a:t>
            </a:r>
            <a:r>
              <a:rPr lang="en-US" dirty="0"/>
              <a:t> </a:t>
            </a:r>
            <a:r>
              <a:rPr lang="en-US" dirty="0" err="1"/>
              <a:t>veritabanı</a:t>
            </a:r>
            <a:r>
              <a:rPr lang="en-US" dirty="0"/>
              <a:t> </a:t>
            </a:r>
            <a:r>
              <a:rPr lang="en-US" dirty="0" err="1"/>
              <a:t>değişikliklerini</a:t>
            </a:r>
            <a:r>
              <a:rPr lang="en-US" dirty="0"/>
              <a:t> </a:t>
            </a:r>
            <a:r>
              <a:rPr lang="en-US" dirty="0" err="1"/>
              <a:t>Kafka’ya</a:t>
            </a:r>
            <a:r>
              <a:rPr lang="en-US" dirty="0"/>
              <a:t> </a:t>
            </a:r>
            <a:r>
              <a:rPr lang="en-US" dirty="0" err="1"/>
              <a:t>gönderir</a:t>
            </a:r>
            <a:r>
              <a:rPr lang="en-US" dirty="0" smtClean="0"/>
              <a:t>.</a:t>
            </a:r>
            <a:r>
              <a:rPr lang="tr-TR" dirty="0" smtClean="0"/>
              <a:t> B</a:t>
            </a:r>
            <a:r>
              <a:rPr lang="en-US" dirty="0" smtClean="0"/>
              <a:t>u </a:t>
            </a:r>
            <a:r>
              <a:rPr lang="en-US" dirty="0" err="1"/>
              <a:t>araçla</a:t>
            </a:r>
            <a:r>
              <a:rPr lang="en-US" dirty="0"/>
              <a:t> </a:t>
            </a:r>
            <a:r>
              <a:rPr lang="en-US" dirty="0" err="1"/>
              <a:t>veritabanındaki</a:t>
            </a:r>
            <a:r>
              <a:rPr lang="en-US" dirty="0"/>
              <a:t> </a:t>
            </a:r>
            <a:r>
              <a:rPr lang="en-US" dirty="0" err="1"/>
              <a:t>değişiklikleri</a:t>
            </a:r>
            <a:r>
              <a:rPr lang="en-US" dirty="0"/>
              <a:t> </a:t>
            </a:r>
            <a:r>
              <a:rPr lang="en-US" dirty="0" err="1"/>
              <a:t>yakalayabilir</a:t>
            </a:r>
            <a:r>
              <a:rPr lang="en-US" dirty="0"/>
              <a:t> </a:t>
            </a:r>
            <a:r>
              <a:rPr lang="en-US" dirty="0" err="1"/>
              <a:t>ve</a:t>
            </a:r>
            <a:r>
              <a:rPr lang="en-US" dirty="0"/>
              <a:t> </a:t>
            </a:r>
            <a:r>
              <a:rPr lang="en-US" dirty="0" err="1"/>
              <a:t>farklı</a:t>
            </a:r>
            <a:r>
              <a:rPr lang="en-US" dirty="0"/>
              <a:t> </a:t>
            </a:r>
            <a:r>
              <a:rPr lang="en-US" dirty="0" err="1"/>
              <a:t>sistemlere</a:t>
            </a:r>
            <a:r>
              <a:rPr lang="en-US" dirty="0"/>
              <a:t> </a:t>
            </a:r>
            <a:r>
              <a:rPr lang="en-US" dirty="0" err="1"/>
              <a:t>yönlendirebilir</a:t>
            </a:r>
            <a:r>
              <a:rPr lang="en-US" dirty="0" smtClean="0"/>
              <a:t>.</a:t>
            </a:r>
            <a:endParaRPr lang="tr-TR" dirty="0" smtClean="0"/>
          </a:p>
          <a:p>
            <a:pPr marL="0" indent="0" algn="just">
              <a:buNone/>
            </a:pPr>
            <a:endParaRPr lang="tr-TR" b="1" dirty="0" smtClean="0"/>
          </a:p>
          <a:p>
            <a:pPr marL="0" indent="0" algn="just">
              <a:buNone/>
            </a:pPr>
            <a:r>
              <a:rPr lang="en-US" b="1" dirty="0" smtClean="0"/>
              <a:t>2</a:t>
            </a:r>
            <a:r>
              <a:rPr lang="en-US" b="1" dirty="0"/>
              <a:t>. Kafka</a:t>
            </a:r>
          </a:p>
          <a:p>
            <a:pPr algn="just"/>
            <a:r>
              <a:rPr lang="en-US" b="1" dirty="0"/>
              <a:t>Apache Kafka</a:t>
            </a:r>
            <a:r>
              <a:rPr lang="en-US" dirty="0"/>
              <a:t>, CDC </a:t>
            </a:r>
            <a:r>
              <a:rPr lang="en-US" dirty="0" err="1"/>
              <a:t>verilerinin</a:t>
            </a:r>
            <a:r>
              <a:rPr lang="en-US" dirty="0"/>
              <a:t> </a:t>
            </a:r>
            <a:r>
              <a:rPr lang="en-US" dirty="0" err="1"/>
              <a:t>taşınması</a:t>
            </a:r>
            <a:r>
              <a:rPr lang="en-US" dirty="0"/>
              <a:t> </a:t>
            </a:r>
            <a:r>
              <a:rPr lang="en-US" dirty="0" err="1"/>
              <a:t>ve</a:t>
            </a:r>
            <a:r>
              <a:rPr lang="en-US" dirty="0"/>
              <a:t> </a:t>
            </a:r>
            <a:r>
              <a:rPr lang="en-US" dirty="0" err="1"/>
              <a:t>işlenmesi</a:t>
            </a:r>
            <a:r>
              <a:rPr lang="en-US" dirty="0"/>
              <a:t> </a:t>
            </a:r>
            <a:r>
              <a:rPr lang="en-US" dirty="0" err="1"/>
              <a:t>için</a:t>
            </a:r>
            <a:r>
              <a:rPr lang="en-US" dirty="0"/>
              <a:t> </a:t>
            </a:r>
            <a:r>
              <a:rPr lang="en-US" dirty="0" err="1"/>
              <a:t>kullanılabilir</a:t>
            </a:r>
            <a:r>
              <a:rPr lang="en-US" dirty="0"/>
              <a:t>. </a:t>
            </a:r>
            <a:r>
              <a:rPr lang="en-US" dirty="0" err="1"/>
              <a:t>Debezium'dan</a:t>
            </a:r>
            <a:r>
              <a:rPr lang="en-US" dirty="0"/>
              <a:t> </a:t>
            </a:r>
            <a:r>
              <a:rPr lang="en-US" dirty="0" err="1"/>
              <a:t>gelen</a:t>
            </a:r>
            <a:r>
              <a:rPr lang="en-US" dirty="0"/>
              <a:t> </a:t>
            </a:r>
            <a:r>
              <a:rPr lang="en-US" dirty="0" err="1"/>
              <a:t>değişiklik</a:t>
            </a:r>
            <a:r>
              <a:rPr lang="en-US" dirty="0"/>
              <a:t> </a:t>
            </a:r>
            <a:r>
              <a:rPr lang="en-US" dirty="0" err="1"/>
              <a:t>akışını</a:t>
            </a:r>
            <a:r>
              <a:rPr lang="en-US" dirty="0"/>
              <a:t> Kafka </a:t>
            </a:r>
            <a:r>
              <a:rPr lang="en-US" dirty="0" err="1"/>
              <a:t>ile</a:t>
            </a:r>
            <a:r>
              <a:rPr lang="en-US" dirty="0"/>
              <a:t> </a:t>
            </a:r>
            <a:r>
              <a:rPr lang="en-US" dirty="0" err="1"/>
              <a:t>işleyebilir</a:t>
            </a:r>
            <a:r>
              <a:rPr lang="en-US" dirty="0"/>
              <a:t> </a:t>
            </a:r>
            <a:r>
              <a:rPr lang="en-US" dirty="0" err="1"/>
              <a:t>ve</a:t>
            </a:r>
            <a:r>
              <a:rPr lang="en-US" dirty="0"/>
              <a:t> </a:t>
            </a:r>
            <a:r>
              <a:rPr lang="en-US" dirty="0" err="1"/>
              <a:t>diğer</a:t>
            </a:r>
            <a:r>
              <a:rPr lang="en-US" dirty="0"/>
              <a:t> </a:t>
            </a:r>
            <a:r>
              <a:rPr lang="en-US" dirty="0" err="1"/>
              <a:t>sistemlere</a:t>
            </a:r>
            <a:r>
              <a:rPr lang="en-US" dirty="0"/>
              <a:t> </a:t>
            </a:r>
            <a:r>
              <a:rPr lang="en-US" dirty="0" err="1"/>
              <a:t>yönlendirebilirler</a:t>
            </a:r>
            <a:r>
              <a:rPr lang="en-US" dirty="0" smtClean="0"/>
              <a:t>.</a:t>
            </a:r>
            <a:r>
              <a:rPr lang="tr-TR" dirty="0" smtClean="0"/>
              <a:t> </a:t>
            </a:r>
            <a:r>
              <a:rPr lang="en-US" dirty="0" smtClean="0"/>
              <a:t>Bu</a:t>
            </a:r>
            <a:r>
              <a:rPr lang="en-US" dirty="0"/>
              <a:t>, </a:t>
            </a:r>
            <a:r>
              <a:rPr lang="en-US" dirty="0" err="1"/>
              <a:t>veritabanındaki</a:t>
            </a:r>
            <a:r>
              <a:rPr lang="en-US" dirty="0"/>
              <a:t> </a:t>
            </a:r>
            <a:r>
              <a:rPr lang="en-US" dirty="0" err="1"/>
              <a:t>değişikliklerin</a:t>
            </a:r>
            <a:r>
              <a:rPr lang="en-US" dirty="0"/>
              <a:t> </a:t>
            </a:r>
            <a:r>
              <a:rPr lang="en-US" dirty="0" err="1"/>
              <a:t>merkezi</a:t>
            </a:r>
            <a:r>
              <a:rPr lang="en-US" dirty="0"/>
              <a:t> </a:t>
            </a:r>
            <a:r>
              <a:rPr lang="en-US" dirty="0" err="1"/>
              <a:t>bir</a:t>
            </a:r>
            <a:r>
              <a:rPr lang="en-US" dirty="0"/>
              <a:t> </a:t>
            </a:r>
            <a:r>
              <a:rPr lang="en-US" dirty="0" err="1"/>
              <a:t>veri</a:t>
            </a:r>
            <a:r>
              <a:rPr lang="en-US" dirty="0"/>
              <a:t> </a:t>
            </a:r>
            <a:r>
              <a:rPr lang="en-US" dirty="0" err="1"/>
              <a:t>işleme</a:t>
            </a:r>
            <a:r>
              <a:rPr lang="en-US" dirty="0"/>
              <a:t> </a:t>
            </a:r>
            <a:r>
              <a:rPr lang="en-US" dirty="0" err="1"/>
              <a:t>hattına</a:t>
            </a:r>
            <a:r>
              <a:rPr lang="en-US" dirty="0"/>
              <a:t> </a:t>
            </a:r>
            <a:r>
              <a:rPr lang="en-US" dirty="0" err="1"/>
              <a:t>yönlendirilmesini</a:t>
            </a:r>
            <a:r>
              <a:rPr lang="en-US" dirty="0"/>
              <a:t> </a:t>
            </a:r>
            <a:r>
              <a:rPr lang="en-US" dirty="0" err="1"/>
              <a:t>sağlar</a:t>
            </a:r>
            <a:r>
              <a:rPr lang="en-US" dirty="0"/>
              <a:t>.</a:t>
            </a:r>
          </a:p>
          <a:p>
            <a:pPr algn="just"/>
            <a:endParaRPr lang="en-US" dirty="0"/>
          </a:p>
          <a:p>
            <a:pPr algn="just"/>
            <a:endParaRPr lang="en-US" dirty="0"/>
          </a:p>
        </p:txBody>
      </p:sp>
    </p:spTree>
    <p:extLst>
      <p:ext uri="{BB962C8B-B14F-4D97-AF65-F5344CB8AC3E}">
        <p14:creationId xmlns:p14="http://schemas.microsoft.com/office/powerpoint/2010/main" val="379690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Dönem Projesi</a:t>
            </a:r>
            <a:endParaRPr lang="en-US" dirty="0"/>
          </a:p>
        </p:txBody>
      </p:sp>
      <p:sp>
        <p:nvSpPr>
          <p:cNvPr id="3" name="İçerik Yer Tutucusu 2"/>
          <p:cNvSpPr>
            <a:spLocks noGrp="1"/>
          </p:cNvSpPr>
          <p:nvPr>
            <p:ph idx="1"/>
          </p:nvPr>
        </p:nvSpPr>
        <p:spPr/>
        <p:txBody>
          <a:bodyPr/>
          <a:lstStyle/>
          <a:p>
            <a:pPr marL="0" indent="0">
              <a:buNone/>
            </a:pPr>
            <a:r>
              <a:rPr lang="tr-TR" b="1" dirty="0" smtClean="0"/>
              <a:t>3. </a:t>
            </a:r>
            <a:r>
              <a:rPr lang="en-US" b="1" dirty="0" smtClean="0"/>
              <a:t>MySQL/PostgreSQL</a:t>
            </a:r>
            <a:endParaRPr lang="en-US" b="1" dirty="0"/>
          </a:p>
          <a:p>
            <a:r>
              <a:rPr lang="en-US" dirty="0" err="1"/>
              <a:t>Öğrenciler</a:t>
            </a:r>
            <a:r>
              <a:rPr lang="en-US" dirty="0"/>
              <a:t>, CDC </a:t>
            </a:r>
            <a:r>
              <a:rPr lang="en-US" dirty="0" err="1"/>
              <a:t>işlemlerini</a:t>
            </a:r>
            <a:r>
              <a:rPr lang="en-US" dirty="0"/>
              <a:t> </a:t>
            </a:r>
            <a:r>
              <a:rPr lang="en-US" dirty="0" err="1"/>
              <a:t>uygulayacakları</a:t>
            </a:r>
            <a:r>
              <a:rPr lang="en-US" dirty="0"/>
              <a:t> </a:t>
            </a:r>
            <a:r>
              <a:rPr lang="en-US" dirty="0" err="1"/>
              <a:t>ilişkisel</a:t>
            </a:r>
            <a:r>
              <a:rPr lang="en-US" dirty="0"/>
              <a:t> </a:t>
            </a:r>
            <a:r>
              <a:rPr lang="en-US" dirty="0" err="1"/>
              <a:t>bir</a:t>
            </a:r>
            <a:r>
              <a:rPr lang="en-US" dirty="0"/>
              <a:t> </a:t>
            </a:r>
            <a:r>
              <a:rPr lang="en-US" dirty="0" err="1"/>
              <a:t>veritabanı</a:t>
            </a:r>
            <a:r>
              <a:rPr lang="en-US" dirty="0"/>
              <a:t> </a:t>
            </a:r>
            <a:r>
              <a:rPr lang="en-US" dirty="0" err="1"/>
              <a:t>yönetim</a:t>
            </a:r>
            <a:r>
              <a:rPr lang="en-US" dirty="0"/>
              <a:t> </a:t>
            </a:r>
            <a:r>
              <a:rPr lang="en-US" dirty="0" err="1"/>
              <a:t>sistemi</a:t>
            </a:r>
            <a:r>
              <a:rPr lang="en-US" dirty="0"/>
              <a:t> (RDBMS) </a:t>
            </a:r>
            <a:r>
              <a:rPr lang="en-US" dirty="0" err="1"/>
              <a:t>seçmelidir</a:t>
            </a:r>
            <a:r>
              <a:rPr lang="en-US" dirty="0"/>
              <a:t>. </a:t>
            </a:r>
            <a:r>
              <a:rPr lang="en-US" b="1" dirty="0" smtClean="0"/>
              <a:t>MySQL</a:t>
            </a:r>
            <a:r>
              <a:rPr lang="tr-TR" dirty="0" smtClean="0"/>
              <a:t>, </a:t>
            </a:r>
            <a:r>
              <a:rPr lang="en-US" b="1" dirty="0" smtClean="0"/>
              <a:t>PostgreSQL</a:t>
            </a:r>
            <a:r>
              <a:rPr lang="tr-TR" b="1" dirty="0" smtClean="0"/>
              <a:t> vb.</a:t>
            </a:r>
            <a:r>
              <a:rPr lang="en-US" dirty="0" smtClean="0"/>
              <a:t>, </a:t>
            </a:r>
            <a:r>
              <a:rPr lang="en-US" dirty="0" err="1"/>
              <a:t>açık</a:t>
            </a:r>
            <a:r>
              <a:rPr lang="en-US" dirty="0"/>
              <a:t> </a:t>
            </a:r>
            <a:r>
              <a:rPr lang="en-US" dirty="0" err="1"/>
              <a:t>kaynak</a:t>
            </a:r>
            <a:r>
              <a:rPr lang="en-US" dirty="0"/>
              <a:t> </a:t>
            </a:r>
            <a:r>
              <a:rPr lang="en-US" dirty="0" err="1"/>
              <a:t>ve</a:t>
            </a:r>
            <a:r>
              <a:rPr lang="en-US" dirty="0"/>
              <a:t> </a:t>
            </a:r>
            <a:r>
              <a:rPr lang="en-US" dirty="0" err="1"/>
              <a:t>CDC'yi</a:t>
            </a:r>
            <a:r>
              <a:rPr lang="en-US" dirty="0"/>
              <a:t> </a:t>
            </a:r>
            <a:r>
              <a:rPr lang="en-US" dirty="0" err="1"/>
              <a:t>destekleyen</a:t>
            </a:r>
            <a:r>
              <a:rPr lang="en-US" dirty="0"/>
              <a:t> </a:t>
            </a:r>
            <a:r>
              <a:rPr lang="en-US" dirty="0" err="1"/>
              <a:t>popüler</a:t>
            </a:r>
            <a:r>
              <a:rPr lang="en-US" dirty="0"/>
              <a:t> </a:t>
            </a:r>
            <a:r>
              <a:rPr lang="en-US" dirty="0" err="1"/>
              <a:t>veritabanlarıdır</a:t>
            </a:r>
            <a:r>
              <a:rPr lang="en-US" dirty="0" smtClean="0"/>
              <a:t>.</a:t>
            </a:r>
            <a:r>
              <a:rPr lang="tr-TR" dirty="0" smtClean="0"/>
              <a:t> </a:t>
            </a:r>
            <a:r>
              <a:rPr lang="en-US" dirty="0" err="1" smtClean="0"/>
              <a:t>Debezium</a:t>
            </a:r>
            <a:r>
              <a:rPr lang="en-US" dirty="0" smtClean="0"/>
              <a:t> </a:t>
            </a:r>
            <a:r>
              <a:rPr lang="en-US" dirty="0" err="1"/>
              <a:t>bu</a:t>
            </a:r>
            <a:r>
              <a:rPr lang="en-US" dirty="0"/>
              <a:t> </a:t>
            </a:r>
            <a:r>
              <a:rPr lang="en-US" dirty="0" err="1"/>
              <a:t>veritabanlarıyla</a:t>
            </a:r>
            <a:r>
              <a:rPr lang="en-US" dirty="0"/>
              <a:t> </a:t>
            </a:r>
            <a:r>
              <a:rPr lang="en-US" dirty="0" err="1"/>
              <a:t>kolayca</a:t>
            </a:r>
            <a:r>
              <a:rPr lang="en-US" dirty="0"/>
              <a:t> </a:t>
            </a:r>
            <a:r>
              <a:rPr lang="en-US" dirty="0" err="1"/>
              <a:t>entegre</a:t>
            </a:r>
            <a:r>
              <a:rPr lang="en-US" dirty="0"/>
              <a:t> </a:t>
            </a:r>
            <a:r>
              <a:rPr lang="en-US" dirty="0" err="1"/>
              <a:t>olabilir</a:t>
            </a:r>
            <a:r>
              <a:rPr lang="en-US" dirty="0"/>
              <a:t>.</a:t>
            </a:r>
          </a:p>
          <a:p>
            <a:endParaRPr lang="en-US" dirty="0"/>
          </a:p>
        </p:txBody>
      </p:sp>
    </p:spTree>
    <p:extLst>
      <p:ext uri="{BB962C8B-B14F-4D97-AF65-F5344CB8AC3E}">
        <p14:creationId xmlns:p14="http://schemas.microsoft.com/office/powerpoint/2010/main" val="20357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Dönem Projesi</a:t>
            </a:r>
            <a:endParaRPr lang="en-US" dirty="0"/>
          </a:p>
        </p:txBody>
      </p:sp>
      <p:sp>
        <p:nvSpPr>
          <p:cNvPr id="3" name="İçerik Yer Tutucusu 2"/>
          <p:cNvSpPr>
            <a:spLocks noGrp="1"/>
          </p:cNvSpPr>
          <p:nvPr>
            <p:ph idx="1"/>
          </p:nvPr>
        </p:nvSpPr>
        <p:spPr/>
        <p:txBody>
          <a:bodyPr/>
          <a:lstStyle/>
          <a:p>
            <a:pPr marL="0" indent="0" algn="just">
              <a:buNone/>
            </a:pPr>
            <a:r>
              <a:rPr lang="tr-TR" b="1" dirty="0" smtClean="0"/>
              <a:t>4. E</a:t>
            </a:r>
            <a:r>
              <a:rPr lang="en-US" b="1" dirty="0" err="1" smtClean="0"/>
              <a:t>lasticSearch</a:t>
            </a:r>
            <a:r>
              <a:rPr lang="en-US" b="1" dirty="0" smtClean="0"/>
              <a:t> </a:t>
            </a:r>
            <a:r>
              <a:rPr lang="en-US" b="1" dirty="0"/>
              <a:t>(</a:t>
            </a:r>
            <a:r>
              <a:rPr lang="en-US" b="1" dirty="0" err="1"/>
              <a:t>Opsiyonel</a:t>
            </a:r>
            <a:r>
              <a:rPr lang="en-US" b="1" dirty="0"/>
              <a:t>)</a:t>
            </a:r>
          </a:p>
          <a:p>
            <a:pPr algn="just"/>
            <a:r>
              <a:rPr lang="en-US" dirty="0" err="1"/>
              <a:t>Değişikliklerin</a:t>
            </a:r>
            <a:r>
              <a:rPr lang="en-US" dirty="0"/>
              <a:t> </a:t>
            </a:r>
            <a:r>
              <a:rPr lang="en-US" dirty="0" err="1"/>
              <a:t>başka</a:t>
            </a:r>
            <a:r>
              <a:rPr lang="en-US" dirty="0"/>
              <a:t> </a:t>
            </a:r>
            <a:r>
              <a:rPr lang="en-US" dirty="0" err="1"/>
              <a:t>bir</a:t>
            </a:r>
            <a:r>
              <a:rPr lang="en-US" dirty="0"/>
              <a:t> </a:t>
            </a:r>
            <a:r>
              <a:rPr lang="en-US" dirty="0" err="1"/>
              <a:t>sisteme</a:t>
            </a:r>
            <a:r>
              <a:rPr lang="en-US" dirty="0"/>
              <a:t> </a:t>
            </a:r>
            <a:r>
              <a:rPr lang="en-US" dirty="0" err="1"/>
              <a:t>aktarılması</a:t>
            </a:r>
            <a:r>
              <a:rPr lang="en-US" dirty="0"/>
              <a:t> </a:t>
            </a:r>
            <a:r>
              <a:rPr lang="en-US" dirty="0" err="1"/>
              <a:t>için</a:t>
            </a:r>
            <a:r>
              <a:rPr lang="en-US" dirty="0"/>
              <a:t> </a:t>
            </a:r>
            <a:r>
              <a:rPr lang="en-US" b="1" dirty="0" err="1"/>
              <a:t>ElasticSearch</a:t>
            </a:r>
            <a:r>
              <a:rPr lang="en-US" dirty="0"/>
              <a:t> </a:t>
            </a:r>
            <a:r>
              <a:rPr lang="en-US" dirty="0" err="1" smtClean="0"/>
              <a:t>kullanılabilir</a:t>
            </a:r>
            <a:r>
              <a:rPr lang="en-US" dirty="0" smtClean="0"/>
              <a:t>.</a:t>
            </a:r>
            <a:r>
              <a:rPr lang="tr-TR" dirty="0" smtClean="0"/>
              <a:t> </a:t>
            </a:r>
            <a:r>
              <a:rPr lang="en-US" dirty="0" smtClean="0"/>
              <a:t>CDC </a:t>
            </a:r>
            <a:r>
              <a:rPr lang="en-US" dirty="0" err="1"/>
              <a:t>ile</a:t>
            </a:r>
            <a:r>
              <a:rPr lang="en-US" dirty="0"/>
              <a:t> </a:t>
            </a:r>
            <a:r>
              <a:rPr lang="en-US" dirty="0" err="1"/>
              <a:t>yakalanan</a:t>
            </a:r>
            <a:r>
              <a:rPr lang="en-US" dirty="0"/>
              <a:t> </a:t>
            </a:r>
            <a:r>
              <a:rPr lang="en-US" dirty="0" err="1"/>
              <a:t>veriyi</a:t>
            </a:r>
            <a:r>
              <a:rPr lang="en-US" dirty="0"/>
              <a:t> </a:t>
            </a:r>
            <a:r>
              <a:rPr lang="en-US" dirty="0" err="1"/>
              <a:t>analitik</a:t>
            </a:r>
            <a:r>
              <a:rPr lang="en-US" dirty="0"/>
              <a:t> </a:t>
            </a:r>
            <a:r>
              <a:rPr lang="en-US" dirty="0" err="1"/>
              <a:t>veya</a:t>
            </a:r>
            <a:r>
              <a:rPr lang="en-US" dirty="0"/>
              <a:t> </a:t>
            </a:r>
            <a:r>
              <a:rPr lang="en-US" dirty="0" err="1"/>
              <a:t>arama</a:t>
            </a:r>
            <a:r>
              <a:rPr lang="en-US" dirty="0"/>
              <a:t> </a:t>
            </a:r>
            <a:r>
              <a:rPr lang="en-US" dirty="0" err="1"/>
              <a:t>amaçlı</a:t>
            </a:r>
            <a:r>
              <a:rPr lang="en-US" dirty="0"/>
              <a:t> </a:t>
            </a:r>
            <a:r>
              <a:rPr lang="en-US" dirty="0" err="1"/>
              <a:t>ElasticSearch'e</a:t>
            </a:r>
            <a:r>
              <a:rPr lang="en-US" dirty="0"/>
              <a:t> </a:t>
            </a:r>
            <a:r>
              <a:rPr lang="en-US" dirty="0" err="1"/>
              <a:t>aktarabilirler</a:t>
            </a:r>
            <a:r>
              <a:rPr lang="en-US" dirty="0"/>
              <a:t>.</a:t>
            </a:r>
          </a:p>
          <a:p>
            <a:pPr marL="0" indent="0" algn="just">
              <a:buNone/>
            </a:pPr>
            <a:r>
              <a:rPr lang="tr-TR" b="1" dirty="0" smtClean="0"/>
              <a:t>5. </a:t>
            </a:r>
            <a:r>
              <a:rPr lang="en-US" b="1" dirty="0" err="1" smtClean="0"/>
              <a:t>Grafana</a:t>
            </a:r>
            <a:r>
              <a:rPr lang="en-US" b="1" dirty="0" smtClean="0"/>
              <a:t> </a:t>
            </a:r>
            <a:r>
              <a:rPr lang="en-US" b="1" dirty="0" err="1"/>
              <a:t>veya</a:t>
            </a:r>
            <a:r>
              <a:rPr lang="en-US" b="1" dirty="0"/>
              <a:t> </a:t>
            </a:r>
            <a:r>
              <a:rPr lang="en-US" b="1" dirty="0" err="1"/>
              <a:t>Kibana</a:t>
            </a:r>
            <a:r>
              <a:rPr lang="en-US" b="1" dirty="0"/>
              <a:t> (</a:t>
            </a:r>
            <a:r>
              <a:rPr lang="en-US" b="1" dirty="0" err="1"/>
              <a:t>Opsiyonel</a:t>
            </a:r>
            <a:r>
              <a:rPr lang="en-US" b="1" dirty="0"/>
              <a:t> </a:t>
            </a:r>
            <a:r>
              <a:rPr lang="en-US" b="1" dirty="0" err="1"/>
              <a:t>Raporlama</a:t>
            </a:r>
            <a:r>
              <a:rPr lang="en-US" b="1" dirty="0"/>
              <a:t> </a:t>
            </a:r>
            <a:r>
              <a:rPr lang="en-US" b="1" dirty="0" err="1"/>
              <a:t>İçin</a:t>
            </a:r>
            <a:r>
              <a:rPr lang="en-US" b="1" dirty="0"/>
              <a:t>)</a:t>
            </a:r>
          </a:p>
          <a:p>
            <a:pPr algn="just"/>
            <a:r>
              <a:rPr lang="en-US" dirty="0"/>
              <a:t>CDC </a:t>
            </a:r>
            <a:r>
              <a:rPr lang="en-US" dirty="0" err="1"/>
              <a:t>ile</a:t>
            </a:r>
            <a:r>
              <a:rPr lang="en-US" dirty="0"/>
              <a:t> </a:t>
            </a:r>
            <a:r>
              <a:rPr lang="en-US" dirty="0" err="1"/>
              <a:t>yakalanan</a:t>
            </a:r>
            <a:r>
              <a:rPr lang="en-US" dirty="0"/>
              <a:t> </a:t>
            </a:r>
            <a:r>
              <a:rPr lang="en-US" dirty="0" err="1"/>
              <a:t>ve</a:t>
            </a:r>
            <a:r>
              <a:rPr lang="en-US" dirty="0"/>
              <a:t> </a:t>
            </a:r>
            <a:r>
              <a:rPr lang="en-US" dirty="0" err="1"/>
              <a:t>başka</a:t>
            </a:r>
            <a:r>
              <a:rPr lang="en-US" dirty="0"/>
              <a:t> </a:t>
            </a:r>
            <a:r>
              <a:rPr lang="en-US" dirty="0" err="1"/>
              <a:t>bir</a:t>
            </a:r>
            <a:r>
              <a:rPr lang="en-US" dirty="0"/>
              <a:t> </a:t>
            </a:r>
            <a:r>
              <a:rPr lang="en-US" dirty="0" err="1"/>
              <a:t>sisteme</a:t>
            </a:r>
            <a:r>
              <a:rPr lang="en-US" dirty="0"/>
              <a:t> </a:t>
            </a:r>
            <a:r>
              <a:rPr lang="en-US" dirty="0" err="1"/>
              <a:t>aktarılan</a:t>
            </a:r>
            <a:r>
              <a:rPr lang="en-US" dirty="0"/>
              <a:t> </a:t>
            </a:r>
            <a:r>
              <a:rPr lang="en-US" dirty="0" err="1"/>
              <a:t>verilerin</a:t>
            </a:r>
            <a:r>
              <a:rPr lang="en-US" dirty="0"/>
              <a:t> </a:t>
            </a:r>
            <a:r>
              <a:rPr lang="en-US" dirty="0" err="1"/>
              <a:t>görselleştirilmesi</a:t>
            </a:r>
            <a:r>
              <a:rPr lang="en-US" dirty="0"/>
              <a:t> </a:t>
            </a:r>
            <a:r>
              <a:rPr lang="en-US" dirty="0" err="1"/>
              <a:t>ve</a:t>
            </a:r>
            <a:r>
              <a:rPr lang="en-US" dirty="0"/>
              <a:t> </a:t>
            </a:r>
            <a:r>
              <a:rPr lang="en-US" dirty="0" err="1"/>
              <a:t>raporlanması</a:t>
            </a:r>
            <a:r>
              <a:rPr lang="en-US" dirty="0"/>
              <a:t> </a:t>
            </a:r>
            <a:r>
              <a:rPr lang="en-US" dirty="0" err="1"/>
              <a:t>için</a:t>
            </a:r>
            <a:r>
              <a:rPr lang="en-US" dirty="0"/>
              <a:t> </a:t>
            </a:r>
            <a:r>
              <a:rPr lang="en-US" b="1" dirty="0" err="1"/>
              <a:t>Grafana</a:t>
            </a:r>
            <a:r>
              <a:rPr lang="en-US" dirty="0"/>
              <a:t> </a:t>
            </a:r>
            <a:r>
              <a:rPr lang="en-US" dirty="0" err="1"/>
              <a:t>veya</a:t>
            </a:r>
            <a:r>
              <a:rPr lang="en-US" dirty="0"/>
              <a:t> </a:t>
            </a:r>
            <a:r>
              <a:rPr lang="en-US" b="1" dirty="0" err="1"/>
              <a:t>Kibana</a:t>
            </a:r>
            <a:r>
              <a:rPr lang="en-US" dirty="0"/>
              <a:t> </a:t>
            </a:r>
            <a:r>
              <a:rPr lang="en-US" dirty="0" err="1"/>
              <a:t>kullanılabilir</a:t>
            </a:r>
            <a:r>
              <a:rPr lang="en-US" dirty="0"/>
              <a:t>. </a:t>
            </a:r>
          </a:p>
        </p:txBody>
      </p:sp>
    </p:spTree>
    <p:extLst>
      <p:ext uri="{BB962C8B-B14F-4D97-AF65-F5344CB8AC3E}">
        <p14:creationId xmlns:p14="http://schemas.microsoft.com/office/powerpoint/2010/main" val="41228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normAutofit/>
          </a:bodyPr>
          <a:lstStyle/>
          <a:p>
            <a:pPr algn="just"/>
            <a:r>
              <a:rPr lang="tr-TR" dirty="0" smtClean="0"/>
              <a:t>Veri; direk bir sorunun cevabı olmasa da anlamlı olabilecek bilgi parçacıklarıdır.</a:t>
            </a:r>
            <a:r>
              <a:rPr lang="en-US" dirty="0" smtClean="0"/>
              <a:t> </a:t>
            </a:r>
            <a:r>
              <a:rPr lang="en-US" dirty="0" err="1" smtClean="0"/>
              <a:t>Hamdır</a:t>
            </a:r>
            <a:r>
              <a:rPr lang="en-US" dirty="0" smtClean="0"/>
              <a:t>. </a:t>
            </a:r>
            <a:r>
              <a:rPr lang="en-US" dirty="0" err="1" smtClean="0"/>
              <a:t>Genellikle</a:t>
            </a:r>
            <a:r>
              <a:rPr lang="en-US" dirty="0"/>
              <a:t>, </a:t>
            </a:r>
            <a:r>
              <a:rPr lang="en-US" dirty="0" smtClean="0"/>
              <a:t>biz </a:t>
            </a:r>
            <a:r>
              <a:rPr lang="en-US" dirty="0" err="1"/>
              <a:t>veri</a:t>
            </a:r>
            <a:r>
              <a:rPr lang="en-US" dirty="0"/>
              <a:t> </a:t>
            </a:r>
            <a:r>
              <a:rPr lang="en-US" dirty="0" err="1"/>
              <a:t>veya</a:t>
            </a:r>
            <a:r>
              <a:rPr lang="en-US" dirty="0"/>
              <a:t> </a:t>
            </a:r>
            <a:r>
              <a:rPr lang="en-US" dirty="0" err="1"/>
              <a:t>veri</a:t>
            </a:r>
            <a:r>
              <a:rPr lang="en-US" dirty="0"/>
              <a:t> </a:t>
            </a:r>
            <a:r>
              <a:rPr lang="en-US" dirty="0" err="1"/>
              <a:t>birimleri</a:t>
            </a:r>
            <a:r>
              <a:rPr lang="en-US" dirty="0"/>
              <a:t> </a:t>
            </a:r>
            <a:r>
              <a:rPr lang="en-US" dirty="0" err="1"/>
              <a:t>üzerindeki</a:t>
            </a:r>
            <a:r>
              <a:rPr lang="en-US" dirty="0"/>
              <a:t> </a:t>
            </a:r>
            <a:r>
              <a:rPr lang="en-US" dirty="0" err="1" smtClean="0"/>
              <a:t>işlemlerimizi</a:t>
            </a:r>
            <a:r>
              <a:rPr lang="en-US" dirty="0" smtClean="0"/>
              <a:t> </a:t>
            </a:r>
            <a:r>
              <a:rPr lang="en-US" dirty="0" err="1" smtClean="0"/>
              <a:t>varlık</a:t>
            </a:r>
            <a:r>
              <a:rPr lang="en-US" dirty="0" smtClean="0"/>
              <a:t> </a:t>
            </a:r>
            <a:r>
              <a:rPr lang="en-US" dirty="0" err="1"/>
              <a:t>hakkında</a:t>
            </a:r>
            <a:r>
              <a:rPr lang="en-US" dirty="0"/>
              <a:t> her </a:t>
            </a:r>
            <a:r>
              <a:rPr lang="en-US" dirty="0" err="1"/>
              <a:t>hangi</a:t>
            </a:r>
            <a:r>
              <a:rPr lang="en-US" dirty="0"/>
              <a:t> </a:t>
            </a:r>
            <a:r>
              <a:rPr lang="en-US" dirty="0" err="1"/>
              <a:t>bilgi</a:t>
            </a:r>
            <a:r>
              <a:rPr lang="en-US" dirty="0"/>
              <a:t> </a:t>
            </a:r>
            <a:r>
              <a:rPr lang="en-US" dirty="0" err="1"/>
              <a:t>almak</a:t>
            </a:r>
            <a:r>
              <a:rPr lang="en-US" dirty="0"/>
              <a:t> </a:t>
            </a:r>
            <a:r>
              <a:rPr lang="en-US" dirty="0" err="1" smtClean="0"/>
              <a:t>için</a:t>
            </a:r>
            <a:r>
              <a:rPr lang="en-US" dirty="0" smtClean="0"/>
              <a:t> </a:t>
            </a:r>
            <a:r>
              <a:rPr lang="en-US" dirty="0" err="1"/>
              <a:t>gerçekleştiririz</a:t>
            </a:r>
            <a:r>
              <a:rPr lang="en-US" dirty="0"/>
              <a:t>. </a:t>
            </a:r>
            <a:endParaRPr lang="tr-TR" dirty="0" smtClean="0"/>
          </a:p>
          <a:p>
            <a:pPr algn="just"/>
            <a:r>
              <a:rPr lang="tr-TR" dirty="0" smtClean="0"/>
              <a:t>Bilgi; ihtiyaç duyulan bir soruya cevap olabilecek daha anlamlı veriler, veri kümeleri olarak kullanılabilir. Aslında birbirinden çokta farklı kavramlar değildir. </a:t>
            </a:r>
          </a:p>
          <a:p>
            <a:endParaRPr lang="tr-TR" dirty="0"/>
          </a:p>
        </p:txBody>
      </p:sp>
      <p:pic>
        <p:nvPicPr>
          <p:cNvPr id="2052" name="Picture 4" descr="data-vs-information - Yapay Zeka ve Muhteşem Bey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5007" y="5195102"/>
            <a:ext cx="2955094" cy="124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551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Giriş</a:t>
            </a:r>
            <a:endParaRPr lang="en-US" dirty="0"/>
          </a:p>
        </p:txBody>
      </p:sp>
      <p:sp>
        <p:nvSpPr>
          <p:cNvPr id="3" name="İçerik Yer Tutucusu 2"/>
          <p:cNvSpPr>
            <a:spLocks noGrp="1"/>
          </p:cNvSpPr>
          <p:nvPr>
            <p:ph idx="1"/>
          </p:nvPr>
        </p:nvSpPr>
        <p:spPr/>
        <p:txBody>
          <a:bodyPr/>
          <a:lstStyle/>
          <a:p>
            <a:pPr algn="just"/>
            <a:r>
              <a:rPr lang="tr-TR" b="1" dirty="0"/>
              <a:t>Doğum tarihi</a:t>
            </a:r>
            <a:r>
              <a:rPr lang="tr-TR" dirty="0"/>
              <a:t>, üzerinde hiçbir işlem yapılmamış </a:t>
            </a:r>
            <a:r>
              <a:rPr lang="tr-TR" b="1" dirty="0"/>
              <a:t>ham</a:t>
            </a:r>
            <a:r>
              <a:rPr lang="tr-TR" dirty="0"/>
              <a:t> veridir. Yaş ise bilgi olup, yaş bilgisinin elde edilebilmesi için doğum tarihi ve yaşın öğrenilmek istendiği tarihin bilinmesi gereklidir.</a:t>
            </a:r>
          </a:p>
          <a:p>
            <a:endParaRPr lang="en-US" b="1" dirty="0" smtClean="0"/>
          </a:p>
          <a:p>
            <a:r>
              <a:rPr lang="tr-TR" b="1" dirty="0" smtClean="0"/>
              <a:t>Veriler</a:t>
            </a:r>
            <a:r>
              <a:rPr lang="tr-TR" b="1" dirty="0"/>
              <a:t>;</a:t>
            </a:r>
            <a:r>
              <a:rPr lang="tr-TR" dirty="0"/>
              <a:t/>
            </a:r>
            <a:br>
              <a:rPr lang="tr-TR" dirty="0"/>
            </a:br>
            <a:r>
              <a:rPr lang="tr-TR" dirty="0"/>
              <a:t>Ayşe    :13 yaşında, </a:t>
            </a:r>
            <a:r>
              <a:rPr lang="en-US" dirty="0"/>
              <a:t> </a:t>
            </a:r>
            <a:r>
              <a:rPr lang="tr-TR" dirty="0"/>
              <a:t>Ahmet: 15 yasında, </a:t>
            </a:r>
            <a:r>
              <a:rPr lang="en-US" dirty="0" smtClean="0"/>
              <a:t>Z</a:t>
            </a:r>
            <a:r>
              <a:rPr lang="tr-TR" dirty="0" smtClean="0"/>
              <a:t>eki</a:t>
            </a:r>
            <a:r>
              <a:rPr lang="tr-TR" dirty="0"/>
              <a:t>     : 13 </a:t>
            </a:r>
            <a:r>
              <a:rPr lang="tr-TR" dirty="0" smtClean="0"/>
              <a:t>ya</a:t>
            </a:r>
            <a:r>
              <a:rPr lang="en-US" dirty="0" smtClean="0"/>
              <a:t>ş</a:t>
            </a:r>
            <a:r>
              <a:rPr lang="tr-TR" dirty="0" err="1" smtClean="0"/>
              <a:t>ında</a:t>
            </a:r>
            <a:r>
              <a:rPr lang="tr-TR" dirty="0"/>
              <a:t>, </a:t>
            </a:r>
            <a:r>
              <a:rPr lang="en-US" dirty="0" smtClean="0"/>
              <a:t>B</a:t>
            </a:r>
            <a:r>
              <a:rPr lang="tr-TR" dirty="0" smtClean="0"/>
              <a:t>eril</a:t>
            </a:r>
            <a:r>
              <a:rPr lang="tr-TR" dirty="0"/>
              <a:t>    : 20 </a:t>
            </a:r>
            <a:r>
              <a:rPr lang="tr-TR" dirty="0" smtClean="0"/>
              <a:t>ya</a:t>
            </a:r>
            <a:r>
              <a:rPr lang="en-US" dirty="0" smtClean="0"/>
              <a:t>ş</a:t>
            </a:r>
            <a:r>
              <a:rPr lang="tr-TR" dirty="0" err="1" smtClean="0"/>
              <a:t>ında</a:t>
            </a:r>
            <a:r>
              <a:rPr lang="en-US" dirty="0" smtClean="0"/>
              <a:t>, </a:t>
            </a:r>
            <a:r>
              <a:rPr lang="tr-TR" dirty="0" smtClean="0"/>
              <a:t>Seda</a:t>
            </a:r>
            <a:r>
              <a:rPr lang="tr-TR" dirty="0"/>
              <a:t>    : 22 </a:t>
            </a:r>
            <a:r>
              <a:rPr lang="tr-TR" dirty="0" smtClean="0"/>
              <a:t>ya</a:t>
            </a:r>
            <a:r>
              <a:rPr lang="en-US" dirty="0" smtClean="0"/>
              <a:t>ş</a:t>
            </a:r>
            <a:r>
              <a:rPr lang="tr-TR" dirty="0" err="1" smtClean="0"/>
              <a:t>ında</a:t>
            </a:r>
            <a:endParaRPr lang="tr-TR" dirty="0"/>
          </a:p>
          <a:p>
            <a:pPr algn="just"/>
            <a:r>
              <a:rPr lang="tr-TR" b="1" dirty="0"/>
              <a:t>Bilgiler; </a:t>
            </a:r>
            <a:r>
              <a:rPr lang="tr-TR" dirty="0"/>
              <a:t>Bu grup içerisinde 2 tane 13 yasında olan insan var, Bu insanların hepsi genç, Bu grup içinde 3 </a:t>
            </a:r>
            <a:r>
              <a:rPr lang="en-US" dirty="0" err="1" smtClean="0"/>
              <a:t>kadın</a:t>
            </a:r>
            <a:r>
              <a:rPr lang="en-US" dirty="0" smtClean="0"/>
              <a:t> </a:t>
            </a:r>
            <a:r>
              <a:rPr lang="en-US" dirty="0" err="1" smtClean="0"/>
              <a:t>ve</a:t>
            </a:r>
            <a:r>
              <a:rPr lang="tr-TR" dirty="0" smtClean="0"/>
              <a:t> </a:t>
            </a:r>
            <a:r>
              <a:rPr lang="tr-TR" dirty="0"/>
              <a:t>2 </a:t>
            </a:r>
            <a:r>
              <a:rPr lang="en-US" dirty="0" err="1" smtClean="0"/>
              <a:t>erkek</a:t>
            </a:r>
            <a:r>
              <a:rPr lang="en-US" dirty="0" smtClean="0"/>
              <a:t> </a:t>
            </a:r>
            <a:r>
              <a:rPr lang="tr-TR" dirty="0" smtClean="0"/>
              <a:t>vardır</a:t>
            </a:r>
            <a:r>
              <a:rPr lang="tr-TR" dirty="0"/>
              <a:t>.</a:t>
            </a:r>
          </a:p>
          <a:p>
            <a:endParaRPr lang="en-US" dirty="0"/>
          </a:p>
        </p:txBody>
      </p:sp>
    </p:spTree>
    <p:extLst>
      <p:ext uri="{BB962C8B-B14F-4D97-AF65-F5344CB8AC3E}">
        <p14:creationId xmlns:p14="http://schemas.microsoft.com/office/powerpoint/2010/main" val="10414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Giriş</a:t>
            </a:r>
            <a:endParaRPr lang="en-US" dirty="0"/>
          </a:p>
        </p:txBody>
      </p:sp>
      <p:sp>
        <p:nvSpPr>
          <p:cNvPr id="3" name="İçerik Yer Tutucusu 2"/>
          <p:cNvSpPr>
            <a:spLocks noGrp="1"/>
          </p:cNvSpPr>
          <p:nvPr>
            <p:ph idx="1"/>
          </p:nvPr>
        </p:nvSpPr>
        <p:spPr/>
        <p:txBody>
          <a:bodyPr/>
          <a:lstStyle/>
          <a:p>
            <a:pPr algn="just"/>
            <a:r>
              <a:rPr lang="en-US" dirty="0" err="1"/>
              <a:t>Örneğin</a:t>
            </a:r>
            <a:r>
              <a:rPr lang="en-US" dirty="0"/>
              <a:t>, </a:t>
            </a:r>
            <a:r>
              <a:rPr lang="en-US" dirty="0" err="1"/>
              <a:t>bir</a:t>
            </a:r>
            <a:r>
              <a:rPr lang="en-US" dirty="0"/>
              <a:t> </a:t>
            </a:r>
            <a:r>
              <a:rPr lang="en-US" dirty="0" err="1"/>
              <a:t>kuruluşun</a:t>
            </a:r>
            <a:r>
              <a:rPr lang="en-US" dirty="0"/>
              <a:t> </a:t>
            </a:r>
            <a:r>
              <a:rPr lang="en-US" dirty="0" err="1"/>
              <a:t>yıllık</a:t>
            </a:r>
            <a:r>
              <a:rPr lang="en-US" dirty="0"/>
              <a:t> </a:t>
            </a:r>
            <a:r>
              <a:rPr lang="en-US" dirty="0" err="1"/>
              <a:t>satış</a:t>
            </a:r>
            <a:r>
              <a:rPr lang="en-US" dirty="0"/>
              <a:t> </a:t>
            </a:r>
            <a:r>
              <a:rPr lang="en-US" dirty="0" err="1"/>
              <a:t>rakamları</a:t>
            </a:r>
            <a:r>
              <a:rPr lang="en-US" dirty="0"/>
              <a:t> </a:t>
            </a:r>
            <a:r>
              <a:rPr lang="en-US" dirty="0" err="1"/>
              <a:t>verileridir</a:t>
            </a:r>
            <a:r>
              <a:rPr lang="en-US" dirty="0"/>
              <a:t>. </a:t>
            </a:r>
            <a:r>
              <a:rPr lang="en-US" dirty="0" err="1"/>
              <a:t>Veriler</a:t>
            </a:r>
            <a:r>
              <a:rPr lang="en-US" dirty="0"/>
              <a:t> </a:t>
            </a:r>
            <a:r>
              <a:rPr lang="en-US" dirty="0" err="1"/>
              <a:t>belirli</a:t>
            </a:r>
            <a:r>
              <a:rPr lang="en-US" dirty="0"/>
              <a:t> </a:t>
            </a:r>
            <a:r>
              <a:rPr lang="en-US" dirty="0" err="1"/>
              <a:t>bir</a:t>
            </a:r>
            <a:r>
              <a:rPr lang="en-US" dirty="0"/>
              <a:t> </a:t>
            </a:r>
            <a:r>
              <a:rPr lang="en-US" dirty="0" err="1"/>
              <a:t>bağlamda</a:t>
            </a:r>
            <a:r>
              <a:rPr lang="en-US" dirty="0"/>
              <a:t> </a:t>
            </a:r>
            <a:r>
              <a:rPr lang="en-US" dirty="0" err="1"/>
              <a:t>işlenip</a:t>
            </a:r>
            <a:r>
              <a:rPr lang="en-US" dirty="0"/>
              <a:t> </a:t>
            </a:r>
            <a:r>
              <a:rPr lang="en-US" dirty="0" err="1"/>
              <a:t>sunulduğunda</a:t>
            </a:r>
            <a:r>
              <a:rPr lang="en-US" dirty="0"/>
              <a:t> </a:t>
            </a:r>
            <a:r>
              <a:rPr lang="en-US" dirty="0" err="1"/>
              <a:t>yararlı</a:t>
            </a:r>
            <a:r>
              <a:rPr lang="en-US" dirty="0"/>
              <a:t> </a:t>
            </a:r>
            <a:r>
              <a:rPr lang="en-US" dirty="0" err="1"/>
              <a:t>bir</a:t>
            </a:r>
            <a:r>
              <a:rPr lang="en-US" dirty="0"/>
              <a:t> </a:t>
            </a:r>
            <a:r>
              <a:rPr lang="en-US" dirty="0" err="1"/>
              <a:t>şekilde</a:t>
            </a:r>
            <a:r>
              <a:rPr lang="en-US" dirty="0"/>
              <a:t> </a:t>
            </a:r>
            <a:r>
              <a:rPr lang="en-US" dirty="0" err="1"/>
              <a:t>yorumlanabilir</a:t>
            </a:r>
            <a:r>
              <a:rPr lang="en-US" dirty="0"/>
              <a:t>. Bu </a:t>
            </a:r>
            <a:r>
              <a:rPr lang="en-US" dirty="0" err="1"/>
              <a:t>işlenmiş</a:t>
            </a:r>
            <a:r>
              <a:rPr lang="en-US" dirty="0"/>
              <a:t> </a:t>
            </a:r>
            <a:r>
              <a:rPr lang="en-US" dirty="0" err="1"/>
              <a:t>ve</a:t>
            </a:r>
            <a:r>
              <a:rPr lang="en-US" dirty="0"/>
              <a:t> organize </a:t>
            </a:r>
            <a:r>
              <a:rPr lang="en-US" dirty="0" err="1"/>
              <a:t>edilmiş</a:t>
            </a:r>
            <a:r>
              <a:rPr lang="en-US" dirty="0"/>
              <a:t> </a:t>
            </a:r>
            <a:r>
              <a:rPr lang="en-US" dirty="0" err="1"/>
              <a:t>veriye</a:t>
            </a:r>
            <a:r>
              <a:rPr lang="en-US" dirty="0"/>
              <a:t> </a:t>
            </a:r>
            <a:r>
              <a:rPr lang="en-US" dirty="0" err="1"/>
              <a:t>bilgi</a:t>
            </a:r>
            <a:r>
              <a:rPr lang="en-US" dirty="0"/>
              <a:t> </a:t>
            </a:r>
            <a:r>
              <a:rPr lang="en-US" dirty="0" err="1"/>
              <a:t>denir</a:t>
            </a:r>
            <a:r>
              <a:rPr lang="en-US" dirty="0"/>
              <a:t>. </a:t>
            </a:r>
            <a:endParaRPr lang="en-US" dirty="0" smtClean="0"/>
          </a:p>
          <a:p>
            <a:pPr algn="just"/>
            <a:r>
              <a:rPr lang="en-US" dirty="0" err="1" smtClean="0"/>
              <a:t>Örneğin</a:t>
            </a:r>
            <a:r>
              <a:rPr lang="en-US" dirty="0"/>
              <a:t>, </a:t>
            </a:r>
            <a:r>
              <a:rPr lang="en-US" dirty="0" err="1"/>
              <a:t>yıllık</a:t>
            </a:r>
            <a:r>
              <a:rPr lang="en-US" dirty="0"/>
              <a:t> </a:t>
            </a:r>
            <a:r>
              <a:rPr lang="en-US" dirty="0" err="1"/>
              <a:t>satış</a:t>
            </a:r>
            <a:r>
              <a:rPr lang="en-US" dirty="0"/>
              <a:t> </a:t>
            </a:r>
            <a:r>
              <a:rPr lang="en-US" dirty="0" err="1"/>
              <a:t>verileri</a:t>
            </a:r>
            <a:r>
              <a:rPr lang="en-US" dirty="0"/>
              <a:t> </a:t>
            </a:r>
            <a:r>
              <a:rPr lang="en-US" dirty="0" err="1"/>
              <a:t>bir</a:t>
            </a:r>
            <a:r>
              <a:rPr lang="en-US" dirty="0"/>
              <a:t> </a:t>
            </a:r>
            <a:r>
              <a:rPr lang="en-US" dirty="0" err="1"/>
              <a:t>satış</a:t>
            </a:r>
            <a:r>
              <a:rPr lang="en-US" dirty="0"/>
              <a:t> </a:t>
            </a:r>
            <a:r>
              <a:rPr lang="en-US" dirty="0" err="1"/>
              <a:t>raporunda</a:t>
            </a:r>
            <a:r>
              <a:rPr lang="en-US" dirty="0"/>
              <a:t> </a:t>
            </a:r>
            <a:r>
              <a:rPr lang="en-US" dirty="0" err="1"/>
              <a:t>işlendiğinde</a:t>
            </a:r>
            <a:r>
              <a:rPr lang="en-US" dirty="0"/>
              <a:t>, </a:t>
            </a:r>
            <a:r>
              <a:rPr lang="en-US" dirty="0" err="1"/>
              <a:t>bir</a:t>
            </a:r>
            <a:r>
              <a:rPr lang="en-US" dirty="0"/>
              <a:t> </a:t>
            </a:r>
            <a:r>
              <a:rPr lang="en-US" dirty="0" err="1"/>
              <a:t>ürünün</a:t>
            </a:r>
            <a:r>
              <a:rPr lang="en-US" dirty="0"/>
              <a:t> </a:t>
            </a:r>
            <a:r>
              <a:rPr lang="en-US" dirty="0" err="1"/>
              <a:t>ortalama</a:t>
            </a:r>
            <a:r>
              <a:rPr lang="en-US" dirty="0"/>
              <a:t> </a:t>
            </a:r>
            <a:r>
              <a:rPr lang="en-US" dirty="0" err="1"/>
              <a:t>satışları</a:t>
            </a:r>
            <a:r>
              <a:rPr lang="en-US" dirty="0"/>
              <a:t> (</a:t>
            </a:r>
            <a:r>
              <a:rPr lang="en-US" dirty="0" err="1"/>
              <a:t>ürün</a:t>
            </a:r>
            <a:r>
              <a:rPr lang="en-US" dirty="0"/>
              <a:t> </a:t>
            </a:r>
            <a:r>
              <a:rPr lang="en-US" dirty="0" err="1"/>
              <a:t>talebini</a:t>
            </a:r>
            <a:r>
              <a:rPr lang="en-US" dirty="0"/>
              <a:t> </a:t>
            </a:r>
            <a:r>
              <a:rPr lang="en-US" dirty="0" err="1"/>
              <a:t>ve</a:t>
            </a:r>
            <a:r>
              <a:rPr lang="en-US" dirty="0"/>
              <a:t> </a:t>
            </a:r>
            <a:r>
              <a:rPr lang="en-US" dirty="0" err="1"/>
              <a:t>popülerliğini</a:t>
            </a:r>
            <a:r>
              <a:rPr lang="en-US" dirty="0"/>
              <a:t> </a:t>
            </a:r>
            <a:r>
              <a:rPr lang="en-US" dirty="0" err="1"/>
              <a:t>gösteren</a:t>
            </a:r>
            <a:r>
              <a:rPr lang="en-US" dirty="0"/>
              <a:t>) </a:t>
            </a:r>
            <a:r>
              <a:rPr lang="en-US" dirty="0" err="1"/>
              <a:t>ve</a:t>
            </a:r>
            <a:r>
              <a:rPr lang="en-US" dirty="0"/>
              <a:t> </a:t>
            </a:r>
            <a:r>
              <a:rPr lang="en-US" dirty="0" err="1"/>
              <a:t>gerçek</a:t>
            </a:r>
            <a:r>
              <a:rPr lang="en-US" dirty="0"/>
              <a:t> </a:t>
            </a:r>
            <a:r>
              <a:rPr lang="en-US" dirty="0" err="1"/>
              <a:t>satışların</a:t>
            </a:r>
            <a:r>
              <a:rPr lang="en-US" dirty="0"/>
              <a:t> </a:t>
            </a:r>
            <a:r>
              <a:rPr lang="en-US" dirty="0" err="1"/>
              <a:t>öngörülen</a:t>
            </a:r>
            <a:r>
              <a:rPr lang="en-US" dirty="0"/>
              <a:t> </a:t>
            </a:r>
            <a:r>
              <a:rPr lang="en-US" dirty="0" err="1"/>
              <a:t>satışlarla</a:t>
            </a:r>
            <a:r>
              <a:rPr lang="en-US" dirty="0"/>
              <a:t> </a:t>
            </a:r>
            <a:r>
              <a:rPr lang="en-US" dirty="0" err="1"/>
              <a:t>karşılaştırılması</a:t>
            </a:r>
            <a:r>
              <a:rPr lang="en-US" dirty="0"/>
              <a:t> </a:t>
            </a:r>
            <a:r>
              <a:rPr lang="en-US" dirty="0" err="1"/>
              <a:t>için</a:t>
            </a:r>
            <a:r>
              <a:rPr lang="en-US" dirty="0"/>
              <a:t> </a:t>
            </a:r>
            <a:r>
              <a:rPr lang="en-US" dirty="0" err="1"/>
              <a:t>kullanılacak</a:t>
            </a:r>
            <a:r>
              <a:rPr lang="en-US" dirty="0"/>
              <a:t> </a:t>
            </a:r>
            <a:r>
              <a:rPr lang="en-US" dirty="0" err="1"/>
              <a:t>şekle</a:t>
            </a:r>
            <a:r>
              <a:rPr lang="en-US" dirty="0"/>
              <a:t> </a:t>
            </a:r>
            <a:r>
              <a:rPr lang="en-US" dirty="0" err="1"/>
              <a:t>getirme</a:t>
            </a:r>
            <a:r>
              <a:rPr lang="en-US" dirty="0"/>
              <a:t> </a:t>
            </a:r>
            <a:r>
              <a:rPr lang="en-US" dirty="0" err="1"/>
              <a:t>gibi</a:t>
            </a:r>
            <a:r>
              <a:rPr lang="en-US" dirty="0"/>
              <a:t> </a:t>
            </a:r>
            <a:r>
              <a:rPr lang="en-US" dirty="0" err="1"/>
              <a:t>yararlı</a:t>
            </a:r>
            <a:r>
              <a:rPr lang="en-US" dirty="0"/>
              <a:t> </a:t>
            </a:r>
            <a:r>
              <a:rPr lang="en-US" dirty="0" err="1"/>
              <a:t>bilgiler</a:t>
            </a:r>
            <a:r>
              <a:rPr lang="en-US" dirty="0"/>
              <a:t> </a:t>
            </a:r>
            <a:r>
              <a:rPr lang="en-US" dirty="0" err="1"/>
              <a:t>sağlar</a:t>
            </a:r>
            <a:r>
              <a:rPr lang="en-US" dirty="0"/>
              <a:t>. </a:t>
            </a:r>
            <a:r>
              <a:rPr lang="en-US" dirty="0" err="1"/>
              <a:t>Veri</a:t>
            </a:r>
            <a:r>
              <a:rPr lang="en-US" dirty="0"/>
              <a:t> </a:t>
            </a:r>
            <a:r>
              <a:rPr lang="en-US" dirty="0" err="1"/>
              <a:t>böylece</a:t>
            </a:r>
            <a:r>
              <a:rPr lang="en-US" dirty="0"/>
              <a:t> </a:t>
            </a:r>
            <a:r>
              <a:rPr lang="en-US" dirty="0" err="1"/>
              <a:t>bilgiyi</a:t>
            </a:r>
            <a:r>
              <a:rPr lang="en-US" dirty="0"/>
              <a:t> </a:t>
            </a:r>
            <a:r>
              <a:rPr lang="en-US" dirty="0" err="1" smtClean="0"/>
              <a:t>oluşturur</a:t>
            </a:r>
            <a:r>
              <a:rPr lang="en-US" dirty="0" smtClean="0"/>
              <a:t> </a:t>
            </a:r>
            <a:r>
              <a:rPr lang="en-US" dirty="0" err="1"/>
              <a:t>ve</a:t>
            </a:r>
            <a:r>
              <a:rPr lang="en-US" dirty="0"/>
              <a:t> </a:t>
            </a:r>
            <a:r>
              <a:rPr lang="en-US" dirty="0" err="1"/>
              <a:t>karar</a:t>
            </a:r>
            <a:r>
              <a:rPr lang="en-US" dirty="0"/>
              <a:t> </a:t>
            </a:r>
            <a:r>
              <a:rPr lang="en-US" dirty="0" err="1"/>
              <a:t>vermeyi</a:t>
            </a:r>
            <a:r>
              <a:rPr lang="en-US" dirty="0"/>
              <a:t> </a:t>
            </a:r>
            <a:r>
              <a:rPr lang="en-US" dirty="0" err="1"/>
              <a:t>kolaylaştırır</a:t>
            </a:r>
            <a:r>
              <a:rPr lang="en-US" dirty="0"/>
              <a:t>.</a:t>
            </a:r>
          </a:p>
        </p:txBody>
      </p:sp>
    </p:spTree>
    <p:extLst>
      <p:ext uri="{BB962C8B-B14F-4D97-AF65-F5344CB8AC3E}">
        <p14:creationId xmlns:p14="http://schemas.microsoft.com/office/powerpoint/2010/main" val="36679532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4361</TotalTime>
  <Words>1743</Words>
  <Application>Microsoft Office PowerPoint</Application>
  <PresentationFormat>Geniş ekran</PresentationFormat>
  <Paragraphs>134</Paragraphs>
  <Slides>37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37</vt:i4>
      </vt:variant>
    </vt:vector>
  </HeadingPairs>
  <TitlesOfParts>
    <vt:vector size="40" baseType="lpstr">
      <vt:lpstr>Arial</vt:lpstr>
      <vt:lpstr>Trebuchet MS</vt:lpstr>
      <vt:lpstr>Berlin</vt:lpstr>
      <vt:lpstr>Veritabanı Yönetim Sistemleri</vt:lpstr>
      <vt:lpstr>Dersin İşlenişi </vt:lpstr>
      <vt:lpstr>Dönem Projesi</vt:lpstr>
      <vt:lpstr>Dönem Projesi</vt:lpstr>
      <vt:lpstr>Dönem Projesi</vt:lpstr>
      <vt:lpstr>Dönem Projesi</vt:lpstr>
      <vt:lpstr>Giriş</vt:lpstr>
      <vt:lpstr>Giriş</vt:lpstr>
      <vt:lpstr>Giriş</vt:lpstr>
      <vt:lpstr>Giriş</vt:lpstr>
      <vt:lpstr>Giriş</vt:lpstr>
      <vt:lpstr>Giriş</vt:lpstr>
      <vt:lpstr>Giriş</vt:lpstr>
      <vt:lpstr>Veritabanı Temel Kavramları</vt:lpstr>
      <vt:lpstr>Veritabanı Temel Kavramları</vt:lpstr>
      <vt:lpstr>Veritabanı Temel Kavramları</vt:lpstr>
      <vt:lpstr>Veritabanı Temel Kavramları</vt:lpstr>
      <vt:lpstr>Veritabanı Temel Kavramları</vt:lpstr>
      <vt:lpstr>Veritabanı Temel Kavramları</vt:lpstr>
      <vt:lpstr>Veritabanı Temel Kavramları</vt:lpstr>
      <vt:lpstr>Veritabanı Temel Kavramları</vt:lpstr>
      <vt:lpstr>Veri Yönetimi Yaklaşımları</vt:lpstr>
      <vt:lpstr>Geleneksel Dosya Sistemleri Yaklaşım</vt:lpstr>
      <vt:lpstr>Geleneksel Dosya Sistemleri Yaklaşım</vt:lpstr>
      <vt:lpstr>Geleneksel Dosya Sistemleri Yaklaşım</vt:lpstr>
      <vt:lpstr>Geleneksel Dosya Sistemleri Yaklaşım</vt:lpstr>
      <vt:lpstr>Geleneksel Dosya Sistemleri Yaklaşım</vt:lpstr>
      <vt:lpstr>Geleneksel Dosya Sistemleri Yaklaşım</vt:lpstr>
      <vt:lpstr>Geleneksel Dosya Sistemleri Yaklaşım</vt:lpstr>
      <vt:lpstr>Geleneksel Dosya Sistemleri Yaklaşım</vt:lpstr>
      <vt:lpstr>Geleneksel Dosya Sistemleri Yaklaşım</vt:lpstr>
      <vt:lpstr>Veritabanı Yaklaşımı</vt:lpstr>
      <vt:lpstr>Veritabanı Yaklaşımı</vt:lpstr>
      <vt:lpstr>Veritabanı Yaklaşımı</vt:lpstr>
      <vt:lpstr>Veritabanı Yaklaşımı</vt:lpstr>
      <vt:lpstr>Veritabanı Yaklaşımı</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 BİLGİN</cp:lastModifiedBy>
  <cp:revision>93</cp:revision>
  <dcterms:created xsi:type="dcterms:W3CDTF">2020-09-30T21:00:45Z</dcterms:created>
  <dcterms:modified xsi:type="dcterms:W3CDTF">2024-10-02T08:31:24Z</dcterms:modified>
</cp:coreProperties>
</file>