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5" r:id="rId3"/>
    <p:sldId id="276" r:id="rId4"/>
    <p:sldId id="277" r:id="rId5"/>
    <p:sldId id="343" r:id="rId6"/>
    <p:sldId id="278" r:id="rId7"/>
    <p:sldId id="344" r:id="rId8"/>
    <p:sldId id="279" r:id="rId9"/>
    <p:sldId id="345" r:id="rId10"/>
    <p:sldId id="280" r:id="rId11"/>
    <p:sldId id="346" r:id="rId12"/>
    <p:sldId id="347" r:id="rId13"/>
    <p:sldId id="352" r:id="rId14"/>
    <p:sldId id="353" r:id="rId15"/>
    <p:sldId id="354" r:id="rId16"/>
    <p:sldId id="355" r:id="rId17"/>
    <p:sldId id="356" r:id="rId18"/>
    <p:sldId id="281" r:id="rId19"/>
    <p:sldId id="282" r:id="rId20"/>
    <p:sldId id="348" r:id="rId21"/>
    <p:sldId id="283" r:id="rId22"/>
    <p:sldId id="351" r:id="rId23"/>
    <p:sldId id="357" r:id="rId24"/>
    <p:sldId id="358" r:id="rId25"/>
    <p:sldId id="381" r:id="rId26"/>
    <p:sldId id="359" r:id="rId27"/>
    <p:sldId id="360" r:id="rId28"/>
    <p:sldId id="361" r:id="rId29"/>
    <p:sldId id="362" r:id="rId30"/>
    <p:sldId id="382" r:id="rId31"/>
    <p:sldId id="363" r:id="rId32"/>
    <p:sldId id="364" r:id="rId33"/>
    <p:sldId id="365" r:id="rId34"/>
    <p:sldId id="366" r:id="rId35"/>
    <p:sldId id="367" r:id="rId36"/>
    <p:sldId id="383" r:id="rId37"/>
    <p:sldId id="384" r:id="rId38"/>
    <p:sldId id="368" r:id="rId39"/>
    <p:sldId id="369" r:id="rId40"/>
    <p:sldId id="370" r:id="rId41"/>
    <p:sldId id="371" r:id="rId42"/>
    <p:sldId id="386" r:id="rId43"/>
    <p:sldId id="385" r:id="rId44"/>
    <p:sldId id="258" r:id="rId4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9.10.2024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9.10.2024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9.10.2024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9.10.2024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9.10.2024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9.10.2024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9.10.2024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9.10.2024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9.10.2024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RDM_Mobi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303086" cy="1373070"/>
          </a:xfrm>
        </p:spPr>
        <p:txBody>
          <a:bodyPr/>
          <a:lstStyle/>
          <a:p>
            <a:r>
              <a:rPr lang="tr-TR" sz="4800" dirty="0" err="1" smtClean="0"/>
              <a:t>Veritabanı</a:t>
            </a:r>
            <a:r>
              <a:rPr lang="tr-TR" sz="4800" dirty="0" smtClean="0"/>
              <a:t> Yönetim Sistemleri</a:t>
            </a:r>
            <a:endParaRPr lang="tr-TR" sz="4800" dirty="0"/>
          </a:p>
        </p:txBody>
      </p:sp>
      <p:sp>
        <p:nvSpPr>
          <p:cNvPr id="3" name="Alt Başlık 2"/>
          <p:cNvSpPr>
            <a:spLocks noGrp="1"/>
          </p:cNvSpPr>
          <p:nvPr>
            <p:ph type="subTitle" idx="1"/>
          </p:nvPr>
        </p:nvSpPr>
        <p:spPr/>
        <p:txBody>
          <a:bodyPr/>
          <a:lstStyle/>
          <a:p>
            <a:r>
              <a:rPr lang="tr-TR" dirty="0"/>
              <a:t> </a:t>
            </a:r>
            <a:r>
              <a:rPr lang="en-US" dirty="0" smtClean="0"/>
              <a:t>2</a:t>
            </a:r>
            <a:r>
              <a:rPr lang="tr-TR" dirty="0" smtClean="0"/>
              <a:t>.Hafta</a:t>
            </a:r>
            <a:endParaRPr lang="tr-TR" dirty="0"/>
          </a:p>
        </p:txBody>
      </p:sp>
    </p:spTree>
    <p:extLst>
      <p:ext uri="{BB962C8B-B14F-4D97-AF65-F5344CB8AC3E}">
        <p14:creationId xmlns:p14="http://schemas.microsoft.com/office/powerpoint/2010/main" val="133204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tr-TR" dirty="0"/>
          </a:p>
        </p:txBody>
      </p:sp>
      <p:sp>
        <p:nvSpPr>
          <p:cNvPr id="3" name="İçerik Yer Tutucusu 2"/>
          <p:cNvSpPr>
            <a:spLocks noGrp="1"/>
          </p:cNvSpPr>
          <p:nvPr>
            <p:ph idx="1"/>
          </p:nvPr>
        </p:nvSpPr>
        <p:spPr/>
        <p:txBody>
          <a:bodyPr>
            <a:normAutofit/>
          </a:bodyPr>
          <a:lstStyle/>
          <a:p>
            <a:pPr algn="just"/>
            <a:r>
              <a:rPr lang="tr-TR" dirty="0" err="1" smtClean="0"/>
              <a:t>Veritabanının</a:t>
            </a:r>
            <a:r>
              <a:rPr lang="tr-TR" dirty="0" smtClean="0"/>
              <a:t> oluşturulması ise </a:t>
            </a:r>
            <a:r>
              <a:rPr lang="tr-TR" dirty="0"/>
              <a:t>veri için yer belirlenmesi ve saklama ortamına verilerin yüklenilmesini ifade eder. </a:t>
            </a:r>
            <a:r>
              <a:rPr lang="tr-TR" dirty="0" err="1" smtClean="0"/>
              <a:t>Veritabanı</a:t>
            </a:r>
            <a:r>
              <a:rPr lang="tr-TR" dirty="0" smtClean="0"/>
              <a:t> </a:t>
            </a:r>
            <a:r>
              <a:rPr lang="tr-TR" dirty="0"/>
              <a:t>üzerinde işlem yapmak ise, belirli bir </a:t>
            </a:r>
            <a:r>
              <a:rPr lang="tr-TR" dirty="0" err="1" smtClean="0"/>
              <a:t>veritabanının</a:t>
            </a:r>
            <a:r>
              <a:rPr lang="tr-TR" dirty="0" smtClean="0"/>
              <a:t> </a:t>
            </a:r>
            <a:r>
              <a:rPr lang="tr-TR" dirty="0"/>
              <a:t>güncellenmesi ve rapor </a:t>
            </a:r>
            <a:r>
              <a:rPr lang="tr-TR" dirty="0" smtClean="0"/>
              <a:t>üretilmesi gibi </a:t>
            </a:r>
            <a:r>
              <a:rPr lang="tr-TR" dirty="0"/>
              <a:t>işlerin yapılabilmesini temsil eder. Ayrıca </a:t>
            </a:r>
            <a:r>
              <a:rPr lang="tr-TR" dirty="0" err="1" smtClean="0"/>
              <a:t>veritabanı</a:t>
            </a:r>
            <a:r>
              <a:rPr lang="tr-TR" dirty="0" smtClean="0"/>
              <a:t> </a:t>
            </a:r>
            <a:r>
              <a:rPr lang="tr-TR" dirty="0"/>
              <a:t>yönetim sistemi, verinin </a:t>
            </a:r>
            <a:r>
              <a:rPr lang="tr-TR" dirty="0" smtClean="0"/>
              <a:t>geri çağrılmasını </a:t>
            </a:r>
            <a:r>
              <a:rPr lang="tr-TR" dirty="0"/>
              <a:t>sağlayabilmelidir. </a:t>
            </a:r>
          </a:p>
        </p:txBody>
      </p:sp>
    </p:spTree>
    <p:extLst>
      <p:ext uri="{BB962C8B-B14F-4D97-AF65-F5344CB8AC3E}">
        <p14:creationId xmlns:p14="http://schemas.microsoft.com/office/powerpoint/2010/main" val="2865820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algn="just"/>
            <a:r>
              <a:rPr lang="tr-TR" dirty="0" err="1"/>
              <a:t>Veritabanına</a:t>
            </a:r>
            <a:r>
              <a:rPr lang="tr-TR" dirty="0"/>
              <a:t> yeni kayıt eklemek, eskileri çağırmak ve gerekli düzeltmeleri yapmak yoluyla, verinin bakımını ve sürekliliğini gerçekleştirir. Ayrıca, kayıtlara yeni veri eklemek ve yeni kayıtlar oluşturmakla </a:t>
            </a:r>
            <a:r>
              <a:rPr lang="tr-TR" dirty="0" err="1"/>
              <a:t>veritabanını</a:t>
            </a:r>
            <a:r>
              <a:rPr lang="tr-TR" dirty="0"/>
              <a:t> genişletir. </a:t>
            </a:r>
            <a:r>
              <a:rPr lang="tr-TR" dirty="0" err="1"/>
              <a:t>Veritabanı</a:t>
            </a:r>
            <a:r>
              <a:rPr lang="tr-TR" dirty="0"/>
              <a:t> yönetim sistemi, ilgili kayıtları veya kayıtlar içerisindeki veriyi geri çağırabilmektedir. </a:t>
            </a:r>
            <a:endParaRPr lang="en-US" dirty="0"/>
          </a:p>
        </p:txBody>
      </p:sp>
    </p:spTree>
    <p:extLst>
      <p:ext uri="{BB962C8B-B14F-4D97-AF65-F5344CB8AC3E}">
        <p14:creationId xmlns:p14="http://schemas.microsoft.com/office/powerpoint/2010/main" val="328011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algn="just"/>
            <a:r>
              <a:rPr lang="tr-TR" dirty="0"/>
              <a:t>Ayrıca veriyi yetkisi olmayan kişilerden korumak, donanım veya yazılım arızaları halinde yeniden çalıştırılmasına yardımcı olmakla, </a:t>
            </a:r>
            <a:r>
              <a:rPr lang="tr-TR" dirty="0" err="1"/>
              <a:t>veritabanındaki</a:t>
            </a:r>
            <a:r>
              <a:rPr lang="tr-TR" dirty="0"/>
              <a:t> verinin güvenliğini de sağlamış olur.</a:t>
            </a:r>
          </a:p>
          <a:p>
            <a:pPr algn="just"/>
            <a:endParaRPr lang="en-US" dirty="0"/>
          </a:p>
        </p:txBody>
      </p:sp>
      <p:pic>
        <p:nvPicPr>
          <p:cNvPr id="15362" name="Picture 2" descr="Database-security-featured-image_OSFY-August_2020[1] | SQL Ekib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4874" y="3659218"/>
            <a:ext cx="3544754" cy="277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24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algn="just"/>
            <a:r>
              <a:rPr lang="tr-TR" b="1" dirty="0" err="1"/>
              <a:t>Veritabanı</a:t>
            </a:r>
            <a:r>
              <a:rPr lang="tr-TR" b="1" dirty="0"/>
              <a:t> Yönetim Sistemlerinin Sağladığı Yararlar</a:t>
            </a:r>
          </a:p>
          <a:p>
            <a:pPr lvl="1" algn="just"/>
            <a:r>
              <a:rPr lang="tr-TR" sz="2400" b="1" dirty="0">
                <a:solidFill>
                  <a:srgbClr val="FF0000"/>
                </a:solidFill>
              </a:rPr>
              <a:t>Veri Tekrarı Azaltılır: </a:t>
            </a:r>
            <a:r>
              <a:rPr lang="tr-TR" sz="2400" dirty="0"/>
              <a:t>Aynı veri değişik kişilerin PC’lerinde veya değişik bilgisayarlarda tekrar tekrar tutulmaz; veri tekrarı azaltılır.</a:t>
            </a:r>
          </a:p>
          <a:p>
            <a:pPr lvl="1" algn="just"/>
            <a:r>
              <a:rPr lang="tr-TR" sz="2400" b="1" dirty="0">
                <a:solidFill>
                  <a:srgbClr val="FF0000"/>
                </a:solidFill>
              </a:rPr>
              <a:t>Veri Tutarlılığı: </a:t>
            </a:r>
            <a:r>
              <a:rPr lang="tr-TR" sz="2400" dirty="0"/>
              <a:t>Aynı verinin değişik yerlerde birkaç kopyasının bulunması “bakım” zorluğu getirir: bir yerde güncellenen bir adres bilgisi başka yerde güncellenmeden kalabilir ve bu durum veri tutarsızlığına yol açar.</a:t>
            </a:r>
          </a:p>
          <a:p>
            <a:endParaRPr lang="en-US" dirty="0"/>
          </a:p>
        </p:txBody>
      </p:sp>
    </p:spTree>
    <p:extLst>
      <p:ext uri="{BB962C8B-B14F-4D97-AF65-F5344CB8AC3E}">
        <p14:creationId xmlns:p14="http://schemas.microsoft.com/office/powerpoint/2010/main" val="171513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marL="228600" lvl="1" algn="just">
              <a:spcBef>
                <a:spcPts val="1000"/>
              </a:spcBef>
            </a:pPr>
            <a:r>
              <a:rPr lang="tr-TR" sz="2400" b="1" dirty="0">
                <a:solidFill>
                  <a:srgbClr val="FF0000"/>
                </a:solidFill>
              </a:rPr>
              <a:t>Verinin Paylaşımı Sağlanır / Eşzamanlılık: </a:t>
            </a:r>
            <a:r>
              <a:rPr lang="tr-TR" sz="2400" dirty="0"/>
              <a:t>VTYS kullanılmadığı durumlarda veriye sıralı erişim yapılır. Yani birden çok kullanıcı aynı anda aynı veriye erişemez. Bir </a:t>
            </a:r>
            <a:r>
              <a:rPr lang="tr-TR" sz="2400" dirty="0" err="1"/>
              <a:t>VTYS’de</a:t>
            </a:r>
            <a:r>
              <a:rPr lang="tr-TR" sz="2400" dirty="0"/>
              <a:t> ise verinin tutarlılığını ve bütünlüğünü bozmadan aynı </a:t>
            </a:r>
            <a:r>
              <a:rPr lang="tr-TR" sz="2400" dirty="0" err="1"/>
              <a:t>veritabanlarına</a:t>
            </a:r>
            <a:r>
              <a:rPr lang="tr-TR" sz="2400" dirty="0"/>
              <a:t> saniyede yüzlerce, binlerce erişim yapılabilir</a:t>
            </a:r>
            <a:r>
              <a:rPr lang="tr-TR" sz="2400" dirty="0" smtClean="0"/>
              <a:t>.</a:t>
            </a:r>
            <a:endParaRPr lang="en-US" sz="2400" dirty="0" smtClean="0"/>
          </a:p>
          <a:p>
            <a:pPr marL="228600" lvl="1" algn="just">
              <a:spcBef>
                <a:spcPts val="1000"/>
              </a:spcBef>
            </a:pPr>
            <a:r>
              <a:rPr lang="tr-TR" sz="2400" b="1" dirty="0">
                <a:solidFill>
                  <a:srgbClr val="FF0000"/>
                </a:solidFill>
              </a:rPr>
              <a:t>“Çoklu Güncelleme” Yapılabilir: </a:t>
            </a:r>
            <a:r>
              <a:rPr lang="tr-TR" sz="2400" dirty="0"/>
              <a:t>Birden fazla dosyada tekrarlanan verinin herhangi birini değiştirdiğimizde diğer dosyalardaki veri de aynı anda değişir.</a:t>
            </a:r>
          </a:p>
          <a:p>
            <a:pPr marL="228600" lvl="1" algn="just">
              <a:spcBef>
                <a:spcPts val="1000"/>
              </a:spcBef>
            </a:pPr>
            <a:endParaRPr lang="tr-TR" sz="2400" dirty="0"/>
          </a:p>
          <a:p>
            <a:pPr algn="just"/>
            <a:endParaRPr lang="en-US" dirty="0"/>
          </a:p>
        </p:txBody>
      </p:sp>
    </p:spTree>
    <p:extLst>
      <p:ext uri="{BB962C8B-B14F-4D97-AF65-F5344CB8AC3E}">
        <p14:creationId xmlns:p14="http://schemas.microsoft.com/office/powerpoint/2010/main" val="160608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a:xfrm>
            <a:off x="179463" y="2336873"/>
            <a:ext cx="10114720" cy="3599316"/>
          </a:xfrm>
        </p:spPr>
        <p:txBody>
          <a:bodyPr>
            <a:normAutofit/>
          </a:bodyPr>
          <a:lstStyle/>
          <a:p>
            <a:pPr lvl="1" algn="just"/>
            <a:r>
              <a:rPr lang="tr-TR" sz="2400" b="1" dirty="0">
                <a:solidFill>
                  <a:srgbClr val="FF0000"/>
                </a:solidFill>
              </a:rPr>
              <a:t>Veri Bütünlüğü: </a:t>
            </a:r>
            <a:r>
              <a:rPr lang="tr-TR" sz="2400" dirty="0"/>
              <a:t>Bir tablodan bir öğrenci kaydı silinirse, öğrenci var olduğu diğer tüm tablolardan silinmelidir.</a:t>
            </a:r>
          </a:p>
          <a:p>
            <a:pPr lvl="1" algn="just"/>
            <a:endParaRPr lang="en-US" sz="2400" b="1" dirty="0" smtClean="0"/>
          </a:p>
          <a:p>
            <a:pPr lvl="1" algn="just"/>
            <a:r>
              <a:rPr lang="tr-TR" sz="2400" b="1" dirty="0" smtClean="0">
                <a:solidFill>
                  <a:srgbClr val="FF0000"/>
                </a:solidFill>
              </a:rPr>
              <a:t>Veri </a:t>
            </a:r>
            <a:r>
              <a:rPr lang="tr-TR" sz="2400" b="1" dirty="0">
                <a:solidFill>
                  <a:srgbClr val="FF0000"/>
                </a:solidFill>
              </a:rPr>
              <a:t>Bağımsızlığı: </a:t>
            </a:r>
            <a:r>
              <a:rPr lang="tr-TR" sz="2400" dirty="0"/>
              <a:t>Programcı, kullandığı verilerin yapısı ve organizasyonu ile ilgilenmek durumunda değildir. Veri bağımsızlığı, </a:t>
            </a:r>
            <a:r>
              <a:rPr lang="tr-TR" sz="2400" dirty="0" err="1"/>
              <a:t>VTYS’lerinin</a:t>
            </a:r>
            <a:r>
              <a:rPr lang="tr-TR" sz="2400" dirty="0"/>
              <a:t> en temel amaçlarındandır</a:t>
            </a:r>
            <a:r>
              <a:rPr lang="tr-TR" sz="2400" dirty="0" smtClean="0"/>
              <a:t>.</a:t>
            </a:r>
            <a:endParaRPr lang="en-US" sz="2400" dirty="0" smtClean="0"/>
          </a:p>
          <a:p>
            <a:pPr lvl="1" algn="just"/>
            <a:endParaRPr lang="en-US" sz="2400" dirty="0"/>
          </a:p>
          <a:p>
            <a:pPr lvl="1" algn="just"/>
            <a:r>
              <a:rPr lang="tr-TR" sz="2400" b="1" dirty="0">
                <a:solidFill>
                  <a:srgbClr val="FF0000"/>
                </a:solidFill>
              </a:rPr>
              <a:t>“Gereksiz Bellek Kullanımı” Engellenir: </a:t>
            </a:r>
            <a:r>
              <a:rPr lang="tr-TR" sz="2400" dirty="0"/>
              <a:t>Aynı veriler defalarca tekrarlanmadığı için bilgisayar belleğinde gereksiz yer işgal etmez.</a:t>
            </a:r>
          </a:p>
          <a:p>
            <a:pPr lvl="1" algn="just"/>
            <a:endParaRPr lang="tr-TR" sz="2400" dirty="0"/>
          </a:p>
          <a:p>
            <a:endParaRPr lang="en-US" sz="2000" dirty="0"/>
          </a:p>
        </p:txBody>
      </p:sp>
    </p:spTree>
    <p:extLst>
      <p:ext uri="{BB962C8B-B14F-4D97-AF65-F5344CB8AC3E}">
        <p14:creationId xmlns:p14="http://schemas.microsoft.com/office/powerpoint/2010/main" val="280157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marL="228600" lvl="1" algn="just">
              <a:spcBef>
                <a:spcPts val="1000"/>
              </a:spcBef>
            </a:pPr>
            <a:r>
              <a:rPr lang="tr-TR" sz="2400" b="1" dirty="0">
                <a:solidFill>
                  <a:srgbClr val="FF0000"/>
                </a:solidFill>
              </a:rPr>
              <a:t>Verilerin Güvenliğini Sağlar</a:t>
            </a:r>
            <a:r>
              <a:rPr lang="tr-TR" sz="2400" dirty="0">
                <a:solidFill>
                  <a:srgbClr val="FF0000"/>
                </a:solidFill>
              </a:rPr>
              <a:t>: </a:t>
            </a:r>
            <a:r>
              <a:rPr lang="tr-TR" sz="2400" dirty="0"/>
              <a:t>Verinin isteyerek ya da yanlış kullanım sonucu bozulmasını önlemek için çok sıkı mekanizmalar mevcuttur. </a:t>
            </a:r>
            <a:r>
              <a:rPr lang="tr-TR" sz="2400" dirty="0" err="1"/>
              <a:t>Veritabanına</a:t>
            </a:r>
            <a:r>
              <a:rPr lang="tr-TR" sz="2400" dirty="0"/>
              <a:t> girmek için kullanıcı adı ve şifreyle korumanın yanı sıra kişiler sadece kendilerini ilgilendiren tabloları ya da tablo içinde belirli kolonları görebilirler. Kullanıcıların her alana erişememesi iyi bir özelliktir. Bunun için çeşitli yetkiler atanır ve verilerle birlikte bu yetkiler de saklanır.</a:t>
            </a:r>
          </a:p>
          <a:p>
            <a:pPr algn="just"/>
            <a:endParaRPr lang="en-US" dirty="0"/>
          </a:p>
        </p:txBody>
      </p:sp>
    </p:spTree>
    <p:extLst>
      <p:ext uri="{BB962C8B-B14F-4D97-AF65-F5344CB8AC3E}">
        <p14:creationId xmlns:p14="http://schemas.microsoft.com/office/powerpoint/2010/main" val="3370113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lvl="1" algn="just"/>
            <a:r>
              <a:rPr lang="tr-TR" sz="2400" dirty="0"/>
              <a:t>Ayrıca herhangi bir evrak saklamaya gerek kalmaz.</a:t>
            </a:r>
          </a:p>
          <a:p>
            <a:pPr lvl="1" algn="just"/>
            <a:r>
              <a:rPr lang="tr-TR" sz="2400" dirty="0"/>
              <a:t>Bilgiler istenildiği zaman görülebilir.</a:t>
            </a:r>
          </a:p>
          <a:p>
            <a:pPr lvl="1" algn="just"/>
            <a:r>
              <a:rPr lang="tr-TR" sz="2400" dirty="0"/>
              <a:t>Verilerin merkezi kontrolü sağlanır. Bilgilerin kontrolleri tek bir noktadan yapılabilir.</a:t>
            </a:r>
          </a:p>
          <a:p>
            <a:pPr lvl="1" algn="just"/>
            <a:r>
              <a:rPr lang="tr-TR" sz="2400" dirty="0"/>
              <a:t>İstendi anda genel veya özel raporlar alınabilir.</a:t>
            </a:r>
          </a:p>
          <a:p>
            <a:pPr algn="just"/>
            <a:endParaRPr lang="en-US" dirty="0"/>
          </a:p>
        </p:txBody>
      </p:sp>
    </p:spTree>
    <p:extLst>
      <p:ext uri="{BB962C8B-B14F-4D97-AF65-F5344CB8AC3E}">
        <p14:creationId xmlns:p14="http://schemas.microsoft.com/office/powerpoint/2010/main" val="20125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tr-TR" dirty="0"/>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1414606" y="2421439"/>
            <a:ext cx="8145290" cy="3430184"/>
          </a:xfrm>
          <a:prstGeom prst="rect">
            <a:avLst/>
          </a:prstGeom>
        </p:spPr>
      </p:pic>
    </p:spTree>
    <p:extLst>
      <p:ext uri="{BB962C8B-B14F-4D97-AF65-F5344CB8AC3E}">
        <p14:creationId xmlns:p14="http://schemas.microsoft.com/office/powerpoint/2010/main" val="3010170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tr-TR" dirty="0"/>
          </a:p>
        </p:txBody>
      </p:sp>
      <p:sp>
        <p:nvSpPr>
          <p:cNvPr id="3" name="İçerik Yer Tutucusu 2"/>
          <p:cNvSpPr>
            <a:spLocks noGrp="1"/>
          </p:cNvSpPr>
          <p:nvPr>
            <p:ph idx="1"/>
          </p:nvPr>
        </p:nvSpPr>
        <p:spPr/>
        <p:txBody>
          <a:bodyPr>
            <a:normAutofit/>
          </a:bodyPr>
          <a:lstStyle/>
          <a:p>
            <a:pPr algn="just"/>
            <a:r>
              <a:rPr lang="tr-TR" b="1" dirty="0">
                <a:solidFill>
                  <a:srgbClr val="FF0000"/>
                </a:solidFill>
              </a:rPr>
              <a:t>Veri Tanımlama Dili: </a:t>
            </a:r>
            <a:r>
              <a:rPr lang="tr-TR" dirty="0" smtClean="0"/>
              <a:t>Programcıların </a:t>
            </a:r>
            <a:r>
              <a:rPr lang="tr-TR" dirty="0" err="1" smtClean="0"/>
              <a:t>veritabanının</a:t>
            </a:r>
            <a:r>
              <a:rPr lang="tr-TR" dirty="0" smtClean="0"/>
              <a:t> </a:t>
            </a:r>
            <a:r>
              <a:rPr lang="tr-TR" dirty="0"/>
              <a:t>içeriğini ve yapısını </a:t>
            </a:r>
            <a:r>
              <a:rPr lang="tr-TR" dirty="0" smtClean="0"/>
              <a:t>tanımlamada kullandıkları </a:t>
            </a:r>
            <a:r>
              <a:rPr lang="tr-TR" dirty="0"/>
              <a:t>dildir. Tablo, </a:t>
            </a:r>
            <a:r>
              <a:rPr lang="tr-TR" dirty="0" err="1"/>
              <a:t>trigger</a:t>
            </a:r>
            <a:r>
              <a:rPr lang="tr-TR" dirty="0"/>
              <a:t>, </a:t>
            </a:r>
            <a:r>
              <a:rPr lang="tr-TR" dirty="0" err="1"/>
              <a:t>view</a:t>
            </a:r>
            <a:r>
              <a:rPr lang="tr-TR" dirty="0"/>
              <a:t> gibi </a:t>
            </a:r>
            <a:r>
              <a:rPr lang="tr-TR" dirty="0" err="1" smtClean="0"/>
              <a:t>veritabanı</a:t>
            </a:r>
            <a:r>
              <a:rPr lang="tr-TR" dirty="0" smtClean="0"/>
              <a:t> </a:t>
            </a:r>
            <a:r>
              <a:rPr lang="tr-TR" dirty="0"/>
              <a:t>nesneleri tanımlanır. </a:t>
            </a:r>
            <a:r>
              <a:rPr lang="tr-TR" dirty="0" err="1" smtClean="0"/>
              <a:t>Veritabanı</a:t>
            </a:r>
            <a:r>
              <a:rPr lang="tr-TR" dirty="0" smtClean="0"/>
              <a:t> üzerinde </a:t>
            </a:r>
            <a:r>
              <a:rPr lang="tr-TR" dirty="0"/>
              <a:t>işlem yapan, uygulamaları gerçekleştiren kullanıcıların ise veri tanımlama ya </a:t>
            </a:r>
            <a:r>
              <a:rPr lang="tr-TR" dirty="0" smtClean="0"/>
              <a:t>da mevcut </a:t>
            </a:r>
            <a:r>
              <a:rPr lang="tr-TR" dirty="0"/>
              <a:t>tanımları değiştirme yetkisi yoktur</a:t>
            </a:r>
            <a:r>
              <a:rPr lang="tr-TR" dirty="0" smtClean="0"/>
              <a:t>.</a:t>
            </a:r>
            <a:endParaRPr lang="tr-TR" dirty="0"/>
          </a:p>
        </p:txBody>
      </p:sp>
      <p:pic>
        <p:nvPicPr>
          <p:cNvPr id="16388" name="Picture 4" descr="Top 7 commands in Data Definition Language | Analytics Steps"/>
          <p:cNvPicPr>
            <a:picLocks noChangeAspect="1" noChangeArrowheads="1"/>
          </p:cNvPicPr>
          <p:nvPr/>
        </p:nvPicPr>
        <p:blipFill rotWithShape="1">
          <a:blip r:embed="rId2">
            <a:extLst>
              <a:ext uri="{28A0092B-C50C-407E-A947-70E740481C1C}">
                <a14:useLocalDpi xmlns:a14="http://schemas.microsoft.com/office/drawing/2010/main" val="0"/>
              </a:ext>
            </a:extLst>
          </a:blip>
          <a:srcRect l="-3469" t="8882" r="3469" b="7878"/>
          <a:stretch/>
        </p:blipFill>
        <p:spPr bwMode="auto">
          <a:xfrm>
            <a:off x="3240607" y="4298535"/>
            <a:ext cx="4305330" cy="1720200"/>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3048000" y="2967335"/>
            <a:ext cx="6096000" cy="923330"/>
          </a:xfrm>
          <a:prstGeom prst="rect">
            <a:avLst/>
          </a:prstGeom>
        </p:spPr>
        <p:txBody>
          <a:bodyPr>
            <a:spAutoFit/>
          </a:bodyPr>
          <a:lstStyle/>
          <a:p>
            <a:r>
              <a:rPr lang="en-US" dirty="0"/>
              <a:t>CREATE TABLE Employees ( </a:t>
            </a:r>
            <a:r>
              <a:rPr lang="en-US" dirty="0" err="1"/>
              <a:t>EmployeeID</a:t>
            </a:r>
            <a:r>
              <a:rPr lang="en-US" dirty="0"/>
              <a:t> INT PRIMARY KEY, </a:t>
            </a:r>
            <a:r>
              <a:rPr lang="en-US" dirty="0" err="1"/>
              <a:t>FirstName</a:t>
            </a:r>
            <a:r>
              <a:rPr lang="en-US" dirty="0"/>
              <a:t> VARCHAR(50), </a:t>
            </a:r>
            <a:r>
              <a:rPr lang="en-US" dirty="0" err="1"/>
              <a:t>LastName</a:t>
            </a:r>
            <a:r>
              <a:rPr lang="en-US" dirty="0"/>
              <a:t> VARCHAR(50), </a:t>
            </a:r>
            <a:r>
              <a:rPr lang="en-US" dirty="0" err="1"/>
              <a:t>HireDate</a:t>
            </a:r>
            <a:r>
              <a:rPr lang="en-US" dirty="0"/>
              <a:t> DATE );</a:t>
            </a:r>
          </a:p>
        </p:txBody>
      </p:sp>
      <p:pic>
        <p:nvPicPr>
          <p:cNvPr id="5" name="Resim 4"/>
          <p:cNvPicPr>
            <a:picLocks noChangeAspect="1"/>
          </p:cNvPicPr>
          <p:nvPr/>
        </p:nvPicPr>
        <p:blipFill>
          <a:blip r:embed="rId3"/>
          <a:stretch>
            <a:fillRect/>
          </a:stretch>
        </p:blipFill>
        <p:spPr>
          <a:xfrm>
            <a:off x="9122443" y="4074388"/>
            <a:ext cx="2343477" cy="1562318"/>
          </a:xfrm>
          <a:prstGeom prst="rect">
            <a:avLst/>
          </a:prstGeom>
        </p:spPr>
      </p:pic>
    </p:spTree>
    <p:extLst>
      <p:ext uri="{BB962C8B-B14F-4D97-AF65-F5344CB8AC3E}">
        <p14:creationId xmlns:p14="http://schemas.microsoft.com/office/powerpoint/2010/main" val="150615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Yaklaşımının Temel Özellikleri</a:t>
            </a:r>
            <a:endParaRPr lang="tr-TR" dirty="0"/>
          </a:p>
        </p:txBody>
      </p:sp>
      <p:sp>
        <p:nvSpPr>
          <p:cNvPr id="3" name="İçerik Yer Tutucusu 2"/>
          <p:cNvSpPr>
            <a:spLocks noGrp="1"/>
          </p:cNvSpPr>
          <p:nvPr>
            <p:ph idx="1"/>
          </p:nvPr>
        </p:nvSpPr>
        <p:spPr/>
        <p:txBody>
          <a:bodyPr>
            <a:normAutofit/>
          </a:bodyPr>
          <a:lstStyle/>
          <a:p>
            <a:pPr algn="just"/>
            <a:r>
              <a:rPr lang="tr-TR" dirty="0" err="1"/>
              <a:t>Veritabanı</a:t>
            </a:r>
            <a:r>
              <a:rPr lang="tr-TR" dirty="0"/>
              <a:t> kendi kendini tanımlar: </a:t>
            </a:r>
            <a:r>
              <a:rPr lang="tr-TR" dirty="0" err="1"/>
              <a:t>Veritabanı</a:t>
            </a:r>
            <a:r>
              <a:rPr lang="tr-TR" dirty="0"/>
              <a:t> yönetim sistemi (VTYS), </a:t>
            </a:r>
            <a:r>
              <a:rPr lang="tr-TR" dirty="0" err="1" smtClean="0"/>
              <a:t>veritabanının</a:t>
            </a:r>
            <a:r>
              <a:rPr lang="tr-TR" dirty="0" smtClean="0"/>
              <a:t> tanımını </a:t>
            </a:r>
            <a:r>
              <a:rPr lang="tr-TR" dirty="0"/>
              <a:t>saklar. Bu tanıma ara veri (meta-data) denir. Bu sayede, VTYS yazılımı değişik </a:t>
            </a:r>
            <a:r>
              <a:rPr lang="tr-TR" dirty="0" smtClean="0"/>
              <a:t>veri</a:t>
            </a:r>
            <a:r>
              <a:rPr lang="pt-BR" dirty="0" smtClean="0"/>
              <a:t>tabanlarını </a:t>
            </a:r>
            <a:r>
              <a:rPr lang="pt-BR" dirty="0"/>
              <a:t>aynı anda ele alabilir.</a:t>
            </a:r>
          </a:p>
          <a:p>
            <a:pPr lvl="1" algn="just"/>
            <a:r>
              <a:rPr lang="tr-TR" b="1" dirty="0" smtClean="0">
                <a:solidFill>
                  <a:srgbClr val="FF0000"/>
                </a:solidFill>
              </a:rPr>
              <a:t>Programlar </a:t>
            </a:r>
            <a:r>
              <a:rPr lang="tr-TR" b="1" dirty="0">
                <a:solidFill>
                  <a:srgbClr val="FF0000"/>
                </a:solidFill>
              </a:rPr>
              <a:t>ve Verinin Bağımsızlığı: </a:t>
            </a:r>
            <a:r>
              <a:rPr lang="tr-TR" dirty="0"/>
              <a:t>VTYS erişim programlarını değiştirmeden</a:t>
            </a:r>
            <a:r>
              <a:rPr lang="tr-TR" dirty="0" smtClean="0"/>
              <a:t>, veri </a:t>
            </a:r>
            <a:r>
              <a:rPr lang="tr-TR" dirty="0"/>
              <a:t>yapılarının ve bunlar üzerinde yapılan işlemlerin değiştirilebilmesi</a:t>
            </a:r>
            <a:r>
              <a:rPr lang="tr-TR" dirty="0" smtClean="0"/>
              <a:t>.</a:t>
            </a:r>
            <a:endParaRPr lang="tr-TR" dirty="0"/>
          </a:p>
        </p:txBody>
      </p:sp>
    </p:spTree>
    <p:extLst>
      <p:ext uri="{BB962C8B-B14F-4D97-AF65-F5344CB8AC3E}">
        <p14:creationId xmlns:p14="http://schemas.microsoft.com/office/powerpoint/2010/main" val="979048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algn="just"/>
            <a:r>
              <a:rPr lang="tr-TR" b="1" dirty="0">
                <a:solidFill>
                  <a:srgbClr val="FF0000"/>
                </a:solidFill>
              </a:rPr>
              <a:t>Sorgu Dili</a:t>
            </a:r>
            <a:r>
              <a:rPr lang="tr-TR" dirty="0">
                <a:solidFill>
                  <a:srgbClr val="FF0000"/>
                </a:solidFill>
              </a:rPr>
              <a:t>: </a:t>
            </a:r>
            <a:r>
              <a:rPr lang="tr-TR" dirty="0" err="1"/>
              <a:t>Veritabanları</a:t>
            </a:r>
            <a:r>
              <a:rPr lang="tr-TR" dirty="0"/>
              <a:t> ile iletişim kurmak ve onlar üzerinde işlem yapmak için kullanılır. </a:t>
            </a:r>
            <a:r>
              <a:rPr lang="tr-TR" dirty="0" err="1"/>
              <a:t>Veritabanı</a:t>
            </a:r>
            <a:r>
              <a:rPr lang="tr-TR" dirty="0"/>
              <a:t> uygulamaları için kullanılan en yaygın araç sorgu dilidir.</a:t>
            </a:r>
          </a:p>
          <a:p>
            <a:pPr algn="just"/>
            <a:endParaRPr lang="en-US" dirty="0"/>
          </a:p>
        </p:txBody>
      </p:sp>
      <p:pic>
        <p:nvPicPr>
          <p:cNvPr id="17410" name="Picture 2" descr="Query language | Enga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438" y="3452353"/>
            <a:ext cx="3476625" cy="306705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7541675" y="4136531"/>
            <a:ext cx="3143689" cy="562053"/>
          </a:xfrm>
          <a:prstGeom prst="rect">
            <a:avLst/>
          </a:prstGeom>
        </p:spPr>
      </p:pic>
    </p:spTree>
    <p:extLst>
      <p:ext uri="{BB962C8B-B14F-4D97-AF65-F5344CB8AC3E}">
        <p14:creationId xmlns:p14="http://schemas.microsoft.com/office/powerpoint/2010/main" val="89753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tr-TR" dirty="0"/>
          </a:p>
        </p:txBody>
      </p:sp>
      <p:sp>
        <p:nvSpPr>
          <p:cNvPr id="3" name="İçerik Yer Tutucusu 2"/>
          <p:cNvSpPr>
            <a:spLocks noGrp="1"/>
          </p:cNvSpPr>
          <p:nvPr>
            <p:ph idx="1"/>
          </p:nvPr>
        </p:nvSpPr>
        <p:spPr/>
        <p:txBody>
          <a:bodyPr>
            <a:normAutofit/>
          </a:bodyPr>
          <a:lstStyle/>
          <a:p>
            <a:pPr algn="just"/>
            <a:r>
              <a:rPr lang="tr-TR" b="1" dirty="0">
                <a:solidFill>
                  <a:srgbClr val="FF0000"/>
                </a:solidFill>
              </a:rPr>
              <a:t>Sorgu İşleyicisi</a:t>
            </a:r>
            <a:r>
              <a:rPr lang="tr-TR" dirty="0">
                <a:solidFill>
                  <a:srgbClr val="FF0000"/>
                </a:solidFill>
              </a:rPr>
              <a:t>: </a:t>
            </a:r>
            <a:r>
              <a:rPr lang="tr-TR" dirty="0" err="1"/>
              <a:t>VTYS'nin</a:t>
            </a:r>
            <a:r>
              <a:rPr lang="tr-TR" dirty="0"/>
              <a:t>, sorguların işlenmesi ile ilgili görevleri </a:t>
            </a:r>
            <a:r>
              <a:rPr lang="tr-TR" dirty="0" smtClean="0"/>
              <a:t>gerçekleştiren bileşenine </a:t>
            </a:r>
            <a:r>
              <a:rPr lang="tr-TR" dirty="0"/>
              <a:t>Sorgu İşleyici (Query </a:t>
            </a:r>
            <a:r>
              <a:rPr lang="tr-TR" dirty="0" err="1"/>
              <a:t>Processor</a:t>
            </a:r>
            <a:r>
              <a:rPr lang="tr-TR" dirty="0"/>
              <a:t>) adı verilir. </a:t>
            </a:r>
          </a:p>
        </p:txBody>
      </p:sp>
      <p:pic>
        <p:nvPicPr>
          <p:cNvPr id="18436" name="Picture 4" descr="Red query mark on processor. Isolated on white background.3d rendered royalty free illust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0171" y="3571328"/>
            <a:ext cx="2314160" cy="173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258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algn="just"/>
            <a:r>
              <a:rPr lang="tr-TR" dirty="0"/>
              <a:t>Sorgu işleyicinin görevlerinden bazıları şunlar; Sorgunun </a:t>
            </a:r>
            <a:r>
              <a:rPr lang="tr-TR" dirty="0" err="1"/>
              <a:t>sözdizimsel</a:t>
            </a:r>
            <a:r>
              <a:rPr lang="tr-TR" dirty="0"/>
              <a:t> ve anlamsal özümlemesini yapmak, Kullanıcının verilen işlemi yapmaya yetkili olup olmadığını denetlemek, Sorguyu işletmek için  kullanılabilecek algoritmaları (işletim senaryolarını) belirlemek ve “Query </a:t>
            </a:r>
            <a:r>
              <a:rPr lang="tr-TR" dirty="0" err="1"/>
              <a:t>Optimizer</a:t>
            </a:r>
            <a:r>
              <a:rPr lang="tr-TR" dirty="0"/>
              <a:t>” alt bileşeni yardımıyla en iyisini seçmek, Sorgunun işletimini gerçekleştirdikten sonra yanıtını oluşturup kullanıcıya </a:t>
            </a:r>
            <a:r>
              <a:rPr lang="tr-TR" dirty="0" smtClean="0"/>
              <a:t>iletmek (</a:t>
            </a:r>
            <a:r>
              <a:rPr lang="tr-TR" dirty="0" err="1" smtClean="0"/>
              <a:t>Execution</a:t>
            </a:r>
            <a:r>
              <a:rPr lang="tr-TR" dirty="0" smtClean="0"/>
              <a:t> Engine).</a:t>
            </a:r>
            <a:endParaRPr lang="tr-TR" dirty="0"/>
          </a:p>
          <a:p>
            <a:pPr algn="just"/>
            <a:endParaRPr lang="en-US" dirty="0"/>
          </a:p>
        </p:txBody>
      </p:sp>
    </p:spTree>
    <p:extLst>
      <p:ext uri="{BB962C8B-B14F-4D97-AF65-F5344CB8AC3E}">
        <p14:creationId xmlns:p14="http://schemas.microsoft.com/office/powerpoint/2010/main" val="3921735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normAutofit lnSpcReduction="10000"/>
          </a:bodyPr>
          <a:lstStyle/>
          <a:p>
            <a:pPr algn="just"/>
            <a:r>
              <a:rPr lang="tr-TR" dirty="0" err="1"/>
              <a:t>Veritabanları</a:t>
            </a:r>
            <a:r>
              <a:rPr lang="tr-TR" dirty="0"/>
              <a:t> genel olarak üç grupta toplanabilir. </a:t>
            </a:r>
          </a:p>
          <a:p>
            <a:pPr lvl="1" algn="just"/>
            <a:r>
              <a:rPr lang="tr-TR" sz="2400" dirty="0">
                <a:solidFill>
                  <a:srgbClr val="FF0000"/>
                </a:solidFill>
              </a:rPr>
              <a:t>Birinci grup kişisel diyebileceğimiz </a:t>
            </a:r>
            <a:r>
              <a:rPr lang="tr-TR" sz="2400" dirty="0" err="1">
                <a:solidFill>
                  <a:srgbClr val="FF0000"/>
                </a:solidFill>
              </a:rPr>
              <a:t>veritabanları</a:t>
            </a:r>
            <a:r>
              <a:rPr lang="tr-TR" sz="2400" dirty="0">
                <a:solidFill>
                  <a:srgbClr val="FF0000"/>
                </a:solidFill>
              </a:rPr>
              <a:t>. Bu </a:t>
            </a:r>
            <a:r>
              <a:rPr lang="tr-TR" sz="2400" dirty="0" err="1">
                <a:solidFill>
                  <a:srgbClr val="FF0000"/>
                </a:solidFill>
              </a:rPr>
              <a:t>veritabanı</a:t>
            </a:r>
            <a:r>
              <a:rPr lang="tr-TR" sz="2400" dirty="0">
                <a:solidFill>
                  <a:srgbClr val="FF0000"/>
                </a:solidFill>
              </a:rPr>
              <a:t> sistemlerinin kapasiteleri diğerlerine göre </a:t>
            </a:r>
            <a:r>
              <a:rPr lang="tr-TR" sz="2400" dirty="0"/>
              <a:t>daha sınırlıdır. Bunlara örnek olarak MS Access, </a:t>
            </a:r>
            <a:r>
              <a:rPr lang="tr-TR" sz="2400" dirty="0" err="1"/>
              <a:t>dBase</a:t>
            </a:r>
            <a:r>
              <a:rPr lang="tr-TR" sz="2400" dirty="0"/>
              <a:t>, FoxPro, </a:t>
            </a:r>
            <a:r>
              <a:rPr lang="tr-TR" sz="2400" dirty="0" err="1"/>
              <a:t>Paradox</a:t>
            </a:r>
            <a:r>
              <a:rPr lang="tr-TR" sz="2400" dirty="0"/>
              <a:t> ve Excel gösterilebilir. </a:t>
            </a:r>
          </a:p>
          <a:p>
            <a:pPr lvl="1" algn="just"/>
            <a:r>
              <a:rPr lang="tr-TR" sz="2400" dirty="0">
                <a:solidFill>
                  <a:srgbClr val="FF0000"/>
                </a:solidFill>
              </a:rPr>
              <a:t>İkinci grup İlişkisel </a:t>
            </a:r>
            <a:r>
              <a:rPr lang="tr-TR" sz="2400" dirty="0" err="1">
                <a:solidFill>
                  <a:srgbClr val="FF0000"/>
                </a:solidFill>
              </a:rPr>
              <a:t>veritabanı</a:t>
            </a:r>
            <a:r>
              <a:rPr lang="tr-TR" sz="2400" dirty="0">
                <a:solidFill>
                  <a:srgbClr val="FF0000"/>
                </a:solidFill>
              </a:rPr>
              <a:t> uygulamalarıdır</a:t>
            </a:r>
            <a:r>
              <a:rPr lang="tr-TR" sz="2400" dirty="0"/>
              <a:t>. İlişkisel </a:t>
            </a:r>
            <a:r>
              <a:rPr lang="tr-TR" sz="2400" dirty="0" err="1"/>
              <a:t>veritabanları</a:t>
            </a:r>
            <a:r>
              <a:rPr lang="tr-TR" sz="2400" dirty="0"/>
              <a:t> bilgiyi saklama, işleme, yedekleme, raporlama ve geri getirme konularında çözümler getirmektedir. Kurumsal firmaların tercihi bu sistemlerdir. Bugün bilinen ilişkisel </a:t>
            </a:r>
            <a:r>
              <a:rPr lang="tr-TR" sz="2400" dirty="0" err="1"/>
              <a:t>veritabanları</a:t>
            </a:r>
            <a:r>
              <a:rPr lang="tr-TR" sz="2400" dirty="0"/>
              <a:t> arasında </a:t>
            </a:r>
            <a:r>
              <a:rPr lang="tr-TR" sz="2400" dirty="0" err="1"/>
              <a:t>Oracle</a:t>
            </a:r>
            <a:r>
              <a:rPr lang="tr-TR" sz="2400" dirty="0"/>
              <a:t>, DB2, </a:t>
            </a:r>
            <a:r>
              <a:rPr lang="tr-TR" sz="2400" dirty="0" err="1"/>
              <a:t>Sysbase</a:t>
            </a:r>
            <a:r>
              <a:rPr lang="tr-TR" sz="2400" dirty="0"/>
              <a:t>, </a:t>
            </a:r>
            <a:r>
              <a:rPr lang="tr-TR" sz="2400" dirty="0" err="1"/>
              <a:t>Informix</a:t>
            </a:r>
            <a:r>
              <a:rPr lang="tr-TR" sz="2400" dirty="0"/>
              <a:t>, </a:t>
            </a:r>
            <a:r>
              <a:rPr lang="tr-TR" sz="2400" dirty="0" err="1"/>
              <a:t>Progress</a:t>
            </a:r>
            <a:r>
              <a:rPr lang="tr-TR" sz="2400" dirty="0"/>
              <a:t>, </a:t>
            </a:r>
            <a:r>
              <a:rPr lang="tr-TR" sz="2400" dirty="0" err="1"/>
              <a:t>Ms</a:t>
            </a:r>
            <a:r>
              <a:rPr lang="tr-TR" sz="2400" dirty="0"/>
              <a:t> SQL Server bulunmakta. </a:t>
            </a:r>
          </a:p>
          <a:p>
            <a:endParaRPr lang="en-US" dirty="0"/>
          </a:p>
        </p:txBody>
      </p:sp>
    </p:spTree>
    <p:extLst>
      <p:ext uri="{BB962C8B-B14F-4D97-AF65-F5344CB8AC3E}">
        <p14:creationId xmlns:p14="http://schemas.microsoft.com/office/powerpoint/2010/main" val="30964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marL="228600" lvl="1" algn="just">
              <a:spcBef>
                <a:spcPts val="1000"/>
              </a:spcBef>
            </a:pPr>
            <a:r>
              <a:rPr lang="tr-TR" sz="2800" dirty="0">
                <a:solidFill>
                  <a:srgbClr val="FF0000"/>
                </a:solidFill>
              </a:rPr>
              <a:t>Üçüncü grup kurumların çok büyük ve çok boyutlu </a:t>
            </a:r>
            <a:r>
              <a:rPr lang="tr-TR" sz="2800" dirty="0" err="1">
                <a:solidFill>
                  <a:srgbClr val="FF0000"/>
                </a:solidFill>
              </a:rPr>
              <a:t>veritabanı</a:t>
            </a:r>
            <a:r>
              <a:rPr lang="tr-TR" sz="2800" dirty="0">
                <a:solidFill>
                  <a:srgbClr val="FF0000"/>
                </a:solidFill>
              </a:rPr>
              <a:t> analizlerine dayalı gereksinimlerini karşılamak amacıyla kurduğu Veri ambarı (</a:t>
            </a:r>
            <a:r>
              <a:rPr lang="tr-TR" sz="2800" dirty="0" err="1">
                <a:solidFill>
                  <a:srgbClr val="FF0000"/>
                </a:solidFill>
              </a:rPr>
              <a:t>Datawarehouse</a:t>
            </a:r>
            <a:r>
              <a:rPr lang="tr-TR" sz="2800" dirty="0">
                <a:solidFill>
                  <a:srgbClr val="FF0000"/>
                </a:solidFill>
              </a:rPr>
              <a:t>) </a:t>
            </a:r>
            <a:r>
              <a:rPr lang="tr-TR" sz="2800" dirty="0"/>
              <a:t>türü teknolojilerdir. Geleneksel anlamdaki veri ambarı projeleri yalnızca </a:t>
            </a:r>
            <a:r>
              <a:rPr lang="tr-TR" sz="2800" dirty="0" err="1"/>
              <a:t>veritabanı</a:t>
            </a:r>
            <a:r>
              <a:rPr lang="tr-TR" sz="2800" dirty="0"/>
              <a:t> sistemlerinin değil, donanım ve işletim sistemini de içine almaktadır</a:t>
            </a:r>
            <a:r>
              <a:rPr lang="tr-TR" sz="2800" dirty="0" smtClean="0"/>
              <a:t>.</a:t>
            </a:r>
            <a:endParaRPr lang="en-US" sz="2800" dirty="0" smtClean="0"/>
          </a:p>
          <a:p>
            <a:pPr marL="685800" lvl="2" algn="just">
              <a:spcBef>
                <a:spcPts val="1000"/>
              </a:spcBef>
            </a:pPr>
            <a:r>
              <a:rPr lang="en-US" sz="2600" dirty="0" err="1" smtClean="0"/>
              <a:t>Yalnızca</a:t>
            </a:r>
            <a:r>
              <a:rPr lang="en-US" sz="2600" dirty="0" smtClean="0"/>
              <a:t> </a:t>
            </a:r>
            <a:r>
              <a:rPr lang="en-US" sz="2600" dirty="0" err="1" smtClean="0"/>
              <a:t>sorgulama</a:t>
            </a:r>
            <a:r>
              <a:rPr lang="en-US" sz="2600" dirty="0" smtClean="0"/>
              <a:t> </a:t>
            </a:r>
            <a:r>
              <a:rPr lang="en-US" sz="2600" dirty="0" err="1" smtClean="0"/>
              <a:t>ve</a:t>
            </a:r>
            <a:r>
              <a:rPr lang="en-US" sz="2600" dirty="0" smtClean="0"/>
              <a:t> </a:t>
            </a:r>
            <a:r>
              <a:rPr lang="en-US" sz="2600" dirty="0" err="1" smtClean="0"/>
              <a:t>analiz</a:t>
            </a:r>
            <a:r>
              <a:rPr lang="en-US" sz="2600" dirty="0" smtClean="0"/>
              <a:t> </a:t>
            </a:r>
            <a:r>
              <a:rPr lang="en-US" sz="2600" dirty="0" err="1" smtClean="0"/>
              <a:t>amacıyla</a:t>
            </a:r>
            <a:r>
              <a:rPr lang="en-US" sz="2600" dirty="0" smtClean="0"/>
              <a:t> </a:t>
            </a:r>
            <a:r>
              <a:rPr lang="en-US" sz="2600" dirty="0" err="1" smtClean="0"/>
              <a:t>kurulur</a:t>
            </a:r>
            <a:r>
              <a:rPr lang="en-US" sz="2600" dirty="0" smtClean="0"/>
              <a:t>. Log </a:t>
            </a:r>
            <a:r>
              <a:rPr lang="en-US" sz="2600" dirty="0" err="1" smtClean="0"/>
              <a:t>dosyalarından</a:t>
            </a:r>
            <a:r>
              <a:rPr lang="en-US" sz="2600" dirty="0" smtClean="0"/>
              <a:t> </a:t>
            </a:r>
            <a:r>
              <a:rPr lang="en-US" sz="2600" dirty="0" err="1" smtClean="0"/>
              <a:t>ve</a:t>
            </a:r>
            <a:r>
              <a:rPr lang="en-US" sz="2600" dirty="0" smtClean="0"/>
              <a:t> </a:t>
            </a:r>
            <a:r>
              <a:rPr lang="en-US" sz="2600" dirty="0" err="1" smtClean="0"/>
              <a:t>işlem</a:t>
            </a:r>
            <a:r>
              <a:rPr lang="en-US" sz="2600" dirty="0" smtClean="0"/>
              <a:t> </a:t>
            </a:r>
            <a:r>
              <a:rPr lang="en-US" sz="2600" dirty="0" err="1" smtClean="0"/>
              <a:t>uygulama</a:t>
            </a:r>
            <a:r>
              <a:rPr lang="en-US" sz="2600" dirty="0" smtClean="0"/>
              <a:t> </a:t>
            </a:r>
            <a:r>
              <a:rPr lang="en-US" sz="2600" dirty="0" err="1" smtClean="0"/>
              <a:t>yazılımlarından</a:t>
            </a:r>
            <a:r>
              <a:rPr lang="en-US" sz="2600" dirty="0" smtClean="0"/>
              <a:t> </a:t>
            </a:r>
            <a:r>
              <a:rPr lang="en-US" sz="2600" dirty="0" err="1" smtClean="0"/>
              <a:t>elde</a:t>
            </a:r>
            <a:r>
              <a:rPr lang="en-US" sz="2600" dirty="0" smtClean="0"/>
              <a:t> </a:t>
            </a:r>
            <a:r>
              <a:rPr lang="en-US" sz="2600" dirty="0" err="1" smtClean="0"/>
              <a:t>edilir</a:t>
            </a:r>
            <a:r>
              <a:rPr lang="en-US" sz="2600" dirty="0" smtClean="0"/>
              <a:t>.</a:t>
            </a:r>
            <a:endParaRPr lang="tr-TR" sz="2600" dirty="0"/>
          </a:p>
          <a:p>
            <a:pPr algn="just"/>
            <a:endParaRPr lang="en-US" dirty="0"/>
          </a:p>
        </p:txBody>
      </p:sp>
    </p:spTree>
    <p:extLst>
      <p:ext uri="{BB962C8B-B14F-4D97-AF65-F5344CB8AC3E}">
        <p14:creationId xmlns:p14="http://schemas.microsoft.com/office/powerpoint/2010/main" val="2358900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r>
              <a:rPr lang="en-US" dirty="0" err="1" smtClean="0"/>
              <a:t>Veri</a:t>
            </a:r>
            <a:r>
              <a:rPr lang="en-US" dirty="0" smtClean="0"/>
              <a:t> </a:t>
            </a:r>
            <a:r>
              <a:rPr lang="en-US" dirty="0" err="1" smtClean="0"/>
              <a:t>ambarı</a:t>
            </a:r>
            <a:r>
              <a:rPr lang="en-US" dirty="0" smtClean="0"/>
              <a:t> </a:t>
            </a:r>
            <a:r>
              <a:rPr lang="en-US" dirty="0" err="1" smtClean="0"/>
              <a:t>avantajları</a:t>
            </a:r>
            <a:r>
              <a:rPr lang="en-US" dirty="0" smtClean="0"/>
              <a:t>;</a:t>
            </a:r>
            <a:endParaRPr lang="en-US" dirty="0"/>
          </a:p>
          <a:p>
            <a:pPr lvl="1"/>
            <a:r>
              <a:rPr lang="en-US" b="1" dirty="0" err="1"/>
              <a:t>Özne</a:t>
            </a:r>
            <a:r>
              <a:rPr lang="en-US" b="1" dirty="0"/>
              <a:t> </a:t>
            </a:r>
            <a:r>
              <a:rPr lang="en-US" b="1" dirty="0" err="1"/>
              <a:t>odaklıdır</a:t>
            </a:r>
            <a:r>
              <a:rPr lang="en-US" b="1" dirty="0"/>
              <a:t>.</a:t>
            </a:r>
            <a:r>
              <a:rPr lang="en-US" dirty="0"/>
              <a:t> </a:t>
            </a:r>
            <a:r>
              <a:rPr lang="en-US" dirty="0" err="1"/>
              <a:t>Belirli</a:t>
            </a:r>
            <a:r>
              <a:rPr lang="en-US" dirty="0"/>
              <a:t> </a:t>
            </a:r>
            <a:r>
              <a:rPr lang="en-US" dirty="0" err="1"/>
              <a:t>bir</a:t>
            </a:r>
            <a:r>
              <a:rPr lang="en-US" dirty="0"/>
              <a:t> </a:t>
            </a:r>
            <a:r>
              <a:rPr lang="en-US" dirty="0" err="1"/>
              <a:t>konu</a:t>
            </a:r>
            <a:r>
              <a:rPr lang="en-US" dirty="0"/>
              <a:t> </a:t>
            </a:r>
            <a:r>
              <a:rPr lang="en-US" dirty="0" err="1"/>
              <a:t>veya</a:t>
            </a:r>
            <a:r>
              <a:rPr lang="en-US" dirty="0"/>
              <a:t> </a:t>
            </a:r>
            <a:r>
              <a:rPr lang="en-US" dirty="0" err="1"/>
              <a:t>işlev</a:t>
            </a:r>
            <a:r>
              <a:rPr lang="en-US" dirty="0"/>
              <a:t> </a:t>
            </a:r>
            <a:r>
              <a:rPr lang="en-US" dirty="0" err="1"/>
              <a:t>alanı</a:t>
            </a:r>
            <a:r>
              <a:rPr lang="en-US" dirty="0"/>
              <a:t> </a:t>
            </a:r>
            <a:r>
              <a:rPr lang="en-US" dirty="0" err="1"/>
              <a:t>hakkındaki</a:t>
            </a:r>
            <a:r>
              <a:rPr lang="en-US" dirty="0"/>
              <a:t> </a:t>
            </a:r>
            <a:r>
              <a:rPr lang="en-US" dirty="0" err="1"/>
              <a:t>verileri</a:t>
            </a:r>
            <a:r>
              <a:rPr lang="en-US" dirty="0"/>
              <a:t> </a:t>
            </a:r>
            <a:r>
              <a:rPr lang="en-US" dirty="0" err="1"/>
              <a:t>analiz</a:t>
            </a:r>
            <a:r>
              <a:rPr lang="en-US" dirty="0"/>
              <a:t> </a:t>
            </a:r>
            <a:r>
              <a:rPr lang="en-US" dirty="0" err="1"/>
              <a:t>edebilirler</a:t>
            </a:r>
            <a:r>
              <a:rPr lang="en-US" dirty="0"/>
              <a:t> (</a:t>
            </a:r>
            <a:r>
              <a:rPr lang="en-US" dirty="0" err="1"/>
              <a:t>örneğin</a:t>
            </a:r>
            <a:r>
              <a:rPr lang="en-US" dirty="0"/>
              <a:t> </a:t>
            </a:r>
            <a:r>
              <a:rPr lang="en-US" dirty="0" err="1"/>
              <a:t>satış</a:t>
            </a:r>
            <a:r>
              <a:rPr lang="en-US" dirty="0"/>
              <a:t>).</a:t>
            </a:r>
          </a:p>
          <a:p>
            <a:pPr lvl="1"/>
            <a:r>
              <a:rPr lang="en-US" b="1" dirty="0" err="1"/>
              <a:t>Entegredir</a:t>
            </a:r>
            <a:r>
              <a:rPr lang="en-US" b="1" dirty="0"/>
              <a:t>.</a:t>
            </a:r>
            <a:r>
              <a:rPr lang="en-US" dirty="0"/>
              <a:t> </a:t>
            </a:r>
            <a:r>
              <a:rPr lang="en-US" dirty="0" err="1"/>
              <a:t>Veri</a:t>
            </a:r>
            <a:r>
              <a:rPr lang="en-US" dirty="0"/>
              <a:t> </a:t>
            </a:r>
            <a:r>
              <a:rPr lang="en-US" dirty="0" err="1"/>
              <a:t>ambarları</a:t>
            </a:r>
            <a:r>
              <a:rPr lang="en-US" dirty="0"/>
              <a:t> </a:t>
            </a:r>
            <a:r>
              <a:rPr lang="en-US" dirty="0" err="1"/>
              <a:t>farklı</a:t>
            </a:r>
            <a:r>
              <a:rPr lang="en-US" dirty="0"/>
              <a:t> </a:t>
            </a:r>
            <a:r>
              <a:rPr lang="en-US" dirty="0" err="1"/>
              <a:t>kaynaklardan</a:t>
            </a:r>
            <a:r>
              <a:rPr lang="en-US" dirty="0"/>
              <a:t> </a:t>
            </a:r>
            <a:r>
              <a:rPr lang="en-US" dirty="0" err="1"/>
              <a:t>gelen</a:t>
            </a:r>
            <a:r>
              <a:rPr lang="en-US" dirty="0"/>
              <a:t> </a:t>
            </a:r>
            <a:r>
              <a:rPr lang="en-US" dirty="0" err="1"/>
              <a:t>farklı</a:t>
            </a:r>
            <a:r>
              <a:rPr lang="en-US" dirty="0"/>
              <a:t> </a:t>
            </a:r>
            <a:r>
              <a:rPr lang="en-US" dirty="0" err="1"/>
              <a:t>veri</a:t>
            </a:r>
            <a:r>
              <a:rPr lang="en-US" dirty="0"/>
              <a:t> </a:t>
            </a:r>
            <a:r>
              <a:rPr lang="en-US" dirty="0" err="1"/>
              <a:t>tipleri</a:t>
            </a:r>
            <a:r>
              <a:rPr lang="en-US" dirty="0"/>
              <a:t> </a:t>
            </a:r>
            <a:r>
              <a:rPr lang="en-US" dirty="0" err="1"/>
              <a:t>arasında</a:t>
            </a:r>
            <a:r>
              <a:rPr lang="en-US" dirty="0"/>
              <a:t> </a:t>
            </a:r>
            <a:r>
              <a:rPr lang="en-US" dirty="0" err="1"/>
              <a:t>tutarlılık</a:t>
            </a:r>
            <a:r>
              <a:rPr lang="en-US" dirty="0"/>
              <a:t> </a:t>
            </a:r>
            <a:r>
              <a:rPr lang="en-US" dirty="0" err="1"/>
              <a:t>sağlar</a:t>
            </a:r>
            <a:r>
              <a:rPr lang="en-US" dirty="0"/>
              <a:t>.</a:t>
            </a:r>
          </a:p>
          <a:p>
            <a:pPr lvl="1"/>
            <a:r>
              <a:rPr lang="en-US" b="1" dirty="0" err="1"/>
              <a:t>Kalıcıdır</a:t>
            </a:r>
            <a:r>
              <a:rPr lang="en-US" b="1" dirty="0"/>
              <a:t>.</a:t>
            </a:r>
            <a:r>
              <a:rPr lang="en-US" dirty="0"/>
              <a:t> </a:t>
            </a:r>
            <a:r>
              <a:rPr lang="en-US" dirty="0" err="1"/>
              <a:t>Veri</a:t>
            </a:r>
            <a:r>
              <a:rPr lang="en-US" dirty="0"/>
              <a:t> </a:t>
            </a:r>
            <a:r>
              <a:rPr lang="en-US" dirty="0" err="1"/>
              <a:t>bir</a:t>
            </a:r>
            <a:r>
              <a:rPr lang="en-US" dirty="0"/>
              <a:t> </a:t>
            </a:r>
            <a:r>
              <a:rPr lang="en-US" dirty="0" err="1"/>
              <a:t>veri</a:t>
            </a:r>
            <a:r>
              <a:rPr lang="en-US" dirty="0"/>
              <a:t> </a:t>
            </a:r>
            <a:r>
              <a:rPr lang="en-US" dirty="0" err="1"/>
              <a:t>ambarına</a:t>
            </a:r>
            <a:r>
              <a:rPr lang="en-US" dirty="0"/>
              <a:t> </a:t>
            </a:r>
            <a:r>
              <a:rPr lang="en-US" dirty="0" err="1"/>
              <a:t>girdiğinde</a:t>
            </a:r>
            <a:r>
              <a:rPr lang="en-US" dirty="0"/>
              <a:t>, </a:t>
            </a:r>
            <a:r>
              <a:rPr lang="en-US" dirty="0" err="1"/>
              <a:t>kararlıdır</a:t>
            </a:r>
            <a:r>
              <a:rPr lang="en-US" dirty="0"/>
              <a:t> </a:t>
            </a:r>
            <a:r>
              <a:rPr lang="en-US" dirty="0" err="1"/>
              <a:t>ve</a:t>
            </a:r>
            <a:r>
              <a:rPr lang="en-US" dirty="0"/>
              <a:t> </a:t>
            </a:r>
            <a:r>
              <a:rPr lang="en-US" dirty="0" err="1"/>
              <a:t>değişmez</a:t>
            </a:r>
            <a:r>
              <a:rPr lang="en-US" dirty="0"/>
              <a:t>.</a:t>
            </a:r>
          </a:p>
          <a:p>
            <a:pPr lvl="1"/>
            <a:r>
              <a:rPr lang="en-US" b="1" dirty="0" err="1"/>
              <a:t>Zamana</a:t>
            </a:r>
            <a:r>
              <a:rPr lang="en-US" b="1" dirty="0"/>
              <a:t> </a:t>
            </a:r>
            <a:r>
              <a:rPr lang="en-US" b="1" dirty="0" err="1"/>
              <a:t>dayalıdır</a:t>
            </a:r>
            <a:r>
              <a:rPr lang="en-US" b="1" dirty="0"/>
              <a:t>.</a:t>
            </a:r>
            <a:r>
              <a:rPr lang="en-US" dirty="0"/>
              <a:t> </a:t>
            </a:r>
            <a:r>
              <a:rPr lang="en-US" dirty="0" err="1"/>
              <a:t>Veri</a:t>
            </a:r>
            <a:r>
              <a:rPr lang="en-US" dirty="0"/>
              <a:t> </a:t>
            </a:r>
            <a:r>
              <a:rPr lang="en-US" dirty="0" err="1"/>
              <a:t>ambarı</a:t>
            </a:r>
            <a:r>
              <a:rPr lang="en-US" dirty="0"/>
              <a:t> </a:t>
            </a:r>
            <a:r>
              <a:rPr lang="en-US" dirty="0" err="1"/>
              <a:t>analizi</a:t>
            </a:r>
            <a:r>
              <a:rPr lang="en-US" dirty="0"/>
              <a:t>, zaman </a:t>
            </a:r>
            <a:r>
              <a:rPr lang="en-US" dirty="0" err="1"/>
              <a:t>içindeki</a:t>
            </a:r>
            <a:r>
              <a:rPr lang="en-US" dirty="0"/>
              <a:t> </a:t>
            </a:r>
            <a:r>
              <a:rPr lang="en-US" dirty="0" err="1"/>
              <a:t>değişime</a:t>
            </a:r>
            <a:r>
              <a:rPr lang="en-US" dirty="0"/>
              <a:t> </a:t>
            </a:r>
            <a:r>
              <a:rPr lang="en-US" dirty="0" err="1"/>
              <a:t>bakar</a:t>
            </a:r>
            <a:r>
              <a:rPr lang="en-US" dirty="0"/>
              <a:t>.</a:t>
            </a:r>
          </a:p>
          <a:p>
            <a:endParaRPr lang="en-US" dirty="0"/>
          </a:p>
        </p:txBody>
      </p:sp>
      <p:pic>
        <p:nvPicPr>
          <p:cNvPr id="1026" name="Picture 2" descr="Veri Ambarı 1. Veri ambarı uzun zamandır yazmak… | by Elif Arsla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065" y="4704059"/>
            <a:ext cx="4997539" cy="201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762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b="1" dirty="0"/>
              <a:t>Kullanıcı Sayısına Göre: </a:t>
            </a:r>
            <a:r>
              <a:rPr lang="tr-TR" dirty="0"/>
              <a:t>Tek Kullanıcılı ve Çok Kullanıcılı diye ikiye ayrılır. Ancak günümüz teknolojisinin hızla gelişmesiyle PC tabanlı bilgisayarlarda dahi çok kullanıcılı </a:t>
            </a:r>
            <a:r>
              <a:rPr lang="tr-TR" dirty="0" err="1"/>
              <a:t>veritabanı</a:t>
            </a:r>
            <a:r>
              <a:rPr lang="tr-TR" dirty="0"/>
              <a:t> yönetim sistemi kullanılmaya başlanmıştır.</a:t>
            </a:r>
          </a:p>
          <a:p>
            <a:pPr algn="just"/>
            <a:endParaRPr lang="en-US" dirty="0"/>
          </a:p>
        </p:txBody>
      </p:sp>
    </p:spTree>
    <p:extLst>
      <p:ext uri="{BB962C8B-B14F-4D97-AF65-F5344CB8AC3E}">
        <p14:creationId xmlns:p14="http://schemas.microsoft.com/office/powerpoint/2010/main" val="398809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b="1" dirty="0"/>
              <a:t>Saklama Biçimine Göre: </a:t>
            </a:r>
            <a:r>
              <a:rPr lang="tr-TR" dirty="0" err="1"/>
              <a:t>Veritabanı</a:t>
            </a:r>
            <a:r>
              <a:rPr lang="tr-TR" dirty="0"/>
              <a:t> yönetim sistemleri </a:t>
            </a:r>
            <a:r>
              <a:rPr lang="tr-TR" dirty="0" err="1"/>
              <a:t>veritabanı</a:t>
            </a:r>
            <a:r>
              <a:rPr lang="tr-TR" dirty="0"/>
              <a:t> verilerini bilgisayarda dosyalarda saklar. Bu saklamayı gerçekleştirmek için bazı yöntemler kullanılır. Günümüzde </a:t>
            </a:r>
            <a:r>
              <a:rPr lang="tr-TR" dirty="0" err="1"/>
              <a:t>veritabanı</a:t>
            </a:r>
            <a:r>
              <a:rPr lang="tr-TR" dirty="0"/>
              <a:t> verilerini saklamak için iki yöntem kullanılır: Tek Dosyada ve Birden Fazla Dosyada. Bu tür </a:t>
            </a:r>
            <a:r>
              <a:rPr lang="tr-TR" dirty="0" err="1"/>
              <a:t>veritabanı</a:t>
            </a:r>
            <a:r>
              <a:rPr lang="tr-TR" dirty="0"/>
              <a:t> yönetim sistemlerinde bütün oluşturulan </a:t>
            </a:r>
            <a:r>
              <a:rPr lang="tr-TR" dirty="0" err="1"/>
              <a:t>veritabanı</a:t>
            </a:r>
            <a:r>
              <a:rPr lang="tr-TR" dirty="0"/>
              <a:t> dosyaları tek bir dosya gibi görünen dosyaların içinde farklı yerlerde tutulur.</a:t>
            </a:r>
          </a:p>
          <a:p>
            <a:pPr algn="just"/>
            <a:endParaRPr lang="en-US" dirty="0"/>
          </a:p>
        </p:txBody>
      </p:sp>
    </p:spTree>
    <p:extLst>
      <p:ext uri="{BB962C8B-B14F-4D97-AF65-F5344CB8AC3E}">
        <p14:creationId xmlns:p14="http://schemas.microsoft.com/office/powerpoint/2010/main" val="841848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sz="2800" b="1" dirty="0" err="1"/>
              <a:t>Veritabanının</a:t>
            </a:r>
            <a:r>
              <a:rPr lang="tr-TR" sz="2800" b="1" dirty="0"/>
              <a:t> Fiziksel Konumuna Göre: </a:t>
            </a:r>
            <a:r>
              <a:rPr lang="tr-TR" sz="2800" dirty="0" err="1"/>
              <a:t>Veritabanı</a:t>
            </a:r>
            <a:r>
              <a:rPr lang="tr-TR" sz="2800" dirty="0"/>
              <a:t> yönetim sistemi fiziksel olarak bulunduğu yere göre üç tipe ayrılmaktadır.</a:t>
            </a:r>
          </a:p>
          <a:p>
            <a:pPr marL="457200" lvl="1" indent="0" algn="just">
              <a:buNone/>
            </a:pPr>
            <a:r>
              <a:rPr lang="tr-TR" sz="2400" b="1" dirty="0"/>
              <a:t>1) </a:t>
            </a:r>
            <a:r>
              <a:rPr lang="tr-TR" sz="2400" dirty="0"/>
              <a:t>Merkezi </a:t>
            </a:r>
            <a:r>
              <a:rPr lang="tr-TR" sz="2400" dirty="0" err="1"/>
              <a:t>Veritabanları</a:t>
            </a:r>
            <a:endParaRPr lang="tr-TR" sz="2400" dirty="0"/>
          </a:p>
          <a:p>
            <a:pPr marL="457200" lvl="1" indent="0" algn="just">
              <a:buNone/>
            </a:pPr>
            <a:r>
              <a:rPr lang="tr-TR" sz="2400" b="1" dirty="0"/>
              <a:t>2) </a:t>
            </a:r>
            <a:r>
              <a:rPr lang="tr-TR" sz="2400" dirty="0"/>
              <a:t>Dağıtılmış </a:t>
            </a:r>
            <a:r>
              <a:rPr lang="tr-TR" sz="2400" dirty="0" err="1"/>
              <a:t>Veritabanı</a:t>
            </a:r>
            <a:endParaRPr lang="tr-TR" sz="2400" dirty="0"/>
          </a:p>
          <a:p>
            <a:pPr marL="457200" lvl="1" indent="0" algn="just">
              <a:buNone/>
            </a:pPr>
            <a:r>
              <a:rPr lang="tr-TR" sz="2400" b="1" dirty="0"/>
              <a:t>3) </a:t>
            </a:r>
            <a:r>
              <a:rPr lang="tr-TR" sz="2400" dirty="0"/>
              <a:t>Birleştirilmiş </a:t>
            </a:r>
            <a:r>
              <a:rPr lang="tr-TR" sz="2400" dirty="0" err="1"/>
              <a:t>Veritabanıdır</a:t>
            </a:r>
            <a:endParaRPr lang="tr-TR" sz="2400" dirty="0"/>
          </a:p>
          <a:p>
            <a:endParaRPr lang="en-US" dirty="0"/>
          </a:p>
        </p:txBody>
      </p:sp>
    </p:spTree>
    <p:extLst>
      <p:ext uri="{BB962C8B-B14F-4D97-AF65-F5344CB8AC3E}">
        <p14:creationId xmlns:p14="http://schemas.microsoft.com/office/powerpoint/2010/main" val="1989199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b="1" dirty="0"/>
              <a:t>Merkezi </a:t>
            </a:r>
            <a:r>
              <a:rPr lang="tr-TR" b="1" dirty="0" err="1"/>
              <a:t>Veritabanları</a:t>
            </a:r>
            <a:r>
              <a:rPr lang="tr-TR" b="1" dirty="0"/>
              <a:t>: </a:t>
            </a:r>
            <a:r>
              <a:rPr lang="tr-TR" dirty="0"/>
              <a:t>Merkezi </a:t>
            </a:r>
            <a:r>
              <a:rPr lang="tr-TR" dirty="0" err="1"/>
              <a:t>veritabanında</a:t>
            </a:r>
            <a:r>
              <a:rPr lang="tr-TR" dirty="0"/>
              <a:t> tek bir </a:t>
            </a:r>
            <a:r>
              <a:rPr lang="tr-TR" dirty="0" err="1"/>
              <a:t>veritabanı</a:t>
            </a:r>
            <a:r>
              <a:rPr lang="tr-TR" dirty="0"/>
              <a:t> vardır ve fiziksel </a:t>
            </a:r>
            <a:r>
              <a:rPr lang="nn-NO" dirty="0"/>
              <a:t>olarak tek bir merkezde toplanır.</a:t>
            </a:r>
            <a:endParaRPr lang="tr-TR" dirty="0"/>
          </a:p>
          <a:p>
            <a:pPr algn="just"/>
            <a:endParaRPr lang="en-US" dirty="0"/>
          </a:p>
        </p:txBody>
      </p:sp>
      <p:pic>
        <p:nvPicPr>
          <p:cNvPr id="2050" name="Picture 2" descr="SQL Database Server ve SQL Database - Talha Cer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89" y="3497789"/>
            <a:ext cx="62198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83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Yaklaşımının Temel Özellikleri</a:t>
            </a:r>
            <a:endParaRPr lang="tr-TR" dirty="0"/>
          </a:p>
        </p:txBody>
      </p:sp>
      <p:sp>
        <p:nvSpPr>
          <p:cNvPr id="3" name="İçerik Yer Tutucusu 2"/>
          <p:cNvSpPr>
            <a:spLocks noGrp="1"/>
          </p:cNvSpPr>
          <p:nvPr>
            <p:ph idx="1"/>
          </p:nvPr>
        </p:nvSpPr>
        <p:spPr>
          <a:xfrm>
            <a:off x="393107" y="2336873"/>
            <a:ext cx="9901075" cy="3599316"/>
          </a:xfrm>
        </p:spPr>
        <p:txBody>
          <a:bodyPr>
            <a:normAutofit/>
          </a:bodyPr>
          <a:lstStyle/>
          <a:p>
            <a:pPr lvl="1" algn="just"/>
            <a:r>
              <a:rPr lang="tr-TR" b="1" dirty="0">
                <a:solidFill>
                  <a:srgbClr val="FF0000"/>
                </a:solidFill>
              </a:rPr>
              <a:t>Verinin Soyutlanması: </a:t>
            </a:r>
            <a:r>
              <a:rPr lang="tr-TR" dirty="0"/>
              <a:t>Veri modeli ile disk üzerindeki depolama detayları gizlenerek, kullanıcılara </a:t>
            </a:r>
            <a:r>
              <a:rPr lang="tr-TR" dirty="0" err="1"/>
              <a:t>veritabanının</a:t>
            </a:r>
            <a:r>
              <a:rPr lang="tr-TR" dirty="0"/>
              <a:t> kavramsal bir görünümünü sunar.</a:t>
            </a:r>
          </a:p>
          <a:p>
            <a:pPr lvl="1" algn="just"/>
            <a:r>
              <a:rPr lang="tr-TR" b="1" dirty="0" smtClean="0">
                <a:solidFill>
                  <a:srgbClr val="FF0000"/>
                </a:solidFill>
              </a:rPr>
              <a:t>Verinin </a:t>
            </a:r>
            <a:r>
              <a:rPr lang="tr-TR" b="1" dirty="0">
                <a:solidFill>
                  <a:srgbClr val="FF0000"/>
                </a:solidFill>
              </a:rPr>
              <a:t>Değişik Görünümleri: </a:t>
            </a:r>
            <a:r>
              <a:rPr lang="tr-TR" dirty="0"/>
              <a:t>Kullanıcılara </a:t>
            </a:r>
            <a:r>
              <a:rPr lang="tr-TR" dirty="0" err="1"/>
              <a:t>veritabanının</a:t>
            </a:r>
            <a:r>
              <a:rPr lang="tr-TR" dirty="0"/>
              <a:t> sadece </a:t>
            </a:r>
            <a:r>
              <a:rPr lang="tr-TR" dirty="0" smtClean="0"/>
              <a:t>kendilerini ilgilendiren </a:t>
            </a:r>
            <a:r>
              <a:rPr lang="tr-TR" dirty="0"/>
              <a:t>belli bir görünümünün sunulması.</a:t>
            </a:r>
          </a:p>
          <a:p>
            <a:pPr lvl="1" algn="just"/>
            <a:r>
              <a:rPr lang="tr-TR" b="1" dirty="0" smtClean="0">
                <a:solidFill>
                  <a:srgbClr val="FF0000"/>
                </a:solidFill>
              </a:rPr>
              <a:t>Verinin </a:t>
            </a:r>
            <a:r>
              <a:rPr lang="tr-TR" b="1" dirty="0">
                <a:solidFill>
                  <a:srgbClr val="FF0000"/>
                </a:solidFill>
              </a:rPr>
              <a:t>Paylaşılması ve Çok Kullanıcılı İşlemler: </a:t>
            </a:r>
            <a:r>
              <a:rPr lang="tr-TR" dirty="0"/>
              <a:t>Kullanıcıların </a:t>
            </a:r>
            <a:r>
              <a:rPr lang="tr-TR" dirty="0" err="1" smtClean="0"/>
              <a:t>veritabanında</a:t>
            </a:r>
            <a:r>
              <a:rPr lang="tr-TR" dirty="0" smtClean="0"/>
              <a:t> eş </a:t>
            </a:r>
            <a:r>
              <a:rPr lang="tr-TR" dirty="0"/>
              <a:t>zamanlı olarak sorgulama ve güncelleme yapabilmesi. VTYS yazılımlarındaki eş </a:t>
            </a:r>
            <a:r>
              <a:rPr lang="tr-TR" dirty="0" smtClean="0"/>
              <a:t>zamanlı erişim </a:t>
            </a:r>
            <a:r>
              <a:rPr lang="tr-TR" dirty="0"/>
              <a:t>kontrolü, her işlemin doğru olarak tamamlanmasını veya tamamen iptal </a:t>
            </a:r>
            <a:r>
              <a:rPr lang="tr-TR" dirty="0" smtClean="0"/>
              <a:t>edilmesini garanti </a:t>
            </a:r>
            <a:r>
              <a:rPr lang="tr-TR" dirty="0"/>
              <a:t>altına alır.</a:t>
            </a:r>
          </a:p>
        </p:txBody>
      </p:sp>
    </p:spTree>
    <p:extLst>
      <p:ext uri="{BB962C8B-B14F-4D97-AF65-F5344CB8AC3E}">
        <p14:creationId xmlns:p14="http://schemas.microsoft.com/office/powerpoint/2010/main" val="2482342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b="1" dirty="0"/>
              <a:t>Dağıtılmış </a:t>
            </a:r>
            <a:r>
              <a:rPr lang="tr-TR" b="1" dirty="0" err="1"/>
              <a:t>Veritabanı</a:t>
            </a:r>
            <a:r>
              <a:rPr lang="tr-TR" b="1" dirty="0"/>
              <a:t>: </a:t>
            </a:r>
            <a:r>
              <a:rPr lang="tr-TR" dirty="0"/>
              <a:t>Tek bir </a:t>
            </a:r>
            <a:r>
              <a:rPr lang="tr-TR" dirty="0" err="1"/>
              <a:t>veritabanı</a:t>
            </a:r>
            <a:r>
              <a:rPr lang="tr-TR" dirty="0"/>
              <a:t> veya </a:t>
            </a:r>
            <a:r>
              <a:rPr lang="tr-TR" dirty="0" err="1"/>
              <a:t>veritabanının</a:t>
            </a:r>
            <a:r>
              <a:rPr lang="tr-TR" dirty="0"/>
              <a:t> bazı parçaları çeşitli fiziksel merkezlere dağıtılmış şekilde bulunur. Eğer tüm merkezlerde aynı </a:t>
            </a:r>
            <a:r>
              <a:rPr lang="tr-TR" dirty="0" err="1"/>
              <a:t>veritabanı</a:t>
            </a:r>
            <a:r>
              <a:rPr lang="tr-TR" dirty="0"/>
              <a:t> yönetim sistemi kullanılıyorsa buna homojen, eğer farklı </a:t>
            </a:r>
            <a:r>
              <a:rPr lang="tr-TR" dirty="0" err="1"/>
              <a:t>veritabanı</a:t>
            </a:r>
            <a:r>
              <a:rPr lang="tr-TR" dirty="0"/>
              <a:t> (birinde </a:t>
            </a:r>
            <a:r>
              <a:rPr lang="tr-TR" dirty="0" err="1"/>
              <a:t>Oracle</a:t>
            </a:r>
            <a:r>
              <a:rPr lang="tr-TR" dirty="0"/>
              <a:t> diğerinde </a:t>
            </a:r>
            <a:r>
              <a:rPr lang="tr-TR" dirty="0" err="1"/>
              <a:t>Sybase</a:t>
            </a:r>
            <a:r>
              <a:rPr lang="tr-TR" dirty="0"/>
              <a:t> gibi) yönetim sistemi kullanılıyorsa buna heterojen </a:t>
            </a:r>
            <a:r>
              <a:rPr lang="tr-TR" dirty="0" err="1"/>
              <a:t>veritabanı</a:t>
            </a:r>
            <a:r>
              <a:rPr lang="tr-TR" dirty="0"/>
              <a:t> yönetim sistemi denir. Birden fazla </a:t>
            </a:r>
            <a:r>
              <a:rPr lang="tr-TR" dirty="0" err="1"/>
              <a:t>veritabanının</a:t>
            </a:r>
            <a:r>
              <a:rPr lang="tr-TR" dirty="0"/>
              <a:t> birleştirilmesiyle oluşturulmuştur.</a:t>
            </a:r>
          </a:p>
          <a:p>
            <a:pPr algn="just"/>
            <a:endParaRPr lang="en-US" dirty="0"/>
          </a:p>
        </p:txBody>
      </p:sp>
      <p:pic>
        <p:nvPicPr>
          <p:cNvPr id="3074" name="Picture 2" descr="What Is a Distributed Database? {Features, Benefits &amp; Drawbac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8159" y="4731363"/>
            <a:ext cx="3232857" cy="183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323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sz="3200" dirty="0"/>
              <a:t>Veri Modeline göre;</a:t>
            </a:r>
          </a:p>
          <a:p>
            <a:pPr lvl="1" algn="just"/>
            <a:r>
              <a:rPr lang="tr-TR" sz="2800" dirty="0"/>
              <a:t>Hiyerarşik (</a:t>
            </a:r>
            <a:r>
              <a:rPr lang="tr-TR" sz="2800" dirty="0" smtClean="0"/>
              <a:t>Sıra-</a:t>
            </a:r>
            <a:r>
              <a:rPr lang="tr-TR" sz="2800" dirty="0" err="1" smtClean="0"/>
              <a:t>düzensel</a:t>
            </a:r>
            <a:r>
              <a:rPr lang="tr-TR" sz="2800" dirty="0"/>
              <a:t>)</a:t>
            </a:r>
          </a:p>
          <a:p>
            <a:pPr lvl="1" algn="just"/>
            <a:r>
              <a:rPr lang="tr-TR" sz="2800" dirty="0"/>
              <a:t>Ağ Veri Modeli (Network Data Model)</a:t>
            </a:r>
          </a:p>
          <a:p>
            <a:pPr lvl="1" algn="just"/>
            <a:r>
              <a:rPr lang="tr-TR" sz="2800" dirty="0" err="1"/>
              <a:t>Graph</a:t>
            </a:r>
            <a:r>
              <a:rPr lang="tr-TR" sz="2800" dirty="0"/>
              <a:t> </a:t>
            </a:r>
          </a:p>
          <a:p>
            <a:pPr lvl="1" algn="just"/>
            <a:r>
              <a:rPr lang="tr-TR" sz="2800" dirty="0"/>
              <a:t>İlişkisel </a:t>
            </a:r>
          </a:p>
          <a:p>
            <a:pPr lvl="1" algn="just"/>
            <a:r>
              <a:rPr lang="tr-TR" sz="2800" dirty="0"/>
              <a:t>Nesneye Yönelik </a:t>
            </a:r>
          </a:p>
          <a:p>
            <a:pPr lvl="1" algn="just"/>
            <a:r>
              <a:rPr lang="tr-TR" sz="2800" dirty="0"/>
              <a:t>No-</a:t>
            </a:r>
            <a:r>
              <a:rPr lang="tr-TR" sz="2800" dirty="0" err="1"/>
              <a:t>Sql</a:t>
            </a:r>
            <a:r>
              <a:rPr lang="tr-TR" sz="2800" dirty="0"/>
              <a:t> </a:t>
            </a:r>
          </a:p>
          <a:p>
            <a:pPr algn="just"/>
            <a:endParaRPr lang="en-US" dirty="0"/>
          </a:p>
        </p:txBody>
      </p:sp>
    </p:spTree>
    <p:extLst>
      <p:ext uri="{BB962C8B-B14F-4D97-AF65-F5344CB8AC3E}">
        <p14:creationId xmlns:p14="http://schemas.microsoft.com/office/powerpoint/2010/main" val="2733328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marL="457200" lvl="1" indent="0" algn="just">
              <a:buNone/>
            </a:pPr>
            <a:r>
              <a:rPr lang="tr-TR" sz="2600" dirty="0"/>
              <a:t>Hiyerarşik </a:t>
            </a:r>
            <a:r>
              <a:rPr lang="tr-TR" sz="2600" dirty="0" err="1"/>
              <a:t>Veritabanları</a:t>
            </a:r>
            <a:r>
              <a:rPr lang="tr-TR" sz="2600" dirty="0"/>
              <a:t> </a:t>
            </a:r>
          </a:p>
          <a:p>
            <a:pPr lvl="1" algn="just"/>
            <a:r>
              <a:rPr lang="tr-TR" sz="2600" dirty="0"/>
              <a:t>1960 ve 1970’li yıllarda kullanılmıştır. Bu modelde kayıtlar ağaç /</a:t>
            </a:r>
            <a:r>
              <a:rPr lang="tr-TR" sz="2600" dirty="0" err="1"/>
              <a:t>tree</a:t>
            </a:r>
            <a:r>
              <a:rPr lang="tr-TR" sz="2600" dirty="0"/>
              <a:t> yapısında saklanır. </a:t>
            </a:r>
          </a:p>
          <a:p>
            <a:pPr lvl="1" algn="just"/>
            <a:r>
              <a:rPr lang="tr-TR" sz="2600" dirty="0"/>
              <a:t>Her dalın alt dalları sayesinde dallanma ve çeşitlilik artar. Alt dalın sadece tek bir noktadan üst dala bağlanması gerekir. Ebeveyn-çocuk ilişkisine dayanır. (Bir ebeveynin birden çok çocuğu olabilir ama bir çocuğun bir ebeveyni olur). Bu modelde bir düğüm alt seviyedeki n düğüme, üst seviyedeki 1 düğüme bağlanabilir.</a:t>
            </a:r>
          </a:p>
          <a:p>
            <a:endParaRPr lang="en-US" dirty="0"/>
          </a:p>
        </p:txBody>
      </p:sp>
      <p:sp>
        <p:nvSpPr>
          <p:cNvPr id="4" name="Dikdörtgen 3"/>
          <p:cNvSpPr/>
          <p:nvPr/>
        </p:nvSpPr>
        <p:spPr>
          <a:xfrm>
            <a:off x="961936" y="6254230"/>
            <a:ext cx="8789586" cy="369332"/>
          </a:xfrm>
          <a:prstGeom prst="rect">
            <a:avLst/>
          </a:prstGeom>
        </p:spPr>
        <p:txBody>
          <a:bodyPr wrap="none">
            <a:spAutoFit/>
          </a:bodyPr>
          <a:lstStyle/>
          <a:p>
            <a:r>
              <a:rPr lang="en-US" b="1" dirty="0">
                <a:solidFill>
                  <a:srgbClr val="FF0000"/>
                </a:solidFill>
              </a:rPr>
              <a:t> IBM Information Management System (IMS) and RDM</a:t>
            </a:r>
            <a:r>
              <a:rPr lang="tr-TR" b="1" dirty="0">
                <a:solidFill>
                  <a:srgbClr val="FF0000"/>
                </a:solidFill>
              </a:rPr>
              <a:t> (</a:t>
            </a:r>
            <a:r>
              <a:rPr lang="en-US" b="1" dirty="0" err="1">
                <a:solidFill>
                  <a:srgbClr val="FF0000"/>
                </a:solidFill>
              </a:rPr>
              <a:t>Raima</a:t>
            </a:r>
            <a:r>
              <a:rPr lang="en-US" b="1" dirty="0">
                <a:solidFill>
                  <a:srgbClr val="FF0000"/>
                </a:solidFill>
              </a:rPr>
              <a:t> Database </a:t>
            </a:r>
            <a:r>
              <a:rPr lang="en-US" b="1" dirty="0" smtClean="0">
                <a:solidFill>
                  <a:srgbClr val="FF0000"/>
                </a:solidFill>
              </a:rPr>
              <a:t>Manager</a:t>
            </a:r>
            <a:r>
              <a:rPr lang="tr-TR" b="1" dirty="0" smtClean="0">
                <a:solidFill>
                  <a:srgbClr val="FF0000"/>
                </a:solidFill>
              </a:rPr>
              <a:t>)</a:t>
            </a:r>
            <a:r>
              <a:rPr lang="en-US" dirty="0">
                <a:solidFill>
                  <a:srgbClr val="3366CC"/>
                </a:solidFill>
                <a:latin typeface="Arial" panose="020B0604020202020204" pitchFamily="34" charset="0"/>
                <a:hlinkClick r:id="rId2"/>
              </a:rPr>
              <a:t> </a:t>
            </a:r>
            <a:endParaRPr lang="en-US" dirty="0"/>
          </a:p>
        </p:txBody>
      </p:sp>
    </p:spTree>
    <p:extLst>
      <p:ext uri="{BB962C8B-B14F-4D97-AF65-F5344CB8AC3E}">
        <p14:creationId xmlns:p14="http://schemas.microsoft.com/office/powerpoint/2010/main" val="500278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a:xfrm>
            <a:off x="239283" y="2336873"/>
            <a:ext cx="10054900" cy="3599316"/>
          </a:xfrm>
        </p:spPr>
        <p:txBody>
          <a:bodyPr/>
          <a:lstStyle/>
          <a:p>
            <a:pPr lvl="1" algn="just"/>
            <a:r>
              <a:rPr lang="tr-TR" sz="2600" dirty="0"/>
              <a:t>Varlıklar arasında ilişkileri kurarken her varlığın tek bir varlığa bağlanması gerekir. Aynı varlık birden fazla ilişkide kullanılacaksa tekrar oluşturmak gerektiğinden gereksiz veri tekrarına neden olur. </a:t>
            </a:r>
          </a:p>
          <a:p>
            <a:pPr lvl="1" algn="just"/>
            <a:r>
              <a:rPr lang="tr-TR" sz="2600" dirty="0"/>
              <a:t>Herhangi bir bilgi bulunmak istendiğinde arama en tepe noktadan başlar.</a:t>
            </a:r>
          </a:p>
          <a:p>
            <a:pPr lvl="1" algn="just"/>
            <a:r>
              <a:rPr lang="tr-TR" sz="2600" dirty="0"/>
              <a:t>Dallardan herhangi biri silindiğinde o dala bağlı tüm kayıtlar silinir.</a:t>
            </a:r>
          </a:p>
          <a:p>
            <a:pPr algn="just"/>
            <a:endParaRPr lang="tr-TR" dirty="0"/>
          </a:p>
          <a:p>
            <a:endParaRPr lang="en-US" dirty="0"/>
          </a:p>
        </p:txBody>
      </p:sp>
    </p:spTree>
    <p:extLst>
      <p:ext uri="{BB962C8B-B14F-4D97-AF65-F5344CB8AC3E}">
        <p14:creationId xmlns:p14="http://schemas.microsoft.com/office/powerpoint/2010/main" val="2813853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a:xfrm>
            <a:off x="341833" y="2336873"/>
            <a:ext cx="9952350" cy="3599316"/>
          </a:xfrm>
        </p:spPr>
        <p:txBody>
          <a:bodyPr/>
          <a:lstStyle/>
          <a:p>
            <a:pPr lvl="1" algn="just"/>
            <a:r>
              <a:rPr lang="tr-TR" dirty="0"/>
              <a:t>Tablolar birbiriyle ilişkili ve hiyerarşik olarak (üstten alta doğru genişleyen bir yapıda) oluşturulur. </a:t>
            </a:r>
          </a:p>
          <a:p>
            <a:pPr lvl="1" algn="just"/>
            <a:r>
              <a:rPr lang="tr-TR" dirty="0"/>
              <a:t>Bir ağaç yapısı üzerine oturtulan hiyerarşik </a:t>
            </a:r>
            <a:r>
              <a:rPr lang="tr-TR" dirty="0" err="1"/>
              <a:t>veritabanlarında</a:t>
            </a:r>
            <a:r>
              <a:rPr lang="tr-TR" dirty="0"/>
              <a:t> alt </a:t>
            </a:r>
            <a:r>
              <a:rPr lang="tr-TR" dirty="0" err="1"/>
              <a:t>kırılımların</a:t>
            </a:r>
            <a:r>
              <a:rPr lang="tr-TR" dirty="0"/>
              <a:t> sayısı arttıkça yönetim ve performans açısından problemler yaşanmasına sebep olacaktır. </a:t>
            </a:r>
          </a:p>
          <a:p>
            <a:endParaRPr lang="en-US" dirty="0"/>
          </a:p>
        </p:txBody>
      </p:sp>
      <p:pic>
        <p:nvPicPr>
          <p:cNvPr id="4" name="Resim 3"/>
          <p:cNvPicPr>
            <a:picLocks noChangeAspect="1"/>
          </p:cNvPicPr>
          <p:nvPr/>
        </p:nvPicPr>
        <p:blipFill>
          <a:blip r:embed="rId2"/>
          <a:stretch>
            <a:fillRect/>
          </a:stretch>
        </p:blipFill>
        <p:spPr>
          <a:xfrm>
            <a:off x="627936" y="4338240"/>
            <a:ext cx="4859315" cy="2100656"/>
          </a:xfrm>
          <a:prstGeom prst="rect">
            <a:avLst/>
          </a:prstGeom>
        </p:spPr>
      </p:pic>
      <p:pic>
        <p:nvPicPr>
          <p:cNvPr id="4098" name="Picture 2" descr="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478" y="4097930"/>
            <a:ext cx="307657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60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753228"/>
            <a:ext cx="9613861" cy="1080938"/>
          </a:xfrm>
        </p:spPr>
        <p:txBody>
          <a:bodyPr>
            <a:normAutofit/>
          </a:bodyPr>
          <a:lstStyle/>
          <a:p>
            <a:r>
              <a:rPr lang="tr-TR" sz="2800" b="1" dirty="0" err="1" smtClean="0"/>
              <a:t>Veritabanı</a:t>
            </a:r>
            <a:r>
              <a:rPr lang="tr-TR" sz="2800" b="1" dirty="0" smtClean="0"/>
              <a:t> </a:t>
            </a:r>
            <a:r>
              <a:rPr lang="tr-TR" sz="2800" b="1" dirty="0"/>
              <a:t>Yönetim Sistemlerinin Sınıflandırılması</a:t>
            </a:r>
            <a:endParaRPr lang="en-US" sz="2800" dirty="0"/>
          </a:p>
        </p:txBody>
      </p:sp>
      <p:sp>
        <p:nvSpPr>
          <p:cNvPr id="3" name="İçerik Yer Tutucusu 2"/>
          <p:cNvSpPr>
            <a:spLocks noGrp="1"/>
          </p:cNvSpPr>
          <p:nvPr>
            <p:ph idx="1"/>
          </p:nvPr>
        </p:nvSpPr>
        <p:spPr/>
        <p:txBody>
          <a:bodyPr/>
          <a:lstStyle/>
          <a:p>
            <a:r>
              <a:rPr lang="tr-TR" dirty="0"/>
              <a:t>Ağ Veri Modeli (Network Data Model)</a:t>
            </a:r>
          </a:p>
          <a:p>
            <a:pPr lvl="1" algn="just"/>
            <a:r>
              <a:rPr lang="tr-TR" sz="1800" dirty="0"/>
              <a:t>Hiyerarşik modelde bir düğüm alt seviyedeki n düğüme, üst seviyedeki 1 düğüme bağlanabilirken; Ağ veri modelinde bu sınırlama yoktur. Bir eleman herhangi bir elemana bağlanabilir. Her kaydın bir çok ebeveyn ve birçok çocuk kaydı bulunabilir. </a:t>
            </a:r>
          </a:p>
          <a:p>
            <a:pPr lvl="1" algn="just"/>
            <a:r>
              <a:rPr lang="tr-TR" sz="1800" dirty="0"/>
              <a:t>Ağ modelinde düğümler arası çoklu ilişki kurulamadığından kısıtlı yapıdır. Ancak hiyerarşik model daha kısıtlıdır.</a:t>
            </a:r>
          </a:p>
          <a:p>
            <a:endParaRPr lang="en-US" dirty="0"/>
          </a:p>
        </p:txBody>
      </p:sp>
      <p:pic>
        <p:nvPicPr>
          <p:cNvPr id="4" name="Resim 3"/>
          <p:cNvPicPr>
            <a:picLocks noChangeAspect="1"/>
          </p:cNvPicPr>
          <p:nvPr/>
        </p:nvPicPr>
        <p:blipFill>
          <a:blip r:embed="rId2"/>
          <a:stretch>
            <a:fillRect/>
          </a:stretch>
        </p:blipFill>
        <p:spPr>
          <a:xfrm>
            <a:off x="1543054" y="4273263"/>
            <a:ext cx="4162425" cy="2057400"/>
          </a:xfrm>
          <a:prstGeom prst="rect">
            <a:avLst/>
          </a:prstGeom>
        </p:spPr>
      </p:pic>
      <p:pic>
        <p:nvPicPr>
          <p:cNvPr id="5124" name="Picture 4" descr="Diagram of a network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478" y="4273263"/>
            <a:ext cx="2647950" cy="2343151"/>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8458200" y="753228"/>
            <a:ext cx="3624943" cy="2031325"/>
          </a:xfrm>
          <a:prstGeom prst="rect">
            <a:avLst/>
          </a:prstGeom>
        </p:spPr>
        <p:txBody>
          <a:bodyPr wrap="square">
            <a:spAutoFit/>
          </a:bodyPr>
          <a:lstStyle/>
          <a:p>
            <a:pPr>
              <a:buFont typeface="+mj-lt"/>
              <a:buAutoNum type="arabicPeriod"/>
            </a:pPr>
            <a:r>
              <a:rPr lang="en-US" dirty="0" err="1">
                <a:solidFill>
                  <a:srgbClr val="FF0000"/>
                </a:solidFill>
                <a:latin typeface="verdana" panose="020B0604030504040204" pitchFamily="34" charset="0"/>
              </a:rPr>
              <a:t>TurboIMAGE</a:t>
            </a:r>
            <a:endParaRPr lang="en-US" dirty="0">
              <a:solidFill>
                <a:srgbClr val="FF0000"/>
              </a:solidFill>
              <a:latin typeface="verdana" panose="020B0604030504040204" pitchFamily="34" charset="0"/>
            </a:endParaRPr>
          </a:p>
          <a:p>
            <a:pPr>
              <a:buFont typeface="+mj-lt"/>
              <a:buAutoNum type="arabicPeriod"/>
            </a:pPr>
            <a:r>
              <a:rPr lang="en-US" dirty="0">
                <a:solidFill>
                  <a:srgbClr val="FF0000"/>
                </a:solidFill>
                <a:latin typeface="verdana" panose="020B0604030504040204" pitchFamily="34" charset="0"/>
              </a:rPr>
              <a:t>Integrated Data Store (IDS)</a:t>
            </a:r>
          </a:p>
          <a:p>
            <a:pPr>
              <a:buFont typeface="+mj-lt"/>
              <a:buAutoNum type="arabicPeriod"/>
            </a:pPr>
            <a:r>
              <a:rPr lang="en-US" dirty="0" err="1">
                <a:solidFill>
                  <a:srgbClr val="FF0000"/>
                </a:solidFill>
                <a:latin typeface="verdana" panose="020B0604030504040204" pitchFamily="34" charset="0"/>
              </a:rPr>
              <a:t>Raima</a:t>
            </a:r>
            <a:r>
              <a:rPr lang="en-US" dirty="0">
                <a:solidFill>
                  <a:srgbClr val="FF0000"/>
                </a:solidFill>
                <a:latin typeface="verdana" panose="020B0604030504040204" pitchFamily="34" charset="0"/>
              </a:rPr>
              <a:t> Database Manager</a:t>
            </a:r>
          </a:p>
          <a:p>
            <a:pPr>
              <a:buFont typeface="+mj-lt"/>
              <a:buAutoNum type="arabicPeriod"/>
            </a:pPr>
            <a:r>
              <a:rPr lang="en-US" dirty="0">
                <a:solidFill>
                  <a:srgbClr val="FF0000"/>
                </a:solidFill>
                <a:latin typeface="verdana" panose="020B0604030504040204" pitchFamily="34" charset="0"/>
              </a:rPr>
              <a:t>Univac DMS-1100</a:t>
            </a:r>
          </a:p>
          <a:p>
            <a:pPr>
              <a:buFont typeface="+mj-lt"/>
              <a:buAutoNum type="arabicPeriod"/>
            </a:pPr>
            <a:r>
              <a:rPr lang="en-US" dirty="0">
                <a:solidFill>
                  <a:srgbClr val="FF0000"/>
                </a:solidFill>
                <a:latin typeface="verdana" panose="020B0604030504040204" pitchFamily="34" charset="0"/>
              </a:rPr>
              <a:t>IDMS (Integrated Database Management System)</a:t>
            </a:r>
            <a:endParaRPr lang="en-US" b="0" i="0" dirty="0">
              <a:solidFill>
                <a:srgbClr val="FF0000"/>
              </a:solidFill>
              <a:effectLst/>
              <a:latin typeface="verdana" panose="020B0604030504040204" pitchFamily="34" charset="0"/>
            </a:endParaRPr>
          </a:p>
        </p:txBody>
      </p:sp>
    </p:spTree>
    <p:extLst>
      <p:ext uri="{BB962C8B-B14F-4D97-AF65-F5344CB8AC3E}">
        <p14:creationId xmlns:p14="http://schemas.microsoft.com/office/powerpoint/2010/main" val="3169284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Sistemlerinin Sınıflandırılması</a:t>
            </a:r>
            <a:endParaRPr lang="en-US" dirty="0"/>
          </a:p>
        </p:txBody>
      </p:sp>
      <p:sp>
        <p:nvSpPr>
          <p:cNvPr id="3" name="İçerik Yer Tutucusu 2"/>
          <p:cNvSpPr>
            <a:spLocks noGrp="1"/>
          </p:cNvSpPr>
          <p:nvPr>
            <p:ph idx="1"/>
          </p:nvPr>
        </p:nvSpPr>
        <p:spPr/>
        <p:txBody>
          <a:bodyPr>
            <a:normAutofit fontScale="92500" lnSpcReduction="20000"/>
          </a:bodyPr>
          <a:lstStyle/>
          <a:p>
            <a:pPr marL="0" indent="0" algn="just">
              <a:buNone/>
            </a:pPr>
            <a:r>
              <a:rPr lang="tr-TR" dirty="0" smtClean="0">
                <a:solidFill>
                  <a:srgbClr val="FF0000"/>
                </a:solidFill>
              </a:rPr>
              <a:t>Artıları</a:t>
            </a:r>
          </a:p>
          <a:p>
            <a:pPr algn="just"/>
            <a:r>
              <a:rPr lang="en-US" dirty="0" err="1"/>
              <a:t>Hiyerarşik</a:t>
            </a:r>
            <a:r>
              <a:rPr lang="en-US" dirty="0"/>
              <a:t> </a:t>
            </a:r>
            <a:r>
              <a:rPr lang="en-US" dirty="0" err="1"/>
              <a:t>veritabanı</a:t>
            </a:r>
            <a:r>
              <a:rPr lang="en-US" dirty="0"/>
              <a:t> </a:t>
            </a:r>
            <a:r>
              <a:rPr lang="en-US" dirty="0" err="1"/>
              <a:t>gibi</a:t>
            </a:r>
            <a:r>
              <a:rPr lang="en-US" dirty="0"/>
              <a:t> </a:t>
            </a:r>
            <a:r>
              <a:rPr lang="en-US" dirty="0" err="1"/>
              <a:t>basit</a:t>
            </a:r>
            <a:r>
              <a:rPr lang="en-US" dirty="0"/>
              <a:t> </a:t>
            </a:r>
            <a:r>
              <a:rPr lang="en-US" dirty="0" err="1"/>
              <a:t>bir</a:t>
            </a:r>
            <a:r>
              <a:rPr lang="en-US" dirty="0"/>
              <a:t> </a:t>
            </a:r>
            <a:r>
              <a:rPr lang="en-US" dirty="0" err="1"/>
              <a:t>kavram</a:t>
            </a:r>
            <a:r>
              <a:rPr lang="en-US" dirty="0"/>
              <a:t> </a:t>
            </a:r>
            <a:r>
              <a:rPr lang="en-US" dirty="0" err="1"/>
              <a:t>olan</a:t>
            </a:r>
            <a:r>
              <a:rPr lang="en-US" dirty="0"/>
              <a:t> </a:t>
            </a:r>
            <a:r>
              <a:rPr lang="en-US" dirty="0" err="1"/>
              <a:t>ağ</a:t>
            </a:r>
            <a:r>
              <a:rPr lang="en-US" dirty="0"/>
              <a:t> </a:t>
            </a:r>
            <a:r>
              <a:rPr lang="en-US" dirty="0" err="1"/>
              <a:t>veritabanları</a:t>
            </a:r>
            <a:r>
              <a:rPr lang="en-US" dirty="0"/>
              <a:t> </a:t>
            </a:r>
            <a:r>
              <a:rPr lang="en-US" dirty="0" err="1"/>
              <a:t>kavramsal</a:t>
            </a:r>
            <a:r>
              <a:rPr lang="en-US" dirty="0"/>
              <a:t> </a:t>
            </a:r>
            <a:r>
              <a:rPr lang="en-US" dirty="0" err="1"/>
              <a:t>olarak</a:t>
            </a:r>
            <a:r>
              <a:rPr lang="en-US" dirty="0"/>
              <a:t> </a:t>
            </a:r>
            <a:r>
              <a:rPr lang="en-US" dirty="0" err="1"/>
              <a:t>basittir</a:t>
            </a:r>
            <a:r>
              <a:rPr lang="en-US" dirty="0"/>
              <a:t> </a:t>
            </a:r>
            <a:r>
              <a:rPr lang="en-US" dirty="0" err="1"/>
              <a:t>ve</a:t>
            </a:r>
            <a:r>
              <a:rPr lang="en-US" dirty="0"/>
              <a:t> </a:t>
            </a:r>
            <a:r>
              <a:rPr lang="en-US" dirty="0" err="1"/>
              <a:t>tasarımı</a:t>
            </a:r>
            <a:r>
              <a:rPr lang="en-US" dirty="0"/>
              <a:t> </a:t>
            </a:r>
            <a:r>
              <a:rPr lang="en-US" dirty="0" err="1"/>
              <a:t>kolaydır</a:t>
            </a:r>
            <a:r>
              <a:rPr lang="en-US" dirty="0" smtClean="0"/>
              <a:t>.</a:t>
            </a:r>
            <a:endParaRPr lang="tr-TR" dirty="0" smtClean="0"/>
          </a:p>
          <a:p>
            <a:pPr algn="just"/>
            <a:r>
              <a:rPr lang="en-US" dirty="0" err="1" smtClean="0"/>
              <a:t>Çoklu</a:t>
            </a:r>
            <a:r>
              <a:rPr lang="en-US" dirty="0" smtClean="0"/>
              <a:t> </a:t>
            </a:r>
            <a:r>
              <a:rPr lang="en-US" dirty="0" err="1"/>
              <a:t>ilişki</a:t>
            </a:r>
            <a:r>
              <a:rPr lang="en-US" dirty="0"/>
              <a:t> </a:t>
            </a:r>
            <a:r>
              <a:rPr lang="en-US" dirty="0" err="1"/>
              <a:t>türleri-ağ</a:t>
            </a:r>
            <a:r>
              <a:rPr lang="en-US" dirty="0"/>
              <a:t> </a:t>
            </a:r>
            <a:r>
              <a:rPr lang="en-US" dirty="0" err="1"/>
              <a:t>modelleri</a:t>
            </a:r>
            <a:r>
              <a:rPr lang="en-US" dirty="0"/>
              <a:t> </a:t>
            </a:r>
            <a:r>
              <a:rPr lang="en-US" dirty="0" err="1"/>
              <a:t>bire-çok</a:t>
            </a:r>
            <a:r>
              <a:rPr lang="en-US" dirty="0"/>
              <a:t> </a:t>
            </a:r>
            <a:r>
              <a:rPr lang="en-US" dirty="0" err="1"/>
              <a:t>ve</a:t>
            </a:r>
            <a:r>
              <a:rPr lang="en-US" dirty="0"/>
              <a:t> </a:t>
            </a:r>
            <a:r>
              <a:rPr lang="en-US" dirty="0" err="1"/>
              <a:t>çoka-çok</a:t>
            </a:r>
            <a:r>
              <a:rPr lang="en-US" dirty="0"/>
              <a:t> </a:t>
            </a:r>
            <a:r>
              <a:rPr lang="en-US" dirty="0" err="1"/>
              <a:t>ilişkileri</a:t>
            </a:r>
            <a:r>
              <a:rPr lang="en-US" dirty="0"/>
              <a:t> </a:t>
            </a:r>
            <a:r>
              <a:rPr lang="en-US" dirty="0" err="1"/>
              <a:t>destekleyebilir</a:t>
            </a:r>
            <a:r>
              <a:rPr lang="en-US" dirty="0"/>
              <a:t>, </a:t>
            </a:r>
            <a:r>
              <a:rPr lang="en-US" dirty="0" err="1"/>
              <a:t>bu</a:t>
            </a:r>
            <a:r>
              <a:rPr lang="en-US" dirty="0"/>
              <a:t> da </a:t>
            </a:r>
            <a:r>
              <a:rPr lang="en-US" dirty="0" err="1"/>
              <a:t>varlıklar</a:t>
            </a:r>
            <a:r>
              <a:rPr lang="en-US" dirty="0"/>
              <a:t> </a:t>
            </a:r>
            <a:r>
              <a:rPr lang="en-US" dirty="0" err="1"/>
              <a:t>arasındaki</a:t>
            </a:r>
            <a:r>
              <a:rPr lang="en-US" dirty="0"/>
              <a:t> </a:t>
            </a:r>
            <a:r>
              <a:rPr lang="en-US" dirty="0" err="1"/>
              <a:t>gerçek</a:t>
            </a:r>
            <a:r>
              <a:rPr lang="en-US" dirty="0"/>
              <a:t> </a:t>
            </a:r>
            <a:r>
              <a:rPr lang="en-US" dirty="0" err="1"/>
              <a:t>yaşam</a:t>
            </a:r>
            <a:r>
              <a:rPr lang="en-US" dirty="0"/>
              <a:t> </a:t>
            </a:r>
            <a:r>
              <a:rPr lang="en-US" dirty="0" err="1"/>
              <a:t>ilişkilerini</a:t>
            </a:r>
            <a:r>
              <a:rPr lang="en-US" dirty="0"/>
              <a:t> </a:t>
            </a:r>
            <a:r>
              <a:rPr lang="en-US" dirty="0" err="1"/>
              <a:t>yakalamak</a:t>
            </a:r>
            <a:r>
              <a:rPr lang="en-US" dirty="0"/>
              <a:t> </a:t>
            </a:r>
            <a:r>
              <a:rPr lang="en-US" dirty="0" err="1"/>
              <a:t>için</a:t>
            </a:r>
            <a:r>
              <a:rPr lang="en-US" dirty="0"/>
              <a:t> </a:t>
            </a:r>
            <a:r>
              <a:rPr lang="en-US" dirty="0" err="1"/>
              <a:t>yararlıdır</a:t>
            </a:r>
            <a:r>
              <a:rPr lang="en-US" dirty="0"/>
              <a:t>. </a:t>
            </a:r>
            <a:endParaRPr lang="tr-TR" dirty="0" smtClean="0"/>
          </a:p>
          <a:p>
            <a:pPr algn="just"/>
            <a:r>
              <a:rPr lang="en-US" dirty="0" err="1" smtClean="0"/>
              <a:t>Veri</a:t>
            </a:r>
            <a:r>
              <a:rPr lang="en-US" dirty="0" smtClean="0"/>
              <a:t> </a:t>
            </a:r>
            <a:r>
              <a:rPr lang="en-US" dirty="0" err="1"/>
              <a:t>bütünlüğü-ağ</a:t>
            </a:r>
            <a:r>
              <a:rPr lang="en-US" dirty="0"/>
              <a:t> </a:t>
            </a:r>
            <a:r>
              <a:rPr lang="en-US" dirty="0" err="1"/>
              <a:t>modeli</a:t>
            </a:r>
            <a:r>
              <a:rPr lang="en-US" dirty="0"/>
              <a:t>, </a:t>
            </a:r>
            <a:r>
              <a:rPr lang="en-US" dirty="0" err="1"/>
              <a:t>üyelerin</a:t>
            </a:r>
            <a:r>
              <a:rPr lang="en-US" dirty="0"/>
              <a:t> </a:t>
            </a:r>
            <a:r>
              <a:rPr lang="en-US" dirty="0" err="1"/>
              <a:t>sahibi</a:t>
            </a:r>
            <a:r>
              <a:rPr lang="en-US" dirty="0"/>
              <a:t> </a:t>
            </a:r>
            <a:r>
              <a:rPr lang="en-US" dirty="0" err="1"/>
              <a:t>olmadan</a:t>
            </a:r>
            <a:r>
              <a:rPr lang="en-US" dirty="0"/>
              <a:t> </a:t>
            </a:r>
            <a:r>
              <a:rPr lang="en-US" dirty="0" err="1"/>
              <a:t>var</a:t>
            </a:r>
            <a:r>
              <a:rPr lang="en-US" dirty="0"/>
              <a:t> </a:t>
            </a:r>
            <a:r>
              <a:rPr lang="en-US" dirty="0" err="1"/>
              <a:t>olmasına</a:t>
            </a:r>
            <a:r>
              <a:rPr lang="en-US" dirty="0"/>
              <a:t> </a:t>
            </a:r>
            <a:r>
              <a:rPr lang="en-US" dirty="0" err="1"/>
              <a:t>izin</a:t>
            </a:r>
            <a:r>
              <a:rPr lang="en-US" dirty="0"/>
              <a:t> </a:t>
            </a:r>
            <a:r>
              <a:rPr lang="en-US" dirty="0" err="1"/>
              <a:t>vermez</a:t>
            </a:r>
            <a:r>
              <a:rPr lang="en-US" dirty="0" smtClean="0"/>
              <a:t>.</a:t>
            </a:r>
            <a:endParaRPr lang="tr-TR" dirty="0" smtClean="0"/>
          </a:p>
          <a:p>
            <a:pPr algn="just"/>
            <a:r>
              <a:rPr lang="en-US" dirty="0" err="1" smtClean="0"/>
              <a:t>Veri</a:t>
            </a:r>
            <a:r>
              <a:rPr lang="en-US" dirty="0" smtClean="0"/>
              <a:t> </a:t>
            </a:r>
            <a:r>
              <a:rPr lang="en-US" dirty="0" err="1"/>
              <a:t>bağımsızlığı-ağ</a:t>
            </a:r>
            <a:r>
              <a:rPr lang="en-US" dirty="0"/>
              <a:t> </a:t>
            </a:r>
            <a:r>
              <a:rPr lang="en-US" dirty="0" err="1"/>
              <a:t>modeli</a:t>
            </a:r>
            <a:r>
              <a:rPr lang="en-US" dirty="0"/>
              <a:t>, </a:t>
            </a:r>
            <a:r>
              <a:rPr lang="en-US" dirty="0" err="1"/>
              <a:t>veri</a:t>
            </a:r>
            <a:r>
              <a:rPr lang="en-US" dirty="0"/>
              <a:t> </a:t>
            </a:r>
            <a:r>
              <a:rPr lang="en-US" dirty="0" err="1"/>
              <a:t>işlemeyi</a:t>
            </a:r>
            <a:r>
              <a:rPr lang="en-US" dirty="0"/>
              <a:t> </a:t>
            </a:r>
            <a:r>
              <a:rPr lang="en-US" dirty="0" err="1"/>
              <a:t>fiziksel</a:t>
            </a:r>
            <a:r>
              <a:rPr lang="en-US" dirty="0"/>
              <a:t> </a:t>
            </a:r>
            <a:r>
              <a:rPr lang="en-US" dirty="0" err="1"/>
              <a:t>depolama</a:t>
            </a:r>
            <a:r>
              <a:rPr lang="en-US" dirty="0"/>
              <a:t> </a:t>
            </a:r>
            <a:r>
              <a:rPr lang="en-US" dirty="0" err="1"/>
              <a:t>detaylarından</a:t>
            </a:r>
            <a:r>
              <a:rPr lang="en-US" dirty="0"/>
              <a:t> </a:t>
            </a:r>
            <a:r>
              <a:rPr lang="en-US" dirty="0" err="1"/>
              <a:t>ayırma</a:t>
            </a:r>
            <a:r>
              <a:rPr lang="en-US" dirty="0"/>
              <a:t> </a:t>
            </a:r>
            <a:r>
              <a:rPr lang="en-US" dirty="0" err="1"/>
              <a:t>konusunda</a:t>
            </a:r>
            <a:r>
              <a:rPr lang="en-US" dirty="0"/>
              <a:t> </a:t>
            </a:r>
            <a:r>
              <a:rPr lang="en-US" dirty="0" err="1"/>
              <a:t>hiyerarşik</a:t>
            </a:r>
            <a:r>
              <a:rPr lang="en-US" dirty="0"/>
              <a:t> </a:t>
            </a:r>
            <a:r>
              <a:rPr lang="en-US" dirty="0" err="1"/>
              <a:t>modelden</a:t>
            </a:r>
            <a:r>
              <a:rPr lang="en-US" dirty="0"/>
              <a:t> </a:t>
            </a:r>
            <a:r>
              <a:rPr lang="en-US" dirty="0" err="1"/>
              <a:t>daha</a:t>
            </a:r>
            <a:r>
              <a:rPr lang="en-US" dirty="0"/>
              <a:t> </a:t>
            </a:r>
            <a:r>
              <a:rPr lang="en-US" dirty="0" err="1"/>
              <a:t>üstündür</a:t>
            </a:r>
            <a:r>
              <a:rPr lang="en-US" dirty="0" smtClean="0"/>
              <a:t>.</a:t>
            </a:r>
            <a:endParaRPr lang="tr-TR" dirty="0" smtClean="0"/>
          </a:p>
          <a:p>
            <a:pPr algn="just"/>
            <a:r>
              <a:rPr lang="en-US" dirty="0" err="1" smtClean="0"/>
              <a:t>Veri</a:t>
            </a:r>
            <a:r>
              <a:rPr lang="en-US" dirty="0" smtClean="0"/>
              <a:t> </a:t>
            </a:r>
            <a:r>
              <a:rPr lang="en-US" dirty="0" err="1"/>
              <a:t>erişimi-Veri</a:t>
            </a:r>
            <a:r>
              <a:rPr lang="en-US" dirty="0"/>
              <a:t> </a:t>
            </a:r>
            <a:r>
              <a:rPr lang="en-US" dirty="0" err="1"/>
              <a:t>erişimi</a:t>
            </a:r>
            <a:r>
              <a:rPr lang="en-US" dirty="0"/>
              <a:t>, </a:t>
            </a:r>
            <a:r>
              <a:rPr lang="en-US" dirty="0" err="1"/>
              <a:t>hiyerarşik</a:t>
            </a:r>
            <a:r>
              <a:rPr lang="en-US" dirty="0"/>
              <a:t> </a:t>
            </a:r>
            <a:r>
              <a:rPr lang="en-US" dirty="0" err="1"/>
              <a:t>bir</a:t>
            </a:r>
            <a:r>
              <a:rPr lang="en-US" dirty="0"/>
              <a:t> </a:t>
            </a:r>
            <a:r>
              <a:rPr lang="en-US" dirty="0" err="1"/>
              <a:t>veritabanına</a:t>
            </a:r>
            <a:r>
              <a:rPr lang="en-US" dirty="0"/>
              <a:t> </a:t>
            </a:r>
            <a:r>
              <a:rPr lang="en-US" dirty="0" err="1"/>
              <a:t>göre</a:t>
            </a:r>
            <a:r>
              <a:rPr lang="en-US" dirty="0"/>
              <a:t> </a:t>
            </a:r>
            <a:r>
              <a:rPr lang="en-US" dirty="0" err="1"/>
              <a:t>daha</a:t>
            </a:r>
            <a:r>
              <a:rPr lang="en-US" dirty="0"/>
              <a:t> </a:t>
            </a:r>
            <a:r>
              <a:rPr lang="en-US" dirty="0" err="1"/>
              <a:t>hızlı</a:t>
            </a:r>
            <a:r>
              <a:rPr lang="en-US" dirty="0"/>
              <a:t> </a:t>
            </a:r>
            <a:r>
              <a:rPr lang="en-US" dirty="0" err="1"/>
              <a:t>ve</a:t>
            </a:r>
            <a:r>
              <a:rPr lang="en-US" dirty="0"/>
              <a:t> </a:t>
            </a:r>
            <a:r>
              <a:rPr lang="en-US" dirty="0" err="1"/>
              <a:t>kolaydır</a:t>
            </a:r>
            <a:r>
              <a:rPr lang="en-US" dirty="0"/>
              <a:t>.</a:t>
            </a:r>
          </a:p>
        </p:txBody>
      </p:sp>
    </p:spTree>
    <p:extLst>
      <p:ext uri="{BB962C8B-B14F-4D97-AF65-F5344CB8AC3E}">
        <p14:creationId xmlns:p14="http://schemas.microsoft.com/office/powerpoint/2010/main" val="362098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Sistemlerinin Sınıflandırılması</a:t>
            </a:r>
            <a:endParaRPr lang="en-US" dirty="0"/>
          </a:p>
        </p:txBody>
      </p:sp>
      <p:sp>
        <p:nvSpPr>
          <p:cNvPr id="3" name="İçerik Yer Tutucusu 2"/>
          <p:cNvSpPr>
            <a:spLocks noGrp="1"/>
          </p:cNvSpPr>
          <p:nvPr>
            <p:ph idx="1"/>
          </p:nvPr>
        </p:nvSpPr>
        <p:spPr/>
        <p:txBody>
          <a:bodyPr/>
          <a:lstStyle/>
          <a:p>
            <a:pPr marL="0" indent="0" algn="just">
              <a:buNone/>
            </a:pPr>
            <a:r>
              <a:rPr lang="tr-TR" dirty="0" smtClean="0">
                <a:solidFill>
                  <a:srgbClr val="FF0000"/>
                </a:solidFill>
              </a:rPr>
              <a:t>Eksileri</a:t>
            </a:r>
          </a:p>
          <a:p>
            <a:pPr algn="just"/>
            <a:r>
              <a:rPr lang="en-US" dirty="0" err="1"/>
              <a:t>Karmaşık</a:t>
            </a:r>
            <a:r>
              <a:rPr lang="en-US" dirty="0"/>
              <a:t> </a:t>
            </a:r>
            <a:r>
              <a:rPr lang="en-US" dirty="0" err="1"/>
              <a:t>uygulama</a:t>
            </a:r>
            <a:r>
              <a:rPr lang="en-US" dirty="0"/>
              <a:t> - </a:t>
            </a:r>
            <a:r>
              <a:rPr lang="en-US" dirty="0" err="1"/>
              <a:t>tüm</a:t>
            </a:r>
            <a:r>
              <a:rPr lang="en-US" dirty="0"/>
              <a:t> </a:t>
            </a:r>
            <a:r>
              <a:rPr lang="en-US" dirty="0" err="1"/>
              <a:t>kayıtlar</a:t>
            </a:r>
            <a:r>
              <a:rPr lang="en-US" dirty="0"/>
              <a:t> </a:t>
            </a:r>
            <a:r>
              <a:rPr lang="en-US" dirty="0" err="1"/>
              <a:t>işaretçiler</a:t>
            </a:r>
            <a:r>
              <a:rPr lang="en-US" dirty="0"/>
              <a:t> </a:t>
            </a:r>
            <a:r>
              <a:rPr lang="en-US" dirty="0" err="1"/>
              <a:t>kullanılarak</a:t>
            </a:r>
            <a:r>
              <a:rPr lang="en-US" dirty="0"/>
              <a:t> </a:t>
            </a:r>
            <a:r>
              <a:rPr lang="en-US" dirty="0" err="1"/>
              <a:t>saklanmalıdır</a:t>
            </a:r>
            <a:r>
              <a:rPr lang="en-US" dirty="0"/>
              <a:t>, </a:t>
            </a:r>
            <a:r>
              <a:rPr lang="en-US" dirty="0" err="1"/>
              <a:t>bu</a:t>
            </a:r>
            <a:r>
              <a:rPr lang="en-US" dirty="0"/>
              <a:t> da </a:t>
            </a:r>
            <a:r>
              <a:rPr lang="en-US" dirty="0" err="1"/>
              <a:t>veritabanı</a:t>
            </a:r>
            <a:r>
              <a:rPr lang="en-US" dirty="0"/>
              <a:t> </a:t>
            </a:r>
            <a:r>
              <a:rPr lang="en-US" dirty="0" err="1"/>
              <a:t>yapısını</a:t>
            </a:r>
            <a:r>
              <a:rPr lang="en-US" dirty="0"/>
              <a:t> </a:t>
            </a:r>
            <a:r>
              <a:rPr lang="en-US" dirty="0" err="1"/>
              <a:t>hiyerarşik</a:t>
            </a:r>
            <a:r>
              <a:rPr lang="en-US" dirty="0"/>
              <a:t> </a:t>
            </a:r>
            <a:r>
              <a:rPr lang="en-US" dirty="0" err="1"/>
              <a:t>bir</a:t>
            </a:r>
            <a:r>
              <a:rPr lang="en-US" dirty="0"/>
              <a:t> </a:t>
            </a:r>
            <a:r>
              <a:rPr lang="en-US" dirty="0" err="1"/>
              <a:t>veritabanından</a:t>
            </a:r>
            <a:r>
              <a:rPr lang="en-US" dirty="0"/>
              <a:t> </a:t>
            </a:r>
            <a:r>
              <a:rPr lang="en-US" dirty="0" err="1"/>
              <a:t>çok</a:t>
            </a:r>
            <a:r>
              <a:rPr lang="en-US" dirty="0"/>
              <a:t> </a:t>
            </a:r>
            <a:r>
              <a:rPr lang="en-US" dirty="0" err="1"/>
              <a:t>daha</a:t>
            </a:r>
            <a:r>
              <a:rPr lang="en-US" dirty="0"/>
              <a:t> </a:t>
            </a:r>
            <a:r>
              <a:rPr lang="en-US" dirty="0" err="1"/>
              <a:t>karmaşık</a:t>
            </a:r>
            <a:r>
              <a:rPr lang="en-US" dirty="0"/>
              <a:t> hale </a:t>
            </a:r>
            <a:r>
              <a:rPr lang="en-US" dirty="0" err="1"/>
              <a:t>getirir</a:t>
            </a:r>
            <a:r>
              <a:rPr lang="en-US" dirty="0" smtClean="0"/>
              <a:t>.</a:t>
            </a:r>
            <a:endParaRPr lang="tr-TR" dirty="0" smtClean="0"/>
          </a:p>
          <a:p>
            <a:pPr algn="just"/>
            <a:r>
              <a:rPr lang="en-US" dirty="0" err="1" smtClean="0"/>
              <a:t>Verimsiz</a:t>
            </a:r>
            <a:r>
              <a:rPr lang="en-US" dirty="0" smtClean="0"/>
              <a:t> </a:t>
            </a:r>
            <a:r>
              <a:rPr lang="en-US" dirty="0" err="1"/>
              <a:t>işlem</a:t>
            </a:r>
            <a:r>
              <a:rPr lang="en-US" dirty="0"/>
              <a:t> </a:t>
            </a:r>
            <a:r>
              <a:rPr lang="en-US" dirty="0" err="1"/>
              <a:t>kullanımı-ekleme</a:t>
            </a:r>
            <a:r>
              <a:rPr lang="en-US" dirty="0"/>
              <a:t>, </a:t>
            </a:r>
            <a:r>
              <a:rPr lang="en-US" dirty="0" err="1"/>
              <a:t>silme</a:t>
            </a:r>
            <a:r>
              <a:rPr lang="en-US" dirty="0"/>
              <a:t> </a:t>
            </a:r>
            <a:r>
              <a:rPr lang="en-US" dirty="0" err="1"/>
              <a:t>ve</a:t>
            </a:r>
            <a:r>
              <a:rPr lang="en-US" dirty="0"/>
              <a:t> </a:t>
            </a:r>
            <a:r>
              <a:rPr lang="en-US" dirty="0" err="1"/>
              <a:t>güncelleme</a:t>
            </a:r>
            <a:r>
              <a:rPr lang="en-US" dirty="0"/>
              <a:t> </a:t>
            </a:r>
            <a:r>
              <a:rPr lang="en-US" dirty="0" err="1"/>
              <a:t>işlemleri</a:t>
            </a:r>
            <a:r>
              <a:rPr lang="en-US" dirty="0"/>
              <a:t> </a:t>
            </a:r>
            <a:r>
              <a:rPr lang="en-US" dirty="0" err="1"/>
              <a:t>birçok</a:t>
            </a:r>
            <a:r>
              <a:rPr lang="en-US" dirty="0"/>
              <a:t> </a:t>
            </a:r>
            <a:r>
              <a:rPr lang="en-US" dirty="0" err="1"/>
              <a:t>işaretçi</a:t>
            </a:r>
            <a:r>
              <a:rPr lang="en-US" dirty="0"/>
              <a:t> </a:t>
            </a:r>
            <a:r>
              <a:rPr lang="en-US" dirty="0" err="1"/>
              <a:t>ayarlaması</a:t>
            </a:r>
            <a:r>
              <a:rPr lang="en-US" dirty="0"/>
              <a:t> </a:t>
            </a:r>
            <a:r>
              <a:rPr lang="en-US" dirty="0" err="1"/>
              <a:t>gerektirir</a:t>
            </a:r>
            <a:r>
              <a:rPr lang="en-US" dirty="0"/>
              <a:t>, </a:t>
            </a:r>
            <a:r>
              <a:rPr lang="en-US" dirty="0" err="1"/>
              <a:t>bu</a:t>
            </a:r>
            <a:r>
              <a:rPr lang="en-US" dirty="0"/>
              <a:t> da </a:t>
            </a:r>
            <a:r>
              <a:rPr lang="en-US" dirty="0" err="1"/>
              <a:t>performansa</a:t>
            </a:r>
            <a:r>
              <a:rPr lang="en-US" dirty="0"/>
              <a:t> </a:t>
            </a:r>
            <a:r>
              <a:rPr lang="en-US" dirty="0" err="1"/>
              <a:t>zarar</a:t>
            </a:r>
            <a:r>
              <a:rPr lang="en-US" dirty="0"/>
              <a:t> </a:t>
            </a:r>
            <a:r>
              <a:rPr lang="en-US" dirty="0" err="1"/>
              <a:t>verebilir</a:t>
            </a:r>
            <a:r>
              <a:rPr lang="en-US" dirty="0" smtClean="0"/>
              <a:t>.</a:t>
            </a:r>
            <a:endParaRPr lang="tr-TR" dirty="0" smtClean="0"/>
          </a:p>
          <a:p>
            <a:pPr algn="just"/>
            <a:r>
              <a:rPr lang="en-US" dirty="0" err="1" smtClean="0"/>
              <a:t>Esnek</a:t>
            </a:r>
            <a:r>
              <a:rPr lang="en-US" dirty="0" smtClean="0"/>
              <a:t> </a:t>
            </a:r>
            <a:r>
              <a:rPr lang="en-US" dirty="0" err="1"/>
              <a:t>olmayan</a:t>
            </a:r>
            <a:r>
              <a:rPr lang="en-US" dirty="0"/>
              <a:t> </a:t>
            </a:r>
            <a:r>
              <a:rPr lang="en-US" dirty="0" err="1"/>
              <a:t>yapı-bir</a:t>
            </a:r>
            <a:r>
              <a:rPr lang="en-US" dirty="0"/>
              <a:t> </a:t>
            </a:r>
            <a:r>
              <a:rPr lang="en-US" dirty="0" err="1"/>
              <a:t>veritabanı</a:t>
            </a:r>
            <a:r>
              <a:rPr lang="en-US" dirty="0"/>
              <a:t> </a:t>
            </a:r>
            <a:r>
              <a:rPr lang="en-US" dirty="0" err="1"/>
              <a:t>doldurulduktan</a:t>
            </a:r>
            <a:r>
              <a:rPr lang="en-US" dirty="0"/>
              <a:t> </a:t>
            </a:r>
            <a:r>
              <a:rPr lang="en-US" dirty="0" err="1"/>
              <a:t>sonra</a:t>
            </a:r>
            <a:r>
              <a:rPr lang="en-US" dirty="0"/>
              <a:t> </a:t>
            </a:r>
            <a:r>
              <a:rPr lang="en-US" dirty="0" err="1"/>
              <a:t>yapısını</a:t>
            </a:r>
            <a:r>
              <a:rPr lang="en-US" dirty="0"/>
              <a:t> </a:t>
            </a:r>
            <a:r>
              <a:rPr lang="en-US" dirty="0" err="1"/>
              <a:t>değiştirmek</a:t>
            </a:r>
            <a:r>
              <a:rPr lang="en-US" dirty="0"/>
              <a:t> </a:t>
            </a:r>
            <a:r>
              <a:rPr lang="en-US" dirty="0" err="1"/>
              <a:t>zordur</a:t>
            </a:r>
            <a:r>
              <a:rPr lang="en-US" dirty="0"/>
              <a:t>.</a:t>
            </a:r>
          </a:p>
        </p:txBody>
      </p:sp>
    </p:spTree>
    <p:extLst>
      <p:ext uri="{BB962C8B-B14F-4D97-AF65-F5344CB8AC3E}">
        <p14:creationId xmlns:p14="http://schemas.microsoft.com/office/powerpoint/2010/main" val="3602592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dirty="0" err="1"/>
              <a:t>Graf</a:t>
            </a:r>
            <a:r>
              <a:rPr lang="tr-TR" dirty="0"/>
              <a:t> </a:t>
            </a:r>
            <a:r>
              <a:rPr lang="tr-TR" dirty="0" err="1"/>
              <a:t>Veritabanları</a:t>
            </a:r>
            <a:r>
              <a:rPr lang="tr-TR" dirty="0"/>
              <a:t> </a:t>
            </a:r>
          </a:p>
          <a:p>
            <a:pPr lvl="1" algn="just"/>
            <a:r>
              <a:rPr lang="tr-TR" dirty="0"/>
              <a:t>Bir </a:t>
            </a:r>
            <a:r>
              <a:rPr lang="tr-TR" dirty="0" err="1"/>
              <a:t>graph</a:t>
            </a:r>
            <a:r>
              <a:rPr lang="tr-TR" dirty="0"/>
              <a:t> </a:t>
            </a:r>
            <a:r>
              <a:rPr lang="tr-TR" dirty="0" err="1"/>
              <a:t>veritabanı</a:t>
            </a:r>
            <a:r>
              <a:rPr lang="tr-TR" dirty="0"/>
              <a:t> düğümler, kenarlar ve özelliklerle beraber </a:t>
            </a:r>
            <a:r>
              <a:rPr lang="tr-TR" dirty="0" err="1"/>
              <a:t>graph</a:t>
            </a:r>
            <a:r>
              <a:rPr lang="tr-TR" dirty="0"/>
              <a:t> yapılarını kullanarak veriyi sunar ve saklar. </a:t>
            </a:r>
          </a:p>
          <a:p>
            <a:pPr lvl="1" algn="just"/>
            <a:r>
              <a:rPr lang="tr-TR" dirty="0"/>
              <a:t>Tanımsal olarak bir </a:t>
            </a:r>
            <a:r>
              <a:rPr lang="tr-TR" dirty="0" err="1"/>
              <a:t>graph</a:t>
            </a:r>
            <a:r>
              <a:rPr lang="tr-TR" dirty="0"/>
              <a:t> </a:t>
            </a:r>
            <a:r>
              <a:rPr lang="tr-TR" dirty="0" err="1"/>
              <a:t>veritabanı</a:t>
            </a:r>
            <a:r>
              <a:rPr lang="tr-TR" dirty="0"/>
              <a:t>, </a:t>
            </a:r>
            <a:r>
              <a:rPr lang="tr-TR" dirty="0" err="1"/>
              <a:t>indissiz</a:t>
            </a:r>
            <a:r>
              <a:rPr lang="tr-TR" dirty="0"/>
              <a:t> yakınlık (</a:t>
            </a:r>
            <a:r>
              <a:rPr lang="tr-TR" dirty="0" err="1"/>
              <a:t>index-free</a:t>
            </a:r>
            <a:r>
              <a:rPr lang="tr-TR" dirty="0"/>
              <a:t> </a:t>
            </a:r>
            <a:r>
              <a:rPr lang="tr-TR" dirty="0" err="1"/>
              <a:t>adjacency</a:t>
            </a:r>
            <a:r>
              <a:rPr lang="tr-TR" dirty="0"/>
              <a:t>) sağlayan bir veri saklama sistemidir. </a:t>
            </a:r>
          </a:p>
          <a:p>
            <a:pPr lvl="1" algn="just"/>
            <a:r>
              <a:rPr lang="tr-TR" dirty="0"/>
              <a:t>Bu tanıma göre, her öğe (element) yakın olduğu öğeye doğrudan bir işaretçi (</a:t>
            </a:r>
            <a:r>
              <a:rPr lang="tr-TR" dirty="0" err="1"/>
              <a:t>direct</a:t>
            </a:r>
            <a:r>
              <a:rPr lang="tr-TR" dirty="0"/>
              <a:t> </a:t>
            </a:r>
            <a:r>
              <a:rPr lang="tr-TR" dirty="0" err="1"/>
              <a:t>pointer</a:t>
            </a:r>
            <a:r>
              <a:rPr lang="tr-TR" dirty="0"/>
              <a:t>) içerir ve indis aramaları (</a:t>
            </a:r>
            <a:r>
              <a:rPr lang="tr-TR" dirty="0" err="1"/>
              <a:t>lookup</a:t>
            </a:r>
            <a:r>
              <a:rPr lang="tr-TR" dirty="0"/>
              <a:t>) gereksizdir. </a:t>
            </a:r>
          </a:p>
          <a:p>
            <a:pPr lvl="1" algn="just"/>
            <a:r>
              <a:rPr lang="tr-TR" dirty="0"/>
              <a:t>Herhangi bir </a:t>
            </a:r>
            <a:r>
              <a:rPr lang="tr-TR" dirty="0" err="1"/>
              <a:t>graph</a:t>
            </a:r>
            <a:r>
              <a:rPr lang="tr-TR" dirty="0"/>
              <a:t> tutabilen genel </a:t>
            </a:r>
            <a:r>
              <a:rPr lang="tr-TR" dirty="0" err="1"/>
              <a:t>graph</a:t>
            </a:r>
            <a:r>
              <a:rPr lang="tr-TR" dirty="0"/>
              <a:t> </a:t>
            </a:r>
            <a:r>
              <a:rPr lang="tr-TR" dirty="0" err="1"/>
              <a:t>veritabanları</a:t>
            </a:r>
            <a:r>
              <a:rPr lang="tr-TR" dirty="0"/>
              <a:t>, “ağ </a:t>
            </a:r>
            <a:r>
              <a:rPr lang="tr-TR" dirty="0" err="1"/>
              <a:t>veritabanları</a:t>
            </a:r>
            <a:r>
              <a:rPr lang="tr-TR" dirty="0"/>
              <a:t>” gibi özelleştirilmiş </a:t>
            </a:r>
            <a:r>
              <a:rPr lang="tr-TR" dirty="0" err="1"/>
              <a:t>graph</a:t>
            </a:r>
            <a:r>
              <a:rPr lang="tr-TR" dirty="0"/>
              <a:t> </a:t>
            </a:r>
            <a:r>
              <a:rPr lang="tr-TR" dirty="0" err="1"/>
              <a:t>veritabanlarından</a:t>
            </a:r>
            <a:r>
              <a:rPr lang="tr-TR" dirty="0"/>
              <a:t> farklıdır. </a:t>
            </a:r>
          </a:p>
          <a:p>
            <a:endParaRPr lang="en-US" dirty="0"/>
          </a:p>
        </p:txBody>
      </p:sp>
      <p:pic>
        <p:nvPicPr>
          <p:cNvPr id="4" name="Resim 3"/>
          <p:cNvPicPr>
            <a:picLocks noChangeAspect="1"/>
          </p:cNvPicPr>
          <p:nvPr/>
        </p:nvPicPr>
        <p:blipFill>
          <a:blip r:embed="rId2"/>
          <a:stretch>
            <a:fillRect/>
          </a:stretch>
        </p:blipFill>
        <p:spPr>
          <a:xfrm>
            <a:off x="6667365" y="5221847"/>
            <a:ext cx="2690280" cy="1593790"/>
          </a:xfrm>
          <a:prstGeom prst="rect">
            <a:avLst/>
          </a:prstGeom>
        </p:spPr>
      </p:pic>
      <p:pic>
        <p:nvPicPr>
          <p:cNvPr id="6146" name="Picture 2" descr="What is a Graph Database? A Property Graph Model Intro | 7wData"/>
          <p:cNvPicPr>
            <a:picLocks noChangeAspect="1" noChangeArrowheads="1"/>
          </p:cNvPicPr>
          <p:nvPr/>
        </p:nvPicPr>
        <p:blipFill rotWithShape="1">
          <a:blip r:embed="rId3">
            <a:extLst>
              <a:ext uri="{28A0092B-C50C-407E-A947-70E740481C1C}">
                <a14:useLocalDpi xmlns:a14="http://schemas.microsoft.com/office/drawing/2010/main" val="0"/>
              </a:ext>
            </a:extLst>
          </a:blip>
          <a:srcRect l="9069" t="23823" r="3299"/>
          <a:stretch/>
        </p:blipFill>
        <p:spPr bwMode="auto">
          <a:xfrm>
            <a:off x="2179178" y="5264209"/>
            <a:ext cx="3461047" cy="1551428"/>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7442469" y="2152207"/>
            <a:ext cx="4125873" cy="369332"/>
          </a:xfrm>
          <a:prstGeom prst="rect">
            <a:avLst/>
          </a:prstGeom>
        </p:spPr>
        <p:txBody>
          <a:bodyPr wrap="none">
            <a:spAutoFit/>
          </a:bodyPr>
          <a:lstStyle/>
          <a:p>
            <a:r>
              <a:rPr lang="en-US" dirty="0">
                <a:solidFill>
                  <a:srgbClr val="FF0000"/>
                </a:solidFill>
                <a:latin typeface="Google Sans"/>
              </a:rPr>
              <a:t>Neo4j, Oracle NoSQL DB, Graph base</a:t>
            </a:r>
            <a:endParaRPr lang="en-US" dirty="0">
              <a:solidFill>
                <a:srgbClr val="FF0000"/>
              </a:solidFill>
            </a:endParaRPr>
          </a:p>
        </p:txBody>
      </p:sp>
    </p:spTree>
    <p:extLst>
      <p:ext uri="{BB962C8B-B14F-4D97-AF65-F5344CB8AC3E}">
        <p14:creationId xmlns:p14="http://schemas.microsoft.com/office/powerpoint/2010/main" val="433389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normAutofit lnSpcReduction="10000"/>
          </a:bodyPr>
          <a:lstStyle/>
          <a:p>
            <a:pPr algn="just"/>
            <a:r>
              <a:rPr lang="tr-TR" sz="2800" dirty="0"/>
              <a:t>İlişkisel </a:t>
            </a:r>
            <a:r>
              <a:rPr lang="tr-TR" sz="2800" dirty="0" err="1"/>
              <a:t>Veritabanları</a:t>
            </a:r>
            <a:r>
              <a:rPr lang="tr-TR" sz="2800" dirty="0"/>
              <a:t> </a:t>
            </a:r>
          </a:p>
          <a:p>
            <a:pPr lvl="1" algn="just"/>
            <a:r>
              <a:rPr lang="tr-TR" sz="2400" dirty="0"/>
              <a:t>İlişkisel </a:t>
            </a:r>
            <a:r>
              <a:rPr lang="tr-TR" sz="2400" dirty="0" err="1"/>
              <a:t>veritabanı</a:t>
            </a:r>
            <a:r>
              <a:rPr lang="tr-TR" sz="2400" dirty="0"/>
              <a:t>, organize edilmiş verilerin tablolarda saklanması ve bu tablolar arasında kurulan bağ ile oluşan </a:t>
            </a:r>
            <a:r>
              <a:rPr lang="tr-TR" sz="2400" dirty="0" err="1"/>
              <a:t>veritabanı</a:t>
            </a:r>
            <a:r>
              <a:rPr lang="tr-TR" sz="2400" dirty="0"/>
              <a:t> </a:t>
            </a:r>
            <a:r>
              <a:rPr lang="tr-TR" sz="2400" dirty="0" err="1"/>
              <a:t>çeşitidir</a:t>
            </a:r>
            <a:r>
              <a:rPr lang="tr-TR" sz="2400" dirty="0"/>
              <a:t>. </a:t>
            </a:r>
          </a:p>
          <a:p>
            <a:pPr lvl="1" algn="just"/>
            <a:r>
              <a:rPr lang="tr-TR" sz="2400" dirty="0"/>
              <a:t>Tablolar satır ve sütunlardan oluşur, üzerinde verileri saklayabilir, ekleyebilir, silebilir ve güncelleyebiliriz. </a:t>
            </a:r>
          </a:p>
          <a:p>
            <a:pPr lvl="1" algn="just"/>
            <a:r>
              <a:rPr lang="tr-TR" sz="2400" dirty="0"/>
              <a:t>Her satır aynı sütunlara yani alanlara sahiptir. </a:t>
            </a:r>
          </a:p>
          <a:p>
            <a:pPr lvl="1" algn="just"/>
            <a:r>
              <a:rPr lang="tr-TR" sz="2400" dirty="0"/>
              <a:t>Her bir sütun o tabloda bulunması gereken ortak özellikleri yansıtır. </a:t>
            </a:r>
          </a:p>
          <a:p>
            <a:pPr lvl="1" algn="just"/>
            <a:r>
              <a:rPr lang="tr-TR" sz="2400" dirty="0"/>
              <a:t>Tablo üzerinde ki her bir satıra ise kayıt diyoruz. </a:t>
            </a:r>
          </a:p>
          <a:p>
            <a:pPr algn="just"/>
            <a:endParaRPr lang="tr-TR" dirty="0"/>
          </a:p>
          <a:p>
            <a:endParaRPr lang="en-US" dirty="0"/>
          </a:p>
        </p:txBody>
      </p:sp>
      <p:sp>
        <p:nvSpPr>
          <p:cNvPr id="4" name="Dikdörtgen 3"/>
          <p:cNvSpPr/>
          <p:nvPr/>
        </p:nvSpPr>
        <p:spPr>
          <a:xfrm>
            <a:off x="5843452" y="1623855"/>
            <a:ext cx="6096000" cy="923330"/>
          </a:xfrm>
          <a:prstGeom prst="rect">
            <a:avLst/>
          </a:prstGeom>
        </p:spPr>
        <p:txBody>
          <a:bodyPr>
            <a:spAutoFit/>
          </a:bodyPr>
          <a:lstStyle/>
          <a:p>
            <a:r>
              <a:rPr lang="en-US" dirty="0">
                <a:solidFill>
                  <a:srgbClr val="FF0000"/>
                </a:solidFill>
                <a:latin typeface="arial" panose="020B0604020202020204" pitchFamily="34" charset="0"/>
              </a:rPr>
              <a:t>Microsoft SQL Server · MySQL · PostgreSQL · SQLite · Oracle Database · </a:t>
            </a:r>
            <a:r>
              <a:rPr lang="en-US" dirty="0" err="1">
                <a:solidFill>
                  <a:srgbClr val="FF0000"/>
                </a:solidFill>
                <a:latin typeface="arial" panose="020B0604020202020204" pitchFamily="34" charset="0"/>
              </a:rPr>
              <a:t>MariaDB</a:t>
            </a:r>
            <a:r>
              <a:rPr lang="en-US" dirty="0">
                <a:solidFill>
                  <a:srgbClr val="FF0000"/>
                </a:solidFill>
                <a:latin typeface="arial" panose="020B0604020202020204" pitchFamily="34" charset="0"/>
              </a:rPr>
              <a:t> · IBM Informix · Apache Derby</a:t>
            </a:r>
            <a:endParaRPr lang="en-US" dirty="0">
              <a:solidFill>
                <a:srgbClr val="FF0000"/>
              </a:solidFill>
            </a:endParaRPr>
          </a:p>
        </p:txBody>
      </p:sp>
    </p:spTree>
    <p:extLst>
      <p:ext uri="{BB962C8B-B14F-4D97-AF65-F5344CB8AC3E}">
        <p14:creationId xmlns:p14="http://schemas.microsoft.com/office/powerpoint/2010/main" val="404144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Kullanım Nedenleri</a:t>
            </a:r>
            <a:endParaRPr lang="tr-TR" dirty="0"/>
          </a:p>
        </p:txBody>
      </p:sp>
      <p:sp>
        <p:nvSpPr>
          <p:cNvPr id="3" name="İçerik Yer Tutucusu 2"/>
          <p:cNvSpPr>
            <a:spLocks noGrp="1"/>
          </p:cNvSpPr>
          <p:nvPr>
            <p:ph idx="1"/>
          </p:nvPr>
        </p:nvSpPr>
        <p:spPr/>
        <p:txBody>
          <a:bodyPr>
            <a:normAutofit/>
          </a:bodyPr>
          <a:lstStyle/>
          <a:p>
            <a:pPr algn="just"/>
            <a:r>
              <a:rPr lang="tr-TR" dirty="0"/>
              <a:t>Öncelikle </a:t>
            </a:r>
            <a:r>
              <a:rPr lang="tr-TR" dirty="0" err="1"/>
              <a:t>veritabanları</a:t>
            </a:r>
            <a:r>
              <a:rPr lang="tr-TR" dirty="0"/>
              <a:t> bir verinin sadece bir kez girilmesini sağlar. Çünkü </a:t>
            </a:r>
            <a:r>
              <a:rPr lang="tr-TR" dirty="0" err="1" smtClean="0"/>
              <a:t>veritabanında</a:t>
            </a:r>
            <a:r>
              <a:rPr lang="tr-TR" dirty="0" smtClean="0"/>
              <a:t> </a:t>
            </a:r>
            <a:r>
              <a:rPr lang="tr-TR" dirty="0"/>
              <a:t>bir veri sadece bir kez girildiği taktirde verilerde tutarsızlık meydana gelmez </a:t>
            </a:r>
            <a:r>
              <a:rPr lang="tr-TR" dirty="0" smtClean="0"/>
              <a:t>ve bellekten </a:t>
            </a:r>
            <a:r>
              <a:rPr lang="tr-TR" dirty="0"/>
              <a:t>tasarruf sağlanır. </a:t>
            </a:r>
            <a:r>
              <a:rPr lang="tr-TR" dirty="0" err="1"/>
              <a:t>Veritabanının</a:t>
            </a:r>
            <a:r>
              <a:rPr lang="tr-TR" dirty="0"/>
              <a:t> bir başka kullanım nedeni verilerin paylaşımıdır</a:t>
            </a:r>
            <a:r>
              <a:rPr lang="tr-TR" dirty="0" smtClean="0"/>
              <a:t>.</a:t>
            </a:r>
            <a:endParaRPr lang="tr-TR" dirty="0"/>
          </a:p>
        </p:txBody>
      </p:sp>
    </p:spTree>
    <p:extLst>
      <p:ext uri="{BB962C8B-B14F-4D97-AF65-F5344CB8AC3E}">
        <p14:creationId xmlns:p14="http://schemas.microsoft.com/office/powerpoint/2010/main" val="1706350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dirty="0"/>
              <a:t>Örneğin resimdeki tabloda </a:t>
            </a:r>
            <a:r>
              <a:rPr lang="tr-TR" b="1" dirty="0"/>
              <a:t>First Name </a:t>
            </a:r>
            <a:r>
              <a:rPr lang="tr-TR" dirty="0"/>
              <a:t>alanında her kayıt için kişilerin isimleri bulunmaktadır. </a:t>
            </a:r>
          </a:p>
          <a:p>
            <a:pPr lvl="1" algn="just"/>
            <a:r>
              <a:rPr lang="tr-TR" dirty="0"/>
              <a:t>Bu alana daha sonra değineceğimiz bir veri tipi tanımlaması yapılmıştır. </a:t>
            </a:r>
          </a:p>
          <a:p>
            <a:pPr lvl="1" algn="just"/>
            <a:r>
              <a:rPr lang="tr-TR" dirty="0"/>
              <a:t>Yani bu alana isim dışında mesela </a:t>
            </a:r>
            <a:r>
              <a:rPr lang="tr-TR" dirty="0" err="1"/>
              <a:t>int</a:t>
            </a:r>
            <a:r>
              <a:rPr lang="tr-TR" dirty="0"/>
              <a:t> tipinde olan yaş bilgisi girmek hataya yol açacaktır. </a:t>
            </a:r>
          </a:p>
          <a:p>
            <a:endParaRPr lang="en-US" dirty="0"/>
          </a:p>
        </p:txBody>
      </p:sp>
      <p:pic>
        <p:nvPicPr>
          <p:cNvPr id="4" name="Resim 3"/>
          <p:cNvPicPr>
            <a:picLocks noChangeAspect="1"/>
          </p:cNvPicPr>
          <p:nvPr/>
        </p:nvPicPr>
        <p:blipFill>
          <a:blip r:embed="rId2"/>
          <a:stretch>
            <a:fillRect/>
          </a:stretch>
        </p:blipFill>
        <p:spPr>
          <a:xfrm>
            <a:off x="1178313" y="4055306"/>
            <a:ext cx="4414298" cy="2609932"/>
          </a:xfrm>
          <a:prstGeom prst="rect">
            <a:avLst/>
          </a:prstGeom>
        </p:spPr>
      </p:pic>
      <p:pic>
        <p:nvPicPr>
          <p:cNvPr id="5" name="Resim 4"/>
          <p:cNvPicPr>
            <a:picLocks noChangeAspect="1"/>
          </p:cNvPicPr>
          <p:nvPr/>
        </p:nvPicPr>
        <p:blipFill>
          <a:blip r:embed="rId3"/>
          <a:stretch>
            <a:fillRect/>
          </a:stretch>
        </p:blipFill>
        <p:spPr>
          <a:xfrm>
            <a:off x="6686473" y="4055306"/>
            <a:ext cx="3432235" cy="2695899"/>
          </a:xfrm>
          <a:prstGeom prst="rect">
            <a:avLst/>
          </a:prstGeom>
        </p:spPr>
      </p:pic>
    </p:spTree>
    <p:extLst>
      <p:ext uri="{BB962C8B-B14F-4D97-AF65-F5344CB8AC3E}">
        <p14:creationId xmlns:p14="http://schemas.microsoft.com/office/powerpoint/2010/main" val="1787887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lstStyle/>
          <a:p>
            <a:pPr algn="just"/>
            <a:r>
              <a:rPr lang="tr-TR" dirty="0"/>
              <a:t>Nesneye Yönelik </a:t>
            </a:r>
            <a:r>
              <a:rPr lang="tr-TR" dirty="0" err="1"/>
              <a:t>Veritabanları</a:t>
            </a:r>
            <a:r>
              <a:rPr lang="tr-TR" dirty="0"/>
              <a:t> </a:t>
            </a:r>
          </a:p>
          <a:p>
            <a:pPr lvl="1" algn="just"/>
            <a:r>
              <a:rPr lang="tr-TR" dirty="0"/>
              <a:t>Günümüzdeki pek çok kelime işlemci ve hesap tablosu programında kullanılan nesneler artık </a:t>
            </a:r>
            <a:r>
              <a:rPr lang="tr-TR" dirty="0" err="1"/>
              <a:t>veritabanlarında</a:t>
            </a:r>
            <a:r>
              <a:rPr lang="tr-TR" dirty="0"/>
              <a:t> da kullanılmaktadır. </a:t>
            </a:r>
          </a:p>
          <a:p>
            <a:pPr lvl="1" algn="just"/>
            <a:r>
              <a:rPr lang="tr-TR" dirty="0"/>
              <a:t>Nesneye yönelik </a:t>
            </a:r>
            <a:r>
              <a:rPr lang="tr-TR" dirty="0" err="1"/>
              <a:t>veritabanı</a:t>
            </a:r>
            <a:r>
              <a:rPr lang="tr-TR" dirty="0"/>
              <a:t> C++ gibi nesneye yönelik bir dille oluşturulan ve yine bu tarz bir dille </a:t>
            </a:r>
            <a:r>
              <a:rPr lang="tr-TR" dirty="0" err="1"/>
              <a:t>kulanılan</a:t>
            </a:r>
            <a:r>
              <a:rPr lang="tr-TR" dirty="0"/>
              <a:t> </a:t>
            </a:r>
            <a:r>
              <a:rPr lang="tr-TR" dirty="0" err="1"/>
              <a:t>veritabanı</a:t>
            </a:r>
            <a:r>
              <a:rPr lang="tr-TR" dirty="0"/>
              <a:t> anlamına gelir. </a:t>
            </a:r>
          </a:p>
          <a:p>
            <a:endParaRPr lang="en-US" dirty="0"/>
          </a:p>
        </p:txBody>
      </p:sp>
      <p:pic>
        <p:nvPicPr>
          <p:cNvPr id="4" name="Resim 3"/>
          <p:cNvPicPr>
            <a:picLocks noChangeAspect="1"/>
          </p:cNvPicPr>
          <p:nvPr/>
        </p:nvPicPr>
        <p:blipFill>
          <a:blip r:embed="rId2"/>
          <a:stretch>
            <a:fillRect/>
          </a:stretch>
        </p:blipFill>
        <p:spPr>
          <a:xfrm>
            <a:off x="1622087" y="4136531"/>
            <a:ext cx="3188781" cy="1851810"/>
          </a:xfrm>
          <a:prstGeom prst="rect">
            <a:avLst/>
          </a:prstGeom>
        </p:spPr>
      </p:pic>
      <p:pic>
        <p:nvPicPr>
          <p:cNvPr id="5" name="Picture 2" descr="nesneye yönel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871" y="4136531"/>
            <a:ext cx="7060680" cy="2494775"/>
          </a:xfrm>
          <a:prstGeom prst="rect">
            <a:avLst/>
          </a:prstGeom>
          <a:noFill/>
          <a:extLst>
            <a:ext uri="{909E8E84-426E-40DD-AFC4-6F175D3DCCD1}">
              <a14:hiddenFill xmlns:a14="http://schemas.microsoft.com/office/drawing/2010/main">
                <a:solidFill>
                  <a:srgbClr val="FFFFFF"/>
                </a:solidFill>
              </a14:hiddenFill>
            </a:ext>
          </a:extLst>
        </p:spPr>
      </p:pic>
      <p:sp>
        <p:nvSpPr>
          <p:cNvPr id="6" name="Dikdörtgen 5"/>
          <p:cNvSpPr/>
          <p:nvPr/>
        </p:nvSpPr>
        <p:spPr>
          <a:xfrm>
            <a:off x="6326777" y="1961555"/>
            <a:ext cx="6096000" cy="646331"/>
          </a:xfrm>
          <a:prstGeom prst="rect">
            <a:avLst/>
          </a:prstGeom>
        </p:spPr>
        <p:txBody>
          <a:bodyPr>
            <a:spAutoFit/>
          </a:bodyPr>
          <a:lstStyle/>
          <a:p>
            <a:r>
              <a:rPr lang="en-US" dirty="0" err="1">
                <a:solidFill>
                  <a:srgbClr val="FF0000"/>
                </a:solidFill>
                <a:latin typeface="arial" panose="020B0604020202020204" pitchFamily="34" charset="0"/>
              </a:rPr>
              <a:t>GemStone</a:t>
            </a:r>
            <a:r>
              <a:rPr lang="en-US" dirty="0">
                <a:solidFill>
                  <a:srgbClr val="FF0000"/>
                </a:solidFill>
                <a:latin typeface="arial" panose="020B0604020202020204" pitchFamily="34" charset="0"/>
              </a:rPr>
              <a:t>/S · </a:t>
            </a:r>
            <a:r>
              <a:rPr lang="en-US" dirty="0" err="1">
                <a:solidFill>
                  <a:srgbClr val="FF0000"/>
                </a:solidFill>
                <a:latin typeface="arial" panose="020B0604020202020204" pitchFamily="34" charset="0"/>
              </a:rPr>
              <a:t>ObjectDB</a:t>
            </a:r>
            <a:r>
              <a:rPr lang="en-US" dirty="0">
                <a:solidFill>
                  <a:srgbClr val="FF0000"/>
                </a:solidFill>
                <a:latin typeface="arial" panose="020B0604020202020204" pitchFamily="34" charset="0"/>
              </a:rPr>
              <a:t> · </a:t>
            </a:r>
            <a:r>
              <a:rPr lang="en-US" dirty="0" err="1">
                <a:solidFill>
                  <a:srgbClr val="FF0000"/>
                </a:solidFill>
                <a:latin typeface="arial" panose="020B0604020202020204" pitchFamily="34" charset="0"/>
              </a:rPr>
              <a:t>ObjectDatabase</a:t>
            </a:r>
            <a:r>
              <a:rPr lang="en-US" dirty="0">
                <a:solidFill>
                  <a:srgbClr val="FF0000"/>
                </a:solidFill>
                <a:latin typeface="arial" panose="020B0604020202020204" pitchFamily="34" charset="0"/>
              </a:rPr>
              <a:t>++ · Objectivity/DB · </a:t>
            </a:r>
            <a:r>
              <a:rPr lang="en-US" dirty="0" err="1">
                <a:solidFill>
                  <a:srgbClr val="FF0000"/>
                </a:solidFill>
                <a:latin typeface="arial" panose="020B0604020202020204" pitchFamily="34" charset="0"/>
              </a:rPr>
              <a:t>ObjectStore</a:t>
            </a:r>
            <a:r>
              <a:rPr lang="en-US" dirty="0">
                <a:solidFill>
                  <a:srgbClr val="FF0000"/>
                </a:solidFill>
                <a:latin typeface="arial" panose="020B0604020202020204" pitchFamily="34" charset="0"/>
              </a:rPr>
              <a:t> · Versant</a:t>
            </a:r>
            <a:endParaRPr lang="en-US" dirty="0">
              <a:solidFill>
                <a:srgbClr val="FF0000"/>
              </a:solidFill>
            </a:endParaRPr>
          </a:p>
        </p:txBody>
      </p:sp>
    </p:spTree>
    <p:extLst>
      <p:ext uri="{BB962C8B-B14F-4D97-AF65-F5344CB8AC3E}">
        <p14:creationId xmlns:p14="http://schemas.microsoft.com/office/powerpoint/2010/main" val="3785655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Karşılaştırma</a:t>
            </a:r>
            <a:endParaRPr lang="en-US"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088228387"/>
              </p:ext>
            </p:extLst>
          </p:nvPr>
        </p:nvGraphicFramePr>
        <p:xfrm>
          <a:off x="680321" y="1834166"/>
          <a:ext cx="9613900" cy="4577080"/>
        </p:xfrm>
        <a:graphic>
          <a:graphicData uri="http://schemas.openxmlformats.org/drawingml/2006/table">
            <a:tbl>
              <a:tblPr firstRow="1" bandRow="1">
                <a:tableStyleId>{5C22544A-7EE6-4342-B048-85BDC9FD1C3A}</a:tableStyleId>
              </a:tblPr>
              <a:tblGrid>
                <a:gridCol w="4806950">
                  <a:extLst>
                    <a:ext uri="{9D8B030D-6E8A-4147-A177-3AD203B41FA5}">
                      <a16:colId xmlns:a16="http://schemas.microsoft.com/office/drawing/2014/main" val="1638275609"/>
                    </a:ext>
                  </a:extLst>
                </a:gridCol>
                <a:gridCol w="4806950">
                  <a:extLst>
                    <a:ext uri="{9D8B030D-6E8A-4147-A177-3AD203B41FA5}">
                      <a16:colId xmlns:a16="http://schemas.microsoft.com/office/drawing/2014/main" val="45905286"/>
                    </a:ext>
                  </a:extLst>
                </a:gridCol>
              </a:tblGrid>
              <a:tr h="370840">
                <a:tc>
                  <a:txBody>
                    <a:bodyPr/>
                    <a:lstStyle/>
                    <a:p>
                      <a:r>
                        <a:rPr lang="tr-TR" dirty="0" smtClean="0"/>
                        <a:t>Ağ</a:t>
                      </a:r>
                      <a:endParaRPr lang="en-US" dirty="0"/>
                    </a:p>
                  </a:txBody>
                  <a:tcPr/>
                </a:tc>
                <a:tc>
                  <a:txBody>
                    <a:bodyPr/>
                    <a:lstStyle/>
                    <a:p>
                      <a:r>
                        <a:rPr lang="tr-TR" dirty="0" err="1" smtClean="0"/>
                        <a:t>Graph</a:t>
                      </a:r>
                      <a:endParaRPr lang="en-US" dirty="0"/>
                    </a:p>
                  </a:txBody>
                  <a:tcPr/>
                </a:tc>
                <a:extLst>
                  <a:ext uri="{0D108BD9-81ED-4DB2-BD59-A6C34878D82A}">
                    <a16:rowId xmlns:a16="http://schemas.microsoft.com/office/drawing/2014/main" val="3356363108"/>
                  </a:ext>
                </a:extLst>
              </a:tr>
              <a:tr h="370840">
                <a:tc>
                  <a:txBody>
                    <a:bodyPr/>
                    <a:lstStyle/>
                    <a:p>
                      <a:pPr algn="just"/>
                      <a:r>
                        <a:rPr lang="en-US" dirty="0" err="1" smtClean="0"/>
                        <a:t>Hangi</a:t>
                      </a:r>
                      <a:r>
                        <a:rPr lang="en-US" dirty="0" smtClean="0"/>
                        <a:t> </a:t>
                      </a:r>
                      <a:r>
                        <a:rPr lang="en-US" dirty="0" err="1" smtClean="0"/>
                        <a:t>kayıt</a:t>
                      </a:r>
                      <a:r>
                        <a:rPr lang="en-US" dirty="0" smtClean="0"/>
                        <a:t> </a:t>
                      </a:r>
                      <a:r>
                        <a:rPr lang="en-US" dirty="0" err="1" smtClean="0"/>
                        <a:t>türünün</a:t>
                      </a:r>
                      <a:r>
                        <a:rPr lang="en-US" dirty="0" smtClean="0"/>
                        <a:t> </a:t>
                      </a:r>
                      <a:r>
                        <a:rPr lang="en-US" dirty="0" err="1" smtClean="0"/>
                        <a:t>başka</a:t>
                      </a:r>
                      <a:r>
                        <a:rPr lang="en-US" dirty="0" smtClean="0"/>
                        <a:t> </a:t>
                      </a:r>
                      <a:r>
                        <a:rPr lang="en-US" dirty="0" err="1" smtClean="0"/>
                        <a:t>hangi</a:t>
                      </a:r>
                      <a:r>
                        <a:rPr lang="en-US" dirty="0" smtClean="0"/>
                        <a:t> </a:t>
                      </a:r>
                      <a:r>
                        <a:rPr lang="en-US" dirty="0" err="1" smtClean="0"/>
                        <a:t>kayıt</a:t>
                      </a:r>
                      <a:r>
                        <a:rPr lang="en-US" dirty="0" smtClean="0"/>
                        <a:t> </a:t>
                      </a:r>
                      <a:r>
                        <a:rPr lang="en-US" dirty="0" err="1" smtClean="0"/>
                        <a:t>türüyle</a:t>
                      </a:r>
                      <a:r>
                        <a:rPr lang="en-US" dirty="0" smtClean="0"/>
                        <a:t> </a:t>
                      </a:r>
                      <a:r>
                        <a:rPr lang="en-US" dirty="0" err="1" smtClean="0"/>
                        <a:t>iç</a:t>
                      </a:r>
                      <a:r>
                        <a:rPr lang="en-US" dirty="0" smtClean="0"/>
                        <a:t> </a:t>
                      </a:r>
                      <a:r>
                        <a:rPr lang="en-US" dirty="0" err="1" smtClean="0"/>
                        <a:t>içe</a:t>
                      </a:r>
                      <a:r>
                        <a:rPr lang="en-US" dirty="0" smtClean="0"/>
                        <a:t> </a:t>
                      </a:r>
                      <a:r>
                        <a:rPr lang="en-US" dirty="0" err="1" smtClean="0"/>
                        <a:t>geçebileceğini</a:t>
                      </a:r>
                      <a:r>
                        <a:rPr lang="en-US" dirty="0" smtClean="0"/>
                        <a:t> </a:t>
                      </a:r>
                      <a:r>
                        <a:rPr lang="en-US" dirty="0" err="1" smtClean="0"/>
                        <a:t>belirten</a:t>
                      </a:r>
                      <a:r>
                        <a:rPr lang="en-US" dirty="0" smtClean="0"/>
                        <a:t> </a:t>
                      </a:r>
                      <a:r>
                        <a:rPr lang="en-US" dirty="0" err="1" smtClean="0"/>
                        <a:t>bir</a:t>
                      </a:r>
                      <a:r>
                        <a:rPr lang="en-US" dirty="0" smtClean="0"/>
                        <a:t> </a:t>
                      </a:r>
                      <a:r>
                        <a:rPr lang="en-US" dirty="0" err="1" smtClean="0"/>
                        <a:t>şema</a:t>
                      </a:r>
                      <a:r>
                        <a:rPr lang="en-US" dirty="0" smtClean="0"/>
                        <a:t> </a:t>
                      </a:r>
                      <a:r>
                        <a:rPr lang="en-US" dirty="0" err="1" smtClean="0"/>
                        <a:t>kullanır</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Kısıtlama</a:t>
                      </a:r>
                      <a:r>
                        <a:rPr lang="en-US" dirty="0" smtClean="0"/>
                        <a:t> </a:t>
                      </a:r>
                      <a:r>
                        <a:rPr lang="en-US" dirty="0" err="1" smtClean="0"/>
                        <a:t>yoktur</a:t>
                      </a:r>
                      <a:r>
                        <a:rPr lang="en-US" dirty="0" smtClean="0"/>
                        <a:t>, </a:t>
                      </a:r>
                      <a:r>
                        <a:rPr lang="en-US" dirty="0" err="1" smtClean="0"/>
                        <a:t>herhangi</a:t>
                      </a:r>
                      <a:r>
                        <a:rPr lang="en-US" dirty="0" smtClean="0"/>
                        <a:t> </a:t>
                      </a:r>
                      <a:r>
                        <a:rPr lang="en-US" dirty="0" err="1" smtClean="0"/>
                        <a:t>bir</a:t>
                      </a:r>
                      <a:r>
                        <a:rPr lang="en-US" dirty="0" smtClean="0"/>
                        <a:t> </a:t>
                      </a:r>
                      <a:r>
                        <a:rPr lang="en-US" dirty="0" err="1" smtClean="0"/>
                        <a:t>tepe</a:t>
                      </a:r>
                      <a:r>
                        <a:rPr lang="en-US" dirty="0" smtClean="0"/>
                        <a:t> </a:t>
                      </a:r>
                      <a:r>
                        <a:rPr lang="en-US" dirty="0" err="1" smtClean="0"/>
                        <a:t>noktasının</a:t>
                      </a:r>
                      <a:r>
                        <a:rPr lang="en-US" dirty="0" smtClean="0"/>
                        <a:t> </a:t>
                      </a:r>
                      <a:r>
                        <a:rPr lang="en-US" dirty="0" err="1" smtClean="0"/>
                        <a:t>başka</a:t>
                      </a:r>
                      <a:r>
                        <a:rPr lang="en-US" dirty="0" smtClean="0"/>
                        <a:t> </a:t>
                      </a:r>
                      <a:r>
                        <a:rPr lang="en-US" dirty="0" err="1" smtClean="0"/>
                        <a:t>herhangi</a:t>
                      </a:r>
                      <a:r>
                        <a:rPr lang="en-US" dirty="0" smtClean="0"/>
                        <a:t> </a:t>
                      </a:r>
                      <a:r>
                        <a:rPr lang="en-US" dirty="0" err="1" smtClean="0"/>
                        <a:t>bir</a:t>
                      </a:r>
                      <a:r>
                        <a:rPr lang="en-US" dirty="0" smtClean="0"/>
                        <a:t> </a:t>
                      </a:r>
                      <a:r>
                        <a:rPr lang="en-US" dirty="0" err="1" smtClean="0"/>
                        <a:t>tepe</a:t>
                      </a:r>
                      <a:r>
                        <a:rPr lang="en-US" dirty="0" smtClean="0"/>
                        <a:t> </a:t>
                      </a:r>
                      <a:r>
                        <a:rPr lang="en-US" dirty="0" err="1" smtClean="0"/>
                        <a:t>noktasına</a:t>
                      </a:r>
                      <a:r>
                        <a:rPr lang="en-US" dirty="0" smtClean="0"/>
                        <a:t> </a:t>
                      </a:r>
                      <a:r>
                        <a:rPr lang="en-US" dirty="0" err="1" smtClean="0"/>
                        <a:t>kenarı</a:t>
                      </a:r>
                      <a:r>
                        <a:rPr lang="en-US" dirty="0" smtClean="0"/>
                        <a:t> </a:t>
                      </a:r>
                      <a:r>
                        <a:rPr lang="en-US" dirty="0" err="1" smtClean="0"/>
                        <a:t>olabilir</a:t>
                      </a:r>
                      <a:r>
                        <a:rPr lang="tr-TR" dirty="0" smtClean="0"/>
                        <a:t>.</a:t>
                      </a:r>
                      <a:endParaRPr lang="en-US" dirty="0" smtClean="0"/>
                    </a:p>
                    <a:p>
                      <a:pPr algn="just"/>
                      <a:endParaRPr lang="en-US" dirty="0"/>
                    </a:p>
                  </a:txBody>
                  <a:tcPr/>
                </a:tc>
                <a:extLst>
                  <a:ext uri="{0D108BD9-81ED-4DB2-BD59-A6C34878D82A}">
                    <a16:rowId xmlns:a16="http://schemas.microsoft.com/office/drawing/2014/main" val="1897099601"/>
                  </a:ext>
                </a:extLst>
              </a:tr>
              <a:tr h="370840">
                <a:tc>
                  <a:txBody>
                    <a:bodyPr/>
                    <a:lstStyle/>
                    <a:p>
                      <a:pPr algn="just"/>
                      <a:r>
                        <a:rPr lang="en-US" dirty="0" err="1" smtClean="0"/>
                        <a:t>Bir</a:t>
                      </a:r>
                      <a:r>
                        <a:rPr lang="en-US" dirty="0" smtClean="0"/>
                        <a:t> </a:t>
                      </a:r>
                      <a:r>
                        <a:rPr lang="en-US" dirty="0" err="1" smtClean="0"/>
                        <a:t>kayda</a:t>
                      </a:r>
                      <a:r>
                        <a:rPr lang="en-US" dirty="0" smtClean="0"/>
                        <a:t> </a:t>
                      </a:r>
                      <a:r>
                        <a:rPr lang="en-US" dirty="0" err="1" smtClean="0"/>
                        <a:t>erişmenin</a:t>
                      </a:r>
                      <a:r>
                        <a:rPr lang="en-US" dirty="0" smtClean="0"/>
                        <a:t> </a:t>
                      </a:r>
                      <a:r>
                        <a:rPr lang="en-US" dirty="0" err="1" smtClean="0"/>
                        <a:t>tek</a:t>
                      </a:r>
                      <a:r>
                        <a:rPr lang="en-US" dirty="0" smtClean="0"/>
                        <a:t> </a:t>
                      </a:r>
                      <a:r>
                        <a:rPr lang="en-US" dirty="0" err="1" smtClean="0"/>
                        <a:t>yolu</a:t>
                      </a:r>
                      <a:r>
                        <a:rPr lang="en-US" dirty="0" smtClean="0"/>
                        <a:t>, o </a:t>
                      </a:r>
                      <a:r>
                        <a:rPr lang="en-US" dirty="0" err="1" smtClean="0"/>
                        <a:t>kayıt</a:t>
                      </a:r>
                      <a:r>
                        <a:rPr lang="en-US" dirty="0" smtClean="0"/>
                        <a:t> </a:t>
                      </a:r>
                      <a:r>
                        <a:rPr lang="en-US" dirty="0" err="1" smtClean="0"/>
                        <a:t>için</a:t>
                      </a:r>
                      <a:r>
                        <a:rPr lang="en-US" dirty="0" smtClean="0"/>
                        <a:t> </a:t>
                      </a:r>
                      <a:r>
                        <a:rPr lang="en-US" dirty="0" err="1" smtClean="0"/>
                        <a:t>erişim</a:t>
                      </a:r>
                      <a:r>
                        <a:rPr lang="en-US" dirty="0" smtClean="0"/>
                        <a:t> </a:t>
                      </a:r>
                      <a:r>
                        <a:rPr lang="en-US" dirty="0" err="1" smtClean="0"/>
                        <a:t>yollarından</a:t>
                      </a:r>
                      <a:r>
                        <a:rPr lang="en-US" dirty="0" smtClean="0"/>
                        <a:t> </a:t>
                      </a:r>
                      <a:r>
                        <a:rPr lang="en-US" dirty="0" err="1" smtClean="0"/>
                        <a:t>birini</a:t>
                      </a:r>
                      <a:r>
                        <a:rPr lang="en-US" dirty="0" smtClean="0"/>
                        <a:t> </a:t>
                      </a:r>
                      <a:r>
                        <a:rPr lang="en-US" dirty="0" err="1" smtClean="0"/>
                        <a:t>kullanmaktır</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Benzersiz</a:t>
                      </a:r>
                      <a:r>
                        <a:rPr lang="en-US" dirty="0" smtClean="0"/>
                        <a:t> </a:t>
                      </a:r>
                      <a:r>
                        <a:rPr lang="en-US" dirty="0" err="1" smtClean="0"/>
                        <a:t>kimliklere</a:t>
                      </a:r>
                      <a:r>
                        <a:rPr lang="en-US" dirty="0" smtClean="0"/>
                        <a:t> </a:t>
                      </a:r>
                      <a:r>
                        <a:rPr lang="en-US" dirty="0" err="1" smtClean="0"/>
                        <a:t>sahip</a:t>
                      </a:r>
                      <a:r>
                        <a:rPr lang="en-US" dirty="0" smtClean="0"/>
                        <a:t> </a:t>
                      </a:r>
                      <a:r>
                        <a:rPr lang="en-US" dirty="0" err="1" smtClean="0"/>
                        <a:t>tüm</a:t>
                      </a:r>
                      <a:r>
                        <a:rPr lang="en-US" dirty="0" smtClean="0"/>
                        <a:t> </a:t>
                      </a:r>
                      <a:r>
                        <a:rPr lang="en-US" dirty="0" err="1" smtClean="0"/>
                        <a:t>köşelere</a:t>
                      </a:r>
                      <a:r>
                        <a:rPr lang="en-US" dirty="0" smtClean="0"/>
                        <a:t> </a:t>
                      </a:r>
                      <a:r>
                        <a:rPr lang="en-US" dirty="0" err="1" smtClean="0"/>
                        <a:t>doğrudan</a:t>
                      </a:r>
                      <a:r>
                        <a:rPr lang="en-US" dirty="0" smtClean="0"/>
                        <a:t> </a:t>
                      </a:r>
                      <a:r>
                        <a:rPr lang="en-US" dirty="0" err="1" smtClean="0"/>
                        <a:t>başvurmak</a:t>
                      </a:r>
                      <a:r>
                        <a:rPr lang="en-US" dirty="0" smtClean="0"/>
                        <a:t> </a:t>
                      </a:r>
                      <a:r>
                        <a:rPr lang="en-US" dirty="0" err="1" smtClean="0"/>
                        <a:t>veya</a:t>
                      </a:r>
                      <a:r>
                        <a:rPr lang="en-US" dirty="0" smtClean="0"/>
                        <a:t> </a:t>
                      </a:r>
                      <a:r>
                        <a:rPr lang="en-US" dirty="0" err="1" smtClean="0"/>
                        <a:t>belirli</a:t>
                      </a:r>
                      <a:r>
                        <a:rPr lang="en-US" dirty="0" smtClean="0"/>
                        <a:t> </a:t>
                      </a:r>
                      <a:r>
                        <a:rPr lang="en-US" dirty="0" err="1" smtClean="0"/>
                        <a:t>bir</a:t>
                      </a:r>
                      <a:r>
                        <a:rPr lang="en-US" dirty="0" smtClean="0"/>
                        <a:t> </a:t>
                      </a:r>
                      <a:r>
                        <a:rPr lang="en-US" dirty="0" err="1" smtClean="0"/>
                        <a:t>değere</a:t>
                      </a:r>
                      <a:r>
                        <a:rPr lang="en-US" dirty="0" smtClean="0"/>
                        <a:t> </a:t>
                      </a:r>
                      <a:r>
                        <a:rPr lang="en-US" dirty="0" err="1" smtClean="0"/>
                        <a:t>sahip</a:t>
                      </a:r>
                      <a:r>
                        <a:rPr lang="en-US" dirty="0" smtClean="0"/>
                        <a:t> </a:t>
                      </a:r>
                      <a:r>
                        <a:rPr lang="en-US" dirty="0" err="1" smtClean="0"/>
                        <a:t>köşeleri</a:t>
                      </a:r>
                      <a:r>
                        <a:rPr lang="en-US" dirty="0" smtClean="0"/>
                        <a:t> </a:t>
                      </a:r>
                      <a:r>
                        <a:rPr lang="en-US" dirty="0" err="1" smtClean="0"/>
                        <a:t>bulmak</a:t>
                      </a:r>
                      <a:r>
                        <a:rPr lang="en-US" dirty="0" smtClean="0"/>
                        <a:t> </a:t>
                      </a:r>
                      <a:r>
                        <a:rPr lang="en-US" dirty="0" err="1" smtClean="0"/>
                        <a:t>için</a:t>
                      </a:r>
                      <a:r>
                        <a:rPr lang="en-US" dirty="0" smtClean="0"/>
                        <a:t> </a:t>
                      </a:r>
                      <a:r>
                        <a:rPr lang="en-US" dirty="0" err="1" smtClean="0"/>
                        <a:t>bir</a:t>
                      </a:r>
                      <a:r>
                        <a:rPr lang="en-US" dirty="0" smtClean="0"/>
                        <a:t> </a:t>
                      </a:r>
                      <a:r>
                        <a:rPr lang="en-US" dirty="0" err="1" smtClean="0"/>
                        <a:t>dizin</a:t>
                      </a:r>
                      <a:r>
                        <a:rPr lang="en-US" dirty="0" smtClean="0"/>
                        <a:t> </a:t>
                      </a:r>
                      <a:r>
                        <a:rPr lang="en-US" dirty="0" err="1" smtClean="0"/>
                        <a:t>kullanmak</a:t>
                      </a:r>
                      <a:r>
                        <a:rPr lang="en-US" dirty="0" smtClean="0"/>
                        <a:t> </a:t>
                      </a:r>
                      <a:r>
                        <a:rPr lang="en-US" dirty="0" err="1" smtClean="0"/>
                        <a:t>mümkündür</a:t>
                      </a:r>
                      <a:r>
                        <a:rPr lang="tr-TR" dirty="0" smtClean="0"/>
                        <a:t>.</a:t>
                      </a:r>
                      <a:endParaRPr lang="en-US" dirty="0"/>
                    </a:p>
                  </a:txBody>
                  <a:tcPr/>
                </a:tc>
                <a:extLst>
                  <a:ext uri="{0D108BD9-81ED-4DB2-BD59-A6C34878D82A}">
                    <a16:rowId xmlns:a16="http://schemas.microsoft.com/office/drawing/2014/main" val="4111738795"/>
                  </a:ext>
                </a:extLst>
              </a:tr>
              <a:tr h="370840">
                <a:tc>
                  <a:txBody>
                    <a:bodyPr/>
                    <a:lstStyle/>
                    <a:p>
                      <a:pPr algn="just"/>
                      <a:r>
                        <a:rPr lang="en-US" dirty="0" smtClean="0"/>
                        <a:t>Her </a:t>
                      </a:r>
                      <a:r>
                        <a:rPr lang="en-US" dirty="0" err="1" smtClean="0"/>
                        <a:t>kaydın</a:t>
                      </a:r>
                      <a:r>
                        <a:rPr lang="en-US" dirty="0" smtClean="0"/>
                        <a:t> </a:t>
                      </a:r>
                      <a:r>
                        <a:rPr lang="en-US" dirty="0" err="1" smtClean="0"/>
                        <a:t>çocukları</a:t>
                      </a:r>
                      <a:r>
                        <a:rPr lang="en-US" dirty="0" smtClean="0"/>
                        <a:t> </a:t>
                      </a:r>
                      <a:r>
                        <a:rPr lang="en-US" dirty="0" err="1" smtClean="0"/>
                        <a:t>önceden</a:t>
                      </a:r>
                      <a:r>
                        <a:rPr lang="en-US" dirty="0" smtClean="0"/>
                        <a:t> </a:t>
                      </a:r>
                      <a:r>
                        <a:rPr lang="en-US" dirty="0" err="1" smtClean="0"/>
                        <a:t>belirlenmiş</a:t>
                      </a:r>
                      <a:r>
                        <a:rPr lang="en-US" dirty="0" smtClean="0"/>
                        <a:t> </a:t>
                      </a:r>
                      <a:r>
                        <a:rPr lang="en-US" dirty="0" err="1" smtClean="0"/>
                        <a:t>bir</a:t>
                      </a:r>
                      <a:r>
                        <a:rPr lang="en-US" dirty="0" smtClean="0"/>
                        <a:t> </a:t>
                      </a:r>
                      <a:r>
                        <a:rPr lang="en-US" dirty="0" err="1" smtClean="0"/>
                        <a:t>sıraya</a:t>
                      </a:r>
                      <a:r>
                        <a:rPr lang="en-US" dirty="0" smtClean="0"/>
                        <a:t> </a:t>
                      </a:r>
                      <a:r>
                        <a:rPr lang="en-US" dirty="0" err="1" smtClean="0"/>
                        <a:t>sahiptir</a:t>
                      </a:r>
                      <a:r>
                        <a:rPr lang="en-US" dirty="0" smtClean="0"/>
                        <a:t> </a:t>
                      </a:r>
                      <a:r>
                        <a:rPr lang="en-US" dirty="0" err="1" smtClean="0"/>
                        <a:t>ve</a:t>
                      </a:r>
                      <a:r>
                        <a:rPr lang="en-US" dirty="0" smtClean="0"/>
                        <a:t> </a:t>
                      </a:r>
                      <a:r>
                        <a:rPr lang="en-US" dirty="0" err="1" smtClean="0"/>
                        <a:t>veritabanı</a:t>
                      </a:r>
                      <a:r>
                        <a:rPr lang="en-US" dirty="0" smtClean="0"/>
                        <a:t> </a:t>
                      </a:r>
                      <a:r>
                        <a:rPr lang="en-US" dirty="0" err="1" smtClean="0"/>
                        <a:t>bu</a:t>
                      </a:r>
                      <a:r>
                        <a:rPr lang="en-US" dirty="0" smtClean="0"/>
                        <a:t> </a:t>
                      </a:r>
                      <a:r>
                        <a:rPr lang="en-US" dirty="0" err="1" smtClean="0"/>
                        <a:t>sıralamayı</a:t>
                      </a:r>
                      <a:r>
                        <a:rPr lang="en-US" dirty="0" smtClean="0"/>
                        <a:t> </a:t>
                      </a:r>
                      <a:r>
                        <a:rPr lang="en-US" dirty="0" err="1" smtClean="0"/>
                        <a:t>korumak</a:t>
                      </a:r>
                      <a:r>
                        <a:rPr lang="en-US" dirty="0" smtClean="0"/>
                        <a:t> </a:t>
                      </a:r>
                      <a:r>
                        <a:rPr lang="en-US" dirty="0" err="1" smtClean="0"/>
                        <a:t>zorundadır</a:t>
                      </a:r>
                      <a:r>
                        <a:rPr lang="en-US" dirty="0" smtClean="0"/>
                        <a:t>.	</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Köşeler</a:t>
                      </a:r>
                      <a:r>
                        <a:rPr lang="en-US" dirty="0" smtClean="0"/>
                        <a:t> </a:t>
                      </a:r>
                      <a:r>
                        <a:rPr lang="en-US" dirty="0" err="1" smtClean="0"/>
                        <a:t>ve</a:t>
                      </a:r>
                      <a:r>
                        <a:rPr lang="en-US" dirty="0" smtClean="0"/>
                        <a:t> </a:t>
                      </a:r>
                      <a:r>
                        <a:rPr lang="en-US" dirty="0" err="1" smtClean="0"/>
                        <a:t>kenarlar</a:t>
                      </a:r>
                      <a:r>
                        <a:rPr lang="en-US" dirty="0" smtClean="0"/>
                        <a:t> </a:t>
                      </a:r>
                      <a:r>
                        <a:rPr lang="en-US" dirty="0" err="1" smtClean="0"/>
                        <a:t>sıralanmaz</a:t>
                      </a:r>
                      <a:r>
                        <a:rPr lang="en-US" dirty="0" smtClean="0"/>
                        <a:t>, </a:t>
                      </a:r>
                      <a:r>
                        <a:rPr lang="en-US" dirty="0" err="1" smtClean="0"/>
                        <a:t>yalnızca</a:t>
                      </a:r>
                      <a:r>
                        <a:rPr lang="en-US" dirty="0" smtClean="0"/>
                        <a:t> </a:t>
                      </a:r>
                      <a:r>
                        <a:rPr lang="en-US" dirty="0" err="1" smtClean="0"/>
                        <a:t>bir</a:t>
                      </a:r>
                      <a:r>
                        <a:rPr lang="en-US" dirty="0" smtClean="0"/>
                        <a:t> </a:t>
                      </a:r>
                      <a:r>
                        <a:rPr lang="en-US" dirty="0" err="1" smtClean="0"/>
                        <a:t>sorgu</a:t>
                      </a:r>
                      <a:r>
                        <a:rPr lang="en-US" dirty="0" smtClean="0"/>
                        <a:t> </a:t>
                      </a:r>
                      <a:r>
                        <a:rPr lang="en-US" dirty="0" err="1" smtClean="0"/>
                        <a:t>çalıştırılırken</a:t>
                      </a:r>
                      <a:r>
                        <a:rPr lang="en-US" dirty="0" smtClean="0"/>
                        <a:t> </a:t>
                      </a:r>
                      <a:r>
                        <a:rPr lang="en-US" dirty="0" err="1" smtClean="0"/>
                        <a:t>sonuçlar</a:t>
                      </a:r>
                      <a:r>
                        <a:rPr lang="en-US" dirty="0" smtClean="0"/>
                        <a:t> </a:t>
                      </a:r>
                      <a:r>
                        <a:rPr lang="en-US" dirty="0" err="1" smtClean="0"/>
                        <a:t>sıralanır</a:t>
                      </a:r>
                      <a:r>
                        <a:rPr lang="en-US" dirty="0" smtClean="0"/>
                        <a:t>.</a:t>
                      </a:r>
                    </a:p>
                    <a:p>
                      <a:pPr algn="just"/>
                      <a:endParaRPr lang="en-US" dirty="0"/>
                    </a:p>
                  </a:txBody>
                  <a:tcPr/>
                </a:tc>
                <a:extLst>
                  <a:ext uri="{0D108BD9-81ED-4DB2-BD59-A6C34878D82A}">
                    <a16:rowId xmlns:a16="http://schemas.microsoft.com/office/drawing/2014/main" val="627815018"/>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SQL </a:t>
                      </a:r>
                      <a:r>
                        <a:rPr lang="en-US" dirty="0" err="1" smtClean="0"/>
                        <a:t>sorgu</a:t>
                      </a:r>
                      <a:r>
                        <a:rPr lang="en-US" dirty="0" smtClean="0"/>
                        <a:t> </a:t>
                      </a:r>
                      <a:r>
                        <a:rPr lang="en-US" dirty="0" err="1" smtClean="0"/>
                        <a:t>dilini</a:t>
                      </a:r>
                      <a:r>
                        <a:rPr lang="en-US" dirty="0" smtClean="0"/>
                        <a:t> </a:t>
                      </a:r>
                      <a:r>
                        <a:rPr lang="en-US" dirty="0" err="1" smtClean="0"/>
                        <a:t>kullanır</a:t>
                      </a:r>
                      <a:r>
                        <a:rPr lang="tr-TR" dirty="0" smtClean="0"/>
                        <a:t>.</a:t>
                      </a:r>
                      <a:endParaRPr lang="en-US" dirty="0" smtClean="0"/>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Cypher </a:t>
                      </a:r>
                      <a:r>
                        <a:rPr lang="en-US" dirty="0" err="1" smtClean="0"/>
                        <a:t>ve</a:t>
                      </a:r>
                      <a:r>
                        <a:rPr lang="en-US" dirty="0" smtClean="0"/>
                        <a:t> </a:t>
                      </a:r>
                      <a:r>
                        <a:rPr lang="en-US" dirty="0" err="1" smtClean="0"/>
                        <a:t>SparQL</a:t>
                      </a:r>
                      <a:r>
                        <a:rPr lang="en-US" dirty="0" smtClean="0"/>
                        <a:t> </a:t>
                      </a:r>
                      <a:r>
                        <a:rPr lang="en-US" dirty="0" err="1" smtClean="0"/>
                        <a:t>gibi</a:t>
                      </a:r>
                      <a:r>
                        <a:rPr lang="en-US" dirty="0" smtClean="0"/>
                        <a:t> </a:t>
                      </a:r>
                      <a:r>
                        <a:rPr lang="en-US" dirty="0" err="1" smtClean="0"/>
                        <a:t>bildirimsel</a:t>
                      </a:r>
                      <a:r>
                        <a:rPr lang="en-US" dirty="0" smtClean="0"/>
                        <a:t> </a:t>
                      </a:r>
                      <a:r>
                        <a:rPr lang="en-US" dirty="0" err="1" smtClean="0"/>
                        <a:t>sorgu</a:t>
                      </a:r>
                      <a:r>
                        <a:rPr lang="en-US" dirty="0" smtClean="0"/>
                        <a:t> </a:t>
                      </a:r>
                      <a:r>
                        <a:rPr lang="en-US" dirty="0" err="1" smtClean="0"/>
                        <a:t>dillerini</a:t>
                      </a:r>
                      <a:r>
                        <a:rPr lang="en-US" dirty="0" smtClean="0"/>
                        <a:t> </a:t>
                      </a:r>
                      <a:r>
                        <a:rPr lang="en-US" dirty="0" err="1" smtClean="0"/>
                        <a:t>destekler</a:t>
                      </a:r>
                      <a:r>
                        <a:rPr lang="tr-TR" dirty="0" smtClean="0"/>
                        <a:t>.</a:t>
                      </a:r>
                      <a:endParaRPr lang="en-US" dirty="0" smtClean="0"/>
                    </a:p>
                    <a:p>
                      <a:pPr algn="just"/>
                      <a:endParaRPr lang="en-US" dirty="0"/>
                    </a:p>
                  </a:txBody>
                  <a:tcPr/>
                </a:tc>
                <a:extLst>
                  <a:ext uri="{0D108BD9-81ED-4DB2-BD59-A6C34878D82A}">
                    <a16:rowId xmlns:a16="http://schemas.microsoft.com/office/drawing/2014/main" val="2429151492"/>
                  </a:ext>
                </a:extLst>
              </a:tr>
            </a:tbl>
          </a:graphicData>
        </a:graphic>
      </p:graphicFrame>
    </p:spTree>
    <p:extLst>
      <p:ext uri="{BB962C8B-B14F-4D97-AF65-F5344CB8AC3E}">
        <p14:creationId xmlns:p14="http://schemas.microsoft.com/office/powerpoint/2010/main" val="745825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Karşılaştırma</a:t>
            </a:r>
            <a:endParaRPr lang="en-US" dirty="0"/>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4280233271"/>
              </p:ext>
            </p:extLst>
          </p:nvPr>
        </p:nvGraphicFramePr>
        <p:xfrm>
          <a:off x="209005" y="1834166"/>
          <a:ext cx="11808822" cy="4787536"/>
        </p:xfrm>
        <a:graphic>
          <a:graphicData uri="http://schemas.openxmlformats.org/drawingml/2006/table">
            <a:tbl>
              <a:tblPr firstRow="1" bandRow="1">
                <a:tableStyleId>{5C22544A-7EE6-4342-B048-85BDC9FD1C3A}</a:tableStyleId>
              </a:tblPr>
              <a:tblGrid>
                <a:gridCol w="3936274">
                  <a:extLst>
                    <a:ext uri="{9D8B030D-6E8A-4147-A177-3AD203B41FA5}">
                      <a16:colId xmlns:a16="http://schemas.microsoft.com/office/drawing/2014/main" val="1805945989"/>
                    </a:ext>
                  </a:extLst>
                </a:gridCol>
                <a:gridCol w="3936274">
                  <a:extLst>
                    <a:ext uri="{9D8B030D-6E8A-4147-A177-3AD203B41FA5}">
                      <a16:colId xmlns:a16="http://schemas.microsoft.com/office/drawing/2014/main" val="2633080774"/>
                    </a:ext>
                  </a:extLst>
                </a:gridCol>
                <a:gridCol w="3936274">
                  <a:extLst>
                    <a:ext uri="{9D8B030D-6E8A-4147-A177-3AD203B41FA5}">
                      <a16:colId xmlns:a16="http://schemas.microsoft.com/office/drawing/2014/main" val="2354745277"/>
                    </a:ext>
                  </a:extLst>
                </a:gridCol>
              </a:tblGrid>
              <a:tr h="370840">
                <a:tc>
                  <a:txBody>
                    <a:bodyPr/>
                    <a:lstStyle/>
                    <a:p>
                      <a:pPr algn="just"/>
                      <a:r>
                        <a:rPr lang="tr-TR" dirty="0" smtClean="0"/>
                        <a:t>Hiyerarşik</a:t>
                      </a:r>
                      <a:endParaRPr lang="en-US" dirty="0"/>
                    </a:p>
                  </a:txBody>
                  <a:tcPr/>
                </a:tc>
                <a:tc>
                  <a:txBody>
                    <a:bodyPr/>
                    <a:lstStyle/>
                    <a:p>
                      <a:pPr algn="just"/>
                      <a:r>
                        <a:rPr lang="tr-TR" dirty="0" smtClean="0"/>
                        <a:t>Ağ</a:t>
                      </a:r>
                      <a:endParaRPr lang="en-US" dirty="0"/>
                    </a:p>
                  </a:txBody>
                  <a:tcPr/>
                </a:tc>
                <a:tc>
                  <a:txBody>
                    <a:bodyPr/>
                    <a:lstStyle/>
                    <a:p>
                      <a:pPr algn="just"/>
                      <a:r>
                        <a:rPr lang="tr-TR" dirty="0" smtClean="0"/>
                        <a:t>İlişkisel</a:t>
                      </a:r>
                      <a:endParaRPr lang="en-US" dirty="0"/>
                    </a:p>
                  </a:txBody>
                  <a:tcPr/>
                </a:tc>
                <a:extLst>
                  <a:ext uri="{0D108BD9-81ED-4DB2-BD59-A6C34878D82A}">
                    <a16:rowId xmlns:a16="http://schemas.microsoft.com/office/drawing/2014/main" val="50998565"/>
                  </a:ext>
                </a:extLst>
              </a:tr>
              <a:tr h="388256">
                <a:tc>
                  <a:txBody>
                    <a:bodyPr/>
                    <a:lstStyle/>
                    <a:p>
                      <a:pPr algn="just"/>
                      <a:r>
                        <a:rPr lang="en-US" dirty="0" err="1" smtClean="0"/>
                        <a:t>Verileri</a:t>
                      </a:r>
                      <a:r>
                        <a:rPr lang="en-US" dirty="0" smtClean="0"/>
                        <a:t> </a:t>
                      </a:r>
                      <a:r>
                        <a:rPr lang="en-US" dirty="0" err="1" smtClean="0"/>
                        <a:t>bir</a:t>
                      </a:r>
                      <a:r>
                        <a:rPr lang="en-US" dirty="0" smtClean="0"/>
                        <a:t> </a:t>
                      </a:r>
                      <a:r>
                        <a:rPr lang="en-US" dirty="0" err="1" smtClean="0"/>
                        <a:t>ağaç</a:t>
                      </a:r>
                      <a:r>
                        <a:rPr lang="en-US" dirty="0" smtClean="0"/>
                        <a:t> </a:t>
                      </a:r>
                      <a:r>
                        <a:rPr lang="en-US" dirty="0" err="1" smtClean="0"/>
                        <a:t>yapısında</a:t>
                      </a:r>
                      <a:r>
                        <a:rPr lang="en-US" dirty="0" smtClean="0"/>
                        <a:t> </a:t>
                      </a:r>
                      <a:r>
                        <a:rPr lang="en-US" dirty="0" err="1" smtClean="0"/>
                        <a:t>düzenler</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Verileri</a:t>
                      </a:r>
                      <a:r>
                        <a:rPr lang="en-US" dirty="0" smtClean="0"/>
                        <a:t> </a:t>
                      </a:r>
                      <a:r>
                        <a:rPr lang="en-US" dirty="0" err="1" smtClean="0"/>
                        <a:t>bir</a:t>
                      </a:r>
                      <a:r>
                        <a:rPr lang="en-US" dirty="0" smtClean="0"/>
                        <a:t> </a:t>
                      </a:r>
                      <a:r>
                        <a:rPr lang="en-US" dirty="0" err="1" smtClean="0"/>
                        <a:t>gra</a:t>
                      </a:r>
                      <a:r>
                        <a:rPr lang="tr-TR" dirty="0" smtClean="0"/>
                        <a:t>f</a:t>
                      </a:r>
                      <a:r>
                        <a:rPr lang="en-US" dirty="0" smtClean="0"/>
                        <a:t> </a:t>
                      </a:r>
                      <a:r>
                        <a:rPr lang="en-US" dirty="0" err="1" smtClean="0"/>
                        <a:t>yapısında</a:t>
                      </a:r>
                      <a:r>
                        <a:rPr lang="en-US" dirty="0" smtClean="0"/>
                        <a:t> </a:t>
                      </a:r>
                      <a:r>
                        <a:rPr lang="en-US" dirty="0" err="1" smtClean="0"/>
                        <a:t>düzenler</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Verileri</a:t>
                      </a:r>
                      <a:r>
                        <a:rPr lang="en-US" dirty="0" smtClean="0"/>
                        <a:t> </a:t>
                      </a:r>
                      <a:r>
                        <a:rPr lang="en-US" dirty="0" err="1" smtClean="0"/>
                        <a:t>tablolarda</a:t>
                      </a:r>
                      <a:r>
                        <a:rPr lang="en-US" dirty="0" smtClean="0"/>
                        <a:t> </a:t>
                      </a:r>
                      <a:r>
                        <a:rPr lang="en-US" dirty="0" err="1" smtClean="0"/>
                        <a:t>saklar</a:t>
                      </a:r>
                      <a:r>
                        <a:rPr lang="tr-TR" dirty="0" smtClean="0"/>
                        <a:t>.</a:t>
                      </a:r>
                      <a:endParaRPr lang="en-US" dirty="0"/>
                    </a:p>
                  </a:txBody>
                  <a:tcPr/>
                </a:tc>
                <a:extLst>
                  <a:ext uri="{0D108BD9-81ED-4DB2-BD59-A6C34878D82A}">
                    <a16:rowId xmlns:a16="http://schemas.microsoft.com/office/drawing/2014/main" val="450906189"/>
                  </a:ext>
                </a:extLst>
              </a:tr>
              <a:tr h="597262">
                <a:tc>
                  <a:txBody>
                    <a:bodyPr/>
                    <a:lstStyle/>
                    <a:p>
                      <a:pPr algn="just"/>
                      <a:r>
                        <a:rPr lang="en-US" dirty="0" err="1" smtClean="0"/>
                        <a:t>Birden</a:t>
                      </a:r>
                      <a:r>
                        <a:rPr lang="en-US" dirty="0" smtClean="0"/>
                        <a:t> </a:t>
                      </a:r>
                      <a:r>
                        <a:rPr lang="en-US" dirty="0" err="1" smtClean="0"/>
                        <a:t>çoğa</a:t>
                      </a:r>
                      <a:r>
                        <a:rPr lang="en-US" dirty="0" smtClean="0"/>
                        <a:t> </a:t>
                      </a:r>
                      <a:r>
                        <a:rPr lang="en-US" dirty="0" err="1" smtClean="0"/>
                        <a:t>ilişkileri</a:t>
                      </a:r>
                      <a:r>
                        <a:rPr lang="en-US" dirty="0" smtClean="0"/>
                        <a:t> </a:t>
                      </a:r>
                      <a:r>
                        <a:rPr lang="en-US" dirty="0" err="1" smtClean="0"/>
                        <a:t>temsil</a:t>
                      </a:r>
                      <a:r>
                        <a:rPr lang="en-US" dirty="0" smtClean="0"/>
                        <a:t> </a:t>
                      </a:r>
                      <a:r>
                        <a:rPr lang="en-US" dirty="0" err="1" smtClean="0"/>
                        <a:t>eder</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Çoktan</a:t>
                      </a:r>
                      <a:r>
                        <a:rPr lang="en-US" dirty="0" smtClean="0"/>
                        <a:t> </a:t>
                      </a:r>
                      <a:r>
                        <a:rPr lang="en-US" dirty="0" err="1" smtClean="0"/>
                        <a:t>çoğa</a:t>
                      </a:r>
                      <a:r>
                        <a:rPr lang="en-US" dirty="0" smtClean="0"/>
                        <a:t> </a:t>
                      </a:r>
                      <a:r>
                        <a:rPr lang="en-US" dirty="0" err="1" smtClean="0"/>
                        <a:t>ilişkileri</a:t>
                      </a:r>
                      <a:r>
                        <a:rPr lang="en-US" dirty="0" smtClean="0"/>
                        <a:t> </a:t>
                      </a:r>
                      <a:r>
                        <a:rPr lang="en-US" dirty="0" err="1" smtClean="0"/>
                        <a:t>temsil</a:t>
                      </a:r>
                      <a:r>
                        <a:rPr lang="en-US" dirty="0" smtClean="0"/>
                        <a:t> </a:t>
                      </a:r>
                      <a:r>
                        <a:rPr lang="en-US" dirty="0" err="1" smtClean="0"/>
                        <a:t>eder</a:t>
                      </a:r>
                      <a:r>
                        <a:rPr lang="tr-TR" dirty="0" smtClean="0"/>
                        <a:t>.</a:t>
                      </a:r>
                      <a:endParaRPr lang="en-US" dirty="0" smtClean="0"/>
                    </a:p>
                    <a:p>
                      <a:pPr algn="just"/>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Birden</a:t>
                      </a:r>
                      <a:r>
                        <a:rPr lang="en-US" dirty="0" smtClean="0"/>
                        <a:t> </a:t>
                      </a:r>
                      <a:r>
                        <a:rPr lang="en-US" dirty="0" err="1" smtClean="0"/>
                        <a:t>çoğa</a:t>
                      </a:r>
                      <a:r>
                        <a:rPr lang="en-US" dirty="0" smtClean="0"/>
                        <a:t> </a:t>
                      </a:r>
                      <a:r>
                        <a:rPr lang="en-US" dirty="0" err="1" smtClean="0"/>
                        <a:t>ve</a:t>
                      </a:r>
                      <a:r>
                        <a:rPr lang="en-US" dirty="0" smtClean="0"/>
                        <a:t> </a:t>
                      </a:r>
                      <a:r>
                        <a:rPr lang="en-US" dirty="0" err="1" smtClean="0"/>
                        <a:t>çoktan</a:t>
                      </a:r>
                      <a:r>
                        <a:rPr lang="en-US" dirty="0" smtClean="0"/>
                        <a:t> </a:t>
                      </a:r>
                      <a:r>
                        <a:rPr lang="en-US" dirty="0" err="1" smtClean="0"/>
                        <a:t>çoğa</a:t>
                      </a:r>
                      <a:r>
                        <a:rPr lang="en-US" dirty="0" smtClean="0"/>
                        <a:t> </a:t>
                      </a:r>
                      <a:r>
                        <a:rPr lang="en-US" dirty="0" err="1" smtClean="0"/>
                        <a:t>ilişkileri</a:t>
                      </a:r>
                      <a:r>
                        <a:rPr lang="en-US" dirty="0" smtClean="0"/>
                        <a:t> </a:t>
                      </a:r>
                      <a:r>
                        <a:rPr lang="en-US" dirty="0" err="1" smtClean="0"/>
                        <a:t>destekler</a:t>
                      </a:r>
                      <a:r>
                        <a:rPr lang="tr-TR" dirty="0" smtClean="0"/>
                        <a:t>.</a:t>
                      </a:r>
                      <a:endParaRPr lang="en-US" dirty="0"/>
                    </a:p>
                  </a:txBody>
                  <a:tcPr/>
                </a:tc>
                <a:extLst>
                  <a:ext uri="{0D108BD9-81ED-4DB2-BD59-A6C34878D82A}">
                    <a16:rowId xmlns:a16="http://schemas.microsoft.com/office/drawing/2014/main" val="2414558138"/>
                  </a:ext>
                </a:extLst>
              </a:tr>
              <a:tr h="370840">
                <a:tc>
                  <a:txBody>
                    <a:bodyPr/>
                    <a:lstStyle/>
                    <a:p>
                      <a:pPr algn="just"/>
                      <a:r>
                        <a:rPr lang="en-US" dirty="0" err="1" smtClean="0"/>
                        <a:t>Verilere</a:t>
                      </a:r>
                      <a:r>
                        <a:rPr lang="en-US" dirty="0" smtClean="0"/>
                        <a:t> </a:t>
                      </a:r>
                      <a:r>
                        <a:rPr lang="en-US" dirty="0" err="1" smtClean="0"/>
                        <a:t>verimsiz</a:t>
                      </a:r>
                      <a:r>
                        <a:rPr lang="en-US" dirty="0" smtClean="0"/>
                        <a:t> </a:t>
                      </a:r>
                      <a:r>
                        <a:rPr lang="en-US" dirty="0" err="1" smtClean="0"/>
                        <a:t>erişim</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Verilere</a:t>
                      </a:r>
                      <a:r>
                        <a:rPr lang="en-US" dirty="0" smtClean="0"/>
                        <a:t> </a:t>
                      </a:r>
                      <a:r>
                        <a:rPr lang="en-US" dirty="0" err="1" smtClean="0"/>
                        <a:t>verimli</a:t>
                      </a:r>
                      <a:r>
                        <a:rPr lang="en-US" dirty="0" smtClean="0"/>
                        <a:t> </a:t>
                      </a:r>
                      <a:r>
                        <a:rPr lang="en-US" dirty="0" err="1" smtClean="0"/>
                        <a:t>erişim</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Verilere</a:t>
                      </a:r>
                      <a:r>
                        <a:rPr lang="en-US" dirty="0" smtClean="0"/>
                        <a:t> </a:t>
                      </a:r>
                      <a:r>
                        <a:rPr lang="en-US" dirty="0" err="1" smtClean="0"/>
                        <a:t>verimli</a:t>
                      </a:r>
                      <a:r>
                        <a:rPr lang="en-US" dirty="0" smtClean="0"/>
                        <a:t> </a:t>
                      </a:r>
                      <a:r>
                        <a:rPr lang="en-US" dirty="0" err="1" smtClean="0"/>
                        <a:t>erişim</a:t>
                      </a:r>
                      <a:r>
                        <a:rPr lang="tr-TR" dirty="0" smtClean="0"/>
                        <a:t>.</a:t>
                      </a:r>
                      <a:endParaRPr lang="en-US" dirty="0"/>
                    </a:p>
                  </a:txBody>
                  <a:tcPr/>
                </a:tc>
                <a:extLst>
                  <a:ext uri="{0D108BD9-81ED-4DB2-BD59-A6C34878D82A}">
                    <a16:rowId xmlns:a16="http://schemas.microsoft.com/office/drawing/2014/main" val="4025241991"/>
                  </a:ext>
                </a:extLst>
              </a:tr>
              <a:tr h="370840">
                <a:tc>
                  <a:txBody>
                    <a:bodyPr/>
                    <a:lstStyle/>
                    <a:p>
                      <a:pPr algn="just"/>
                      <a:r>
                        <a:rPr lang="en-US" dirty="0" err="1" smtClean="0"/>
                        <a:t>Esnek</a:t>
                      </a:r>
                      <a:r>
                        <a:rPr lang="en-US" dirty="0" smtClean="0"/>
                        <a:t> </a:t>
                      </a:r>
                      <a:r>
                        <a:rPr lang="en-US" dirty="0" err="1" smtClean="0"/>
                        <a:t>değil</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Veritabanı</a:t>
                      </a:r>
                      <a:r>
                        <a:rPr lang="en-US" dirty="0" smtClean="0"/>
                        <a:t> </a:t>
                      </a:r>
                      <a:r>
                        <a:rPr lang="en-US" dirty="0" err="1" smtClean="0"/>
                        <a:t>tasarlanırken</a:t>
                      </a:r>
                      <a:r>
                        <a:rPr lang="en-US" dirty="0" smtClean="0"/>
                        <a:t> </a:t>
                      </a:r>
                      <a:r>
                        <a:rPr lang="en-US" dirty="0" err="1" smtClean="0"/>
                        <a:t>esnek</a:t>
                      </a:r>
                      <a:r>
                        <a:rPr lang="en-US" dirty="0" smtClean="0"/>
                        <a:t>, </a:t>
                      </a:r>
                      <a:r>
                        <a:rPr lang="en-US" dirty="0" err="1" smtClean="0"/>
                        <a:t>veriler</a:t>
                      </a:r>
                      <a:r>
                        <a:rPr lang="en-US" dirty="0" smtClean="0"/>
                        <a:t> </a:t>
                      </a:r>
                      <a:r>
                        <a:rPr lang="en-US" dirty="0" err="1" smtClean="0"/>
                        <a:t>doldurulduktan</a:t>
                      </a:r>
                      <a:r>
                        <a:rPr lang="en-US" dirty="0" smtClean="0"/>
                        <a:t> </a:t>
                      </a:r>
                      <a:r>
                        <a:rPr lang="en-US" dirty="0" err="1" smtClean="0"/>
                        <a:t>sonra</a:t>
                      </a:r>
                      <a:r>
                        <a:rPr lang="en-US" dirty="0" smtClean="0"/>
                        <a:t> </a:t>
                      </a:r>
                      <a:r>
                        <a:rPr lang="en-US" dirty="0" err="1" smtClean="0"/>
                        <a:t>daha</a:t>
                      </a:r>
                      <a:r>
                        <a:rPr lang="en-US" dirty="0" smtClean="0"/>
                        <a:t> </a:t>
                      </a:r>
                      <a:r>
                        <a:rPr lang="en-US" dirty="0" err="1" smtClean="0"/>
                        <a:t>az</a:t>
                      </a:r>
                      <a:r>
                        <a:rPr lang="en-US" dirty="0" smtClean="0"/>
                        <a:t> </a:t>
                      </a:r>
                      <a:r>
                        <a:rPr lang="en-US" dirty="0" err="1" smtClean="0"/>
                        <a:t>esnek</a:t>
                      </a:r>
                      <a:r>
                        <a:rPr lang="tr-TR"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Hem </a:t>
                      </a:r>
                      <a:r>
                        <a:rPr lang="en-US" dirty="0" err="1" smtClean="0"/>
                        <a:t>tasarım</a:t>
                      </a:r>
                      <a:r>
                        <a:rPr lang="en-US" dirty="0" smtClean="0"/>
                        <a:t> </a:t>
                      </a:r>
                      <a:r>
                        <a:rPr lang="en-US" dirty="0" err="1" smtClean="0"/>
                        <a:t>sırasında</a:t>
                      </a:r>
                      <a:r>
                        <a:rPr lang="en-US" dirty="0" smtClean="0"/>
                        <a:t> hem de </a:t>
                      </a:r>
                      <a:r>
                        <a:rPr lang="en-US" dirty="0" err="1" smtClean="0"/>
                        <a:t>veriler</a:t>
                      </a:r>
                      <a:r>
                        <a:rPr lang="en-US" dirty="0" smtClean="0"/>
                        <a:t> </a:t>
                      </a:r>
                      <a:r>
                        <a:rPr lang="en-US" dirty="0" err="1" smtClean="0"/>
                        <a:t>yüklendikten</a:t>
                      </a:r>
                      <a:r>
                        <a:rPr lang="en-US" dirty="0" smtClean="0"/>
                        <a:t> </a:t>
                      </a:r>
                      <a:r>
                        <a:rPr lang="en-US" dirty="0" err="1" smtClean="0"/>
                        <a:t>sonra</a:t>
                      </a:r>
                      <a:r>
                        <a:rPr lang="en-US" dirty="0" smtClean="0"/>
                        <a:t> </a:t>
                      </a:r>
                      <a:r>
                        <a:rPr lang="en-US" dirty="0" err="1" smtClean="0"/>
                        <a:t>esnek</a:t>
                      </a:r>
                      <a:r>
                        <a:rPr lang="tr-TR" dirty="0" smtClean="0"/>
                        <a:t>.</a:t>
                      </a:r>
                      <a:endParaRPr lang="en-US" dirty="0" smtClean="0"/>
                    </a:p>
                    <a:p>
                      <a:pPr algn="just"/>
                      <a:endParaRPr lang="en-US" dirty="0"/>
                    </a:p>
                  </a:txBody>
                  <a:tcPr/>
                </a:tc>
                <a:extLst>
                  <a:ext uri="{0D108BD9-81ED-4DB2-BD59-A6C34878D82A}">
                    <a16:rowId xmlns:a16="http://schemas.microsoft.com/office/drawing/2014/main" val="157636150"/>
                  </a:ext>
                </a:extLst>
              </a:tr>
              <a:tr h="370840">
                <a:tc>
                  <a:txBody>
                    <a:bodyPr/>
                    <a:lstStyle/>
                    <a:p>
                      <a:pPr algn="just"/>
                      <a:r>
                        <a:rPr lang="en-US" dirty="0" err="1" smtClean="0"/>
                        <a:t>Kayıtlar</a:t>
                      </a:r>
                      <a:r>
                        <a:rPr lang="en-US" dirty="0" smtClean="0"/>
                        <a:t> </a:t>
                      </a:r>
                      <a:r>
                        <a:rPr lang="en-US" dirty="0" err="1" smtClean="0"/>
                        <a:t>arasındaki</a:t>
                      </a:r>
                      <a:r>
                        <a:rPr lang="en-US" dirty="0" smtClean="0"/>
                        <a:t> </a:t>
                      </a:r>
                      <a:r>
                        <a:rPr lang="en-US" dirty="0" err="1" smtClean="0"/>
                        <a:t>ilişki</a:t>
                      </a:r>
                      <a:r>
                        <a:rPr lang="en-US" dirty="0" smtClean="0"/>
                        <a:t> </a:t>
                      </a:r>
                      <a:r>
                        <a:rPr lang="en-US" dirty="0" err="1" smtClean="0"/>
                        <a:t>ebeveyn-çocuk</a:t>
                      </a:r>
                      <a:r>
                        <a:rPr lang="en-US" dirty="0" smtClean="0"/>
                        <a:t> </a:t>
                      </a:r>
                      <a:r>
                        <a:rPr lang="en-US" dirty="0" err="1" smtClean="0"/>
                        <a:t>türündedir</a:t>
                      </a:r>
                      <a:r>
                        <a:rPr lang="en-US" dirty="0" smtClean="0"/>
                        <a:t>.	</a:t>
                      </a:r>
                      <a:endParaRPr lang="en-US" dirty="0"/>
                    </a:p>
                  </a:txBody>
                  <a:tcPr/>
                </a:tc>
                <a:tc>
                  <a:txBody>
                    <a:bodyPr/>
                    <a:lstStyle/>
                    <a:p>
                      <a:pPr algn="just"/>
                      <a:r>
                        <a:rPr lang="en-US" dirty="0" err="1" smtClean="0"/>
                        <a:t>Kayıtlar</a:t>
                      </a:r>
                      <a:r>
                        <a:rPr lang="en-US" dirty="0" smtClean="0"/>
                        <a:t> </a:t>
                      </a:r>
                      <a:r>
                        <a:rPr lang="en-US" dirty="0" err="1" smtClean="0"/>
                        <a:t>arasındaki</a:t>
                      </a:r>
                      <a:r>
                        <a:rPr lang="en-US" dirty="0" smtClean="0"/>
                        <a:t> </a:t>
                      </a:r>
                      <a:r>
                        <a:rPr lang="en-US" dirty="0" err="1" smtClean="0"/>
                        <a:t>ilişkiyi</a:t>
                      </a:r>
                      <a:r>
                        <a:rPr lang="en-US" dirty="0" smtClean="0"/>
                        <a:t> </a:t>
                      </a:r>
                      <a:r>
                        <a:rPr lang="en-US" dirty="0" err="1" smtClean="0"/>
                        <a:t>ifade</a:t>
                      </a:r>
                      <a:r>
                        <a:rPr lang="en-US" dirty="0" smtClean="0"/>
                        <a:t> </a:t>
                      </a:r>
                      <a:r>
                        <a:rPr lang="en-US" dirty="0" err="1" smtClean="0"/>
                        <a:t>etmek</a:t>
                      </a:r>
                      <a:r>
                        <a:rPr lang="en-US" dirty="0" smtClean="0"/>
                        <a:t> </a:t>
                      </a:r>
                      <a:r>
                        <a:rPr lang="en-US" dirty="0" err="1" smtClean="0"/>
                        <a:t>için</a:t>
                      </a:r>
                      <a:r>
                        <a:rPr lang="en-US" dirty="0" smtClean="0"/>
                        <a:t> </a:t>
                      </a:r>
                      <a:r>
                        <a:rPr lang="en-US" dirty="0" err="1" smtClean="0"/>
                        <a:t>işaretçiler</a:t>
                      </a:r>
                      <a:r>
                        <a:rPr lang="en-US" dirty="0" smtClean="0"/>
                        <a:t> </a:t>
                      </a:r>
                      <a:r>
                        <a:rPr lang="en-US" dirty="0" err="1" smtClean="0"/>
                        <a:t>veya</a:t>
                      </a:r>
                      <a:r>
                        <a:rPr lang="en-US" dirty="0" smtClean="0"/>
                        <a:t> </a:t>
                      </a:r>
                      <a:r>
                        <a:rPr lang="en-US" dirty="0" err="1" smtClean="0"/>
                        <a:t>bağlantılar</a:t>
                      </a:r>
                      <a:r>
                        <a:rPr lang="en-US" dirty="0" smtClean="0"/>
                        <a:t> </a:t>
                      </a:r>
                      <a:r>
                        <a:rPr lang="en-US" dirty="0" err="1" smtClean="0"/>
                        <a:t>kullanılır</a:t>
                      </a:r>
                      <a:r>
                        <a:rPr lang="en-US"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Kayıtlar</a:t>
                      </a:r>
                      <a:r>
                        <a:rPr lang="en-US" dirty="0" smtClean="0"/>
                        <a:t> </a:t>
                      </a:r>
                      <a:r>
                        <a:rPr lang="en-US" dirty="0" err="1" smtClean="0"/>
                        <a:t>arasındaki</a:t>
                      </a:r>
                      <a:r>
                        <a:rPr lang="en-US" dirty="0" smtClean="0"/>
                        <a:t> </a:t>
                      </a:r>
                      <a:r>
                        <a:rPr lang="en-US" dirty="0" err="1" smtClean="0"/>
                        <a:t>ilişkiyi</a:t>
                      </a:r>
                      <a:r>
                        <a:rPr lang="en-US" dirty="0" smtClean="0"/>
                        <a:t> </a:t>
                      </a:r>
                      <a:r>
                        <a:rPr lang="en-US" dirty="0" err="1" smtClean="0"/>
                        <a:t>temsil</a:t>
                      </a:r>
                      <a:r>
                        <a:rPr lang="en-US" dirty="0" smtClean="0"/>
                        <a:t> </a:t>
                      </a:r>
                      <a:r>
                        <a:rPr lang="en-US" dirty="0" err="1" smtClean="0"/>
                        <a:t>etmek</a:t>
                      </a:r>
                      <a:r>
                        <a:rPr lang="en-US" dirty="0" smtClean="0"/>
                        <a:t> </a:t>
                      </a:r>
                      <a:r>
                        <a:rPr lang="en-US" dirty="0" err="1" smtClean="0"/>
                        <a:t>için</a:t>
                      </a:r>
                      <a:r>
                        <a:rPr lang="en-US" dirty="0" smtClean="0"/>
                        <a:t> </a:t>
                      </a:r>
                      <a:r>
                        <a:rPr lang="en-US" dirty="0" err="1" smtClean="0"/>
                        <a:t>bir</a:t>
                      </a:r>
                      <a:r>
                        <a:rPr lang="en-US" dirty="0" smtClean="0"/>
                        <a:t> </a:t>
                      </a:r>
                      <a:r>
                        <a:rPr lang="en-US" dirty="0" err="1" smtClean="0"/>
                        <a:t>ilişki</a:t>
                      </a:r>
                      <a:r>
                        <a:rPr lang="en-US" dirty="0" smtClean="0"/>
                        <a:t> (</a:t>
                      </a:r>
                      <a:r>
                        <a:rPr lang="en-US" dirty="0" err="1" smtClean="0"/>
                        <a:t>ilişkiye</a:t>
                      </a:r>
                      <a:r>
                        <a:rPr lang="en-US" dirty="0" smtClean="0"/>
                        <a:t> </a:t>
                      </a:r>
                      <a:r>
                        <a:rPr lang="en-US" dirty="0" err="1" smtClean="0"/>
                        <a:t>dahil</a:t>
                      </a:r>
                      <a:r>
                        <a:rPr lang="en-US" dirty="0" smtClean="0"/>
                        <a:t> </a:t>
                      </a:r>
                      <a:r>
                        <a:rPr lang="en-US" dirty="0" err="1" smtClean="0"/>
                        <a:t>olan</a:t>
                      </a:r>
                      <a:r>
                        <a:rPr lang="en-US" dirty="0" smtClean="0"/>
                        <a:t> her </a:t>
                      </a:r>
                      <a:r>
                        <a:rPr lang="en-US" dirty="0" err="1" smtClean="0"/>
                        <a:t>kayıt</a:t>
                      </a:r>
                      <a:r>
                        <a:rPr lang="en-US" dirty="0" smtClean="0"/>
                        <a:t> </a:t>
                      </a:r>
                      <a:r>
                        <a:rPr lang="en-US" dirty="0" err="1" smtClean="0"/>
                        <a:t>için</a:t>
                      </a:r>
                      <a:r>
                        <a:rPr lang="en-US" dirty="0" smtClean="0"/>
                        <a:t> </a:t>
                      </a:r>
                      <a:r>
                        <a:rPr lang="en-US" dirty="0" err="1" smtClean="0"/>
                        <a:t>bir</a:t>
                      </a:r>
                      <a:r>
                        <a:rPr lang="en-US" dirty="0" smtClean="0"/>
                        <a:t> </a:t>
                      </a:r>
                      <a:r>
                        <a:rPr lang="en-US" dirty="0" err="1" smtClean="0"/>
                        <a:t>anahtar</a:t>
                      </a:r>
                      <a:r>
                        <a:rPr lang="en-US" dirty="0" smtClean="0"/>
                        <a:t> </a:t>
                      </a:r>
                      <a:r>
                        <a:rPr lang="en-US" dirty="0" err="1" smtClean="0"/>
                        <a:t>içeren</a:t>
                      </a:r>
                      <a:r>
                        <a:rPr lang="en-US" dirty="0" smtClean="0"/>
                        <a:t>) </a:t>
                      </a:r>
                      <a:r>
                        <a:rPr lang="en-US" dirty="0" err="1" smtClean="0"/>
                        <a:t>kullanılır</a:t>
                      </a:r>
                      <a:r>
                        <a:rPr lang="tr-TR" dirty="0" smtClean="0"/>
                        <a:t>.</a:t>
                      </a:r>
                      <a:endParaRPr lang="en-US" dirty="0"/>
                    </a:p>
                  </a:txBody>
                  <a:tcPr/>
                </a:tc>
                <a:extLst>
                  <a:ext uri="{0D108BD9-81ED-4DB2-BD59-A6C34878D82A}">
                    <a16:rowId xmlns:a16="http://schemas.microsoft.com/office/drawing/2014/main" val="1747948184"/>
                  </a:ext>
                </a:extLst>
              </a:tr>
              <a:tr h="370840">
                <a:tc>
                  <a:txBody>
                    <a:bodyPr/>
                    <a:lstStyle/>
                    <a:p>
                      <a:pPr algn="just"/>
                      <a:r>
                        <a:rPr lang="en-US" dirty="0" err="1" smtClean="0"/>
                        <a:t>Hiyerarşik</a:t>
                      </a:r>
                      <a:r>
                        <a:rPr lang="en-US" dirty="0" smtClean="0"/>
                        <a:t> </a:t>
                      </a:r>
                      <a:r>
                        <a:rPr lang="en-US" dirty="0" err="1" smtClean="0"/>
                        <a:t>veri</a:t>
                      </a:r>
                      <a:r>
                        <a:rPr lang="en-US" dirty="0" smtClean="0"/>
                        <a:t> </a:t>
                      </a:r>
                      <a:r>
                        <a:rPr lang="en-US" dirty="0" err="1" smtClean="0"/>
                        <a:t>modelinde</a:t>
                      </a:r>
                      <a:r>
                        <a:rPr lang="en-US" dirty="0" smtClean="0"/>
                        <a:t> </a:t>
                      </a:r>
                      <a:r>
                        <a:rPr lang="en-US" dirty="0" err="1" smtClean="0"/>
                        <a:t>kayıt</a:t>
                      </a:r>
                      <a:r>
                        <a:rPr lang="en-US" dirty="0" smtClean="0"/>
                        <a:t> </a:t>
                      </a:r>
                      <a:r>
                        <a:rPr lang="en-US" dirty="0" err="1" smtClean="0"/>
                        <a:t>ilişkileri</a:t>
                      </a:r>
                      <a:r>
                        <a:rPr lang="en-US" dirty="0" smtClean="0"/>
                        <a:t> </a:t>
                      </a:r>
                      <a:r>
                        <a:rPr lang="en-US" dirty="0" err="1" smtClean="0"/>
                        <a:t>fizikseldir</a:t>
                      </a:r>
                      <a:r>
                        <a:rPr lang="en-US" dirty="0" smtClean="0"/>
                        <a:t>.	</a:t>
                      </a:r>
                      <a:endParaRPr lang="en-US" dirty="0"/>
                    </a:p>
                  </a:txBody>
                  <a:tcPr/>
                </a:tc>
                <a:tc>
                  <a:txBody>
                    <a:bodyPr/>
                    <a:lstStyle/>
                    <a:p>
                      <a:pPr algn="just"/>
                      <a:r>
                        <a:rPr lang="en-US" dirty="0" err="1" smtClean="0"/>
                        <a:t>Ağ</a:t>
                      </a:r>
                      <a:r>
                        <a:rPr lang="en-US" dirty="0" smtClean="0"/>
                        <a:t> </a:t>
                      </a:r>
                      <a:r>
                        <a:rPr lang="en-US" dirty="0" err="1" smtClean="0"/>
                        <a:t>içi</a:t>
                      </a:r>
                      <a:r>
                        <a:rPr lang="en-US" dirty="0" smtClean="0"/>
                        <a:t> </a:t>
                      </a:r>
                      <a:r>
                        <a:rPr lang="en-US" dirty="0" err="1" smtClean="0"/>
                        <a:t>modelde</a:t>
                      </a:r>
                      <a:r>
                        <a:rPr lang="en-US" dirty="0" smtClean="0"/>
                        <a:t> </a:t>
                      </a:r>
                      <a:r>
                        <a:rPr lang="en-US" dirty="0" err="1" smtClean="0"/>
                        <a:t>kayıt</a:t>
                      </a:r>
                      <a:r>
                        <a:rPr lang="en-US" dirty="0" smtClean="0"/>
                        <a:t> </a:t>
                      </a:r>
                      <a:r>
                        <a:rPr lang="en-US" dirty="0" err="1" smtClean="0"/>
                        <a:t>ilişkileri</a:t>
                      </a:r>
                      <a:r>
                        <a:rPr lang="en-US" dirty="0" smtClean="0"/>
                        <a:t> </a:t>
                      </a:r>
                      <a:r>
                        <a:rPr lang="en-US" dirty="0" err="1" smtClean="0"/>
                        <a:t>fizikseldir</a:t>
                      </a:r>
                      <a:r>
                        <a:rPr lang="en-US" dirty="0" smtClean="0"/>
                        <a:t>.</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err="1" smtClean="0"/>
                        <a:t>Veriler</a:t>
                      </a:r>
                      <a:r>
                        <a:rPr lang="en-US" dirty="0" smtClean="0"/>
                        <a:t> </a:t>
                      </a:r>
                      <a:r>
                        <a:rPr lang="en-US" dirty="0" err="1" smtClean="0"/>
                        <a:t>mantıksal</a:t>
                      </a:r>
                      <a:r>
                        <a:rPr lang="en-US" dirty="0" smtClean="0"/>
                        <a:t> </a:t>
                      </a:r>
                      <a:r>
                        <a:rPr lang="en-US" dirty="0" err="1" smtClean="0"/>
                        <a:t>olarak</a:t>
                      </a:r>
                      <a:r>
                        <a:rPr lang="en-US" dirty="0" smtClean="0"/>
                        <a:t> </a:t>
                      </a:r>
                      <a:r>
                        <a:rPr lang="en-US" dirty="0" err="1" smtClean="0"/>
                        <a:t>satır</a:t>
                      </a:r>
                      <a:r>
                        <a:rPr lang="en-US" dirty="0" smtClean="0"/>
                        <a:t> </a:t>
                      </a:r>
                      <a:r>
                        <a:rPr lang="en-US" dirty="0" err="1" smtClean="0"/>
                        <a:t>ve</a:t>
                      </a:r>
                      <a:r>
                        <a:rPr lang="en-US" dirty="0" smtClean="0"/>
                        <a:t> </a:t>
                      </a:r>
                      <a:r>
                        <a:rPr lang="en-US" dirty="0" err="1" smtClean="0"/>
                        <a:t>sütunlar</a:t>
                      </a:r>
                      <a:r>
                        <a:rPr lang="en-US" dirty="0" smtClean="0"/>
                        <a:t> </a:t>
                      </a:r>
                      <a:r>
                        <a:rPr lang="en-US" dirty="0" err="1" smtClean="0"/>
                        <a:t>şeklinde</a:t>
                      </a:r>
                      <a:r>
                        <a:rPr lang="en-US" dirty="0" smtClean="0"/>
                        <a:t> </a:t>
                      </a:r>
                      <a:r>
                        <a:rPr lang="en-US" dirty="0" err="1" smtClean="0"/>
                        <a:t>düzenlenir</a:t>
                      </a:r>
                      <a:r>
                        <a:rPr lang="en-US" dirty="0" smtClean="0"/>
                        <a:t> </a:t>
                      </a:r>
                      <a:r>
                        <a:rPr lang="en-US" dirty="0" err="1" smtClean="0"/>
                        <a:t>ve</a:t>
                      </a:r>
                      <a:r>
                        <a:rPr lang="en-US" dirty="0" smtClean="0"/>
                        <a:t> </a:t>
                      </a:r>
                      <a:r>
                        <a:rPr lang="en-US" dirty="0" err="1" smtClean="0"/>
                        <a:t>tabloda</a:t>
                      </a:r>
                      <a:r>
                        <a:rPr lang="en-US" dirty="0" smtClean="0"/>
                        <a:t> </a:t>
                      </a:r>
                      <a:r>
                        <a:rPr lang="en-US" dirty="0" err="1" smtClean="0"/>
                        <a:t>saklanır</a:t>
                      </a:r>
                      <a:r>
                        <a:rPr lang="en-US" dirty="0" smtClean="0"/>
                        <a:t>.</a:t>
                      </a:r>
                      <a:endParaRPr lang="en-US" dirty="0"/>
                    </a:p>
                  </a:txBody>
                  <a:tcPr/>
                </a:tc>
                <a:extLst>
                  <a:ext uri="{0D108BD9-81ED-4DB2-BD59-A6C34878D82A}">
                    <a16:rowId xmlns:a16="http://schemas.microsoft.com/office/drawing/2014/main" val="1011335749"/>
                  </a:ext>
                </a:extLst>
              </a:tr>
            </a:tbl>
          </a:graphicData>
        </a:graphic>
      </p:graphicFrame>
    </p:spTree>
    <p:extLst>
      <p:ext uri="{BB962C8B-B14F-4D97-AF65-F5344CB8AC3E}">
        <p14:creationId xmlns:p14="http://schemas.microsoft.com/office/powerpoint/2010/main" val="3044436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tr-TR" dirty="0" err="1"/>
              <a:t>Veritabanı</a:t>
            </a:r>
            <a:r>
              <a:rPr lang="tr-TR" dirty="0"/>
              <a:t> Yönetim </a:t>
            </a:r>
            <a:r>
              <a:rPr lang="tr-TR" dirty="0" smtClean="0"/>
              <a:t>Sistemleri 1-2 </a:t>
            </a:r>
            <a:r>
              <a:rPr lang="tr-TR" dirty="0" err="1" smtClean="0"/>
              <a:t>Turtgut</a:t>
            </a:r>
            <a:r>
              <a:rPr lang="tr-TR" dirty="0" smtClean="0"/>
              <a:t> </a:t>
            </a:r>
            <a:r>
              <a:rPr lang="tr-TR" dirty="0" err="1" smtClean="0"/>
              <a:t>Özseven</a:t>
            </a:r>
            <a:endParaRPr lang="tr-TR" dirty="0" smtClean="0"/>
          </a:p>
          <a:p>
            <a:r>
              <a:rPr lang="tr-TR" dirty="0" err="1" smtClean="0"/>
              <a:t>Veritabanı</a:t>
            </a:r>
            <a:r>
              <a:rPr lang="tr-TR" dirty="0" smtClean="0"/>
              <a:t> Yönetim Sistemleri-İbrahim </a:t>
            </a:r>
            <a:r>
              <a:rPr lang="tr-TR" dirty="0"/>
              <a:t>Çil</a:t>
            </a:r>
          </a:p>
          <a:p>
            <a:r>
              <a:rPr lang="tr-TR" dirty="0" smtClean="0"/>
              <a:t>Programlama ve </a:t>
            </a:r>
            <a:r>
              <a:rPr lang="tr-TR" dirty="0" err="1" smtClean="0"/>
              <a:t>Veritabanı</a:t>
            </a:r>
            <a:r>
              <a:rPr lang="tr-TR" dirty="0" smtClean="0"/>
              <a:t> Mantığı-Kadir Çamoğlu</a:t>
            </a:r>
          </a:p>
          <a:p>
            <a:r>
              <a:rPr lang="tr-TR" dirty="0" smtClean="0"/>
              <a:t>VTYS Ders Notları-Gökhan </a:t>
            </a:r>
            <a:r>
              <a:rPr lang="tr-TR" dirty="0" err="1" smtClean="0"/>
              <a:t>Memiş</a:t>
            </a:r>
            <a:endParaRPr lang="tr-TR" dirty="0" smtClean="0"/>
          </a:p>
          <a:p>
            <a:r>
              <a:rPr lang="tr-TR" dirty="0" smtClean="0"/>
              <a:t>VTYS </a:t>
            </a:r>
            <a:r>
              <a:rPr lang="tr-TR" dirty="0"/>
              <a:t>Ders </a:t>
            </a:r>
            <a:r>
              <a:rPr lang="tr-TR" dirty="0" smtClean="0"/>
              <a:t>Notları-Fatih Kayaalp </a:t>
            </a:r>
            <a:r>
              <a:rPr lang="tr-TR" dirty="0" err="1"/>
              <a:t>Memiş</a:t>
            </a:r>
            <a:endParaRPr lang="tr-TR" dirty="0"/>
          </a:p>
          <a:p>
            <a:r>
              <a:rPr lang="tr-TR" dirty="0" smtClean="0"/>
              <a:t>İnternet</a:t>
            </a:r>
            <a:endParaRPr lang="tr-TR" dirty="0"/>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Kullanım Nedenleri</a:t>
            </a:r>
            <a:endParaRPr lang="en-US" dirty="0"/>
          </a:p>
        </p:txBody>
      </p:sp>
      <p:sp>
        <p:nvSpPr>
          <p:cNvPr id="3" name="İçerik Yer Tutucusu 2"/>
          <p:cNvSpPr>
            <a:spLocks noGrp="1"/>
          </p:cNvSpPr>
          <p:nvPr>
            <p:ph idx="1"/>
          </p:nvPr>
        </p:nvSpPr>
        <p:spPr/>
        <p:txBody>
          <a:bodyPr/>
          <a:lstStyle/>
          <a:p>
            <a:pPr algn="just"/>
            <a:r>
              <a:rPr lang="tr-TR" dirty="0" smtClean="0"/>
              <a:t>VTYS</a:t>
            </a:r>
            <a:r>
              <a:rPr lang="en-US" dirty="0" smtClean="0"/>
              <a:t>,</a:t>
            </a:r>
            <a:r>
              <a:rPr lang="tr-TR" dirty="0" smtClean="0"/>
              <a:t> </a:t>
            </a:r>
            <a:r>
              <a:rPr lang="tr-TR" dirty="0" err="1"/>
              <a:t>veritabanındaki</a:t>
            </a:r>
            <a:r>
              <a:rPr lang="tr-TR" dirty="0"/>
              <a:t> verilere aynı anda farklı kullanıcıların erişmesine imkânı sağlar. Verilerin güvenliği de </a:t>
            </a:r>
            <a:r>
              <a:rPr lang="tr-TR" dirty="0" err="1"/>
              <a:t>veritabanı</a:t>
            </a:r>
            <a:r>
              <a:rPr lang="tr-TR" dirty="0"/>
              <a:t> kullanımı için sebeplerden biridir. Kullanıcı hakları ve kimlik denetimleri güvenliği sağlayıcı mekanizmalardır. Sorgu dili  imkânları ile </a:t>
            </a:r>
            <a:r>
              <a:rPr lang="tr-TR" dirty="0" err="1"/>
              <a:t>veritabanlarında</a:t>
            </a:r>
            <a:r>
              <a:rPr lang="tr-TR" dirty="0"/>
              <a:t> bulunan verilere hemen her ortamdan erişmek mümkündür.</a:t>
            </a:r>
          </a:p>
          <a:p>
            <a:pPr algn="just"/>
            <a:endParaRPr lang="en-US" dirty="0"/>
          </a:p>
        </p:txBody>
      </p:sp>
    </p:spTree>
    <p:extLst>
      <p:ext uri="{BB962C8B-B14F-4D97-AF65-F5344CB8AC3E}">
        <p14:creationId xmlns:p14="http://schemas.microsoft.com/office/powerpoint/2010/main" val="358739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Kullanım Nedenleri</a:t>
            </a:r>
            <a:endParaRPr lang="tr-TR" dirty="0"/>
          </a:p>
        </p:txBody>
      </p:sp>
      <p:sp>
        <p:nvSpPr>
          <p:cNvPr id="3" name="İçerik Yer Tutucusu 2"/>
          <p:cNvSpPr>
            <a:spLocks noGrp="1"/>
          </p:cNvSpPr>
          <p:nvPr>
            <p:ph idx="1"/>
          </p:nvPr>
        </p:nvSpPr>
        <p:spPr/>
        <p:txBody>
          <a:bodyPr>
            <a:normAutofit/>
          </a:bodyPr>
          <a:lstStyle/>
          <a:p>
            <a:pPr algn="just"/>
            <a:r>
              <a:rPr lang="tr-TR" dirty="0"/>
              <a:t>Dosyalarla </a:t>
            </a:r>
            <a:r>
              <a:rPr lang="tr-TR" dirty="0" smtClean="0"/>
              <a:t>sağlanamayacak derecede </a:t>
            </a:r>
            <a:r>
              <a:rPr lang="tr-TR" dirty="0"/>
              <a:t>karmaşık ilişkiler VTYS ile sağlanabilmektedir. </a:t>
            </a:r>
            <a:r>
              <a:rPr lang="tr-TR" dirty="0" err="1" smtClean="0"/>
              <a:t>Veritabanına</a:t>
            </a:r>
            <a:r>
              <a:rPr lang="tr-TR" dirty="0" smtClean="0"/>
              <a:t> </a:t>
            </a:r>
            <a:r>
              <a:rPr lang="tr-TR" dirty="0"/>
              <a:t>doğruluk </a:t>
            </a:r>
            <a:r>
              <a:rPr lang="tr-TR" dirty="0" smtClean="0"/>
              <a:t>kıstasları konularak </a:t>
            </a:r>
            <a:r>
              <a:rPr lang="tr-TR" dirty="0"/>
              <a:t>hatalı veri girişi engellenebilmektedir. Bu kıstaslar iki </a:t>
            </a:r>
            <a:r>
              <a:rPr lang="tr-TR" dirty="0" smtClean="0"/>
              <a:t>şekil de </a:t>
            </a:r>
            <a:r>
              <a:rPr lang="tr-TR" dirty="0"/>
              <a:t>kullanılabilir. </a:t>
            </a:r>
            <a:r>
              <a:rPr lang="tr-TR" dirty="0" smtClean="0"/>
              <a:t>Birinci tip </a:t>
            </a:r>
            <a:r>
              <a:rPr lang="tr-TR" dirty="0"/>
              <a:t>kıstas ile sayısal veri girilecek yere sayısal veriden başkası kabul edilmeyebilir. İkinci </a:t>
            </a:r>
            <a:r>
              <a:rPr lang="tr-TR" dirty="0" smtClean="0"/>
              <a:t>tip kıstas </a:t>
            </a:r>
            <a:r>
              <a:rPr lang="tr-TR" dirty="0"/>
              <a:t>için bir örnek ise olmayan üyeye ödünç kitap </a:t>
            </a:r>
            <a:r>
              <a:rPr lang="tr-TR" dirty="0" smtClean="0"/>
              <a:t>verilmemesi </a:t>
            </a:r>
            <a:r>
              <a:rPr lang="tr-TR" dirty="0"/>
              <a:t>olabilir. </a:t>
            </a:r>
          </a:p>
        </p:txBody>
      </p:sp>
    </p:spTree>
    <p:extLst>
      <p:ext uri="{BB962C8B-B14F-4D97-AF65-F5344CB8AC3E}">
        <p14:creationId xmlns:p14="http://schemas.microsoft.com/office/powerpoint/2010/main" val="1768005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Kullanım Nedenleri</a:t>
            </a:r>
            <a:endParaRPr lang="en-US" dirty="0"/>
          </a:p>
        </p:txBody>
      </p:sp>
      <p:sp>
        <p:nvSpPr>
          <p:cNvPr id="3" name="İçerik Yer Tutucusu 2"/>
          <p:cNvSpPr>
            <a:spLocks noGrp="1"/>
          </p:cNvSpPr>
          <p:nvPr>
            <p:ph idx="1"/>
          </p:nvPr>
        </p:nvSpPr>
        <p:spPr/>
        <p:txBody>
          <a:bodyPr/>
          <a:lstStyle/>
          <a:p>
            <a:pPr algn="just"/>
            <a:r>
              <a:rPr lang="tr-TR" dirty="0"/>
              <a:t>VTYS aynı zamanda yedekleme konusunda da çözümler sunmaktadır. Bazı </a:t>
            </a:r>
            <a:r>
              <a:rPr lang="tr-TR" dirty="0" err="1"/>
              <a:t>VTYS’lerde</a:t>
            </a:r>
            <a:r>
              <a:rPr lang="tr-TR" dirty="0"/>
              <a:t> veriler iki yerde kayıt edilirler. Veriler ile uygulamalar birbirinden bağımsızdır.</a:t>
            </a:r>
          </a:p>
          <a:p>
            <a:pPr algn="just"/>
            <a:endParaRPr lang="en-US" dirty="0"/>
          </a:p>
        </p:txBody>
      </p:sp>
      <p:pic>
        <p:nvPicPr>
          <p:cNvPr id="14344" name="Picture 8" descr="backup a sql server database to n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595" y="3842403"/>
            <a:ext cx="1433943" cy="209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0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tr-TR" dirty="0"/>
          </a:p>
        </p:txBody>
      </p:sp>
      <p:sp>
        <p:nvSpPr>
          <p:cNvPr id="3" name="İçerik Yer Tutucusu 2"/>
          <p:cNvSpPr>
            <a:spLocks noGrp="1"/>
          </p:cNvSpPr>
          <p:nvPr>
            <p:ph idx="1"/>
          </p:nvPr>
        </p:nvSpPr>
        <p:spPr/>
        <p:txBody>
          <a:bodyPr>
            <a:normAutofit/>
          </a:bodyPr>
          <a:lstStyle/>
          <a:p>
            <a:pPr algn="just"/>
            <a:r>
              <a:rPr lang="tr-TR" dirty="0" err="1" smtClean="0"/>
              <a:t>Veritabanı</a:t>
            </a:r>
            <a:r>
              <a:rPr lang="tr-TR" dirty="0" smtClean="0"/>
              <a:t> </a:t>
            </a:r>
            <a:r>
              <a:rPr lang="tr-TR" dirty="0"/>
              <a:t>yönetim sistemi (VTYS), yeni bir </a:t>
            </a:r>
            <a:r>
              <a:rPr lang="tr-TR" dirty="0" err="1" smtClean="0"/>
              <a:t>veritabanı</a:t>
            </a:r>
            <a:r>
              <a:rPr lang="tr-TR" dirty="0" smtClean="0"/>
              <a:t> </a:t>
            </a:r>
            <a:r>
              <a:rPr lang="tr-TR" dirty="0"/>
              <a:t>oluşturmak, </a:t>
            </a:r>
            <a:r>
              <a:rPr lang="tr-TR" dirty="0" err="1" smtClean="0"/>
              <a:t>veritabanını</a:t>
            </a:r>
            <a:r>
              <a:rPr lang="tr-TR" dirty="0" smtClean="0"/>
              <a:t> düzenlemek</a:t>
            </a:r>
            <a:r>
              <a:rPr lang="tr-TR" dirty="0"/>
              <a:t>, geliştirmek ve bakımını yapmak gibi çeşitli karmaşık işlemlerin </a:t>
            </a:r>
            <a:r>
              <a:rPr lang="tr-TR" dirty="0" smtClean="0"/>
              <a:t>gerçekleştirildiği birden </a:t>
            </a:r>
            <a:r>
              <a:rPr lang="tr-TR" dirty="0"/>
              <a:t>fazla programdan oluşmuş yazılım sistemidir. </a:t>
            </a:r>
            <a:r>
              <a:rPr lang="tr-TR" dirty="0" err="1" smtClean="0"/>
              <a:t>Veritabanı</a:t>
            </a:r>
            <a:r>
              <a:rPr lang="tr-TR" dirty="0" smtClean="0"/>
              <a:t> </a:t>
            </a:r>
            <a:r>
              <a:rPr lang="tr-TR" dirty="0"/>
              <a:t>yönetim sistemi, kullanıcı </a:t>
            </a:r>
            <a:r>
              <a:rPr lang="tr-TR" dirty="0" smtClean="0"/>
              <a:t>ile </a:t>
            </a:r>
            <a:r>
              <a:rPr lang="tr-TR" dirty="0" err="1" smtClean="0"/>
              <a:t>veritabanı</a:t>
            </a:r>
            <a:r>
              <a:rPr lang="tr-TR" dirty="0" smtClean="0"/>
              <a:t> </a:t>
            </a:r>
            <a:r>
              <a:rPr lang="tr-TR" dirty="0"/>
              <a:t>arasında bir arabirim oluşturmaktadır. </a:t>
            </a:r>
          </a:p>
        </p:txBody>
      </p:sp>
      <p:pic>
        <p:nvPicPr>
          <p:cNvPr id="4" name="Picture 2" descr="Database Management System | What Is DBMS | Types Of 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717" y="4273885"/>
            <a:ext cx="3826765" cy="240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869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Veritabanı</a:t>
            </a:r>
            <a:r>
              <a:rPr lang="tr-TR" b="1" dirty="0"/>
              <a:t> Yönetim Sistemleri</a:t>
            </a:r>
            <a:endParaRPr lang="en-US" dirty="0"/>
          </a:p>
        </p:txBody>
      </p:sp>
      <p:sp>
        <p:nvSpPr>
          <p:cNvPr id="3" name="İçerik Yer Tutucusu 2"/>
          <p:cNvSpPr>
            <a:spLocks noGrp="1"/>
          </p:cNvSpPr>
          <p:nvPr>
            <p:ph idx="1"/>
          </p:nvPr>
        </p:nvSpPr>
        <p:spPr/>
        <p:txBody>
          <a:bodyPr/>
          <a:lstStyle/>
          <a:p>
            <a:pPr algn="just"/>
            <a:r>
              <a:rPr lang="tr-TR" dirty="0" err="1"/>
              <a:t>Veritabanı</a:t>
            </a:r>
            <a:r>
              <a:rPr lang="tr-TR" dirty="0"/>
              <a:t> yönetim sistemi, </a:t>
            </a:r>
            <a:r>
              <a:rPr lang="tr-TR" dirty="0" err="1"/>
              <a:t>veritabanına</a:t>
            </a:r>
            <a:r>
              <a:rPr lang="tr-TR" dirty="0"/>
              <a:t> her türlü erişimi sağlar. </a:t>
            </a:r>
            <a:r>
              <a:rPr lang="tr-TR" dirty="0" err="1"/>
              <a:t>Veritabanı</a:t>
            </a:r>
            <a:r>
              <a:rPr lang="tr-TR" dirty="0"/>
              <a:t> yönetim sistemi, </a:t>
            </a:r>
            <a:r>
              <a:rPr lang="tr-TR" dirty="0" err="1"/>
              <a:t>veritabanı</a:t>
            </a:r>
            <a:r>
              <a:rPr lang="tr-TR" dirty="0"/>
              <a:t> tanımlama, </a:t>
            </a:r>
            <a:r>
              <a:rPr lang="tr-TR" dirty="0" err="1"/>
              <a:t>veritabanı</a:t>
            </a:r>
            <a:r>
              <a:rPr lang="tr-TR" dirty="0"/>
              <a:t> oluşturma ve üzerinde işlem yapma yeteneği olan bir yazılım sistemidir. </a:t>
            </a:r>
            <a:r>
              <a:rPr lang="tr-TR" dirty="0" err="1"/>
              <a:t>Veritabanının</a:t>
            </a:r>
            <a:r>
              <a:rPr lang="tr-TR" dirty="0"/>
              <a:t> tanımlanması, </a:t>
            </a:r>
            <a:r>
              <a:rPr lang="tr-TR" dirty="0" err="1"/>
              <a:t>veritabanını</a:t>
            </a:r>
            <a:r>
              <a:rPr lang="tr-TR" dirty="0"/>
              <a:t> oluşturan verilerin tip ve uzunluklarının belirlenmesidir.</a:t>
            </a:r>
          </a:p>
          <a:p>
            <a:pPr algn="just"/>
            <a:endParaRPr lang="en-US" dirty="0"/>
          </a:p>
        </p:txBody>
      </p:sp>
    </p:spTree>
    <p:extLst>
      <p:ext uri="{BB962C8B-B14F-4D97-AF65-F5344CB8AC3E}">
        <p14:creationId xmlns:p14="http://schemas.microsoft.com/office/powerpoint/2010/main" val="398853167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4419</TotalTime>
  <Words>2415</Words>
  <Application>Microsoft Office PowerPoint</Application>
  <PresentationFormat>Geniş ekran</PresentationFormat>
  <Paragraphs>188</Paragraphs>
  <Slides>44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44</vt:i4>
      </vt:variant>
    </vt:vector>
  </HeadingPairs>
  <TitlesOfParts>
    <vt:vector size="50" baseType="lpstr">
      <vt:lpstr>Arial</vt:lpstr>
      <vt:lpstr>Arial</vt:lpstr>
      <vt:lpstr>Google Sans</vt:lpstr>
      <vt:lpstr>Trebuchet MS</vt:lpstr>
      <vt:lpstr>verdana</vt:lpstr>
      <vt:lpstr>Berlin</vt:lpstr>
      <vt:lpstr>Veritabanı Yönetim Sistemleri</vt:lpstr>
      <vt:lpstr>Veritabanı Yaklaşımının Temel Özellikleri</vt:lpstr>
      <vt:lpstr>Veritabanı Yaklaşımının Temel Özellikleri</vt:lpstr>
      <vt:lpstr>Veritabanı Kullanım Nedenleri</vt:lpstr>
      <vt:lpstr>Veritabanı Kullanım Nedenleri</vt:lpstr>
      <vt:lpstr>Veritabanı Kullanım Nedenleri</vt:lpstr>
      <vt:lpstr>Veritabanı Kullanım Nedenleri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Karşılaştırma</vt:lpstr>
      <vt:lpstr>Karşılaştırma</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 BİLGİN</cp:lastModifiedBy>
  <cp:revision>101</cp:revision>
  <dcterms:created xsi:type="dcterms:W3CDTF">2020-09-30T21:00:45Z</dcterms:created>
  <dcterms:modified xsi:type="dcterms:W3CDTF">2024-10-09T11:38:37Z</dcterms:modified>
</cp:coreProperties>
</file>