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372" r:id="rId3"/>
    <p:sldId id="373" r:id="rId4"/>
    <p:sldId id="421" r:id="rId5"/>
    <p:sldId id="374" r:id="rId6"/>
    <p:sldId id="375" r:id="rId7"/>
    <p:sldId id="376" r:id="rId8"/>
    <p:sldId id="422" r:id="rId9"/>
    <p:sldId id="378" r:id="rId10"/>
    <p:sldId id="379" r:id="rId11"/>
    <p:sldId id="380" r:id="rId12"/>
    <p:sldId id="381" r:id="rId13"/>
    <p:sldId id="382" r:id="rId14"/>
    <p:sldId id="383" r:id="rId15"/>
    <p:sldId id="384" r:id="rId16"/>
    <p:sldId id="385" r:id="rId17"/>
    <p:sldId id="386" r:id="rId18"/>
    <p:sldId id="387" r:id="rId19"/>
    <p:sldId id="388" r:id="rId20"/>
    <p:sldId id="420" r:id="rId21"/>
    <p:sldId id="389" r:id="rId22"/>
    <p:sldId id="390"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3" r:id="rId36"/>
    <p:sldId id="404" r:id="rId37"/>
    <p:sldId id="405" r:id="rId38"/>
    <p:sldId id="406" r:id="rId39"/>
    <p:sldId id="258" r:id="rId4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tr-TR"/>
              <a:t>Asıl başlık stili için tıklatın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17.10.2024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9255346" y="2750337"/>
            <a:ext cx="1171888" cy="1356442"/>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020724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17.10.2024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309"/>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418241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17.10.2024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1161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661189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tr-TR"/>
              <a:t>Asıl başlık stili için tıklatın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17.10.2024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32296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tr-TR"/>
              <a:t>Asıl başlık stili için tıklatın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17.10.2024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10729455" y="470992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96386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tr-TR"/>
              <a:t>Asıl başlık stili için tıklatın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17.10.2024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377808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tr-TR"/>
              <a:t>Asıl başlık stili için tıklatın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3" name="Date Placeholder 2"/>
          <p:cNvSpPr>
            <a:spLocks noGrp="1"/>
          </p:cNvSpPr>
          <p:nvPr>
            <p:ph type="dt" sz="half" idx="10"/>
          </p:nvPr>
        </p:nvSpPr>
        <p:spPr/>
        <p:txBody>
          <a:bodyPr/>
          <a:lstStyle/>
          <a:p>
            <a:fld id="{A7704912-B115-433C-8876-C7DEF4A8EAB4}" type="datetimeFigureOut">
              <a:rPr lang="tr-TR" smtClean="0"/>
              <a:t>17.10.2024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766675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17.10.2024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4358719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A7704912-B115-433C-8876-C7DEF4A8EAB4}" type="datetimeFigureOut">
              <a:rPr lang="tr-TR" smtClean="0"/>
              <a:t>17.10.2024</a:t>
            </a:fld>
            <a:endParaRPr lang="tr-TR"/>
          </a:p>
        </p:txBody>
      </p:sp>
      <p:sp>
        <p:nvSpPr>
          <p:cNvPr id="5" name="Footer Placeholder 4"/>
          <p:cNvSpPr>
            <a:spLocks noGrp="1"/>
          </p:cNvSpPr>
          <p:nvPr>
            <p:ph type="ftr" sz="quarter" idx="11"/>
          </p:nvPr>
        </p:nvSpPr>
        <p:spPr>
          <a:xfrm>
            <a:off x="680321" y="5936188"/>
            <a:ext cx="6126805" cy="365125"/>
          </a:xfrm>
        </p:spPr>
        <p:txBody>
          <a:bodyPr/>
          <a:lstStyle/>
          <a:p>
            <a:endParaRPr lang="tr-TR"/>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17743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7704912-B115-433C-8876-C7DEF4A8EAB4}" type="datetimeFigureOut">
              <a:rPr lang="tr-TR" smtClean="0"/>
              <a:t>17.10.2024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3772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tr-TR"/>
              <a:t>Asıl başlık stili için tıklatın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A7704912-B115-433C-8876-C7DEF4A8EAB4}" type="datetimeFigureOut">
              <a:rPr lang="tr-TR" smtClean="0"/>
              <a:t>17.10.2024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a:xfrm>
            <a:off x="10729455" y="2869895"/>
            <a:ext cx="1154151" cy="1090789"/>
          </a:xfrm>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91266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7704912-B115-433C-8876-C7DEF4A8EAB4}" type="datetimeFigureOut">
              <a:rPr lang="tr-TR" smtClean="0"/>
              <a:t>17.10.2024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617943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tr-TR"/>
              <a:t>Asıl başlık stili için tıklatın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80322" y="3030008"/>
            <a:ext cx="4698355"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594123" y="3030008"/>
            <a:ext cx="4700059" cy="2906179"/>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7704912-B115-433C-8876-C7DEF4A8EAB4}" type="datetimeFigureOut">
              <a:rPr lang="tr-TR" smtClean="0"/>
              <a:t>17.10.2024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154077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A7704912-B115-433C-8876-C7DEF4A8EAB4}" type="datetimeFigureOut">
              <a:rPr lang="tr-TR" smtClean="0"/>
              <a:t>17.10.2024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2458794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A7704912-B115-433C-8876-C7DEF4A8EAB4}" type="datetimeFigureOut">
              <a:rPr lang="tr-TR" smtClean="0"/>
              <a:t>17.10.2024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321624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17.10.2024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75435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A7704912-B115-433C-8876-C7DEF4A8EAB4}" type="datetimeFigureOut">
              <a:rPr lang="tr-TR" smtClean="0"/>
              <a:t>17.10.2024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16AD0C1E-79A7-408C-8D07-51B108C24EBC}" type="slidenum">
              <a:rPr lang="tr-TR" smtClean="0"/>
              <a:t>‹#›</a:t>
            </a:fld>
            <a:endParaRPr lang="tr-TR"/>
          </a:p>
        </p:txBody>
      </p:sp>
    </p:spTree>
    <p:extLst>
      <p:ext uri="{BB962C8B-B14F-4D97-AF65-F5344CB8AC3E}">
        <p14:creationId xmlns:p14="http://schemas.microsoft.com/office/powerpoint/2010/main" val="123776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7704912-B115-433C-8876-C7DEF4A8EAB4}" type="datetimeFigureOut">
              <a:rPr lang="tr-TR" smtClean="0"/>
              <a:t>17.10.2024</a:t>
            </a:fld>
            <a:endParaRPr lang="tr-TR"/>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16AD0C1E-79A7-408C-8D07-51B108C24EBC}" type="slidenum">
              <a:rPr lang="tr-TR" smtClean="0"/>
              <a:t>‹#›</a:t>
            </a:fld>
            <a:endParaRPr lang="tr-TR"/>
          </a:p>
        </p:txBody>
      </p:sp>
    </p:spTree>
    <p:extLst>
      <p:ext uri="{BB962C8B-B14F-4D97-AF65-F5344CB8AC3E}">
        <p14:creationId xmlns:p14="http://schemas.microsoft.com/office/powerpoint/2010/main" val="1549804085"/>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r.myservername.com/top-10-best-analytical-processing-tools#2_IBM_Cogno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r.myservername.com/top-10-best-analytical-processing-tools#4_Palo_OLAP_Server" TargetMode="External"/><Relationship Id="rId7" Type="http://schemas.openxmlformats.org/officeDocument/2006/relationships/hyperlink" Target="https://tr.myservername.com/top-10-best-analytical-processing-tools#11_Jedox" TargetMode="External"/><Relationship Id="rId2" Type="http://schemas.openxmlformats.org/officeDocument/2006/relationships/hyperlink" Target="https://tr.myservername.com/top-10-best-analytical-processing-tools#2_IBM_Cognos" TargetMode="External"/><Relationship Id="rId1" Type="http://schemas.openxmlformats.org/officeDocument/2006/relationships/slideLayout" Target="../slideLayouts/slideLayout2.xml"/><Relationship Id="rId6" Type="http://schemas.openxmlformats.org/officeDocument/2006/relationships/hyperlink" Target="https://tr.myservername.com/top-10-best-analytical-processing-tools#7_Pentaho_BI" TargetMode="External"/><Relationship Id="rId5" Type="http://schemas.openxmlformats.org/officeDocument/2006/relationships/hyperlink" Target="https://tr.myservername.com/top-10-best-analytical-processing-tools#6_icCube" TargetMode="External"/><Relationship Id="rId4" Type="http://schemas.openxmlformats.org/officeDocument/2006/relationships/hyperlink" Target="https://tr.myservername.com/top-10-best-analytical-processing-tools#5_Apache_Kyli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368092" y="2839727"/>
            <a:ext cx="9303086" cy="1373070"/>
          </a:xfrm>
        </p:spPr>
        <p:txBody>
          <a:bodyPr/>
          <a:lstStyle/>
          <a:p>
            <a:r>
              <a:rPr lang="tr-TR" sz="4800" dirty="0" err="1" smtClean="0"/>
              <a:t>Veritabanı</a:t>
            </a:r>
            <a:r>
              <a:rPr lang="tr-TR" sz="4800" dirty="0" smtClean="0"/>
              <a:t> Yönetim Sistemleri</a:t>
            </a:r>
            <a:endParaRPr lang="tr-TR" sz="4800" dirty="0"/>
          </a:p>
        </p:txBody>
      </p:sp>
      <p:sp>
        <p:nvSpPr>
          <p:cNvPr id="3" name="Alt Başlık 2"/>
          <p:cNvSpPr>
            <a:spLocks noGrp="1"/>
          </p:cNvSpPr>
          <p:nvPr>
            <p:ph type="subTitle" idx="1"/>
          </p:nvPr>
        </p:nvSpPr>
        <p:spPr/>
        <p:txBody>
          <a:bodyPr/>
          <a:lstStyle/>
          <a:p>
            <a:r>
              <a:rPr lang="tr-TR" dirty="0"/>
              <a:t> </a:t>
            </a:r>
            <a:r>
              <a:rPr lang="en-US" dirty="0" smtClean="0"/>
              <a:t>3</a:t>
            </a:r>
            <a:r>
              <a:rPr lang="tr-TR" dirty="0" smtClean="0"/>
              <a:t>.Hafta</a:t>
            </a:r>
            <a:endParaRPr lang="tr-TR" dirty="0"/>
          </a:p>
        </p:txBody>
      </p:sp>
    </p:spTree>
    <p:extLst>
      <p:ext uri="{BB962C8B-B14F-4D97-AF65-F5344CB8AC3E}">
        <p14:creationId xmlns:p14="http://schemas.microsoft.com/office/powerpoint/2010/main" val="13320432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İlişkisel</a:t>
            </a:r>
            <a:r>
              <a:rPr lang="en-US" dirty="0" smtClean="0"/>
              <a:t> </a:t>
            </a:r>
            <a:r>
              <a:rPr lang="en-US" dirty="0" err="1" smtClean="0"/>
              <a:t>Veritabanları</a:t>
            </a:r>
            <a:endParaRPr lang="en-US" dirty="0"/>
          </a:p>
        </p:txBody>
      </p:sp>
      <p:sp>
        <p:nvSpPr>
          <p:cNvPr id="3" name="İçerik Yer Tutucusu 2"/>
          <p:cNvSpPr>
            <a:spLocks noGrp="1"/>
          </p:cNvSpPr>
          <p:nvPr>
            <p:ph idx="1"/>
          </p:nvPr>
        </p:nvSpPr>
        <p:spPr/>
        <p:txBody>
          <a:bodyPr>
            <a:normAutofit/>
          </a:bodyPr>
          <a:lstStyle/>
          <a:p>
            <a:r>
              <a:rPr lang="tr-TR" dirty="0" err="1"/>
              <a:t>Oracle</a:t>
            </a:r>
            <a:r>
              <a:rPr lang="tr-TR" dirty="0"/>
              <a:t> </a:t>
            </a:r>
            <a:r>
              <a:rPr lang="tr-TR" dirty="0" err="1"/>
              <a:t>database</a:t>
            </a:r>
            <a:r>
              <a:rPr lang="tr-TR" dirty="0"/>
              <a:t> </a:t>
            </a:r>
          </a:p>
          <a:p>
            <a:r>
              <a:rPr lang="tr-TR" dirty="0"/>
              <a:t>IBM DB/2 </a:t>
            </a:r>
          </a:p>
          <a:p>
            <a:r>
              <a:rPr lang="tr-TR" dirty="0" err="1"/>
              <a:t>Adaptive</a:t>
            </a:r>
            <a:r>
              <a:rPr lang="tr-TR" dirty="0"/>
              <a:t> Server Enterprise </a:t>
            </a:r>
          </a:p>
          <a:p>
            <a:r>
              <a:rPr lang="tr-TR" dirty="0" err="1"/>
              <a:t>Informix</a:t>
            </a:r>
            <a:r>
              <a:rPr lang="tr-TR" dirty="0"/>
              <a:t> </a:t>
            </a:r>
          </a:p>
          <a:p>
            <a:r>
              <a:rPr lang="tr-TR" dirty="0"/>
              <a:t>Microsoft Access </a:t>
            </a:r>
          </a:p>
          <a:p>
            <a:r>
              <a:rPr lang="tr-TR" dirty="0"/>
              <a:t>Microsoft SQL Server </a:t>
            </a:r>
          </a:p>
          <a:p>
            <a:r>
              <a:rPr lang="tr-TR" dirty="0"/>
              <a:t>Microsoft Visual FoxPro </a:t>
            </a:r>
          </a:p>
          <a:p>
            <a:endParaRPr lang="tr-TR" dirty="0"/>
          </a:p>
          <a:p>
            <a:endParaRPr lang="en-US" dirty="0"/>
          </a:p>
        </p:txBody>
      </p:sp>
      <p:sp>
        <p:nvSpPr>
          <p:cNvPr id="4" name="Dikdörtgen 3"/>
          <p:cNvSpPr/>
          <p:nvPr/>
        </p:nvSpPr>
        <p:spPr>
          <a:xfrm>
            <a:off x="5242560" y="2336873"/>
            <a:ext cx="6069874" cy="3108543"/>
          </a:xfrm>
          <a:prstGeom prst="rect">
            <a:avLst/>
          </a:prstGeom>
        </p:spPr>
        <p:txBody>
          <a:bodyPr wrap="square">
            <a:spAutoFit/>
          </a:bodyPr>
          <a:lstStyle/>
          <a:p>
            <a:r>
              <a:rPr lang="tr-TR" sz="2800" dirty="0" err="1"/>
              <a:t>MySQL</a:t>
            </a:r>
            <a:r>
              <a:rPr lang="tr-TR" sz="2800" dirty="0"/>
              <a:t> </a:t>
            </a:r>
          </a:p>
          <a:p>
            <a:r>
              <a:rPr lang="tr-TR" sz="2800" dirty="0" err="1"/>
              <a:t>PostgreSQL</a:t>
            </a:r>
            <a:r>
              <a:rPr lang="tr-TR" sz="2800" dirty="0"/>
              <a:t> </a:t>
            </a:r>
          </a:p>
          <a:p>
            <a:r>
              <a:rPr lang="tr-TR" sz="2800" dirty="0" err="1"/>
              <a:t>Progress</a:t>
            </a:r>
            <a:r>
              <a:rPr lang="tr-TR" sz="2800" dirty="0"/>
              <a:t> </a:t>
            </a:r>
          </a:p>
          <a:p>
            <a:r>
              <a:rPr lang="tr-TR" sz="2800" dirty="0" err="1"/>
              <a:t>SQLite</a:t>
            </a:r>
            <a:r>
              <a:rPr lang="tr-TR" sz="2800" dirty="0"/>
              <a:t> </a:t>
            </a:r>
          </a:p>
          <a:p>
            <a:r>
              <a:rPr lang="tr-TR" sz="2800" dirty="0" err="1"/>
              <a:t>Teradata</a:t>
            </a:r>
            <a:r>
              <a:rPr lang="tr-TR" sz="2800" dirty="0"/>
              <a:t> </a:t>
            </a:r>
          </a:p>
          <a:p>
            <a:r>
              <a:rPr lang="tr-TR" sz="2800" dirty="0"/>
              <a:t>CSQL </a:t>
            </a:r>
          </a:p>
          <a:p>
            <a:r>
              <a:rPr lang="tr-TR" sz="2800" dirty="0" err="1"/>
              <a:t>OpenLink</a:t>
            </a:r>
            <a:r>
              <a:rPr lang="tr-TR" sz="2800" dirty="0"/>
              <a:t> </a:t>
            </a:r>
            <a:r>
              <a:rPr lang="tr-TR" sz="2800" dirty="0" err="1"/>
              <a:t>Virtuoso</a:t>
            </a:r>
            <a:r>
              <a:rPr lang="tr-TR" sz="2800" dirty="0"/>
              <a:t> </a:t>
            </a:r>
          </a:p>
        </p:txBody>
      </p:sp>
    </p:spTree>
    <p:extLst>
      <p:ext uri="{BB962C8B-B14F-4D97-AF65-F5344CB8AC3E}">
        <p14:creationId xmlns:p14="http://schemas.microsoft.com/office/powerpoint/2010/main" val="1322244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No-</a:t>
            </a:r>
            <a:r>
              <a:rPr lang="en-US" dirty="0" err="1" smtClean="0"/>
              <a:t>Sql</a:t>
            </a:r>
            <a:endParaRPr lang="en-US" dirty="0"/>
          </a:p>
        </p:txBody>
      </p:sp>
      <p:sp>
        <p:nvSpPr>
          <p:cNvPr id="3" name="İçerik Yer Tutucusu 2"/>
          <p:cNvSpPr>
            <a:spLocks noGrp="1"/>
          </p:cNvSpPr>
          <p:nvPr>
            <p:ph idx="1"/>
          </p:nvPr>
        </p:nvSpPr>
        <p:spPr/>
        <p:txBody>
          <a:bodyPr/>
          <a:lstStyle/>
          <a:p>
            <a:endParaRPr lang="en-US"/>
          </a:p>
        </p:txBody>
      </p:sp>
      <p:pic>
        <p:nvPicPr>
          <p:cNvPr id="4" name="Resim 3"/>
          <p:cNvPicPr>
            <a:picLocks noChangeAspect="1"/>
          </p:cNvPicPr>
          <p:nvPr/>
        </p:nvPicPr>
        <p:blipFill>
          <a:blip r:embed="rId2"/>
          <a:stretch>
            <a:fillRect/>
          </a:stretch>
        </p:blipFill>
        <p:spPr>
          <a:xfrm>
            <a:off x="2502388" y="1958049"/>
            <a:ext cx="5969726" cy="4603333"/>
          </a:xfrm>
          <a:prstGeom prst="rect">
            <a:avLst/>
          </a:prstGeom>
        </p:spPr>
      </p:pic>
    </p:spTree>
    <p:extLst>
      <p:ext uri="{BB962C8B-B14F-4D97-AF65-F5344CB8AC3E}">
        <p14:creationId xmlns:p14="http://schemas.microsoft.com/office/powerpoint/2010/main" val="3110311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Veri Saklama İle İlgili Terimler ve Veri Hiyerarşisi</a:t>
            </a:r>
            <a:endParaRPr lang="tr-TR" dirty="0"/>
          </a:p>
        </p:txBody>
      </p:sp>
      <p:sp>
        <p:nvSpPr>
          <p:cNvPr id="3" name="İçerik Yer Tutucusu 2"/>
          <p:cNvSpPr>
            <a:spLocks noGrp="1"/>
          </p:cNvSpPr>
          <p:nvPr>
            <p:ph idx="1"/>
          </p:nvPr>
        </p:nvSpPr>
        <p:spPr/>
        <p:txBody>
          <a:bodyPr>
            <a:normAutofit lnSpcReduction="10000"/>
          </a:bodyPr>
          <a:lstStyle/>
          <a:p>
            <a:pPr algn="just"/>
            <a:r>
              <a:rPr lang="tr-TR" dirty="0"/>
              <a:t>Bir bilgisayar sistemi verileri şu sırada organize eder </a:t>
            </a:r>
            <a:r>
              <a:rPr lang="tr-TR" dirty="0" smtClean="0"/>
              <a:t>: </a:t>
            </a:r>
            <a:r>
              <a:rPr lang="tr-TR" dirty="0"/>
              <a:t>Bit ve </a:t>
            </a:r>
            <a:r>
              <a:rPr lang="tr-TR" dirty="0" err="1"/>
              <a:t>byte</a:t>
            </a:r>
            <a:r>
              <a:rPr lang="tr-TR" dirty="0"/>
              <a:t>, </a:t>
            </a:r>
            <a:r>
              <a:rPr lang="tr-TR" dirty="0" err="1"/>
              <a:t>field</a:t>
            </a:r>
            <a:r>
              <a:rPr lang="tr-TR" dirty="0"/>
              <a:t> (alan</a:t>
            </a:r>
            <a:r>
              <a:rPr lang="tr-TR" dirty="0" smtClean="0"/>
              <a:t>), </a:t>
            </a:r>
            <a:r>
              <a:rPr lang="tr-TR" dirty="0" err="1" smtClean="0"/>
              <a:t>record</a:t>
            </a:r>
            <a:r>
              <a:rPr lang="tr-TR" dirty="0" smtClean="0"/>
              <a:t> </a:t>
            </a:r>
            <a:r>
              <a:rPr lang="tr-TR" dirty="0"/>
              <a:t>(kayıt), file (dosya), </a:t>
            </a:r>
            <a:r>
              <a:rPr lang="tr-TR" dirty="0" err="1" smtClean="0"/>
              <a:t>veritabanı</a:t>
            </a:r>
            <a:r>
              <a:rPr lang="tr-TR" dirty="0"/>
              <a:t>. Bir Bit bilgisayarın saklayabileceği en küçük birimdir.</a:t>
            </a:r>
          </a:p>
          <a:p>
            <a:pPr algn="just"/>
            <a:r>
              <a:rPr lang="tr-TR" dirty="0"/>
              <a:t>Bir grup bit, yani </a:t>
            </a:r>
            <a:r>
              <a:rPr lang="tr-TR" dirty="0" err="1"/>
              <a:t>byte</a:t>
            </a:r>
            <a:r>
              <a:rPr lang="tr-TR" dirty="0"/>
              <a:t>, tek bir karakteri temsil eder. Bu karakter bir harf, bir sembol yada </a:t>
            </a:r>
            <a:r>
              <a:rPr lang="tr-TR" dirty="0" smtClean="0"/>
              <a:t>sayı olabilir</a:t>
            </a:r>
            <a:r>
              <a:rPr lang="tr-TR" dirty="0"/>
              <a:t>. Bir grup karakterin bir kelime yada kelimeler grubu haline gelmesiyle bir “alan</a:t>
            </a:r>
            <a:r>
              <a:rPr lang="tr-TR" dirty="0" smtClean="0"/>
              <a:t>” oluşturulur(</a:t>
            </a:r>
            <a:r>
              <a:rPr lang="tr-TR" dirty="0" err="1" smtClean="0"/>
              <a:t>Örn</a:t>
            </a:r>
            <a:r>
              <a:rPr lang="tr-TR" dirty="0"/>
              <a:t>: İsim). Birbiriyle ilişkili bir grup “alan” bir araya gelerek bir kayıt (</a:t>
            </a:r>
            <a:r>
              <a:rPr lang="tr-TR" dirty="0" err="1"/>
              <a:t>record</a:t>
            </a:r>
            <a:r>
              <a:rPr lang="tr-TR" dirty="0" smtClean="0"/>
              <a:t>) teşkil </a:t>
            </a:r>
            <a:r>
              <a:rPr lang="tr-TR" dirty="0"/>
              <a:t>eder. Kayıtlar bir araya gelerek bir tabloyu teşkil eder. Tablolar ise bir araya gelince </a:t>
            </a:r>
            <a:r>
              <a:rPr lang="tr-TR" dirty="0" err="1" smtClean="0"/>
              <a:t>veritabanı</a:t>
            </a:r>
            <a:r>
              <a:rPr lang="tr-TR" dirty="0" smtClean="0"/>
              <a:t> </a:t>
            </a:r>
            <a:r>
              <a:rPr lang="tr-TR" dirty="0"/>
              <a:t>oluşturur. Veri Ambarı da </a:t>
            </a:r>
            <a:r>
              <a:rPr lang="tr-TR" dirty="0" err="1" smtClean="0"/>
              <a:t>veritabanlarının</a:t>
            </a:r>
            <a:r>
              <a:rPr lang="tr-TR" dirty="0" smtClean="0"/>
              <a:t> </a:t>
            </a:r>
            <a:r>
              <a:rPr lang="tr-TR" dirty="0"/>
              <a:t>entegrasyonundan oluşur.</a:t>
            </a:r>
          </a:p>
        </p:txBody>
      </p:sp>
    </p:spTree>
    <p:extLst>
      <p:ext uri="{BB962C8B-B14F-4D97-AF65-F5344CB8AC3E}">
        <p14:creationId xmlns:p14="http://schemas.microsoft.com/office/powerpoint/2010/main" val="41930529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Veri Saklama İle İlgili Terimler ve Veri Hiyerarşisi</a:t>
            </a:r>
            <a:endParaRPr lang="tr-TR" dirty="0"/>
          </a:p>
        </p:txBody>
      </p:sp>
      <p:sp>
        <p:nvSpPr>
          <p:cNvPr id="3" name="İçerik Yer Tutucusu 2"/>
          <p:cNvSpPr>
            <a:spLocks noGrp="1"/>
          </p:cNvSpPr>
          <p:nvPr>
            <p:ph idx="1"/>
          </p:nvPr>
        </p:nvSpPr>
        <p:spPr/>
        <p:txBody>
          <a:bodyPr/>
          <a:lstStyle/>
          <a:p>
            <a:endParaRPr lang="tr-TR"/>
          </a:p>
        </p:txBody>
      </p:sp>
      <p:pic>
        <p:nvPicPr>
          <p:cNvPr id="5" name="Resim 4"/>
          <p:cNvPicPr>
            <a:picLocks noChangeAspect="1"/>
          </p:cNvPicPr>
          <p:nvPr/>
        </p:nvPicPr>
        <p:blipFill>
          <a:blip r:embed="rId2"/>
          <a:stretch>
            <a:fillRect/>
          </a:stretch>
        </p:blipFill>
        <p:spPr>
          <a:xfrm>
            <a:off x="1487430" y="2187189"/>
            <a:ext cx="8478143" cy="4017668"/>
          </a:xfrm>
          <a:prstGeom prst="rect">
            <a:avLst/>
          </a:prstGeom>
        </p:spPr>
      </p:pic>
    </p:spTree>
    <p:extLst>
      <p:ext uri="{BB962C8B-B14F-4D97-AF65-F5344CB8AC3E}">
        <p14:creationId xmlns:p14="http://schemas.microsoft.com/office/powerpoint/2010/main" val="3592311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Veri Saklama Modelleri</a:t>
            </a:r>
            <a:endParaRPr lang="tr-TR" dirty="0"/>
          </a:p>
        </p:txBody>
      </p:sp>
      <p:sp>
        <p:nvSpPr>
          <p:cNvPr id="3" name="İçerik Yer Tutucusu 2"/>
          <p:cNvSpPr>
            <a:spLocks noGrp="1"/>
          </p:cNvSpPr>
          <p:nvPr>
            <p:ph idx="1"/>
          </p:nvPr>
        </p:nvSpPr>
        <p:spPr/>
        <p:txBody>
          <a:bodyPr>
            <a:normAutofit/>
          </a:bodyPr>
          <a:lstStyle/>
          <a:p>
            <a:pPr algn="just"/>
            <a:r>
              <a:rPr lang="tr-TR" dirty="0" err="1"/>
              <a:t>Veritabanları</a:t>
            </a:r>
            <a:r>
              <a:rPr lang="tr-TR" dirty="0"/>
              <a:t> günümüzde yoğun olarak veri üretilen yerlerde iki genel amaca </a:t>
            </a:r>
            <a:r>
              <a:rPr lang="tr-TR" dirty="0" smtClean="0"/>
              <a:t>yönelik olarak </a:t>
            </a:r>
            <a:r>
              <a:rPr lang="tr-TR" dirty="0"/>
              <a:t>kullanılır. Bunlardan biri, üretilen verilerin anlık olarak saklanması işlemdir ki bu </a:t>
            </a:r>
            <a:r>
              <a:rPr lang="tr-TR" dirty="0" smtClean="0"/>
              <a:t>türden işlemler </a:t>
            </a:r>
            <a:r>
              <a:rPr lang="tr-TR" dirty="0"/>
              <a:t>için optimize edilmiş sistemlere OLTP (</a:t>
            </a:r>
            <a:r>
              <a:rPr lang="tr-TR" dirty="0" smtClean="0"/>
              <a:t>Online </a:t>
            </a:r>
            <a:r>
              <a:rPr lang="tr-TR" dirty="0" err="1"/>
              <a:t>Transaction</a:t>
            </a:r>
            <a:r>
              <a:rPr lang="tr-TR" dirty="0"/>
              <a:t> </a:t>
            </a:r>
            <a:r>
              <a:rPr lang="tr-TR" dirty="0" err="1"/>
              <a:t>Processing</a:t>
            </a:r>
            <a:r>
              <a:rPr lang="tr-TR" dirty="0"/>
              <a:t>) adı verilir</a:t>
            </a:r>
            <a:r>
              <a:rPr lang="tr-TR" dirty="0" smtClean="0"/>
              <a:t>.</a:t>
            </a:r>
          </a:p>
          <a:p>
            <a:pPr algn="just"/>
            <a:r>
              <a:rPr lang="tr-TR" dirty="0" smtClean="0"/>
              <a:t>Bir OLTP </a:t>
            </a:r>
            <a:r>
              <a:rPr lang="tr-TR" dirty="0" err="1" smtClean="0"/>
              <a:t>veritabanı</a:t>
            </a:r>
            <a:r>
              <a:rPr lang="tr-TR" dirty="0" smtClean="0"/>
              <a:t> içinde veriler genellikle ilişkisel tablolar şeklinde organize edilir. Gereksiz veri yığınları azaltır ve veri güncelleme hızını arttırır. Örneğin SQL Server çok sayıda kullanıcının gerçek zamanlı olarak veri analiz edebilmesini ve güncellemesini sağlar.</a:t>
            </a:r>
            <a:endParaRPr lang="tr-TR" dirty="0"/>
          </a:p>
        </p:txBody>
      </p:sp>
    </p:spTree>
    <p:extLst>
      <p:ext uri="{BB962C8B-B14F-4D97-AF65-F5344CB8AC3E}">
        <p14:creationId xmlns:p14="http://schemas.microsoft.com/office/powerpoint/2010/main" val="3721284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Veri Saklama Modelleri</a:t>
            </a:r>
            <a:endParaRPr lang="tr-TR" dirty="0"/>
          </a:p>
        </p:txBody>
      </p:sp>
      <p:sp>
        <p:nvSpPr>
          <p:cNvPr id="3" name="İçerik Yer Tutucusu 2"/>
          <p:cNvSpPr>
            <a:spLocks noGrp="1"/>
          </p:cNvSpPr>
          <p:nvPr>
            <p:ph idx="1"/>
          </p:nvPr>
        </p:nvSpPr>
        <p:spPr/>
        <p:txBody>
          <a:bodyPr>
            <a:normAutofit/>
          </a:bodyPr>
          <a:lstStyle/>
          <a:p>
            <a:pPr algn="just"/>
            <a:r>
              <a:rPr lang="tr-TR" dirty="0"/>
              <a:t>SQL Server, </a:t>
            </a:r>
            <a:r>
              <a:rPr lang="tr-TR" dirty="0" err="1"/>
              <a:t>Oracle</a:t>
            </a:r>
            <a:r>
              <a:rPr lang="tr-TR" dirty="0"/>
              <a:t> ve </a:t>
            </a:r>
            <a:r>
              <a:rPr lang="tr-TR" dirty="0" err="1"/>
              <a:t>Sybase</a:t>
            </a:r>
            <a:r>
              <a:rPr lang="tr-TR" dirty="0"/>
              <a:t> gibi bir çok VTYS, hem OLAP hem de OLTP </a:t>
            </a:r>
            <a:r>
              <a:rPr lang="tr-TR" dirty="0" smtClean="0"/>
              <a:t>sistem olarak </a:t>
            </a:r>
            <a:r>
              <a:rPr lang="tr-TR" dirty="0"/>
              <a:t>ayarlanabilir özellikleri bünyesinde barındırır. Ancak bir </a:t>
            </a:r>
            <a:r>
              <a:rPr lang="tr-TR" dirty="0" err="1"/>
              <a:t>veritabanı</a:t>
            </a:r>
            <a:r>
              <a:rPr lang="tr-TR" dirty="0"/>
              <a:t> yöneticisinin </a:t>
            </a:r>
            <a:r>
              <a:rPr lang="tr-TR" dirty="0" smtClean="0"/>
              <a:t>ilgili ayarlamaları </a:t>
            </a:r>
            <a:r>
              <a:rPr lang="tr-TR" dirty="0"/>
              <a:t>yapması gerekir. </a:t>
            </a:r>
            <a:r>
              <a:rPr lang="tr-TR" dirty="0" err="1"/>
              <a:t>Veritabanının</a:t>
            </a:r>
            <a:r>
              <a:rPr lang="tr-TR" dirty="0"/>
              <a:t> kurulumu, yedeklenmesi, </a:t>
            </a:r>
            <a:r>
              <a:rPr lang="tr-TR" dirty="0" err="1"/>
              <a:t>replication</a:t>
            </a:r>
            <a:r>
              <a:rPr lang="tr-TR" dirty="0"/>
              <a:t> gibi </a:t>
            </a:r>
            <a:r>
              <a:rPr lang="tr-TR" dirty="0" smtClean="0"/>
              <a:t>düzenli bakım </a:t>
            </a:r>
            <a:r>
              <a:rPr lang="tr-TR" dirty="0"/>
              <a:t>gerektiren işlemlerinin gerçekleştirilmesi de ayarlamaları ile birlikte, kullanıcı </a:t>
            </a:r>
            <a:r>
              <a:rPr lang="tr-TR" dirty="0" smtClean="0"/>
              <a:t>yönetimi ve </a:t>
            </a:r>
            <a:r>
              <a:rPr lang="tr-TR" dirty="0"/>
              <a:t>yetkilendirme gibi işler '</a:t>
            </a:r>
            <a:r>
              <a:rPr lang="tr-TR" dirty="0" err="1"/>
              <a:t>Veritabanı</a:t>
            </a:r>
            <a:r>
              <a:rPr lang="tr-TR" dirty="0"/>
              <a:t> Yönetimi' olarak adlandırılmaktadır.</a:t>
            </a:r>
          </a:p>
        </p:txBody>
      </p:sp>
    </p:spTree>
    <p:extLst>
      <p:ext uri="{BB962C8B-B14F-4D97-AF65-F5344CB8AC3E}">
        <p14:creationId xmlns:p14="http://schemas.microsoft.com/office/powerpoint/2010/main" val="32755053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Veri Saklama Modelleri</a:t>
            </a:r>
            <a:endParaRPr lang="tr-TR" dirty="0"/>
          </a:p>
        </p:txBody>
      </p:sp>
      <p:sp>
        <p:nvSpPr>
          <p:cNvPr id="3" name="İçerik Yer Tutucusu 2"/>
          <p:cNvSpPr>
            <a:spLocks noGrp="1"/>
          </p:cNvSpPr>
          <p:nvPr>
            <p:ph idx="1"/>
          </p:nvPr>
        </p:nvSpPr>
        <p:spPr/>
        <p:txBody>
          <a:bodyPr/>
          <a:lstStyle/>
          <a:p>
            <a:pPr algn="just"/>
            <a:r>
              <a:rPr lang="tr-TR" dirty="0" smtClean="0"/>
              <a:t>OLAP (</a:t>
            </a:r>
            <a:r>
              <a:rPr lang="en-US" b="1" dirty="0"/>
              <a:t>Online </a:t>
            </a:r>
            <a:r>
              <a:rPr lang="en-US" b="1" dirty="0" err="1"/>
              <a:t>Analiytical</a:t>
            </a:r>
            <a:r>
              <a:rPr lang="en-US" b="1" dirty="0"/>
              <a:t> </a:t>
            </a:r>
            <a:r>
              <a:rPr lang="en-US" b="1" dirty="0" smtClean="0"/>
              <a:t>Processing</a:t>
            </a:r>
            <a:r>
              <a:rPr lang="tr-TR" b="1" dirty="0" smtClean="0"/>
              <a:t>)</a:t>
            </a:r>
            <a:r>
              <a:rPr lang="tr-TR" dirty="0" smtClean="0"/>
              <a:t> teknolojisi büyük </a:t>
            </a:r>
            <a:r>
              <a:rPr lang="tr-TR" dirty="0"/>
              <a:t>verilerin organize edilmesi ve incelenmesini sağlar. Bir analist büyük </a:t>
            </a:r>
            <a:r>
              <a:rPr lang="tr-TR" dirty="0" smtClean="0"/>
              <a:t>miktarlardaki verileri </a:t>
            </a:r>
            <a:r>
              <a:rPr lang="tr-TR" dirty="0"/>
              <a:t>hızlı ve gerçek zamanlı olarak değerlendirebilir. Örneğin SQL Server Analiz </a:t>
            </a:r>
            <a:r>
              <a:rPr lang="tr-TR" dirty="0" smtClean="0"/>
              <a:t>Servisi toplu </a:t>
            </a:r>
            <a:r>
              <a:rPr lang="tr-TR" dirty="0"/>
              <a:t>raporlama ve analizde, veri modelleme ve karar desteğe kadar geniş alanda </a:t>
            </a:r>
            <a:r>
              <a:rPr lang="tr-TR" dirty="0" smtClean="0"/>
              <a:t>çözümler sunar</a:t>
            </a:r>
            <a:r>
              <a:rPr lang="tr-TR" dirty="0"/>
              <a:t>.</a:t>
            </a:r>
          </a:p>
        </p:txBody>
      </p:sp>
    </p:spTree>
    <p:extLst>
      <p:ext uri="{BB962C8B-B14F-4D97-AF65-F5344CB8AC3E}">
        <p14:creationId xmlns:p14="http://schemas.microsoft.com/office/powerpoint/2010/main" val="38246104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OLTP (Online </a:t>
            </a:r>
            <a:r>
              <a:rPr lang="tr-TR" b="1" dirty="0" err="1"/>
              <a:t>Transaction</a:t>
            </a:r>
            <a:r>
              <a:rPr lang="tr-TR" b="1" dirty="0"/>
              <a:t> </a:t>
            </a:r>
            <a:r>
              <a:rPr lang="tr-TR" b="1" dirty="0" err="1"/>
              <a:t>Processing</a:t>
            </a:r>
            <a:r>
              <a:rPr lang="tr-TR" b="1" dirty="0"/>
              <a:t>) Sistemler (</a:t>
            </a:r>
            <a:r>
              <a:rPr lang="tr-TR" b="1" dirty="0" smtClean="0"/>
              <a:t>Çevrimiçi Hareket </a:t>
            </a:r>
            <a:r>
              <a:rPr lang="tr-TR" b="1" dirty="0"/>
              <a:t>İşleme (ÇİHİ) Sistemleri</a:t>
            </a:r>
            <a:endParaRPr lang="tr-TR" dirty="0"/>
          </a:p>
        </p:txBody>
      </p:sp>
      <p:sp>
        <p:nvSpPr>
          <p:cNvPr id="3" name="İçerik Yer Tutucusu 2"/>
          <p:cNvSpPr>
            <a:spLocks noGrp="1"/>
          </p:cNvSpPr>
          <p:nvPr>
            <p:ph idx="1"/>
          </p:nvPr>
        </p:nvSpPr>
        <p:spPr/>
        <p:txBody>
          <a:bodyPr>
            <a:normAutofit/>
          </a:bodyPr>
          <a:lstStyle/>
          <a:p>
            <a:pPr algn="just"/>
            <a:r>
              <a:rPr lang="tr-TR" dirty="0"/>
              <a:t>Bir kurumun verilerinin işlendiği ortamlara OLTP (Online </a:t>
            </a:r>
            <a:r>
              <a:rPr lang="tr-TR" dirty="0" err="1"/>
              <a:t>Transaction</a:t>
            </a:r>
            <a:r>
              <a:rPr lang="tr-TR" dirty="0"/>
              <a:t> </a:t>
            </a:r>
            <a:r>
              <a:rPr lang="tr-TR" dirty="0" err="1"/>
              <a:t>Processing</a:t>
            </a:r>
            <a:r>
              <a:rPr lang="tr-TR" dirty="0" smtClean="0"/>
              <a:t>) sistemler </a:t>
            </a:r>
            <a:r>
              <a:rPr lang="tr-TR" dirty="0"/>
              <a:t>adı verilmektedir. OLTP (Online </a:t>
            </a:r>
            <a:r>
              <a:rPr lang="tr-TR" dirty="0" err="1"/>
              <a:t>Transaction</a:t>
            </a:r>
            <a:r>
              <a:rPr lang="tr-TR" dirty="0"/>
              <a:t> </a:t>
            </a:r>
            <a:r>
              <a:rPr lang="tr-TR" dirty="0" err="1"/>
              <a:t>Processing</a:t>
            </a:r>
            <a:r>
              <a:rPr lang="tr-TR" dirty="0"/>
              <a:t>, Çevrimiçi Hareket İşleme</a:t>
            </a:r>
            <a:r>
              <a:rPr lang="tr-TR" dirty="0" smtClean="0"/>
              <a:t>) sistemler </a:t>
            </a:r>
            <a:r>
              <a:rPr lang="tr-TR" dirty="0"/>
              <a:t>günümüzde yaygın olarak kullanılan </a:t>
            </a:r>
            <a:r>
              <a:rPr lang="tr-TR" dirty="0" err="1" smtClean="0"/>
              <a:t>veritabanı</a:t>
            </a:r>
            <a:r>
              <a:rPr lang="tr-TR" dirty="0" smtClean="0"/>
              <a:t> </a:t>
            </a:r>
            <a:r>
              <a:rPr lang="tr-TR" dirty="0"/>
              <a:t>sistemlerine verilen isimdir. </a:t>
            </a:r>
            <a:r>
              <a:rPr lang="tr-TR" dirty="0" err="1" smtClean="0"/>
              <a:t>Veritabanları</a:t>
            </a:r>
            <a:r>
              <a:rPr lang="tr-TR" dirty="0"/>
              <a:t>, aynı anda birden fazla kullanıcının, verileri hızlı ve etkin bir şekilde girişi, çıkışı </a:t>
            </a:r>
            <a:r>
              <a:rPr lang="tr-TR" dirty="0" smtClean="0"/>
              <a:t>ve güncellenmesi </a:t>
            </a:r>
            <a:r>
              <a:rPr lang="tr-TR" dirty="0"/>
              <a:t>için </a:t>
            </a:r>
            <a:r>
              <a:rPr lang="tr-TR" dirty="0" smtClean="0"/>
              <a:t>tasarlanmış </a:t>
            </a:r>
            <a:r>
              <a:rPr lang="tr-TR" dirty="0"/>
              <a:t>yapılardır. OLTP </a:t>
            </a:r>
            <a:r>
              <a:rPr lang="tr-TR" dirty="0" err="1" smtClean="0"/>
              <a:t>veritabanları</a:t>
            </a:r>
            <a:r>
              <a:rPr lang="tr-TR" dirty="0"/>
              <a:t>; sürekli yeni veriler eklenen</a:t>
            </a:r>
            <a:r>
              <a:rPr lang="tr-TR" dirty="0" smtClean="0"/>
              <a:t>, verilerin </a:t>
            </a:r>
            <a:r>
              <a:rPr lang="en-US" dirty="0" err="1" smtClean="0"/>
              <a:t>düzenlemelerinin</a:t>
            </a:r>
            <a:r>
              <a:rPr lang="tr-TR" dirty="0" smtClean="0"/>
              <a:t> </a:t>
            </a:r>
            <a:r>
              <a:rPr lang="tr-TR" dirty="0"/>
              <a:t>yapıldığı anlık durumlar için </a:t>
            </a:r>
            <a:r>
              <a:rPr lang="tr-TR" dirty="0" smtClean="0"/>
              <a:t>oluşturulurlar.</a:t>
            </a:r>
          </a:p>
          <a:p>
            <a:pPr algn="just"/>
            <a:r>
              <a:rPr lang="tr-TR" dirty="0" smtClean="0">
                <a:hlinkClick r:id="rId2"/>
              </a:rPr>
              <a:t>MySql-Microsoft SQL Server, Oracle, IBM DB2</a:t>
            </a:r>
            <a:endParaRPr lang="tr-TR" dirty="0" smtClean="0"/>
          </a:p>
          <a:p>
            <a:pPr algn="just"/>
            <a:endParaRPr lang="tr-TR" dirty="0"/>
          </a:p>
        </p:txBody>
      </p:sp>
      <p:sp>
        <p:nvSpPr>
          <p:cNvPr id="4" name="TextBox 3"/>
          <p:cNvSpPr txBox="1"/>
          <p:nvPr/>
        </p:nvSpPr>
        <p:spPr>
          <a:xfrm rot="19801614">
            <a:off x="9193877" y="5627716"/>
            <a:ext cx="3044423" cy="369332"/>
          </a:xfrm>
          <a:prstGeom prst="rect">
            <a:avLst/>
          </a:prstGeom>
          <a:noFill/>
        </p:spPr>
        <p:txBody>
          <a:bodyPr wrap="none" rtlCol="0">
            <a:spAutoFit/>
          </a:bodyPr>
          <a:lstStyle/>
          <a:p>
            <a:r>
              <a:rPr lang="tr-TR" dirty="0" smtClean="0">
                <a:solidFill>
                  <a:srgbClr val="FF0000"/>
                </a:solidFill>
              </a:rPr>
              <a:t>ACID kuralları nedir ? Örnek</a:t>
            </a:r>
            <a:endParaRPr lang="tr-TR" dirty="0">
              <a:solidFill>
                <a:srgbClr val="FF0000"/>
              </a:solidFill>
            </a:endParaRPr>
          </a:p>
        </p:txBody>
      </p:sp>
    </p:spTree>
    <p:extLst>
      <p:ext uri="{BB962C8B-B14F-4D97-AF65-F5344CB8AC3E}">
        <p14:creationId xmlns:p14="http://schemas.microsoft.com/office/powerpoint/2010/main" val="22287450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en-US" b="1" dirty="0"/>
              <a:t>OLAP (Online </a:t>
            </a:r>
            <a:r>
              <a:rPr lang="en-US" b="1" dirty="0" err="1"/>
              <a:t>Analiytical</a:t>
            </a:r>
            <a:r>
              <a:rPr lang="en-US" b="1" dirty="0"/>
              <a:t> Processing) OLAP- </a:t>
            </a:r>
            <a:r>
              <a:rPr lang="en-US" b="1" dirty="0" err="1"/>
              <a:t>Eş</a:t>
            </a:r>
            <a:r>
              <a:rPr lang="en-US" b="1" dirty="0"/>
              <a:t> </a:t>
            </a:r>
            <a:r>
              <a:rPr lang="en-US" b="1" dirty="0" err="1" smtClean="0"/>
              <a:t>Zamanlı</a:t>
            </a:r>
            <a:r>
              <a:rPr lang="tr-TR" b="1" dirty="0" smtClean="0"/>
              <a:t> Analitik </a:t>
            </a:r>
            <a:r>
              <a:rPr lang="tr-TR" b="1" dirty="0"/>
              <a:t>Veri İşleme</a:t>
            </a:r>
            <a:endParaRPr lang="tr-TR" dirty="0"/>
          </a:p>
        </p:txBody>
      </p:sp>
      <p:sp>
        <p:nvSpPr>
          <p:cNvPr id="3" name="İçerik Yer Tutucusu 2"/>
          <p:cNvSpPr>
            <a:spLocks noGrp="1"/>
          </p:cNvSpPr>
          <p:nvPr>
            <p:ph idx="1"/>
          </p:nvPr>
        </p:nvSpPr>
        <p:spPr/>
        <p:txBody>
          <a:bodyPr>
            <a:normAutofit fontScale="92500"/>
          </a:bodyPr>
          <a:lstStyle/>
          <a:p>
            <a:pPr algn="just"/>
            <a:r>
              <a:rPr lang="tr-TR" dirty="0"/>
              <a:t>OLAP (Online </a:t>
            </a:r>
            <a:r>
              <a:rPr lang="tr-TR" dirty="0" err="1"/>
              <a:t>Analiytical</a:t>
            </a:r>
            <a:r>
              <a:rPr lang="tr-TR" dirty="0"/>
              <a:t> </a:t>
            </a:r>
            <a:r>
              <a:rPr lang="tr-TR" dirty="0" err="1"/>
              <a:t>Processing</a:t>
            </a:r>
            <a:r>
              <a:rPr lang="tr-TR" dirty="0"/>
              <a:t>), daha çok raporlama ve karar destek amacı </a:t>
            </a:r>
            <a:r>
              <a:rPr lang="tr-TR" dirty="0" smtClean="0"/>
              <a:t>ile kurulan </a:t>
            </a:r>
            <a:r>
              <a:rPr lang="tr-TR" dirty="0"/>
              <a:t>sistemlerdir. OLAP- Eş Zamanlı Analitik Veri İşleme şeklinde Türkçeye çevrilebilir</a:t>
            </a:r>
            <a:r>
              <a:rPr lang="tr-TR" dirty="0" smtClean="0"/>
              <a:t>. Bu </a:t>
            </a:r>
            <a:r>
              <a:rPr lang="tr-TR" dirty="0"/>
              <a:t>türden sistemler aracılığıyla veri ambarı ve veri pazarı gibi yapılar kullanılarak yoğun </a:t>
            </a:r>
            <a:r>
              <a:rPr lang="tr-TR" dirty="0" smtClean="0"/>
              <a:t>bir şekilde </a:t>
            </a:r>
            <a:r>
              <a:rPr lang="tr-TR" dirty="0"/>
              <a:t>üretilmiş verilerin analizleri ve raporları oluşturulur. Böylece tüketici ve satış eğilimleri</a:t>
            </a:r>
            <a:r>
              <a:rPr lang="tr-TR" dirty="0" smtClean="0"/>
              <a:t>, üretim </a:t>
            </a:r>
            <a:r>
              <a:rPr lang="tr-TR" dirty="0"/>
              <a:t>maliyetleri gibi konularda kullanılacak sonuçlar elde edilir. Bu araç çok boyutlu </a:t>
            </a:r>
            <a:r>
              <a:rPr lang="tr-TR" dirty="0" smtClean="0"/>
              <a:t>veri analizinde </a:t>
            </a:r>
            <a:r>
              <a:rPr lang="tr-TR" dirty="0"/>
              <a:t>kullanılır. Bilginin her bir yönü (ürün, fiyat, bölge, maliyet, zaman) farklı bir </a:t>
            </a:r>
            <a:r>
              <a:rPr lang="tr-TR" dirty="0" smtClean="0"/>
              <a:t>boyutu temsil </a:t>
            </a:r>
            <a:r>
              <a:rPr lang="tr-TR" dirty="0"/>
              <a:t>eder. Çok boyutlu analizler birden çok boyut kullanarak, kullanıcıların aynı verileri </a:t>
            </a:r>
            <a:r>
              <a:rPr lang="tr-TR" dirty="0" smtClean="0"/>
              <a:t>farklı şekillerde </a:t>
            </a:r>
            <a:r>
              <a:rPr lang="tr-TR" dirty="0"/>
              <a:t>görmesini sağlar</a:t>
            </a:r>
            <a:r>
              <a:rPr lang="tr-TR" dirty="0" smtClean="0"/>
              <a:t>.</a:t>
            </a:r>
          </a:p>
          <a:p>
            <a:r>
              <a:rPr lang="tr-TR" sz="2200" dirty="0" smtClean="0">
                <a:hlinkClick r:id="rId2"/>
              </a:rPr>
              <a:t>IBM </a:t>
            </a:r>
            <a:r>
              <a:rPr lang="tr-TR" sz="2200" dirty="0" err="1" smtClean="0">
                <a:hlinkClick r:id="rId2"/>
              </a:rPr>
              <a:t>Cognos</a:t>
            </a:r>
            <a:r>
              <a:rPr lang="tr-TR" sz="2200" dirty="0" smtClean="0"/>
              <a:t>, </a:t>
            </a:r>
            <a:r>
              <a:rPr lang="tr-TR" sz="2200" dirty="0" err="1" smtClean="0">
                <a:hlinkClick r:id="rId3"/>
              </a:rPr>
              <a:t>Palo</a:t>
            </a:r>
            <a:r>
              <a:rPr lang="tr-TR" sz="2200" dirty="0" smtClean="0">
                <a:hlinkClick r:id="rId3"/>
              </a:rPr>
              <a:t> </a:t>
            </a:r>
            <a:r>
              <a:rPr lang="tr-TR" sz="2200" dirty="0">
                <a:hlinkClick r:id="rId3"/>
              </a:rPr>
              <a:t>OLAP </a:t>
            </a:r>
            <a:r>
              <a:rPr lang="tr-TR" sz="2200" dirty="0" smtClean="0">
                <a:hlinkClick r:id="rId3"/>
              </a:rPr>
              <a:t>Sunucusu</a:t>
            </a:r>
            <a:r>
              <a:rPr lang="tr-TR" sz="2200" dirty="0" smtClean="0"/>
              <a:t>, </a:t>
            </a:r>
            <a:r>
              <a:rPr lang="tr-TR" sz="2200" dirty="0" err="1" smtClean="0">
                <a:hlinkClick r:id="rId4"/>
              </a:rPr>
              <a:t>Apache</a:t>
            </a:r>
            <a:r>
              <a:rPr lang="tr-TR" sz="2200" dirty="0" smtClean="0">
                <a:hlinkClick r:id="rId4"/>
              </a:rPr>
              <a:t> </a:t>
            </a:r>
            <a:r>
              <a:rPr lang="tr-TR" sz="2200" dirty="0" err="1" smtClean="0">
                <a:hlinkClick r:id="rId4"/>
              </a:rPr>
              <a:t>Kylin</a:t>
            </a:r>
            <a:r>
              <a:rPr lang="tr-TR" sz="2200" dirty="0" smtClean="0"/>
              <a:t>, </a:t>
            </a:r>
            <a:r>
              <a:rPr lang="tr-TR" sz="2200" dirty="0" err="1" smtClean="0">
                <a:hlinkClick r:id="rId5"/>
              </a:rPr>
              <a:t>icCube</a:t>
            </a:r>
            <a:r>
              <a:rPr lang="tr-TR" sz="2200" dirty="0" smtClean="0"/>
              <a:t>, </a:t>
            </a:r>
            <a:r>
              <a:rPr lang="tr-TR" sz="2200" dirty="0" err="1" smtClean="0">
                <a:hlinkClick r:id="rId6"/>
              </a:rPr>
              <a:t>Pentaho</a:t>
            </a:r>
            <a:r>
              <a:rPr lang="tr-TR" sz="2200" dirty="0" smtClean="0">
                <a:hlinkClick r:id="rId6"/>
              </a:rPr>
              <a:t> BI</a:t>
            </a:r>
            <a:r>
              <a:rPr lang="tr-TR" sz="2200" dirty="0" smtClean="0"/>
              <a:t>, </a:t>
            </a:r>
            <a:r>
              <a:rPr lang="tr-TR" sz="2200" dirty="0" err="1" smtClean="0">
                <a:hlinkClick r:id="rId7"/>
              </a:rPr>
              <a:t>Jedox</a:t>
            </a:r>
            <a:endParaRPr lang="tr-TR" sz="2200" dirty="0"/>
          </a:p>
          <a:p>
            <a:pPr algn="just"/>
            <a:endParaRPr lang="tr-TR" dirty="0"/>
          </a:p>
        </p:txBody>
      </p:sp>
    </p:spTree>
    <p:extLst>
      <p:ext uri="{BB962C8B-B14F-4D97-AF65-F5344CB8AC3E}">
        <p14:creationId xmlns:p14="http://schemas.microsoft.com/office/powerpoint/2010/main" val="3942262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Çok Boyutlu Veri Analizi</a:t>
            </a:r>
            <a:endParaRPr lang="tr-TR" dirty="0"/>
          </a:p>
        </p:txBody>
      </p:sp>
      <p:sp>
        <p:nvSpPr>
          <p:cNvPr id="3" name="İçerik Yer Tutucusu 2"/>
          <p:cNvSpPr>
            <a:spLocks noGrp="1"/>
          </p:cNvSpPr>
          <p:nvPr>
            <p:ph idx="1"/>
          </p:nvPr>
        </p:nvSpPr>
        <p:spPr/>
        <p:txBody>
          <a:bodyPr>
            <a:normAutofit/>
          </a:bodyPr>
          <a:lstStyle/>
          <a:p>
            <a:pPr algn="just"/>
            <a:r>
              <a:rPr lang="tr-TR" dirty="0"/>
              <a:t>Organizasyonlar </a:t>
            </a:r>
            <a:r>
              <a:rPr lang="tr-TR" dirty="0" err="1"/>
              <a:t>veritabanlarında</a:t>
            </a:r>
            <a:r>
              <a:rPr lang="tr-TR" dirty="0"/>
              <a:t> sakladıkları bilgileri daha iyi kullanabilmek için </a:t>
            </a:r>
            <a:r>
              <a:rPr lang="tr-TR" dirty="0" smtClean="0"/>
              <a:t>güçlü veri </a:t>
            </a:r>
            <a:r>
              <a:rPr lang="tr-TR" dirty="0"/>
              <a:t>analizi araçlarından ve web tabanlı </a:t>
            </a:r>
            <a:r>
              <a:rPr lang="tr-TR" dirty="0" err="1"/>
              <a:t>veritabanı</a:t>
            </a:r>
            <a:r>
              <a:rPr lang="tr-TR" dirty="0"/>
              <a:t> teknolojilerinden faydalanıyor. </a:t>
            </a:r>
            <a:r>
              <a:rPr lang="tr-TR" dirty="0" smtClean="0"/>
              <a:t>Bazen yöneticiler </a:t>
            </a:r>
            <a:r>
              <a:rPr lang="tr-TR" dirty="0"/>
              <a:t>eldeki verilerini geleneksel </a:t>
            </a:r>
            <a:r>
              <a:rPr lang="tr-TR" dirty="0" err="1"/>
              <a:t>veritabanı</a:t>
            </a:r>
            <a:r>
              <a:rPr lang="tr-TR" dirty="0"/>
              <a:t> modellerinin sunduğu yöntemlerden </a:t>
            </a:r>
            <a:r>
              <a:rPr lang="tr-TR" dirty="0" smtClean="0"/>
              <a:t>farklı şekillerde </a:t>
            </a:r>
            <a:r>
              <a:rPr lang="tr-TR" dirty="0"/>
              <a:t>analiz etmek ister. </a:t>
            </a:r>
          </a:p>
        </p:txBody>
      </p:sp>
    </p:spTree>
    <p:extLst>
      <p:ext uri="{BB962C8B-B14F-4D97-AF65-F5344CB8AC3E}">
        <p14:creationId xmlns:p14="http://schemas.microsoft.com/office/powerpoint/2010/main" val="3264994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p:txBody>
          <a:bodyPr>
            <a:normAutofit lnSpcReduction="10000"/>
          </a:bodyPr>
          <a:lstStyle/>
          <a:p>
            <a:pPr algn="just"/>
            <a:r>
              <a:rPr lang="tr-TR" dirty="0"/>
              <a:t>No-SQL </a:t>
            </a:r>
            <a:r>
              <a:rPr lang="tr-TR" dirty="0" err="1"/>
              <a:t>Veritabanları</a:t>
            </a:r>
            <a:endParaRPr lang="tr-TR" dirty="0"/>
          </a:p>
          <a:p>
            <a:pPr lvl="1" algn="just"/>
            <a:r>
              <a:rPr lang="tr-TR" sz="2400" dirty="0"/>
              <a:t>No-SQL, ilişkisel </a:t>
            </a:r>
            <a:r>
              <a:rPr lang="tr-TR" sz="2400" dirty="0" err="1"/>
              <a:t>veritabanı</a:t>
            </a:r>
            <a:r>
              <a:rPr lang="tr-TR" sz="2400" dirty="0"/>
              <a:t> sistemlerine alternatif bir çözüm olarak ortaya çıkan, yatay olarak ölçeklendirilen bir veri depolama sistemidir. </a:t>
            </a:r>
          </a:p>
          <a:p>
            <a:pPr lvl="1" algn="just"/>
            <a:r>
              <a:rPr lang="tr-TR" sz="2400" dirty="0"/>
              <a:t>İnternetin hızlanması ile beraber, sistemlerde çok fazla kullanıcının aktif rol alması, birçok ihtiyacın yanında </a:t>
            </a:r>
            <a:r>
              <a:rPr lang="tr-TR" sz="2400" dirty="0" err="1"/>
              <a:t>veritabanı</a:t>
            </a:r>
            <a:r>
              <a:rPr lang="tr-TR" sz="2400" dirty="0"/>
              <a:t> şemasının artan bir sıklıkla değiştirilmesi zorunluluğunu ortaya çıkardı. </a:t>
            </a:r>
          </a:p>
          <a:p>
            <a:pPr lvl="1" algn="just"/>
            <a:r>
              <a:rPr lang="tr-TR" sz="2400" dirty="0"/>
              <a:t>Hepimizin kullandığı ilişkisel </a:t>
            </a:r>
            <a:r>
              <a:rPr lang="tr-TR" sz="2400" dirty="0" err="1"/>
              <a:t>veritabanlarındaki</a:t>
            </a:r>
            <a:r>
              <a:rPr lang="tr-TR" sz="2400" dirty="0"/>
              <a:t> hiyerarşi, önce tabloları ve her tabloya ait sütunları oluşturmak sonrasında ise bilgileri satır </a:t>
            </a:r>
            <a:r>
              <a:rPr lang="tr-TR" sz="2400" dirty="0" err="1"/>
              <a:t>satır</a:t>
            </a:r>
            <a:r>
              <a:rPr lang="tr-TR" sz="2400" dirty="0"/>
              <a:t> eklemektir. </a:t>
            </a:r>
          </a:p>
          <a:p>
            <a:endParaRPr lang="en-US" dirty="0"/>
          </a:p>
        </p:txBody>
      </p:sp>
    </p:spTree>
    <p:extLst>
      <p:ext uri="{BB962C8B-B14F-4D97-AF65-F5344CB8AC3E}">
        <p14:creationId xmlns:p14="http://schemas.microsoft.com/office/powerpoint/2010/main" val="445133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Çok Boyutlu Veri Analizi</a:t>
            </a:r>
            <a:endParaRPr lang="en-US" dirty="0"/>
          </a:p>
        </p:txBody>
      </p:sp>
      <p:sp>
        <p:nvSpPr>
          <p:cNvPr id="3" name="İçerik Yer Tutucusu 2"/>
          <p:cNvSpPr>
            <a:spLocks noGrp="1"/>
          </p:cNvSpPr>
          <p:nvPr>
            <p:ph idx="1"/>
          </p:nvPr>
        </p:nvSpPr>
        <p:spPr/>
        <p:txBody>
          <a:bodyPr/>
          <a:lstStyle/>
          <a:p>
            <a:pPr algn="just"/>
            <a:r>
              <a:rPr lang="tr-TR" dirty="0"/>
              <a:t>Örneğin, somun, cıvata, vida ve delikli pul (rondela) olmak üzere dört farklı ürünü üç farklı bölgede satan bir şirket, gerçek satışlarının ürünlere göre ve bölgelere göre miktarını bilmek isteyebilir. Ve bu satış rakamlarını önceki tahmin değerleri ile karşılaştırabilir. Bu tür bir analiz veriye çok boyutlu bir bakış açısını gerektirir. Bu nedenle Çok boyutlu veri analizi </a:t>
            </a:r>
            <a:r>
              <a:rPr lang="tr-TR" dirty="0" smtClean="0"/>
              <a:t>olarak ta </a:t>
            </a:r>
            <a:r>
              <a:rPr lang="tr-TR" dirty="0"/>
              <a:t>ifade edilir.</a:t>
            </a:r>
          </a:p>
          <a:p>
            <a:pPr algn="just"/>
            <a:endParaRPr lang="en-US" dirty="0"/>
          </a:p>
        </p:txBody>
      </p:sp>
    </p:spTree>
    <p:extLst>
      <p:ext uri="{BB962C8B-B14F-4D97-AF65-F5344CB8AC3E}">
        <p14:creationId xmlns:p14="http://schemas.microsoft.com/office/powerpoint/2010/main" val="2944826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Çok Boyutlu Veri Analizi</a:t>
            </a:r>
            <a:endParaRPr lang="tr-TR" dirty="0"/>
          </a:p>
        </p:txBody>
      </p:sp>
      <p:sp>
        <p:nvSpPr>
          <p:cNvPr id="3" name="İçerik Yer Tutucusu 2"/>
          <p:cNvSpPr>
            <a:spLocks noGrp="1"/>
          </p:cNvSpPr>
          <p:nvPr>
            <p:ph idx="1"/>
          </p:nvPr>
        </p:nvSpPr>
        <p:spPr/>
        <p:txBody>
          <a:bodyPr/>
          <a:lstStyle/>
          <a:p>
            <a:r>
              <a:rPr lang="tr-TR" b="1" dirty="0"/>
              <a:t>Çok boyutlu VTYS;</a:t>
            </a:r>
          </a:p>
          <a:p>
            <a:pPr marL="0" indent="0">
              <a:buNone/>
            </a:pPr>
            <a:r>
              <a:rPr lang="tr-TR" dirty="0"/>
              <a:t>− İlişkisel </a:t>
            </a:r>
            <a:r>
              <a:rPr lang="tr-TR" dirty="0" smtClean="0"/>
              <a:t>VTYS’nin </a:t>
            </a:r>
            <a:r>
              <a:rPr lang="tr-TR" dirty="0"/>
              <a:t>bir türevi</a:t>
            </a:r>
          </a:p>
          <a:p>
            <a:pPr marL="0" indent="0">
              <a:buNone/>
            </a:pPr>
            <a:r>
              <a:rPr lang="tr-TR" dirty="0"/>
              <a:t>− Çok boyutlu – boyut / değer ilişkisine dayalı,</a:t>
            </a:r>
          </a:p>
          <a:p>
            <a:pPr marL="0" indent="0">
              <a:buNone/>
            </a:pPr>
            <a:r>
              <a:rPr lang="tr-TR" dirty="0"/>
              <a:t>− İlişkisel </a:t>
            </a:r>
            <a:r>
              <a:rPr lang="tr-TR" dirty="0" smtClean="0"/>
              <a:t>VTYS’lerden </a:t>
            </a:r>
            <a:r>
              <a:rPr lang="tr-TR" dirty="0"/>
              <a:t>beslenirler,</a:t>
            </a:r>
          </a:p>
          <a:p>
            <a:pPr marL="0" indent="0">
              <a:buNone/>
            </a:pPr>
            <a:r>
              <a:rPr lang="it-IT" dirty="0"/>
              <a:t>− </a:t>
            </a:r>
            <a:r>
              <a:rPr lang="it-IT" dirty="0" smtClean="0"/>
              <a:t>MDX (</a:t>
            </a:r>
            <a:r>
              <a:rPr lang="en-US" dirty="0"/>
              <a:t>Multidimensional </a:t>
            </a:r>
            <a:r>
              <a:rPr lang="en-US" dirty="0" smtClean="0"/>
              <a:t>Expressions)</a:t>
            </a:r>
            <a:r>
              <a:rPr lang="it-IT" dirty="0" smtClean="0"/>
              <a:t> </a:t>
            </a:r>
            <a:r>
              <a:rPr lang="it-IT" dirty="0"/>
              <a:t>standart dili ile sorgulanabilir.</a:t>
            </a:r>
            <a:endParaRPr lang="tr-TR" dirty="0"/>
          </a:p>
        </p:txBody>
      </p:sp>
    </p:spTree>
    <p:extLst>
      <p:ext uri="{BB962C8B-B14F-4D97-AF65-F5344CB8AC3E}">
        <p14:creationId xmlns:p14="http://schemas.microsoft.com/office/powerpoint/2010/main" val="553880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Çok Boyutlu Veri Analizi</a:t>
            </a:r>
            <a:endParaRPr lang="tr-TR" dirty="0"/>
          </a:p>
        </p:txBody>
      </p:sp>
      <p:sp>
        <p:nvSpPr>
          <p:cNvPr id="3" name="İçerik Yer Tutucusu 2"/>
          <p:cNvSpPr>
            <a:spLocks noGrp="1"/>
          </p:cNvSpPr>
          <p:nvPr>
            <p:ph idx="1"/>
          </p:nvPr>
        </p:nvSpPr>
        <p:spPr/>
        <p:txBody>
          <a:bodyPr>
            <a:normAutofit fontScale="92500"/>
          </a:bodyPr>
          <a:lstStyle/>
          <a:p>
            <a:pPr algn="just"/>
            <a:r>
              <a:rPr lang="tr-TR" b="1" dirty="0"/>
              <a:t>Veri Ambarı (Data Warehouse</a:t>
            </a:r>
            <a:r>
              <a:rPr lang="tr-TR" b="1" dirty="0" smtClean="0"/>
              <a:t>): B</a:t>
            </a:r>
            <a:r>
              <a:rPr lang="tr-TR" dirty="0" smtClean="0"/>
              <a:t>irçok </a:t>
            </a:r>
            <a:r>
              <a:rPr lang="tr-TR" dirty="0"/>
              <a:t>kaynaktan bilgi toplayan ve bu bilgileri </a:t>
            </a:r>
            <a:r>
              <a:rPr lang="tr-TR" dirty="0" smtClean="0"/>
              <a:t>son kullanıcının </a:t>
            </a:r>
            <a:r>
              <a:rPr lang="tr-TR" dirty="0"/>
              <a:t>erişebilmesi için birleştiren ve tutarlı hale getiren bir karar destek sistemidir. </a:t>
            </a:r>
            <a:r>
              <a:rPr lang="tr-TR" dirty="0" smtClean="0"/>
              <a:t>Diğer sistemlerin </a:t>
            </a:r>
            <a:r>
              <a:rPr lang="tr-TR" dirty="0" err="1" smtClean="0"/>
              <a:t>veritabanlarından</a:t>
            </a:r>
            <a:r>
              <a:rPr lang="tr-TR" dirty="0" smtClean="0"/>
              <a:t> </a:t>
            </a:r>
            <a:r>
              <a:rPr lang="tr-TR" dirty="0"/>
              <a:t>veri alabilmeyi sağlarlar. Veri ambarı, </a:t>
            </a:r>
            <a:r>
              <a:rPr lang="tr-TR" dirty="0" err="1" smtClean="0"/>
              <a:t>veritabanlarının</a:t>
            </a:r>
            <a:r>
              <a:rPr lang="tr-TR" dirty="0" smtClean="0"/>
              <a:t> entegrasyonudur</a:t>
            </a:r>
            <a:r>
              <a:rPr lang="tr-TR" dirty="0"/>
              <a:t>. Birçok </a:t>
            </a:r>
            <a:r>
              <a:rPr lang="tr-TR" dirty="0" err="1"/>
              <a:t>veritabanından</a:t>
            </a:r>
            <a:r>
              <a:rPr lang="tr-TR" dirty="0"/>
              <a:t> gelen bilgiyle beslenir ve son kullanıcının erişimi </a:t>
            </a:r>
            <a:r>
              <a:rPr lang="tr-TR" dirty="0" smtClean="0"/>
              <a:t>için hazır </a:t>
            </a:r>
            <a:r>
              <a:rPr lang="tr-TR" dirty="0"/>
              <a:t>bulundurulur. Karar destek sistemlerinde kullanılır. Veriyi yüksek maliyetli </a:t>
            </a:r>
            <a:r>
              <a:rPr lang="tr-TR" dirty="0" smtClean="0"/>
              <a:t>bireysel sistemlerde </a:t>
            </a:r>
            <a:r>
              <a:rPr lang="tr-TR" dirty="0"/>
              <a:t>değil, düşük maliyetli büyük sistemlerde işlediklerinden maliyetlerde </a:t>
            </a:r>
            <a:r>
              <a:rPr lang="tr-TR" dirty="0" smtClean="0"/>
              <a:t>düşme sağlarlar</a:t>
            </a:r>
            <a:r>
              <a:rPr lang="tr-TR" dirty="0"/>
              <a:t>. Son kullanıcılara kolay kullanılan sorgulama ve analiz araçlarıyla ve </a:t>
            </a:r>
            <a:r>
              <a:rPr lang="tr-TR" dirty="0" smtClean="0"/>
              <a:t>grafik </a:t>
            </a:r>
            <a:r>
              <a:rPr lang="tr-TR" dirty="0" err="1" smtClean="0"/>
              <a:t>arayüzlerle</a:t>
            </a:r>
            <a:r>
              <a:rPr lang="tr-TR" dirty="0" smtClean="0"/>
              <a:t> </a:t>
            </a:r>
            <a:r>
              <a:rPr lang="tr-TR" dirty="0"/>
              <a:t>bilgiye ulaşım imkânı sunarlar. Bilgiler, ayrı sistemlerden değil, sürekli </a:t>
            </a:r>
            <a:r>
              <a:rPr lang="tr-TR" dirty="0" smtClean="0"/>
              <a:t>güncellenen tek </a:t>
            </a:r>
            <a:r>
              <a:rPr lang="tr-TR" dirty="0"/>
              <a:t>bir sistemden alınır.</a:t>
            </a:r>
          </a:p>
        </p:txBody>
      </p:sp>
    </p:spTree>
    <p:extLst>
      <p:ext uri="{BB962C8B-B14F-4D97-AF65-F5344CB8AC3E}">
        <p14:creationId xmlns:p14="http://schemas.microsoft.com/office/powerpoint/2010/main" val="15050009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Çok Boyutlu Veri Analizi</a:t>
            </a:r>
            <a:endParaRPr lang="tr-TR" dirty="0"/>
          </a:p>
        </p:txBody>
      </p:sp>
      <p:sp>
        <p:nvSpPr>
          <p:cNvPr id="3" name="İçerik Yer Tutucusu 2"/>
          <p:cNvSpPr>
            <a:spLocks noGrp="1"/>
          </p:cNvSpPr>
          <p:nvPr>
            <p:ph idx="1"/>
          </p:nvPr>
        </p:nvSpPr>
        <p:spPr/>
        <p:txBody>
          <a:bodyPr>
            <a:normAutofit fontScale="92500" lnSpcReduction="10000"/>
          </a:bodyPr>
          <a:lstStyle/>
          <a:p>
            <a:pPr algn="just"/>
            <a:r>
              <a:rPr lang="tr-TR" b="1" dirty="0"/>
              <a:t>Veri Pazarları (</a:t>
            </a:r>
            <a:r>
              <a:rPr lang="tr-TR" b="1" dirty="0" err="1"/>
              <a:t>Datamart</a:t>
            </a:r>
            <a:r>
              <a:rPr lang="tr-TR" b="1" dirty="0" smtClean="0"/>
              <a:t>): </a:t>
            </a:r>
            <a:r>
              <a:rPr lang="tr-TR" dirty="0" smtClean="0"/>
              <a:t>Veri </a:t>
            </a:r>
            <a:r>
              <a:rPr lang="tr-TR" dirty="0"/>
              <a:t>ambarlarının daha küçük versiyonlardır ve </a:t>
            </a:r>
            <a:r>
              <a:rPr lang="tr-TR" dirty="0" smtClean="0"/>
              <a:t>daha ziyade </a:t>
            </a:r>
            <a:r>
              <a:rPr lang="tr-TR" dirty="0"/>
              <a:t>departmanlara yönelik küçük veri kümelerini depolarlar</a:t>
            </a:r>
            <a:r>
              <a:rPr lang="tr-TR" dirty="0" smtClean="0"/>
              <a:t>.</a:t>
            </a:r>
          </a:p>
          <a:p>
            <a:pPr algn="just"/>
            <a:r>
              <a:rPr lang="tr-TR" b="1" dirty="0"/>
              <a:t>İş Zekâsı: </a:t>
            </a:r>
            <a:r>
              <a:rPr lang="tr-TR" dirty="0"/>
              <a:t>Ham veriyi iş kararları alabilecek şekilde raporlanabilir, anlamlı hale getiren</a:t>
            </a:r>
            <a:r>
              <a:rPr lang="tr-TR" dirty="0" smtClean="0"/>
              <a:t>, analize </a:t>
            </a:r>
            <a:r>
              <a:rPr lang="tr-TR" dirty="0"/>
              <a:t>yardımcı olan yazılım süreçlerinin tamamıdır. İş zekası Veri toplama/konsolidasyon</a:t>
            </a:r>
            <a:r>
              <a:rPr lang="tr-TR" dirty="0" smtClean="0"/>
              <a:t>, Veri </a:t>
            </a:r>
            <a:r>
              <a:rPr lang="tr-TR" dirty="0"/>
              <a:t>dönüşümü, Veri temizliği, Veri madenciliği ve Raporlama faaliyetlerini kapsar.</a:t>
            </a:r>
          </a:p>
          <a:p>
            <a:pPr algn="just"/>
            <a:r>
              <a:rPr lang="tr-TR" b="1" dirty="0" err="1"/>
              <a:t>Big</a:t>
            </a:r>
            <a:r>
              <a:rPr lang="tr-TR" b="1" dirty="0"/>
              <a:t> Data </a:t>
            </a:r>
            <a:r>
              <a:rPr lang="tr-TR" b="1" dirty="0" err="1"/>
              <a:t>Kavramı:</a:t>
            </a:r>
            <a:r>
              <a:rPr lang="tr-TR" dirty="0" err="1"/>
              <a:t>"Zamanla</a:t>
            </a:r>
            <a:r>
              <a:rPr lang="tr-TR" dirty="0"/>
              <a:t> toplanan büyük miktarda verilerin ekonomik </a:t>
            </a:r>
            <a:r>
              <a:rPr lang="tr-TR" dirty="0" smtClean="0"/>
              <a:t>ve ölçeklenebilir </a:t>
            </a:r>
            <a:r>
              <a:rPr lang="tr-TR" dirty="0"/>
              <a:t>bir biçimde ve ilişkisel </a:t>
            </a:r>
            <a:r>
              <a:rPr lang="tr-TR" dirty="0" err="1"/>
              <a:t>veritabanı</a:t>
            </a:r>
            <a:r>
              <a:rPr lang="tr-TR" dirty="0"/>
              <a:t> tekniklerinin yetmediği </a:t>
            </a:r>
            <a:r>
              <a:rPr lang="tr-TR" dirty="0" smtClean="0"/>
              <a:t>noktalarda kullanılabilir </a:t>
            </a:r>
            <a:r>
              <a:rPr lang="tr-TR" dirty="0"/>
              <a:t>ve anlamlandırılabilir kılınması kavramıdır". Verinin önemi ve değeri her </a:t>
            </a:r>
            <a:r>
              <a:rPr lang="tr-TR" dirty="0" smtClean="0"/>
              <a:t>geçen gün </a:t>
            </a:r>
            <a:r>
              <a:rPr lang="tr-TR" dirty="0"/>
              <a:t>artmakta. Verinin öneminin ve değerinin artmasının nedeni ise veri miktarlarının </a:t>
            </a:r>
            <a:r>
              <a:rPr lang="tr-TR" dirty="0" smtClean="0"/>
              <a:t>ve çeşitliliğinin </a:t>
            </a:r>
            <a:r>
              <a:rPr lang="tr-TR" dirty="0"/>
              <a:t>artıyor olması.</a:t>
            </a:r>
          </a:p>
        </p:txBody>
      </p:sp>
    </p:spTree>
    <p:extLst>
      <p:ext uri="{BB962C8B-B14F-4D97-AF65-F5344CB8AC3E}">
        <p14:creationId xmlns:p14="http://schemas.microsoft.com/office/powerpoint/2010/main" val="3645083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Big Data </a:t>
            </a:r>
            <a:r>
              <a:rPr lang="en-US" b="1" dirty="0" err="1"/>
              <a:t>Kavramı</a:t>
            </a:r>
            <a:r>
              <a:rPr lang="en-US" b="1" dirty="0"/>
              <a:t> </a:t>
            </a:r>
            <a:r>
              <a:rPr lang="en-US" b="1" dirty="0" err="1"/>
              <a:t>ve</a:t>
            </a:r>
            <a:r>
              <a:rPr lang="en-US" b="1" dirty="0"/>
              <a:t> 4 V</a:t>
            </a:r>
            <a:endParaRPr lang="tr-TR" dirty="0"/>
          </a:p>
        </p:txBody>
      </p:sp>
      <p:sp>
        <p:nvSpPr>
          <p:cNvPr id="3" name="İçerik Yer Tutucusu 2"/>
          <p:cNvSpPr>
            <a:spLocks noGrp="1"/>
          </p:cNvSpPr>
          <p:nvPr>
            <p:ph idx="1"/>
          </p:nvPr>
        </p:nvSpPr>
        <p:spPr/>
        <p:txBody>
          <a:bodyPr>
            <a:normAutofit/>
          </a:bodyPr>
          <a:lstStyle/>
          <a:p>
            <a:pPr algn="just"/>
            <a:r>
              <a:rPr lang="tr-TR" b="1" dirty="0"/>
              <a:t>Volume (Hacim): </a:t>
            </a:r>
            <a:r>
              <a:rPr lang="tr-TR" dirty="0" err="1"/>
              <a:t>Big</a:t>
            </a:r>
            <a:r>
              <a:rPr lang="tr-TR" dirty="0"/>
              <a:t> Data kavramının oluşmasına sebep olan </a:t>
            </a:r>
            <a:r>
              <a:rPr lang="tr-TR" dirty="0" smtClean="0"/>
              <a:t>belki de </a:t>
            </a:r>
            <a:r>
              <a:rPr lang="tr-TR" dirty="0"/>
              <a:t>en önemli </a:t>
            </a:r>
            <a:r>
              <a:rPr lang="tr-TR" dirty="0" smtClean="0"/>
              <a:t>neden elimizdeki </a:t>
            </a:r>
            <a:r>
              <a:rPr lang="tr-TR" dirty="0"/>
              <a:t>verinin hacminin her geçen gün logaritmik olarak artıyor olması. Verilerin hacmi </a:t>
            </a:r>
            <a:r>
              <a:rPr lang="tr-TR" dirty="0" smtClean="0"/>
              <a:t>bu kadar </a:t>
            </a:r>
            <a:r>
              <a:rPr lang="tr-TR" dirty="0"/>
              <a:t>artarken doğal olarak şirketlerin BT maliyetleri de artmakta. Artan BT </a:t>
            </a:r>
            <a:r>
              <a:rPr lang="tr-TR" dirty="0" smtClean="0"/>
              <a:t>maliyetlerini kısmak </a:t>
            </a:r>
            <a:r>
              <a:rPr lang="tr-TR" dirty="0"/>
              <a:t>ve bütün bu verilerin saklanacağı ve yönetileceği ortamı ayarlamak gerekmekte</a:t>
            </a:r>
            <a:r>
              <a:rPr lang="tr-TR" dirty="0" smtClean="0"/>
              <a:t>.</a:t>
            </a:r>
            <a:endParaRPr lang="tr-TR" dirty="0"/>
          </a:p>
        </p:txBody>
      </p:sp>
    </p:spTree>
    <p:extLst>
      <p:ext uri="{BB962C8B-B14F-4D97-AF65-F5344CB8AC3E}">
        <p14:creationId xmlns:p14="http://schemas.microsoft.com/office/powerpoint/2010/main" val="27825316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Big Data </a:t>
            </a:r>
            <a:r>
              <a:rPr lang="en-US" b="1" dirty="0" err="1"/>
              <a:t>Kavramı</a:t>
            </a:r>
            <a:r>
              <a:rPr lang="en-US" b="1" dirty="0"/>
              <a:t> </a:t>
            </a:r>
            <a:r>
              <a:rPr lang="en-US" b="1" dirty="0" err="1"/>
              <a:t>ve</a:t>
            </a:r>
            <a:r>
              <a:rPr lang="en-US" b="1" dirty="0"/>
              <a:t> 4 V</a:t>
            </a:r>
            <a:endParaRPr lang="tr-TR" dirty="0"/>
          </a:p>
        </p:txBody>
      </p:sp>
      <p:sp>
        <p:nvSpPr>
          <p:cNvPr id="3" name="İçerik Yer Tutucusu 2"/>
          <p:cNvSpPr>
            <a:spLocks noGrp="1"/>
          </p:cNvSpPr>
          <p:nvPr>
            <p:ph idx="1"/>
          </p:nvPr>
        </p:nvSpPr>
        <p:spPr/>
        <p:txBody>
          <a:bodyPr/>
          <a:lstStyle/>
          <a:p>
            <a:pPr algn="just"/>
            <a:r>
              <a:rPr lang="tr-TR" b="1" dirty="0" err="1"/>
              <a:t>Velocity</a:t>
            </a:r>
            <a:r>
              <a:rPr lang="tr-TR" b="1" dirty="0"/>
              <a:t> (Sürat): </a:t>
            </a:r>
            <a:r>
              <a:rPr lang="tr-TR" dirty="0"/>
              <a:t>Hacmi artan verilere ek olarak bu verilerin çok hızlı bir şekilde sisteme aktığını ve karşılamak durumunda olduğunu düşünün. İlişkisel </a:t>
            </a:r>
            <a:r>
              <a:rPr lang="tr-TR" dirty="0" err="1"/>
              <a:t>veritabanına</a:t>
            </a:r>
            <a:r>
              <a:rPr lang="tr-TR" dirty="0"/>
              <a:t> bu kadar hızlı veriyi yüklemek zahmetli ve maliyetli olacaktır. Dolayısıyla verinin hacmi dışında sisteme çok süratli bir biçimde akıyor olması da </a:t>
            </a:r>
            <a:r>
              <a:rPr lang="tr-TR" dirty="0" err="1"/>
              <a:t>Big</a:t>
            </a:r>
            <a:r>
              <a:rPr lang="tr-TR" dirty="0"/>
              <a:t> Data kavramını ve kullanımını açıklayan bir diğer V'dir.</a:t>
            </a:r>
          </a:p>
          <a:p>
            <a:pPr algn="just"/>
            <a:endParaRPr lang="tr-TR" dirty="0"/>
          </a:p>
        </p:txBody>
      </p:sp>
    </p:spTree>
    <p:extLst>
      <p:ext uri="{BB962C8B-B14F-4D97-AF65-F5344CB8AC3E}">
        <p14:creationId xmlns:p14="http://schemas.microsoft.com/office/powerpoint/2010/main" val="39538638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Big Data </a:t>
            </a:r>
            <a:r>
              <a:rPr lang="en-US" b="1" dirty="0" err="1"/>
              <a:t>Kavramı</a:t>
            </a:r>
            <a:r>
              <a:rPr lang="en-US" b="1" dirty="0"/>
              <a:t> </a:t>
            </a:r>
            <a:r>
              <a:rPr lang="en-US" b="1" dirty="0" err="1"/>
              <a:t>ve</a:t>
            </a:r>
            <a:r>
              <a:rPr lang="en-US" b="1" dirty="0"/>
              <a:t> 4 V</a:t>
            </a:r>
            <a:endParaRPr lang="tr-TR" dirty="0"/>
          </a:p>
        </p:txBody>
      </p:sp>
      <p:sp>
        <p:nvSpPr>
          <p:cNvPr id="3" name="İçerik Yer Tutucusu 2"/>
          <p:cNvSpPr>
            <a:spLocks noGrp="1"/>
          </p:cNvSpPr>
          <p:nvPr>
            <p:ph idx="1"/>
          </p:nvPr>
        </p:nvSpPr>
        <p:spPr/>
        <p:txBody>
          <a:bodyPr/>
          <a:lstStyle/>
          <a:p>
            <a:pPr algn="just"/>
            <a:r>
              <a:rPr lang="tr-TR" b="1" dirty="0" err="1"/>
              <a:t>Variety</a:t>
            </a:r>
            <a:r>
              <a:rPr lang="tr-TR" b="1" dirty="0"/>
              <a:t> (Çeşitlilik): </a:t>
            </a:r>
            <a:r>
              <a:rPr lang="tr-TR" dirty="0"/>
              <a:t>Sosyal medya, </a:t>
            </a:r>
            <a:r>
              <a:rPr lang="tr-TR" dirty="0" err="1"/>
              <a:t>sensör</a:t>
            </a:r>
            <a:r>
              <a:rPr lang="tr-TR" dirty="0"/>
              <a:t> verileri, CRM dosyaları, dokümanlar, imajlar, </a:t>
            </a:r>
            <a:r>
              <a:rPr lang="tr-TR" dirty="0" err="1"/>
              <a:t>video'lar</a:t>
            </a:r>
            <a:r>
              <a:rPr lang="tr-TR" dirty="0"/>
              <a:t> vb. aklınıza gelebilecek bütün verileri, kaynakları ve </a:t>
            </a:r>
            <a:r>
              <a:rPr lang="tr-TR" dirty="0" err="1"/>
              <a:t>ve</a:t>
            </a:r>
            <a:r>
              <a:rPr lang="tr-TR" dirty="0"/>
              <a:t> tiplerini hayal edin. Bunların tamamını ilişkisel bir </a:t>
            </a:r>
            <a:r>
              <a:rPr lang="tr-TR" dirty="0" err="1"/>
              <a:t>veritabanında</a:t>
            </a:r>
            <a:r>
              <a:rPr lang="tr-TR" dirty="0"/>
              <a:t> sakladığınızı hatta </a:t>
            </a:r>
            <a:r>
              <a:rPr lang="tr-TR" dirty="0" err="1"/>
              <a:t>veritabanını</a:t>
            </a:r>
            <a:r>
              <a:rPr lang="tr-TR" dirty="0"/>
              <a:t> </a:t>
            </a:r>
            <a:r>
              <a:rPr lang="tr-TR" dirty="0" smtClean="0"/>
              <a:t>bir yana, </a:t>
            </a:r>
            <a:r>
              <a:rPr lang="tr-TR" dirty="0"/>
              <a:t>bildiğimiz bir file </a:t>
            </a:r>
            <a:r>
              <a:rPr lang="tr-TR" dirty="0" err="1"/>
              <a:t>system</a:t>
            </a:r>
            <a:r>
              <a:rPr lang="tr-TR" dirty="0"/>
              <a:t> üzerinde bile saklamak pek mümkün değil ve maliyetlidir. Verilerin çeşitliliği artmışsa ve bütün bu verileri işlemek, analiz etmek ve saklamak istiyorsak </a:t>
            </a:r>
            <a:r>
              <a:rPr lang="tr-TR" dirty="0" err="1"/>
              <a:t>Big</a:t>
            </a:r>
            <a:r>
              <a:rPr lang="tr-TR" dirty="0"/>
              <a:t> Data kavramı bunun için biçilmiş kaftan.</a:t>
            </a:r>
          </a:p>
          <a:p>
            <a:pPr algn="just"/>
            <a:endParaRPr lang="tr-TR" dirty="0"/>
          </a:p>
        </p:txBody>
      </p:sp>
    </p:spTree>
    <p:extLst>
      <p:ext uri="{BB962C8B-B14F-4D97-AF65-F5344CB8AC3E}">
        <p14:creationId xmlns:p14="http://schemas.microsoft.com/office/powerpoint/2010/main" val="7325614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b="1" dirty="0"/>
              <a:t>Big Data </a:t>
            </a:r>
            <a:r>
              <a:rPr lang="en-US" b="1" dirty="0" err="1"/>
              <a:t>Kavramı</a:t>
            </a:r>
            <a:r>
              <a:rPr lang="en-US" b="1" dirty="0"/>
              <a:t> </a:t>
            </a:r>
            <a:r>
              <a:rPr lang="en-US" b="1" dirty="0" err="1"/>
              <a:t>ve</a:t>
            </a:r>
            <a:r>
              <a:rPr lang="en-US" b="1" dirty="0"/>
              <a:t> 4 V</a:t>
            </a:r>
            <a:endParaRPr lang="tr-TR" dirty="0"/>
          </a:p>
        </p:txBody>
      </p:sp>
      <p:sp>
        <p:nvSpPr>
          <p:cNvPr id="3" name="İçerik Yer Tutucusu 2"/>
          <p:cNvSpPr>
            <a:spLocks noGrp="1"/>
          </p:cNvSpPr>
          <p:nvPr>
            <p:ph idx="1"/>
          </p:nvPr>
        </p:nvSpPr>
        <p:spPr/>
        <p:txBody>
          <a:bodyPr>
            <a:normAutofit/>
          </a:bodyPr>
          <a:lstStyle/>
          <a:p>
            <a:pPr algn="just"/>
            <a:r>
              <a:rPr lang="tr-TR" b="1" dirty="0" smtClean="0"/>
              <a:t>Value </a:t>
            </a:r>
            <a:r>
              <a:rPr lang="tr-TR" b="1" dirty="0"/>
              <a:t>(Değer): </a:t>
            </a:r>
            <a:r>
              <a:rPr lang="tr-TR" dirty="0"/>
              <a:t>Diğer </a:t>
            </a:r>
            <a:r>
              <a:rPr lang="tr-TR" dirty="0" smtClean="0"/>
              <a:t>3V'nin </a:t>
            </a:r>
            <a:r>
              <a:rPr lang="tr-TR" dirty="0"/>
              <a:t>bir araya gelmesi ile bir başka V oluşmaktadır. Bu </a:t>
            </a:r>
            <a:r>
              <a:rPr lang="tr-TR" dirty="0" smtClean="0"/>
              <a:t>da </a:t>
            </a:r>
            <a:r>
              <a:rPr lang="tr-TR" dirty="0" err="1" smtClean="0"/>
              <a:t>value</a:t>
            </a:r>
            <a:r>
              <a:rPr lang="tr-TR" dirty="0"/>
              <a:t>, yani değerdir. Yüksek hacimlerde, çeşitli ve çok hızlı akan ve sisteme giren verinin </a:t>
            </a:r>
            <a:r>
              <a:rPr lang="tr-TR" dirty="0" smtClean="0"/>
              <a:t>bir de </a:t>
            </a:r>
            <a:r>
              <a:rPr lang="tr-TR" dirty="0"/>
              <a:t>değerinin olması lazım. Aksi halde katlanılan maliyet &gt; elde edilen değer haline gelir. </a:t>
            </a:r>
            <a:r>
              <a:rPr lang="tr-TR" dirty="0" smtClean="0"/>
              <a:t>Bunun olmaması </a:t>
            </a:r>
            <a:r>
              <a:rPr lang="tr-TR" dirty="0"/>
              <a:t>için sahip olduğumuz verileri anlamlandırmamız, değer katmamız ve </a:t>
            </a:r>
            <a:r>
              <a:rPr lang="tr-TR" dirty="0" smtClean="0"/>
              <a:t>analiz çalışmasını </a:t>
            </a:r>
            <a:r>
              <a:rPr lang="tr-TR" dirty="0"/>
              <a:t>yapmamız gerekmekte. Böylece </a:t>
            </a:r>
            <a:r>
              <a:rPr lang="tr-TR" dirty="0" err="1"/>
              <a:t>Big</a:t>
            </a:r>
            <a:r>
              <a:rPr lang="tr-TR" dirty="0"/>
              <a:t> Data kavramının dördüncü V'si </a:t>
            </a:r>
            <a:r>
              <a:rPr lang="tr-TR" dirty="0" err="1"/>
              <a:t>value</a:t>
            </a:r>
            <a:r>
              <a:rPr lang="tr-TR" dirty="0"/>
              <a:t> </a:t>
            </a:r>
            <a:r>
              <a:rPr lang="tr-TR" dirty="0" smtClean="0"/>
              <a:t>olmuş oluyor</a:t>
            </a:r>
            <a:r>
              <a:rPr lang="tr-TR" dirty="0"/>
              <a:t>.</a:t>
            </a:r>
          </a:p>
        </p:txBody>
      </p:sp>
    </p:spTree>
    <p:extLst>
      <p:ext uri="{BB962C8B-B14F-4D97-AF65-F5344CB8AC3E}">
        <p14:creationId xmlns:p14="http://schemas.microsoft.com/office/powerpoint/2010/main" val="16304589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Bilgi Sistemlerinin Karakteristik Özellikleri</a:t>
            </a:r>
            <a:endParaRPr lang="tr-TR" dirty="0"/>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3038637" y="2058573"/>
            <a:ext cx="3531980" cy="4494424"/>
          </a:xfrm>
          <a:prstGeom prst="rect">
            <a:avLst/>
          </a:prstGeom>
        </p:spPr>
      </p:pic>
    </p:spTree>
    <p:extLst>
      <p:ext uri="{BB962C8B-B14F-4D97-AF65-F5344CB8AC3E}">
        <p14:creationId xmlns:p14="http://schemas.microsoft.com/office/powerpoint/2010/main" val="2141759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dirty="0" smtClean="0"/>
              <a:t>Gereksinim </a:t>
            </a:r>
            <a:r>
              <a:rPr lang="tr-TR" dirty="0"/>
              <a:t>Analizi ve Varlık Bağıntı Diyagramı</a:t>
            </a:r>
          </a:p>
        </p:txBody>
      </p:sp>
      <p:sp>
        <p:nvSpPr>
          <p:cNvPr id="3" name="İçerik Yer Tutucusu 2"/>
          <p:cNvSpPr>
            <a:spLocks noGrp="1"/>
          </p:cNvSpPr>
          <p:nvPr>
            <p:ph idx="1"/>
          </p:nvPr>
        </p:nvSpPr>
        <p:spPr/>
        <p:txBody>
          <a:bodyPr/>
          <a:lstStyle/>
          <a:p>
            <a:r>
              <a:rPr lang="tr-TR" dirty="0"/>
              <a:t>İstenen</a:t>
            </a:r>
          </a:p>
          <a:p>
            <a:pPr lvl="1"/>
            <a:r>
              <a:rPr lang="tr-TR" dirty="0" smtClean="0"/>
              <a:t>Bir </a:t>
            </a:r>
            <a:r>
              <a:rPr lang="tr-TR" dirty="0"/>
              <a:t>bilgi sisteminin geliştirilmesi</a:t>
            </a:r>
          </a:p>
          <a:p>
            <a:endParaRPr lang="tr-TR" dirty="0"/>
          </a:p>
        </p:txBody>
      </p:sp>
    </p:spTree>
    <p:extLst>
      <p:ext uri="{BB962C8B-B14F-4D97-AF65-F5344CB8AC3E}">
        <p14:creationId xmlns:p14="http://schemas.microsoft.com/office/powerpoint/2010/main" val="968217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a:xfrm>
            <a:off x="188007" y="2336873"/>
            <a:ext cx="10106175" cy="3599316"/>
          </a:xfrm>
        </p:spPr>
        <p:txBody>
          <a:bodyPr/>
          <a:lstStyle/>
          <a:p>
            <a:pPr lvl="1" algn="just"/>
            <a:r>
              <a:rPr lang="tr-TR" sz="2400" dirty="0"/>
              <a:t>Fakat burada karşımıza çıkan bir sıkıntı, tanımı olmayan alana bilgi kaydetmektir. </a:t>
            </a:r>
          </a:p>
          <a:p>
            <a:pPr lvl="1" algn="just"/>
            <a:r>
              <a:rPr lang="tr-TR" sz="2400" dirty="0"/>
              <a:t>Bu sıkıntıdan kurtulmak için yapmamız gereken öncelikle tabloyu tekrardan ele alıp yeni sütunlar eklemektir. </a:t>
            </a:r>
          </a:p>
          <a:p>
            <a:pPr lvl="1" algn="just"/>
            <a:r>
              <a:rPr lang="tr-TR" sz="2400" dirty="0"/>
              <a:t>Tabi bununla birlikte </a:t>
            </a:r>
            <a:r>
              <a:rPr lang="tr-TR" sz="2400" dirty="0" err="1"/>
              <a:t>veritabanındaki</a:t>
            </a:r>
            <a:r>
              <a:rPr lang="tr-TR" sz="2400" dirty="0"/>
              <a:t> tüm tablo ve ilişkileri etkileyecek durumlar da ortaya çıkabilmektedir. </a:t>
            </a:r>
          </a:p>
          <a:p>
            <a:pPr lvl="1" algn="just"/>
            <a:r>
              <a:rPr lang="tr-TR" sz="2400" dirty="0"/>
              <a:t>Bu işlemi gerçekleştirmek sistemi tekrardan ele almayı gerektirdiği için çok maliyetli olabilmektedir. </a:t>
            </a:r>
          </a:p>
          <a:p>
            <a:pPr algn="just"/>
            <a:endParaRPr lang="tr-TR" dirty="0"/>
          </a:p>
          <a:p>
            <a:endParaRPr lang="en-US" dirty="0"/>
          </a:p>
        </p:txBody>
      </p:sp>
    </p:spTree>
    <p:extLst>
      <p:ext uri="{BB962C8B-B14F-4D97-AF65-F5344CB8AC3E}">
        <p14:creationId xmlns:p14="http://schemas.microsoft.com/office/powerpoint/2010/main" val="34675462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Aşamalar</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915089" y="2834075"/>
            <a:ext cx="9144323" cy="2604911"/>
          </a:xfrm>
          <a:prstGeom prst="rect">
            <a:avLst/>
          </a:prstGeom>
        </p:spPr>
      </p:pic>
    </p:spTree>
    <p:extLst>
      <p:ext uri="{BB962C8B-B14F-4D97-AF65-F5344CB8AC3E}">
        <p14:creationId xmlns:p14="http://schemas.microsoft.com/office/powerpoint/2010/main" val="10731830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Tabanı Tasarım Aşamaları</a:t>
            </a:r>
          </a:p>
        </p:txBody>
      </p:sp>
      <p:sp>
        <p:nvSpPr>
          <p:cNvPr id="3" name="İçerik Yer Tutucusu 2"/>
          <p:cNvSpPr>
            <a:spLocks noGrp="1"/>
          </p:cNvSpPr>
          <p:nvPr>
            <p:ph idx="1"/>
          </p:nvPr>
        </p:nvSpPr>
        <p:spPr/>
        <p:txBody>
          <a:bodyPr/>
          <a:lstStyle/>
          <a:p>
            <a:endParaRPr lang="tr-TR" dirty="0"/>
          </a:p>
        </p:txBody>
      </p:sp>
      <p:pic>
        <p:nvPicPr>
          <p:cNvPr id="1026" name="Picture 2" descr="Veritabanı Tasarımı Ve Yönetimi. Varlık-İlişki Modeli - PDF Free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t="8589"/>
          <a:stretch/>
        </p:blipFill>
        <p:spPr bwMode="auto">
          <a:xfrm>
            <a:off x="2584302" y="2232369"/>
            <a:ext cx="5805898" cy="4102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7547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065797" y="2270183"/>
            <a:ext cx="6842908" cy="3486618"/>
          </a:xfrm>
          <a:prstGeom prst="rect">
            <a:avLst/>
          </a:prstGeom>
        </p:spPr>
      </p:pic>
      <p:sp>
        <p:nvSpPr>
          <p:cNvPr id="2" name="Unvan 1"/>
          <p:cNvSpPr>
            <a:spLocks noGrp="1"/>
          </p:cNvSpPr>
          <p:nvPr>
            <p:ph type="title"/>
          </p:nvPr>
        </p:nvSpPr>
        <p:spPr/>
        <p:txBody>
          <a:bodyPr/>
          <a:lstStyle/>
          <a:p>
            <a:r>
              <a:rPr lang="tr-TR" dirty="0"/>
              <a:t>Gereksinimler</a:t>
            </a:r>
          </a:p>
        </p:txBody>
      </p:sp>
    </p:spTree>
    <p:extLst>
      <p:ext uri="{BB962C8B-B14F-4D97-AF65-F5344CB8AC3E}">
        <p14:creationId xmlns:p14="http://schemas.microsoft.com/office/powerpoint/2010/main" val="41282070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1. Gereksinimlerin belirlenmesi</a:t>
            </a:r>
          </a:p>
        </p:txBody>
      </p:sp>
      <p:sp>
        <p:nvSpPr>
          <p:cNvPr id="3" name="İçerik Yer Tutucusu 2"/>
          <p:cNvSpPr>
            <a:spLocks noGrp="1"/>
          </p:cNvSpPr>
          <p:nvPr>
            <p:ph idx="1"/>
          </p:nvPr>
        </p:nvSpPr>
        <p:spPr/>
        <p:txBody>
          <a:bodyPr/>
          <a:lstStyle/>
          <a:p>
            <a:endParaRPr lang="tr-TR"/>
          </a:p>
        </p:txBody>
      </p:sp>
      <p:pic>
        <p:nvPicPr>
          <p:cNvPr id="4" name="Resim 3"/>
          <p:cNvPicPr>
            <a:picLocks noChangeAspect="1"/>
          </p:cNvPicPr>
          <p:nvPr/>
        </p:nvPicPr>
        <p:blipFill>
          <a:blip r:embed="rId2"/>
          <a:stretch>
            <a:fillRect/>
          </a:stretch>
        </p:blipFill>
        <p:spPr>
          <a:xfrm>
            <a:off x="2701188" y="2498231"/>
            <a:ext cx="5572125" cy="3276600"/>
          </a:xfrm>
          <a:prstGeom prst="rect">
            <a:avLst/>
          </a:prstGeom>
        </p:spPr>
      </p:pic>
    </p:spTree>
    <p:extLst>
      <p:ext uri="{BB962C8B-B14F-4D97-AF65-F5344CB8AC3E}">
        <p14:creationId xmlns:p14="http://schemas.microsoft.com/office/powerpoint/2010/main" val="26709989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Gereksinimlerin Toplanması</a:t>
            </a:r>
          </a:p>
        </p:txBody>
      </p:sp>
      <p:sp>
        <p:nvSpPr>
          <p:cNvPr id="3" name="İçerik Yer Tutucusu 2"/>
          <p:cNvSpPr>
            <a:spLocks noGrp="1"/>
          </p:cNvSpPr>
          <p:nvPr>
            <p:ph idx="1"/>
          </p:nvPr>
        </p:nvSpPr>
        <p:spPr/>
        <p:txBody>
          <a:bodyPr>
            <a:normAutofit/>
          </a:bodyPr>
          <a:lstStyle/>
          <a:p>
            <a:r>
              <a:rPr lang="tr-TR" dirty="0" smtClean="0"/>
              <a:t>Geleneksel </a:t>
            </a:r>
            <a:r>
              <a:rPr lang="tr-TR" dirty="0"/>
              <a:t>Yöntemler</a:t>
            </a:r>
          </a:p>
          <a:p>
            <a:pPr lvl="1"/>
            <a:r>
              <a:rPr lang="tr-TR" dirty="0" smtClean="0"/>
              <a:t>Anketler</a:t>
            </a:r>
            <a:endParaRPr lang="tr-TR" dirty="0"/>
          </a:p>
          <a:p>
            <a:pPr lvl="1"/>
            <a:r>
              <a:rPr lang="tr-TR" dirty="0" smtClean="0"/>
              <a:t>Açık </a:t>
            </a:r>
            <a:r>
              <a:rPr lang="tr-TR" dirty="0"/>
              <a:t>uçlu görüşmeler</a:t>
            </a:r>
          </a:p>
          <a:p>
            <a:pPr lvl="1"/>
            <a:r>
              <a:rPr lang="tr-TR" dirty="0" smtClean="0"/>
              <a:t>Doküman </a:t>
            </a:r>
            <a:r>
              <a:rPr lang="tr-TR" dirty="0"/>
              <a:t>analizi</a:t>
            </a:r>
          </a:p>
          <a:p>
            <a:r>
              <a:rPr lang="tr-TR" dirty="0" smtClean="0"/>
              <a:t>Grupsal </a:t>
            </a:r>
            <a:r>
              <a:rPr lang="tr-TR" dirty="0"/>
              <a:t>Yöntemler</a:t>
            </a:r>
          </a:p>
          <a:p>
            <a:pPr lvl="1"/>
            <a:r>
              <a:rPr lang="tr-TR" dirty="0" smtClean="0"/>
              <a:t>Beyin </a:t>
            </a:r>
            <a:r>
              <a:rPr lang="tr-TR" dirty="0"/>
              <a:t>fırtınası</a:t>
            </a:r>
          </a:p>
          <a:p>
            <a:pPr lvl="1"/>
            <a:r>
              <a:rPr lang="tr-TR" dirty="0" err="1" smtClean="0"/>
              <a:t>Prototipleme</a:t>
            </a:r>
            <a:endParaRPr lang="tr-TR" dirty="0"/>
          </a:p>
          <a:p>
            <a:r>
              <a:rPr lang="tr-TR" dirty="0" smtClean="0"/>
              <a:t>Gereksinim </a:t>
            </a:r>
            <a:r>
              <a:rPr lang="tr-TR" dirty="0"/>
              <a:t>analisti</a:t>
            </a:r>
          </a:p>
          <a:p>
            <a:endParaRPr lang="tr-TR" dirty="0"/>
          </a:p>
        </p:txBody>
      </p:sp>
    </p:spTree>
    <p:extLst>
      <p:ext uri="{BB962C8B-B14F-4D97-AF65-F5344CB8AC3E}">
        <p14:creationId xmlns:p14="http://schemas.microsoft.com/office/powerpoint/2010/main" val="13474865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Gereksinim Analizi</a:t>
            </a:r>
          </a:p>
        </p:txBody>
      </p:sp>
      <p:sp>
        <p:nvSpPr>
          <p:cNvPr id="3" name="İçerik Yer Tutucusu 2"/>
          <p:cNvSpPr>
            <a:spLocks noGrp="1"/>
          </p:cNvSpPr>
          <p:nvPr>
            <p:ph idx="1"/>
          </p:nvPr>
        </p:nvSpPr>
        <p:spPr/>
        <p:txBody>
          <a:bodyPr/>
          <a:lstStyle/>
          <a:p>
            <a:r>
              <a:rPr lang="tr-TR" dirty="0" smtClean="0"/>
              <a:t>Toplanan </a:t>
            </a:r>
            <a:r>
              <a:rPr lang="tr-TR" dirty="0"/>
              <a:t>gereksinimlerin özelliklerine göre gruplanarak sistem tasarımına hazırlanması çalışmalarıdır.</a:t>
            </a:r>
          </a:p>
          <a:p>
            <a:r>
              <a:rPr lang="tr-TR" dirty="0" smtClean="0"/>
              <a:t>Varlık </a:t>
            </a:r>
            <a:r>
              <a:rPr lang="tr-TR" dirty="0"/>
              <a:t>bağıntı Diyagramları</a:t>
            </a:r>
          </a:p>
          <a:p>
            <a:endParaRPr lang="tr-TR" dirty="0"/>
          </a:p>
        </p:txBody>
      </p:sp>
    </p:spTree>
    <p:extLst>
      <p:ext uri="{BB962C8B-B14F-4D97-AF65-F5344CB8AC3E}">
        <p14:creationId xmlns:p14="http://schemas.microsoft.com/office/powerpoint/2010/main" val="29280970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normAutofit lnSpcReduction="10000"/>
          </a:bodyPr>
          <a:lstStyle/>
          <a:p>
            <a:r>
              <a:rPr lang="tr-TR" dirty="0" smtClean="0"/>
              <a:t>Bir </a:t>
            </a:r>
            <a:r>
              <a:rPr lang="tr-TR" dirty="0"/>
              <a:t>hastane bilgi yönetimi sistemi</a:t>
            </a:r>
          </a:p>
          <a:p>
            <a:r>
              <a:rPr lang="tr-TR" dirty="0" smtClean="0"/>
              <a:t>Kullanıcı </a:t>
            </a:r>
            <a:r>
              <a:rPr lang="tr-TR" dirty="0"/>
              <a:t>Grupları</a:t>
            </a:r>
          </a:p>
          <a:p>
            <a:pPr lvl="1"/>
            <a:r>
              <a:rPr lang="tr-TR" dirty="0" smtClean="0"/>
              <a:t>Doktorlar</a:t>
            </a:r>
            <a:endParaRPr lang="tr-TR" dirty="0"/>
          </a:p>
          <a:p>
            <a:pPr lvl="1"/>
            <a:r>
              <a:rPr lang="tr-TR" dirty="0" smtClean="0"/>
              <a:t>Hastalar</a:t>
            </a:r>
            <a:endParaRPr lang="tr-TR" dirty="0"/>
          </a:p>
          <a:p>
            <a:pPr lvl="1"/>
            <a:r>
              <a:rPr lang="tr-TR" dirty="0" smtClean="0"/>
              <a:t>Sağlık </a:t>
            </a:r>
            <a:r>
              <a:rPr lang="tr-TR" dirty="0"/>
              <a:t>Bakanlığı</a:t>
            </a:r>
          </a:p>
          <a:p>
            <a:pPr lvl="1"/>
            <a:r>
              <a:rPr lang="tr-TR" dirty="0" smtClean="0"/>
              <a:t>Hastane </a:t>
            </a:r>
            <a:r>
              <a:rPr lang="tr-TR" dirty="0"/>
              <a:t>Yöneticileri</a:t>
            </a:r>
          </a:p>
          <a:p>
            <a:r>
              <a:rPr lang="tr-TR" dirty="0" smtClean="0"/>
              <a:t>Yöntem</a:t>
            </a:r>
            <a:r>
              <a:rPr lang="tr-TR" dirty="0"/>
              <a:t>:</a:t>
            </a:r>
          </a:p>
          <a:p>
            <a:pPr lvl="1"/>
            <a:r>
              <a:rPr lang="tr-TR" dirty="0" smtClean="0"/>
              <a:t>Beyin </a:t>
            </a:r>
            <a:r>
              <a:rPr lang="tr-TR" dirty="0"/>
              <a:t>fırtınası</a:t>
            </a:r>
          </a:p>
          <a:p>
            <a:pPr lvl="1"/>
            <a:r>
              <a:rPr lang="tr-TR" dirty="0" smtClean="0"/>
              <a:t>Birebir </a:t>
            </a:r>
            <a:r>
              <a:rPr lang="tr-TR" dirty="0"/>
              <a:t>görüşmeler</a:t>
            </a:r>
          </a:p>
          <a:p>
            <a:pPr lvl="1"/>
            <a:r>
              <a:rPr lang="tr-TR" dirty="0" smtClean="0"/>
              <a:t>Mevcut </a:t>
            </a:r>
            <a:r>
              <a:rPr lang="tr-TR" dirty="0"/>
              <a:t>kullanılan </a:t>
            </a:r>
            <a:r>
              <a:rPr lang="tr-TR" dirty="0" smtClean="0"/>
              <a:t>sisteminin </a:t>
            </a:r>
            <a:r>
              <a:rPr lang="tr-TR" dirty="0"/>
              <a:t>incelenmesi</a:t>
            </a:r>
          </a:p>
          <a:p>
            <a:endParaRPr lang="tr-TR" dirty="0"/>
          </a:p>
        </p:txBody>
      </p:sp>
    </p:spTree>
    <p:extLst>
      <p:ext uri="{BB962C8B-B14F-4D97-AF65-F5344CB8AC3E}">
        <p14:creationId xmlns:p14="http://schemas.microsoft.com/office/powerpoint/2010/main" val="13047447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pPr algn="just"/>
            <a:r>
              <a:rPr lang="tr-TR" dirty="0" smtClean="0"/>
              <a:t>Elde </a:t>
            </a:r>
            <a:r>
              <a:rPr lang="tr-TR" dirty="0"/>
              <a:t>edilen veriler doğrultusunda veri gereksinimleri belirlenir.</a:t>
            </a:r>
          </a:p>
          <a:p>
            <a:pPr algn="just"/>
            <a:r>
              <a:rPr lang="tr-TR" b="1" dirty="0" smtClean="0"/>
              <a:t>VG1</a:t>
            </a:r>
            <a:r>
              <a:rPr lang="tr-TR" b="1" dirty="0"/>
              <a:t>: </a:t>
            </a:r>
            <a:r>
              <a:rPr lang="tr-TR" dirty="0"/>
              <a:t>Sistemi doktorlar, hastalar ve hastane yöneticileri kullanacak</a:t>
            </a:r>
          </a:p>
          <a:p>
            <a:pPr algn="just"/>
            <a:r>
              <a:rPr lang="tr-TR" b="1" dirty="0" smtClean="0"/>
              <a:t>VG2</a:t>
            </a:r>
            <a:r>
              <a:rPr lang="tr-TR" b="1" dirty="0"/>
              <a:t>: </a:t>
            </a:r>
            <a:r>
              <a:rPr lang="tr-TR" dirty="0"/>
              <a:t>İki tür yönetici olacak. Birisi ana yönetici sistemdeki her tür bilgiye erişebilecek. Diğer yönetici hasta kayıtlarını oluşturma, hasta tahlili girme vb. işlemleri yapacak</a:t>
            </a:r>
          </a:p>
          <a:p>
            <a:pPr algn="just"/>
            <a:r>
              <a:rPr lang="tr-TR" b="1" dirty="0" smtClean="0"/>
              <a:t>VG3</a:t>
            </a:r>
            <a:r>
              <a:rPr lang="tr-TR" b="1" dirty="0"/>
              <a:t>: </a:t>
            </a:r>
            <a:r>
              <a:rPr lang="tr-TR" dirty="0"/>
              <a:t>Bütün kullanıcıların bilgileri tutulacak (ad, </a:t>
            </a:r>
            <a:r>
              <a:rPr lang="tr-TR" dirty="0" err="1"/>
              <a:t>soyad</a:t>
            </a:r>
            <a:r>
              <a:rPr lang="tr-TR" dirty="0"/>
              <a:t>, anne adı vb.)</a:t>
            </a:r>
          </a:p>
          <a:p>
            <a:pPr algn="just"/>
            <a:endParaRPr lang="tr-TR" dirty="0"/>
          </a:p>
        </p:txBody>
      </p:sp>
    </p:spTree>
    <p:extLst>
      <p:ext uri="{BB962C8B-B14F-4D97-AF65-F5344CB8AC3E}">
        <p14:creationId xmlns:p14="http://schemas.microsoft.com/office/powerpoint/2010/main" val="37222179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Örnek</a:t>
            </a:r>
          </a:p>
        </p:txBody>
      </p:sp>
      <p:sp>
        <p:nvSpPr>
          <p:cNvPr id="3" name="İçerik Yer Tutucusu 2"/>
          <p:cNvSpPr>
            <a:spLocks noGrp="1"/>
          </p:cNvSpPr>
          <p:nvPr>
            <p:ph idx="1"/>
          </p:nvPr>
        </p:nvSpPr>
        <p:spPr/>
        <p:txBody>
          <a:bodyPr/>
          <a:lstStyle/>
          <a:p>
            <a:r>
              <a:rPr lang="tr-TR" dirty="0" smtClean="0"/>
              <a:t>Veri </a:t>
            </a:r>
            <a:r>
              <a:rPr lang="tr-TR" dirty="0"/>
              <a:t>tabanı geliştirme ekibi</a:t>
            </a:r>
          </a:p>
          <a:p>
            <a:pPr lvl="1"/>
            <a:r>
              <a:rPr lang="tr-TR" dirty="0" smtClean="0"/>
              <a:t>Veri </a:t>
            </a:r>
            <a:r>
              <a:rPr lang="tr-TR" dirty="0"/>
              <a:t>gereksinimleri doğrultusunda elde ettiği bilgileri gözden geçirmeli</a:t>
            </a:r>
          </a:p>
          <a:p>
            <a:pPr lvl="2"/>
            <a:r>
              <a:rPr lang="tr-TR" dirty="0" smtClean="0"/>
              <a:t>İlgili </a:t>
            </a:r>
            <a:r>
              <a:rPr lang="tr-TR" dirty="0"/>
              <a:t>veri gereksinimlerini gruplamalı</a:t>
            </a:r>
          </a:p>
          <a:p>
            <a:pPr lvl="2"/>
            <a:r>
              <a:rPr lang="tr-TR" dirty="0" smtClean="0"/>
              <a:t>Gereksiz </a:t>
            </a:r>
            <a:r>
              <a:rPr lang="tr-TR" dirty="0"/>
              <a:t>olanları çıkarmalıdır.</a:t>
            </a:r>
          </a:p>
          <a:p>
            <a:endParaRPr lang="tr-TR" dirty="0"/>
          </a:p>
        </p:txBody>
      </p:sp>
    </p:spTree>
    <p:extLst>
      <p:ext uri="{BB962C8B-B14F-4D97-AF65-F5344CB8AC3E}">
        <p14:creationId xmlns:p14="http://schemas.microsoft.com/office/powerpoint/2010/main" val="2642460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Kaynaklar	</a:t>
            </a:r>
          </a:p>
        </p:txBody>
      </p:sp>
      <p:sp>
        <p:nvSpPr>
          <p:cNvPr id="3" name="İçerik Yer Tutucusu 2"/>
          <p:cNvSpPr>
            <a:spLocks noGrp="1"/>
          </p:cNvSpPr>
          <p:nvPr>
            <p:ph idx="1"/>
          </p:nvPr>
        </p:nvSpPr>
        <p:spPr/>
        <p:txBody>
          <a:bodyPr/>
          <a:lstStyle/>
          <a:p>
            <a:r>
              <a:rPr lang="tr-TR" dirty="0" err="1"/>
              <a:t>Veritabanı</a:t>
            </a:r>
            <a:r>
              <a:rPr lang="tr-TR" dirty="0"/>
              <a:t> Yönetim </a:t>
            </a:r>
            <a:r>
              <a:rPr lang="tr-TR" dirty="0" smtClean="0"/>
              <a:t>Sistemleri 1-2 </a:t>
            </a:r>
            <a:r>
              <a:rPr lang="tr-TR" dirty="0" err="1" smtClean="0"/>
              <a:t>Turtgut</a:t>
            </a:r>
            <a:r>
              <a:rPr lang="tr-TR" dirty="0" smtClean="0"/>
              <a:t> </a:t>
            </a:r>
            <a:r>
              <a:rPr lang="tr-TR" dirty="0" err="1" smtClean="0"/>
              <a:t>Özseven</a:t>
            </a:r>
            <a:endParaRPr lang="tr-TR" dirty="0" smtClean="0"/>
          </a:p>
          <a:p>
            <a:r>
              <a:rPr lang="tr-TR" dirty="0" err="1" smtClean="0"/>
              <a:t>Veritabanı</a:t>
            </a:r>
            <a:r>
              <a:rPr lang="tr-TR" dirty="0" smtClean="0"/>
              <a:t> Yönetim Sistemleri-İbrahim </a:t>
            </a:r>
            <a:r>
              <a:rPr lang="tr-TR" dirty="0"/>
              <a:t>Çil</a:t>
            </a:r>
          </a:p>
          <a:p>
            <a:r>
              <a:rPr lang="tr-TR" dirty="0" smtClean="0"/>
              <a:t>Programlama ve </a:t>
            </a:r>
            <a:r>
              <a:rPr lang="tr-TR" dirty="0" err="1" smtClean="0"/>
              <a:t>Veritabanı</a:t>
            </a:r>
            <a:r>
              <a:rPr lang="tr-TR" dirty="0" smtClean="0"/>
              <a:t> Mantığı-Kadir Çamoğlu</a:t>
            </a:r>
          </a:p>
          <a:p>
            <a:r>
              <a:rPr lang="tr-TR" dirty="0" smtClean="0"/>
              <a:t>VTYS Ders Notları-Gökhan </a:t>
            </a:r>
            <a:r>
              <a:rPr lang="tr-TR" dirty="0" err="1" smtClean="0"/>
              <a:t>Memiş</a:t>
            </a:r>
            <a:endParaRPr lang="tr-TR" dirty="0" smtClean="0"/>
          </a:p>
          <a:p>
            <a:r>
              <a:rPr lang="tr-TR" dirty="0" smtClean="0"/>
              <a:t>VTYS </a:t>
            </a:r>
            <a:r>
              <a:rPr lang="tr-TR" dirty="0"/>
              <a:t>Ders </a:t>
            </a:r>
            <a:r>
              <a:rPr lang="tr-TR" dirty="0" smtClean="0"/>
              <a:t>Notları-Fatih Kayaalp </a:t>
            </a:r>
            <a:r>
              <a:rPr lang="tr-TR" dirty="0" err="1"/>
              <a:t>Memiş</a:t>
            </a:r>
            <a:endParaRPr lang="tr-TR" dirty="0"/>
          </a:p>
          <a:p>
            <a:r>
              <a:rPr lang="tr-TR" dirty="0" smtClean="0"/>
              <a:t>İnternet</a:t>
            </a:r>
            <a:endParaRPr lang="tr-TR" dirty="0"/>
          </a:p>
          <a:p>
            <a:endParaRPr lang="tr-TR" dirty="0"/>
          </a:p>
          <a:p>
            <a:endParaRPr lang="tr-TR" dirty="0"/>
          </a:p>
        </p:txBody>
      </p:sp>
    </p:spTree>
    <p:extLst>
      <p:ext uri="{BB962C8B-B14F-4D97-AF65-F5344CB8AC3E}">
        <p14:creationId xmlns:p14="http://schemas.microsoft.com/office/powerpoint/2010/main" val="374082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800" b="1" dirty="0"/>
              <a:t>Veritabanı Yönetim Sistemlerinin Sınıflandırılması</a:t>
            </a:r>
            <a:endParaRPr lang="tr-TR" sz="2800" dirty="0"/>
          </a:p>
        </p:txBody>
      </p:sp>
      <p:sp>
        <p:nvSpPr>
          <p:cNvPr id="6" name="Rectangle 3"/>
          <p:cNvSpPr>
            <a:spLocks noGrp="1" noChangeArrowheads="1"/>
          </p:cNvSpPr>
          <p:nvPr>
            <p:ph idx="1"/>
          </p:nvPr>
        </p:nvSpPr>
        <p:spPr bwMode="auto">
          <a:xfrm>
            <a:off x="680321" y="1966595"/>
            <a:ext cx="1120687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latin typeface="Arial" panose="020B0604020202020204" pitchFamily="34" charset="0"/>
              </a:rPr>
              <a:t>Anahtar-Değer Mağazaları (Key-Value Stores)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Her veri bir anahtar ve ona karşılık gelen bir değerden oluşur. Örnek: Redis, DynamoDB.</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latin typeface="Arial" panose="020B0604020202020204" pitchFamily="34" charset="0"/>
              </a:rPr>
              <a:t>Doküman Veritabanları (Document Stores)</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Veriler, genellikle JSON veya BSON formatında saklanan dökümanlar şeklinde organize edilir.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Örnek: MongoDB, CouchDB.</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latin typeface="Arial" panose="020B0604020202020204" pitchFamily="34" charset="0"/>
              </a:rPr>
              <a:t>Sütun Odaklı Veritabanları (Column-Family Stores)</a:t>
            </a:r>
            <a:r>
              <a:rPr kumimoji="0" lang="tr-TR" altLang="tr-TR"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Veriler sütunlar halinde saklanır ve genellikle büyük veri işlemleri için kullanılır. Örnek: Cassandra, HBase.</a:t>
            </a:r>
          </a:p>
          <a:p>
            <a:pPr marL="0" marR="0" lvl="0" indent="0" algn="l"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latin typeface="Arial" panose="020B0604020202020204" pitchFamily="34" charset="0"/>
              </a:rPr>
              <a:t>Graf Veritabanları (Graph Databases)</a:t>
            </a: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smtClean="0">
                <a:ln>
                  <a:noFill/>
                </a:ln>
                <a:solidFill>
                  <a:schemeClr val="tx1"/>
                </a:solidFill>
                <a:effectLst/>
                <a:latin typeface="Arial" panose="020B0604020202020204" pitchFamily="34" charset="0"/>
              </a:rPr>
              <a:t>Veriler, düğümler (nodes) ve ilişkiler (edges) halinde saklanır ve özellikle karmaşık ilişkilerin modellenmesi </a:t>
            </a:r>
          </a:p>
          <a:p>
            <a:pPr marL="0" marR="0" lvl="0" indent="0" algn="l"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için kullanılır. Örnek: Neo4j, ArangoDB. </a:t>
            </a:r>
          </a:p>
        </p:txBody>
      </p:sp>
    </p:spTree>
    <p:extLst>
      <p:ext uri="{BB962C8B-B14F-4D97-AF65-F5344CB8AC3E}">
        <p14:creationId xmlns:p14="http://schemas.microsoft.com/office/powerpoint/2010/main" val="3827491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a:xfrm>
            <a:off x="111095" y="2336873"/>
            <a:ext cx="10183087" cy="3599316"/>
          </a:xfrm>
        </p:spPr>
        <p:txBody>
          <a:bodyPr>
            <a:normAutofit/>
          </a:bodyPr>
          <a:lstStyle/>
          <a:p>
            <a:pPr marL="457200" lvl="1" indent="0" algn="just">
              <a:buNone/>
            </a:pPr>
            <a:r>
              <a:rPr lang="tr-TR" sz="2400" b="1" dirty="0"/>
              <a:t>No-SQL Sistemlerin Avantajları </a:t>
            </a:r>
            <a:endParaRPr lang="tr-TR" sz="2400" dirty="0"/>
          </a:p>
          <a:p>
            <a:pPr lvl="1" algn="just"/>
            <a:r>
              <a:rPr lang="tr-TR" sz="2400" b="1" dirty="0" err="1" smtClean="0"/>
              <a:t>NoSQL</a:t>
            </a:r>
            <a:r>
              <a:rPr lang="tr-TR" sz="2400" b="1" dirty="0" smtClean="0"/>
              <a:t> </a:t>
            </a:r>
            <a:r>
              <a:rPr lang="tr-TR" sz="2400" b="1" dirty="0" err="1"/>
              <a:t>veritabanı</a:t>
            </a:r>
            <a:r>
              <a:rPr lang="tr-TR" sz="2400" b="1" dirty="0"/>
              <a:t> sistemleri </a:t>
            </a:r>
            <a:r>
              <a:rPr lang="tr-TR" sz="2400" dirty="0"/>
              <a:t>ilişkisel </a:t>
            </a:r>
            <a:r>
              <a:rPr lang="tr-TR" sz="2400" dirty="0" err="1"/>
              <a:t>veritabanlarına</a:t>
            </a:r>
            <a:r>
              <a:rPr lang="tr-TR" sz="2400" dirty="0"/>
              <a:t> göre yüksek erişilebilirlik imkanı sunarlar. </a:t>
            </a:r>
          </a:p>
          <a:p>
            <a:pPr lvl="1" algn="just"/>
            <a:r>
              <a:rPr lang="tr-TR" sz="2400" b="1" dirty="0" err="1"/>
              <a:t>NoSQL</a:t>
            </a:r>
            <a:r>
              <a:rPr lang="tr-TR" sz="2400" b="1" dirty="0"/>
              <a:t> </a:t>
            </a:r>
            <a:r>
              <a:rPr lang="tr-TR" sz="2400" b="1" dirty="0" err="1"/>
              <a:t>veritabanı</a:t>
            </a:r>
            <a:r>
              <a:rPr lang="tr-TR" sz="2400" b="1" dirty="0"/>
              <a:t> sistemleri o</a:t>
            </a:r>
            <a:r>
              <a:rPr lang="tr-TR" sz="2400" dirty="0"/>
              <a:t>kuma ve yazma performansları olarak göreceli olarak ilişkisel </a:t>
            </a:r>
            <a:r>
              <a:rPr lang="tr-TR" sz="2400" dirty="0" err="1"/>
              <a:t>veritabanı</a:t>
            </a:r>
            <a:r>
              <a:rPr lang="tr-TR" sz="2400" dirty="0"/>
              <a:t> sistemlerine göre daha performanslı olabilirler. </a:t>
            </a:r>
          </a:p>
          <a:p>
            <a:pPr lvl="1" algn="just"/>
            <a:r>
              <a:rPr lang="tr-TR" sz="2400" b="1" dirty="0" err="1"/>
              <a:t>NoSQL</a:t>
            </a:r>
            <a:r>
              <a:rPr lang="tr-TR" sz="2400" b="1" dirty="0"/>
              <a:t> </a:t>
            </a:r>
            <a:r>
              <a:rPr lang="tr-TR" sz="2400" b="1" dirty="0" err="1"/>
              <a:t>veritabanı</a:t>
            </a:r>
            <a:r>
              <a:rPr lang="tr-TR" sz="2400" b="1" dirty="0"/>
              <a:t> sistemleri </a:t>
            </a:r>
            <a:r>
              <a:rPr lang="tr-TR" sz="2400" dirty="0"/>
              <a:t>yatay olarak genişletilebilirler. Binlerce sunucu bir arada küme olarak çalışabilir ve çok büyük veri üzerinde işlem yapabilirler. </a:t>
            </a:r>
          </a:p>
          <a:p>
            <a:endParaRPr lang="en-US" dirty="0"/>
          </a:p>
        </p:txBody>
      </p:sp>
    </p:spTree>
    <p:extLst>
      <p:ext uri="{BB962C8B-B14F-4D97-AF65-F5344CB8AC3E}">
        <p14:creationId xmlns:p14="http://schemas.microsoft.com/office/powerpoint/2010/main" val="3396698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a:xfrm>
            <a:off x="85459" y="2336873"/>
            <a:ext cx="10208724" cy="3599316"/>
          </a:xfrm>
        </p:spPr>
        <p:txBody>
          <a:bodyPr>
            <a:normAutofit/>
          </a:bodyPr>
          <a:lstStyle/>
          <a:p>
            <a:pPr marL="457200" lvl="1" indent="0" algn="just">
              <a:buNone/>
            </a:pPr>
            <a:r>
              <a:rPr lang="tr-TR" sz="2400" b="1" dirty="0"/>
              <a:t>No-SQL Sistemlerin Avantajları </a:t>
            </a:r>
            <a:endParaRPr lang="tr-TR" sz="2400" dirty="0"/>
          </a:p>
          <a:p>
            <a:pPr lvl="1" algn="just"/>
            <a:r>
              <a:rPr lang="tr-TR" sz="2400" b="1" dirty="0" err="1" smtClean="0"/>
              <a:t>NoSQL</a:t>
            </a:r>
            <a:r>
              <a:rPr lang="tr-TR" sz="2400" b="1" dirty="0" smtClean="0"/>
              <a:t> </a:t>
            </a:r>
            <a:r>
              <a:rPr lang="tr-TR" sz="2400" b="1" dirty="0" err="1"/>
              <a:t>veritabanı</a:t>
            </a:r>
            <a:r>
              <a:rPr lang="tr-TR" sz="2400" b="1" dirty="0"/>
              <a:t> sistemleri </a:t>
            </a:r>
            <a:r>
              <a:rPr lang="tr-TR" sz="2400" dirty="0"/>
              <a:t>esnek yapılarından dolayı programlama ve bakım anlamında kolaylık sağlarlar. </a:t>
            </a:r>
          </a:p>
          <a:p>
            <a:pPr lvl="1" algn="just"/>
            <a:r>
              <a:rPr lang="tr-TR" sz="2400" b="1" dirty="0" err="1"/>
              <a:t>NoSQL</a:t>
            </a:r>
            <a:r>
              <a:rPr lang="tr-TR" sz="2400" b="1" dirty="0"/>
              <a:t> </a:t>
            </a:r>
            <a:r>
              <a:rPr lang="tr-TR" sz="2400" b="1" dirty="0" err="1"/>
              <a:t>veritabanı</a:t>
            </a:r>
            <a:r>
              <a:rPr lang="tr-TR" sz="2400" b="1" dirty="0"/>
              <a:t> sistemlerinde </a:t>
            </a:r>
            <a:r>
              <a:rPr lang="tr-TR" sz="2400" dirty="0"/>
              <a:t>farklı özelliklere sahip birçok </a:t>
            </a:r>
            <a:r>
              <a:rPr lang="tr-TR" sz="2400" dirty="0" err="1"/>
              <a:t>implementasyon</a:t>
            </a:r>
            <a:r>
              <a:rPr lang="tr-TR" sz="2400" dirty="0"/>
              <a:t> arasından seçim yapma şansınız vardır. </a:t>
            </a:r>
          </a:p>
          <a:p>
            <a:pPr lvl="1" algn="just"/>
            <a:r>
              <a:rPr lang="tr-TR" sz="2400" b="1" dirty="0" err="1"/>
              <a:t>NoSQL</a:t>
            </a:r>
            <a:r>
              <a:rPr lang="tr-TR" sz="2400" b="1" dirty="0"/>
              <a:t> </a:t>
            </a:r>
            <a:r>
              <a:rPr lang="tr-TR" sz="2400" b="1" dirty="0" err="1"/>
              <a:t>veritabanı</a:t>
            </a:r>
            <a:r>
              <a:rPr lang="tr-TR" sz="2400" b="1" dirty="0"/>
              <a:t> sistemleri </a:t>
            </a:r>
            <a:r>
              <a:rPr lang="tr-TR" sz="2400" dirty="0"/>
              <a:t>birçok açık kaynak kodlu projelere ve bulut bilişim teknolojilerine uygun olduğu için maliyet olarak ilişkisel </a:t>
            </a:r>
            <a:r>
              <a:rPr lang="tr-TR" sz="2400" dirty="0" err="1"/>
              <a:t>veritabanı</a:t>
            </a:r>
            <a:r>
              <a:rPr lang="tr-TR" sz="2400" dirty="0"/>
              <a:t> yönetim sistemlerine göre daha avantajlıdır. </a:t>
            </a:r>
          </a:p>
          <a:p>
            <a:endParaRPr lang="en-US" dirty="0"/>
          </a:p>
        </p:txBody>
      </p:sp>
    </p:spTree>
    <p:extLst>
      <p:ext uri="{BB962C8B-B14F-4D97-AF65-F5344CB8AC3E}">
        <p14:creationId xmlns:p14="http://schemas.microsoft.com/office/powerpoint/2010/main" val="424069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a:xfrm>
            <a:off x="205099" y="2336873"/>
            <a:ext cx="10089083" cy="3599316"/>
          </a:xfrm>
        </p:spPr>
        <p:txBody>
          <a:bodyPr/>
          <a:lstStyle/>
          <a:p>
            <a:pPr marL="457200" lvl="1" indent="0" algn="just">
              <a:buNone/>
            </a:pPr>
            <a:r>
              <a:rPr lang="tr-TR" sz="2400" b="1" dirty="0"/>
              <a:t>No-SQL Sistemlerin </a:t>
            </a:r>
            <a:r>
              <a:rPr lang="en-US" sz="2400" b="1" dirty="0" err="1" smtClean="0"/>
              <a:t>Deza</a:t>
            </a:r>
            <a:r>
              <a:rPr lang="tr-TR" sz="2400" b="1" dirty="0" err="1" smtClean="0"/>
              <a:t>vantajları</a:t>
            </a:r>
            <a:r>
              <a:rPr lang="tr-TR" sz="2400" b="1" dirty="0" smtClean="0"/>
              <a:t> </a:t>
            </a:r>
            <a:endParaRPr lang="tr-TR" sz="2400" dirty="0"/>
          </a:p>
          <a:p>
            <a:pPr lvl="1" algn="just"/>
            <a:r>
              <a:rPr lang="tr-TR" sz="2400" b="1" dirty="0" smtClean="0"/>
              <a:t>İlişkisel </a:t>
            </a:r>
            <a:r>
              <a:rPr lang="tr-TR" sz="2400" b="1" dirty="0" err="1"/>
              <a:t>veritabanı</a:t>
            </a:r>
            <a:r>
              <a:rPr lang="tr-TR" sz="2400" b="1" dirty="0"/>
              <a:t> yönetim sistemleri</a:t>
            </a:r>
            <a:r>
              <a:rPr lang="tr-TR" sz="2400" dirty="0"/>
              <a:t>ni kullanan uygulamaların </a:t>
            </a:r>
            <a:r>
              <a:rPr lang="tr-TR" sz="2400" dirty="0" err="1"/>
              <a:t>NoSQL</a:t>
            </a:r>
            <a:r>
              <a:rPr lang="tr-TR" sz="2400" dirty="0"/>
              <a:t> sistemlere taşınması başlangıçta zor olacaktır. Veri başarılı bir şekilde taşınsa bile bağlantıyı (</a:t>
            </a:r>
            <a:r>
              <a:rPr lang="tr-TR" sz="2400" dirty="0" err="1"/>
              <a:t>join</a:t>
            </a:r>
            <a:r>
              <a:rPr lang="tr-TR" sz="2400" dirty="0"/>
              <a:t>) kullanan kodlarda düzenlemelerin yapılması gerekecektir. </a:t>
            </a:r>
          </a:p>
          <a:p>
            <a:pPr lvl="1" algn="just"/>
            <a:r>
              <a:rPr lang="tr-TR" sz="2400" b="1" dirty="0"/>
              <a:t>İlişkisel </a:t>
            </a:r>
            <a:r>
              <a:rPr lang="tr-TR" sz="2400" b="1" dirty="0" err="1"/>
              <a:t>veritabanı</a:t>
            </a:r>
            <a:r>
              <a:rPr lang="tr-TR" sz="2400" b="1" dirty="0"/>
              <a:t> yönetim sistemlerindeki </a:t>
            </a:r>
            <a:r>
              <a:rPr lang="tr-TR" sz="2400" dirty="0"/>
              <a:t>sorgu tabanlı veri erişimi yerine </a:t>
            </a:r>
            <a:r>
              <a:rPr lang="tr-TR" sz="2400" dirty="0" err="1"/>
              <a:t>NoSQL</a:t>
            </a:r>
            <a:r>
              <a:rPr lang="tr-TR" sz="2400" dirty="0"/>
              <a:t> sistemlerdeki anahtar tabanlı veri erişimi sağlamak gerekmektedir. Buna göre bir yapılandırmaya gidilmesi zaman alabilmektedir. </a:t>
            </a:r>
          </a:p>
          <a:p>
            <a:endParaRPr lang="en-US" dirty="0"/>
          </a:p>
        </p:txBody>
      </p:sp>
    </p:spTree>
    <p:extLst>
      <p:ext uri="{BB962C8B-B14F-4D97-AF65-F5344CB8AC3E}">
        <p14:creationId xmlns:p14="http://schemas.microsoft.com/office/powerpoint/2010/main" val="2036636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2800" b="1" dirty="0"/>
              <a:t>Veritabanı Yönetim Sistemlerinin Sınıflandırılması</a:t>
            </a:r>
            <a:endParaRPr lang="tr-TR" sz="2800" dirty="0"/>
          </a:p>
        </p:txBody>
      </p:sp>
      <p:sp>
        <p:nvSpPr>
          <p:cNvPr id="4" name="Rectangle 1"/>
          <p:cNvSpPr>
            <a:spLocks noGrp="1" noChangeArrowheads="1"/>
          </p:cNvSpPr>
          <p:nvPr>
            <p:ph idx="1"/>
          </p:nvPr>
        </p:nvSpPr>
        <p:spPr bwMode="auto">
          <a:xfrm>
            <a:off x="398523" y="2117986"/>
            <a:ext cx="1001120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latin typeface="Arial" panose="020B0604020202020204" pitchFamily="34" charset="0"/>
              </a:rPr>
              <a:t>Esnek Veri Modelleri</a:t>
            </a:r>
            <a:r>
              <a:rPr kumimoji="0" lang="tr-TR" altLang="tr-TR" sz="1800" b="0" i="0" u="none" strike="noStrike" cap="none" normalizeH="0" baseline="0" dirty="0" smtClean="0">
                <a:ln>
                  <a:noFill/>
                </a:ln>
                <a:solidFill>
                  <a:schemeClr val="tx1"/>
                </a:solidFill>
                <a:effectLst/>
                <a:latin typeface="Arial" panose="020B0604020202020204" pitchFamily="34" charset="0"/>
              </a:rPr>
              <a:t>: Veriler tablo, satır ve sütun şeklinde olmak zorunda değildir. </a:t>
            </a:r>
          </a:p>
          <a:p>
            <a:pPr marL="0" marR="0" lvl="0" indent="0" algn="just"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Döküman, anahtar-değer, sütun ve grafik gibi farklı veri modellerini kullanabilir.</a:t>
            </a: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latin typeface="Arial" panose="020B0604020202020204" pitchFamily="34" charset="0"/>
              </a:rPr>
              <a:t>Yatay Ölçeklenebilirlik</a:t>
            </a:r>
            <a:r>
              <a:rPr kumimoji="0" lang="tr-TR" altLang="tr-TR" sz="1800" b="0" i="0" u="none" strike="noStrike" cap="none" normalizeH="0" baseline="0" dirty="0" smtClean="0">
                <a:ln>
                  <a:noFill/>
                </a:ln>
                <a:solidFill>
                  <a:schemeClr val="tx1"/>
                </a:solidFill>
                <a:effectLst/>
                <a:latin typeface="Arial" panose="020B0604020202020204" pitchFamily="34" charset="0"/>
              </a:rPr>
              <a:t>: Sistemler veri büyüdükçe yatay olarak (daha fazla sunucu eklenerek) </a:t>
            </a:r>
          </a:p>
          <a:p>
            <a:pPr marL="0" marR="0" lvl="0" indent="0" algn="just"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kolayca ölçeklenebilir.</a:t>
            </a: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latin typeface="Arial" panose="020B0604020202020204" pitchFamily="34" charset="0"/>
              </a:rPr>
              <a:t>Yüksek Performans</a:t>
            </a:r>
            <a:r>
              <a:rPr kumimoji="0" lang="tr-TR" altLang="tr-TR" sz="1800" b="0" i="0" u="none" strike="noStrike" cap="none" normalizeH="0" baseline="0" dirty="0" smtClean="0">
                <a:ln>
                  <a:noFill/>
                </a:ln>
                <a:solidFill>
                  <a:schemeClr val="tx1"/>
                </a:solidFill>
                <a:effectLst/>
                <a:latin typeface="Arial" panose="020B0604020202020204" pitchFamily="34" charset="0"/>
              </a:rPr>
              <a:t>: Dağıtık mimarilerde hızlı veri okuma ve yazma işlemleri sağlar, bu da </a:t>
            </a:r>
          </a:p>
          <a:p>
            <a:pPr marL="0" marR="0" lvl="0" indent="0" algn="just"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özellikle büyük veri setleri üzerinde avantaj sunar.</a:t>
            </a:r>
          </a:p>
          <a:p>
            <a:pPr marL="0" marR="0" lvl="0" indent="0" algn="just" defTabSz="914400" rtl="0" eaLnBrk="0" fontAlgn="base" latinLnBrk="0" hangingPunct="0">
              <a:lnSpc>
                <a:spcPct val="100000"/>
              </a:lnSpc>
              <a:spcBef>
                <a:spcPct val="0"/>
              </a:spcBef>
              <a:spcAft>
                <a:spcPct val="0"/>
              </a:spcAft>
              <a:buClrTx/>
              <a:buSzTx/>
              <a:buNone/>
              <a:tabLst/>
            </a:pPr>
            <a:endParaRPr kumimoji="0" lang="tr-TR" altLang="tr-TR"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smtClean="0">
                <a:ln>
                  <a:noFill/>
                </a:ln>
                <a:solidFill>
                  <a:schemeClr val="tx1"/>
                </a:solidFill>
                <a:effectLst/>
                <a:latin typeface="Arial" panose="020B0604020202020204" pitchFamily="34" charset="0"/>
              </a:rPr>
              <a:t>Zayıf Şemalar (Schema-less)</a:t>
            </a:r>
            <a:r>
              <a:rPr kumimoji="0" lang="tr-TR" altLang="tr-TR" sz="1800" b="0" i="0" u="none" strike="noStrike" cap="none" normalizeH="0" baseline="0" dirty="0" smtClean="0">
                <a:ln>
                  <a:noFill/>
                </a:ln>
                <a:solidFill>
                  <a:schemeClr val="tx1"/>
                </a:solidFill>
                <a:effectLst/>
                <a:latin typeface="Arial" panose="020B0604020202020204" pitchFamily="34" charset="0"/>
              </a:rPr>
              <a:t>: Veritabanında sabit bir şema yoktur, bu da veri yapısının esnek </a:t>
            </a:r>
          </a:p>
          <a:p>
            <a:pPr marL="0" marR="0" lvl="0" indent="0" algn="just" defTabSz="914400" rtl="0" eaLnBrk="0" fontAlgn="base" latinLnBrk="0" hangingPunct="0">
              <a:lnSpc>
                <a:spcPct val="100000"/>
              </a:lnSpc>
              <a:spcBef>
                <a:spcPct val="0"/>
              </a:spcBef>
              <a:spcAft>
                <a:spcPct val="0"/>
              </a:spcAft>
              <a:buClrTx/>
              <a:buSzTx/>
              <a:buNone/>
              <a:tabLst/>
            </a:pPr>
            <a:r>
              <a:rPr kumimoji="0" lang="tr-TR" altLang="tr-TR" sz="1800" b="0" i="0" u="none" strike="noStrike" cap="none" normalizeH="0" baseline="0" dirty="0" smtClean="0">
                <a:ln>
                  <a:noFill/>
                </a:ln>
                <a:solidFill>
                  <a:schemeClr val="tx1"/>
                </a:solidFill>
                <a:effectLst/>
                <a:latin typeface="Arial" panose="020B0604020202020204" pitchFamily="34" charset="0"/>
              </a:rPr>
              <a:t>olmasını sağlar. Veriler dinamik olarak eklenebilir, değiştirebilir.</a:t>
            </a:r>
          </a:p>
        </p:txBody>
      </p:sp>
    </p:spTree>
    <p:extLst>
      <p:ext uri="{BB962C8B-B14F-4D97-AF65-F5344CB8AC3E}">
        <p14:creationId xmlns:p14="http://schemas.microsoft.com/office/powerpoint/2010/main" val="298585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b="1" dirty="0" err="1"/>
              <a:t>Veritabanı</a:t>
            </a:r>
            <a:r>
              <a:rPr lang="tr-TR" sz="2800" b="1" dirty="0"/>
              <a:t> Yönetim Sistemlerinin Sınıflandırılması</a:t>
            </a:r>
            <a:endParaRPr lang="en-US" sz="2800" dirty="0"/>
          </a:p>
        </p:txBody>
      </p:sp>
      <p:sp>
        <p:nvSpPr>
          <p:cNvPr id="3" name="İçerik Yer Tutucusu 2"/>
          <p:cNvSpPr>
            <a:spLocks noGrp="1"/>
          </p:cNvSpPr>
          <p:nvPr>
            <p:ph idx="1"/>
          </p:nvPr>
        </p:nvSpPr>
        <p:spPr>
          <a:xfrm>
            <a:off x="324741" y="2336873"/>
            <a:ext cx="9969442" cy="3599316"/>
          </a:xfrm>
        </p:spPr>
        <p:txBody>
          <a:bodyPr/>
          <a:lstStyle/>
          <a:p>
            <a:pPr marL="0" indent="0" algn="just">
              <a:buNone/>
            </a:pPr>
            <a:r>
              <a:rPr lang="tr-TR" b="1" dirty="0"/>
              <a:t>No-SQL Sistemlerin Dezavantajları </a:t>
            </a:r>
            <a:endParaRPr lang="tr-TR" dirty="0"/>
          </a:p>
          <a:p>
            <a:pPr lvl="1" algn="just"/>
            <a:r>
              <a:rPr lang="tr-TR" sz="2400" b="1" dirty="0"/>
              <a:t>İlişkisel </a:t>
            </a:r>
            <a:r>
              <a:rPr lang="tr-TR" sz="2400" b="1" dirty="0" err="1"/>
              <a:t>veritabanı</a:t>
            </a:r>
            <a:r>
              <a:rPr lang="tr-TR" sz="2400" b="1" dirty="0"/>
              <a:t> yönetim sistemlerindeki </a:t>
            </a:r>
            <a:r>
              <a:rPr lang="tr-TR" sz="2400" dirty="0"/>
              <a:t>işlem hareketleri (</a:t>
            </a:r>
            <a:r>
              <a:rPr lang="tr-TR" sz="2400" dirty="0" err="1"/>
              <a:t>transaction</a:t>
            </a:r>
            <a:r>
              <a:rPr lang="tr-TR" sz="2400" dirty="0"/>
              <a:t>) kavramı, </a:t>
            </a:r>
            <a:r>
              <a:rPr lang="tr-TR" sz="2400" dirty="0" err="1"/>
              <a:t>NoSQL</a:t>
            </a:r>
            <a:r>
              <a:rPr lang="tr-TR" sz="2400" dirty="0"/>
              <a:t> </a:t>
            </a:r>
            <a:r>
              <a:rPr lang="tr-TR" sz="2400" dirty="0" err="1"/>
              <a:t>veritabanı</a:t>
            </a:r>
            <a:r>
              <a:rPr lang="tr-TR" sz="2400" dirty="0"/>
              <a:t> sistemlerinde bulunmadığı için veri kaybı söz konusu olabilmektedir. </a:t>
            </a:r>
          </a:p>
          <a:p>
            <a:pPr lvl="1" algn="just"/>
            <a:r>
              <a:rPr lang="tr-TR" sz="2400" b="1" dirty="0" err="1"/>
              <a:t>NoSQL</a:t>
            </a:r>
            <a:r>
              <a:rPr lang="tr-TR" sz="2400" b="1" dirty="0"/>
              <a:t> </a:t>
            </a:r>
            <a:r>
              <a:rPr lang="tr-TR" sz="2400" b="1" dirty="0" err="1"/>
              <a:t>veritabanı</a:t>
            </a:r>
            <a:r>
              <a:rPr lang="tr-TR" sz="2400" b="1" dirty="0"/>
              <a:t> sistemleri </a:t>
            </a:r>
            <a:r>
              <a:rPr lang="tr-TR" sz="2400" dirty="0"/>
              <a:t>veri güvenliği konusunda ilişkisel </a:t>
            </a:r>
            <a:r>
              <a:rPr lang="tr-TR" sz="2400" dirty="0" err="1"/>
              <a:t>veritabanı</a:t>
            </a:r>
            <a:r>
              <a:rPr lang="tr-TR" sz="2400" dirty="0"/>
              <a:t> yönetim sistemleri kadar gelişmiş özelliklere henüz sahip değiller. Bazı </a:t>
            </a:r>
            <a:r>
              <a:rPr lang="tr-TR" sz="2400" dirty="0" err="1"/>
              <a:t>NoSQL</a:t>
            </a:r>
            <a:r>
              <a:rPr lang="tr-TR" sz="2400" dirty="0"/>
              <a:t> projelerin </a:t>
            </a:r>
            <a:r>
              <a:rPr lang="tr-TR" sz="2400" dirty="0" err="1"/>
              <a:t>dökümantasyon</a:t>
            </a:r>
            <a:r>
              <a:rPr lang="tr-TR" sz="2400" dirty="0"/>
              <a:t> ve profesyonel destek konusunda eksikleri vardır. </a:t>
            </a:r>
          </a:p>
          <a:p>
            <a:endParaRPr lang="en-US" dirty="0"/>
          </a:p>
        </p:txBody>
      </p:sp>
    </p:spTree>
    <p:extLst>
      <p:ext uri="{BB962C8B-B14F-4D97-AF65-F5344CB8AC3E}">
        <p14:creationId xmlns:p14="http://schemas.microsoft.com/office/powerpoint/2010/main" val="205111947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4431</TotalTime>
  <Words>2032</Words>
  <Application>Microsoft Office PowerPoint</Application>
  <PresentationFormat>Widescreen</PresentationFormat>
  <Paragraphs>162</Paragraphs>
  <Slides>39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Trebuchet MS</vt:lpstr>
      <vt:lpstr>Berlin</vt:lpstr>
      <vt:lpstr>Veritabanı Yönetim Sistemleri</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Veritabanı Yönetim Sistemlerinin Sınıflandırılması</vt:lpstr>
      <vt:lpstr>İlişkisel Veritabanları</vt:lpstr>
      <vt:lpstr>No-Sql</vt:lpstr>
      <vt:lpstr>Veri Saklama İle İlgili Terimler ve Veri Hiyerarşisi</vt:lpstr>
      <vt:lpstr>Veri Saklama İle İlgili Terimler ve Veri Hiyerarşisi</vt:lpstr>
      <vt:lpstr>Veri Saklama Modelleri</vt:lpstr>
      <vt:lpstr>Veri Saklama Modelleri</vt:lpstr>
      <vt:lpstr>Veri Saklama Modelleri</vt:lpstr>
      <vt:lpstr>OLTP (Online Transaction Processing) Sistemler (Çevrimiçi Hareket İşleme (ÇİHİ) Sistemleri</vt:lpstr>
      <vt:lpstr>OLAP (Online Analiytical Processing) OLAP- Eş Zamanlı Analitik Veri İşleme</vt:lpstr>
      <vt:lpstr>Çok Boyutlu Veri Analizi</vt:lpstr>
      <vt:lpstr>Çok Boyutlu Veri Analizi</vt:lpstr>
      <vt:lpstr>Çok Boyutlu Veri Analizi</vt:lpstr>
      <vt:lpstr>Çok Boyutlu Veri Analizi</vt:lpstr>
      <vt:lpstr>Çok Boyutlu Veri Analizi</vt:lpstr>
      <vt:lpstr>Big Data Kavramı ve 4 V</vt:lpstr>
      <vt:lpstr>Big Data Kavramı ve 4 V</vt:lpstr>
      <vt:lpstr>Big Data Kavramı ve 4 V</vt:lpstr>
      <vt:lpstr>Big Data Kavramı ve 4 V</vt:lpstr>
      <vt:lpstr>Bilgi Sistemlerinin Karakteristik Özellikleri</vt:lpstr>
      <vt:lpstr>Gereksinim Analizi ve Varlık Bağıntı Diyagramı</vt:lpstr>
      <vt:lpstr>Aşamalar</vt:lpstr>
      <vt:lpstr>Veri Tabanı Tasarım Aşamaları</vt:lpstr>
      <vt:lpstr>Gereksinimler</vt:lpstr>
      <vt:lpstr>1. Gereksinimlerin belirlenmesi</vt:lpstr>
      <vt:lpstr>Gereksinimlerin Toplanması</vt:lpstr>
      <vt:lpstr>Gereksinim Analizi</vt:lpstr>
      <vt:lpstr>Örnek</vt:lpstr>
      <vt:lpstr>Örnek</vt:lpstr>
      <vt:lpstr>Örnek</vt:lpstr>
      <vt:lpstr>Kaynaklar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Analizi</dc:title>
  <dc:creator>Metin BİLGİN</dc:creator>
  <cp:lastModifiedBy>metin</cp:lastModifiedBy>
  <cp:revision>103</cp:revision>
  <dcterms:created xsi:type="dcterms:W3CDTF">2020-09-30T21:00:45Z</dcterms:created>
  <dcterms:modified xsi:type="dcterms:W3CDTF">2024-10-17T06:21:34Z</dcterms:modified>
</cp:coreProperties>
</file>