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407" r:id="rId3"/>
    <p:sldId id="408" r:id="rId4"/>
    <p:sldId id="409" r:id="rId5"/>
    <p:sldId id="410" r:id="rId6"/>
    <p:sldId id="411" r:id="rId7"/>
    <p:sldId id="412" r:id="rId8"/>
    <p:sldId id="413" r:id="rId9"/>
    <p:sldId id="414" r:id="rId10"/>
    <p:sldId id="415" r:id="rId11"/>
    <p:sldId id="416" r:id="rId12"/>
    <p:sldId id="417" r:id="rId13"/>
    <p:sldId id="418" r:id="rId14"/>
    <p:sldId id="419" r:id="rId15"/>
    <p:sldId id="479" r:id="rId16"/>
    <p:sldId id="480" r:id="rId17"/>
    <p:sldId id="481" r:id="rId18"/>
    <p:sldId id="421" r:id="rId19"/>
    <p:sldId id="422" r:id="rId20"/>
    <p:sldId id="423" r:id="rId21"/>
    <p:sldId id="424" r:id="rId22"/>
    <p:sldId id="425" r:id="rId23"/>
    <p:sldId id="426" r:id="rId24"/>
    <p:sldId id="427" r:id="rId25"/>
    <p:sldId id="428" r:id="rId26"/>
    <p:sldId id="429" r:id="rId27"/>
    <p:sldId id="430" r:id="rId28"/>
    <p:sldId id="431" r:id="rId29"/>
    <p:sldId id="432" r:id="rId30"/>
    <p:sldId id="433" r:id="rId31"/>
    <p:sldId id="434" r:id="rId32"/>
    <p:sldId id="435" r:id="rId33"/>
    <p:sldId id="436" r:id="rId34"/>
    <p:sldId id="437" r:id="rId35"/>
    <p:sldId id="438" r:id="rId36"/>
    <p:sldId id="439" r:id="rId37"/>
    <p:sldId id="440" r:id="rId38"/>
    <p:sldId id="441" r:id="rId39"/>
    <p:sldId id="442" r:id="rId40"/>
    <p:sldId id="443" r:id="rId41"/>
    <p:sldId id="258" r:id="rId4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24.10.2024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02072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24.10.2024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18241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24.10.2024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66118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24.10.2024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3229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24.10.2024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96386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24.10.2024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377808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24.10.2024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766675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24.10.2024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435871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7704912-B115-433C-8876-C7DEF4A8EAB4}" type="datetimeFigureOut">
              <a:rPr lang="tr-TR" smtClean="0"/>
              <a:t>24.10.2024</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17743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24.10.2024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3772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A7704912-B115-433C-8876-C7DEF4A8EAB4}" type="datetimeFigureOut">
              <a:rPr lang="tr-TR" smtClean="0"/>
              <a:t>24.10.2024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9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7704912-B115-433C-8876-C7DEF4A8EAB4}" type="datetimeFigureOut">
              <a:rPr lang="tr-TR" smtClean="0"/>
              <a:t>24.10.2024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61794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7704912-B115-433C-8876-C7DEF4A8EAB4}" type="datetimeFigureOut">
              <a:rPr lang="tr-TR" smtClean="0"/>
              <a:t>24.10.2024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15407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A7704912-B115-433C-8876-C7DEF4A8EAB4}" type="datetimeFigureOut">
              <a:rPr lang="tr-TR" smtClean="0"/>
              <a:t>24.10.2024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45879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7704912-B115-433C-8876-C7DEF4A8EAB4}" type="datetimeFigureOut">
              <a:rPr lang="tr-TR" smtClean="0"/>
              <a:t>24.10.2024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21624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24.10.2024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5435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24.10.2024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23776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704912-B115-433C-8876-C7DEF4A8EAB4}" type="datetimeFigureOut">
              <a:rPr lang="tr-TR" smtClean="0"/>
              <a:t>24.10.2024</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54980408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368092" y="2839727"/>
            <a:ext cx="9303086" cy="1373070"/>
          </a:xfrm>
        </p:spPr>
        <p:txBody>
          <a:bodyPr/>
          <a:lstStyle/>
          <a:p>
            <a:r>
              <a:rPr lang="tr-TR" sz="4800" dirty="0" err="1" smtClean="0"/>
              <a:t>Veritabanı</a:t>
            </a:r>
            <a:r>
              <a:rPr lang="tr-TR" sz="4800" dirty="0" smtClean="0"/>
              <a:t> Yönetim Sistemleri</a:t>
            </a:r>
            <a:endParaRPr lang="tr-TR" sz="4800" dirty="0"/>
          </a:p>
        </p:txBody>
      </p:sp>
      <p:sp>
        <p:nvSpPr>
          <p:cNvPr id="3" name="Alt Başlık 2"/>
          <p:cNvSpPr>
            <a:spLocks noGrp="1"/>
          </p:cNvSpPr>
          <p:nvPr>
            <p:ph type="subTitle" idx="1"/>
          </p:nvPr>
        </p:nvSpPr>
        <p:spPr/>
        <p:txBody>
          <a:bodyPr/>
          <a:lstStyle/>
          <a:p>
            <a:r>
              <a:rPr lang="tr-TR" dirty="0"/>
              <a:t> </a:t>
            </a:r>
            <a:r>
              <a:rPr lang="en-US" dirty="0" smtClean="0"/>
              <a:t>4</a:t>
            </a:r>
            <a:r>
              <a:rPr lang="tr-TR" dirty="0" smtClean="0"/>
              <a:t>.Hafta</a:t>
            </a:r>
            <a:endParaRPr lang="tr-TR" dirty="0"/>
          </a:p>
        </p:txBody>
      </p:sp>
    </p:spTree>
    <p:extLst>
      <p:ext uri="{BB962C8B-B14F-4D97-AF65-F5344CB8AC3E}">
        <p14:creationId xmlns:p14="http://schemas.microsoft.com/office/powerpoint/2010/main" val="1332043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
            </a:r>
            <a:br>
              <a:rPr lang="tr-TR" dirty="0"/>
            </a:br>
            <a:r>
              <a:rPr lang="tr-TR" dirty="0"/>
              <a:t>Örnek</a:t>
            </a:r>
            <a:br>
              <a:rPr lang="tr-TR" dirty="0"/>
            </a:br>
            <a:endParaRPr lang="tr-TR" dirty="0"/>
          </a:p>
        </p:txBody>
      </p:sp>
      <p:sp>
        <p:nvSpPr>
          <p:cNvPr id="3" name="İçerik Yer Tutucusu 2"/>
          <p:cNvSpPr>
            <a:spLocks noGrp="1"/>
          </p:cNvSpPr>
          <p:nvPr>
            <p:ph idx="1"/>
          </p:nvPr>
        </p:nvSpPr>
        <p:spPr/>
        <p:txBody>
          <a:bodyPr/>
          <a:lstStyle/>
          <a:p>
            <a:pPr algn="just"/>
            <a:r>
              <a:rPr lang="tr-TR" dirty="0" smtClean="0"/>
              <a:t>Türetilmiş</a:t>
            </a:r>
            <a:endParaRPr lang="tr-TR" dirty="0"/>
          </a:p>
          <a:p>
            <a:pPr lvl="1" algn="just"/>
            <a:r>
              <a:rPr lang="tr-TR" dirty="0" err="1" smtClean="0"/>
              <a:t>Veritabanında</a:t>
            </a:r>
            <a:r>
              <a:rPr lang="tr-TR" dirty="0" smtClean="0"/>
              <a:t> </a:t>
            </a:r>
            <a:r>
              <a:rPr lang="tr-TR" dirty="0"/>
              <a:t>gerçekte bir değer olarak tutulmayan, var olan diğer niteliklerin kullanılması ile hesaplanan niteliklerdir.</a:t>
            </a:r>
          </a:p>
        </p:txBody>
      </p:sp>
      <p:pic>
        <p:nvPicPr>
          <p:cNvPr id="4" name="Resim 3"/>
          <p:cNvPicPr>
            <a:picLocks noChangeAspect="1"/>
          </p:cNvPicPr>
          <p:nvPr/>
        </p:nvPicPr>
        <p:blipFill>
          <a:blip r:embed="rId2"/>
          <a:stretch>
            <a:fillRect/>
          </a:stretch>
        </p:blipFill>
        <p:spPr>
          <a:xfrm>
            <a:off x="4707584" y="3854070"/>
            <a:ext cx="1559333" cy="900281"/>
          </a:xfrm>
          <a:prstGeom prst="rect">
            <a:avLst/>
          </a:prstGeom>
        </p:spPr>
      </p:pic>
    </p:spTree>
    <p:extLst>
      <p:ext uri="{BB962C8B-B14F-4D97-AF65-F5344CB8AC3E}">
        <p14:creationId xmlns:p14="http://schemas.microsoft.com/office/powerpoint/2010/main" val="3524689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
            </a:r>
            <a:br>
              <a:rPr lang="tr-TR" dirty="0"/>
            </a:br>
            <a:r>
              <a:rPr lang="tr-TR" dirty="0"/>
              <a:t>Örnek</a:t>
            </a:r>
            <a:br>
              <a:rPr lang="tr-TR" dirty="0"/>
            </a:br>
            <a:endParaRPr lang="tr-TR" dirty="0"/>
          </a:p>
        </p:txBody>
      </p:sp>
      <p:sp>
        <p:nvSpPr>
          <p:cNvPr id="3" name="İçerik Yer Tutucusu 2"/>
          <p:cNvSpPr>
            <a:spLocks noGrp="1"/>
          </p:cNvSpPr>
          <p:nvPr>
            <p:ph idx="1"/>
          </p:nvPr>
        </p:nvSpPr>
        <p:spPr/>
        <p:txBody>
          <a:bodyPr/>
          <a:lstStyle/>
          <a:p>
            <a:r>
              <a:rPr lang="tr-TR" dirty="0" smtClean="0"/>
              <a:t>Birden </a:t>
            </a:r>
            <a:r>
              <a:rPr lang="tr-TR" dirty="0"/>
              <a:t>çok değer alabilen</a:t>
            </a:r>
          </a:p>
          <a:p>
            <a:pPr lvl="1"/>
            <a:r>
              <a:rPr lang="tr-TR" dirty="0" err="1" smtClean="0"/>
              <a:t>Veritabanında</a:t>
            </a:r>
            <a:r>
              <a:rPr lang="tr-TR" dirty="0" smtClean="0"/>
              <a:t> </a:t>
            </a:r>
            <a:r>
              <a:rPr lang="tr-TR" dirty="0"/>
              <a:t>birden fazla değer alabilecek olan niteliklerdir.</a:t>
            </a:r>
          </a:p>
          <a:p>
            <a:endParaRPr lang="tr-TR" dirty="0"/>
          </a:p>
        </p:txBody>
      </p:sp>
      <p:pic>
        <p:nvPicPr>
          <p:cNvPr id="4" name="Resim 3"/>
          <p:cNvPicPr>
            <a:picLocks noChangeAspect="1"/>
          </p:cNvPicPr>
          <p:nvPr/>
        </p:nvPicPr>
        <p:blipFill>
          <a:blip r:embed="rId2"/>
          <a:stretch>
            <a:fillRect/>
          </a:stretch>
        </p:blipFill>
        <p:spPr>
          <a:xfrm>
            <a:off x="4344949" y="3568171"/>
            <a:ext cx="2284603" cy="1136719"/>
          </a:xfrm>
          <a:prstGeom prst="rect">
            <a:avLst/>
          </a:prstGeom>
        </p:spPr>
      </p:pic>
    </p:spTree>
    <p:extLst>
      <p:ext uri="{BB962C8B-B14F-4D97-AF65-F5344CB8AC3E}">
        <p14:creationId xmlns:p14="http://schemas.microsoft.com/office/powerpoint/2010/main" val="2731925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Nitelik türleri</a:t>
            </a:r>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rotWithShape="1">
          <a:blip r:embed="rId2"/>
          <a:srcRect b="6593"/>
          <a:stretch/>
        </p:blipFill>
        <p:spPr>
          <a:xfrm>
            <a:off x="2646078" y="2226422"/>
            <a:ext cx="5682345" cy="4307163"/>
          </a:xfrm>
          <a:prstGeom prst="rect">
            <a:avLst/>
          </a:prstGeom>
        </p:spPr>
      </p:pic>
    </p:spTree>
    <p:extLst>
      <p:ext uri="{BB962C8B-B14F-4D97-AF65-F5344CB8AC3E}">
        <p14:creationId xmlns:p14="http://schemas.microsoft.com/office/powerpoint/2010/main" val="2784835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1425594" y="2153948"/>
            <a:ext cx="7788852" cy="3782241"/>
          </a:xfrm>
          <a:prstGeom prst="rect">
            <a:avLst/>
          </a:prstGeom>
        </p:spPr>
      </p:pic>
    </p:spTree>
    <p:extLst>
      <p:ext uri="{BB962C8B-B14F-4D97-AF65-F5344CB8AC3E}">
        <p14:creationId xmlns:p14="http://schemas.microsoft.com/office/powerpoint/2010/main" val="733116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1335269" y="2168602"/>
            <a:ext cx="7955664" cy="3767587"/>
          </a:xfrm>
          <a:prstGeom prst="rect">
            <a:avLst/>
          </a:prstGeom>
        </p:spPr>
      </p:pic>
    </p:spTree>
    <p:extLst>
      <p:ext uri="{BB962C8B-B14F-4D97-AF65-F5344CB8AC3E}">
        <p14:creationId xmlns:p14="http://schemas.microsoft.com/office/powerpoint/2010/main" val="410464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a:t>
            </a:r>
            <a:endParaRPr lang="tr-TR" dirty="0"/>
          </a:p>
        </p:txBody>
      </p:sp>
      <p:pic>
        <p:nvPicPr>
          <p:cNvPr id="4" name="Content Placeholder 3"/>
          <p:cNvPicPr>
            <a:picLocks noGrp="1" noChangeAspect="1"/>
          </p:cNvPicPr>
          <p:nvPr>
            <p:ph idx="1"/>
          </p:nvPr>
        </p:nvPicPr>
        <p:blipFill>
          <a:blip r:embed="rId2"/>
          <a:stretch>
            <a:fillRect/>
          </a:stretch>
        </p:blipFill>
        <p:spPr>
          <a:xfrm>
            <a:off x="618591" y="2365128"/>
            <a:ext cx="9886025" cy="3711476"/>
          </a:xfrm>
          <a:prstGeom prst="rect">
            <a:avLst/>
          </a:prstGeom>
        </p:spPr>
      </p:pic>
    </p:spTree>
    <p:extLst>
      <p:ext uri="{BB962C8B-B14F-4D97-AF65-F5344CB8AC3E}">
        <p14:creationId xmlns:p14="http://schemas.microsoft.com/office/powerpoint/2010/main" val="4163866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a:t>
            </a:r>
            <a:endParaRPr lang="tr-TR" dirty="0"/>
          </a:p>
        </p:txBody>
      </p:sp>
      <p:sp>
        <p:nvSpPr>
          <p:cNvPr id="3" name="Content Placeholder 2"/>
          <p:cNvSpPr>
            <a:spLocks noGrp="1"/>
          </p:cNvSpPr>
          <p:nvPr>
            <p:ph idx="1"/>
          </p:nvPr>
        </p:nvSpPr>
        <p:spPr/>
        <p:txBody>
          <a:bodyPr/>
          <a:lstStyle/>
          <a:p>
            <a:endParaRPr lang="tr-TR" dirty="0"/>
          </a:p>
        </p:txBody>
      </p:sp>
      <p:pic>
        <p:nvPicPr>
          <p:cNvPr id="1026" name="Picture 2" descr="https://blogger.googleusercontent.com/img/b/R29vZ2xl/AVvXsEhfGBVZexf82-oRegtI-o7cc8XsPNwxBo8WYsXmE4Zq34TbWdEavFWOfXqILga5AXlC_f_g6oWG-BkWRF0BqzQ0jomirh_6QZJC0-X5lsX5BDUlKF_UDqy3AK0OytSQmvmbS1ibr-RqeY8/s1600/%25C3%25B6r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74" y="2212514"/>
            <a:ext cx="643890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805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a:t>
            </a:r>
            <a:endParaRPr lang="tr-TR" dirty="0"/>
          </a:p>
        </p:txBody>
      </p:sp>
      <p:sp>
        <p:nvSpPr>
          <p:cNvPr id="3" name="Content Placeholder 2"/>
          <p:cNvSpPr>
            <a:spLocks noGrp="1"/>
          </p:cNvSpPr>
          <p:nvPr>
            <p:ph idx="1"/>
          </p:nvPr>
        </p:nvSpPr>
        <p:spPr/>
        <p:txBody>
          <a:bodyPr/>
          <a:lstStyle/>
          <a:p>
            <a:endParaRPr lang="tr-TR"/>
          </a:p>
        </p:txBody>
      </p:sp>
      <p:pic>
        <p:nvPicPr>
          <p:cNvPr id="2050" name="Picture 2" descr="https://blogger.googleusercontent.com/img/b/R29vZ2xl/AVvXsEhOPPA99pCls5OdgMK8OENwVlfxbr1Igb-ergFkUjQN74YkcdxOZgbQ6Lw9jU2IZmwJSsiavPJzyrg5dMmw0sYOl5MdyM-eR6Et3F0ujniQ3XwZ9d03At_fT65LYbgfxXHnlmToMYr_3uE/s640/%25C3%25B6r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251" y="2336873"/>
            <a:ext cx="609600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394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Varlıklar arası </a:t>
            </a:r>
            <a:r>
              <a:rPr lang="tr-TR" dirty="0" smtClean="0"/>
              <a:t>Bağıntılar (ilişkiler)</a:t>
            </a:r>
            <a:r>
              <a:rPr lang="tr-TR" dirty="0"/>
              <a:t/>
            </a:r>
            <a:br>
              <a:rPr lang="tr-TR" dirty="0"/>
            </a:br>
            <a:endParaRPr lang="tr-TR" dirty="0"/>
          </a:p>
        </p:txBody>
      </p:sp>
      <p:sp>
        <p:nvSpPr>
          <p:cNvPr id="3" name="İçerik Yer Tutucusu 2"/>
          <p:cNvSpPr>
            <a:spLocks noGrp="1"/>
          </p:cNvSpPr>
          <p:nvPr>
            <p:ph idx="1"/>
          </p:nvPr>
        </p:nvSpPr>
        <p:spPr/>
        <p:txBody>
          <a:bodyPr/>
          <a:lstStyle/>
          <a:p>
            <a:pPr algn="just"/>
            <a:r>
              <a:rPr lang="tr-TR" dirty="0" smtClean="0"/>
              <a:t>Veritabanında ki </a:t>
            </a:r>
            <a:r>
              <a:rPr lang="tr-TR" dirty="0"/>
              <a:t>varlıklar birbirleri ile bağıntı içerisinde olabilirler</a:t>
            </a:r>
            <a:r>
              <a:rPr lang="tr-TR" dirty="0" smtClean="0"/>
              <a:t>. </a:t>
            </a:r>
            <a:r>
              <a:rPr lang="tr-TR" dirty="0"/>
              <a:t>Varlıklar arasındaki bağlantıya ilişki adı verilir.</a:t>
            </a:r>
          </a:p>
          <a:p>
            <a:pPr algn="just"/>
            <a:r>
              <a:rPr lang="tr-TR" dirty="0" smtClean="0"/>
              <a:t>Bağıntılar </a:t>
            </a:r>
            <a:r>
              <a:rPr lang="tr-TR" dirty="0"/>
              <a:t>Varlık Bağıntı Diyagramlarında baklava dilimi ile gösterilirler.</a:t>
            </a:r>
          </a:p>
          <a:p>
            <a:pPr algn="just"/>
            <a:r>
              <a:rPr lang="tr-TR" dirty="0" smtClean="0"/>
              <a:t>Her </a:t>
            </a:r>
            <a:r>
              <a:rPr lang="tr-TR" dirty="0"/>
              <a:t>bağıntıya kısa ve anlamlı bir isim verilir.</a:t>
            </a:r>
          </a:p>
          <a:p>
            <a:pPr algn="just"/>
            <a:endParaRPr lang="tr-TR" dirty="0"/>
          </a:p>
        </p:txBody>
      </p:sp>
      <p:pic>
        <p:nvPicPr>
          <p:cNvPr id="4" name="Resim 3"/>
          <p:cNvPicPr>
            <a:picLocks noChangeAspect="1"/>
          </p:cNvPicPr>
          <p:nvPr/>
        </p:nvPicPr>
        <p:blipFill>
          <a:blip r:embed="rId2"/>
          <a:stretch>
            <a:fillRect/>
          </a:stretch>
        </p:blipFill>
        <p:spPr>
          <a:xfrm>
            <a:off x="3382114" y="4459272"/>
            <a:ext cx="5221951" cy="1109438"/>
          </a:xfrm>
          <a:prstGeom prst="rect">
            <a:avLst/>
          </a:prstGeom>
        </p:spPr>
      </p:pic>
      <p:pic>
        <p:nvPicPr>
          <p:cNvPr id="5" name="Resim 4"/>
          <p:cNvPicPr>
            <a:picLocks noChangeAspect="1"/>
          </p:cNvPicPr>
          <p:nvPr/>
        </p:nvPicPr>
        <p:blipFill>
          <a:blip r:embed="rId3"/>
          <a:stretch>
            <a:fillRect/>
          </a:stretch>
        </p:blipFill>
        <p:spPr>
          <a:xfrm>
            <a:off x="3382114" y="5619772"/>
            <a:ext cx="5221951" cy="1000313"/>
          </a:xfrm>
          <a:prstGeom prst="rect">
            <a:avLst/>
          </a:prstGeom>
        </p:spPr>
      </p:pic>
    </p:spTree>
    <p:extLst>
      <p:ext uri="{BB962C8B-B14F-4D97-AF65-F5344CB8AC3E}">
        <p14:creationId xmlns:p14="http://schemas.microsoft.com/office/powerpoint/2010/main" val="3725402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Varlıklar arası Bağıntılar (ilişkiler)</a:t>
            </a:r>
            <a:br>
              <a:rPr lang="tr-TR" dirty="0"/>
            </a:br>
            <a:endParaRPr lang="tr-TR" dirty="0"/>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1240971" y="2129246"/>
            <a:ext cx="7850778" cy="2651760"/>
          </a:xfrm>
          <a:prstGeom prst="rect">
            <a:avLst/>
          </a:prstGeom>
        </p:spPr>
      </p:pic>
      <p:pic>
        <p:nvPicPr>
          <p:cNvPr id="5" name="Resim 4"/>
          <p:cNvPicPr>
            <a:picLocks noChangeAspect="1"/>
          </p:cNvPicPr>
          <p:nvPr/>
        </p:nvPicPr>
        <p:blipFill>
          <a:blip r:embed="rId3"/>
          <a:stretch>
            <a:fillRect/>
          </a:stretch>
        </p:blipFill>
        <p:spPr>
          <a:xfrm>
            <a:off x="1240971" y="4781006"/>
            <a:ext cx="7850778" cy="2076993"/>
          </a:xfrm>
          <a:prstGeom prst="rect">
            <a:avLst/>
          </a:prstGeom>
        </p:spPr>
      </p:pic>
    </p:spTree>
    <p:extLst>
      <p:ext uri="{BB962C8B-B14F-4D97-AF65-F5344CB8AC3E}">
        <p14:creationId xmlns:p14="http://schemas.microsoft.com/office/powerpoint/2010/main" val="203001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Kavramsal Model</a:t>
            </a:r>
          </a:p>
        </p:txBody>
      </p:sp>
      <p:sp>
        <p:nvSpPr>
          <p:cNvPr id="3" name="İçerik Yer Tutucusu 2"/>
          <p:cNvSpPr>
            <a:spLocks noGrp="1"/>
          </p:cNvSpPr>
          <p:nvPr>
            <p:ph idx="1"/>
          </p:nvPr>
        </p:nvSpPr>
        <p:spPr/>
        <p:txBody>
          <a:bodyPr/>
          <a:lstStyle/>
          <a:p>
            <a:pPr algn="just"/>
            <a:r>
              <a:rPr lang="tr-TR" dirty="0" smtClean="0"/>
              <a:t>Kullanıcıların </a:t>
            </a:r>
            <a:r>
              <a:rPr lang="tr-TR" dirty="0"/>
              <a:t>ve proje sahibinin anlayabileceği şekilde hazırlanan gereksinim modeli, veri tabanı uzmanları tarafından veri tabanı tasarımında kullanılabilecek bir modele dönüştürülmelidir</a:t>
            </a:r>
            <a:r>
              <a:rPr lang="tr-TR" dirty="0" smtClean="0"/>
              <a:t>,</a:t>
            </a:r>
            <a:r>
              <a:rPr lang="en-US" dirty="0" smtClean="0"/>
              <a:t> b</a:t>
            </a:r>
            <a:r>
              <a:rPr lang="tr-TR" dirty="0" smtClean="0"/>
              <a:t>u </a:t>
            </a:r>
            <a:r>
              <a:rPr lang="tr-TR" dirty="0"/>
              <a:t>modele </a:t>
            </a:r>
            <a:r>
              <a:rPr lang="tr-TR" b="1" dirty="0">
                <a:solidFill>
                  <a:srgbClr val="FF0000"/>
                </a:solidFill>
              </a:rPr>
              <a:t>Kavramsal model </a:t>
            </a:r>
            <a:r>
              <a:rPr lang="tr-TR" dirty="0"/>
              <a:t>adı verilir.</a:t>
            </a:r>
          </a:p>
          <a:p>
            <a:pPr algn="just"/>
            <a:endParaRPr lang="tr-TR" dirty="0"/>
          </a:p>
        </p:txBody>
      </p:sp>
    </p:spTree>
    <p:extLst>
      <p:ext uri="{BB962C8B-B14F-4D97-AF65-F5344CB8AC3E}">
        <p14:creationId xmlns:p14="http://schemas.microsoft.com/office/powerpoint/2010/main" val="17686326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Varlıklar arası Bağıntılar</a:t>
            </a:r>
            <a:br>
              <a:rPr lang="tr-TR" dirty="0"/>
            </a:b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037805" y="4508160"/>
            <a:ext cx="7017961" cy="2247330"/>
          </a:xfrm>
          <a:prstGeom prst="rect">
            <a:avLst/>
          </a:prstGeom>
        </p:spPr>
      </p:pic>
      <p:pic>
        <p:nvPicPr>
          <p:cNvPr id="5" name="Resim 4"/>
          <p:cNvPicPr>
            <a:picLocks noChangeAspect="1"/>
          </p:cNvPicPr>
          <p:nvPr/>
        </p:nvPicPr>
        <p:blipFill>
          <a:blip r:embed="rId3"/>
          <a:stretch>
            <a:fillRect/>
          </a:stretch>
        </p:blipFill>
        <p:spPr>
          <a:xfrm>
            <a:off x="2037805" y="2074284"/>
            <a:ext cx="7017961" cy="2402098"/>
          </a:xfrm>
          <a:prstGeom prst="rect">
            <a:avLst/>
          </a:prstGeom>
        </p:spPr>
      </p:pic>
    </p:spTree>
    <p:extLst>
      <p:ext uri="{BB962C8B-B14F-4D97-AF65-F5344CB8AC3E}">
        <p14:creationId xmlns:p14="http://schemas.microsoft.com/office/powerpoint/2010/main" val="1658022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Varlıklar arası Bağıntılar (ilişkiler)</a:t>
            </a:r>
            <a:br>
              <a:rPr lang="tr-TR" dirty="0"/>
            </a:br>
            <a:endParaRPr lang="tr-TR" dirty="0"/>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570831" y="2491271"/>
            <a:ext cx="10237173" cy="3290520"/>
          </a:xfrm>
          <a:prstGeom prst="rect">
            <a:avLst/>
          </a:prstGeom>
        </p:spPr>
      </p:pic>
      <p:pic>
        <p:nvPicPr>
          <p:cNvPr id="6" name="Resim 5"/>
          <p:cNvPicPr>
            <a:picLocks noChangeAspect="1"/>
          </p:cNvPicPr>
          <p:nvPr/>
        </p:nvPicPr>
        <p:blipFill>
          <a:blip r:embed="rId3"/>
          <a:stretch>
            <a:fillRect/>
          </a:stretch>
        </p:blipFill>
        <p:spPr>
          <a:xfrm>
            <a:off x="7040744" y="3229091"/>
            <a:ext cx="3152775" cy="2552700"/>
          </a:xfrm>
          <a:prstGeom prst="rect">
            <a:avLst/>
          </a:prstGeom>
        </p:spPr>
      </p:pic>
    </p:spTree>
    <p:extLst>
      <p:ext uri="{BB962C8B-B14F-4D97-AF65-F5344CB8AC3E}">
        <p14:creationId xmlns:p14="http://schemas.microsoft.com/office/powerpoint/2010/main" val="2520483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Birden bire</a:t>
            </a:r>
            <a:endParaRPr lang="tr-TR" dirty="0"/>
          </a:p>
        </p:txBody>
      </p:sp>
      <p:sp>
        <p:nvSpPr>
          <p:cNvPr id="3" name="İçerik Yer Tutucusu 2"/>
          <p:cNvSpPr>
            <a:spLocks noGrp="1"/>
          </p:cNvSpPr>
          <p:nvPr>
            <p:ph idx="1"/>
          </p:nvPr>
        </p:nvSpPr>
        <p:spPr>
          <a:xfrm>
            <a:off x="784824" y="2624256"/>
            <a:ext cx="9613861" cy="3599316"/>
          </a:xfrm>
        </p:spPr>
        <p:txBody>
          <a:bodyPr/>
          <a:lstStyle/>
          <a:p>
            <a:endParaRPr lang="tr-TR"/>
          </a:p>
        </p:txBody>
      </p:sp>
      <p:pic>
        <p:nvPicPr>
          <p:cNvPr id="5" name="Resim 4"/>
          <p:cNvPicPr>
            <a:picLocks noChangeAspect="1"/>
          </p:cNvPicPr>
          <p:nvPr/>
        </p:nvPicPr>
        <p:blipFill>
          <a:blip r:embed="rId2"/>
          <a:stretch>
            <a:fillRect/>
          </a:stretch>
        </p:blipFill>
        <p:spPr>
          <a:xfrm>
            <a:off x="352697" y="2203556"/>
            <a:ext cx="5734594" cy="4020016"/>
          </a:xfrm>
          <a:prstGeom prst="rect">
            <a:avLst/>
          </a:prstGeom>
        </p:spPr>
      </p:pic>
      <p:pic>
        <p:nvPicPr>
          <p:cNvPr id="6" name="Resim 5"/>
          <p:cNvPicPr>
            <a:picLocks noChangeAspect="1"/>
          </p:cNvPicPr>
          <p:nvPr/>
        </p:nvPicPr>
        <p:blipFill>
          <a:blip r:embed="rId3"/>
          <a:stretch>
            <a:fillRect/>
          </a:stretch>
        </p:blipFill>
        <p:spPr>
          <a:xfrm>
            <a:off x="6087291" y="2203555"/>
            <a:ext cx="5664854" cy="4020017"/>
          </a:xfrm>
          <a:prstGeom prst="rect">
            <a:avLst/>
          </a:prstGeom>
        </p:spPr>
      </p:pic>
    </p:spTree>
    <p:extLst>
      <p:ext uri="{BB962C8B-B14F-4D97-AF65-F5344CB8AC3E}">
        <p14:creationId xmlns:p14="http://schemas.microsoft.com/office/powerpoint/2010/main" val="2356563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Birden çoğa</a:t>
            </a:r>
            <a:endParaRPr lang="tr-TR" dirty="0"/>
          </a:p>
        </p:txBody>
      </p:sp>
      <p:pic>
        <p:nvPicPr>
          <p:cNvPr id="4" name="İçerik Yer Tutucusu 3"/>
          <p:cNvPicPr>
            <a:picLocks noGrp="1" noChangeAspect="1"/>
          </p:cNvPicPr>
          <p:nvPr>
            <p:ph idx="1"/>
          </p:nvPr>
        </p:nvPicPr>
        <p:blipFill>
          <a:blip r:embed="rId2"/>
          <a:stretch>
            <a:fillRect/>
          </a:stretch>
        </p:blipFill>
        <p:spPr>
          <a:xfrm>
            <a:off x="341127" y="2224903"/>
            <a:ext cx="5707756" cy="4149770"/>
          </a:xfrm>
          <a:prstGeom prst="rect">
            <a:avLst/>
          </a:prstGeom>
        </p:spPr>
      </p:pic>
      <p:pic>
        <p:nvPicPr>
          <p:cNvPr id="5" name="Resim 4"/>
          <p:cNvPicPr>
            <a:picLocks noChangeAspect="1"/>
          </p:cNvPicPr>
          <p:nvPr/>
        </p:nvPicPr>
        <p:blipFill>
          <a:blip r:embed="rId3"/>
          <a:stretch>
            <a:fillRect/>
          </a:stretch>
        </p:blipFill>
        <p:spPr>
          <a:xfrm>
            <a:off x="6048883" y="2224904"/>
            <a:ext cx="5838317" cy="4149770"/>
          </a:xfrm>
          <a:prstGeom prst="rect">
            <a:avLst/>
          </a:prstGeom>
        </p:spPr>
      </p:pic>
    </p:spTree>
    <p:extLst>
      <p:ext uri="{BB962C8B-B14F-4D97-AF65-F5344CB8AC3E}">
        <p14:creationId xmlns:p14="http://schemas.microsoft.com/office/powerpoint/2010/main" val="1068514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Çoktan bire</a:t>
            </a:r>
            <a:endParaRPr lang="tr-TR" dirty="0"/>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680321" y="2107393"/>
            <a:ext cx="9077633" cy="4445499"/>
          </a:xfrm>
          <a:prstGeom prst="rect">
            <a:avLst/>
          </a:prstGeom>
        </p:spPr>
      </p:pic>
    </p:spTree>
    <p:extLst>
      <p:ext uri="{BB962C8B-B14F-4D97-AF65-F5344CB8AC3E}">
        <p14:creationId xmlns:p14="http://schemas.microsoft.com/office/powerpoint/2010/main" val="2092777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Çoktan çoğa</a:t>
            </a:r>
            <a:endParaRPr lang="tr-TR" dirty="0"/>
          </a:p>
        </p:txBody>
      </p:sp>
      <p:pic>
        <p:nvPicPr>
          <p:cNvPr id="4" name="İçerik Yer Tutucusu 3"/>
          <p:cNvPicPr>
            <a:picLocks noGrp="1" noChangeAspect="1"/>
          </p:cNvPicPr>
          <p:nvPr>
            <p:ph idx="1"/>
          </p:nvPr>
        </p:nvPicPr>
        <p:blipFill>
          <a:blip r:embed="rId2"/>
          <a:stretch>
            <a:fillRect/>
          </a:stretch>
        </p:blipFill>
        <p:spPr>
          <a:xfrm>
            <a:off x="1268148" y="2152989"/>
            <a:ext cx="8045669" cy="4509067"/>
          </a:xfrm>
          <a:prstGeom prst="rect">
            <a:avLst/>
          </a:prstGeom>
        </p:spPr>
      </p:pic>
    </p:spTree>
    <p:extLst>
      <p:ext uri="{BB962C8B-B14F-4D97-AF65-F5344CB8AC3E}">
        <p14:creationId xmlns:p14="http://schemas.microsoft.com/office/powerpoint/2010/main" val="2511606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Eleman Sayısı Bütünlük Kısıtları</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568035" y="2807360"/>
            <a:ext cx="5838431" cy="2418938"/>
          </a:xfrm>
          <a:prstGeom prst="rect">
            <a:avLst/>
          </a:prstGeom>
        </p:spPr>
      </p:pic>
    </p:spTree>
    <p:extLst>
      <p:ext uri="{BB962C8B-B14F-4D97-AF65-F5344CB8AC3E}">
        <p14:creationId xmlns:p14="http://schemas.microsoft.com/office/powerpoint/2010/main" val="422375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Eleman Sayısı Bütünlük Kısıtları</a:t>
            </a:r>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1681005" y="2763374"/>
            <a:ext cx="7941717" cy="2746313"/>
          </a:xfrm>
          <a:prstGeom prst="rect">
            <a:avLst/>
          </a:prstGeom>
        </p:spPr>
      </p:pic>
    </p:spTree>
    <p:extLst>
      <p:ext uri="{BB962C8B-B14F-4D97-AF65-F5344CB8AC3E}">
        <p14:creationId xmlns:p14="http://schemas.microsoft.com/office/powerpoint/2010/main" val="1444513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Eleman Sayısı Bütünlük Kısıtları</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477376" y="2517013"/>
            <a:ext cx="6019749" cy="2764500"/>
          </a:xfrm>
          <a:prstGeom prst="rect">
            <a:avLst/>
          </a:prstGeom>
        </p:spPr>
      </p:pic>
    </p:spTree>
    <p:extLst>
      <p:ext uri="{BB962C8B-B14F-4D97-AF65-F5344CB8AC3E}">
        <p14:creationId xmlns:p14="http://schemas.microsoft.com/office/powerpoint/2010/main" val="1097531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Varlık-İlişki Modeli Örneği </a:t>
            </a:r>
          </a:p>
        </p:txBody>
      </p:sp>
      <p:sp>
        <p:nvSpPr>
          <p:cNvPr id="3" name="İçerik Yer Tutucusu 2"/>
          <p:cNvSpPr>
            <a:spLocks noGrp="1"/>
          </p:cNvSpPr>
          <p:nvPr>
            <p:ph idx="1"/>
          </p:nvPr>
        </p:nvSpPr>
        <p:spPr/>
        <p:txBody>
          <a:bodyPr>
            <a:normAutofit fontScale="92500" lnSpcReduction="10000"/>
          </a:bodyPr>
          <a:lstStyle/>
          <a:p>
            <a:pPr marL="0" indent="0">
              <a:buNone/>
            </a:pPr>
            <a:r>
              <a:rPr lang="tr-TR" dirty="0"/>
              <a:t>Bir elektronik firması ürettiği ürünler, kullandığı bileşenler ve her ürün için hangi bileşenlerin hangi miktarlarda kullanıldığını gösteren bir Ürün-Bileşen Veri Tabanı oluşturmak istiyor: </a:t>
            </a:r>
          </a:p>
          <a:p>
            <a:pPr lvl="1"/>
            <a:r>
              <a:rPr lang="tr-TR" dirty="0" smtClean="0"/>
              <a:t>Veri </a:t>
            </a:r>
            <a:r>
              <a:rPr lang="tr-TR" dirty="0"/>
              <a:t>tabanında her bileşenin kodu, adı, tanıtıcı açıklaması, stok miktarı ile hangi satıcıdan satın alındığı verilerinin bulunması isteniyor. </a:t>
            </a:r>
          </a:p>
          <a:p>
            <a:pPr lvl="1"/>
            <a:r>
              <a:rPr lang="tr-TR" dirty="0" smtClean="0"/>
              <a:t>Her </a:t>
            </a:r>
            <a:r>
              <a:rPr lang="tr-TR" dirty="0"/>
              <a:t>satıcının numarası, adı, adresi ve telefon numarasının veri tabanında yer alması isteniyor. </a:t>
            </a:r>
          </a:p>
          <a:p>
            <a:pPr lvl="1"/>
            <a:r>
              <a:rPr lang="tr-TR" dirty="0" smtClean="0"/>
              <a:t>Her </a:t>
            </a:r>
            <a:r>
              <a:rPr lang="tr-TR" dirty="0"/>
              <a:t>bileşen tek bir satıcıdan satın alınıyor; ancak aynı satıcıdan birden çok bileşen alınabiliyor. </a:t>
            </a:r>
          </a:p>
          <a:p>
            <a:pPr lvl="1"/>
            <a:r>
              <a:rPr lang="tr-TR" dirty="0" smtClean="0"/>
              <a:t>Her </a:t>
            </a:r>
            <a:r>
              <a:rPr lang="tr-TR" dirty="0"/>
              <a:t>ürünün kodu, adı, birim fiyatı ve stok miktarı gerekiyor. </a:t>
            </a:r>
          </a:p>
          <a:p>
            <a:pPr lvl="1"/>
            <a:r>
              <a:rPr lang="tr-TR" dirty="0" smtClean="0"/>
              <a:t>Bu </a:t>
            </a:r>
            <a:r>
              <a:rPr lang="tr-TR" dirty="0"/>
              <a:t>ürünün üretilmesi için hangi bileşenlerden kaçar adet gerekli olduğu önem taşıyor.</a:t>
            </a:r>
          </a:p>
          <a:p>
            <a:endParaRPr lang="tr-TR" dirty="0"/>
          </a:p>
        </p:txBody>
      </p:sp>
    </p:spTree>
    <p:extLst>
      <p:ext uri="{BB962C8B-B14F-4D97-AF65-F5344CB8AC3E}">
        <p14:creationId xmlns:p14="http://schemas.microsoft.com/office/powerpoint/2010/main" val="43875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dirty="0" smtClean="0"/>
              <a:t>Kavramsal </a:t>
            </a:r>
            <a:r>
              <a:rPr lang="tr-TR" dirty="0"/>
              <a:t>modellemede gereksinim analizini temsil eden </a:t>
            </a:r>
            <a:r>
              <a:rPr lang="tr-TR" dirty="0" smtClean="0"/>
              <a:t>Varlık</a:t>
            </a:r>
            <a:r>
              <a:rPr lang="en-US" dirty="0" smtClean="0"/>
              <a:t>-</a:t>
            </a:r>
            <a:r>
              <a:rPr lang="tr-TR" dirty="0" smtClean="0"/>
              <a:t> </a:t>
            </a:r>
            <a:r>
              <a:rPr lang="tr-TR" dirty="0"/>
              <a:t>Bağıntı (E-R) Diyagramları hazırlanır.</a:t>
            </a:r>
          </a:p>
          <a:p>
            <a:r>
              <a:rPr lang="tr-TR" dirty="0" smtClean="0"/>
              <a:t>Varlık </a:t>
            </a:r>
            <a:r>
              <a:rPr lang="tr-TR" dirty="0"/>
              <a:t>Bağıntı Diyagramları </a:t>
            </a:r>
          </a:p>
          <a:p>
            <a:pPr lvl="1"/>
            <a:r>
              <a:rPr lang="tr-TR" dirty="0" smtClean="0"/>
              <a:t>Bilgi </a:t>
            </a:r>
            <a:r>
              <a:rPr lang="tr-TR" dirty="0"/>
              <a:t>sisteminde bulunması gereken varlıkları</a:t>
            </a:r>
          </a:p>
          <a:p>
            <a:pPr lvl="1"/>
            <a:r>
              <a:rPr lang="tr-TR" dirty="0" smtClean="0"/>
              <a:t>Varlıkların </a:t>
            </a:r>
            <a:r>
              <a:rPr lang="tr-TR" dirty="0"/>
              <a:t>niteliklerini</a:t>
            </a:r>
          </a:p>
          <a:p>
            <a:pPr lvl="1"/>
            <a:r>
              <a:rPr lang="tr-TR" dirty="0" smtClean="0"/>
              <a:t>Varlıklar </a:t>
            </a:r>
            <a:r>
              <a:rPr lang="tr-TR" dirty="0"/>
              <a:t>arası ilişkileri</a:t>
            </a:r>
          </a:p>
          <a:p>
            <a:endParaRPr lang="tr-TR" dirty="0"/>
          </a:p>
        </p:txBody>
      </p:sp>
      <p:pic>
        <p:nvPicPr>
          <p:cNvPr id="4" name="Resim 3"/>
          <p:cNvPicPr>
            <a:picLocks noChangeAspect="1"/>
          </p:cNvPicPr>
          <p:nvPr/>
        </p:nvPicPr>
        <p:blipFill>
          <a:blip r:embed="rId2"/>
          <a:stretch>
            <a:fillRect/>
          </a:stretch>
        </p:blipFill>
        <p:spPr>
          <a:xfrm>
            <a:off x="6776618" y="3229993"/>
            <a:ext cx="3517564" cy="2200688"/>
          </a:xfrm>
          <a:prstGeom prst="rect">
            <a:avLst/>
          </a:prstGeom>
        </p:spPr>
      </p:pic>
    </p:spTree>
    <p:extLst>
      <p:ext uri="{BB962C8B-B14F-4D97-AF65-F5344CB8AC3E}">
        <p14:creationId xmlns:p14="http://schemas.microsoft.com/office/powerpoint/2010/main" val="15991499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Varlık-İlişki Modeli Örneği </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936176" y="2465038"/>
            <a:ext cx="9102150" cy="3573844"/>
          </a:xfrm>
          <a:prstGeom prst="rect">
            <a:avLst/>
          </a:prstGeom>
        </p:spPr>
      </p:pic>
    </p:spTree>
    <p:extLst>
      <p:ext uri="{BB962C8B-B14F-4D97-AF65-F5344CB8AC3E}">
        <p14:creationId xmlns:p14="http://schemas.microsoft.com/office/powerpoint/2010/main" val="1364989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Varlık-İlişki Modeli Örneği </a:t>
            </a:r>
          </a:p>
        </p:txBody>
      </p:sp>
      <p:sp>
        <p:nvSpPr>
          <p:cNvPr id="3" name="İçerik Yer Tutucusu 2"/>
          <p:cNvSpPr>
            <a:spLocks noGrp="1"/>
          </p:cNvSpPr>
          <p:nvPr>
            <p:ph idx="1"/>
          </p:nvPr>
        </p:nvSpPr>
        <p:spPr/>
        <p:txBody>
          <a:bodyPr>
            <a:normAutofit/>
          </a:bodyPr>
          <a:lstStyle/>
          <a:p>
            <a:pPr lvl="1" algn="just"/>
            <a:r>
              <a:rPr lang="tr-TR" dirty="0" smtClean="0"/>
              <a:t>Sitedeki </a:t>
            </a:r>
            <a:r>
              <a:rPr lang="tr-TR" dirty="0"/>
              <a:t>her kitabın bir ISBN , adı , yazarı , yayınevi , yayın tarihi , fiyatı , </a:t>
            </a:r>
            <a:r>
              <a:rPr lang="tr-TR" dirty="0" smtClean="0"/>
              <a:t>stok </a:t>
            </a:r>
            <a:r>
              <a:rPr lang="tr-TR" dirty="0"/>
              <a:t>miktarı , tür , açıklama ve satış adeti vardır. Her kitap bir yazar tarafından yazılır ve bir yayınevi tarafından yayınlanır. Ayrıca bir kitap birden fazla kategoriye dahil olabilir.(Bir kitabın yazılmasında birden fazla yazar yer alabilir , bu yazar bilgileri tek bir sütunda saklanacaktır.)</a:t>
            </a:r>
          </a:p>
          <a:p>
            <a:pPr lvl="1" algn="just"/>
            <a:r>
              <a:rPr lang="tr-TR" dirty="0" smtClean="0"/>
              <a:t>Sitede </a:t>
            </a:r>
            <a:r>
              <a:rPr lang="tr-TR" dirty="0"/>
              <a:t>birden çok kategori mevcuttur. Her bir kategorinin kategori </a:t>
            </a:r>
            <a:r>
              <a:rPr lang="tr-TR" dirty="0" err="1"/>
              <a:t>no</a:t>
            </a:r>
            <a:r>
              <a:rPr lang="tr-TR" dirty="0"/>
              <a:t> , tür , açıklama gibi bilgileri olmalıdır.</a:t>
            </a:r>
          </a:p>
          <a:p>
            <a:pPr lvl="1" algn="just"/>
            <a:r>
              <a:rPr lang="tr-TR" dirty="0" smtClean="0"/>
              <a:t>Sitedeki </a:t>
            </a:r>
            <a:r>
              <a:rPr lang="tr-TR" dirty="0"/>
              <a:t>her bir yazarın yazar </a:t>
            </a:r>
            <a:r>
              <a:rPr lang="tr-TR" dirty="0" err="1"/>
              <a:t>no</a:t>
            </a:r>
            <a:r>
              <a:rPr lang="tr-TR" dirty="0"/>
              <a:t> , Adı , Soyadı ve varsa web adresi bulunmalıdır.</a:t>
            </a:r>
          </a:p>
          <a:p>
            <a:pPr lvl="1" algn="just"/>
            <a:r>
              <a:rPr lang="tr-TR" dirty="0" smtClean="0"/>
              <a:t>Sitedeki </a:t>
            </a:r>
            <a:r>
              <a:rPr lang="tr-TR" dirty="0"/>
              <a:t>her bir yayınevinin </a:t>
            </a:r>
            <a:r>
              <a:rPr lang="tr-TR" dirty="0" err="1"/>
              <a:t>no</a:t>
            </a:r>
            <a:r>
              <a:rPr lang="tr-TR" dirty="0"/>
              <a:t> , adı , tel , e-posta , adres ve varsa web adresi bulunmalıdır.</a:t>
            </a:r>
          </a:p>
          <a:p>
            <a:pPr algn="just"/>
            <a:endParaRPr lang="tr-TR" dirty="0"/>
          </a:p>
        </p:txBody>
      </p:sp>
    </p:spTree>
    <p:extLst>
      <p:ext uri="{BB962C8B-B14F-4D97-AF65-F5344CB8AC3E}">
        <p14:creationId xmlns:p14="http://schemas.microsoft.com/office/powerpoint/2010/main" val="2624490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Varlık-İlişki Modeli Örneği </a:t>
            </a:r>
          </a:p>
        </p:txBody>
      </p:sp>
      <p:sp>
        <p:nvSpPr>
          <p:cNvPr id="3" name="İçerik Yer Tutucusu 2"/>
          <p:cNvSpPr>
            <a:spLocks noGrp="1"/>
          </p:cNvSpPr>
          <p:nvPr>
            <p:ph idx="1"/>
          </p:nvPr>
        </p:nvSpPr>
        <p:spPr/>
        <p:txBody>
          <a:bodyPr>
            <a:normAutofit lnSpcReduction="10000"/>
          </a:bodyPr>
          <a:lstStyle/>
          <a:p>
            <a:pPr lvl="1" algn="just"/>
            <a:r>
              <a:rPr lang="tr-TR" dirty="0" smtClean="0"/>
              <a:t>Sitenin </a:t>
            </a:r>
            <a:r>
              <a:rPr lang="tr-TR" dirty="0"/>
              <a:t>üyelerinin adı , soyadı , adresi , tel ve e-posta bilgileri bulunmalıdır.</a:t>
            </a:r>
          </a:p>
          <a:p>
            <a:pPr lvl="1" algn="just"/>
            <a:r>
              <a:rPr lang="tr-TR" dirty="0" smtClean="0"/>
              <a:t>Sitede </a:t>
            </a:r>
            <a:r>
              <a:rPr lang="tr-TR" dirty="0"/>
              <a:t>üyelere özel kampanyalar mevcuttur ve her kampanyanın </a:t>
            </a:r>
            <a:r>
              <a:rPr lang="tr-TR" dirty="0" err="1"/>
              <a:t>no</a:t>
            </a:r>
            <a:r>
              <a:rPr lang="tr-TR" dirty="0"/>
              <a:t> , ad , bilgi , başlangıç ve bitiş süreleri mevcuttur. Bir üye birden fazla kampanyadan yararlanabilir.</a:t>
            </a:r>
          </a:p>
          <a:p>
            <a:pPr lvl="1" algn="just"/>
            <a:r>
              <a:rPr lang="tr-TR" dirty="0" smtClean="0"/>
              <a:t>Sitede </a:t>
            </a:r>
            <a:r>
              <a:rPr lang="tr-TR" dirty="0"/>
              <a:t>mevcut olan kitapların stok durumları belirlenmelidir. Stoktaki kitap ve stok adeti bulunmalıdır.</a:t>
            </a:r>
          </a:p>
          <a:p>
            <a:pPr lvl="1" algn="just"/>
            <a:r>
              <a:rPr lang="tr-TR" dirty="0" smtClean="0"/>
              <a:t>Sitede </a:t>
            </a:r>
            <a:r>
              <a:rPr lang="tr-TR" dirty="0"/>
              <a:t>her müşteriye ve üye ait sipariş sepeti vardır. Sipariş sepetine müşteri veya üye kitap ekleyebilir. Bu bilgilerinde saklanması gereklidir.</a:t>
            </a:r>
          </a:p>
          <a:p>
            <a:pPr lvl="1" algn="just"/>
            <a:r>
              <a:rPr lang="tr-TR" dirty="0" smtClean="0"/>
              <a:t>Siteye </a:t>
            </a:r>
            <a:r>
              <a:rPr lang="tr-TR" dirty="0"/>
              <a:t>üye olmadan alışveriş yapan müşterilerin de ad, </a:t>
            </a:r>
            <a:r>
              <a:rPr lang="tr-TR" dirty="0" err="1"/>
              <a:t>soyad</a:t>
            </a:r>
            <a:r>
              <a:rPr lang="tr-TR" dirty="0"/>
              <a:t> , adres , tel , e-posta bilgileri saklanmalıdır.</a:t>
            </a:r>
          </a:p>
          <a:p>
            <a:pPr lvl="1" algn="just"/>
            <a:r>
              <a:rPr lang="tr-TR" dirty="0" smtClean="0"/>
              <a:t>Müşteri </a:t>
            </a:r>
            <a:r>
              <a:rPr lang="tr-TR" dirty="0"/>
              <a:t>veya üye kitap satın aldığında fatura kesilir ve kargo takip fişi(kodu) verilir. </a:t>
            </a:r>
          </a:p>
          <a:p>
            <a:pPr algn="just"/>
            <a:endParaRPr lang="tr-TR" dirty="0"/>
          </a:p>
        </p:txBody>
      </p:sp>
    </p:spTree>
    <p:extLst>
      <p:ext uri="{BB962C8B-B14F-4D97-AF65-F5344CB8AC3E}">
        <p14:creationId xmlns:p14="http://schemas.microsoft.com/office/powerpoint/2010/main" val="730737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Varlık-İlişki Modeli Örneği </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680321" y="2125864"/>
            <a:ext cx="9312765" cy="4519047"/>
          </a:xfrm>
          <a:prstGeom prst="rect">
            <a:avLst/>
          </a:prstGeom>
        </p:spPr>
      </p:pic>
    </p:spTree>
    <p:extLst>
      <p:ext uri="{BB962C8B-B14F-4D97-AF65-F5344CB8AC3E}">
        <p14:creationId xmlns:p14="http://schemas.microsoft.com/office/powerpoint/2010/main" val="1460402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İlişkisel Cebir	</a:t>
            </a:r>
            <a:endParaRPr lang="tr-TR" dirty="0"/>
          </a:p>
        </p:txBody>
      </p:sp>
      <p:sp>
        <p:nvSpPr>
          <p:cNvPr id="3" name="İçerik Yer Tutucusu 2"/>
          <p:cNvSpPr>
            <a:spLocks noGrp="1"/>
          </p:cNvSpPr>
          <p:nvPr>
            <p:ph idx="1"/>
          </p:nvPr>
        </p:nvSpPr>
        <p:spPr/>
        <p:txBody>
          <a:bodyPr>
            <a:normAutofit/>
          </a:bodyPr>
          <a:lstStyle/>
          <a:p>
            <a:pPr algn="just"/>
            <a:r>
              <a:rPr lang="tr-TR" dirty="0" smtClean="0"/>
              <a:t>İlişkisel </a:t>
            </a:r>
            <a:r>
              <a:rPr lang="tr-TR" dirty="0"/>
              <a:t>Veri Tabanı Yönetim Sistemlerinde temel yapı ilişkidir (ilişki yerine tablo ifadesi daha çok kullanılır). </a:t>
            </a:r>
          </a:p>
          <a:p>
            <a:pPr algn="just"/>
            <a:r>
              <a:rPr lang="tr-TR" dirty="0" smtClean="0"/>
              <a:t>İlişkisel </a:t>
            </a:r>
            <a:r>
              <a:rPr lang="tr-TR" dirty="0"/>
              <a:t>modelde kullanıcılar tablolar cinsinden düşünür, tablolar üzerinde işlem yaparlar ve sonuçlar da tablo yapısında elde edilir. </a:t>
            </a:r>
          </a:p>
          <a:p>
            <a:pPr algn="just"/>
            <a:r>
              <a:rPr lang="tr-TR" dirty="0" smtClean="0"/>
              <a:t>İlişkisel </a:t>
            </a:r>
            <a:r>
              <a:rPr lang="tr-TR" dirty="0"/>
              <a:t>cebir, </a:t>
            </a:r>
            <a:r>
              <a:rPr lang="tr-TR" dirty="0">
                <a:solidFill>
                  <a:srgbClr val="FF0000"/>
                </a:solidFill>
              </a:rPr>
              <a:t>biçimsel</a:t>
            </a:r>
            <a:r>
              <a:rPr lang="tr-TR" dirty="0"/>
              <a:t> sorgulama dilidir. </a:t>
            </a:r>
          </a:p>
          <a:p>
            <a:pPr algn="just"/>
            <a:r>
              <a:rPr lang="tr-TR" dirty="0" smtClean="0"/>
              <a:t>İlişkisel </a:t>
            </a:r>
            <a:r>
              <a:rPr lang="tr-TR" dirty="0"/>
              <a:t>cebir </a:t>
            </a:r>
            <a:r>
              <a:rPr lang="tr-TR" dirty="0" smtClean="0"/>
              <a:t>yardımıyla, </a:t>
            </a:r>
            <a:r>
              <a:rPr lang="tr-TR" dirty="0" err="1" smtClean="0"/>
              <a:t>veritabanının</a:t>
            </a:r>
            <a:r>
              <a:rPr lang="tr-TR" dirty="0" smtClean="0"/>
              <a:t> </a:t>
            </a:r>
            <a:r>
              <a:rPr lang="tr-TR" dirty="0"/>
              <a:t>nasıl sorgulanabileceği yorumlanır. </a:t>
            </a:r>
          </a:p>
          <a:p>
            <a:pPr algn="just"/>
            <a:r>
              <a:rPr lang="tr-TR" dirty="0" smtClean="0"/>
              <a:t>Sorgular </a:t>
            </a:r>
            <a:r>
              <a:rPr lang="tr-TR" dirty="0"/>
              <a:t>SQL’den farklı olarak biçimseldir. Herhangi bir yorumlayıcı veya derleyici yoktur. </a:t>
            </a:r>
          </a:p>
          <a:p>
            <a:pPr algn="just"/>
            <a:endParaRPr lang="tr-TR" dirty="0"/>
          </a:p>
        </p:txBody>
      </p:sp>
    </p:spTree>
    <p:extLst>
      <p:ext uri="{BB962C8B-B14F-4D97-AF65-F5344CB8AC3E}">
        <p14:creationId xmlns:p14="http://schemas.microsoft.com/office/powerpoint/2010/main" val="2894077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İlişkisel Cebir	</a:t>
            </a:r>
          </a:p>
        </p:txBody>
      </p:sp>
      <p:sp>
        <p:nvSpPr>
          <p:cNvPr id="3" name="İçerik Yer Tutucusu 2"/>
          <p:cNvSpPr>
            <a:spLocks noGrp="1"/>
          </p:cNvSpPr>
          <p:nvPr>
            <p:ph idx="1"/>
          </p:nvPr>
        </p:nvSpPr>
        <p:spPr/>
        <p:txBody>
          <a:bodyPr/>
          <a:lstStyle/>
          <a:p>
            <a:pPr algn="just"/>
            <a:r>
              <a:rPr lang="tr-TR" dirty="0" smtClean="0"/>
              <a:t>Veri </a:t>
            </a:r>
            <a:r>
              <a:rPr lang="tr-TR" dirty="0"/>
              <a:t>tabanı yönetim sistemi yazılan ifadeleri veri tabanına uygulamadan önce ilişkisel cebir işlemine çevirmektedir. </a:t>
            </a:r>
          </a:p>
          <a:p>
            <a:pPr algn="just"/>
            <a:r>
              <a:rPr lang="tr-TR" dirty="0"/>
              <a:t>İlişkisel cebir konusunu anlamanız ileride kullanacağımız SQL sorgulama dilinin mantığını kavramakta size yardımcı olacaktır. </a:t>
            </a:r>
          </a:p>
        </p:txBody>
      </p:sp>
      <p:pic>
        <p:nvPicPr>
          <p:cNvPr id="4" name="Resim 3"/>
          <p:cNvPicPr>
            <a:picLocks noChangeAspect="1"/>
          </p:cNvPicPr>
          <p:nvPr/>
        </p:nvPicPr>
        <p:blipFill>
          <a:blip r:embed="rId2"/>
          <a:stretch>
            <a:fillRect/>
          </a:stretch>
        </p:blipFill>
        <p:spPr>
          <a:xfrm>
            <a:off x="4091104" y="4001771"/>
            <a:ext cx="2792293" cy="2437125"/>
          </a:xfrm>
          <a:prstGeom prst="rect">
            <a:avLst/>
          </a:prstGeom>
        </p:spPr>
      </p:pic>
    </p:spTree>
    <p:extLst>
      <p:ext uri="{BB962C8B-B14F-4D97-AF65-F5344CB8AC3E}">
        <p14:creationId xmlns:p14="http://schemas.microsoft.com/office/powerpoint/2010/main" val="1939306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VERİ </a:t>
            </a:r>
            <a:r>
              <a:rPr lang="tr-TR" dirty="0"/>
              <a:t>İ</a:t>
            </a:r>
            <a:r>
              <a:rPr lang="tr-TR" dirty="0" smtClean="0"/>
              <a:t>ŞLEME </a:t>
            </a:r>
            <a:r>
              <a:rPr lang="tr-TR" dirty="0"/>
              <a:t>(MANIPULATION) </a:t>
            </a:r>
            <a:r>
              <a:rPr lang="tr-TR" dirty="0" smtClean="0"/>
              <a:t>İŞLEMLERİ </a:t>
            </a:r>
            <a:r>
              <a:rPr lang="tr-TR" dirty="0"/>
              <a:t>(</a:t>
            </a:r>
            <a:r>
              <a:rPr lang="tr-TR" dirty="0" smtClean="0"/>
              <a:t>İLİŞKİSEL CEBİR İŞLEMLERİ) </a:t>
            </a:r>
            <a:endParaRPr lang="tr-TR" dirty="0"/>
          </a:p>
        </p:txBody>
      </p:sp>
      <p:sp>
        <p:nvSpPr>
          <p:cNvPr id="3" name="İçerik Yer Tutucusu 2"/>
          <p:cNvSpPr>
            <a:spLocks noGrp="1"/>
          </p:cNvSpPr>
          <p:nvPr>
            <p:ph idx="1"/>
          </p:nvPr>
        </p:nvSpPr>
        <p:spPr/>
        <p:txBody>
          <a:bodyPr>
            <a:normAutofit lnSpcReduction="10000"/>
          </a:bodyPr>
          <a:lstStyle/>
          <a:p>
            <a:r>
              <a:rPr lang="tr-TR" dirty="0" smtClean="0"/>
              <a:t>Seçme </a:t>
            </a:r>
            <a:r>
              <a:rPr lang="tr-TR" dirty="0"/>
              <a:t>(</a:t>
            </a:r>
            <a:r>
              <a:rPr lang="tr-TR" dirty="0" err="1"/>
              <a:t>select</a:t>
            </a:r>
            <a:r>
              <a:rPr lang="tr-TR" dirty="0"/>
              <a:t>) işlemi </a:t>
            </a:r>
          </a:p>
          <a:p>
            <a:r>
              <a:rPr lang="tr-TR" dirty="0" smtClean="0"/>
              <a:t>Projeksiyon </a:t>
            </a:r>
            <a:r>
              <a:rPr lang="tr-TR" dirty="0"/>
              <a:t>(</a:t>
            </a:r>
            <a:r>
              <a:rPr lang="tr-TR" dirty="0" err="1"/>
              <a:t>project</a:t>
            </a:r>
            <a:r>
              <a:rPr lang="tr-TR" dirty="0"/>
              <a:t>) işlemi </a:t>
            </a:r>
          </a:p>
          <a:p>
            <a:r>
              <a:rPr lang="tr-TR" dirty="0" smtClean="0"/>
              <a:t>Kartezyen </a:t>
            </a:r>
            <a:r>
              <a:rPr lang="tr-TR" dirty="0"/>
              <a:t>çarpım (</a:t>
            </a:r>
            <a:r>
              <a:rPr lang="tr-TR" dirty="0" err="1"/>
              <a:t>cartesian</a:t>
            </a:r>
            <a:r>
              <a:rPr lang="tr-TR" dirty="0"/>
              <a:t> </a:t>
            </a:r>
            <a:r>
              <a:rPr lang="tr-TR" dirty="0" err="1"/>
              <a:t>product</a:t>
            </a:r>
            <a:r>
              <a:rPr lang="tr-TR" dirty="0"/>
              <a:t>) işlemi </a:t>
            </a:r>
          </a:p>
          <a:p>
            <a:r>
              <a:rPr lang="tr-TR" dirty="0" smtClean="0"/>
              <a:t>Birleştirme </a:t>
            </a:r>
            <a:r>
              <a:rPr lang="tr-TR" dirty="0"/>
              <a:t>(</a:t>
            </a:r>
            <a:r>
              <a:rPr lang="tr-TR" dirty="0" err="1"/>
              <a:t>join</a:t>
            </a:r>
            <a:r>
              <a:rPr lang="tr-TR" dirty="0"/>
              <a:t>) işlemi </a:t>
            </a:r>
          </a:p>
          <a:p>
            <a:r>
              <a:rPr lang="tr-TR" dirty="0" smtClean="0"/>
              <a:t>Toplama </a:t>
            </a:r>
            <a:r>
              <a:rPr lang="tr-TR" dirty="0"/>
              <a:t>(</a:t>
            </a:r>
            <a:r>
              <a:rPr lang="tr-TR" dirty="0" err="1"/>
              <a:t>union</a:t>
            </a:r>
            <a:r>
              <a:rPr lang="tr-TR" dirty="0"/>
              <a:t>) işlemi </a:t>
            </a:r>
          </a:p>
          <a:p>
            <a:r>
              <a:rPr lang="tr-TR" dirty="0" smtClean="0"/>
              <a:t>Kesiştirme </a:t>
            </a:r>
            <a:r>
              <a:rPr lang="tr-TR" dirty="0"/>
              <a:t>(</a:t>
            </a:r>
            <a:r>
              <a:rPr lang="tr-TR" dirty="0" err="1"/>
              <a:t>intersect</a:t>
            </a:r>
            <a:r>
              <a:rPr lang="tr-TR" dirty="0"/>
              <a:t>) işlemi </a:t>
            </a:r>
          </a:p>
          <a:p>
            <a:r>
              <a:rPr lang="tr-TR" dirty="0" smtClean="0"/>
              <a:t>Çıkarma </a:t>
            </a:r>
            <a:r>
              <a:rPr lang="tr-TR" dirty="0"/>
              <a:t>(</a:t>
            </a:r>
            <a:r>
              <a:rPr lang="tr-TR" dirty="0" err="1"/>
              <a:t>difference</a:t>
            </a:r>
            <a:r>
              <a:rPr lang="tr-TR" dirty="0"/>
              <a:t>) işlemi </a:t>
            </a:r>
          </a:p>
          <a:p>
            <a:r>
              <a:rPr lang="tr-TR" dirty="0" smtClean="0"/>
              <a:t>Bölme </a:t>
            </a:r>
            <a:r>
              <a:rPr lang="tr-TR" dirty="0"/>
              <a:t>(</a:t>
            </a:r>
            <a:r>
              <a:rPr lang="tr-TR" dirty="0" err="1"/>
              <a:t>division</a:t>
            </a:r>
            <a:r>
              <a:rPr lang="tr-TR" dirty="0"/>
              <a:t>) işlem </a:t>
            </a:r>
          </a:p>
          <a:p>
            <a:endParaRPr lang="tr-TR" dirty="0"/>
          </a:p>
        </p:txBody>
      </p:sp>
    </p:spTree>
    <p:extLst>
      <p:ext uri="{BB962C8B-B14F-4D97-AF65-F5344CB8AC3E}">
        <p14:creationId xmlns:p14="http://schemas.microsoft.com/office/powerpoint/2010/main" val="830532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Notasyonlar</a:t>
            </a:r>
            <a:endParaRPr lang="tr-TR" dirty="0"/>
          </a:p>
        </p:txBody>
      </p:sp>
      <p:sp>
        <p:nvSpPr>
          <p:cNvPr id="3" name="İçerik Yer Tutucusu 2"/>
          <p:cNvSpPr>
            <a:spLocks noGrp="1"/>
          </p:cNvSpPr>
          <p:nvPr>
            <p:ph idx="1"/>
          </p:nvPr>
        </p:nvSpPr>
        <p:spPr/>
        <p:txBody>
          <a:bodyPr/>
          <a:lstStyle/>
          <a:p>
            <a:endParaRPr lang="tr-TR"/>
          </a:p>
        </p:txBody>
      </p:sp>
      <p:pic>
        <p:nvPicPr>
          <p:cNvPr id="5" name="Resim 4"/>
          <p:cNvPicPr>
            <a:picLocks noChangeAspect="1"/>
          </p:cNvPicPr>
          <p:nvPr/>
        </p:nvPicPr>
        <p:blipFill>
          <a:blip r:embed="rId2"/>
          <a:stretch>
            <a:fillRect/>
          </a:stretch>
        </p:blipFill>
        <p:spPr>
          <a:xfrm>
            <a:off x="3365578" y="2247142"/>
            <a:ext cx="4401497" cy="3778777"/>
          </a:xfrm>
          <a:prstGeom prst="rect">
            <a:avLst/>
          </a:prstGeom>
        </p:spPr>
      </p:pic>
    </p:spTree>
    <p:extLst>
      <p:ext uri="{BB962C8B-B14F-4D97-AF65-F5344CB8AC3E}">
        <p14:creationId xmlns:p14="http://schemas.microsoft.com/office/powerpoint/2010/main" val="2535561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Seçme İşlemi </a:t>
            </a:r>
            <a:endParaRPr lang="tr-TR" dirty="0"/>
          </a:p>
        </p:txBody>
      </p:sp>
      <p:sp>
        <p:nvSpPr>
          <p:cNvPr id="3" name="İçerik Yer Tutucusu 2"/>
          <p:cNvSpPr>
            <a:spLocks noGrp="1"/>
          </p:cNvSpPr>
          <p:nvPr>
            <p:ph idx="1"/>
          </p:nvPr>
        </p:nvSpPr>
        <p:spPr/>
        <p:txBody>
          <a:bodyPr/>
          <a:lstStyle/>
          <a:p>
            <a:pPr algn="just"/>
            <a:r>
              <a:rPr lang="tr-TR" dirty="0" smtClean="0"/>
              <a:t>Belirli </a:t>
            </a:r>
            <a:r>
              <a:rPr lang="tr-TR" dirty="0"/>
              <a:t>bir ilişkiden bazı kayıtların seçilerek ortaya konulması işlemidir. </a:t>
            </a:r>
            <a:r>
              <a:rPr lang="tr-TR" dirty="0">
                <a:solidFill>
                  <a:srgbClr val="FF0000"/>
                </a:solidFill>
              </a:rPr>
              <a:t>𝝈</a:t>
            </a:r>
            <a:r>
              <a:rPr lang="tr-TR" dirty="0"/>
              <a:t> işareti ile gösterilmektedir. </a:t>
            </a:r>
          </a:p>
          <a:p>
            <a:pPr algn="just"/>
            <a:endParaRPr lang="tr-TR" dirty="0" smtClean="0"/>
          </a:p>
          <a:p>
            <a:pPr algn="just"/>
            <a:endParaRPr lang="tr-TR" dirty="0"/>
          </a:p>
          <a:p>
            <a:pPr algn="just"/>
            <a:endParaRPr lang="tr-TR" dirty="0" smtClean="0"/>
          </a:p>
          <a:p>
            <a:pPr algn="just"/>
            <a:r>
              <a:rPr lang="tr-TR" dirty="0" smtClean="0"/>
              <a:t>Seçim </a:t>
            </a:r>
            <a:r>
              <a:rPr lang="tr-TR" dirty="0"/>
              <a:t>işleminde karşılaştırma işleçleri </a:t>
            </a:r>
            <a:r>
              <a:rPr lang="tr-TR" dirty="0" smtClean="0"/>
              <a:t>kullanılır</a:t>
            </a:r>
            <a:r>
              <a:rPr lang="tr-TR" dirty="0"/>
              <a:t> </a:t>
            </a:r>
            <a:r>
              <a:rPr lang="tr-TR" dirty="0" smtClean="0"/>
              <a:t>(=,  </a:t>
            </a:r>
            <a:r>
              <a:rPr lang="tr-TR" dirty="0"/>
              <a:t>≠, ≤, </a:t>
            </a:r>
            <a:r>
              <a:rPr lang="tr-TR" dirty="0" smtClean="0"/>
              <a:t>≥) </a:t>
            </a:r>
            <a:r>
              <a:rPr lang="tr-TR" dirty="0"/>
              <a:t>Ayrıca mantıksal operatörler </a:t>
            </a:r>
            <a:r>
              <a:rPr lang="tr-TR" dirty="0" smtClean="0"/>
              <a:t>olan; </a:t>
            </a:r>
            <a:r>
              <a:rPr lang="tr-TR" dirty="0"/>
              <a:t>ve için </a:t>
            </a:r>
            <a:r>
              <a:rPr lang="tr-TR" b="1" dirty="0">
                <a:solidFill>
                  <a:srgbClr val="FF0000"/>
                </a:solidFill>
              </a:rPr>
              <a:t>˄</a:t>
            </a:r>
            <a:r>
              <a:rPr lang="tr-TR" dirty="0"/>
              <a:t> veya için </a:t>
            </a:r>
            <a:r>
              <a:rPr lang="tr-TR" b="1" dirty="0">
                <a:solidFill>
                  <a:srgbClr val="FF0000"/>
                </a:solidFill>
              </a:rPr>
              <a:t>v</a:t>
            </a:r>
            <a:r>
              <a:rPr lang="tr-TR" b="1" dirty="0"/>
              <a:t> </a:t>
            </a:r>
            <a:r>
              <a:rPr lang="tr-TR" dirty="0"/>
              <a:t>kullanılır. </a:t>
            </a:r>
          </a:p>
          <a:p>
            <a:pPr algn="just"/>
            <a:endParaRPr lang="tr-TR" dirty="0"/>
          </a:p>
        </p:txBody>
      </p:sp>
      <p:pic>
        <p:nvPicPr>
          <p:cNvPr id="4" name="Resim 3"/>
          <p:cNvPicPr>
            <a:picLocks noChangeAspect="1"/>
          </p:cNvPicPr>
          <p:nvPr/>
        </p:nvPicPr>
        <p:blipFill>
          <a:blip r:embed="rId2"/>
          <a:stretch>
            <a:fillRect/>
          </a:stretch>
        </p:blipFill>
        <p:spPr>
          <a:xfrm>
            <a:off x="3338773" y="3373784"/>
            <a:ext cx="3542187" cy="767142"/>
          </a:xfrm>
          <a:prstGeom prst="rect">
            <a:avLst/>
          </a:prstGeom>
        </p:spPr>
      </p:pic>
    </p:spTree>
    <p:extLst>
      <p:ext uri="{BB962C8B-B14F-4D97-AF65-F5344CB8AC3E}">
        <p14:creationId xmlns:p14="http://schemas.microsoft.com/office/powerpoint/2010/main" val="3561865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Seçme İşlemi </a:t>
            </a:r>
          </a:p>
        </p:txBody>
      </p:sp>
      <p:pic>
        <p:nvPicPr>
          <p:cNvPr id="4" name="İçerik Yer Tutucusu 3"/>
          <p:cNvPicPr>
            <a:picLocks noGrp="1" noChangeAspect="1"/>
          </p:cNvPicPr>
          <p:nvPr>
            <p:ph idx="1"/>
          </p:nvPr>
        </p:nvPicPr>
        <p:blipFill>
          <a:blip r:embed="rId2"/>
          <a:stretch>
            <a:fillRect/>
          </a:stretch>
        </p:blipFill>
        <p:spPr>
          <a:xfrm>
            <a:off x="1196137" y="2390503"/>
            <a:ext cx="9664158" cy="2523746"/>
          </a:xfrm>
          <a:prstGeom prst="rect">
            <a:avLst/>
          </a:prstGeom>
        </p:spPr>
      </p:pic>
    </p:spTree>
    <p:extLst>
      <p:ext uri="{BB962C8B-B14F-4D97-AF65-F5344CB8AC3E}">
        <p14:creationId xmlns:p14="http://schemas.microsoft.com/office/powerpoint/2010/main" val="329039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Varlık Bağıntı </a:t>
            </a:r>
            <a:r>
              <a:rPr lang="tr-TR" dirty="0" err="1"/>
              <a:t>Diagramı</a:t>
            </a:r>
            <a:endParaRPr lang="tr-TR" dirty="0"/>
          </a:p>
        </p:txBody>
      </p:sp>
      <p:sp>
        <p:nvSpPr>
          <p:cNvPr id="3" name="İçerik Yer Tutucusu 2"/>
          <p:cNvSpPr>
            <a:spLocks noGrp="1"/>
          </p:cNvSpPr>
          <p:nvPr>
            <p:ph idx="1"/>
          </p:nvPr>
        </p:nvSpPr>
        <p:spPr/>
        <p:txBody>
          <a:bodyPr/>
          <a:lstStyle/>
          <a:p>
            <a:endParaRPr lang="tr-TR" dirty="0"/>
          </a:p>
        </p:txBody>
      </p:sp>
      <p:pic>
        <p:nvPicPr>
          <p:cNvPr id="5" name="Resim 4"/>
          <p:cNvPicPr>
            <a:picLocks noChangeAspect="1"/>
          </p:cNvPicPr>
          <p:nvPr/>
        </p:nvPicPr>
        <p:blipFill>
          <a:blip r:embed="rId2"/>
          <a:stretch>
            <a:fillRect/>
          </a:stretch>
        </p:blipFill>
        <p:spPr>
          <a:xfrm>
            <a:off x="1935079" y="2481063"/>
            <a:ext cx="6517177" cy="3589170"/>
          </a:xfrm>
          <a:prstGeom prst="rect">
            <a:avLst/>
          </a:prstGeom>
        </p:spPr>
      </p:pic>
    </p:spTree>
    <p:extLst>
      <p:ext uri="{BB962C8B-B14F-4D97-AF65-F5344CB8AC3E}">
        <p14:creationId xmlns:p14="http://schemas.microsoft.com/office/powerpoint/2010/main" val="40252558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Seçme İşlemi </a:t>
            </a:r>
          </a:p>
        </p:txBody>
      </p:sp>
      <p:sp>
        <p:nvSpPr>
          <p:cNvPr id="3" name="İçerik Yer Tutucusu 2"/>
          <p:cNvSpPr>
            <a:spLocks noGrp="1"/>
          </p:cNvSpPr>
          <p:nvPr>
            <p:ph idx="1"/>
          </p:nvPr>
        </p:nvSpPr>
        <p:spPr/>
        <p:txBody>
          <a:bodyPr/>
          <a:lstStyle/>
          <a:p>
            <a:pPr algn="just"/>
            <a:r>
              <a:rPr lang="tr-TR" dirty="0" smtClean="0"/>
              <a:t>Personel </a:t>
            </a:r>
            <a:r>
              <a:rPr lang="tr-TR" dirty="0"/>
              <a:t>tablosunda İzmir şubesinde çalışan personelleri listeleyiniz. </a:t>
            </a:r>
          </a:p>
        </p:txBody>
      </p:sp>
      <p:pic>
        <p:nvPicPr>
          <p:cNvPr id="4" name="Resim 3"/>
          <p:cNvPicPr>
            <a:picLocks noChangeAspect="1"/>
          </p:cNvPicPr>
          <p:nvPr/>
        </p:nvPicPr>
        <p:blipFill>
          <a:blip r:embed="rId2"/>
          <a:stretch>
            <a:fillRect/>
          </a:stretch>
        </p:blipFill>
        <p:spPr>
          <a:xfrm>
            <a:off x="1618251" y="3173164"/>
            <a:ext cx="8066250" cy="1772220"/>
          </a:xfrm>
          <a:prstGeom prst="rect">
            <a:avLst/>
          </a:prstGeom>
        </p:spPr>
      </p:pic>
      <p:pic>
        <p:nvPicPr>
          <p:cNvPr id="5" name="Resim 4"/>
          <p:cNvPicPr>
            <a:picLocks noChangeAspect="1"/>
          </p:cNvPicPr>
          <p:nvPr/>
        </p:nvPicPr>
        <p:blipFill>
          <a:blip r:embed="rId3"/>
          <a:stretch>
            <a:fillRect/>
          </a:stretch>
        </p:blipFill>
        <p:spPr>
          <a:xfrm>
            <a:off x="3864524" y="5097101"/>
            <a:ext cx="3118665" cy="309188"/>
          </a:xfrm>
          <a:prstGeom prst="rect">
            <a:avLst/>
          </a:prstGeom>
        </p:spPr>
      </p:pic>
      <p:pic>
        <p:nvPicPr>
          <p:cNvPr id="7" name="Picture 6"/>
          <p:cNvPicPr>
            <a:picLocks noChangeAspect="1"/>
          </p:cNvPicPr>
          <p:nvPr/>
        </p:nvPicPr>
        <p:blipFill>
          <a:blip r:embed="rId4"/>
          <a:stretch>
            <a:fillRect/>
          </a:stretch>
        </p:blipFill>
        <p:spPr>
          <a:xfrm>
            <a:off x="1626351" y="5602559"/>
            <a:ext cx="8058150" cy="1076325"/>
          </a:xfrm>
          <a:prstGeom prst="rect">
            <a:avLst/>
          </a:prstGeom>
        </p:spPr>
      </p:pic>
    </p:spTree>
    <p:extLst>
      <p:ext uri="{BB962C8B-B14F-4D97-AF65-F5344CB8AC3E}">
        <p14:creationId xmlns:p14="http://schemas.microsoft.com/office/powerpoint/2010/main" val="3225684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Kaynaklar	</a:t>
            </a:r>
          </a:p>
        </p:txBody>
      </p:sp>
      <p:sp>
        <p:nvSpPr>
          <p:cNvPr id="3" name="İçerik Yer Tutucusu 2"/>
          <p:cNvSpPr>
            <a:spLocks noGrp="1"/>
          </p:cNvSpPr>
          <p:nvPr>
            <p:ph idx="1"/>
          </p:nvPr>
        </p:nvSpPr>
        <p:spPr/>
        <p:txBody>
          <a:bodyPr/>
          <a:lstStyle/>
          <a:p>
            <a:r>
              <a:rPr lang="tr-TR" dirty="0" err="1"/>
              <a:t>Veritabanı</a:t>
            </a:r>
            <a:r>
              <a:rPr lang="tr-TR" dirty="0"/>
              <a:t> Yönetim </a:t>
            </a:r>
            <a:r>
              <a:rPr lang="tr-TR" dirty="0" smtClean="0"/>
              <a:t>Sistemleri 1-2 </a:t>
            </a:r>
            <a:r>
              <a:rPr lang="tr-TR" dirty="0" err="1" smtClean="0"/>
              <a:t>Turtgut</a:t>
            </a:r>
            <a:r>
              <a:rPr lang="tr-TR" dirty="0" smtClean="0"/>
              <a:t> </a:t>
            </a:r>
            <a:r>
              <a:rPr lang="tr-TR" dirty="0" err="1" smtClean="0"/>
              <a:t>Özseven</a:t>
            </a:r>
            <a:endParaRPr lang="tr-TR" dirty="0" smtClean="0"/>
          </a:p>
          <a:p>
            <a:r>
              <a:rPr lang="tr-TR" dirty="0" err="1" smtClean="0"/>
              <a:t>Veritabanı</a:t>
            </a:r>
            <a:r>
              <a:rPr lang="tr-TR" dirty="0" smtClean="0"/>
              <a:t> Yönetim Sistemleri-İbrahim </a:t>
            </a:r>
            <a:r>
              <a:rPr lang="tr-TR" dirty="0"/>
              <a:t>Çil</a:t>
            </a:r>
          </a:p>
          <a:p>
            <a:r>
              <a:rPr lang="tr-TR" dirty="0" smtClean="0"/>
              <a:t>Programlama ve </a:t>
            </a:r>
            <a:r>
              <a:rPr lang="tr-TR" dirty="0" err="1" smtClean="0"/>
              <a:t>Veritabanı</a:t>
            </a:r>
            <a:r>
              <a:rPr lang="tr-TR" dirty="0" smtClean="0"/>
              <a:t> Mantığı-Kadir Çamoğlu</a:t>
            </a:r>
          </a:p>
          <a:p>
            <a:r>
              <a:rPr lang="tr-TR" dirty="0" smtClean="0"/>
              <a:t>VTYS Ders Notları-Gökhan </a:t>
            </a:r>
            <a:r>
              <a:rPr lang="tr-TR" dirty="0" err="1" smtClean="0"/>
              <a:t>Memiş</a:t>
            </a:r>
            <a:endParaRPr lang="tr-TR" dirty="0" smtClean="0"/>
          </a:p>
          <a:p>
            <a:r>
              <a:rPr lang="tr-TR" dirty="0" smtClean="0"/>
              <a:t>VTYS </a:t>
            </a:r>
            <a:r>
              <a:rPr lang="tr-TR" dirty="0"/>
              <a:t>Ders </a:t>
            </a:r>
            <a:r>
              <a:rPr lang="tr-TR" dirty="0" smtClean="0"/>
              <a:t>Notları-Fatih Kayaalp </a:t>
            </a:r>
            <a:r>
              <a:rPr lang="tr-TR" dirty="0" err="1"/>
              <a:t>Memiş</a:t>
            </a:r>
            <a:endParaRPr lang="tr-TR" dirty="0"/>
          </a:p>
          <a:p>
            <a:r>
              <a:rPr lang="tr-TR" dirty="0" smtClean="0"/>
              <a:t>İnternet</a:t>
            </a:r>
            <a:endParaRPr lang="tr-TR" dirty="0"/>
          </a:p>
          <a:p>
            <a:endParaRPr lang="tr-TR" dirty="0"/>
          </a:p>
          <a:p>
            <a:endParaRPr lang="tr-TR" dirty="0"/>
          </a:p>
        </p:txBody>
      </p:sp>
    </p:spTree>
    <p:extLst>
      <p:ext uri="{BB962C8B-B14F-4D97-AF65-F5344CB8AC3E}">
        <p14:creationId xmlns:p14="http://schemas.microsoft.com/office/powerpoint/2010/main" val="374082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Varlık</a:t>
            </a:r>
          </a:p>
        </p:txBody>
      </p:sp>
      <p:sp>
        <p:nvSpPr>
          <p:cNvPr id="3" name="İçerik Yer Tutucusu 2"/>
          <p:cNvSpPr>
            <a:spLocks noGrp="1"/>
          </p:cNvSpPr>
          <p:nvPr>
            <p:ph idx="1"/>
          </p:nvPr>
        </p:nvSpPr>
        <p:spPr/>
        <p:txBody>
          <a:bodyPr/>
          <a:lstStyle/>
          <a:p>
            <a:pPr algn="just"/>
            <a:r>
              <a:rPr lang="tr-TR" dirty="0" smtClean="0"/>
              <a:t>Veri </a:t>
            </a:r>
            <a:r>
              <a:rPr lang="tr-TR" dirty="0"/>
              <a:t>tabanı sistemi içinde tek başına anlam ifade eden ve diğer varlıklardan ayrıştırılabilir </a:t>
            </a:r>
            <a:r>
              <a:rPr lang="tr-TR" dirty="0" smtClean="0"/>
              <a:t>her şeydir</a:t>
            </a:r>
            <a:r>
              <a:rPr lang="tr-TR" dirty="0"/>
              <a:t>.</a:t>
            </a:r>
          </a:p>
          <a:p>
            <a:pPr marL="0" indent="0" algn="just">
              <a:buNone/>
            </a:pPr>
            <a:r>
              <a:rPr lang="tr-TR" dirty="0" smtClean="0"/>
              <a:t>Örneğin</a:t>
            </a:r>
            <a:endParaRPr lang="tr-TR" dirty="0"/>
          </a:p>
          <a:p>
            <a:pPr algn="just"/>
            <a:r>
              <a:rPr lang="tr-TR" dirty="0" smtClean="0"/>
              <a:t>Öğrenci</a:t>
            </a:r>
            <a:endParaRPr lang="tr-TR" dirty="0"/>
          </a:p>
          <a:p>
            <a:pPr algn="just"/>
            <a:endParaRPr lang="tr-TR" dirty="0"/>
          </a:p>
        </p:txBody>
      </p:sp>
      <p:sp>
        <p:nvSpPr>
          <p:cNvPr id="5" name="Dikdörtgen 4"/>
          <p:cNvSpPr/>
          <p:nvPr/>
        </p:nvSpPr>
        <p:spPr>
          <a:xfrm>
            <a:off x="3187337" y="3540034"/>
            <a:ext cx="1319349"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Öğrenci</a:t>
            </a:r>
            <a:endParaRPr lang="tr-TR" dirty="0"/>
          </a:p>
        </p:txBody>
      </p:sp>
    </p:spTree>
    <p:extLst>
      <p:ext uri="{BB962C8B-B14F-4D97-AF65-F5344CB8AC3E}">
        <p14:creationId xmlns:p14="http://schemas.microsoft.com/office/powerpoint/2010/main" val="3348258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Varlık-Nitelikleri</a:t>
            </a:r>
          </a:p>
        </p:txBody>
      </p:sp>
      <p:sp>
        <p:nvSpPr>
          <p:cNvPr id="3" name="İçerik Yer Tutucusu 2"/>
          <p:cNvSpPr>
            <a:spLocks noGrp="1"/>
          </p:cNvSpPr>
          <p:nvPr>
            <p:ph idx="1"/>
          </p:nvPr>
        </p:nvSpPr>
        <p:spPr/>
        <p:txBody>
          <a:bodyPr/>
          <a:lstStyle/>
          <a:p>
            <a:pPr algn="just"/>
            <a:r>
              <a:rPr lang="tr-TR" dirty="0" smtClean="0"/>
              <a:t>Varlıklar </a:t>
            </a:r>
            <a:r>
              <a:rPr lang="tr-TR" dirty="0"/>
              <a:t>kendisinin özelliklerini belirleyen bir veya birden fazla nitelik ile birlikte tanımlanır.</a:t>
            </a:r>
          </a:p>
          <a:p>
            <a:pPr algn="just"/>
            <a:r>
              <a:rPr lang="tr-TR" dirty="0" smtClean="0"/>
              <a:t>Her </a:t>
            </a:r>
            <a:r>
              <a:rPr lang="tr-TR" dirty="0"/>
              <a:t>varlığın bir birincil anahtar niteliği olmalıdır.</a:t>
            </a:r>
          </a:p>
          <a:p>
            <a:pPr algn="just"/>
            <a:endParaRPr lang="tr-TR" dirty="0"/>
          </a:p>
        </p:txBody>
      </p:sp>
      <p:pic>
        <p:nvPicPr>
          <p:cNvPr id="4" name="Resim 3"/>
          <p:cNvPicPr>
            <a:picLocks noChangeAspect="1"/>
          </p:cNvPicPr>
          <p:nvPr/>
        </p:nvPicPr>
        <p:blipFill>
          <a:blip r:embed="rId2"/>
          <a:stretch>
            <a:fillRect/>
          </a:stretch>
        </p:blipFill>
        <p:spPr>
          <a:xfrm>
            <a:off x="2809662" y="3842981"/>
            <a:ext cx="4610041" cy="2093208"/>
          </a:xfrm>
          <a:prstGeom prst="rect">
            <a:avLst/>
          </a:prstGeom>
        </p:spPr>
      </p:pic>
    </p:spTree>
    <p:extLst>
      <p:ext uri="{BB962C8B-B14F-4D97-AF65-F5344CB8AC3E}">
        <p14:creationId xmlns:p14="http://schemas.microsoft.com/office/powerpoint/2010/main" val="7361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smtClean="0"/>
              <a:t/>
            </a:r>
            <a:br>
              <a:rPr lang="tr-TR" dirty="0" smtClean="0"/>
            </a:br>
            <a:r>
              <a:rPr lang="tr-TR" dirty="0" smtClean="0"/>
              <a:t>Örnek</a:t>
            </a:r>
            <a:r>
              <a:rPr lang="tr-TR" dirty="0"/>
              <a:t/>
            </a:r>
            <a:br>
              <a:rPr lang="tr-TR" dirty="0"/>
            </a:br>
            <a:endParaRPr lang="tr-TR" dirty="0"/>
          </a:p>
        </p:txBody>
      </p:sp>
      <p:sp>
        <p:nvSpPr>
          <p:cNvPr id="3" name="İçerik Yer Tutucusu 2"/>
          <p:cNvSpPr>
            <a:spLocks noGrp="1"/>
          </p:cNvSpPr>
          <p:nvPr>
            <p:ph idx="1"/>
          </p:nvPr>
        </p:nvSpPr>
        <p:spPr/>
        <p:txBody>
          <a:bodyPr/>
          <a:lstStyle/>
          <a:p>
            <a:r>
              <a:rPr lang="tr-TR" dirty="0" smtClean="0"/>
              <a:t>Nitelikler</a:t>
            </a:r>
            <a:r>
              <a:rPr lang="en-US" dirty="0" smtClean="0"/>
              <a:t> (</a:t>
            </a:r>
            <a:r>
              <a:rPr lang="en-US" dirty="0" err="1" smtClean="0"/>
              <a:t>Özellikler</a:t>
            </a:r>
            <a:r>
              <a:rPr lang="en-US" dirty="0" smtClean="0"/>
              <a:t>)</a:t>
            </a:r>
            <a:r>
              <a:rPr lang="tr-TR" dirty="0"/>
              <a:t/>
            </a:r>
            <a:br>
              <a:rPr lang="tr-TR" dirty="0"/>
            </a:br>
            <a:r>
              <a:rPr lang="tr-TR" dirty="0" smtClean="0"/>
              <a:t>Çekirdek</a:t>
            </a:r>
            <a:br>
              <a:rPr lang="tr-TR" dirty="0" smtClean="0"/>
            </a:br>
            <a:r>
              <a:rPr lang="tr-TR" dirty="0" smtClean="0"/>
              <a:t>Birleşik </a:t>
            </a:r>
            <a:br>
              <a:rPr lang="tr-TR" dirty="0" smtClean="0"/>
            </a:br>
            <a:r>
              <a:rPr lang="tr-TR" dirty="0" smtClean="0"/>
              <a:t>Türetilmiş</a:t>
            </a:r>
            <a:br>
              <a:rPr lang="tr-TR" dirty="0" smtClean="0"/>
            </a:br>
            <a:r>
              <a:rPr lang="tr-TR" dirty="0" smtClean="0"/>
              <a:t>Birden çok değer alabilen</a:t>
            </a:r>
            <a:endParaRPr lang="tr-TR" dirty="0"/>
          </a:p>
        </p:txBody>
      </p:sp>
    </p:spTree>
    <p:extLst>
      <p:ext uri="{BB962C8B-B14F-4D97-AF65-F5344CB8AC3E}">
        <p14:creationId xmlns:p14="http://schemas.microsoft.com/office/powerpoint/2010/main" val="210252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
            </a:r>
            <a:br>
              <a:rPr lang="tr-TR" dirty="0"/>
            </a:br>
            <a:r>
              <a:rPr lang="tr-TR" dirty="0"/>
              <a:t>Örnek</a:t>
            </a:r>
            <a:br>
              <a:rPr lang="tr-TR" dirty="0"/>
            </a:br>
            <a:endParaRPr lang="tr-TR" dirty="0"/>
          </a:p>
        </p:txBody>
      </p:sp>
      <p:sp>
        <p:nvSpPr>
          <p:cNvPr id="3" name="İçerik Yer Tutucusu 2"/>
          <p:cNvSpPr>
            <a:spLocks noGrp="1"/>
          </p:cNvSpPr>
          <p:nvPr>
            <p:ph idx="1"/>
          </p:nvPr>
        </p:nvSpPr>
        <p:spPr/>
        <p:txBody>
          <a:bodyPr/>
          <a:lstStyle/>
          <a:p>
            <a:r>
              <a:rPr lang="tr-TR" dirty="0" smtClean="0"/>
              <a:t>Çekirdek</a:t>
            </a:r>
            <a:endParaRPr lang="tr-TR" dirty="0"/>
          </a:p>
          <a:p>
            <a:pPr lvl="1"/>
            <a:r>
              <a:rPr lang="tr-TR" dirty="0" smtClean="0"/>
              <a:t>Daha </a:t>
            </a:r>
            <a:r>
              <a:rPr lang="tr-TR" dirty="0"/>
              <a:t>alt parçalara bölünemeyen nitelikler</a:t>
            </a:r>
          </a:p>
          <a:p>
            <a:endParaRPr lang="tr-TR" dirty="0"/>
          </a:p>
        </p:txBody>
      </p:sp>
      <p:pic>
        <p:nvPicPr>
          <p:cNvPr id="4" name="Resim 3"/>
          <p:cNvPicPr>
            <a:picLocks noChangeAspect="1"/>
          </p:cNvPicPr>
          <p:nvPr/>
        </p:nvPicPr>
        <p:blipFill>
          <a:blip r:embed="rId2"/>
          <a:stretch>
            <a:fillRect/>
          </a:stretch>
        </p:blipFill>
        <p:spPr>
          <a:xfrm>
            <a:off x="3355824" y="3326926"/>
            <a:ext cx="3082401" cy="1418625"/>
          </a:xfrm>
          <a:prstGeom prst="rect">
            <a:avLst/>
          </a:prstGeom>
        </p:spPr>
      </p:pic>
    </p:spTree>
    <p:extLst>
      <p:ext uri="{BB962C8B-B14F-4D97-AF65-F5344CB8AC3E}">
        <p14:creationId xmlns:p14="http://schemas.microsoft.com/office/powerpoint/2010/main" val="258662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
            </a:r>
            <a:br>
              <a:rPr lang="tr-TR" dirty="0"/>
            </a:br>
            <a:r>
              <a:rPr lang="tr-TR" dirty="0"/>
              <a:t>Örnek</a:t>
            </a:r>
            <a:br>
              <a:rPr lang="tr-TR" dirty="0"/>
            </a:br>
            <a:endParaRPr lang="tr-TR" dirty="0"/>
          </a:p>
        </p:txBody>
      </p:sp>
      <p:sp>
        <p:nvSpPr>
          <p:cNvPr id="3" name="İçerik Yer Tutucusu 2"/>
          <p:cNvSpPr>
            <a:spLocks noGrp="1"/>
          </p:cNvSpPr>
          <p:nvPr>
            <p:ph idx="1"/>
          </p:nvPr>
        </p:nvSpPr>
        <p:spPr/>
        <p:txBody>
          <a:bodyPr/>
          <a:lstStyle/>
          <a:p>
            <a:r>
              <a:rPr lang="tr-TR" dirty="0" smtClean="0"/>
              <a:t>Birleşik </a:t>
            </a:r>
            <a:endParaRPr lang="tr-TR" dirty="0"/>
          </a:p>
          <a:p>
            <a:pPr lvl="1"/>
            <a:r>
              <a:rPr lang="tr-TR" dirty="0" smtClean="0"/>
              <a:t>Birden </a:t>
            </a:r>
            <a:r>
              <a:rPr lang="tr-TR" dirty="0"/>
              <a:t>fazla çekirdek niteliğin birleşmesiyle oluşmuş niteliklerdir.</a:t>
            </a:r>
          </a:p>
          <a:p>
            <a:endParaRPr lang="tr-TR" dirty="0"/>
          </a:p>
        </p:txBody>
      </p:sp>
      <p:pic>
        <p:nvPicPr>
          <p:cNvPr id="4" name="Resim 3"/>
          <p:cNvPicPr>
            <a:picLocks noChangeAspect="1"/>
          </p:cNvPicPr>
          <p:nvPr/>
        </p:nvPicPr>
        <p:blipFill>
          <a:blip r:embed="rId2"/>
          <a:stretch>
            <a:fillRect/>
          </a:stretch>
        </p:blipFill>
        <p:spPr>
          <a:xfrm>
            <a:off x="3501395" y="3484040"/>
            <a:ext cx="4170308" cy="1718719"/>
          </a:xfrm>
          <a:prstGeom prst="rect">
            <a:avLst/>
          </a:prstGeom>
        </p:spPr>
      </p:pic>
    </p:spTree>
    <p:extLst>
      <p:ext uri="{BB962C8B-B14F-4D97-AF65-F5344CB8AC3E}">
        <p14:creationId xmlns:p14="http://schemas.microsoft.com/office/powerpoint/2010/main" val="330852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4445</TotalTime>
  <Words>828</Words>
  <Application>Microsoft Office PowerPoint</Application>
  <PresentationFormat>Widescreen</PresentationFormat>
  <Paragraphs>109</Paragraphs>
  <Slides>41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Trebuchet MS</vt:lpstr>
      <vt:lpstr>Berlin</vt:lpstr>
      <vt:lpstr>Veritabanı Yönetim Sistemleri</vt:lpstr>
      <vt:lpstr>Kavramsal Model</vt:lpstr>
      <vt:lpstr>Örnek</vt:lpstr>
      <vt:lpstr>Varlık Bağıntı Diagramı</vt:lpstr>
      <vt:lpstr>Varlık</vt:lpstr>
      <vt:lpstr>Varlık-Nitelikleri</vt:lpstr>
      <vt:lpstr> Örnek </vt:lpstr>
      <vt:lpstr> Örnek </vt:lpstr>
      <vt:lpstr> Örnek </vt:lpstr>
      <vt:lpstr> Örnek </vt:lpstr>
      <vt:lpstr> Örnek </vt:lpstr>
      <vt:lpstr>Nitelik türleri</vt:lpstr>
      <vt:lpstr>Örnek</vt:lpstr>
      <vt:lpstr>Örnek</vt:lpstr>
      <vt:lpstr>Örnek</vt:lpstr>
      <vt:lpstr>Örnek</vt:lpstr>
      <vt:lpstr>Örnek</vt:lpstr>
      <vt:lpstr>Varlıklar arası Bağıntılar (ilişkiler) </vt:lpstr>
      <vt:lpstr>Varlıklar arası Bağıntılar (ilişkiler) </vt:lpstr>
      <vt:lpstr>Varlıklar arası Bağıntılar </vt:lpstr>
      <vt:lpstr>Varlıklar arası Bağıntılar (ilişkiler) </vt:lpstr>
      <vt:lpstr>Birden bire</vt:lpstr>
      <vt:lpstr>Birden çoğa</vt:lpstr>
      <vt:lpstr>Çoktan bire</vt:lpstr>
      <vt:lpstr>Çoktan çoğa</vt:lpstr>
      <vt:lpstr>Eleman Sayısı Bütünlük Kısıtları</vt:lpstr>
      <vt:lpstr>Eleman Sayısı Bütünlük Kısıtları</vt:lpstr>
      <vt:lpstr>Eleman Sayısı Bütünlük Kısıtları</vt:lpstr>
      <vt:lpstr>Varlık-İlişki Modeli Örneği </vt:lpstr>
      <vt:lpstr>Varlık-İlişki Modeli Örneği </vt:lpstr>
      <vt:lpstr>Varlık-İlişki Modeli Örneği </vt:lpstr>
      <vt:lpstr>Varlık-İlişki Modeli Örneği </vt:lpstr>
      <vt:lpstr>Varlık-İlişki Modeli Örneği </vt:lpstr>
      <vt:lpstr>İlişkisel Cebir </vt:lpstr>
      <vt:lpstr>İlişkisel Cebir </vt:lpstr>
      <vt:lpstr>VERİ İŞLEME (MANIPULATION) İŞLEMLERİ (İLİŞKİSEL CEBİR İŞLEMLERİ) </vt:lpstr>
      <vt:lpstr>Notasyonlar</vt:lpstr>
      <vt:lpstr>Seçme İşlemi </vt:lpstr>
      <vt:lpstr>Seçme İşlemi </vt:lpstr>
      <vt:lpstr>Seçme İşlemi </vt:lpstr>
      <vt:lpstr>Kaynaklar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Analizi</dc:title>
  <dc:creator>Metin BİLGİN</dc:creator>
  <cp:lastModifiedBy>metin</cp:lastModifiedBy>
  <cp:revision>107</cp:revision>
  <dcterms:created xsi:type="dcterms:W3CDTF">2020-09-30T21:00:45Z</dcterms:created>
  <dcterms:modified xsi:type="dcterms:W3CDTF">2024-10-24T09:58:50Z</dcterms:modified>
</cp:coreProperties>
</file>