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486" r:id="rId3"/>
    <p:sldId id="487" r:id="rId4"/>
    <p:sldId id="488" r:id="rId5"/>
    <p:sldId id="489" r:id="rId6"/>
    <p:sldId id="490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1" r:id="rId38"/>
    <p:sldId id="482" r:id="rId39"/>
    <p:sldId id="484" r:id="rId40"/>
    <p:sldId id="485" r:id="rId41"/>
    <p:sldId id="258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303086" cy="1373070"/>
          </a:xfrm>
        </p:spPr>
        <p:txBody>
          <a:bodyPr/>
          <a:lstStyle/>
          <a:p>
            <a:r>
              <a:rPr lang="tr-TR" sz="4800" dirty="0" err="1" smtClean="0"/>
              <a:t>Veritabanı</a:t>
            </a:r>
            <a:r>
              <a:rPr lang="tr-TR" sz="4800" dirty="0" smtClean="0"/>
              <a:t> Yönetim Sistemleri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smtClean="0"/>
              <a:t>5.Hafta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Kartezyen Çarpımı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Aşağıda </a:t>
            </a:r>
            <a:r>
              <a:rPr lang="tr-TR" dirty="0"/>
              <a:t>verilen öğrenci ve dersler tabloları için </a:t>
            </a:r>
            <a:r>
              <a:rPr lang="tr-TR" dirty="0" err="1"/>
              <a:t>kartezyen</a:t>
            </a:r>
            <a:r>
              <a:rPr lang="tr-TR" dirty="0"/>
              <a:t> çarpımını uygulayınız. 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4" y="3661911"/>
            <a:ext cx="6232546" cy="17832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98" y="3452812"/>
            <a:ext cx="5343525" cy="239077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609232" y="308348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Öğrenci X Dersler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Kartezyen Çarpımı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Aşağıdaki </a:t>
            </a:r>
            <a:r>
              <a:rPr lang="tr-TR" dirty="0"/>
              <a:t>tabloları inceleyerek </a:t>
            </a:r>
            <a:r>
              <a:rPr lang="tr-TR" dirty="0" smtClean="0"/>
              <a:t>Ankara’daki </a:t>
            </a:r>
            <a:r>
              <a:rPr lang="tr-TR" dirty="0"/>
              <a:t>depoda bulunan markaları ve tüm ürünleri listeleyen ilişkisel cebir ifadesini yazınız. 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𝝈</a:t>
            </a:r>
            <a:r>
              <a:rPr lang="tr-TR" baseline="-25000" dirty="0" err="1"/>
              <a:t>Markalar.Depo</a:t>
            </a:r>
            <a:r>
              <a:rPr lang="tr-TR" dirty="0"/>
              <a:t> </a:t>
            </a:r>
            <a:r>
              <a:rPr lang="tr-TR" baseline="-25000" dirty="0"/>
              <a:t>= Ankara </a:t>
            </a:r>
            <a:r>
              <a:rPr lang="tr-TR" dirty="0"/>
              <a:t>(ÜRÜNLER X MARKALAR)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35" y="3122578"/>
            <a:ext cx="5838431" cy="20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4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Birleşim İşlemi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67853"/>
            <a:ext cx="9915215" cy="37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3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Birleşim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Bütün </a:t>
            </a:r>
            <a:r>
              <a:rPr lang="tr-TR" dirty="0"/>
              <a:t>bu işlemler girdi olarak iki ilişki alır, ki bu iki ilişki birleşime uyumlu olmalıdır, bu da demek oluyor ki: </a:t>
            </a:r>
          </a:p>
          <a:p>
            <a:pPr lvl="1" algn="just"/>
            <a:r>
              <a:rPr lang="tr-TR" dirty="0" smtClean="0"/>
              <a:t>Aynı </a:t>
            </a:r>
            <a:r>
              <a:rPr lang="tr-TR" dirty="0"/>
              <a:t>sayıda alana sahip olmalı. </a:t>
            </a:r>
          </a:p>
          <a:p>
            <a:pPr lvl="1" algn="just"/>
            <a:r>
              <a:rPr lang="tr-TR" dirty="0" smtClean="0"/>
              <a:t>Karşılıklı </a:t>
            </a:r>
            <a:r>
              <a:rPr lang="tr-TR" dirty="0"/>
              <a:t>alanlar aynı tipte olmalılar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224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Birleşim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44" y="2336873"/>
            <a:ext cx="3989536" cy="43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7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Birleşim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75" y="2336873"/>
            <a:ext cx="5838431" cy="152973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9" y="4129083"/>
            <a:ext cx="3009874" cy="2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8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Kesişim İşlemi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03" y="2336873"/>
            <a:ext cx="8887912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0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Kesişim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09" y="2573534"/>
            <a:ext cx="6644900" cy="25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6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Kesişim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58" y="2539898"/>
            <a:ext cx="5246114" cy="33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9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Kesişim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81" y="2336873"/>
            <a:ext cx="7498788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Seçme İşlemi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623" y="2358143"/>
            <a:ext cx="4311216" cy="157377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62149" y="4136908"/>
            <a:ext cx="825572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2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tr-TR" dirty="0" smtClean="0">
                <a:latin typeface="Century Schoolbook" panose="02040604050505020304" pitchFamily="18" charset="0"/>
              </a:rPr>
              <a:t>Ü</a:t>
            </a:r>
            <a:r>
              <a:rPr lang="nn-NO" dirty="0" smtClean="0">
                <a:latin typeface="Century Schoolbook" panose="02040604050505020304" pitchFamily="18" charset="0"/>
              </a:rPr>
              <a:t>yeler </a:t>
            </a:r>
            <a:r>
              <a:rPr lang="nn-NO" dirty="0">
                <a:latin typeface="Century Schoolbook" panose="02040604050505020304" pitchFamily="18" charset="0"/>
              </a:rPr>
              <a:t>tablosundan ERISIMNO’su 4339 olan kayıtları getiriniz</a:t>
            </a:r>
            <a:r>
              <a:rPr lang="nn-NO" dirty="0" smtClean="0">
                <a:latin typeface="Century Schoolbook" panose="02040604050505020304" pitchFamily="18" charset="0"/>
              </a:rPr>
              <a:t>.</a:t>
            </a:r>
            <a:endParaRPr lang="tr-TR" dirty="0" smtClean="0">
              <a:latin typeface="Century Schoolbook" panose="02040604050505020304" pitchFamily="18" charset="0"/>
            </a:endParaRPr>
          </a:p>
          <a:p>
            <a:pPr algn="ctr"/>
            <a:r>
              <a:rPr lang="nn-NO" sz="2800" dirty="0" smtClean="0">
                <a:latin typeface="Century Schoolbook" panose="02040604050505020304" pitchFamily="18" charset="0"/>
              </a:rPr>
              <a:t>σ</a:t>
            </a:r>
            <a:r>
              <a:rPr lang="tr-TR" sz="2800" baseline="-25000" dirty="0" smtClean="0">
                <a:latin typeface="Century Schoolbook" panose="02040604050505020304" pitchFamily="18" charset="0"/>
              </a:rPr>
              <a:t>ERISIMNO=4339</a:t>
            </a:r>
            <a:r>
              <a:rPr lang="tr-TR" sz="2800" dirty="0" smtClean="0">
                <a:latin typeface="Century Schoolbook" panose="02040604050505020304" pitchFamily="18" charset="0"/>
              </a:rPr>
              <a:t> (Üyeler)</a:t>
            </a:r>
            <a:r>
              <a:rPr lang="nn-NO" sz="2800" dirty="0" smtClean="0">
                <a:latin typeface="Century Schoolbook" panose="02040604050505020304" pitchFamily="18" charset="0"/>
              </a:rPr>
              <a:t>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31493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Fark İşlemi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062" y="2214936"/>
            <a:ext cx="8708377" cy="43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Fark İşlemi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221" y="2955928"/>
            <a:ext cx="5512059" cy="18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Fark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46" y="2336873"/>
            <a:ext cx="4770320" cy="37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77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Fark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89" y="2336873"/>
            <a:ext cx="6206042" cy="319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Bölme İşlemi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99" y="2354759"/>
            <a:ext cx="10490316" cy="203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3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Bölme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Personel </a:t>
            </a:r>
            <a:r>
              <a:rPr lang="tr-TR" dirty="0"/>
              <a:t>/ Yaş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47" y="2441977"/>
            <a:ext cx="5185687" cy="137315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02" y="4864029"/>
            <a:ext cx="2538448" cy="10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Bölme İşlemi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323" y="2416139"/>
            <a:ext cx="5548323" cy="205518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123406" y="4650377"/>
            <a:ext cx="9784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2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/>
            <a:r>
              <a:rPr lang="tr-TR" sz="2400" dirty="0"/>
              <a:t>Yukarıdaki</a:t>
            </a:r>
            <a:r>
              <a:rPr lang="tr-TR" dirty="0">
                <a:latin typeface="Century Schoolbook" panose="02040604050505020304" pitchFamily="18" charset="0"/>
              </a:rPr>
              <a:t> </a:t>
            </a:r>
            <a:r>
              <a:rPr lang="tr-TR" sz="2400" dirty="0"/>
              <a:t>tablolar için tüm ürünlerden de satın alan carileri listeleyen ilişkisel cebir ifadesini yazınız. </a:t>
            </a:r>
          </a:p>
          <a:p>
            <a:pPr algn="just"/>
            <a:r>
              <a:rPr lang="el-GR" sz="2400" dirty="0"/>
              <a:t>Π</a:t>
            </a:r>
            <a:r>
              <a:rPr lang="tr-TR" sz="2400" dirty="0" err="1" smtClean="0"/>
              <a:t>satışlar.cari</a:t>
            </a:r>
            <a:r>
              <a:rPr lang="tr-TR" sz="2400" dirty="0"/>
              <a:t>, </a:t>
            </a:r>
            <a:r>
              <a:rPr lang="tr-TR" sz="2400" dirty="0" err="1"/>
              <a:t>satışlar.ürün</a:t>
            </a:r>
            <a:r>
              <a:rPr lang="tr-TR" sz="2400" dirty="0"/>
              <a:t>(SATIŞLAR) / </a:t>
            </a:r>
            <a:r>
              <a:rPr lang="el-GR" sz="2400" dirty="0"/>
              <a:t>Π</a:t>
            </a:r>
            <a:r>
              <a:rPr lang="tr-TR" sz="2400" dirty="0" err="1"/>
              <a:t>ürünler.ürün</a:t>
            </a:r>
            <a:r>
              <a:rPr lang="tr-TR" sz="2400" dirty="0"/>
              <a:t>(ÜRÜNLER) </a:t>
            </a:r>
            <a:r>
              <a:rPr lang="tr-TR" sz="2400" dirty="0" smtClean="0"/>
              <a:t>???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721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Bölme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81" y="2336873"/>
            <a:ext cx="5921652" cy="33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1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Birleştirme (</a:t>
            </a:r>
            <a:r>
              <a:rPr lang="tr-TR" dirty="0" err="1" smtClean="0"/>
              <a:t>Join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Kartezyen </a:t>
                </a:r>
                <a:r>
                  <a:rPr lang="tr-TR" dirty="0"/>
                  <a:t>çarpım tek başına bir anlam ifade etmemektedir. </a:t>
                </a:r>
              </a:p>
              <a:p>
                <a:r>
                  <a:rPr lang="tr-TR" dirty="0" smtClean="0"/>
                  <a:t>Birleştirme </a:t>
                </a:r>
                <a:r>
                  <a:rPr lang="tr-TR" dirty="0"/>
                  <a:t>işlemi </a:t>
                </a:r>
                <a:r>
                  <a:rPr lang="tr-TR" dirty="0" err="1"/>
                  <a:t>kartezyen</a:t>
                </a:r>
                <a:r>
                  <a:rPr lang="tr-TR" dirty="0"/>
                  <a:t> çarpıma ek bir işlemdir. </a:t>
                </a:r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 smtClean="0"/>
              </a:p>
              <a:p>
                <a:pPr marL="0" indent="0">
                  <a:buNone/>
                </a:pPr>
                <a:r>
                  <a:rPr lang="tr-TR" dirty="0" smtClean="0"/>
                  <a:t>			      Tablo1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lt1"/>
                            </a:solidFill>
                          </a:rPr>
                          <m:t>⋈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𝑎𝑟𝑡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:r>
                  <a:rPr lang="tr-TR" dirty="0"/>
                  <a:t>Tablo2   </a:t>
                </a:r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889" y="3591884"/>
            <a:ext cx="3283358" cy="8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Birleştirme (</a:t>
            </a:r>
            <a:r>
              <a:rPr lang="tr-TR" dirty="0" err="1" smtClean="0"/>
              <a:t>Join</a:t>
            </a:r>
            <a:r>
              <a:rPr lang="tr-TR" dirty="0" smtClean="0"/>
              <a:t>-Natural) 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/>
          </p:nvPr>
        </p:nvGraphicFramePr>
        <p:xfrm>
          <a:off x="3277483" y="2264694"/>
          <a:ext cx="20282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148">
                  <a:extLst>
                    <a:ext uri="{9D8B030D-6E8A-4147-A177-3AD203B41FA5}">
                      <a16:colId xmlns:a16="http://schemas.microsoft.com/office/drawing/2014/main" val="1372556423"/>
                    </a:ext>
                  </a:extLst>
                </a:gridCol>
                <a:gridCol w="1014148">
                  <a:extLst>
                    <a:ext uri="{9D8B030D-6E8A-4147-A177-3AD203B41FA5}">
                      <a16:colId xmlns:a16="http://schemas.microsoft.com/office/drawing/2014/main" val="1350405879"/>
                    </a:ext>
                  </a:extLst>
                </a:gridCol>
              </a:tblGrid>
              <a:tr h="352213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118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Sayı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Karesi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7799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2614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997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55048"/>
                  </a:ext>
                </a:extLst>
              </a:tr>
            </a:tbl>
          </a:graphicData>
        </a:graphic>
      </p:graphicFrame>
      <p:graphicFrame>
        <p:nvGraphicFramePr>
          <p:cNvPr id="8" name="İçerik Yer Tutucusu 6"/>
          <p:cNvGraphicFramePr>
            <a:graphicFrameLocks/>
          </p:cNvGraphicFramePr>
          <p:nvPr>
            <p:extLst/>
          </p:nvPr>
        </p:nvGraphicFramePr>
        <p:xfrm>
          <a:off x="5732816" y="2264694"/>
          <a:ext cx="20282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148">
                  <a:extLst>
                    <a:ext uri="{9D8B030D-6E8A-4147-A177-3AD203B41FA5}">
                      <a16:colId xmlns:a16="http://schemas.microsoft.com/office/drawing/2014/main" val="1372556423"/>
                    </a:ext>
                  </a:extLst>
                </a:gridCol>
                <a:gridCol w="1014148">
                  <a:extLst>
                    <a:ext uri="{9D8B030D-6E8A-4147-A177-3AD203B41FA5}">
                      <a16:colId xmlns:a16="http://schemas.microsoft.com/office/drawing/2014/main" val="1350405879"/>
                    </a:ext>
                  </a:extLst>
                </a:gridCol>
              </a:tblGrid>
              <a:tr h="352213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1186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Sayı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Küpü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7799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26141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99705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55048"/>
                  </a:ext>
                </a:extLst>
              </a:tr>
            </a:tbl>
          </a:graphicData>
        </a:graphic>
      </p:graphicFrame>
      <p:graphicFrame>
        <p:nvGraphicFramePr>
          <p:cNvPr id="9" name="Tablo 8"/>
          <p:cNvGraphicFramePr>
            <a:graphicFrameLocks noGrp="1"/>
          </p:cNvGraphicFramePr>
          <p:nvPr>
            <p:extLst/>
          </p:nvPr>
        </p:nvGraphicFramePr>
        <p:xfrm>
          <a:off x="1569155" y="452402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064268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91528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92146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</a:t>
                      </a:r>
                      <a:r>
                        <a:rPr lang="en-US" sz="1800" b="1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tr-TR" sz="1800" b="1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3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Sayı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Karesi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Küpü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8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4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0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mtClean="0"/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3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3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Seçme İşlemi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 smtClean="0"/>
              <a:t>Markası </a:t>
            </a:r>
            <a:r>
              <a:rPr lang="tr-TR" dirty="0"/>
              <a:t>XYZ ve fiyatı 300’ den fazla olan ürünleri ilişkisel cebir ifadesiyle listeleyiniz. 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>
              <a:latin typeface="Century Schoolbook" panose="02040604050505020304" pitchFamily="18" charset="0"/>
            </a:endParaRPr>
          </a:p>
          <a:p>
            <a:pPr algn="just"/>
            <a:r>
              <a:rPr lang="nn-NO" sz="3500" dirty="0" smtClean="0">
                <a:latin typeface="Century Schoolbook" panose="02040604050505020304" pitchFamily="18" charset="0"/>
              </a:rPr>
              <a:t>σ</a:t>
            </a:r>
            <a:r>
              <a:rPr lang="tr-TR" sz="3500" baseline="-25000" dirty="0" smtClean="0">
                <a:latin typeface="Century Schoolbook" panose="02040604050505020304" pitchFamily="18" charset="0"/>
              </a:rPr>
              <a:t>Marka=XYZ</a:t>
            </a:r>
            <a:r>
              <a:rPr lang="tr-TR" sz="3500" dirty="0" smtClean="0">
                <a:latin typeface="Century Schoolbook" panose="02040604050505020304" pitchFamily="18" charset="0"/>
              </a:rPr>
              <a:t> </a:t>
            </a:r>
            <a:r>
              <a:rPr lang="el-GR" sz="3900" baseline="-25000" dirty="0" smtClean="0">
                <a:latin typeface="Century Schoolbook" panose="02040604050505020304" pitchFamily="18" charset="0"/>
              </a:rPr>
              <a:t>Λ</a:t>
            </a:r>
            <a:r>
              <a:rPr lang="tr-TR" sz="3900" baseline="-25000" dirty="0" smtClean="0">
                <a:latin typeface="Century Schoolbook" panose="02040604050505020304" pitchFamily="18" charset="0"/>
              </a:rPr>
              <a:t> Fiyat&gt;300</a:t>
            </a:r>
            <a:r>
              <a:rPr lang="tr-TR" sz="5200" baseline="-25000" dirty="0" smtClean="0">
                <a:latin typeface="Century Schoolbook" panose="02040604050505020304" pitchFamily="18" charset="0"/>
              </a:rPr>
              <a:t> </a:t>
            </a:r>
            <a:r>
              <a:rPr lang="tr-TR" dirty="0">
                <a:latin typeface="Century Schoolbook" panose="02040604050505020304" pitchFamily="18" charset="0"/>
              </a:rPr>
              <a:t>(</a:t>
            </a:r>
            <a:r>
              <a:rPr lang="tr-TR" dirty="0" smtClean="0">
                <a:latin typeface="Century Schoolbook" panose="02040604050505020304" pitchFamily="18" charset="0"/>
              </a:rPr>
              <a:t>ÜRÜNLER)</a:t>
            </a:r>
            <a:r>
              <a:rPr lang="nn-NO" dirty="0" smtClean="0">
                <a:latin typeface="Century Schoolbook" panose="02040604050505020304" pitchFamily="18" charset="0"/>
              </a:rPr>
              <a:t> </a:t>
            </a:r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15" y="3063468"/>
            <a:ext cx="2719766" cy="21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2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Dışsal Birleştirme (</a:t>
            </a:r>
            <a:r>
              <a:rPr lang="tr-TR" dirty="0"/>
              <a:t>OUTER JOIN)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Normal </a:t>
            </a:r>
            <a:r>
              <a:rPr lang="tr-TR" dirty="0" err="1"/>
              <a:t>join</a:t>
            </a:r>
            <a:r>
              <a:rPr lang="tr-TR" dirty="0"/>
              <a:t> işleminde ilişkili olmayan satırlar gösterilmemektedir. Outer </a:t>
            </a:r>
            <a:r>
              <a:rPr lang="tr-TR" dirty="0" err="1"/>
              <a:t>join</a:t>
            </a:r>
            <a:r>
              <a:rPr lang="tr-TR" dirty="0"/>
              <a:t> de ise ilişkili olmayan satırlar da gösterilecektir ama ilişkisi olmayan satırlar NULL değer içerecektir.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1858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LEFT OUTER JOIN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LEFT </a:t>
            </a:r>
            <a:r>
              <a:rPr lang="tr-TR" dirty="0"/>
              <a:t>OUTER JOIN Birleştirme sembolünün solundaki ilişki belirleyicidir ve bunun diğer ilişkiyle bir ilişkisi bulunsun veya bulunmasın tüm satırları listelenecektir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50" y="3638056"/>
            <a:ext cx="6716462" cy="18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2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LEFT OUTER JOIN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Öğrenci </a:t>
            </a:r>
            <a:r>
              <a:rPr lang="tr-TR" dirty="0"/>
              <a:t>adı, öğrenci </a:t>
            </a:r>
            <a:r>
              <a:rPr lang="tr-TR" dirty="0" err="1"/>
              <a:t>no</a:t>
            </a:r>
            <a:r>
              <a:rPr lang="tr-TR" dirty="0"/>
              <a:t> ve bölüm bilgisini listeleyiniz.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36" y="3110167"/>
            <a:ext cx="7639768" cy="25329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012968" y="3294314"/>
            <a:ext cx="200247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tr-TR" sz="1400" dirty="0" err="1" smtClean="0">
                <a:solidFill>
                  <a:schemeClr val="bg1"/>
                </a:solidFill>
              </a:rPr>
              <a:t>Ogr_no,Ogr_adi,Bölüm</a:t>
            </a:r>
            <a:endParaRPr 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87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RIGHT OUTER JOIN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RIGHT </a:t>
            </a:r>
            <a:r>
              <a:rPr lang="tr-TR" dirty="0"/>
              <a:t>OUTER JOIN Birleştirme sembolünün sağındaki ilişki belirleyicidir ve bunun diğer ilişkiyle bir ilişkisi bulunsun veya bulunmasın tüm satırları listelenecektir. </a:t>
            </a:r>
            <a:endParaRPr lang="tr-TR" dirty="0" smtClean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45" y="3632406"/>
            <a:ext cx="7926956" cy="15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4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RIGHT OUTER JOIN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Öğrenci </a:t>
            </a:r>
            <a:r>
              <a:rPr lang="tr-TR" dirty="0"/>
              <a:t>adı, öğrenci </a:t>
            </a:r>
            <a:r>
              <a:rPr lang="tr-TR" dirty="0" err="1"/>
              <a:t>no</a:t>
            </a:r>
            <a:r>
              <a:rPr lang="tr-TR" dirty="0"/>
              <a:t> ve bölüm bilgisini listeleyiniz.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44" y="3077109"/>
            <a:ext cx="5258214" cy="40921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17" y="3989035"/>
            <a:ext cx="5403268" cy="170962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3028967" y="3173996"/>
            <a:ext cx="1356462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tr-TR" sz="900" dirty="0" err="1" smtClean="0">
                <a:solidFill>
                  <a:schemeClr val="bg1"/>
                </a:solidFill>
              </a:rPr>
              <a:t>Ogr_no,Ogr_adi,Bölüm</a:t>
            </a:r>
            <a:endParaRPr lang="tr-TR" sz="900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/>
          <a:srcRect l="75766" t="2256" r="594" b="73373"/>
          <a:stretch/>
        </p:blipFill>
        <p:spPr>
          <a:xfrm>
            <a:off x="6016978" y="4066203"/>
            <a:ext cx="1873956" cy="36587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4"/>
          <a:srcRect t="6942" r="64652" b="69748"/>
          <a:stretch/>
        </p:blipFill>
        <p:spPr>
          <a:xfrm>
            <a:off x="2984423" y="4129299"/>
            <a:ext cx="2802011" cy="3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0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FULL OUTER JOIN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FULL </a:t>
            </a:r>
            <a:r>
              <a:rPr lang="tr-TR" dirty="0"/>
              <a:t>OUTER </a:t>
            </a:r>
            <a:r>
              <a:rPr lang="tr-TR" dirty="0" smtClean="0"/>
              <a:t>JOIN;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 ve </a:t>
            </a:r>
            <a:r>
              <a:rPr lang="tr-TR" dirty="0" err="1"/>
              <a:t>rihgt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 işlemlerinin birleşim kümesidir. Her iki ilişkideki tüm satırlar listelenir ve ilişkisi olmayan satırlar NULL ile doldurulur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25" y="3564202"/>
            <a:ext cx="8674789" cy="17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86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FULL OUTER JOIN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10" y="2548062"/>
            <a:ext cx="8003682" cy="22460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t="6942" r="64652" b="69748"/>
          <a:stretch/>
        </p:blipFill>
        <p:spPr>
          <a:xfrm>
            <a:off x="3153756" y="3056855"/>
            <a:ext cx="2802011" cy="349956"/>
          </a:xfrm>
          <a:prstGeom prst="rect">
            <a:avLst/>
          </a:prstGeom>
        </p:spPr>
      </p:pic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6318" b="72706"/>
          <a:stretch/>
        </p:blipFill>
        <p:spPr>
          <a:xfrm>
            <a:off x="6186311" y="3079865"/>
            <a:ext cx="1329318" cy="30393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808583" y="2684609"/>
            <a:ext cx="1875835" cy="2923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tr-TR" sz="1300" dirty="0" err="1" smtClean="0">
                <a:solidFill>
                  <a:schemeClr val="bg1"/>
                </a:solidFill>
              </a:rPr>
              <a:t>Ogr_no,Ogr_adi,Bölüm</a:t>
            </a:r>
            <a:endParaRPr lang="tr-T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75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Müşteri </a:t>
            </a:r>
            <a:r>
              <a:rPr lang="tr-TR" dirty="0"/>
              <a:t>tablosu aşağıda verilmiştir. Bu tabloyu kullanarak ilçesi “Maltepe” olan müşterileri listeleyiniz.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67" y="3326835"/>
            <a:ext cx="5802167" cy="297365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712878" y="3444929"/>
            <a:ext cx="10647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MÜŞTERİ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88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Aşağıda </a:t>
            </a:r>
            <a:r>
              <a:rPr lang="tr-TR" dirty="0"/>
              <a:t>verilen Öğrenci ve Dersler tablolarını göz önüne alarak Bilgisayar bölümünde okuyan ve tüm dersleri alan öğrencileri listeleyen ilişkisel cebir ifadesi nedir?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89" y="3620472"/>
            <a:ext cx="5166148" cy="23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78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Aşağıda </a:t>
            </a:r>
            <a:r>
              <a:rPr lang="tr-TR" dirty="0"/>
              <a:t>verilen Kredi ve Mevduat tablolarını göz önüne alarak, bankanın Maltepe şubesinde hem mevduat hem de kredi hesabı bulunan müşterilerin isimlerini listeleyiniz?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05" y="3376699"/>
            <a:ext cx="6636229" cy="32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Projeksiyon İşlemi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Belirli </a:t>
            </a:r>
            <a:r>
              <a:rPr lang="tr-TR" dirty="0"/>
              <a:t>bir ilişkiden sadece bazı sütunları almak için kullanılır. </a:t>
            </a:r>
          </a:p>
          <a:p>
            <a:r>
              <a:rPr lang="tr-TR" dirty="0" smtClean="0"/>
              <a:t>Seçim </a:t>
            </a:r>
            <a:r>
              <a:rPr lang="tr-TR" dirty="0"/>
              <a:t>işleminden dönen sonuçlar ile de </a:t>
            </a:r>
            <a:r>
              <a:rPr lang="tr-TR" dirty="0" smtClean="0"/>
              <a:t>kullanılabilir.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Sonuçlar yeni bir tabloda gösterilir. 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16" y="3764616"/>
            <a:ext cx="3757185" cy="7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94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Aşağıda </a:t>
            </a:r>
            <a:r>
              <a:rPr lang="tr-TR" dirty="0"/>
              <a:t>verilen Kredi ve Mevduat tablolarını göz önüne alarak, bankanın Konak şubesinde mevduat hesabı olup kredi hesabı olmayan müşterilerin isimlerini listeleyiniz?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48" y="3426138"/>
            <a:ext cx="6708756" cy="32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8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Yönetim </a:t>
            </a:r>
            <a:r>
              <a:rPr lang="tr-TR" dirty="0" smtClean="0"/>
              <a:t>Sistemleri 1-2 </a:t>
            </a:r>
            <a:r>
              <a:rPr lang="tr-TR" dirty="0" err="1" smtClean="0"/>
              <a:t>Turtgut</a:t>
            </a:r>
            <a:r>
              <a:rPr lang="tr-TR" dirty="0" smtClean="0"/>
              <a:t> </a:t>
            </a:r>
            <a:r>
              <a:rPr lang="tr-TR" dirty="0" err="1" smtClean="0"/>
              <a:t>Özseven</a:t>
            </a:r>
            <a:endParaRPr lang="tr-TR" dirty="0" smtClean="0"/>
          </a:p>
          <a:p>
            <a:r>
              <a:rPr lang="tr-TR" dirty="0" err="1" smtClean="0"/>
              <a:t>Veritabanı</a:t>
            </a:r>
            <a:r>
              <a:rPr lang="tr-TR" dirty="0" smtClean="0"/>
              <a:t> Yönetim Sistemleri-İbrahim </a:t>
            </a:r>
            <a:r>
              <a:rPr lang="tr-TR" dirty="0"/>
              <a:t>Çil</a:t>
            </a:r>
          </a:p>
          <a:p>
            <a:r>
              <a:rPr lang="tr-TR" dirty="0" smtClean="0"/>
              <a:t>Programlama ve </a:t>
            </a:r>
            <a:r>
              <a:rPr lang="tr-TR" dirty="0" err="1" smtClean="0"/>
              <a:t>Veritabanı</a:t>
            </a:r>
            <a:r>
              <a:rPr lang="tr-TR" dirty="0" smtClean="0"/>
              <a:t> Mantığı-Kadir Çamoğlu</a:t>
            </a:r>
          </a:p>
          <a:p>
            <a:r>
              <a:rPr lang="tr-TR" dirty="0" smtClean="0"/>
              <a:t>VTYS Ders Notları-Gökhan </a:t>
            </a:r>
            <a:r>
              <a:rPr lang="tr-TR" dirty="0" err="1" smtClean="0"/>
              <a:t>Memiş</a:t>
            </a:r>
            <a:endParaRPr lang="tr-TR" dirty="0" smtClean="0"/>
          </a:p>
          <a:p>
            <a:r>
              <a:rPr lang="tr-TR" dirty="0" smtClean="0"/>
              <a:t>VTYS </a:t>
            </a:r>
            <a:r>
              <a:rPr lang="tr-TR" dirty="0"/>
              <a:t>Ders </a:t>
            </a:r>
            <a:r>
              <a:rPr lang="tr-TR" dirty="0" smtClean="0"/>
              <a:t>Notları-Fatih Kayaalp </a:t>
            </a:r>
            <a:r>
              <a:rPr lang="tr-TR" dirty="0" err="1"/>
              <a:t>Memiş</a:t>
            </a:r>
            <a:endParaRPr lang="tr-TR" dirty="0"/>
          </a:p>
          <a:p>
            <a:r>
              <a:rPr lang="tr-TR" dirty="0" smtClean="0"/>
              <a:t>İnternet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Projeksiyon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78" y="2734549"/>
            <a:ext cx="9918145" cy="23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5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Projeksiyon İşlemi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91305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Ürünler </a:t>
            </a:r>
            <a:r>
              <a:rPr lang="tr-TR" dirty="0"/>
              <a:t>tablosundaki kayıtların sadece ürün isimleri ve markalarını listeleyen ilişkisel cebir ifadesini yazınız</a:t>
            </a:r>
            <a:r>
              <a:rPr lang="tr-TR" dirty="0" smtClean="0"/>
              <a:t>. (yeni bir tabloda)</a:t>
            </a:r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el-GR" dirty="0" smtClean="0">
                <a:latin typeface="Century Schoolbook" panose="02040604050505020304" pitchFamily="18" charset="0"/>
              </a:rPr>
              <a:t>Π</a:t>
            </a:r>
            <a:r>
              <a:rPr lang="tr-TR" baseline="-25000" dirty="0" err="1">
                <a:latin typeface="Century Schoolbook" panose="02040604050505020304" pitchFamily="18" charset="0"/>
              </a:rPr>
              <a:t>U</a:t>
            </a:r>
            <a:r>
              <a:rPr lang="tr-TR" baseline="-25000" dirty="0" err="1" smtClean="0">
                <a:latin typeface="Century Schoolbook" panose="02040604050505020304" pitchFamily="18" charset="0"/>
              </a:rPr>
              <a:t>run_adi</a:t>
            </a:r>
            <a:r>
              <a:rPr lang="tr-TR" baseline="-25000" dirty="0" smtClean="0">
                <a:latin typeface="Century Schoolbook" panose="02040604050505020304" pitchFamily="18" charset="0"/>
              </a:rPr>
              <a:t>, Marka</a:t>
            </a:r>
            <a:r>
              <a:rPr lang="tr-TR" dirty="0" smtClean="0">
                <a:latin typeface="Century Schoolbook" panose="02040604050505020304" pitchFamily="18" charset="0"/>
              </a:rPr>
              <a:t> </a:t>
            </a:r>
            <a:r>
              <a:rPr lang="tr-TR" dirty="0">
                <a:latin typeface="Century Schoolbook" panose="02040604050505020304" pitchFamily="18" charset="0"/>
              </a:rPr>
              <a:t>(</a:t>
            </a:r>
            <a:r>
              <a:rPr lang="tr-TR" dirty="0" smtClean="0">
                <a:latin typeface="Century Schoolbook" panose="02040604050505020304" pitchFamily="18" charset="0"/>
              </a:rPr>
              <a:t>ÜRÜNLER)</a:t>
            </a:r>
            <a:r>
              <a:rPr lang="nn-NO" dirty="0" smtClean="0">
                <a:latin typeface="Century Schoolbook" panose="02040604050505020304" pitchFamily="18" charset="0"/>
              </a:rPr>
              <a:t> </a:t>
            </a:r>
            <a:endParaRPr lang="tr-TR" dirty="0"/>
          </a:p>
          <a:p>
            <a:pPr algn="just"/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350" y="3254487"/>
            <a:ext cx="3443812" cy="21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9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Kartezyen Çarpımı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Belirli </a:t>
            </a:r>
            <a:r>
              <a:rPr lang="tr-TR" dirty="0"/>
              <a:t>bir ilişkiden mümkün olabilecek tüm ilişki çiftlerinin elde edilmesi ve tek bir ilişki biçiminde gösterilmesi için </a:t>
            </a:r>
            <a:r>
              <a:rPr lang="tr-TR" dirty="0" err="1"/>
              <a:t>kartezyen</a:t>
            </a:r>
            <a:r>
              <a:rPr lang="tr-TR" dirty="0"/>
              <a:t> çarpım kullanılır. </a:t>
            </a:r>
          </a:p>
          <a:p>
            <a:pPr algn="just"/>
            <a:r>
              <a:rPr lang="tr-TR" dirty="0" smtClean="0"/>
              <a:t>X </a:t>
            </a:r>
            <a:r>
              <a:rPr lang="tr-TR" dirty="0"/>
              <a:t>sembolü ile gösterilmektedir.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72" y="4472219"/>
            <a:ext cx="3645012" cy="9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6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Kartezyen Çarpımı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89" y="2336873"/>
            <a:ext cx="4346334" cy="25098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91" y="2336873"/>
            <a:ext cx="5838431" cy="25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7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Kartezyen Çarpımı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87" y="2336873"/>
            <a:ext cx="4350943" cy="40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682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4454</TotalTime>
  <Words>562</Words>
  <Application>Microsoft Office PowerPoint</Application>
  <PresentationFormat>Widescreen</PresentationFormat>
  <Paragraphs>144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Cambria Math</vt:lpstr>
      <vt:lpstr>Century Schoolbook</vt:lpstr>
      <vt:lpstr>Trebuchet MS</vt:lpstr>
      <vt:lpstr>Berlin</vt:lpstr>
      <vt:lpstr>Veritabanı Yönetim Sistemleri</vt:lpstr>
      <vt:lpstr>Seçme İşlemi </vt:lpstr>
      <vt:lpstr>Seçme İşlemi </vt:lpstr>
      <vt:lpstr>Projeksiyon İşlemi</vt:lpstr>
      <vt:lpstr>Projeksiyon İşlemi</vt:lpstr>
      <vt:lpstr>Projeksiyon İşlemi</vt:lpstr>
      <vt:lpstr>Kartezyen Çarpımı</vt:lpstr>
      <vt:lpstr>Kartezyen Çarpımı</vt:lpstr>
      <vt:lpstr>Kartezyen Çarpımı</vt:lpstr>
      <vt:lpstr>Kartezyen Çarpımı</vt:lpstr>
      <vt:lpstr>Kartezyen Çarpımı</vt:lpstr>
      <vt:lpstr>Birleşim İşlemi</vt:lpstr>
      <vt:lpstr>Birleşim İşlemi</vt:lpstr>
      <vt:lpstr>Birleşim İşlemi</vt:lpstr>
      <vt:lpstr>Birleşim İşlemi</vt:lpstr>
      <vt:lpstr>Kesişim İşlemi</vt:lpstr>
      <vt:lpstr>Kesişim İşlemi</vt:lpstr>
      <vt:lpstr>Kesişim İşlemi</vt:lpstr>
      <vt:lpstr>Kesişim İşlemi</vt:lpstr>
      <vt:lpstr>Fark İşlemi</vt:lpstr>
      <vt:lpstr>Fark İşlemi</vt:lpstr>
      <vt:lpstr>Fark İşlemi</vt:lpstr>
      <vt:lpstr>Fark İşlemi</vt:lpstr>
      <vt:lpstr>Bölme İşlemi</vt:lpstr>
      <vt:lpstr>Bölme İşlemi</vt:lpstr>
      <vt:lpstr>Bölme İşlemi</vt:lpstr>
      <vt:lpstr>Bölme İşlemi</vt:lpstr>
      <vt:lpstr>Birleştirme (Join)</vt:lpstr>
      <vt:lpstr> Birleştirme (Join-Natural)  </vt:lpstr>
      <vt:lpstr> Dışsal Birleştirme (OUTER JOIN)  </vt:lpstr>
      <vt:lpstr> LEFT OUTER JOIN </vt:lpstr>
      <vt:lpstr>  LEFT OUTER JOIN  </vt:lpstr>
      <vt:lpstr>RIGHT OUTER JOIN</vt:lpstr>
      <vt:lpstr> RIGHT OUTER JOIN </vt:lpstr>
      <vt:lpstr> FULL OUTER JOIN </vt:lpstr>
      <vt:lpstr> FULL OUTER JOIN </vt:lpstr>
      <vt:lpstr>Örnekler</vt:lpstr>
      <vt:lpstr>Örnekler</vt:lpstr>
      <vt:lpstr>Örnekler</vt:lpstr>
      <vt:lpstr>Örnekler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107</cp:revision>
  <dcterms:created xsi:type="dcterms:W3CDTF">2020-09-30T21:00:45Z</dcterms:created>
  <dcterms:modified xsi:type="dcterms:W3CDTF">2024-10-31T05:25:50Z</dcterms:modified>
</cp:coreProperties>
</file>