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46" r:id="rId2"/>
    <p:sldId id="457" r:id="rId3"/>
    <p:sldId id="459" r:id="rId4"/>
    <p:sldId id="458" r:id="rId5"/>
    <p:sldId id="436" r:id="rId6"/>
    <p:sldId id="460" r:id="rId7"/>
    <p:sldId id="423" r:id="rId8"/>
    <p:sldId id="437" r:id="rId9"/>
    <p:sldId id="438" r:id="rId10"/>
    <p:sldId id="461" r:id="rId11"/>
    <p:sldId id="439" r:id="rId12"/>
    <p:sldId id="462" r:id="rId13"/>
    <p:sldId id="440" r:id="rId14"/>
    <p:sldId id="441" r:id="rId15"/>
    <p:sldId id="442" r:id="rId16"/>
    <p:sldId id="443" r:id="rId17"/>
    <p:sldId id="444" r:id="rId18"/>
    <p:sldId id="445" r:id="rId19"/>
    <p:sldId id="463" r:id="rId20"/>
    <p:sldId id="464" r:id="rId21"/>
    <p:sldId id="465" r:id="rId22"/>
    <p:sldId id="466" r:id="rId23"/>
    <p:sldId id="446" r:id="rId24"/>
    <p:sldId id="448" r:id="rId25"/>
    <p:sldId id="447" r:id="rId26"/>
    <p:sldId id="467" r:id="rId27"/>
    <p:sldId id="449" r:id="rId28"/>
    <p:sldId id="450" r:id="rId29"/>
    <p:sldId id="451" r:id="rId30"/>
    <p:sldId id="468" r:id="rId31"/>
    <p:sldId id="452" r:id="rId32"/>
    <p:sldId id="453" r:id="rId33"/>
    <p:sldId id="469" r:id="rId34"/>
    <p:sldId id="454" r:id="rId35"/>
    <p:sldId id="455" r:id="rId36"/>
    <p:sldId id="456" r:id="rId37"/>
    <p:sldId id="520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67786" autoAdjust="0"/>
  </p:normalViewPr>
  <p:slideViewPr>
    <p:cSldViewPr>
      <p:cViewPr varScale="1">
        <p:scale>
          <a:sx n="55" d="100"/>
          <a:sy n="55" d="100"/>
        </p:scale>
        <p:origin x="220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66AD4-FA3B-4BBE-8CC4-51DEFAC11352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9989BD-54C4-4669-870D-1E0819B0B7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669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One frame from the award-winning computer-animated short film </a:t>
            </a:r>
            <a:r>
              <a:rPr lang="en-US" sz="1200" i="1" dirty="0" err="1" smtClean="0"/>
              <a:t>Luxo</a:t>
            </a:r>
            <a:r>
              <a:rPr lang="en-US" sz="1200" i="1" dirty="0" smtClean="0"/>
              <a:t> Jr</a:t>
            </a:r>
            <a:r>
              <a:rPr lang="en-US" sz="1200" dirty="0" smtClean="0"/>
              <a:t>. The film was designed using a key-frame animation system and cartoon animation techniques to provide lifelike actions of the lamps. Final images were rendered with multiple light sources and procedural texturing techniques. (</a:t>
            </a:r>
            <a:r>
              <a:rPr lang="en-US" sz="1200" i="1" dirty="0" smtClean="0"/>
              <a:t>Courtesy of Pixar. © 1986 Pixar.</a:t>
            </a:r>
            <a:r>
              <a:rPr lang="en-US" sz="1200" dirty="0" smtClean="0"/>
              <a:t>)</a:t>
            </a:r>
            <a:endParaRPr lang="tr-TR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tr-TR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One frame from the short film </a:t>
            </a:r>
            <a:r>
              <a:rPr lang="en-US" sz="1200" i="1" dirty="0" smtClean="0"/>
              <a:t>Tin Toy</a:t>
            </a:r>
            <a:r>
              <a:rPr lang="en-US" sz="1200" dirty="0" smtClean="0"/>
              <a:t>, the first computer-animated film to win an Oscar. Designed using a key-frame animation system, the film also required extensive facial-expression modeling. Final images were rendered using procedural shading, self-shadowing techniques, motion blur, and texture mapping. (</a:t>
            </a:r>
            <a:r>
              <a:rPr lang="en-US" sz="1200" i="1" dirty="0" smtClean="0"/>
              <a:t>Courtesy of Pixar. © 1988 Pixar</a:t>
            </a:r>
            <a:r>
              <a:rPr lang="en-US" sz="1200" dirty="0" smtClean="0"/>
              <a:t>.)</a:t>
            </a:r>
            <a:endParaRPr lang="tr-TR" sz="1200" dirty="0" smtClean="0"/>
          </a:p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7983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532649C-7572-4077-958E-6420343F75F1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97B94F3-3950-45B1-A2D3-75AB743B8B09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2879C1B-CF3B-49EA-8195-FF55F11927F3}" type="slidenum">
              <a:rPr lang="en-US" sz="1200"/>
              <a:pPr eaLnBrk="1" hangingPunct="1"/>
              <a:t>17</a:t>
            </a:fld>
            <a:endParaRPr lang="en-US" sz="120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123CE-7C40-41F0-9A67-3A52FF43454B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123CE-7C40-41F0-9A67-3A52FF43454B}" type="slidenum">
              <a:rPr lang="en-US" sz="1200"/>
              <a:pPr eaLnBrk="1" hangingPunct="1"/>
              <a:t>19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123CE-7C40-41F0-9A67-3A52FF43454B}" type="slidenum">
              <a:rPr lang="en-US" sz="1200"/>
              <a:pPr eaLnBrk="1" hangingPunct="1"/>
              <a:t>20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123CE-7C40-41F0-9A67-3A52FF43454B}" type="slidenum">
              <a:rPr lang="en-US" sz="1200"/>
              <a:pPr eaLnBrk="1" hangingPunct="1"/>
              <a:t>21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A123CE-7C40-41F0-9A67-3A52FF43454B}" type="slidenum">
              <a:rPr lang="en-US" sz="1200"/>
              <a:pPr eaLnBrk="1" hangingPunct="1"/>
              <a:t>22</a:t>
            </a:fld>
            <a:endParaRPr lang="en-US" sz="12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C2C7618-3EBA-4F75-B587-95C5A4D0828B}" type="slidenum">
              <a:rPr lang="en-US" sz="1200"/>
              <a:pPr eaLnBrk="1" hangingPunct="1"/>
              <a:t>23</a:t>
            </a:fld>
            <a:endParaRPr lang="en-US" sz="12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3CDA3C-8214-494D-956A-5FC67F79440F}" type="slidenum">
              <a:rPr lang="en-US" sz="1200"/>
              <a:pPr eaLnBrk="1" hangingPunct="1"/>
              <a:t>24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E56D9F-088D-4D70-952C-CAFBB25B7C62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1C4A4EB-137F-406C-AEBB-403B5F3D4E2D}" type="slidenum">
              <a:rPr lang="en-US" sz="1200"/>
              <a:pPr eaLnBrk="1" hangingPunct="1"/>
              <a:t>25</a:t>
            </a:fld>
            <a:endParaRPr lang="en-US" sz="120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13CDA3C-8214-494D-956A-5FC67F79440F}" type="slidenum">
              <a:rPr lang="en-US" sz="1200"/>
              <a:pPr eaLnBrk="1" hangingPunct="1"/>
              <a:t>26</a:t>
            </a:fld>
            <a:endParaRPr lang="en-US" sz="120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0A13167-0DA6-49B9-98BD-C10B571B3D4F}" type="slidenum">
              <a:rPr lang="en-US" sz="1200"/>
              <a:pPr eaLnBrk="1" hangingPunct="1"/>
              <a:t>27</a:t>
            </a:fld>
            <a:endParaRPr lang="en-US" sz="120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78CAE19-B0A4-480A-8005-227E97972875}" type="slidenum">
              <a:rPr lang="en-US" sz="1200"/>
              <a:pPr eaLnBrk="1" hangingPunct="1"/>
              <a:t>28</a:t>
            </a:fld>
            <a:endParaRPr lang="en-US" sz="120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302D1F-12AE-44E3-8A17-E3378D68A7E5}" type="slidenum">
              <a:rPr lang="en-US" sz="1200"/>
              <a:pPr eaLnBrk="1" hangingPunct="1"/>
              <a:t>29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E302D1F-12AE-44E3-8A17-E3378D68A7E5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tr-TR" dirty="0" smtClean="0"/>
              <a:t>F=</a:t>
            </a:r>
            <a:r>
              <a:rPr lang="tr-TR" dirty="0" err="1" smtClean="0"/>
              <a:t>ma</a:t>
            </a:r>
            <a:r>
              <a:rPr lang="tr-TR" dirty="0" smtClean="0"/>
              <a:t> sabit</a:t>
            </a:r>
            <a:r>
              <a:rPr lang="tr-TR" baseline="0" dirty="0" smtClean="0"/>
              <a:t> kütle</a:t>
            </a:r>
          </a:p>
          <a:p>
            <a:pPr eaLnBrk="1" hangingPunct="1"/>
            <a:r>
              <a:rPr lang="tr-TR" baseline="0" dirty="0" smtClean="0"/>
              <a:t>Yakıtı azalan uzay araçları için değişen kütle bilgisine ihtiyaç vardır.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BDE279-1DCD-4FCC-A1A6-CDF2A8B0EA9B}" type="slidenum">
              <a:rPr lang="en-US" sz="1200"/>
              <a:pPr eaLnBrk="1" hangingPunct="1"/>
              <a:t>31</a:t>
            </a:fld>
            <a:endParaRPr lang="en-US" sz="120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791C242-CAAA-4A06-8DC5-28D245C926C8}" type="slidenum">
              <a:rPr lang="en-US" sz="1200"/>
              <a:pPr eaLnBrk="1" hangingPunct="1"/>
              <a:t>32</a:t>
            </a:fld>
            <a:endParaRPr 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A3C2AA-5BFF-4D86-A24D-2AB1B36D6551}" type="slidenum">
              <a:rPr lang="en-US" sz="1200"/>
              <a:pPr eaLnBrk="1" hangingPunct="1"/>
              <a:t>34</a:t>
            </a:fld>
            <a:endParaRPr lang="en-US" sz="120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A4ADFCA-07C7-43B5-8CFA-A9C528A106FD}" type="slidenum">
              <a:rPr lang="en-US" sz="1200"/>
              <a:pPr eaLnBrk="1" hangingPunct="1"/>
              <a:t>35</a:t>
            </a:fld>
            <a:endParaRPr 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9BD24F0-F122-40A8-99BD-6F43B60B95A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BCD8F25-5D4D-4CF1-B9F0-0427BF6C842A}" type="slidenum">
              <a:rPr lang="en-US" altLang="tr-TR" sz="1200"/>
              <a:pPr eaLnBrk="1" hangingPunct="1"/>
              <a:t>36</a:t>
            </a:fld>
            <a:endParaRPr lang="en-US" altLang="tr-TR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tr-TR" altLang="tr-T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 Yer Tutucus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glm::vec4 controlPoints[5] = {{5.0, 5.0, 5.0, 1.0}, </a:t>
                </a:r>
              </a:p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      {5.0, -8.0, -10.0, 1.0},  {-7.0, 8.0, -15.0, 1.0}, </a:t>
                </a:r>
              </a:p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      {-4.0, -4.0, 10.0, 1.0}, {5.0, 5.0, 5.0, 1.0}};</a:t>
                </a:r>
              </a:p>
              <a:p>
                <a:endParaRPr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Helikopter modelinin </a:t>
                </a:r>
                <a:r>
                  <a:rPr lang="en-US" sz="1400" smtClean="0"/>
                  <a:t>kayma miktarı için şeridin ilgili bir koordinat noktasının x-y-x değerlerinden yararlanınız.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Helikopter modelinin </a:t>
                </a:r>
                <a:r>
                  <a:rPr lang="en-US" sz="1400" smtClean="0"/>
                  <a:t>dönme miktarı için şeridin kayma noktasındaki nokta koordinatı ve bu koordinattan N adım sonraki bir noktanın koordinatı arasındaki farkı alınız. 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smtClean="0"/>
                  <a:t>Hesaplanan fark vektörünü z ekseniyle hizalayan dönme açılarının tersini kullanarak helikopteri yörüngeyle hizalayınız. 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baseline="0" smtClean="0"/>
                  <a:t>z ekseniyle hizalamada 07_Üç boyutta dönüşümler ders notunda yer alan genel eksen etrafında dönüş formüllerinden yararlanınız.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baseline="0" smtClean="0"/>
                  <a:t>Dönüşümlerin modeli doğru şekilde dönüştürebilmesi için kodda tersi sıralamada yazılması gerektiğini unutmayınız</a:t>
                </a:r>
                <a:r>
                  <a:rPr lang="en-US" sz="1400" baseline="0" smtClean="0"/>
                  <a:t>.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baseline="0" smtClean="0"/>
                  <a:t>İstenirse fark vektöründeki y koordinatlarının negatif veya pozitif olması durumlarına göre sırasıyla artan veya azalan ivmeyle ilişkilendirme yapılarak uyku süresi arttırılıp azaltılabilir.</a:t>
                </a:r>
              </a:p>
              <a:p>
                <a:pPr marL="0"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1400" baseline="0" smtClean="0"/>
                  <a:t>Bu güncellemede zaman içerisinde uyku süresinin negatife düşmemesine dikkat edilmelidir.</a:t>
                </a:r>
                <a:endParaRPr lang="en-US" sz="1400" smtClean="0"/>
              </a:p>
              <a:p>
                <a:endParaRPr lang="en-US" sz="12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 Yer Tutucusu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(-10, -10, -10) kaydırma ile çaydanlık modelini yeşil dokuda çizdirme</a:t>
                </a:r>
              </a:p>
              <a:p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(-10, -10, -10) kaydırma ile gezegen modelini orijinal dokusunda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3-) Başlangıç konumu (10, 10, 10) olan y eksenine parallel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bir eksen etrafında 150</a:t>
                </a:r>
                <a:r>
                  <a:rPr lang="en-US" sz="1200" i="0" kern="1200" baseline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°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döndürme ile çaydanlık modelini benekli dokuda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4-)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(10, 10, 10) kaydırma ile gezegen modelini orijinal dokusunda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5-) (-10, -10, -10) sabit noktasına göre x-y-z eksenlerinde sırasıyla (0.7, 0.3, 0.3) ölçekleme ile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çaydanlık modelini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koyu ahşap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dokuda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6-) (-1, -1, -1) orijin noktalı ve eksenleri x-y-z eksenleriyle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paralel x’,y’,z’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koordinat sistemine göre x-y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düzleminde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yansıtma ile çaydanlık modelini koyu mavi (top) dokuda çizdirme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7-) x-y-z</a:t>
                </a:r>
                <a:r>
                  <a:rPr lang="en-US" sz="1200" kern="1200" baseline="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eksenlerinde 0.05 ölçekleme </a:t>
                </a:r>
                <a:r>
                  <a:rPr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ve (-1, -1, -1) kaydırma ile kaya modelini orijinal dokusunda çizdirme</a:t>
                </a:r>
              </a:p>
            </p:txBody>
          </p:sp>
        </mc:Fallback>
      </mc:AlternateContent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7B587-C838-4B17-91B7-604559B97AA1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0250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204EA5E-371E-4B3B-B89A-1A55F9A360A5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smtClean="0"/>
              <a:t>1440/5</a:t>
            </a:r>
            <a:r>
              <a:rPr lang="en-US" sz="1200" smtClean="0"/>
              <a:t>???</a:t>
            </a:r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9989BD-54C4-4669-870D-1E0819B0B7B4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153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61C1B74-0944-4C60-B624-776A8D79D344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551D06-71A6-4D64-BA95-7F611A7EEB95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551D06-71A6-4D64-BA95-7F611A7EEB95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D61995B-3D7A-4BC8-AFE3-6A839AE69B77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7.05.2024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tr-T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ANİMASYO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</a:t>
            </a:r>
            <a:endParaRPr lang="tr-TR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Picture 2" descr="http://www.uludag.edu.tr/uploads/5/menu_resimler/logojpe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Başlık 7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chemeClr val="tx1">
                    <a:lumMod val="75000"/>
                    <a:lumOff val="25000"/>
                  </a:schemeClr>
                </a:solidFill>
              </a:rPr>
              <a:t>BMB </a:t>
            </a:r>
            <a:r>
              <a:rPr lang="tr-TR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lang="en-US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22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tr-T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BİLGİSAYAR</a:t>
            </a:r>
            <a:r>
              <a:rPr lang="tr-TR" sz="3600" kern="0" dirty="0">
                <a:solidFill>
                  <a:schemeClr val="accent4">
                    <a:lumMod val="25000"/>
                  </a:schemeClr>
                </a:solidFill>
              </a:rPr>
              <a:t> </a:t>
            </a:r>
            <a:r>
              <a:rPr lang="tr-T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GRAFİKLERİ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7834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Animasyon Dizilerinin Tasarımı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tr-TR" sz="2400"/>
              <a:t>Anahtar çerçeve </a:t>
            </a:r>
            <a:r>
              <a:rPr lang="en-US" sz="2400" smtClean="0"/>
              <a:t>veya ana çerçeve</a:t>
            </a:r>
            <a:r>
              <a:rPr lang="tr-TR" sz="2400"/>
              <a:t> (key frame)</a:t>
            </a:r>
            <a:r>
              <a:rPr lang="en-US" sz="2400"/>
              <a:t> </a:t>
            </a:r>
            <a:r>
              <a:rPr lang="tr-TR" sz="2400" smtClean="0"/>
              <a:t>tayini</a:t>
            </a:r>
            <a:endParaRPr lang="tr-TR" sz="2400" dirty="0"/>
          </a:p>
          <a:p>
            <a:pPr lvl="1">
              <a:lnSpc>
                <a:spcPct val="120000"/>
              </a:lnSpc>
            </a:pPr>
            <a:r>
              <a:rPr lang="tr-TR" sz="2000" smtClean="0"/>
              <a:t>Ana</a:t>
            </a:r>
            <a:r>
              <a:rPr lang="en-US" sz="2000" smtClean="0"/>
              <a:t>htar</a:t>
            </a:r>
            <a:r>
              <a:rPr lang="tr-TR" sz="2000" smtClean="0"/>
              <a:t> </a:t>
            </a:r>
            <a:r>
              <a:rPr lang="tr-TR" sz="2000" dirty="0"/>
              <a:t>çerçeve animasyon dizisinde belirli bir andaki sahnenin detaylı görselidir.</a:t>
            </a:r>
          </a:p>
          <a:p>
            <a:pPr lvl="1">
              <a:lnSpc>
                <a:spcPct val="120000"/>
              </a:lnSpc>
            </a:pPr>
            <a:r>
              <a:rPr lang="tr-TR" sz="2000" dirty="0"/>
              <a:t>Karmaşık hareketler için basit hareketlere nazaran daha </a:t>
            </a:r>
            <a:r>
              <a:rPr lang="tr-TR" sz="2000"/>
              <a:t>çok </a:t>
            </a:r>
            <a:r>
              <a:rPr lang="tr-TR" sz="2000" smtClean="0"/>
              <a:t>ana</a:t>
            </a:r>
            <a:r>
              <a:rPr lang="en-US" sz="2000" smtClean="0"/>
              <a:t>htar</a:t>
            </a:r>
            <a:r>
              <a:rPr lang="tr-TR" sz="2000" smtClean="0"/>
              <a:t> </a:t>
            </a:r>
            <a:r>
              <a:rPr lang="tr-TR" sz="2000" dirty="0"/>
              <a:t>çerçeve tanımlanır.</a:t>
            </a:r>
          </a:p>
          <a:p>
            <a:pPr lvl="1">
              <a:lnSpc>
                <a:spcPct val="120000"/>
              </a:lnSpc>
            </a:pPr>
            <a:r>
              <a:rPr lang="tr-TR" sz="2000" dirty="0"/>
              <a:t>Genelde usta animatörler bu işi üstlenir.</a:t>
            </a:r>
          </a:p>
          <a:p>
            <a:pPr>
              <a:lnSpc>
                <a:spcPct val="120000"/>
              </a:lnSpc>
            </a:pPr>
            <a:r>
              <a:rPr lang="tr-TR" sz="2400" dirty="0"/>
              <a:t>Ara çerçevelerin üretimi</a:t>
            </a:r>
          </a:p>
          <a:p>
            <a:pPr lvl="1">
              <a:lnSpc>
                <a:spcPct val="120000"/>
              </a:lnSpc>
            </a:pPr>
            <a:r>
              <a:rPr lang="tr-TR" sz="2000" smtClean="0"/>
              <a:t>Ana</a:t>
            </a:r>
            <a:r>
              <a:rPr lang="en-US" sz="2000" smtClean="0"/>
              <a:t>htar</a:t>
            </a:r>
            <a:r>
              <a:rPr lang="tr-TR" sz="2000" smtClean="0"/>
              <a:t> </a:t>
            </a:r>
            <a:r>
              <a:rPr lang="tr-TR" sz="2000" dirty="0"/>
              <a:t>çerçeveler arasında bazı ara değerleme yöntemleriyle üretilir.</a:t>
            </a:r>
          </a:p>
          <a:p>
            <a:pPr lvl="1">
              <a:lnSpc>
                <a:spcPct val="120000"/>
              </a:lnSpc>
            </a:pPr>
            <a:r>
              <a:rPr lang="tr-TR" sz="2000"/>
              <a:t>Her </a:t>
            </a:r>
            <a:r>
              <a:rPr lang="tr-TR" sz="2000" smtClean="0"/>
              <a:t>ana</a:t>
            </a:r>
            <a:r>
              <a:rPr lang="en-US" sz="2000" smtClean="0"/>
              <a:t>htar</a:t>
            </a:r>
            <a:r>
              <a:rPr lang="tr-TR" sz="2000" smtClean="0"/>
              <a:t> </a:t>
            </a:r>
            <a:r>
              <a:rPr lang="tr-TR" sz="2000" dirty="0"/>
              <a:t>çerçeve çifti arasında yaklaşık 3 ila 5 ara çerçeve oluşturulur.</a:t>
            </a:r>
          </a:p>
          <a:p>
            <a:pPr>
              <a:lnSpc>
                <a:spcPct val="120000"/>
              </a:lnSpc>
            </a:pPr>
            <a:r>
              <a:rPr lang="tr-TR" sz="2400" dirty="0" smtClean="0"/>
              <a:t>Örneğin,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Tekrarlı </a:t>
            </a:r>
            <a:r>
              <a:rPr lang="tr-TR" sz="2000" dirty="0"/>
              <a:t>çerçeve olmaksızın 1 dakikalık bir film 60x24=1440 çerçeve gerektirir.</a:t>
            </a:r>
          </a:p>
          <a:p>
            <a:pPr lvl="1">
              <a:lnSpc>
                <a:spcPct val="120000"/>
              </a:lnSpc>
            </a:pPr>
            <a:r>
              <a:rPr lang="tr-TR" sz="2000"/>
              <a:t>Her </a:t>
            </a:r>
            <a:r>
              <a:rPr lang="tr-TR" sz="2000" smtClean="0"/>
              <a:t>ana</a:t>
            </a:r>
            <a:r>
              <a:rPr lang="en-US" sz="2000" smtClean="0"/>
              <a:t>htar</a:t>
            </a:r>
            <a:r>
              <a:rPr lang="tr-TR" sz="2000" smtClean="0"/>
              <a:t> çerçeve</a:t>
            </a:r>
            <a:r>
              <a:rPr lang="en-US" sz="2000" smtClean="0"/>
              <a:t> çifti</a:t>
            </a:r>
            <a:r>
              <a:rPr lang="tr-TR" sz="2000" smtClean="0"/>
              <a:t> </a:t>
            </a:r>
            <a:r>
              <a:rPr lang="tr-TR" sz="2000"/>
              <a:t>arasında </a:t>
            </a:r>
            <a:r>
              <a:rPr lang="en-US" sz="2000" smtClean="0"/>
              <a:t>4</a:t>
            </a:r>
            <a:r>
              <a:rPr lang="tr-TR" sz="2000" smtClean="0"/>
              <a:t> </a:t>
            </a:r>
            <a:r>
              <a:rPr lang="en-US" sz="2000" smtClean="0"/>
              <a:t>çerçeve (in-between) kullanılırsa</a:t>
            </a:r>
            <a:r>
              <a:rPr lang="tr-TR" sz="2000" smtClean="0"/>
              <a:t> 288 ana</a:t>
            </a:r>
            <a:r>
              <a:rPr lang="en-US" sz="2000" smtClean="0"/>
              <a:t>htar</a:t>
            </a:r>
            <a:r>
              <a:rPr lang="tr-TR" sz="2000" smtClean="0"/>
              <a:t> </a:t>
            </a:r>
            <a:r>
              <a:rPr lang="tr-TR" sz="2000" dirty="0"/>
              <a:t>çerçeve gerekir.</a:t>
            </a:r>
            <a:endParaRPr lang="tr-TR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1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Geleneksel Animasyon Teknikleri</a:t>
            </a:r>
            <a:endParaRPr lang="en-US" dirty="0" smtClean="0"/>
          </a:p>
        </p:txBody>
      </p:sp>
      <p:pic>
        <p:nvPicPr>
          <p:cNvPr id="20483" name="AADGHZU0.jpg" descr="AADGHZU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30"/>
          <a:stretch/>
        </p:blipFill>
        <p:spPr bwMode="auto">
          <a:xfrm>
            <a:off x="4427984" y="3717032"/>
            <a:ext cx="4347393" cy="268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3285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Hareket dizilerini gösterme ve vurgulamada çeşitli yöntemler kullanılır.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Özellikle </a:t>
            </a:r>
            <a:r>
              <a:rPr lang="tr-TR" dirty="0"/>
              <a:t>katı olmayan cisimler için ivmelenme etkilerini göstermede ezilme ve esneme (</a:t>
            </a:r>
            <a:r>
              <a:rPr lang="en-US" dirty="0"/>
              <a:t>squash and stretch</a:t>
            </a:r>
            <a:r>
              <a:rPr lang="tr-TR" dirty="0"/>
              <a:t>) tekniği kullanılır</a:t>
            </a:r>
            <a:r>
              <a:rPr lang="tr-TR" dirty="0" smtClean="0"/>
              <a:t>.</a:t>
            </a:r>
          </a:p>
          <a:p>
            <a:pPr>
              <a:lnSpc>
                <a:spcPct val="120000"/>
              </a:lnSpc>
            </a:pPr>
            <a:endParaRPr lang="tr-TR" sz="2900" dirty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85089" y="3861047"/>
            <a:ext cx="4230927" cy="252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tr-TR" sz="2700" dirty="0" smtClean="0"/>
              <a:t>Bir topun ivmelenmesinde kullanılan </a:t>
            </a:r>
            <a:r>
              <a:rPr lang="tr-TR" sz="2800" dirty="0"/>
              <a:t>ezilme ve esneme</a:t>
            </a:r>
            <a:r>
              <a:rPr lang="tr-TR" sz="2700" dirty="0" smtClean="0"/>
              <a:t> tekniği</a:t>
            </a:r>
            <a:endParaRPr lang="tr-TR" sz="2700" dirty="0"/>
          </a:p>
        </p:txBody>
      </p:sp>
    </p:spTree>
    <p:extLst>
      <p:ext uri="{BB962C8B-B14F-4D97-AF65-F5344CB8AC3E}">
        <p14:creationId xmlns:p14="http://schemas.microsoft.com/office/powerpoint/2010/main" val="148667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Geleneksel Animasyon Teknikleri</a:t>
            </a:r>
            <a:endParaRPr lang="en-US" dirty="0" smtClean="0"/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57200" y="1600199"/>
            <a:ext cx="8229600" cy="4205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tr-TR" sz="2800" smtClean="0"/>
              <a:t>Animasyon hareketlerin</a:t>
            </a:r>
            <a:r>
              <a:rPr lang="en-US" sz="2800" smtClean="0"/>
              <a:t>in</a:t>
            </a:r>
            <a:r>
              <a:rPr lang="tr-TR" sz="2800" smtClean="0"/>
              <a:t> </a:t>
            </a:r>
            <a:r>
              <a:rPr lang="tr-TR" sz="2800" dirty="0"/>
              <a:t>öncülü veya neticesinde </a:t>
            </a:r>
            <a:r>
              <a:rPr lang="tr-TR" sz="2800"/>
              <a:t>oluşabilecek </a:t>
            </a:r>
            <a:r>
              <a:rPr lang="tr-TR" sz="2800" smtClean="0"/>
              <a:t>hareketler</a:t>
            </a:r>
            <a:r>
              <a:rPr lang="en-US" sz="2800" smtClean="0"/>
              <a:t> modellenip</a:t>
            </a:r>
            <a:r>
              <a:rPr lang="tr-TR" sz="2800" smtClean="0"/>
              <a:t> gösterilebilir.</a:t>
            </a:r>
            <a:endParaRPr lang="en-US" sz="2800" smtClean="0"/>
          </a:p>
          <a:p>
            <a:pPr algn="just">
              <a:lnSpc>
                <a:spcPct val="120000"/>
              </a:lnSpc>
            </a:pPr>
            <a:r>
              <a:rPr lang="en-US" sz="2800" smtClean="0"/>
              <a:t>Örneğin,</a:t>
            </a:r>
            <a:endParaRPr lang="tr-TR" sz="2800" dirty="0" smtClean="0"/>
          </a:p>
          <a:p>
            <a:pPr lvl="1" algn="just">
              <a:lnSpc>
                <a:spcPct val="120000"/>
              </a:lnSpc>
            </a:pPr>
            <a:r>
              <a:rPr lang="tr-TR" sz="2400" dirty="0" smtClean="0"/>
              <a:t>Koşmaya hazırlanırken ileri uzanma ve vücudu döndürme</a:t>
            </a:r>
          </a:p>
          <a:p>
            <a:pPr lvl="1" algn="just">
              <a:lnSpc>
                <a:spcPct val="120000"/>
              </a:lnSpc>
            </a:pPr>
            <a:r>
              <a:rPr lang="tr-TR" sz="2400" dirty="0" smtClean="0"/>
              <a:t>Topu fırlattıktan sonra karakterin kolunun sallanması</a:t>
            </a:r>
          </a:p>
          <a:p>
            <a:pPr algn="just">
              <a:lnSpc>
                <a:spcPct val="120000"/>
              </a:lnSpc>
            </a:pPr>
            <a:endParaRPr lang="tr-TR" sz="2800" dirty="0" smtClean="0"/>
          </a:p>
          <a:p>
            <a:pPr algn="just">
              <a:lnSpc>
                <a:spcPct val="120000"/>
              </a:lnSpc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7850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Geleneksel Animasyon Teknikleri</a:t>
            </a:r>
            <a:endParaRPr lang="en-US" dirty="0" smtClean="0"/>
          </a:p>
        </p:txBody>
      </p:sp>
      <p:pic>
        <p:nvPicPr>
          <p:cNvPr id="22531" name="AADGHZV0.jpg" descr="AADGHZV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7"/>
          <a:stretch/>
        </p:blipFill>
        <p:spPr bwMode="auto">
          <a:xfrm>
            <a:off x="4371513" y="3823185"/>
            <a:ext cx="4707110" cy="2918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İçerik Yer Tutucusu 2"/>
          <p:cNvSpPr txBox="1">
            <a:spLocks/>
          </p:cNvSpPr>
          <p:nvPr/>
        </p:nvSpPr>
        <p:spPr>
          <a:xfrm>
            <a:off x="457200" y="1600199"/>
            <a:ext cx="8229600" cy="2332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tr-TR" dirty="0" smtClean="0"/>
              <a:t>Animasyon çerçeveleri arasındaki mesafeyi </a:t>
            </a:r>
            <a:r>
              <a:rPr lang="tr-TR" smtClean="0"/>
              <a:t>ifade </a:t>
            </a:r>
            <a:r>
              <a:rPr lang="en-US" smtClean="0"/>
              <a:t>etmek için uygun bir</a:t>
            </a:r>
            <a:r>
              <a:rPr lang="tr-TR" smtClean="0"/>
              <a:t> </a:t>
            </a:r>
            <a:r>
              <a:rPr lang="tr-TR" dirty="0" smtClean="0"/>
              <a:t>zamanlama tekniği kullanılır.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Yavaş hareket eden bir nesne daha yakın aralıklı çerçeveler ile temsil edilir.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Hızlı hareket </a:t>
            </a:r>
            <a:r>
              <a:rPr lang="tr-TR" dirty="0"/>
              <a:t>eden bir nesne </a:t>
            </a:r>
            <a:r>
              <a:rPr lang="tr-TR" dirty="0" smtClean="0"/>
              <a:t>hareket doğrultusunda daha seyrek aralıklı </a:t>
            </a:r>
            <a:r>
              <a:rPr lang="tr-TR" dirty="0"/>
              <a:t>çerçeveler ile temsil edilir.</a:t>
            </a:r>
          </a:p>
          <a:p>
            <a:pPr>
              <a:lnSpc>
                <a:spcPct val="120000"/>
              </a:lnSpc>
            </a:pPr>
            <a:endParaRPr lang="tr-TR" dirty="0" smtClean="0"/>
          </a:p>
          <a:p>
            <a:pPr>
              <a:lnSpc>
                <a:spcPct val="120000"/>
              </a:lnSpc>
            </a:pPr>
            <a:endParaRPr lang="tr-TR" sz="2900" dirty="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457201" y="3861047"/>
            <a:ext cx="4114800" cy="2523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tr-TR" sz="2200" dirty="0" smtClean="0"/>
              <a:t>Zıplayan </a:t>
            </a:r>
            <a:r>
              <a:rPr lang="tr-TR" sz="2200" smtClean="0"/>
              <a:t>bir top için </a:t>
            </a:r>
            <a:r>
              <a:rPr lang="en-US" sz="2200" smtClean="0"/>
              <a:t>hareketi ifade eden</a:t>
            </a:r>
            <a:r>
              <a:rPr lang="tr-TR" sz="2200" smtClean="0"/>
              <a:t> çerçeveler</a:t>
            </a:r>
            <a:r>
              <a:rPr lang="en-US" sz="2200" smtClean="0"/>
              <a:t> </a:t>
            </a:r>
            <a:r>
              <a:rPr lang="tr-TR" sz="2200" smtClean="0"/>
              <a:t>arasındaki </a:t>
            </a:r>
            <a:r>
              <a:rPr lang="en-US" sz="2200" smtClean="0"/>
              <a:t>mesafeler</a:t>
            </a:r>
            <a:r>
              <a:rPr lang="tr-TR" sz="2200" smtClean="0"/>
              <a:t> topun hızı </a:t>
            </a:r>
            <a:r>
              <a:rPr lang="tr-TR" sz="2200" dirty="0" smtClean="0"/>
              <a:t>arttıkça artar.</a:t>
            </a:r>
          </a:p>
        </p:txBody>
      </p:sp>
    </p:spTree>
    <p:extLst>
      <p:ext uri="{BB962C8B-B14F-4D97-AF65-F5344CB8AC3E}">
        <p14:creationId xmlns:p14="http://schemas.microsoft.com/office/powerpoint/2010/main" val="34068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Genel Bilgisayar Animasyonu Fonksiyonları ve Dilleri</a:t>
            </a:r>
            <a:endParaRPr lang="en-US" dirty="0" smtClean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sz="2900" dirty="0" smtClean="0"/>
              <a:t>C, C</a:t>
            </a:r>
            <a:r>
              <a:rPr lang="tr-TR" sz="2900" smtClean="0"/>
              <a:t>++, </a:t>
            </a:r>
            <a:r>
              <a:rPr lang="en-US" sz="2900" smtClean="0"/>
              <a:t>C#, </a:t>
            </a:r>
            <a:r>
              <a:rPr lang="tr-TR" sz="2900" smtClean="0"/>
              <a:t>Lisp</a:t>
            </a:r>
            <a:r>
              <a:rPr lang="tr-TR" sz="2900" dirty="0" smtClean="0"/>
              <a:t>, Java benzeri genel programlama dilleri animasyon </a:t>
            </a:r>
            <a:r>
              <a:rPr lang="tr-TR" sz="2900" smtClean="0"/>
              <a:t>tasarımı v</a:t>
            </a:r>
            <a:r>
              <a:rPr lang="en-US" sz="2900" smtClean="0"/>
              <a:t>e</a:t>
            </a:r>
            <a:r>
              <a:rPr lang="tr-TR" sz="2900" smtClean="0"/>
              <a:t> kontrolünü sağlar</a:t>
            </a:r>
            <a:r>
              <a:rPr lang="en-US" sz="2900" smtClean="0"/>
              <a:t>.</a:t>
            </a:r>
            <a:endParaRPr lang="tr-TR" sz="2900" dirty="0" smtClean="0"/>
          </a:p>
          <a:p>
            <a:pPr lvl="1">
              <a:lnSpc>
                <a:spcPct val="120000"/>
              </a:lnSpc>
            </a:pPr>
            <a:r>
              <a:rPr lang="en-US" sz="2500" smtClean="0"/>
              <a:t>A</a:t>
            </a:r>
            <a:r>
              <a:rPr lang="tr-TR" sz="2500" smtClean="0"/>
              <a:t>nimasyon tasarım</a:t>
            </a:r>
            <a:r>
              <a:rPr lang="en-US" sz="2500" smtClean="0"/>
              <a:t>ları</a:t>
            </a:r>
            <a:r>
              <a:rPr lang="tr-TR" sz="2500" smtClean="0"/>
              <a:t> </a:t>
            </a:r>
            <a:r>
              <a:rPr lang="tr-TR" sz="2500" dirty="0" smtClean="0"/>
              <a:t>için özel fonksiyonlar sağlayan özel amaçlı paketler bulunur. </a:t>
            </a:r>
          </a:p>
          <a:p>
            <a:pPr>
              <a:lnSpc>
                <a:spcPct val="120000"/>
              </a:lnSpc>
            </a:pPr>
            <a:r>
              <a:rPr lang="tr-TR" sz="2900" dirty="0" smtClean="0"/>
              <a:t>Bu paketler şu ve benzeri işlevleri içerir.</a:t>
            </a:r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Nesne oluşturup tasarlamak için grafik editörü </a:t>
            </a:r>
          </a:p>
          <a:p>
            <a:pPr lvl="1">
              <a:lnSpc>
                <a:spcPct val="120000"/>
              </a:lnSpc>
            </a:pPr>
            <a:r>
              <a:rPr lang="tr-TR" sz="2500" smtClean="0"/>
              <a:t>Ana</a:t>
            </a:r>
            <a:r>
              <a:rPr lang="en-US" sz="2500" smtClean="0"/>
              <a:t>htar</a:t>
            </a:r>
            <a:r>
              <a:rPr lang="tr-TR" sz="2500" smtClean="0"/>
              <a:t> </a:t>
            </a:r>
            <a:r>
              <a:rPr lang="tr-TR" sz="2500" dirty="0" smtClean="0"/>
              <a:t>ve ara çerçeve üretme</a:t>
            </a:r>
            <a:endParaRPr lang="tr-TR" sz="2500" dirty="0"/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Nesne veri tabanını tutma ve yönetme</a:t>
            </a:r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Nesne hareketlerini üretme ve nesne yüzeylerini </a:t>
            </a:r>
            <a:r>
              <a:rPr lang="tr-TR" sz="2500" dirty="0" err="1" smtClean="0"/>
              <a:t>görselleme</a:t>
            </a:r>
            <a:endParaRPr lang="tr-TR" sz="2500" dirty="0" smtClean="0"/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Kamera hareketlerini kontrol etme</a:t>
            </a:r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Işık kaynakları parametrelerini kontrol etme</a:t>
            </a:r>
          </a:p>
          <a:p>
            <a:pPr lvl="1">
              <a:lnSpc>
                <a:spcPct val="120000"/>
              </a:lnSpc>
            </a:pPr>
            <a:r>
              <a:rPr lang="tr-TR" sz="2500" dirty="0" smtClean="0"/>
              <a:t>Bütün sahne tanımlarını gerçekleştirme</a:t>
            </a:r>
            <a:endParaRPr lang="tr-TR" sz="2500" dirty="0"/>
          </a:p>
        </p:txBody>
      </p:sp>
    </p:spTree>
    <p:extLst>
      <p:ext uri="{BB962C8B-B14F-4D97-AF65-F5344CB8AC3E}">
        <p14:creationId xmlns:p14="http://schemas.microsoft.com/office/powerpoint/2010/main" val="233274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Serbestlik Derecesi</a:t>
            </a:r>
            <a:endParaRPr lang="en-US" dirty="0" smtClean="0"/>
          </a:p>
        </p:txBody>
      </p:sp>
      <p:pic>
        <p:nvPicPr>
          <p:cNvPr id="26627" name="AADGHUV0.jpg" descr="AADGHUV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81"/>
          <a:stretch/>
        </p:blipFill>
        <p:spPr bwMode="auto">
          <a:xfrm>
            <a:off x="4788024" y="3897663"/>
            <a:ext cx="3240360" cy="247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974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Basit durumda sahnedeki nesneler sınırlı serbestlik derecesine sahip </a:t>
            </a:r>
            <a:r>
              <a:rPr lang="tr-TR" dirty="0"/>
              <a:t>eklemlerle birbirine tutturulmuş</a:t>
            </a:r>
            <a:r>
              <a:rPr lang="tr-TR" dirty="0" smtClean="0"/>
              <a:t> katı kütlelerdir.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Durağan tek kollu bir robotun serbestlik derecesi (</a:t>
            </a:r>
            <a:r>
              <a:rPr lang="tr-TR" dirty="0" err="1" smtClean="0"/>
              <a:t>Degree</a:t>
            </a:r>
            <a:r>
              <a:rPr lang="tr-TR" dirty="0" smtClean="0"/>
              <a:t> of </a:t>
            </a:r>
            <a:r>
              <a:rPr lang="tr-TR" dirty="0" err="1" smtClean="0"/>
              <a:t>Freedom</a:t>
            </a:r>
            <a:r>
              <a:rPr lang="tr-TR" dirty="0" smtClean="0"/>
              <a:t>- </a:t>
            </a:r>
            <a:r>
              <a:rPr lang="tr-TR" dirty="0" err="1" smtClean="0"/>
              <a:t>DoF</a:t>
            </a:r>
            <a:r>
              <a:rPr lang="tr-TR" dirty="0" smtClean="0"/>
              <a:t>) altı olarak belirlenmiştir.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Koordinat eksenlerinde kayma ve dönmeye ilişkin serbestlik dereceleri robot kolunun taban çerçevesi için verilmiştir</a:t>
            </a:r>
            <a:r>
              <a:rPr lang="en-US" dirty="0" smtClean="0"/>
              <a:t>.</a:t>
            </a:r>
            <a:endParaRPr lang="tr-TR" sz="2900" dirty="0"/>
          </a:p>
        </p:txBody>
      </p:sp>
      <p:pic>
        <p:nvPicPr>
          <p:cNvPr id="5" name="AADGHUU0.jpg" descr="AADGHUU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97"/>
          <a:stretch/>
        </p:blipFill>
        <p:spPr bwMode="auto">
          <a:xfrm>
            <a:off x="1383368" y="3902377"/>
            <a:ext cx="2880320" cy="24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/>
          <p:cNvSpPr txBox="1"/>
          <p:nvPr/>
        </p:nvSpPr>
        <p:spPr>
          <a:xfrm>
            <a:off x="6189980" y="5949280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Taban çerçevesi hareket serbestlik dereceleri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Anahtar Çerçeve Sistemleri</a:t>
            </a:r>
            <a:endParaRPr lang="en-US" dirty="0" smtClean="0"/>
          </a:p>
        </p:txBody>
      </p:sp>
      <p:pic>
        <p:nvPicPr>
          <p:cNvPr id="28675" name="AADGHUW0.jpg" descr="AADGHUW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69"/>
          <a:stretch/>
        </p:blipFill>
        <p:spPr bwMode="auto">
          <a:xfrm>
            <a:off x="2123728" y="3933056"/>
            <a:ext cx="4896544" cy="272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Görüntü içerisindeki nesneler zamana bağlı olarak şekil, yüz ifadesi, kaplama, patlama, birleşme benzeri değişimler yaşayabilir.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Bu </a:t>
            </a:r>
            <a:r>
              <a:rPr lang="tr-TR" dirty="0"/>
              <a:t>tür dönüşüm işlemleri biçim değiştirme (</a:t>
            </a:r>
            <a:r>
              <a:rPr lang="tr-TR" dirty="0" err="1"/>
              <a:t>morphing</a:t>
            </a:r>
            <a:r>
              <a:rPr lang="tr-TR" dirty="0"/>
              <a:t>) olarak adlandırılır</a:t>
            </a:r>
            <a:r>
              <a:rPr lang="tr-TR" dirty="0" smtClean="0"/>
              <a:t>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Örneğin</a:t>
            </a:r>
            <a:r>
              <a:rPr lang="tr-TR" smtClean="0"/>
              <a:t>, </a:t>
            </a:r>
            <a:endParaRPr lang="en-US" smtClean="0"/>
          </a:p>
          <a:p>
            <a:pPr lvl="1">
              <a:lnSpc>
                <a:spcPct val="120000"/>
              </a:lnSpc>
            </a:pPr>
            <a:r>
              <a:rPr lang="en-US" smtClean="0"/>
              <a:t>N</a:t>
            </a:r>
            <a:r>
              <a:rPr lang="tr-TR" smtClean="0"/>
              <a:t>okta </a:t>
            </a:r>
            <a:r>
              <a:rPr lang="tr-TR" dirty="0" smtClean="0"/>
              <a:t>koordinatları </a:t>
            </a:r>
            <a:r>
              <a:rPr lang="en-US" dirty="0" smtClean="0"/>
              <a:t>1 </a:t>
            </a:r>
            <a:r>
              <a:rPr lang="tr-TR" dirty="0" smtClean="0"/>
              <a:t>ve </a:t>
            </a:r>
            <a:r>
              <a:rPr lang="en-US" dirty="0" smtClean="0"/>
              <a:t>2 </a:t>
            </a:r>
            <a:r>
              <a:rPr lang="tr-TR" dirty="0" smtClean="0"/>
              <a:t>olan bir </a:t>
            </a:r>
            <a:r>
              <a:rPr lang="tr-TR" smtClean="0"/>
              <a:t>kenar anahtar çerçeve k </a:t>
            </a:r>
            <a:r>
              <a:rPr lang="tr-TR" dirty="0" smtClean="0"/>
              <a:t>içerisinde </a:t>
            </a:r>
            <a:r>
              <a:rPr lang="tr-TR" smtClean="0"/>
              <a:t>yer </a:t>
            </a:r>
            <a:r>
              <a:rPr lang="en-US" smtClean="0"/>
              <a:t>alır</a:t>
            </a:r>
            <a:r>
              <a:rPr lang="tr-TR" smtClean="0"/>
              <a:t>.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smtClean="0"/>
              <a:t>Bu kenar </a:t>
            </a:r>
            <a:r>
              <a:rPr lang="tr-TR" dirty="0" smtClean="0"/>
              <a:t>anahtar </a:t>
            </a:r>
            <a:r>
              <a:rPr lang="tr-TR" smtClean="0"/>
              <a:t>çerçeve k+1 içerisinde </a:t>
            </a:r>
            <a:r>
              <a:rPr lang="tr-TR" dirty="0" smtClean="0"/>
              <a:t>iki bağlı kenara dönüşmektedir.</a:t>
            </a:r>
          </a:p>
        </p:txBody>
      </p:sp>
    </p:spTree>
    <p:extLst>
      <p:ext uri="{BB962C8B-B14F-4D97-AF65-F5344CB8AC3E}">
        <p14:creationId xmlns:p14="http://schemas.microsoft.com/office/powerpoint/2010/main" val="13930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Anahtar Çerçevelerde </a:t>
            </a:r>
            <a:r>
              <a:rPr lang="tr-TR" dirty="0" smtClean="0"/>
              <a:t>Doğrusal </a:t>
            </a:r>
            <a:br>
              <a:rPr lang="tr-TR" dirty="0" smtClean="0"/>
            </a:br>
            <a:r>
              <a:rPr lang="tr-TR" dirty="0" smtClean="0"/>
              <a:t>Ara Değerleme</a:t>
            </a:r>
            <a:endParaRPr lang="en-US" dirty="0" smtClean="0"/>
          </a:p>
        </p:txBody>
      </p:sp>
      <p:pic>
        <p:nvPicPr>
          <p:cNvPr id="30723" name="AADGHUX0.jpg" descr="AADGHUX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9"/>
          <a:stretch/>
        </p:blipFill>
        <p:spPr bwMode="auto">
          <a:xfrm>
            <a:off x="1691680" y="3789040"/>
            <a:ext cx="5616624" cy="264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tr-TR" sz="2800" dirty="0" smtClean="0"/>
              <a:t>Anahtar </a:t>
            </a:r>
            <a:r>
              <a:rPr lang="tr-TR" sz="2800" dirty="0"/>
              <a:t>çerçeve </a:t>
            </a:r>
            <a:r>
              <a:rPr lang="tr-TR" sz="2800"/>
              <a:t>k </a:t>
            </a:r>
            <a:r>
              <a:rPr lang="tr-TR" sz="2800" smtClean="0"/>
              <a:t>içerisinde</a:t>
            </a:r>
            <a:r>
              <a:rPr lang="en-US" sz="2800" smtClean="0"/>
              <a:t> </a:t>
            </a:r>
            <a:r>
              <a:rPr lang="tr-TR" sz="2800"/>
              <a:t>yer </a:t>
            </a:r>
            <a:r>
              <a:rPr lang="tr-TR" sz="2800" smtClean="0"/>
              <a:t>alan</a:t>
            </a:r>
            <a:r>
              <a:rPr lang="en-US" sz="2800"/>
              <a:t> </a:t>
            </a:r>
            <a:r>
              <a:rPr lang="en-US" sz="2800" smtClean="0"/>
              <a:t>bir</a:t>
            </a:r>
            <a:r>
              <a:rPr lang="tr-TR" sz="2800" smtClean="0"/>
              <a:t> </a:t>
            </a:r>
            <a:r>
              <a:rPr lang="en-US" sz="2800" smtClean="0"/>
              <a:t>kenar</a:t>
            </a:r>
            <a:r>
              <a:rPr lang="tr-TR" sz="2800" smtClean="0"/>
              <a:t> </a:t>
            </a:r>
            <a:r>
              <a:rPr lang="tr-TR" sz="2800" dirty="0" smtClean="0"/>
              <a:t>parçası </a:t>
            </a:r>
            <a:r>
              <a:rPr lang="tr-TR" sz="2800" dirty="0"/>
              <a:t>anahtar çerçeve </a:t>
            </a:r>
            <a:r>
              <a:rPr lang="tr-TR" sz="2800"/>
              <a:t>k+1 </a:t>
            </a:r>
            <a:r>
              <a:rPr lang="tr-TR" sz="2800" smtClean="0"/>
              <a:t>içerisinde</a:t>
            </a:r>
            <a:r>
              <a:rPr lang="en-US" sz="2800" smtClean="0"/>
              <a:t>ki</a:t>
            </a:r>
            <a:r>
              <a:rPr lang="tr-TR" sz="2800" smtClean="0"/>
              <a:t> </a:t>
            </a:r>
            <a:r>
              <a:rPr lang="tr-TR" sz="2800" dirty="0" smtClean="0"/>
              <a:t>iki bağlı doğru parçasına doğrusal ara değerleme ile dönüşmektedir.</a:t>
            </a:r>
          </a:p>
          <a:p>
            <a:pPr algn="just">
              <a:lnSpc>
                <a:spcPct val="120000"/>
              </a:lnSpc>
            </a:pPr>
            <a:r>
              <a:rPr lang="tr-TR" sz="2800" dirty="0" smtClean="0"/>
              <a:t>Doğrusal ara değerleme için eksik olan noktalar ilgili anahtar çerçevede tanımlanmalıdır.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302538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Anahtar Çerçevelerde </a:t>
            </a:r>
            <a:r>
              <a:rPr lang="tr-TR" dirty="0" smtClean="0"/>
              <a:t>Doğrusal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Ara Değerleme</a:t>
            </a:r>
            <a:endParaRPr lang="en-US" dirty="0" smtClean="0"/>
          </a:p>
        </p:txBody>
      </p:sp>
      <p:pic>
        <p:nvPicPr>
          <p:cNvPr id="32771" name="AADGHUY0.jpg" descr="AADGHUY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88"/>
          <a:stretch/>
        </p:blipFill>
        <p:spPr bwMode="auto">
          <a:xfrm>
            <a:off x="323528" y="4077072"/>
            <a:ext cx="8226425" cy="2626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</a:pPr>
            <a:r>
              <a:rPr lang="tr-TR" sz="2800" dirty="0"/>
              <a:t>Anahtar çerçeve </a:t>
            </a:r>
            <a:r>
              <a:rPr lang="tr-TR" sz="2800"/>
              <a:t>k </a:t>
            </a:r>
            <a:r>
              <a:rPr lang="tr-TR" sz="2800" smtClean="0"/>
              <a:t>içerisinde </a:t>
            </a:r>
            <a:r>
              <a:rPr lang="tr-TR" sz="2800" dirty="0"/>
              <a:t>yer alan </a:t>
            </a:r>
            <a:r>
              <a:rPr lang="tr-TR" sz="2800" dirty="0" smtClean="0"/>
              <a:t>bir üçgen anahtar </a:t>
            </a:r>
            <a:r>
              <a:rPr lang="tr-TR" sz="2800" dirty="0"/>
              <a:t>çerçeve </a:t>
            </a:r>
            <a:r>
              <a:rPr lang="tr-TR" sz="2800"/>
              <a:t>k+1 </a:t>
            </a:r>
            <a:r>
              <a:rPr lang="tr-TR" sz="2800" smtClean="0"/>
              <a:t>içerisinde</a:t>
            </a:r>
            <a:r>
              <a:rPr lang="en-US" sz="2800" smtClean="0"/>
              <a:t>ki</a:t>
            </a:r>
            <a:r>
              <a:rPr lang="tr-TR" sz="2800" smtClean="0"/>
              <a:t> </a:t>
            </a:r>
            <a:r>
              <a:rPr lang="tr-TR" sz="2800" dirty="0" smtClean="0"/>
              <a:t>bir dörtgene </a:t>
            </a:r>
            <a:r>
              <a:rPr lang="tr-TR" sz="2800" dirty="0"/>
              <a:t>doğrusal ara değerleme ile dönüşmektedir</a:t>
            </a:r>
            <a:r>
              <a:rPr lang="tr-TR" sz="28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tr-TR" sz="2800" dirty="0"/>
              <a:t>Doğrusal ara değerleme için eksik olan noktalar ilgili anahtar çerçevede tanımlanmalıdır.</a:t>
            </a:r>
          </a:p>
          <a:p>
            <a:pPr algn="just">
              <a:lnSpc>
                <a:spcPct val="120000"/>
              </a:lnSpc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274681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Anahtar </a:t>
            </a:r>
            <a:r>
              <a:rPr lang="tr-TR" dirty="0" smtClean="0"/>
              <a:t>Çerçeveleri Eşitleme I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Birbirine eşitlenecek en büyük ve en küçük doğru sayısı belirlenir.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tr-TR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tr-TR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2800" b="0" i="0" smtClean="0">
                          <a:latin typeface="Cambria Math"/>
                        </a:rPr>
                        <m:t>min</m:t>
                      </m:r>
                      <m:r>
                        <a:rPr lang="tr-TR" sz="28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tr-TR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/>
                            </a:rPr>
                            <m:t>𝐿</m:t>
                          </m:r>
                        </m:e>
                        <m:sub>
                          <m:r>
                            <a:rPr lang="tr-TR" sz="2800" i="1">
                              <a:latin typeface="Cambria Math"/>
                            </a:rPr>
                            <m:t>𝑘</m:t>
                          </m:r>
                          <m:r>
                            <a:rPr lang="tr-TR" sz="28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sz="28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Ardından şu </a:t>
                </a:r>
                <a:r>
                  <a:rPr lang="tr-TR" sz="2800" smtClean="0"/>
                  <a:t>değerler hesaplanır</a:t>
                </a:r>
                <a:r>
                  <a:rPr lang="en-US" sz="2800" smtClean="0"/>
                  <a:t>.</a:t>
                </a:r>
                <a:endParaRPr lang="tr-TR" sz="28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𝑒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sz="28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</m:fName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 </m:t>
                          </m:r>
                          <m:sSub>
                            <m:sSub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tr-TR" sz="2800" b="0" i="1" smtClean="0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tr-TR" sz="28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r>
                        <a:rPr lang="tr-TR" sz="2800" b="0" i="1" smtClean="0">
                          <a:latin typeface="Cambria Math"/>
                        </a:rPr>
                        <m:t>𝑖𝑛𝑡</m:t>
                      </m:r>
                      <m:d>
                        <m:d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i="1">
                                      <a:latin typeface="Cambria Math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tr-TR" sz="2800" dirty="0"/>
              </a:p>
              <a:p>
                <a:pPr algn="just">
                  <a:lnSpc>
                    <a:spcPct val="120000"/>
                  </a:lnSpc>
                </a:pPr>
                <a:endParaRPr lang="tr-TR" sz="28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  <a:blipFill>
                <a:blip r:embed="rId3"/>
                <a:stretch>
                  <a:fillRect l="-1333" t="-285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01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Animasyon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Bir görüntüde zamana bağlı oluşan görsel değişikliklerdir.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Animasyon farklı değişikliklerle oluşturulabilir.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Nesne konumundaki dönme veya kayma gibi değişiklikler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Nesne boyutu, rengi, dokusu veya saydamlığı ile ilgili değişiklikler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Kamera konumu, oryantasyonu veya odak uzunluğu gibi parametre değişiklikleri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Işıklandırma ve </a:t>
            </a:r>
            <a:r>
              <a:rPr lang="tr-TR" dirty="0" err="1" smtClean="0"/>
              <a:t>görsellemeye</a:t>
            </a:r>
            <a:r>
              <a:rPr lang="tr-TR" dirty="0" smtClean="0"/>
              <a:t> ilişkin diğer parametre değişiklikleri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3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Anahtar </a:t>
            </a:r>
            <a:r>
              <a:rPr lang="tr-TR" dirty="0" smtClean="0"/>
              <a:t>Çerçeveleri Eşitleme II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</p:spPr>
            <p:txBody>
              <a:bodyPr>
                <a:normAutofit/>
              </a:bodyPr>
              <a:lstStyle/>
              <a:p>
                <a:r>
                  <a:rPr lang="tr-TR" sz="2800" dirty="0" smtClean="0"/>
                  <a:t>Kenar eşitleme için ön işlem adımları şunlardır: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/>
                          </a:rPr>
                          <m:t>min</m:t>
                        </m:r>
                      </m:sub>
                    </m:sSub>
                  </m:oMath>
                </a14:m>
                <a:r>
                  <a:rPr lang="tr-TR" sz="2400" b="0" dirty="0" smtClean="0">
                    <a:latin typeface="+mj-lt"/>
                  </a:rPr>
                  <a:t> içerisinde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e</m:t>
                        </m:r>
                      </m:sub>
                    </m:sSub>
                  </m:oMath>
                </a14:m>
                <a:r>
                  <a:rPr lang="tr-TR" sz="2400" dirty="0" smtClean="0"/>
                  <a:t> tane kenarı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s</m:t>
                        </m:r>
                      </m:sub>
                    </m:sSub>
                    <m:r>
                      <a:rPr lang="tr-TR" sz="2400" b="0" i="0" smtClean="0">
                        <a:latin typeface="Cambria Math"/>
                      </a:rPr>
                      <m:t>+1</m:t>
                    </m:r>
                  </m:oMath>
                </a14:m>
                <a:r>
                  <a:rPr lang="tr-TR" sz="2400" dirty="0" smtClean="0"/>
                  <a:t> parçaya ayır.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min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tr-TR" sz="2400" dirty="0" smtClean="0"/>
                  <a:t>içerisinde diğer kenarları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s</m:t>
                        </m:r>
                      </m:sub>
                    </m:sSub>
                  </m:oMath>
                </a14:m>
                <a:r>
                  <a:rPr lang="tr-TR" sz="2400" dirty="0" smtClean="0"/>
                  <a:t> parçaya ayır.</a:t>
                </a:r>
              </a:p>
              <a:p>
                <a:pPr marL="514350" indent="-457200"/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tr-TR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tr-TR" sz="2800" b="0" i="1" smtClean="0">
                        <a:latin typeface="Cambria Math"/>
                      </a:rPr>
                      <m:t>=15,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800" i="1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tr-TR" sz="2800" i="1">
                            <a:latin typeface="Cambria Math"/>
                          </a:rPr>
                          <m:t>𝑘</m:t>
                        </m:r>
                        <m:r>
                          <a:rPr lang="tr-TR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tr-TR" sz="2800" b="0" i="1" smtClean="0">
                        <a:latin typeface="Cambria Math"/>
                      </a:rPr>
                      <m:t>=11</m:t>
                    </m:r>
                  </m:oMath>
                </a14:m>
                <a:r>
                  <a:rPr lang="tr-TR" sz="2800" dirty="0" smtClean="0"/>
                  <a:t> ise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a:rPr lang="tr-TR" sz="2400" b="0" i="1" smtClean="0">
                            <a:latin typeface="Cambria Math"/>
                          </a:rPr>
                          <m:t>𝑘</m:t>
                        </m:r>
                        <m:r>
                          <a:rPr lang="tr-TR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tr-TR" sz="2400" dirty="0" smtClean="0"/>
                  <a:t> </a:t>
                </a:r>
                <a:r>
                  <a:rPr lang="tr-TR" sz="2400" smtClean="0"/>
                  <a:t>içerisinde</a:t>
                </a:r>
                <a:r>
                  <a:rPr lang="en-US" sz="2400" smtClean="0"/>
                  <a:t>ki</a:t>
                </a:r>
                <a:r>
                  <a:rPr lang="tr-TR" sz="2400" smtClean="0"/>
                  <a:t> </a:t>
                </a:r>
                <a:r>
                  <a:rPr lang="tr-TR" sz="2400" dirty="0" smtClean="0"/>
                  <a:t>4 kenar 2 parçaya ayrılır. </a:t>
                </a:r>
              </a:p>
              <a:p>
                <a:pPr marL="914400" lvl="1" indent="-457200"/>
                <a:r>
                  <a:rPr lang="tr-TR" sz="2400" dirty="0" smtClean="0"/>
                  <a:t>Diğer kenarlar olduğu gibi kalır.</a:t>
                </a:r>
              </a:p>
              <a:p>
                <a:endParaRPr lang="tr-TR" sz="28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  <a:blipFill>
                <a:blip r:embed="rId3"/>
                <a:stretch>
                  <a:fillRect l="-1333" t="-1427" r="-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24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Anahtar </a:t>
            </a:r>
            <a:r>
              <a:rPr lang="tr-TR" dirty="0" smtClean="0"/>
              <a:t>Çerçeveleri Eşitleme III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Benzer şekilde anahtar çerçevelerdeki nokta </a:t>
                </a:r>
                <a:r>
                  <a:rPr lang="tr-TR" sz="2800" smtClean="0"/>
                  <a:t>sayısı eşitlene</a:t>
                </a:r>
                <a:r>
                  <a:rPr lang="en-US" sz="2800" smtClean="0"/>
                  <a:t>bilir</a:t>
                </a:r>
                <a:r>
                  <a:rPr lang="tr-TR" sz="2800" smtClean="0"/>
                  <a:t>.</a:t>
                </a:r>
                <a:endParaRPr lang="tr-TR" sz="28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Birbirine eşitlenecek en büyük ve en küçük nokta sayısı belirlenir.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𝑚𝑎𝑥</m:t>
                          </m:r>
                        </m:sub>
                      </m:sSub>
                      <m:r>
                        <a:rPr lang="tr-TR" sz="2800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tr-TR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tr-TR" sz="2800" b="0" i="0" smtClean="0">
                              <a:latin typeface="Cambria Math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tr-T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tr-TR" sz="2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tr-TR" sz="28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𝑚𝑖𝑛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sz="2800" b="0" i="0" smtClean="0">
                          <a:latin typeface="Cambria Math"/>
                        </a:rPr>
                        <m:t>min</m:t>
                      </m:r>
                      <m:r>
                        <a:rPr lang="tr-TR" sz="2800" i="1">
                          <a:latin typeface="Cambria Math"/>
                        </a:rPr>
                        <m:t>⁡(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tr-TR" sz="2800" i="1">
                              <a:latin typeface="Cambria Math"/>
                            </a:rPr>
                            <m:t>𝑘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tr-TR" sz="2800" i="1">
                              <a:latin typeface="Cambria Math"/>
                            </a:rPr>
                            <m:t>𝑘</m:t>
                          </m:r>
                          <m:r>
                            <a:rPr lang="tr-TR" sz="28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tr-TR" sz="28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Ardından şu değerler hesaplanır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𝑙𝑠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tr-TR" sz="2800" b="0" i="1" smtClean="0">
                              <a:latin typeface="Cambria Math"/>
                            </a:rPr>
                            <m:t>(</m:t>
                          </m:r>
                          <m:sSub>
                            <m:sSub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2800" i="1">
                                  <a:latin typeface="Cambria Math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tr-TR" sz="2800" i="1">
                              <a:latin typeface="Cambria Math"/>
                            </a:rPr>
                            <m:t>−1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)</m:t>
                          </m:r>
                        </m:fName>
                        <m:e>
                          <m:r>
                            <a:rPr lang="tr-TR" sz="2800" b="0" i="1" smtClean="0">
                              <a:latin typeface="Cambria Math"/>
                            </a:rPr>
                            <m:t>𝑚𝑜𝑑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 (</m:t>
                          </m:r>
                          <m:sSub>
                            <m:sSub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8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tr-TR" sz="2800" i="1">
                                  <a:latin typeface="Cambria Math"/>
                                </a:rPr>
                                <m:t>𝑚𝑖𝑛</m:t>
                              </m:r>
                            </m:sub>
                          </m:sSub>
                          <m:r>
                            <a:rPr lang="tr-TR" sz="2800" i="1">
                              <a:latin typeface="Cambria Math"/>
                            </a:rPr>
                            <m:t>−1</m:t>
                          </m:r>
                          <m:r>
                            <a:rPr lang="tr-TR" sz="2800" b="0" i="1" smtClean="0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tr-TR" sz="2800" dirty="0" smtClean="0"/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i="1">
                              <a:latin typeface="Cambria Math"/>
                            </a:rPr>
                            <m:t>𝑁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/>
                            </a:rPr>
                            <m:t>𝑝</m:t>
                          </m:r>
                        </m:sub>
                      </m:sSub>
                      <m:r>
                        <a:rPr lang="tr-TR" sz="2800" i="1">
                          <a:latin typeface="Cambria Math"/>
                        </a:rPr>
                        <m:t>=</m:t>
                      </m:r>
                      <m:r>
                        <a:rPr lang="tr-TR" sz="2800" b="0" i="1" smtClean="0">
                          <a:latin typeface="Cambria Math"/>
                        </a:rPr>
                        <m:t>𝑖𝑛𝑡</m:t>
                      </m:r>
                      <m:d>
                        <m:dPr>
                          <m:ctrlPr>
                            <a:rPr lang="tr-TR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tr-TR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tr-TR" sz="2800" b="0" i="1" smtClean="0">
                                  <a:latin typeface="Cambria Math"/>
                                </a:rPr>
                                <m:t>−1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tr-T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tr-TR" sz="2800" b="0" i="1" smtClean="0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tr-TR" sz="2800" i="1">
                                      <a:latin typeface="Cambria Math"/>
                                    </a:rPr>
                                    <m:t>𝑚𝑖𝑛</m:t>
                                  </m:r>
                                </m:sub>
                              </m:sSub>
                              <m:r>
                                <a:rPr lang="tr-TR" sz="2800" b="0" i="1" smtClean="0">
                                  <a:latin typeface="Cambria Math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sz="2800" dirty="0"/>
              </a:p>
              <a:p>
                <a:pPr algn="just">
                  <a:lnSpc>
                    <a:spcPct val="120000"/>
                  </a:lnSpc>
                </a:pPr>
                <a:endParaRPr lang="tr-TR" sz="28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  <a:blipFill>
                <a:blip r:embed="rId3"/>
                <a:stretch>
                  <a:fillRect l="-1111" t="-1284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39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Anahtar </a:t>
            </a:r>
            <a:r>
              <a:rPr lang="tr-TR" dirty="0" smtClean="0"/>
              <a:t>Çerçeveleri Eşitleme IV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sz="2800" dirty="0" smtClean="0"/>
                  <a:t>Nokta eşitleme için ön işlem adımları şunlardır:</a:t>
                </a:r>
              </a:p>
              <a:p>
                <a:pPr marL="914400" lvl="1" indent="-457200" algn="just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/>
                          </a:rPr>
                          <m:t>min</m:t>
                        </m:r>
                      </m:sub>
                    </m:sSub>
                  </m:oMath>
                </a14:m>
                <a:r>
                  <a:rPr lang="tr-TR" sz="2400" b="0" dirty="0" smtClean="0">
                    <a:latin typeface="+mj-lt"/>
                  </a:rPr>
                  <a:t> içerisinde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/>
                          </a:rPr>
                          <m:t>ls</m:t>
                        </m:r>
                      </m:sub>
                    </m:sSub>
                  </m:oMath>
                </a14:m>
                <a:r>
                  <a:rPr lang="tr-TR" sz="2400" dirty="0" smtClean="0"/>
                  <a:t> tane kenara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/>
                          </a:rPr>
                          <m:t>p</m:t>
                        </m:r>
                      </m:sub>
                    </m:sSub>
                  </m:oMath>
                </a14:m>
                <a:r>
                  <a:rPr lang="tr-TR" sz="2400" dirty="0" smtClean="0"/>
                  <a:t> nokta ekle.</a:t>
                </a:r>
              </a:p>
              <a:p>
                <a:pPr marL="914400" lvl="1" indent="-457200" algn="just">
                  <a:lnSpc>
                    <a:spcPct val="12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min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tr-TR" sz="2400" dirty="0" smtClean="0"/>
                  <a:t>içerisinde diğer kenarlara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tr-TR" sz="2400" i="0">
                            <a:latin typeface="Cambria Math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tr-TR" sz="2400" b="0" i="0" smtClean="0">
                            <a:latin typeface="Cambria Math"/>
                          </a:rPr>
                          <m:t>p</m:t>
                        </m:r>
                      </m:sub>
                    </m:sSub>
                    <m:r>
                      <a:rPr lang="tr-TR" sz="2400" b="0" i="0" smtClean="0">
                        <a:latin typeface="Cambria Math"/>
                      </a:rPr>
                      <m:t>−1</m:t>
                    </m:r>
                  </m:oMath>
                </a14:m>
                <a:r>
                  <a:rPr lang="tr-TR" sz="2400" dirty="0" smtClean="0"/>
                  <a:t> nokta </a:t>
                </a:r>
                <a:r>
                  <a:rPr lang="tr-TR" sz="2400" smtClean="0"/>
                  <a:t>ekle.</a:t>
                </a:r>
                <a:endParaRPr lang="en-US" sz="2400"/>
              </a:p>
              <a:p>
                <a:pPr marL="514350" indent="-457200"/>
                <a14:m>
                  <m:oMath xmlns:m="http://schemas.openxmlformats.org/officeDocument/2006/math"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2800" i="1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tr-TR" sz="2800" i="1">
                        <a:latin typeface="Cambria Math"/>
                      </a:rPr>
                      <m:t>=15, </m:t>
                    </m:r>
                    <m:sSub>
                      <m:sSubPr>
                        <m:ctrlPr>
                          <a:rPr lang="tr-TR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tr-TR" sz="2800" i="1">
                            <a:latin typeface="Cambria Math"/>
                          </a:rPr>
                          <m:t>𝑘</m:t>
                        </m:r>
                        <m:r>
                          <a:rPr lang="tr-TR" sz="28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tr-TR" sz="2800" i="1">
                        <a:latin typeface="Cambria Math"/>
                      </a:rPr>
                      <m:t>=11</m:t>
                    </m:r>
                  </m:oMath>
                </a14:m>
                <a:r>
                  <a:rPr lang="tr-TR" sz="2800" dirty="0"/>
                  <a:t> ise</a:t>
                </a:r>
              </a:p>
              <a:p>
                <a:pPr marL="914400" lvl="1" indent="-457200"/>
                <a14:m>
                  <m:oMath xmlns:m="http://schemas.openxmlformats.org/officeDocument/2006/math">
                    <m:sSub>
                      <m:sSubPr>
                        <m:ctrlPr>
                          <a:rPr lang="tr-T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tr-TR" sz="2400" dirty="0"/>
                          <m:t>Anahtar</m:t>
                        </m:r>
                        <m:r>
                          <m:rPr>
                            <m:nor/>
                          </m:rPr>
                          <a:rPr lang="tr-TR" sz="2400" dirty="0"/>
                          <m:t> ç</m:t>
                        </m:r>
                        <m:r>
                          <m:rPr>
                            <m:nor/>
                          </m:rPr>
                          <a:rPr lang="tr-TR" sz="2400" dirty="0"/>
                          <m:t>er</m:t>
                        </m:r>
                        <m:r>
                          <m:rPr>
                            <m:nor/>
                          </m:rPr>
                          <a:rPr lang="tr-TR" sz="2400" dirty="0"/>
                          <m:t>ç</m:t>
                        </m:r>
                        <m:r>
                          <m:rPr>
                            <m:nor/>
                          </m:rPr>
                          <a:rPr lang="tr-TR" sz="2400" dirty="0"/>
                          <m:t>eve</m:t>
                        </m:r>
                      </m:e>
                      <m:sub>
                        <m:r>
                          <a:rPr lang="tr-TR" sz="2400" i="1">
                            <a:latin typeface="Cambria Math"/>
                          </a:rPr>
                          <m:t>𝑘</m:t>
                        </m:r>
                        <m:r>
                          <a:rPr lang="tr-TR" sz="2400" i="1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tr-TR" sz="2400" dirty="0"/>
                  <a:t> </a:t>
                </a:r>
                <a:r>
                  <a:rPr lang="tr-TR" sz="2400"/>
                  <a:t>içerisinde</a:t>
                </a:r>
                <a:r>
                  <a:rPr lang="en-US" sz="2400"/>
                  <a:t>ki</a:t>
                </a:r>
                <a:r>
                  <a:rPr lang="tr-TR" sz="2400"/>
                  <a:t> 4 </a:t>
                </a:r>
                <a:r>
                  <a:rPr lang="tr-TR" sz="2400" smtClean="0"/>
                  <a:t>kenar</a:t>
                </a:r>
                <a:r>
                  <a:rPr lang="en-US" sz="2400" smtClean="0"/>
                  <a:t>a</a:t>
                </a:r>
                <a:r>
                  <a:rPr lang="tr-TR" sz="2400" smtClean="0"/>
                  <a:t> </a:t>
                </a:r>
                <a:r>
                  <a:rPr lang="en-US" sz="2400" smtClean="0"/>
                  <a:t>1</a:t>
                </a:r>
                <a:r>
                  <a:rPr lang="tr-TR" sz="2400" smtClean="0"/>
                  <a:t> </a:t>
                </a:r>
                <a:r>
                  <a:rPr lang="en-US" sz="2400" smtClean="0"/>
                  <a:t>nokta</a:t>
                </a:r>
                <a:r>
                  <a:rPr lang="tr-TR" sz="2400" smtClean="0"/>
                  <a:t> </a:t>
                </a:r>
                <a:r>
                  <a:rPr lang="en-US" sz="2400" smtClean="0"/>
                  <a:t>eklenir</a:t>
                </a:r>
                <a:r>
                  <a:rPr lang="tr-TR" sz="2400" smtClean="0"/>
                  <a:t>. </a:t>
                </a:r>
                <a:endParaRPr lang="tr-TR" sz="2400" dirty="0"/>
              </a:p>
              <a:p>
                <a:pPr marL="914400" lvl="1" indent="-457200"/>
                <a:r>
                  <a:rPr lang="tr-TR" sz="2400"/>
                  <a:t>Diğer </a:t>
                </a:r>
                <a:r>
                  <a:rPr lang="tr-TR" sz="2400" smtClean="0"/>
                  <a:t>kenarlar</a:t>
                </a:r>
                <a:r>
                  <a:rPr lang="en-US" sz="2400" smtClean="0"/>
                  <a:t>a 0 nokta eklenir.</a:t>
                </a:r>
                <a:endParaRPr lang="tr-TR" sz="2400" dirty="0"/>
              </a:p>
              <a:p>
                <a:pPr marL="457200" lvl="1" indent="0" algn="just">
                  <a:lnSpc>
                    <a:spcPct val="120000"/>
                  </a:lnSpc>
                  <a:buNone/>
                </a:pPr>
                <a:endParaRPr lang="tr-TR" sz="2400" dirty="0" smtClean="0"/>
              </a:p>
              <a:p>
                <a:pPr algn="just">
                  <a:lnSpc>
                    <a:spcPct val="120000"/>
                  </a:lnSpc>
                </a:pPr>
                <a:endParaRPr lang="tr-TR" sz="28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277072"/>
              </a:xfrm>
              <a:blipFill>
                <a:blip r:embed="rId3"/>
                <a:stretch>
                  <a:fillRect l="-1333" t="-285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173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Anahtar </a:t>
            </a:r>
            <a:r>
              <a:rPr lang="tr-TR" dirty="0" smtClean="0"/>
              <a:t>Çerçevelerde </a:t>
            </a:r>
            <a:r>
              <a:rPr lang="tr-TR" dirty="0"/>
              <a:t>Doğrusal </a:t>
            </a:r>
            <a:r>
              <a:rPr lang="tr-TR" dirty="0" smtClean="0"/>
              <a:t>Olmayan Ara </a:t>
            </a:r>
            <a:r>
              <a:rPr lang="tr-TR" dirty="0"/>
              <a:t>Değerleme</a:t>
            </a:r>
            <a:endParaRPr lang="en-US" dirty="0" smtClean="0"/>
          </a:p>
        </p:txBody>
      </p:sp>
      <p:pic>
        <p:nvPicPr>
          <p:cNvPr id="34819" name="AADGHVK0.jpg" descr="AADGHVK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0"/>
          <a:stretch/>
        </p:blipFill>
        <p:spPr bwMode="auto">
          <a:xfrm>
            <a:off x="2843808" y="3140968"/>
            <a:ext cx="4677072" cy="345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96752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tr-TR" sz="2900" dirty="0" smtClean="0"/>
              <a:t>Lineer olmayan şeritler kullanılarak anahtar çerçevelerin nokta konumları ara değerlenebilir.</a:t>
            </a:r>
            <a:endParaRPr lang="tr-TR" sz="2900" dirty="0"/>
          </a:p>
        </p:txBody>
      </p:sp>
    </p:spTree>
    <p:extLst>
      <p:ext uri="{BB962C8B-B14F-4D97-AF65-F5344CB8AC3E}">
        <p14:creationId xmlns:p14="http://schemas.microsoft.com/office/powerpoint/2010/main" val="303820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İvmelenmeleri </a:t>
            </a:r>
            <a:r>
              <a:rPr lang="tr-TR" dirty="0" err="1"/>
              <a:t>Simüle</a:t>
            </a:r>
            <a:r>
              <a:rPr lang="tr-TR" dirty="0"/>
              <a:t> Etme</a:t>
            </a:r>
            <a:endParaRPr lang="en-US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68495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tr-TR" sz="2800" dirty="0" smtClean="0"/>
              <a:t>İvmelenmelerin başlangıç ve bitiş kısımları genelde şeritler veya trigonometrik fonksiyonlarla tanımlanır.</a:t>
            </a:r>
          </a:p>
          <a:p>
            <a:pPr algn="just">
              <a:lnSpc>
                <a:spcPct val="120000"/>
              </a:lnSpc>
            </a:pPr>
            <a:r>
              <a:rPr lang="tr-TR" sz="2800" dirty="0" smtClean="0"/>
              <a:t>İvmelenme modeli için kübik ve parabolik fonksiyonlar kullanılır.</a:t>
            </a:r>
          </a:p>
          <a:p>
            <a:pPr algn="just">
              <a:lnSpc>
                <a:spcPct val="120000"/>
              </a:lnSpc>
            </a:pP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8980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Sıfır İvmelenmeyi </a:t>
            </a:r>
            <a:r>
              <a:rPr lang="tr-TR" dirty="0" err="1" smtClean="0"/>
              <a:t>Simüle</a:t>
            </a:r>
            <a:r>
              <a:rPr lang="tr-TR" dirty="0" smtClean="0"/>
              <a:t> Etme</a:t>
            </a:r>
            <a:endParaRPr lang="en-US" dirty="0" smtClean="0"/>
          </a:p>
        </p:txBody>
      </p:sp>
      <p:pic>
        <p:nvPicPr>
          <p:cNvPr id="36867" name="AADGHVL0.jpg" descr="AADGHVL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34"/>
          <a:stretch/>
        </p:blipFill>
        <p:spPr bwMode="auto">
          <a:xfrm>
            <a:off x="460375" y="5589240"/>
            <a:ext cx="8226425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3989040"/>
              </a:xfrm>
            </p:spPr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sz="2900" dirty="0" smtClean="0"/>
                  <a:t>Sabit hızda (sıfır ivmelenmeli) bir hareket için ara çerçeve konumları anahtar çerçeveler arasında eş aralıklarla belirlenir.</a:t>
                </a:r>
              </a:p>
              <a:p>
                <a:pPr algn="just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sz="2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9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9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tr-TR" sz="2900" dirty="0" smtClean="0"/>
                  <a:t> 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9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9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tr-TR" sz="2900" dirty="0" smtClean="0"/>
                  <a:t> zamanlarındaki anahtar çerçeveler arasına n ara çerçeve tanımlanacaksa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900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tr-TR" sz="29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tr-TR" sz="29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sz="2900" b="0" i="1" smtClean="0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2900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tr-TR" sz="29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tr-TR" sz="290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2900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𝑛</m:t>
                          </m:r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tr-TR" sz="2900" dirty="0" smtClean="0"/>
              </a:p>
              <a:p>
                <a:pPr algn="just">
                  <a:lnSpc>
                    <a:spcPct val="120000"/>
                  </a:lnSpc>
                </a:pPr>
                <a:r>
                  <a:rPr lang="tr-TR" sz="2900" dirty="0" smtClean="0"/>
                  <a:t>j. ara çerçeve zamanı: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9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𝑡𝐵</m:t>
                          </m:r>
                        </m:e>
                        <m:sub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b>
                      </m:sSub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tr-TR" sz="29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tr-TR" sz="2900" i="1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tr-TR" sz="2900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tr-TR" sz="2900" i="1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tr-TR" sz="2900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,       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𝑗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=1,2,3,…,</m:t>
                      </m:r>
                      <m:r>
                        <a:rPr lang="tr-TR" sz="2900" b="0" i="1" smtClean="0">
                          <a:latin typeface="Cambria Math"/>
                          <a:ea typeface="Cambria Math"/>
                        </a:rPr>
                        <m:t>𝑛</m:t>
                      </m:r>
                    </m:oMath>
                  </m:oMathPara>
                </a14:m>
                <a:endParaRPr lang="tr-TR" sz="29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3989040"/>
              </a:xfrm>
              <a:blipFill>
                <a:blip r:embed="rId4"/>
                <a:stretch>
                  <a:fillRect l="-1037" t="-122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12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Artan İvmelenmeyi </a:t>
            </a:r>
            <a:r>
              <a:rPr lang="tr-TR" dirty="0" err="1" smtClean="0"/>
              <a:t>Simüle</a:t>
            </a:r>
            <a:r>
              <a:rPr lang="tr-TR" dirty="0" smtClean="0"/>
              <a:t> </a:t>
            </a:r>
            <a:r>
              <a:rPr lang="tr-TR" dirty="0"/>
              <a:t>Etme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332856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dirty="0" smtClean="0"/>
                  <a:t>Artan ivme </a:t>
                </a:r>
                <a:r>
                  <a:rPr lang="tr-TR" dirty="0"/>
                  <a:t>için bir trigonometrik fonksiyonun kullanımı ile </a:t>
                </a:r>
                <a:r>
                  <a:rPr lang="en-US" i="1" dirty="0"/>
                  <a:t>n</a:t>
                </a:r>
                <a:r>
                  <a:rPr lang="en-US" dirty="0"/>
                  <a:t> = 5</a:t>
                </a:r>
                <a:r>
                  <a:rPr lang="tr-TR" dirty="0"/>
                  <a:t> ara çerçevenin oluşturulması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/>
                  <a:t> =</a:t>
                </a:r>
                <a:r>
                  <a:rPr lang="en-US" i="1" dirty="0"/>
                  <a:t> j π</a:t>
                </a:r>
                <a:r>
                  <a:rPr lang="en-US" dirty="0"/>
                  <a:t>/12 </a:t>
                </a:r>
                <a:r>
                  <a:rPr lang="tr-TR" dirty="0"/>
                  <a:t>değerleri ile sağlanmıştır.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dirty="0"/>
                  <a:t>Nesne zamanda hareket ettikçe yani </a:t>
                </a:r>
                <a:r>
                  <a:rPr lang="tr-TR" dirty="0" smtClean="0"/>
                  <a:t>hızlandıkça ara </a:t>
                </a:r>
                <a:r>
                  <a:rPr lang="tr-TR" dirty="0"/>
                  <a:t>çerçeveler arası koordinat değişimi </a:t>
                </a:r>
                <a:r>
                  <a:rPr lang="tr-TR" dirty="0" smtClean="0"/>
                  <a:t>artmaktadır.</a:t>
                </a:r>
                <a:endParaRPr lang="tr-TR" dirty="0"/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tr-TR" dirty="0" smtClean="0"/>
                  <a:t> iki anahtar çerçeve </a:t>
                </a:r>
                <a:r>
                  <a:rPr lang="tr-TR" smtClean="0"/>
                  <a:t>arasındaki </a:t>
                </a:r>
                <a:r>
                  <a:rPr lang="en-US" smtClean="0"/>
                  <a:t>toplam </a:t>
                </a:r>
                <a:r>
                  <a:rPr lang="tr-TR" smtClean="0"/>
                  <a:t>zaman </a:t>
                </a:r>
                <a:r>
                  <a:rPr lang="tr-TR" dirty="0" smtClean="0"/>
                  <a:t>farkıdır.</a:t>
                </a:r>
                <a:endParaRPr lang="tr-TR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332856"/>
              </a:xfrm>
              <a:blipFill>
                <a:blip r:embed="rId3"/>
                <a:stretch>
                  <a:fillRect l="-815" t="-1832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kdörtgen 1"/>
              <p:cNvSpPr/>
              <p:nvPr/>
            </p:nvSpPr>
            <p:spPr>
              <a:xfrm>
                <a:off x="3183842" y="4483948"/>
                <a:ext cx="5629883" cy="15634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,      0&lt;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tr-TR" sz="2000" i="1" dirty="0" smtClean="0">
                  <a:latin typeface="Cambria Math"/>
                  <a:ea typeface="Cambria Math"/>
                </a:endParaRPr>
              </a:p>
              <a:p>
                <a:endParaRPr lang="tr-TR" sz="200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𝑡𝐵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+∆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tr-TR" sz="2000" b="0" i="1" smtClean="0">
                            <a:latin typeface="Cambria Math"/>
                            <a:ea typeface="Cambria Math"/>
                          </a:rPr>
                          <m:t>1−</m:t>
                        </m:r>
                        <m:r>
                          <a:rPr lang="tr-TR" sz="2000" b="0" i="1" smtClean="0">
                            <a:latin typeface="Cambria Math"/>
                            <a:ea typeface="Cambria Math"/>
                          </a:rPr>
                          <m:t>𝑐𝑜𝑠</m:t>
                        </m:r>
                        <m:d>
                          <m:d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tr-TR" sz="2000" b="0" i="1" smtClean="0">
                                    <a:latin typeface="Cambria Math"/>
                                    <a:ea typeface="Cambria Math"/>
                                  </a:rPr>
                                  <m:t>𝑗</m:t>
                                </m:r>
                                <m:r>
                                  <a:rPr lang="tr-TR" sz="2000" i="1" smtClean="0">
                                    <a:latin typeface="Cambria Math"/>
                                    <a:ea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tr-TR" sz="2000" b="0" i="1" smtClean="0">
                                    <a:latin typeface="Cambria Math"/>
                                    <a:ea typeface="Cambria Math"/>
                                  </a:rPr>
                                  <m:t>2(</m:t>
                                </m:r>
                                <m:r>
                                  <a:rPr lang="tr-TR" sz="2000" i="1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  <m:r>
                                  <a:rPr lang="tr-TR" sz="2000" i="1">
                                    <a:latin typeface="Cambria Math"/>
                                    <a:ea typeface="Cambria Math"/>
                                  </a:rPr>
                                  <m:t>+1)</m:t>
                                </m:r>
                              </m:den>
                            </m:f>
                          </m:e>
                        </m:d>
                      </m:e>
                    </m:d>
                  </m:oMath>
                </a14:m>
                <a:r>
                  <a:rPr lang="tr-TR" sz="2000" dirty="0" smtClean="0"/>
                  <a:t>,     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=1,2,3,…,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tr-TR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" name="Dikdörtge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842" y="4483948"/>
                <a:ext cx="5629883" cy="15634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Resim 5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1048"/>
            <a:ext cx="6552728" cy="283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89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Azalan İvmelenmeyi </a:t>
            </a:r>
            <a:r>
              <a:rPr lang="tr-TR" dirty="0" err="1"/>
              <a:t>Simüle</a:t>
            </a:r>
            <a:r>
              <a:rPr lang="tr-TR" dirty="0"/>
              <a:t> Etme</a:t>
            </a:r>
            <a:endParaRPr lang="en-US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40486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dirty="0" smtClean="0"/>
                  <a:t>Azalan ivme için bir trigonometrik fonksiyonun kullanımı ile </a:t>
                </a:r>
                <a:r>
                  <a:rPr lang="en-US" i="1" dirty="0"/>
                  <a:t>n</a:t>
                </a:r>
                <a:r>
                  <a:rPr lang="en-US" dirty="0"/>
                  <a:t> = 5</a:t>
                </a:r>
                <a:r>
                  <a:rPr lang="tr-TR" dirty="0" smtClean="0"/>
                  <a:t> ara çerçevenin oluşturulması </a:t>
                </a: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dirty="0"/>
                  <a:t> =</a:t>
                </a:r>
                <a:r>
                  <a:rPr lang="en-US" i="1" dirty="0"/>
                  <a:t> j π</a:t>
                </a:r>
                <a:r>
                  <a:rPr lang="en-US" dirty="0"/>
                  <a:t>/12 </a:t>
                </a:r>
                <a:r>
                  <a:rPr lang="tr-TR" dirty="0" smtClean="0"/>
                  <a:t>değerleri ile sağlanmıştır.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tr-TR" dirty="0" smtClean="0"/>
                  <a:t>Nesne zamanda hareket ettikçe yani yavaşladıkça ara çerçeveler arası koordinat değişimi azalmaktadır.</a:t>
                </a:r>
              </a:p>
              <a:p>
                <a:pPr lvl="1"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tr-TR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tr-TR" dirty="0"/>
                  <a:t> iki anahtar çerçeve </a:t>
                </a:r>
                <a:r>
                  <a:rPr lang="tr-TR"/>
                  <a:t>arasındaki </a:t>
                </a:r>
                <a:r>
                  <a:rPr lang="en-US" smtClean="0"/>
                  <a:t>toplam </a:t>
                </a:r>
                <a:r>
                  <a:rPr lang="tr-TR" smtClean="0"/>
                  <a:t>zaman </a:t>
                </a:r>
                <a:r>
                  <a:rPr lang="tr-TR" dirty="0"/>
                  <a:t>farkıdır</a:t>
                </a:r>
                <a:r>
                  <a:rPr lang="tr-TR" dirty="0" smtClean="0"/>
                  <a:t>.</a:t>
                </a:r>
                <a:endParaRPr lang="tr-TR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404864"/>
              </a:xfrm>
              <a:blipFill>
                <a:blip r:embed="rId3"/>
                <a:stretch>
                  <a:fillRect l="-81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3131840" y="4320533"/>
                <a:ext cx="5557875" cy="1200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0&lt;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𝑠𝑖𝑛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𝜋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tr-TR" sz="2000" i="1" dirty="0">
                  <a:latin typeface="Cambria Math"/>
                  <a:ea typeface="Cambria Math"/>
                </a:endParaRPr>
              </a:p>
              <a:p>
                <a:endParaRPr lang="tr-TR" sz="200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𝑡𝐵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==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+∆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𝑡𝑠𝑖𝑛</m:t>
                    </m:r>
                    <m:d>
                      <m:d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𝜋</m:t>
                            </m:r>
                          </m:num>
                          <m:den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2(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+1)</m:t>
                            </m:r>
                          </m:den>
                        </m:f>
                      </m:e>
                    </m:d>
                  </m:oMath>
                </a14:m>
                <a:r>
                  <a:rPr lang="tr-TR" sz="2000" dirty="0" smtClean="0"/>
                  <a:t>,     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=1,2,3,…,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20533"/>
                <a:ext cx="5557875" cy="1200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/>
          <p:cNvPicPr>
            <a:picLocks noChangeAspect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861048"/>
            <a:ext cx="6560408" cy="284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8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/>
              <a:t>Artan ve Azalan İvmelenmeyi </a:t>
            </a:r>
            <a:r>
              <a:rPr lang="tr-TR" sz="3600" dirty="0" err="1"/>
              <a:t>Simüle</a:t>
            </a:r>
            <a:r>
              <a:rPr lang="tr-TR" sz="3600" dirty="0"/>
              <a:t> Etme</a:t>
            </a:r>
            <a:endParaRPr lang="en-US" sz="36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63272" cy="1972816"/>
              </a:xfrm>
            </p:spPr>
            <p:txBody>
              <a:bodyPr>
                <a:noAutofit/>
              </a:bodyPr>
              <a:lstStyle/>
              <a:p>
                <a:r>
                  <a:rPr lang="tr-TR" sz="2400" dirty="0" smtClean="0"/>
                  <a:t>Hem artan hem azalan ivme </a:t>
                </a:r>
                <a:r>
                  <a:rPr lang="tr-TR" sz="2400" dirty="0"/>
                  <a:t>için </a:t>
                </a:r>
                <a:r>
                  <a:rPr lang="en-US" sz="2400" dirty="0"/>
                  <a:t>(1 − </a:t>
                </a:r>
                <a:r>
                  <a:rPr lang="en-US" sz="2400" dirty="0" err="1"/>
                  <a:t>cos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tr-TR" sz="2400" i="1">
                        <a:latin typeface="Cambria Math"/>
                        <a:ea typeface="Cambria Math"/>
                      </a:rPr>
                      <m:t>𝜃</m:t>
                    </m:r>
                  </m:oMath>
                </a14:m>
                <a:r>
                  <a:rPr lang="en-US" sz="2400" dirty="0"/>
                  <a:t>)/2</a:t>
                </a:r>
                <a:r>
                  <a:rPr lang="tr-TR" sz="2400" dirty="0" smtClean="0"/>
                  <a:t> </a:t>
                </a:r>
                <a:r>
                  <a:rPr lang="tr-TR" sz="2400" dirty="0"/>
                  <a:t>trigonometrik </a:t>
                </a:r>
                <a:r>
                  <a:rPr lang="tr-TR" sz="2400" dirty="0" smtClean="0"/>
                  <a:t>fonksiyonu kullanılabilir.</a:t>
                </a:r>
              </a:p>
              <a:p>
                <a:r>
                  <a:rPr lang="en-US" sz="2400" i="1" dirty="0" smtClean="0"/>
                  <a:t>n</a:t>
                </a:r>
                <a:r>
                  <a:rPr lang="en-US" sz="2400" dirty="0" smtClean="0"/>
                  <a:t> </a:t>
                </a:r>
                <a:r>
                  <a:rPr lang="en-US" sz="2400" dirty="0"/>
                  <a:t>= 5</a:t>
                </a:r>
                <a:r>
                  <a:rPr lang="tr-TR" sz="2400" dirty="0"/>
                  <a:t> ara çerçevenin </a:t>
                </a:r>
                <a:r>
                  <a:rPr lang="tr-TR" sz="2400" dirty="0" smtClean="0"/>
                  <a:t>oluşturulmasında oluşan koordinat değişimleri şekilde verilmiştir.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  <a:ea typeface="Cambria Math"/>
                      </a:rPr>
                      <m:t>∆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𝑡</m:t>
                    </m:r>
                  </m:oMath>
                </a14:m>
                <a:r>
                  <a:rPr lang="tr-TR" sz="2000" dirty="0"/>
                  <a:t> iki anahtar </a:t>
                </a:r>
                <a:r>
                  <a:rPr lang="tr-TR" sz="2000"/>
                  <a:t>çerçeve </a:t>
                </a:r>
                <a:r>
                  <a:rPr lang="tr-TR" sz="2000" smtClean="0"/>
                  <a:t>arasındaki</a:t>
                </a:r>
                <a:r>
                  <a:rPr lang="en-US" sz="2000" smtClean="0"/>
                  <a:t> toplam</a:t>
                </a:r>
                <a:r>
                  <a:rPr lang="tr-TR" sz="2000" smtClean="0"/>
                  <a:t> </a:t>
                </a:r>
                <a:r>
                  <a:rPr lang="tr-TR" sz="2000" dirty="0"/>
                  <a:t>zaman farkıdır.</a:t>
                </a:r>
              </a:p>
              <a:p>
                <a:pPr lvl="1"/>
                <a:endParaRPr lang="tr-TR" sz="2000" dirty="0"/>
              </a:p>
              <a:p>
                <a:endParaRPr lang="tr-TR" sz="24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63272" cy="1972816"/>
              </a:xfrm>
              <a:blipFill>
                <a:blip r:embed="rId3"/>
                <a:stretch>
                  <a:fillRect l="-948" t="-2477" b="-65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/>
              <p:cNvSpPr/>
              <p:nvPr/>
            </p:nvSpPr>
            <p:spPr>
              <a:xfrm>
                <a:off x="3514117" y="3717032"/>
                <a:ext cx="5629883" cy="1661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tr-T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tr-TR" sz="2000" i="1">
                              <a:latin typeface="Cambria Math"/>
                              <a:ea typeface="Cambria Math"/>
                            </a:rPr>
                            <m:t>1</m:t>
                          </m:r>
                        </m:num>
                        <m:den>
                          <m:r>
                            <a:rPr lang="tr-TR" sz="2000" i="1">
                              <a:latin typeface="Cambria Math"/>
                              <a:ea typeface="Cambria Math"/>
                            </a:rPr>
                            <m:t>2</m:t>
                          </m:r>
                        </m:den>
                      </m:f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1−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𝑐𝑜𝑠</m:t>
                      </m:r>
                      <m:r>
                        <a:rPr lang="tr-TR" sz="200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),      0&lt;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tr-TR" sz="2000" b="0" i="1" smtClean="0">
                          <a:latin typeface="Cambria Math"/>
                          <a:ea typeface="Cambria Math"/>
                        </a:rPr>
                        <m:t>&lt;</m:t>
                      </m:r>
                      <m:r>
                        <a:rPr lang="tr-TR" sz="2000" i="1">
                          <a:latin typeface="Cambria Math"/>
                          <a:ea typeface="Cambria Math"/>
                        </a:rPr>
                        <m:t>𝜋</m:t>
                      </m:r>
                    </m:oMath>
                  </m:oMathPara>
                </a14:m>
                <a:endParaRPr lang="tr-TR" sz="2000" i="1" dirty="0" smtClean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𝑡𝐵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tr-TR" sz="20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tr-TR" sz="2000" i="1">
                        <a:latin typeface="Cambria Math"/>
                        <a:ea typeface="Cambria Math"/>
                      </a:rPr>
                      <m:t>+∆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𝑡</m:t>
                    </m:r>
                    <m:d>
                      <m:dPr>
                        <m:begChr m:val="["/>
                        <m:endChr m:val="]"/>
                        <m:ctrlPr>
                          <a:rPr lang="tr-TR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sz="20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1−</m:t>
                            </m:r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𝑐𝑜𝑠</m:t>
                            </m:r>
                            <m:d>
                              <m:dPr>
                                <m:ctrlPr>
                                  <a:rPr lang="tr-TR" sz="20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tr-TR" sz="2000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tr-TR" sz="2000" i="1">
                                        <a:latin typeface="Cambria Math"/>
                                        <a:ea typeface="Cambria Math"/>
                                      </a:rPr>
                                      <m:t>𝑗</m:t>
                                    </m:r>
                                    <m:r>
                                      <a:rPr lang="tr-TR" sz="2000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tr-TR" sz="2000" i="1">
                                        <a:latin typeface="Cambria Math"/>
                                        <a:ea typeface="Cambria Math"/>
                                      </a:rPr>
                                      <m:t>(</m:t>
                                    </m:r>
                                    <m:r>
                                      <a:rPr lang="tr-TR" sz="2000" i="1">
                                        <a:latin typeface="Cambria Math"/>
                                        <a:ea typeface="Cambria Math"/>
                                      </a:rPr>
                                      <m:t>𝑛</m:t>
                                    </m:r>
                                    <m:r>
                                      <a:rPr lang="tr-TR" sz="2000" i="1">
                                        <a:latin typeface="Cambria Math"/>
                                        <a:ea typeface="Cambria Math"/>
                                      </a:rPr>
                                      <m:t>+1)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tr-TR" sz="20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tr-TR" sz="2000" dirty="0" smtClean="0"/>
                  <a:t>,      </a:t>
                </a:r>
                <a14:m>
                  <m:oMath xmlns:m="http://schemas.openxmlformats.org/officeDocument/2006/math">
                    <m:r>
                      <a:rPr lang="tr-TR" sz="2000" i="1">
                        <a:latin typeface="Cambria Math"/>
                        <a:ea typeface="Cambria Math"/>
                      </a:rPr>
                      <m:t>𝑗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=1,2,3,…,</m:t>
                    </m:r>
                    <m:r>
                      <a:rPr lang="tr-TR" sz="2000" i="1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tr-TR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Dikdörtge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17" y="3717032"/>
                <a:ext cx="5629883" cy="166122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Resim 1"/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885962"/>
            <a:ext cx="7128792" cy="298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7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Hareket Tanımlamaları</a:t>
            </a:r>
            <a:endParaRPr lang="en-US" dirty="0" smtClean="0"/>
          </a:p>
        </p:txBody>
      </p:sp>
      <p:pic>
        <p:nvPicPr>
          <p:cNvPr id="45059" name="AADGHVP0.jpg" descr="AADGHVP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7"/>
          <a:stretch/>
        </p:blipFill>
        <p:spPr bwMode="auto">
          <a:xfrm>
            <a:off x="1979712" y="3676944"/>
            <a:ext cx="5911825" cy="30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Farklı yaklaşımlarla hareketler tanımlanabilir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Hareket yollarının açıkça tanımlanmasında </a:t>
            </a:r>
          </a:p>
          <a:p>
            <a:pPr lvl="2">
              <a:lnSpc>
                <a:spcPct val="120000"/>
              </a:lnSpc>
            </a:pPr>
            <a:r>
              <a:rPr lang="tr-TR" dirty="0" smtClean="0"/>
              <a:t>Bilinen geometrik dönüşüm dizileri</a:t>
            </a:r>
            <a:endParaRPr lang="tr-TR" dirty="0"/>
          </a:p>
          <a:p>
            <a:pPr lvl="2">
              <a:lnSpc>
                <a:spcPct val="120000"/>
              </a:lnSpc>
            </a:pPr>
            <a:r>
              <a:rPr lang="tr-TR" dirty="0" smtClean="0"/>
              <a:t>Şeritler veya bazı matematik fonksiyonları kullanılır.</a:t>
            </a:r>
            <a:endParaRPr lang="tr-TR" dirty="0"/>
          </a:p>
          <a:p>
            <a:pPr lvl="1">
              <a:lnSpc>
                <a:spcPct val="120000"/>
              </a:lnSpc>
            </a:pPr>
            <a:r>
              <a:rPr lang="tr-TR" dirty="0" smtClean="0"/>
              <a:t>Zıplayan bir topun hareket kestirimi giderek sönümlenen bir sinüs fonksiyonu kullanılarak yapılabilir.</a:t>
            </a:r>
          </a:p>
          <a:p>
            <a:pPr lvl="1">
              <a:lnSpc>
                <a:spcPct val="120000"/>
              </a:lnSpc>
            </a:pPr>
            <a:endParaRPr lang="tr-TR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etin kutusu 1"/>
              <p:cNvSpPr txBox="1"/>
              <p:nvPr/>
            </p:nvSpPr>
            <p:spPr>
              <a:xfrm>
                <a:off x="4572000" y="4149080"/>
                <a:ext cx="3528392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2000" b="0" i="1" smtClean="0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0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tr-TR" sz="2000" b="0" i="1" smtClean="0">
                          <a:latin typeface="Cambria Math"/>
                        </a:rPr>
                        <m:t>=</m:t>
                      </m:r>
                      <m:r>
                        <a:rPr lang="tr-TR" sz="2000" b="0" i="1" smtClean="0">
                          <a:latin typeface="Cambria Math"/>
                        </a:rPr>
                        <m:t>𝐴</m:t>
                      </m:r>
                      <m:r>
                        <a:rPr lang="tr-TR" sz="2000" b="0" i="1" smtClean="0">
                          <a:latin typeface="Cambria Math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tr-TR" sz="2000" b="0" i="0" smtClean="0">
                              <a:latin typeface="Cambria Math"/>
                            </a:rPr>
                            <m:t>sin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⁡(</m:t>
                          </m:r>
                          <m:r>
                            <a:rPr lang="tr-TR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.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000" b="0" i="1" smtClean="0">
                                  <a:latin typeface="Cambria Math"/>
                                  <a:ea typeface="Cambria Math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tr-TR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tr-TR" sz="2000" b="0" i="1" smtClean="0">
                              <a:latin typeface="Cambria Math"/>
                            </a:rPr>
                            <m:t>)</m:t>
                          </m:r>
                        </m:e>
                      </m:d>
                      <m:sSup>
                        <m:sSupPr>
                          <m:ctrlPr>
                            <a:rPr lang="tr-TR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tr-TR" sz="20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tr-TR" sz="2000" b="0" i="1" smtClean="0">
                              <a:latin typeface="Cambria Math"/>
                            </a:rPr>
                            <m:t>𝑘𝑥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Metin kutusu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149080"/>
                <a:ext cx="3528392" cy="405624"/>
              </a:xfrm>
              <a:prstGeom prst="rect">
                <a:avLst/>
              </a:prstGeom>
              <a:blipFill rotWithShape="1"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3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Animasyon Türleri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Gerçek zamanlı animasyon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Görüntü dizisindeki her bir sahne üretilir üretilmez görüntülenir.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Animasyon ekran tazeleme oranı kısıtlarıyla uyumlu bir oranda üretilmelidir.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Çerçeve </a:t>
            </a:r>
            <a:r>
              <a:rPr lang="tr-TR" dirty="0" err="1" smtClean="0"/>
              <a:t>çerçeve</a:t>
            </a:r>
            <a:r>
              <a:rPr lang="tr-TR" dirty="0" smtClean="0"/>
              <a:t> animasyon</a:t>
            </a:r>
          </a:p>
          <a:p>
            <a:pPr lvl="1">
              <a:lnSpc>
                <a:spcPct val="120000"/>
              </a:lnSpc>
            </a:pPr>
            <a:r>
              <a:rPr lang="tr-TR" dirty="0"/>
              <a:t>Görüntü dizisindeki </a:t>
            </a:r>
            <a:r>
              <a:rPr lang="tr-TR" dirty="0" smtClean="0"/>
              <a:t>sahneler üretilip bir kenara kaydedilir.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Ardından sahneler </a:t>
            </a:r>
            <a:r>
              <a:rPr lang="tr-TR" smtClean="0"/>
              <a:t>filmlere </a:t>
            </a:r>
            <a:r>
              <a:rPr lang="en-US" smtClean="0"/>
              <a:t>dönüştürülür</a:t>
            </a:r>
            <a:r>
              <a:rPr lang="tr-TR" smtClean="0"/>
              <a:t> </a:t>
            </a:r>
            <a:r>
              <a:rPr lang="tr-TR" dirty="0" smtClean="0"/>
              <a:t>veya gösterim ekranında gerçek zamanlı şekilde gösterilir.</a:t>
            </a:r>
          </a:p>
          <a:p>
            <a:pPr lvl="1">
              <a:lnSpc>
                <a:spcPct val="120000"/>
              </a:lnSpc>
            </a:pPr>
            <a:endParaRPr lang="tr-TR" dirty="0" smtClean="0"/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6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Hareket Tanımlamaları</a:t>
            </a:r>
            <a:endParaRPr lang="en-US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Farklı yaklaşımlarla </a:t>
            </a:r>
            <a:r>
              <a:rPr lang="tr-TR" smtClean="0"/>
              <a:t>hareketler tanımlanabilir</a:t>
            </a:r>
            <a:r>
              <a:rPr lang="en-US" smtClean="0"/>
              <a:t>.</a:t>
            </a:r>
            <a:endParaRPr lang="tr-TR" dirty="0" smtClean="0"/>
          </a:p>
          <a:p>
            <a:pPr lvl="1">
              <a:lnSpc>
                <a:spcPct val="120000"/>
              </a:lnSpc>
            </a:pPr>
            <a:r>
              <a:rPr lang="tr-TR" dirty="0" smtClean="0"/>
              <a:t>Hareket yollarının hedef </a:t>
            </a:r>
            <a:r>
              <a:rPr lang="tr-TR" smtClean="0"/>
              <a:t>odaklı tanımlanması</a:t>
            </a:r>
            <a:r>
              <a:rPr lang="en-US" smtClean="0"/>
              <a:t> sağlanır.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Zıplama veya yüzme gibi yapılmak istenen iş önce belirlenir.</a:t>
            </a:r>
            <a:endParaRPr lang="tr-TR" dirty="0"/>
          </a:p>
          <a:p>
            <a:pPr lvl="2">
              <a:lnSpc>
                <a:spcPct val="120000"/>
              </a:lnSpc>
            </a:pPr>
            <a:r>
              <a:rPr lang="tr-TR" dirty="0" smtClean="0"/>
              <a:t>İlgili nesnelerin hedeflenen işi yapması sağlanır.</a:t>
            </a:r>
            <a:endParaRPr lang="tr-TR" dirty="0"/>
          </a:p>
          <a:p>
            <a:pPr lvl="2">
              <a:lnSpc>
                <a:spcPct val="120000"/>
              </a:lnSpc>
            </a:pPr>
            <a:r>
              <a:rPr lang="tr-TR" dirty="0" smtClean="0"/>
              <a:t>Karmaşık nesneler için hiyerarşik tanımlara ihtiyaç duyulur.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Kinematik ve dinamik </a:t>
            </a:r>
            <a:r>
              <a:rPr lang="tr-TR" smtClean="0"/>
              <a:t>tanımlarından faydalan</a:t>
            </a:r>
            <a:r>
              <a:rPr lang="en-US" smtClean="0"/>
              <a:t>ılır.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Hareketin konum, hız ve ivme </a:t>
            </a:r>
            <a:r>
              <a:rPr lang="tr-TR" smtClean="0"/>
              <a:t>gibi özelikleri belirlen</a:t>
            </a:r>
            <a:r>
              <a:rPr lang="en-US" smtClean="0"/>
              <a:t>ir.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Kompleks nesnelerin başlangıç ve bitiş konumları belirlenen bir hareketi gerçekleştirmesi için ilgili konumlardaki geri </a:t>
            </a:r>
            <a:r>
              <a:rPr lang="tr-TR" smtClean="0"/>
              <a:t>kinematik bilgisi hesaplan</a:t>
            </a:r>
            <a:r>
              <a:rPr lang="en-US" smtClean="0"/>
              <a:t>ır.</a:t>
            </a:r>
            <a:endParaRPr lang="tr-TR" dirty="0" smtClean="0"/>
          </a:p>
          <a:p>
            <a:pPr lvl="2">
              <a:lnSpc>
                <a:spcPct val="120000"/>
              </a:lnSpc>
            </a:pPr>
            <a:r>
              <a:rPr lang="tr-TR" dirty="0" smtClean="0"/>
              <a:t>İvme ve hızları etkileyen </a:t>
            </a:r>
            <a:r>
              <a:rPr lang="tr-TR" smtClean="0"/>
              <a:t>dinamik tanımlamalar yapıl</a:t>
            </a:r>
            <a:r>
              <a:rPr lang="en-US" smtClean="0"/>
              <a:t>ır.</a:t>
            </a:r>
            <a:r>
              <a:rPr lang="tr-TR" smtClean="0"/>
              <a:t> </a:t>
            </a:r>
            <a:endParaRPr lang="tr-TR" dirty="0" smtClean="0"/>
          </a:p>
          <a:p>
            <a:pPr lvl="3">
              <a:lnSpc>
                <a:spcPct val="120000"/>
              </a:lnSpc>
            </a:pPr>
            <a:r>
              <a:rPr lang="tr-TR" dirty="0" smtClean="0"/>
              <a:t>Elektromanyetik, yer çekimi, sürtünme ve çeşitli mekanik kuvvetler</a:t>
            </a:r>
          </a:p>
          <a:p>
            <a:pPr lvl="3">
              <a:lnSpc>
                <a:spcPct val="120000"/>
              </a:lnSpc>
            </a:pPr>
            <a:r>
              <a:rPr lang="tr-TR" dirty="0" smtClean="0"/>
              <a:t>Newton’un ikinci yasası</a:t>
            </a:r>
          </a:p>
          <a:p>
            <a:pPr lvl="3">
              <a:lnSpc>
                <a:spcPct val="120000"/>
              </a:lnSpc>
            </a:pPr>
            <a:endParaRPr lang="tr-TR" dirty="0" smtClean="0"/>
          </a:p>
          <a:p>
            <a:pPr lvl="3">
              <a:lnSpc>
                <a:spcPct val="120000"/>
              </a:lnSpc>
            </a:pP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/>
              <p:cNvSpPr txBox="1"/>
              <p:nvPr/>
            </p:nvSpPr>
            <p:spPr>
              <a:xfrm>
                <a:off x="4716016" y="5861115"/>
                <a:ext cx="3641381" cy="619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/>
                        </a:rPr>
                        <m:t>𝐹</m:t>
                      </m:r>
                      <m:r>
                        <a:rPr lang="tr-TR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tr-TR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(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𝑚𝑣</m:t>
                          </m:r>
                          <m:r>
                            <a:rPr lang="tr-T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tr-TR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tr-TR" b="0" i="0" smtClean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ma</m:t>
                      </m:r>
                      <m:r>
                        <a:rPr lang="tr-TR" b="0" i="0" smtClean="0">
                          <a:latin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sabit</m:t>
                      </m:r>
                      <m:r>
                        <a:rPr lang="tr-TR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k</m:t>
                      </m:r>
                      <m:r>
                        <a:rPr lang="tr-TR" b="0" i="0" smtClean="0">
                          <a:latin typeface="Cambria Math"/>
                        </a:rPr>
                        <m:t>ü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tle</m:t>
                      </m:r>
                      <m:r>
                        <a:rPr lang="tr-TR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i</m:t>
                      </m:r>
                      <m:r>
                        <a:rPr lang="tr-TR" b="0" i="0" smtClean="0">
                          <a:latin typeface="Cambria Math"/>
                        </a:rPr>
                        <m:t>ç</m:t>
                      </m:r>
                      <m:r>
                        <m:rPr>
                          <m:sty m:val="p"/>
                        </m:rPr>
                        <a:rPr lang="tr-TR" b="0" i="0" smtClean="0">
                          <a:latin typeface="Cambria Math"/>
                        </a:rPr>
                        <m:t>in</m:t>
                      </m:r>
                      <m:r>
                        <a:rPr lang="tr-TR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Metin kutusu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861115"/>
                <a:ext cx="3641381" cy="61991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9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Karakter Animasyonu</a:t>
            </a:r>
            <a:endParaRPr lang="en-US" dirty="0" smtClean="0"/>
          </a:p>
        </p:txBody>
      </p:sp>
      <p:pic>
        <p:nvPicPr>
          <p:cNvPr id="47107" name="AADGHZW0.jpg" descr="AADGHZW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0"/>
          <a:stretch/>
        </p:blipFill>
        <p:spPr bwMode="auto">
          <a:xfrm>
            <a:off x="5780829" y="1412776"/>
            <a:ext cx="3138687" cy="4161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5323630" cy="49251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Karakter animasyonlarında karakteri oluşturan eklemleri temsilen basit şekiller oluşturulabilir.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Ardından karakterin et, doku, materyal, renk benzeri bileşenleri basit karaktere giydirilir.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Şekilde 9 eklemli ve oval kafa haricinde 12 bağlantılı basit bir insan şekli görülmektedir</a:t>
            </a:r>
            <a:r>
              <a:rPr lang="en-US" dirty="0" smtClean="0"/>
              <a:t>.</a:t>
            </a:r>
            <a:endParaRPr lang="tr-TR" dirty="0" smtClean="0"/>
          </a:p>
          <a:p>
            <a:pPr>
              <a:lnSpc>
                <a:spcPct val="120000"/>
              </a:lnSpc>
            </a:pPr>
            <a:r>
              <a:rPr lang="tr-TR" dirty="0"/>
              <a:t>Şekil üzerindeki eklem </a:t>
            </a:r>
            <a:r>
              <a:rPr lang="tr-TR" dirty="0" smtClean="0"/>
              <a:t>hareketlerinin doğru kontrolü için </a:t>
            </a:r>
            <a:r>
              <a:rPr lang="tr-TR" dirty="0" err="1" smtClean="0"/>
              <a:t>hiyararşik</a:t>
            </a:r>
            <a:r>
              <a:rPr lang="tr-TR" dirty="0" smtClean="0"/>
              <a:t> modeller oluşturmak gerekir.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Gövdeye bağlı omuz ve kol hareketi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9357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Karakter Animasyonu</a:t>
            </a:r>
            <a:endParaRPr lang="en-US" dirty="0" smtClean="0"/>
          </a:p>
        </p:txBody>
      </p:sp>
      <p:pic>
        <p:nvPicPr>
          <p:cNvPr id="49155" name="AADGHZX0.jpg" descr="AADGHZX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40"/>
          <a:stretch/>
        </p:blipFill>
        <p:spPr bwMode="auto">
          <a:xfrm>
            <a:off x="2195736" y="4437112"/>
            <a:ext cx="5256289" cy="2297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84984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tr-TR" sz="2800" dirty="0" smtClean="0"/>
              <a:t>Yürüyen bir bacağın hareketini temsil etmek için iliştirilmiş bağlantıların muhtemel konfigürasyonları oluşturulur.</a:t>
            </a:r>
          </a:p>
          <a:p>
            <a:pPr algn="just">
              <a:lnSpc>
                <a:spcPct val="120000"/>
              </a:lnSpc>
            </a:pPr>
            <a:r>
              <a:rPr lang="tr-TR" sz="2800" dirty="0" smtClean="0"/>
              <a:t>İleri ve geri kinematik bilgisine bağlı olarak hareketler canlandırılır.</a:t>
            </a:r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291436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Hareket Yakalama (Motion </a:t>
            </a:r>
            <a:r>
              <a:rPr lang="tr-TR" dirty="0" err="1" smtClean="0"/>
              <a:t>Capture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</a:pPr>
            <a:r>
              <a:rPr lang="tr-TR" sz="2900" dirty="0"/>
              <a:t>Profesyonel animasyonlarda hareket </a:t>
            </a:r>
            <a:r>
              <a:rPr lang="tr-TR" sz="2900" dirty="0" smtClean="0"/>
              <a:t>yakalama yaklaşımları </a:t>
            </a:r>
            <a:r>
              <a:rPr lang="tr-TR" sz="2900" dirty="0"/>
              <a:t>kullanılır.</a:t>
            </a:r>
          </a:p>
          <a:p>
            <a:pPr lvl="1" algn="just">
              <a:lnSpc>
                <a:spcPct val="120000"/>
              </a:lnSpc>
            </a:pPr>
            <a:r>
              <a:rPr lang="tr-TR" sz="2500" dirty="0"/>
              <a:t>İlgili nesneye gerçek dünyada yaptırılan hareketler uygun </a:t>
            </a:r>
            <a:r>
              <a:rPr lang="tr-TR" sz="2500" dirty="0" err="1"/>
              <a:t>sensörler</a:t>
            </a:r>
            <a:r>
              <a:rPr lang="tr-TR" sz="2500" dirty="0"/>
              <a:t> kullanılarak kaydedilir.</a:t>
            </a:r>
          </a:p>
          <a:p>
            <a:pPr lvl="2" algn="just">
              <a:lnSpc>
                <a:spcPct val="120000"/>
              </a:lnSpc>
            </a:pPr>
            <a:r>
              <a:rPr lang="tr-TR" sz="2100" dirty="0"/>
              <a:t>Aktörün el, bacak, kol, ayak ve eklemlerine iliştirilen çok sayıda işaret ve işaretleri takip etmede kullanılan 2 düzineye yakın kamera</a:t>
            </a:r>
          </a:p>
          <a:p>
            <a:pPr lvl="2" algn="just">
              <a:lnSpc>
                <a:spcPct val="120000"/>
              </a:lnSpc>
            </a:pPr>
            <a:r>
              <a:rPr lang="tr-TR" sz="2100" dirty="0"/>
              <a:t>İşaretlerin yansıttığı ışığı yakalayan optik kamera sistemleri </a:t>
            </a:r>
          </a:p>
          <a:p>
            <a:pPr lvl="2" algn="just">
              <a:lnSpc>
                <a:spcPct val="120000"/>
              </a:lnSpc>
            </a:pPr>
            <a:r>
              <a:rPr lang="tr-TR" sz="2100" dirty="0"/>
              <a:t>Direkt konum bilgisini kaydeden atalet (</a:t>
            </a:r>
            <a:r>
              <a:rPr lang="tr-TR" sz="2100" dirty="0" err="1"/>
              <a:t>inertial</a:t>
            </a:r>
            <a:r>
              <a:rPr lang="tr-TR" sz="2100" dirty="0"/>
              <a:t>) </a:t>
            </a:r>
            <a:r>
              <a:rPr lang="tr-TR" sz="2100" dirty="0" err="1"/>
              <a:t>sensörleri</a:t>
            </a:r>
            <a:endParaRPr lang="tr-TR" sz="2100" dirty="0"/>
          </a:p>
          <a:p>
            <a:pPr lvl="1" algn="just">
              <a:lnSpc>
                <a:spcPct val="120000"/>
              </a:lnSpc>
            </a:pPr>
            <a:r>
              <a:rPr lang="tr-TR" sz="2500" smtClean="0"/>
              <a:t>A</a:t>
            </a:r>
            <a:r>
              <a:rPr lang="en-US" sz="2500" smtClean="0"/>
              <a:t>rdından a</a:t>
            </a:r>
            <a:r>
              <a:rPr lang="tr-TR" sz="2500" smtClean="0"/>
              <a:t>nime </a:t>
            </a:r>
            <a:r>
              <a:rPr lang="tr-TR" sz="2500" dirty="0"/>
              <a:t>edilecek </a:t>
            </a:r>
            <a:r>
              <a:rPr lang="tr-TR" sz="2500"/>
              <a:t>karakter </a:t>
            </a:r>
            <a:r>
              <a:rPr lang="tr-TR" sz="2500" smtClean="0"/>
              <a:t>üzerinde</a:t>
            </a:r>
            <a:r>
              <a:rPr lang="en-US" sz="2500" smtClean="0"/>
              <a:t> kaydedilen</a:t>
            </a:r>
            <a:r>
              <a:rPr lang="tr-TR" sz="2500" smtClean="0"/>
              <a:t> </a:t>
            </a:r>
            <a:r>
              <a:rPr lang="tr-TR" sz="2500" dirty="0"/>
              <a:t>aynı hareket dizisi gerçekleştirilir.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91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Periyodik Hareketler</a:t>
            </a:r>
            <a:endParaRPr lang="en-US" dirty="0" smtClean="0"/>
          </a:p>
        </p:txBody>
      </p:sp>
      <p:pic>
        <p:nvPicPr>
          <p:cNvPr id="51203" name="AADGHZY0.jpg" descr="AADGHZY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98"/>
          <a:stretch/>
        </p:blipFill>
        <p:spPr bwMode="auto">
          <a:xfrm>
            <a:off x="464179" y="4365104"/>
            <a:ext cx="8226425" cy="2082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404864"/>
              </a:xfrm>
            </p:spPr>
            <p:txBody>
              <a:bodyPr>
                <a:normAutofit fontScale="625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dirty="0" smtClean="0"/>
                  <a:t>Periyodik hareketlerde gösterim oranına uygun değişimler yapmak önemlidir.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tr-TR" dirty="0" smtClean="0"/>
                  <a:t>Saniyede 18 kez dönecek şekilde tasarlanmış bir tekerlek saniyede 24 çerçeve gösterilen bir film için örneklenirse beklenen hareketin tam tersi oluşur.</a:t>
                </a:r>
              </a:p>
              <a:p>
                <a:pPr marL="0" indent="0" algn="just">
                  <a:lnSpc>
                    <a:spcPct val="120000"/>
                  </a:lnSpc>
                  <a:buNone/>
                </a:pPr>
                <a:r>
                  <a:rPr lang="tr-TR" b="0" dirty="0" smtClean="0">
                    <a:ea typeface="Cambria Math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tr-T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18</m:t>
                        </m:r>
                      </m:den>
                    </m:f>
                    <m:r>
                      <a:rPr lang="tr-TR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 →1 </m:t>
                    </m:r>
                  </m:oMath>
                </a14:m>
                <a:r>
                  <a:rPr lang="tr-TR" b="0" i="0" dirty="0" smtClean="0">
                    <a:latin typeface="+mj-lt"/>
                    <a:ea typeface="Cambria Math"/>
                  </a:rPr>
                  <a:t>tam dönme,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tr-T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tr-TR" b="0" i="1" smtClean="0">
                            <a:latin typeface="Cambria Math"/>
                            <a:ea typeface="Cambria Math"/>
                          </a:rPr>
                          <m:t>36</m:t>
                        </m:r>
                      </m:den>
                    </m:f>
                    <m:r>
                      <a:rPr lang="tr-TR" i="1">
                        <a:latin typeface="Cambria Math"/>
                        <a:ea typeface="Cambria Math"/>
                      </a:rPr>
                      <m:t> </m:t>
                    </m:r>
                    <m:r>
                      <a:rPr lang="tr-TR" b="0" i="1" smtClean="0">
                        <a:latin typeface="Cambria Math"/>
                        <a:ea typeface="Cambria Math"/>
                      </a:rPr>
                      <m:t>𝑠</m:t>
                    </m:r>
                    <m:r>
                      <a:rPr lang="tr-TR" i="1">
                        <a:latin typeface="Cambria Math"/>
                        <a:ea typeface="Cambria Math"/>
                      </a:rPr>
                      <m:t>→</m:t>
                    </m:r>
                  </m:oMath>
                </a14:m>
                <a:r>
                  <a:rPr lang="tr-TR" dirty="0" smtClean="0">
                    <a:ea typeface="Cambria Math"/>
                  </a:rPr>
                  <a:t> yarım dönme</a:t>
                </a:r>
                <a:endParaRPr lang="tr-TR" dirty="0" smtClean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404864"/>
              </a:xfrm>
              <a:blipFill rotWithShape="1">
                <a:blip r:embed="rId4"/>
                <a:stretch>
                  <a:fillRect l="-593" t="-1269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1544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Periyodik Hareketler</a:t>
            </a:r>
            <a:endParaRPr lang="en-US" dirty="0" smtClean="0"/>
          </a:p>
        </p:txBody>
      </p:sp>
      <p:pic>
        <p:nvPicPr>
          <p:cNvPr id="53251" name="AADGHZZ0.jpg" descr="AADGHZZ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85"/>
          <a:stretch/>
        </p:blipFill>
        <p:spPr bwMode="auto">
          <a:xfrm>
            <a:off x="323528" y="4456450"/>
            <a:ext cx="8226425" cy="2025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548880"/>
              </a:xfrm>
            </p:spPr>
            <p:txBody>
              <a:bodyPr>
                <a:normAutofit fontScale="77500" lnSpcReduction="20000"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tr-TR" dirty="0" smtClean="0"/>
                  <a:t>Saniyede </a:t>
                </a:r>
                <a:r>
                  <a:rPr lang="tr-TR" dirty="0"/>
                  <a:t>18 kez dönecek şekilde tasarlanmış bir tekerleğin </a:t>
                </a:r>
                <a:r>
                  <a:rPr lang="tr-TR" dirty="0" smtClean="0"/>
                  <a:t>saniyede 24 çerçeve gösterilen bir film üzerine kaydedilmesi neticesinde oluşan filmin ilk beş çerçevesi.</a:t>
                </a:r>
              </a:p>
              <a:p>
                <a:pPr lvl="1" algn="just">
                  <a:lnSpc>
                    <a:spcPct val="120000"/>
                  </a:lnSpc>
                </a:pPr>
                <a:r>
                  <a:rPr lang="tr-TR" sz="2500" dirty="0" smtClean="0"/>
                  <a:t>Hareketin tersi doğrultuda olduğu mavi renkte tekerlek bağlantısından anlaşılmaktadır.</a:t>
                </a:r>
              </a:p>
              <a:p>
                <a:pPr marL="1344613" lvl="1" indent="0" algn="just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tr-TR" sz="2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tr-TR" sz="2600" b="0" i="1" smtClean="0">
                            <a:latin typeface="Cambria Math"/>
                          </a:rPr>
                          <m:t>4∗18</m:t>
                        </m:r>
                      </m:num>
                      <m:den>
                        <m:r>
                          <a:rPr lang="tr-TR" sz="2600" b="0" i="1" smtClean="0">
                            <a:latin typeface="Cambria Math"/>
                            <a:ea typeface="Cambria Math"/>
                          </a:rPr>
                          <m:t>24</m:t>
                        </m:r>
                      </m:den>
                    </m:f>
                    <m:r>
                      <a:rPr lang="tr-TR" sz="2600" i="1">
                        <a:latin typeface="Cambria Math"/>
                        <a:ea typeface="Cambria Math"/>
                      </a:rPr>
                      <m:t> →</m:t>
                    </m:r>
                    <m:r>
                      <a:rPr lang="tr-TR" sz="2600" b="0" i="1" smtClean="0">
                        <a:latin typeface="Cambria Math"/>
                        <a:ea typeface="Cambria Math"/>
                      </a:rPr>
                      <m:t>3</m:t>
                    </m:r>
                    <m:r>
                      <a:rPr lang="tr-TR" sz="26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tr-TR" sz="2400" dirty="0" smtClean="0">
                    <a:ea typeface="Cambria Math"/>
                  </a:rPr>
                  <a:t>çerçevede 1 örnek alınır</a:t>
                </a:r>
                <a:endParaRPr lang="tr-TR" sz="2000" dirty="0"/>
              </a:p>
              <a:p>
                <a:pPr lvl="1" algn="just">
                  <a:lnSpc>
                    <a:spcPct val="120000"/>
                  </a:lnSpc>
                </a:pPr>
                <a:endParaRPr lang="tr-TR" sz="2500" dirty="0"/>
              </a:p>
            </p:txBody>
          </p:sp>
        </mc:Choice>
        <mc:Fallback xmlns="">
          <p:sp>
            <p:nvSpPr>
              <p:cNvPr id="4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548880"/>
              </a:xfrm>
              <a:blipFill rotWithShape="1">
                <a:blip r:embed="rId4"/>
                <a:stretch>
                  <a:fillRect l="-1037" t="-1675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422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tr-TR" dirty="0" smtClean="0"/>
              <a:t>OpenGL </a:t>
            </a:r>
            <a:r>
              <a:rPr lang="tr-TR" altLang="tr-TR" dirty="0" smtClean="0"/>
              <a:t>Animasyon Fonksiyonları Özeti</a:t>
            </a:r>
            <a:endParaRPr lang="en-US" altLang="tr-TR" dirty="0" smtClean="0"/>
          </a:p>
        </p:txBody>
      </p:sp>
      <p:pic>
        <p:nvPicPr>
          <p:cNvPr id="55299" name="tab_12_01.jpg" descr="tab_12_0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37" b="3220"/>
          <a:stretch/>
        </p:blipFill>
        <p:spPr bwMode="auto">
          <a:xfrm>
            <a:off x="277688" y="1916832"/>
            <a:ext cx="8686800" cy="36030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107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Lab6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400" smtClean="0"/>
              <a:t>Helikopter modelinin 5 kontrol noktası ile oluşturulan bir Bezier şeridi temelli yörüngeyi uygun kayma ve dönme dönüşümleriyle rotada kalarak 10 saniye içerisinde tamamlamasını simüle ediniz. 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Bézier şeridi için verilen GL6_seritler.cpp dosyasındaki üç fonksiyonu uygulamanıza kopyalayıp düzenleyiniz.</a:t>
            </a:r>
          </a:p>
          <a:p>
            <a:pPr lvl="2">
              <a:spcBef>
                <a:spcPts val="0"/>
              </a:spcBef>
            </a:pPr>
            <a:r>
              <a:rPr lang="en-US" sz="1100" smtClean="0"/>
              <a:t>binomyalKatsayilar, bezierNoktasiHesapla, bezier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x-y-z eksenlerini R-G-B renklerinde ayrı bir shader uygulaması üzerinden çizdiriniz.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Bézier şeridini renk ve çizgi kalınlığı ayarı yaparak </a:t>
            </a:r>
            <a:r>
              <a:rPr lang="en-US" sz="1400"/>
              <a:t>x-y-z eksenlerini çizdirdiğiniz shader ile çizdiriniz</a:t>
            </a:r>
            <a:r>
              <a:rPr lang="en-US" sz="1400" smtClean="0"/>
              <a:t>.</a:t>
            </a:r>
            <a:endParaRPr lang="en-US" sz="1400"/>
          </a:p>
          <a:p>
            <a:pPr lvl="1">
              <a:spcBef>
                <a:spcPts val="0"/>
              </a:spcBef>
            </a:pPr>
            <a:r>
              <a:rPr lang="en-US" sz="1400" smtClean="0"/>
              <a:t>Helecopter modelini assimp kütüphanesi ile yükleyip x-y düzlemine göre yansıtınız.</a:t>
            </a:r>
            <a:endParaRPr lang="en-US" sz="1400"/>
          </a:p>
          <a:p>
            <a:pPr lvl="1">
              <a:spcBef>
                <a:spcPts val="0"/>
              </a:spcBef>
            </a:pPr>
            <a:r>
              <a:rPr lang="en-US" sz="1400"/>
              <a:t>Helecopter modelini </a:t>
            </a:r>
            <a:r>
              <a:rPr lang="en-US" sz="1400" smtClean="0"/>
              <a:t>simülasyon zamanına bağlı olarak şerit üzerinde uygun konum ve oryantasyona glm kütüphanesini kullanarak taşıyınız.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Animasyonun Hz hızını ayarlamak için render döngüsünü gerekli miktarda uykuya yatırınız. </a:t>
            </a:r>
          </a:p>
          <a:p>
            <a:pPr lvl="2">
              <a:spcBef>
                <a:spcPts val="0"/>
              </a:spcBef>
            </a:pPr>
            <a:r>
              <a:rPr lang="en-US" sz="1000" smtClean="0"/>
              <a:t>Örneğin 50 Hz için 0,02 </a:t>
            </a:r>
            <a:r>
              <a:rPr lang="en-US" sz="1000" smtClean="0"/>
              <a:t>sn</a:t>
            </a:r>
            <a:endParaRPr lang="en-US" sz="1000" smtClean="0"/>
          </a:p>
          <a:p>
            <a:pPr lvl="1">
              <a:spcBef>
                <a:spcPts val="0"/>
              </a:spcBef>
            </a:pPr>
            <a:r>
              <a:rPr lang="en-US" sz="1400" smtClean="0"/>
              <a:t>3-B sahnede gezinme için hazır klavye veya fare fonksiyonlarını ekleyiniz.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Bakış dönüşümleri için camera sınıfından yararlanınız.</a:t>
            </a:r>
            <a:endParaRPr lang="en-US" sz="1400"/>
          </a:p>
        </p:txBody>
      </p:sp>
      <p:sp>
        <p:nvSpPr>
          <p:cNvPr id="7" name="İçerik Yer Tutucusu 2"/>
          <p:cNvSpPr txBox="1">
            <a:spLocks/>
          </p:cNvSpPr>
          <p:nvPr/>
        </p:nvSpPr>
        <p:spPr>
          <a:xfrm>
            <a:off x="457200" y="4509120"/>
            <a:ext cx="5698976" cy="18722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ts val="0"/>
              </a:spcBef>
            </a:pPr>
            <a:r>
              <a:rPr lang="en-US" sz="1400" smtClean="0"/>
              <a:t>Bézier </a:t>
            </a:r>
            <a:r>
              <a:rPr lang="en-US" sz="1400"/>
              <a:t>şeridi için 5 katı ölçeklenmiş şekilde açıklama kısmında verilen kontrol noktaları kullanılabilir.</a:t>
            </a:r>
          </a:p>
          <a:p>
            <a:pPr lvl="1">
              <a:spcBef>
                <a:spcPts val="0"/>
              </a:spcBef>
            </a:pPr>
            <a:r>
              <a:rPr lang="en-US" sz="1400"/>
              <a:t>Şerit için 1000 ila 5000 arası kontol noktası üretilebilir</a:t>
            </a:r>
            <a:r>
              <a:rPr lang="en-US" sz="1400" smtClean="0"/>
              <a:t>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smtClean="0"/>
              <a:t>Helikopter modelinin yörüngede hizalanması için açıklama kısmına bakınız.</a:t>
            </a:r>
          </a:p>
          <a:p>
            <a:pPr lvl="1">
              <a:spcBef>
                <a:spcPts val="0"/>
              </a:spcBef>
            </a:pPr>
            <a:r>
              <a:rPr lang="en-US" sz="1400" smtClean="0"/>
              <a:t>Kodunuzu</a:t>
            </a:r>
            <a:r>
              <a:rPr lang="en-US" sz="1400"/>
              <a:t>, animasyon videonuzun </a:t>
            </a:r>
            <a:r>
              <a:rPr lang="en-US" sz="1400" smtClean="0"/>
              <a:t>linkini ve </a:t>
            </a:r>
            <a:r>
              <a:rPr lang="en-US" sz="1400"/>
              <a:t>ekran çıktısını içeren raporunuzu Teams’deki </a:t>
            </a:r>
            <a:r>
              <a:rPr lang="en-US" sz="1400" smtClean="0"/>
              <a:t>Lab6 </a:t>
            </a:r>
            <a:r>
              <a:rPr lang="en-US" sz="1400"/>
              <a:t>ödevi altına yükleyiniz.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515" y="4365104"/>
            <a:ext cx="3028875" cy="239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Animasyonda Gerçeklik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 smtClean="0"/>
              <a:t>Animasyonun gerçekliğe yakın olması bazı uygulamalarda önemlidir.</a:t>
            </a:r>
          </a:p>
          <a:p>
            <a:pPr lvl="1"/>
            <a:r>
              <a:rPr lang="tr-TR" sz="2000" dirty="0" smtClean="0"/>
              <a:t>Eğitim amaçlı kullanılan simülatörler</a:t>
            </a:r>
            <a:r>
              <a:rPr lang="tr-TR" sz="2000" dirty="0"/>
              <a:t> (kompleks </a:t>
            </a:r>
            <a:r>
              <a:rPr lang="tr-TR" sz="2000" dirty="0" smtClean="0"/>
              <a:t>ama </a:t>
            </a:r>
            <a:r>
              <a:rPr lang="tr-TR" sz="2000" dirty="0"/>
              <a:t>gerçek </a:t>
            </a:r>
            <a:r>
              <a:rPr lang="tr-TR" sz="2000" dirty="0" smtClean="0"/>
              <a:t>zamanlı)</a:t>
            </a:r>
          </a:p>
          <a:p>
            <a:pPr lvl="1"/>
            <a:r>
              <a:rPr lang="tr-TR" sz="2000" dirty="0" smtClean="0"/>
              <a:t>Bazı eğlence ve reklam uygulamaları</a:t>
            </a:r>
            <a:endParaRPr lang="en-US" sz="2000" dirty="0"/>
          </a:p>
        </p:txBody>
      </p:sp>
      <p:pic>
        <p:nvPicPr>
          <p:cNvPr id="4" name="AADZDRS0.jpg" descr="AADZDRS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47" t="-64533" r="14853" b="12848"/>
          <a:stretch/>
        </p:blipFill>
        <p:spPr bwMode="auto">
          <a:xfrm>
            <a:off x="1321568" y="1328390"/>
            <a:ext cx="7354888" cy="4550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AADZDRT0.jpg" descr="AADZDRT0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46"/>
          <a:stretch/>
        </p:blipFill>
        <p:spPr bwMode="auto">
          <a:xfrm>
            <a:off x="395536" y="3284984"/>
            <a:ext cx="4287562" cy="259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Metin kutusu 5"/>
          <p:cNvSpPr txBox="1"/>
          <p:nvPr/>
        </p:nvSpPr>
        <p:spPr>
          <a:xfrm>
            <a:off x="5004048" y="589004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 smtClean="0"/>
              <a:t>Luxo</a:t>
            </a:r>
            <a:r>
              <a:rPr lang="tr-TR" dirty="0" smtClean="0"/>
              <a:t> </a:t>
            </a:r>
            <a:r>
              <a:rPr lang="tr-TR" dirty="0" err="1" smtClean="0"/>
              <a:t>Jr</a:t>
            </a:r>
            <a:r>
              <a:rPr lang="tr-TR" dirty="0" smtClean="0"/>
              <a:t>. anahtar </a:t>
            </a:r>
            <a:r>
              <a:rPr lang="tr-TR" smtClean="0"/>
              <a:t>çerçeve animasyonu</a:t>
            </a:r>
            <a:r>
              <a:rPr lang="en-US" smtClean="0"/>
              <a:t>, ışıklandırma, dokulandırma ve </a:t>
            </a:r>
            <a:r>
              <a:rPr lang="tr-TR" smtClean="0"/>
              <a:t>çizgi </a:t>
            </a:r>
            <a:r>
              <a:rPr lang="tr-TR" dirty="0" smtClean="0"/>
              <a:t>film animasyon teknikleriyle üretilmiştir.</a:t>
            </a:r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267941" y="5877272"/>
            <a:ext cx="4952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Tin Toy anahtar çerçeve animasyonu, yüz ifade modelleri, gölgelendirme, doku haritalama, hareket bulanıklaştırma teknikleriyle üretilmiştir.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5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Gerçek </a:t>
            </a:r>
            <a:r>
              <a:rPr lang="tr-TR" smtClean="0"/>
              <a:t>Zamanlı Çizim</a:t>
            </a:r>
            <a:r>
              <a:rPr lang="en-US" smtClean="0"/>
              <a:t> Örneği</a:t>
            </a:r>
            <a:endParaRPr lang="en-US" dirty="0" smtClean="0"/>
          </a:p>
        </p:txBody>
      </p:sp>
      <p:pic>
        <p:nvPicPr>
          <p:cNvPr id="14339" name="AADGHUT0.jpg" descr="AADGHUT0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0"/>
          <a:stretch/>
        </p:blipFill>
        <p:spPr bwMode="auto">
          <a:xfrm>
            <a:off x="5076056" y="3740291"/>
            <a:ext cx="3956036" cy="2713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226084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Renk tablosu kullanılarak basit çizim animasyonları gerçek zamanlı gerçekleştirilebilir.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Bir nesnenin görüntüsü çerçeve tamponunda farklı konumlarda farklı renk tablosu değerleri kullanılarak kaydedilir.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Belirli bir andaki nesne görüntüsü ön plan rengine atanır ve gösterilir.</a:t>
            </a:r>
          </a:p>
        </p:txBody>
      </p:sp>
      <p:sp>
        <p:nvSpPr>
          <p:cNvPr id="6" name="İçerik Yer Tutucusu 2"/>
          <p:cNvSpPr txBox="1">
            <a:spLocks/>
          </p:cNvSpPr>
          <p:nvPr/>
        </p:nvSpPr>
        <p:spPr>
          <a:xfrm>
            <a:off x="442452" y="3862737"/>
            <a:ext cx="4921636" cy="2260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tr-TR" sz="2200" dirty="0"/>
              <a:t>Diğer görüntüler bu esnada arka plan rengine atanır ve gösterilmez.</a:t>
            </a:r>
          </a:p>
          <a:p>
            <a:pPr>
              <a:lnSpc>
                <a:spcPct val="120000"/>
              </a:lnSpc>
            </a:pPr>
            <a:r>
              <a:rPr lang="tr-TR" sz="2200" dirty="0"/>
              <a:t>Renk tablosunda ilgili indeksler için tutulan </a:t>
            </a:r>
            <a:r>
              <a:rPr lang="tr-TR" sz="2200" dirty="0" smtClean="0"/>
              <a:t>ön plan </a:t>
            </a:r>
            <a:r>
              <a:rPr lang="tr-TR" sz="2200" dirty="0"/>
              <a:t>ve arka plan renkleri hızlı bir şekilde değiştirilerek bir sonraki an için gösterim </a:t>
            </a:r>
            <a:r>
              <a:rPr lang="tr-TR" sz="2200" dirty="0" smtClean="0"/>
              <a:t>yapılabilir.</a:t>
            </a:r>
            <a:endParaRPr lang="tr-TR" sz="2200" dirty="0"/>
          </a:p>
        </p:txBody>
      </p:sp>
    </p:spTree>
    <p:extLst>
      <p:ext uri="{BB962C8B-B14F-4D97-AF65-F5344CB8AC3E}">
        <p14:creationId xmlns:p14="http://schemas.microsoft.com/office/powerpoint/2010/main" val="407201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Animasyonda Çifte </a:t>
            </a:r>
            <a:r>
              <a:rPr lang="tr-TR" dirty="0" err="1" smtClean="0"/>
              <a:t>Tamponlama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tr-TR" dirty="0" smtClean="0"/>
              <a:t>Animasyon sürecinde gösterim için bir çerçeve tamponu hazırlanır ve gösterilir.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İlk çerçeve tamponu gösterilirken diğer çerçeve bir sonraki gösterim için hazırlanır.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Ardından hazırlanan ve gösterilen çerçeveler görev değiştirir.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Daha hızlı </a:t>
            </a:r>
            <a:r>
              <a:rPr lang="tr-TR" smtClean="0"/>
              <a:t>olup kararsız </a:t>
            </a:r>
            <a:r>
              <a:rPr lang="tr-TR" dirty="0" smtClean="0"/>
              <a:t>görüntüleri önler.</a:t>
            </a:r>
          </a:p>
          <a:p>
            <a:pPr>
              <a:lnSpc>
                <a:spcPct val="120000"/>
              </a:lnSpc>
            </a:pPr>
            <a:r>
              <a:rPr lang="tr-TR" dirty="0" smtClean="0"/>
              <a:t>Ekran tazeleme oranından evvel biten gösterimler ekran tazeleme oranıyla senkron olarak gösterilir.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1/60 s ekran tazeleme süresinde animasyon çerçevesinin hazırlanması 1/50 s sürüyorsa animasyon oranı 30 çerçeve/s olur.  Her çerçeve 2 defa gösterilir.</a:t>
            </a:r>
          </a:p>
          <a:p>
            <a:pPr lvl="1">
              <a:lnSpc>
                <a:spcPct val="120000"/>
              </a:lnSpc>
            </a:pPr>
            <a:r>
              <a:rPr lang="tr-TR" dirty="0" smtClean="0"/>
              <a:t>Ekran tazeleme süresine yakın sürede hazırlanan gösterimler kararsız animasyonlara sebep olabilir.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Animasyonda Hesabi Etkinlik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tr-TR" dirty="0" smtClean="0"/>
                  <a:t>Dönüşümlerde hesabi etkinliği arttırmak için matris çarpımı yerine nokta güncelleme denklemleri tercih edilir.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tr-TR" dirty="0" smtClean="0"/>
                  <a:t>Bu </a:t>
                </a:r>
                <a:r>
                  <a:rPr lang="tr-TR" smtClean="0"/>
                  <a:t>paralel olmayan</a:t>
                </a:r>
                <a:r>
                  <a:rPr lang="en-US" smtClean="0"/>
                  <a:t> ardışık işler</a:t>
                </a:r>
                <a:r>
                  <a:rPr lang="tr-TR" smtClean="0"/>
                  <a:t> </a:t>
                </a:r>
                <a:r>
                  <a:rPr lang="tr-TR" dirty="0" smtClean="0"/>
                  <a:t>sistemler gerektirir.</a:t>
                </a:r>
              </a:p>
              <a:p>
                <a:pPr>
                  <a:lnSpc>
                    <a:spcPct val="120000"/>
                  </a:lnSpc>
                </a:pPr>
                <a:r>
                  <a:rPr lang="tr-TR" dirty="0" smtClean="0"/>
                  <a:t>Animasyon benzeri tekrarlı dönüşüm içeren uygulamalarda her seferinde trigonometrik hesaplar yapmak yerine yaklaşık güncelleme denklemleri türetilip sadece bir kez trigonometrik hesap yapılır.</a:t>
                </a:r>
              </a:p>
              <a:p>
                <a:pPr>
                  <a:lnSpc>
                    <a:spcPct val="120000"/>
                  </a:lnSpc>
                </a:pPr>
                <a:r>
                  <a:rPr lang="tr-TR" dirty="0" smtClean="0"/>
                  <a:t>Orijin etrafında ufak dönüşler için</a:t>
                </a:r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dirty="0" smtClean="0"/>
                  <a:t>Örneğin 10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tr-TR" dirty="0" smtClean="0">
                    <a:ea typeface="Cambria Math"/>
                  </a:rPr>
                  <a:t> için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tr-TR">
                            <a:latin typeface="Cambria Math"/>
                            <a:ea typeface="Cambria Math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tr-TR" altLang="tr-TR" i="1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tr-TR" altLang="tr-TR" b="0" i="0" smtClean="0">
                        <a:latin typeface="Cambria Math"/>
                        <a:ea typeface="Cambria Math"/>
                      </a:rPr>
                      <m:t>=1</m:t>
                    </m:r>
                  </m:oMath>
                </a14:m>
                <a:r>
                  <a:rPr lang="tr-TR" dirty="0" smtClean="0">
                    <a:ea typeface="Cambria Math"/>
                  </a:rPr>
                  <a:t> alınırsa, </a:t>
                </a:r>
              </a:p>
              <a:p>
                <a:pPr marL="457200" lvl="1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tr-TR" altLang="tr-TR" b="0" i="0" smtClean="0">
                                      <a:latin typeface="Cambria Math"/>
                                      <a:ea typeface="Cambria Math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r-TR" altLang="tr-TR" i="1" smtClean="0">
                        <a:latin typeface="Cambria Math"/>
                        <a:ea typeface="Cambria Math"/>
                      </a:rPr>
                      <m:t>≈</m:t>
                    </m:r>
                    <m:d>
                      <m:dPr>
                        <m:begChr m:val="["/>
                        <m:endChr m:val="]"/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a:rPr lang="tr-TR" altLang="tr-T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tr-TR" altLang="tr-TR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tr-TR" altLang="tr-TR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tr-TR" altLang="tr-TR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tr-TR" altLang="tr-TR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tr-TR" altLang="tr-TR" i="1">
                                          <a:latin typeface="Cambria Math"/>
                                          <a:ea typeface="Cambria Math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tr-TR" altLang="tr-TR" b="0" i="1" smtClean="0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altLang="tr-TR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altLang="tr-TR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tr-TR" altLang="tr-TR" i="1">
                                  <a:latin typeface="Cambria Math"/>
                                  <a:ea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tr-TR" dirty="0" smtClean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tr-TR" altLang="tr-TR" sz="29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tr-TR" altLang="tr-TR" sz="29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tr-TR" altLang="tr-TR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altLang="tr-TR" sz="2900">
                                <a:latin typeface="Cambria Math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tr-TR" sz="2900" dirty="0"/>
                  <a:t> bir kez </a:t>
                </a:r>
                <a:r>
                  <a:rPr lang="tr-TR" sz="2900" dirty="0" smtClean="0"/>
                  <a:t>hesaplanır ve denklemler tekrarlı olarak güncellenir.</a:t>
                </a:r>
                <a:endParaRPr lang="tr-TR" sz="2900" dirty="0"/>
              </a:p>
              <a:p>
                <a:pPr marL="457200" lvl="1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tr-TR" altLang="tr-TR" b="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b="0" i="1">
                          <a:latin typeface="Cambria Math"/>
                        </a:rPr>
                        <m:t>=</m:t>
                      </m:r>
                      <m:r>
                        <a:rPr lang="tr-TR" altLang="tr-TR" b="0" i="1" smtClean="0">
                          <a:latin typeface="Cambria Math"/>
                        </a:rPr>
                        <m:t>𝑥</m:t>
                      </m:r>
                      <m:r>
                        <a:rPr lang="tr-TR" altLang="tr-TR" b="0" i="1" smtClean="0">
                          <a:latin typeface="Cambria Math"/>
                        </a:rPr>
                        <m:t>−</m:t>
                      </m:r>
                      <m:r>
                        <a:rPr lang="tr-TR" altLang="tr-TR" b="0" i="1" smtClean="0">
                          <a:latin typeface="Cambria Math"/>
                        </a:rPr>
                        <m:t>𝑦</m:t>
                      </m:r>
                      <m:r>
                        <a:rPr lang="tr-TR" altLang="tr-TR" b="0" i="1" smtClean="0">
                          <a:latin typeface="Cambria Math"/>
                        </a:rPr>
                        <m:t>.</m:t>
                      </m:r>
                      <m:r>
                        <a:rPr lang="tr-TR" altLang="tr-TR" b="0" i="1" smtClean="0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altLang="tr-TR" b="0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b="0" i="1" smtClean="0">
                          <a:latin typeface="Cambria Math"/>
                          <a:ea typeface="Cambria Math"/>
                        </a:rPr>
                        <m:t> ,   </m:t>
                      </m:r>
                      <m:sSup>
                        <m:sSupPr>
                          <m:ctrlPr>
                            <a:rPr lang="tr-TR" altLang="tr-T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altLang="tr-TR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tr-TR" altLang="tr-TR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tr-TR" altLang="tr-TR" i="1">
                          <a:latin typeface="Cambria Math"/>
                        </a:rPr>
                        <m:t>=</m:t>
                      </m:r>
                      <m:r>
                        <a:rPr lang="tr-TR" altLang="tr-TR" i="1">
                          <a:latin typeface="Cambria Math"/>
                        </a:rPr>
                        <m:t>𝑥</m:t>
                      </m:r>
                      <m:r>
                        <a:rPr lang="tr-TR" altLang="tr-TR" b="0" i="1" smtClean="0">
                          <a:latin typeface="Cambria Math"/>
                        </a:rPr>
                        <m:t>.</m:t>
                      </m:r>
                      <m:r>
                        <a:rPr lang="tr-TR" altLang="tr-TR" i="1">
                          <a:latin typeface="Cambria Math"/>
                        </a:rPr>
                        <m:t>𝑠𝑖𝑛</m:t>
                      </m:r>
                      <m:d>
                        <m:dPr>
                          <m:ctrlPr>
                            <a:rPr lang="tr-TR" altLang="tr-T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tr-TR" altLang="tr-TR" i="1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d>
                      <m:r>
                        <a:rPr lang="tr-TR" altLang="tr-TR" b="0" i="1" smtClean="0">
                          <a:latin typeface="Cambria Math"/>
                        </a:rPr>
                        <m:t>+</m:t>
                      </m:r>
                      <m:r>
                        <a:rPr lang="tr-TR" altLang="tr-TR" i="1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tr-TR" dirty="0" smtClean="0"/>
              </a:p>
              <a:p>
                <a:pPr lvl="1"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tr-TR" sz="2900" dirty="0" smtClean="0"/>
                  <a:t>Zamanla her adımda biriken hata 1</a:t>
                </a:r>
                <a14:m>
                  <m:oMath xmlns:m="http://schemas.openxmlformats.org/officeDocument/2006/math">
                    <m:r>
                      <a:rPr lang="tr-TR" sz="2900" b="0" i="0" smtClean="0">
                        <a:latin typeface="Cambria Math"/>
                        <a:ea typeface="Cambria Math"/>
                      </a:rPr>
                      <m:t>80</m:t>
                    </m:r>
                    <m:r>
                      <a:rPr lang="tr-TR" sz="29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tr-TR" sz="2900" dirty="0" smtClean="0"/>
                  <a:t> veya 3</a:t>
                </a:r>
                <a14:m>
                  <m:oMath xmlns:m="http://schemas.openxmlformats.org/officeDocument/2006/math">
                    <m:r>
                      <a:rPr lang="tr-TR" sz="2900" b="0" i="0" smtClean="0">
                        <a:latin typeface="Cambria Math"/>
                        <a:ea typeface="Cambria Math"/>
                      </a:rPr>
                      <m:t>60</m:t>
                    </m:r>
                    <m:r>
                      <a:rPr lang="tr-TR" sz="2900" i="1">
                        <a:latin typeface="Cambria Math"/>
                        <a:ea typeface="Cambria Math"/>
                      </a:rPr>
                      <m:t>°</m:t>
                    </m:r>
                  </m:oMath>
                </a14:m>
                <a:r>
                  <a:rPr lang="tr-TR" sz="2900" dirty="0" smtClean="0"/>
                  <a:t>’de bir düzeltilebilir.</a:t>
                </a:r>
                <a:endParaRPr lang="tr-TR" sz="2900" dirty="0"/>
              </a:p>
            </p:txBody>
          </p:sp>
        </mc:Choice>
        <mc:Fallback xmlns=""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>
                <a:blip r:embed="rId2"/>
                <a:stretch>
                  <a:fillRect l="-667" t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28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tr-TR" dirty="0" smtClean="0"/>
              <a:t>Animasyon Dizilerinin Tasarımı</a:t>
            </a:r>
            <a:endParaRPr lang="en-US" dirty="0" smtClean="0"/>
          </a:p>
        </p:txBody>
      </p:sp>
      <p:sp>
        <p:nvSpPr>
          <p:cNvPr id="5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400" dirty="0" smtClean="0"/>
              <a:t>Animasyon dizilerini oluşturmak oldukça kompleks olabilir.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Olay örgüsü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Çok sayıda nesne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Muhtelif nesne hareketleri</a:t>
            </a:r>
          </a:p>
          <a:p>
            <a:pPr>
              <a:lnSpc>
                <a:spcPct val="120000"/>
              </a:lnSpc>
            </a:pPr>
            <a:r>
              <a:rPr lang="tr-TR" sz="2400" dirty="0" smtClean="0"/>
              <a:t>Bu tür animasyon dizilerini üretmede şu </a:t>
            </a:r>
            <a:r>
              <a:rPr lang="tr-TR" sz="2400" smtClean="0"/>
              <a:t>safhalar kullanılır</a:t>
            </a:r>
            <a:r>
              <a:rPr lang="en-US" sz="2400" smtClean="0"/>
              <a:t>.</a:t>
            </a:r>
            <a:endParaRPr lang="tr-TR" sz="2400" dirty="0" smtClean="0"/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Film şeridi planı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Nesne tanımları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Anahtar çerçeve (</a:t>
            </a:r>
            <a:r>
              <a:rPr lang="tr-TR" sz="2000" dirty="0" err="1" smtClean="0"/>
              <a:t>key</a:t>
            </a:r>
            <a:r>
              <a:rPr lang="tr-TR" sz="2000" dirty="0" smtClean="0"/>
              <a:t> </a:t>
            </a:r>
            <a:r>
              <a:rPr lang="tr-TR" sz="2000" dirty="0" err="1" smtClean="0"/>
              <a:t>frame</a:t>
            </a:r>
            <a:r>
              <a:rPr lang="tr-TR" sz="2000" dirty="0" smtClean="0"/>
              <a:t>) tayini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Ara çerçevelerin üretimi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83749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Animasyon Dizilerinin Tasarımı</a:t>
            </a:r>
            <a:endParaRPr lang="en-US" dirty="0" smtClean="0"/>
          </a:p>
        </p:txBody>
      </p:sp>
      <p:sp>
        <p:nvSpPr>
          <p:cNvPr id="4" name="İçerik Yer Tutucus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tr-TR" sz="2400" dirty="0" smtClean="0"/>
              <a:t>Film </a:t>
            </a:r>
            <a:r>
              <a:rPr lang="tr-TR" sz="2400" dirty="0"/>
              <a:t>şeridi </a:t>
            </a:r>
            <a:r>
              <a:rPr lang="tr-TR" sz="2400" dirty="0" smtClean="0"/>
              <a:t>planı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Film şeridi bir hareketin ana hatlarını tanımlar.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Kaba çizimler ve hareketlerin kısa açıklamalarından oluşur.</a:t>
            </a:r>
            <a:endParaRPr lang="tr-TR" sz="2000" dirty="0"/>
          </a:p>
          <a:p>
            <a:pPr>
              <a:lnSpc>
                <a:spcPct val="120000"/>
              </a:lnSpc>
            </a:pPr>
            <a:r>
              <a:rPr lang="tr-TR" sz="2400" dirty="0"/>
              <a:t>Nesne </a:t>
            </a:r>
            <a:r>
              <a:rPr lang="tr-TR" sz="2400" dirty="0" smtClean="0"/>
              <a:t>tanımları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Harekete dahil olan her nesne için nesne tanımı yapılır.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Temel şekiller, poligonlar veya şeritlerle tanımlanabilir.</a:t>
            </a:r>
          </a:p>
          <a:p>
            <a:pPr lvl="1">
              <a:lnSpc>
                <a:spcPct val="120000"/>
              </a:lnSpc>
            </a:pPr>
            <a:r>
              <a:rPr lang="tr-TR" sz="2000" dirty="0" smtClean="0"/>
              <a:t>Nesnelerin yaptığı hareketlerin tanımları da ayrıca yapılmalıdır.</a:t>
            </a:r>
            <a:endParaRPr lang="tr-TR" sz="2000" dirty="0"/>
          </a:p>
          <a:p>
            <a:pPr>
              <a:lnSpc>
                <a:spcPct val="120000"/>
              </a:lnSpc>
            </a:pP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44736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23992</TotalTime>
  <Words>2163</Words>
  <Application>Microsoft Office PowerPoint</Application>
  <PresentationFormat>Ekran Gösterisi (4:3)</PresentationFormat>
  <Paragraphs>285</Paragraphs>
  <Slides>37</Slides>
  <Notes>31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 Math</vt:lpstr>
      <vt:lpstr>Ofis Teması</vt:lpstr>
      <vt:lpstr>BMB 3022 BİLGİSAYAR GRAFİKLERİ</vt:lpstr>
      <vt:lpstr>Animasyon</vt:lpstr>
      <vt:lpstr>Animasyon Türleri</vt:lpstr>
      <vt:lpstr>Animasyonda Gerçeklik</vt:lpstr>
      <vt:lpstr>Gerçek Zamanlı Çizim Örneği</vt:lpstr>
      <vt:lpstr>Animasyonda Çifte Tamponlama</vt:lpstr>
      <vt:lpstr>Animasyonda Hesabi Etkinlik</vt:lpstr>
      <vt:lpstr>Animasyon Dizilerinin Tasarımı</vt:lpstr>
      <vt:lpstr>Animasyon Dizilerinin Tasarımı</vt:lpstr>
      <vt:lpstr>Animasyon Dizilerinin Tasarımı</vt:lpstr>
      <vt:lpstr>Geleneksel Animasyon Teknikleri</vt:lpstr>
      <vt:lpstr>Geleneksel Animasyon Teknikleri</vt:lpstr>
      <vt:lpstr>Geleneksel Animasyon Teknikleri</vt:lpstr>
      <vt:lpstr>Genel Bilgisayar Animasyonu Fonksiyonları ve Dilleri</vt:lpstr>
      <vt:lpstr>Serbestlik Derecesi</vt:lpstr>
      <vt:lpstr>Anahtar Çerçeve Sistemleri</vt:lpstr>
      <vt:lpstr>Anahtar Çerçevelerde Doğrusal  Ara Değerleme</vt:lpstr>
      <vt:lpstr>Anahtar Çerçevelerde Doğrusal  Ara Değerleme</vt:lpstr>
      <vt:lpstr>Anahtar Çerçeveleri Eşitleme I</vt:lpstr>
      <vt:lpstr>Anahtar Çerçeveleri Eşitleme II</vt:lpstr>
      <vt:lpstr>Anahtar Çerçeveleri Eşitleme III</vt:lpstr>
      <vt:lpstr>Anahtar Çerçeveleri Eşitleme IV</vt:lpstr>
      <vt:lpstr>Anahtar Çerçevelerde Doğrusal Olmayan Ara Değerleme</vt:lpstr>
      <vt:lpstr>İvmelenmeleri Simüle Etme</vt:lpstr>
      <vt:lpstr>Sıfır İvmelenmeyi Simüle Etme</vt:lpstr>
      <vt:lpstr>Artan İvmelenmeyi Simüle Etme</vt:lpstr>
      <vt:lpstr>Azalan İvmelenmeyi Simüle Etme</vt:lpstr>
      <vt:lpstr>Artan ve Azalan İvmelenmeyi Simüle Etme</vt:lpstr>
      <vt:lpstr>Hareket Tanımlamaları</vt:lpstr>
      <vt:lpstr>Hareket Tanımlamaları</vt:lpstr>
      <vt:lpstr>Karakter Animasyonu</vt:lpstr>
      <vt:lpstr>Karakter Animasyonu</vt:lpstr>
      <vt:lpstr>Hareket Yakalama (Motion Capture)</vt:lpstr>
      <vt:lpstr>Periyodik Hareketler</vt:lpstr>
      <vt:lpstr>Periyodik Hareketler</vt:lpstr>
      <vt:lpstr>OpenGL Animasyon Fonksiyonları Özeti</vt:lpstr>
      <vt:lpstr>Lab6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Grafik Donanımı</dc:title>
  <dc:creator>cnr</dc:creator>
  <cp:lastModifiedBy>Ceydanur Öztürk</cp:lastModifiedBy>
  <cp:revision>299</cp:revision>
  <dcterms:created xsi:type="dcterms:W3CDTF">2019-09-27T04:50:11Z</dcterms:created>
  <dcterms:modified xsi:type="dcterms:W3CDTF">2024-05-07T10:02:10Z</dcterms:modified>
</cp:coreProperties>
</file>