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5"/>
  </p:notesMasterIdLst>
  <p:sldIdLst>
    <p:sldId id="256" r:id="rId2"/>
    <p:sldId id="510" r:id="rId3"/>
    <p:sldId id="511" r:id="rId4"/>
    <p:sldId id="512" r:id="rId5"/>
    <p:sldId id="513" r:id="rId6"/>
    <p:sldId id="514" r:id="rId7"/>
    <p:sldId id="515" r:id="rId8"/>
    <p:sldId id="516" r:id="rId9"/>
    <p:sldId id="517" r:id="rId10"/>
    <p:sldId id="518" r:id="rId11"/>
    <p:sldId id="519" r:id="rId12"/>
    <p:sldId id="520" r:id="rId13"/>
    <p:sldId id="521" r:id="rId14"/>
    <p:sldId id="522" r:id="rId15"/>
    <p:sldId id="523" r:id="rId16"/>
    <p:sldId id="524" r:id="rId17"/>
    <p:sldId id="525" r:id="rId18"/>
    <p:sldId id="526" r:id="rId19"/>
    <p:sldId id="527" r:id="rId20"/>
    <p:sldId id="528" r:id="rId21"/>
    <p:sldId id="529" r:id="rId22"/>
    <p:sldId id="530" r:id="rId23"/>
    <p:sldId id="531" r:id="rId24"/>
    <p:sldId id="532" r:id="rId25"/>
    <p:sldId id="533" r:id="rId26"/>
    <p:sldId id="534" r:id="rId27"/>
    <p:sldId id="535" r:id="rId28"/>
    <p:sldId id="536" r:id="rId29"/>
    <p:sldId id="537" r:id="rId30"/>
    <p:sldId id="538" r:id="rId31"/>
    <p:sldId id="539" r:id="rId32"/>
    <p:sldId id="540" r:id="rId33"/>
    <p:sldId id="258" r:id="rId3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109" d="100"/>
          <a:sy n="109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7EAC-3A03-419B-972E-3FD3A4E2FE1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8F4BF-0A71-4E3B-AECC-4BD8F696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85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F4BF-0A71-4E3B-AECC-4BD8F6961B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67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29.04.2024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072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29.04.2024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241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29.04.2024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1189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29.04.2024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2296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29.04.2024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386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29.04.2024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7808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29.04.2024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6675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29.04.2024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5871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7704912-B115-433C-8876-C7DEF4A8EAB4}" type="datetimeFigureOut">
              <a:rPr lang="tr-TR" smtClean="0"/>
              <a:t>29.04.2024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743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29.04.2024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772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29.04.2024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126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29.04.2024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794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29.04.2024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07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29.04.2024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879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29.04.2024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624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29.04.2024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435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29.04.2024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776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4912-B115-433C-8876-C7DEF4A8EAB4}" type="datetimeFigureOut">
              <a:rPr lang="tr-TR" smtClean="0"/>
              <a:t>29.04.2024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9804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-368092" y="2839727"/>
            <a:ext cx="9192548" cy="1373070"/>
          </a:xfrm>
        </p:spPr>
        <p:txBody>
          <a:bodyPr/>
          <a:lstStyle/>
          <a:p>
            <a:r>
              <a:rPr lang="tr-TR" dirty="0"/>
              <a:t>Bilgisayar İşletim Sistemleri	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10.Hafta</a:t>
            </a:r>
          </a:p>
        </p:txBody>
      </p:sp>
    </p:spTree>
    <p:extLst>
      <p:ext uri="{BB962C8B-B14F-4D97-AF65-F5344CB8AC3E}">
        <p14:creationId xmlns:p14="http://schemas.microsoft.com/office/powerpoint/2010/main" val="1332043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60053D-AA24-4EB8-883B-8AA110277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Gerçek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tr-TR" dirty="0"/>
              <a:t>zamanlı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CPU Planlama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21B447-0795-49E4-8124-82422C36B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84975"/>
            <a:ext cx="9613861" cy="3599316"/>
          </a:xfrm>
        </p:spPr>
        <p:txBody>
          <a:bodyPr/>
          <a:lstStyle/>
          <a:p>
            <a:pPr marL="0" indent="0" algn="just">
              <a:buNone/>
            </a:pP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Earliest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Deadline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-First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Earliest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Deadline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-First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algoritmasında, her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deadline’a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göre öncelik seviyesi atanır.</a:t>
            </a:r>
          </a:p>
          <a:p>
            <a:pPr algn="just"/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Deadline’ı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kısa olanın öncelik seviyesi yüksektir.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Şekilde P1daha önceliklidir (CPU’ya gelme sıklığı fazladır.).</a:t>
            </a:r>
          </a:p>
          <a:p>
            <a:pPr algn="just"/>
            <a:r>
              <a:rPr lang="de-DE" sz="1900" dirty="0">
                <a:latin typeface="Calibri" panose="020F0502020204030204" pitchFamily="34" charset="0"/>
                <a:cs typeface="Calibri" panose="020F0502020204030204" pitchFamily="34" charset="0"/>
              </a:rPr>
              <a:t>p1 = 50 (</a:t>
            </a:r>
            <a:r>
              <a:rPr lang="de-DE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periyot</a:t>
            </a:r>
            <a:r>
              <a:rPr lang="de-DE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süresi</a:t>
            </a:r>
            <a:r>
              <a:rPr lang="de-DE" sz="1900" dirty="0">
                <a:latin typeface="Calibri" panose="020F0502020204030204" pitchFamily="34" charset="0"/>
                <a:cs typeface="Calibri" panose="020F0502020204030204" pitchFamily="34" charset="0"/>
              </a:rPr>
              <a:t>), t1 = 25 (</a:t>
            </a:r>
            <a:r>
              <a:rPr lang="de-DE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çalışma</a:t>
            </a:r>
            <a:r>
              <a:rPr lang="de-DE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süresi</a:t>
            </a:r>
            <a:r>
              <a:rPr lang="de-DE" sz="1900" dirty="0">
                <a:latin typeface="Calibri" panose="020F0502020204030204" pitchFamily="34" charset="0"/>
                <a:cs typeface="Calibri" panose="020F0502020204030204" pitchFamily="34" charset="0"/>
              </a:rPr>
              <a:t>), p2 = 80, t2 = 35.</a:t>
            </a:r>
          </a:p>
          <a:p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225" y="4285397"/>
            <a:ext cx="8857969" cy="2442949"/>
          </a:xfrm>
          <a:prstGeom prst="rect">
            <a:avLst/>
          </a:prstGeom>
        </p:spPr>
      </p:pic>
      <p:cxnSp>
        <p:nvCxnSpPr>
          <p:cNvPr id="5" name="Düz Ok Bağlayıcısı 4"/>
          <p:cNvCxnSpPr/>
          <p:nvPr/>
        </p:nvCxnSpPr>
        <p:spPr>
          <a:xfrm>
            <a:off x="2524836" y="4804012"/>
            <a:ext cx="210175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Ok Bağlayıcısı 7"/>
          <p:cNvCxnSpPr/>
          <p:nvPr/>
        </p:nvCxnSpPr>
        <p:spPr>
          <a:xfrm>
            <a:off x="2524836" y="4683457"/>
            <a:ext cx="3616657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Çarpma 8"/>
          <p:cNvSpPr/>
          <p:nvPr/>
        </p:nvSpPr>
        <p:spPr>
          <a:xfrm>
            <a:off x="4626591" y="4824480"/>
            <a:ext cx="313898" cy="27978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Düz Ok Bağlayıcısı 10"/>
          <p:cNvCxnSpPr/>
          <p:nvPr/>
        </p:nvCxnSpPr>
        <p:spPr>
          <a:xfrm>
            <a:off x="4927692" y="4862008"/>
            <a:ext cx="1201004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/>
          <p:cNvCxnSpPr/>
          <p:nvPr/>
        </p:nvCxnSpPr>
        <p:spPr>
          <a:xfrm>
            <a:off x="4896205" y="4620898"/>
            <a:ext cx="2159688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Çarpma 13"/>
          <p:cNvSpPr/>
          <p:nvPr/>
        </p:nvSpPr>
        <p:spPr>
          <a:xfrm>
            <a:off x="6056265" y="4887057"/>
            <a:ext cx="313898" cy="27978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Düz Ok Bağlayıcısı 14"/>
          <p:cNvCxnSpPr/>
          <p:nvPr/>
        </p:nvCxnSpPr>
        <p:spPr>
          <a:xfrm>
            <a:off x="6213214" y="4830160"/>
            <a:ext cx="3667765" cy="31848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/>
          <p:cNvCxnSpPr/>
          <p:nvPr/>
        </p:nvCxnSpPr>
        <p:spPr>
          <a:xfrm>
            <a:off x="6213214" y="4709605"/>
            <a:ext cx="842679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Çarpma 18"/>
          <p:cNvSpPr/>
          <p:nvPr/>
        </p:nvSpPr>
        <p:spPr>
          <a:xfrm>
            <a:off x="7027180" y="4901827"/>
            <a:ext cx="313898" cy="27978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Düz Ok Bağlayıcısı 19"/>
          <p:cNvCxnSpPr/>
          <p:nvPr/>
        </p:nvCxnSpPr>
        <p:spPr>
          <a:xfrm>
            <a:off x="7204417" y="4709605"/>
            <a:ext cx="2144299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/>
          <p:cNvCxnSpPr/>
          <p:nvPr/>
        </p:nvCxnSpPr>
        <p:spPr>
          <a:xfrm>
            <a:off x="7184129" y="4620898"/>
            <a:ext cx="2696850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749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DDF25E-1B02-4734-842E-F4DE934F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Sistem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modeli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01339C1-284C-4EEE-95BB-4DED1E574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tr-TR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Multiprogramming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ortamlarda çok sayıda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sınırlı kaynağı kullanmak için yarışır.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bir kaynağa istek yaptığında, kaynak dolu ise bekleme durumuna geçer.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Bekleme durumundaki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, bazı durumlarda hiçbir zaman durumunu değiştiremez. Buna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(kilitlenme) denir.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İşletim sistemleri genellikle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önleme mekanizmalarını sağlamazlar. 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Program geliştiricinin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oluşmayacak şekilde program geliştirmesi gereklidir.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01901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19923B-DA7A-46CB-8CBF-006D2EDD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Sistem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modeli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4C93CE-15FD-4A7D-BC50-78E087F52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67899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 sistemdeki kaynaklar, CPU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cycle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, dosyalar, I/O cihazları (yazıcı, DVD sürücü) gibi farklı türdedir.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 kaynaktan birden fazla varsa (2 CPU, farklı noktalardaki 2 yazıcı), bu kaynakların da birbirinden ayrılması gereklidir.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, bir kaynağı kullanmadan önce istek yapar (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), kullandıktan sonra da serbest bırakır (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release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bir kaynağı aşağıdaki sırayla kullanır:</a:t>
            </a:r>
          </a:p>
          <a:p>
            <a:pPr lvl="1" algn="just"/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kaynağa istek yapar. Kaynak kullanılabilir değilse bekler.</a:t>
            </a:r>
          </a:p>
          <a:p>
            <a:pPr lvl="1" algn="just"/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kaynak üzerindeki işlemini gerçekleştirir.</a:t>
            </a:r>
          </a:p>
          <a:p>
            <a:pPr lvl="1" algn="just"/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Release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kaynağı serbest bırakır.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Cihaz için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() ve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release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dosya için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open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() ve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close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(), hafıza için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allocate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() ve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free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() şeklindedir.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6480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D8E20A-5163-4B75-BD7D-0E162D0E9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Sistem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modeli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D746DC-A004-4367-A4CD-913930DE5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92062"/>
          </a:xfrm>
        </p:spPr>
        <p:txBody>
          <a:bodyPr/>
          <a:lstStyle/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ve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release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işlemleri, semaforlar için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wait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() ve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signal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mutex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kilitlemesi için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acquire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() ve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release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() şeklinde tanımlanabilir. 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İşletim sistemleri kaynakların boş veya atanmış olduğunu bir tablo ile tutarlar.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Kaynaklar, fiziksel (yazıcı, hafıza alanı, …) veya mantıksal (semafor,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mutex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lock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) olabilir. 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 sistemde, 3 tane CD 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sürücüsü olsun. 3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bu kaynakları kullanırken, her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diğer CD 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sürücülerden 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birisine istek yaparsa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oluşur.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 sistemde, 1 yazıcı ve 1 DVD sürücü olsun. P0 process’i yazıcıyı, P1 process’i DVD sürücüyü tutarken, P1 yazıcıya ve P0 DVD sürücüye istek yaparsa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oluşur.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Multithread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uygulama geliştiriciler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olasılığına dikkat etmelidir. 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43292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280A16-3552-4CDC-9DE2-A97A0FAA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Deadlock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tanımı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ve özellikleri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9AA138-012C-4B8B-8002-E32188FF5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Gerekli şartlar</a:t>
            </a:r>
          </a:p>
          <a:p>
            <a:pPr algn="just"/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durumunda,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hiçbir zaman sonlanamaz, sistem kaynakları atanmış durumdadır ve başka işler başlatılamaz.</a:t>
            </a:r>
          </a:p>
          <a:p>
            <a:pPr algn="just"/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Aşağıdaki 4 şart aynı anda oluştuğunda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ortaya çıkabilir:</a:t>
            </a:r>
          </a:p>
          <a:p>
            <a:pPr lvl="1" algn="just"/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Mutual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exclusion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: Paylaşımsız kaynak bir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tarafından tutulurken başka bir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bu kaynağa istek yaparsa, ikinci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kaynak boşalıncaya kadar bekler. </a:t>
            </a:r>
          </a:p>
          <a:p>
            <a:pPr lvl="1" algn="just"/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Hold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wait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: Bir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bir kaynağı tutarken, başka bir kaynağı da bekler durumundadır. Bu kaynak ise başka bir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tarafından kullanılır durumdadır.</a:t>
            </a:r>
          </a:p>
          <a:p>
            <a:pPr lvl="1" algn="just"/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preemption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: Kaynaklar önceden boşaltılamaz. Bir kaynağın boşaltılması için kullanan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process’in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serbest bırakması gereklidir.</a:t>
            </a:r>
          </a:p>
          <a:p>
            <a:pPr lvl="1" algn="just"/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Circular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wait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: {P0, P1, …,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Pn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processleri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birbirini beklemektedir. P0 process’i P1’i, P1 process’i P2’yi, …,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Pn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process’i de P0’ı beklemektedir. </a:t>
            </a:r>
          </a:p>
          <a:p>
            <a:pPr algn="just"/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Her durum birbirinden tamamen bağımsız değildir.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Circular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wait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oluştuğunda,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hold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wait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durumu vardır.</a:t>
            </a:r>
          </a:p>
          <a:p>
            <a:pPr lvl="1"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68851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955A0F-6CA5-415E-91F9-04169257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Deadlock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tanımı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ve özellikleri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5CD8E92-A4EF-4D5E-8B7B-790D4D55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Resource-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allocation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Deadlock’lar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smtClean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yönlü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graf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directed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tr-TR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smtClean="0">
                <a:latin typeface="Calibri" panose="020F0502020204030204" pitchFamily="34" charset="0"/>
                <a:cs typeface="Calibri" panose="020F0502020204030204" pitchFamily="34" charset="0"/>
              </a:rPr>
              <a:t>kullanılarak 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resource-allocation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) tanımlanabilir.</a:t>
            </a:r>
          </a:p>
          <a:p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Graf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üzerinde düğümler V (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vertices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) ile kenarlar E (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edge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)ile gösterilir.</a:t>
            </a:r>
          </a:p>
          <a:p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V kümesi iki kısma ayrılır:</a:t>
            </a:r>
          </a:p>
          <a:p>
            <a:pPr lvl="1"/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P = {P1, P2, …,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Pn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} aktif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, gösterir.</a:t>
            </a:r>
          </a:p>
          <a:p>
            <a:pPr lvl="1"/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R = {R1, R2, …,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Rm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} sistemdeki tüm kaynakları gösterir.</a:t>
            </a:r>
          </a:p>
          <a:p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Bir Pi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process’inden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Rj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kaynağına çizilen kenar Pi -&gt;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Rj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şeklinde gösterilir.</a:t>
            </a:r>
          </a:p>
          <a:p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Pi -&gt;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Rj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kenarı ile Pi process’inin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Rj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kaynağına istek yaptığı ve beklediği ifade edilir.</a:t>
            </a:r>
          </a:p>
          <a:p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Rj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-&gt; Pi kenarı ile de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Rj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kaynağının Pi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process’ine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atandığı ifade edilir.</a:t>
            </a:r>
          </a:p>
          <a:p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Pi -&gt;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Rj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edge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Rj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-&gt; Pi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assignment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edge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olarak adlandırılır.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22605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F0E706-73BB-418F-94A8-21F26968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Deadlock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tanımı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ve özellikleri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E281FA2-F681-47E7-9F7F-A293D6357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Resource-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allocation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Graf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üzerinde her 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daire ile, her bir kaynak dikdörtgenle gösterilir.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 kaynaktan birden fazla örnek varsa (birden fazla CD 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sürücü) 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dikdörtgen içerisinde her örnek ayrı nokta ile gösterilir.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, bir kaynaktan bir örneğe istek yaparsa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edge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çizilir.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yaptığı istek karşılanırsa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assignment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edge’e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dönüştürülür. 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Kaynak serbest bırakıldığında ise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assignment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edge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silinerek kaynak serbest bırakılır.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80474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2B2E21-31F4-4F60-A339-A4743D8C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Deadlock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tanımı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ve özellikleri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1A9AEB0-0C47-4F8D-B7FC-CB8025FB6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Resource-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allocation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4CC5C59-BE33-46FB-803E-034BE48A9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075" y="2837853"/>
            <a:ext cx="6193003" cy="360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01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62B9DE-D9B0-4AAE-9848-E42F4DD7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Deadlock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tanımı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ve özellikleri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83B6F7-08BF-42AA-A139-02C56210C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Resource-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allocation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Eğer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graf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üzerinde döngü yoksa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yoktur, döngü varsa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olabilir.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Her kaynaktan sadece 1 örnek varken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graf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üzerinde döngü varsa,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oluşur.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Döngü içerisinde yer alan tüm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durumundadır.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Kaynaklardan birden fazla olması durumunda,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için döngü oluşması gereklidir ancak yeterli değildir. 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Döngü dışındaki 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atanmış kaynak seçilebilir.</a:t>
            </a:r>
          </a:p>
          <a:p>
            <a:pPr algn="just"/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E864429-5C4A-4B4F-AE43-736169620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623" y="4297299"/>
            <a:ext cx="1897818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26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4AE44F-0A36-4A95-88D3-41276B6F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Deadlock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tanımı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ve özellikleri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591556B-B7D8-4A0D-BF5B-87C777740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Resource-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allocation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Şekilde P1, P2 ve P3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durumundadır.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6E95F24-FFF3-4B93-BD62-EDD5B3185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876" y="3074817"/>
            <a:ext cx="52387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3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9F85A3-422D-432A-BEA8-E38E1C61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Gerçek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tr-TR" dirty="0"/>
              <a:t>zamanlı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CPU Planlama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218AE44-CF96-4A3E-893B-AD1EE6A4A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Gerçek zamanlı sistemler iki gruba ayrılır:</a:t>
            </a:r>
          </a:p>
          <a:p>
            <a:pPr lvl="1"/>
            <a:r>
              <a:rPr lang="tr-T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Soft</a:t>
            </a:r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real</a:t>
            </a:r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-time sistemler</a:t>
            </a:r>
          </a:p>
          <a:p>
            <a:pPr lvl="1"/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Hard </a:t>
            </a:r>
            <a:r>
              <a:rPr lang="tr-T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real</a:t>
            </a:r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-time sistemler</a:t>
            </a:r>
          </a:p>
          <a:p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Soft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real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-time sistemler, zaman kritik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diğerlerine göre öncelik verir, ancak çalışma süresine garanti vermez.</a:t>
            </a:r>
          </a:p>
          <a:p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Hard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real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-time sistemler, zaman kritik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process’leri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deadline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süresinde çalıştırmayı garanti eder.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05458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6D8E47-0AFC-4EB1-A2BE-AA17D4596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Deadlock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tanımı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ve özellikleri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3291B5C-330A-4907-95CB-107C0CE8A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Resource-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allocation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Şekilde döngü vardır, ancak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yoktur.</a:t>
            </a:r>
          </a:p>
          <a:p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P4, R2’nin kopyasını serbest bırakırsa P3 kullanabilir.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19297C4-A063-41CD-9F7A-F84CB960A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360" y="3680606"/>
            <a:ext cx="45243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74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9237CD1-EC15-4208-A773-46F7A756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Deadlock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yönetimi için metotlar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11DF40-7DFB-48FA-B4BA-694581F32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problemi için 3 farklı yol izlenebilir:</a:t>
            </a:r>
          </a:p>
          <a:p>
            <a:pPr lvl="1" algn="just"/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Deadlock’lardan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kaçınmak için protokol kullanılabilir. Sistem hiçbir zaman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durumuna düşmez. </a:t>
            </a:r>
          </a:p>
          <a:p>
            <a:pPr lvl="1" algn="just"/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Sistemin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durumuna düşmesine izin verilir,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algılanır ve çözülür.</a:t>
            </a:r>
          </a:p>
          <a:p>
            <a:pPr lvl="1" algn="just"/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problemi tamamen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gözardı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edilir ve sistemde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hiçbir zaman olmayacak gibi davranılır.</a:t>
            </a:r>
          </a:p>
          <a:p>
            <a:pPr algn="just"/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Üçüncü durum işletim sistemleri tarafından yaygın kullanılır (Linux, Windows).</a:t>
            </a:r>
          </a:p>
          <a:p>
            <a:pPr algn="just"/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Linux ve Windows işletim sistemleri,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yönetimini uygulama geliştiricilere bırakır.</a:t>
            </a:r>
          </a:p>
          <a:p>
            <a:pPr algn="just"/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284542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F79219-CC58-4F8A-BAC7-BB348F8F5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Deadlock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yönetimi için metotlar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BEACDC-93AB-4DA2-8C10-6189AA40B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Bir sistemde hiçbir zaman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olmamasını garanti etmek için, 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deadlock-prevention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veya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deadlock-avoidance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yöntemleri kullanılabilir.</a:t>
            </a:r>
          </a:p>
          <a:p>
            <a:pPr algn="just"/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prevention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, kaynak isteklerini sınırlandırarak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oluşmasını önler.</a:t>
            </a:r>
          </a:p>
          <a:p>
            <a:pPr algn="just"/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avoidance,bir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kaynağa istek yapan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process’in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yanı sıra, hangi zaman aralığında kullanacağını da bilmek ister.</a:t>
            </a:r>
          </a:p>
          <a:p>
            <a:pPr algn="just"/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avoidance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, kaynak isteği yapan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process’in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beklemesine veya kaynağın atanmasına karar verebilir.</a:t>
            </a:r>
          </a:p>
          <a:p>
            <a:pPr algn="just"/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Bir sistem,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prevention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veya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avoidance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yöntemlerini kullanmazsa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oluşabilir.</a:t>
            </a:r>
          </a:p>
          <a:p>
            <a:pPr algn="just"/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Bu sistemler,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olup olmadığını kontrol eden bir algoritma ve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oluştuğunda çözümünü sağlayan bir algoritma sağlamalıdır.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47049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F41D11-5BC0-42D7-8856-A9FD7B41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Deadlock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yönetimi için metotlar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FADCEE-6E5E-406D-B294-4BA0E9F07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70000"/>
              </a:lnSpc>
            </a:pP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Bir sistemde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algılama ve çözme algoritması yoksa, aynı kaynağa istek yapan ve kilitlenen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sayısı artmaya başlar, bir süre sonra sistem çalışamaz hale gelir ve en sonunda manuel olarak sistemin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restart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yapılması gerekir.</a:t>
            </a:r>
          </a:p>
          <a:p>
            <a:pPr algn="just">
              <a:lnSpc>
                <a:spcPct val="70000"/>
              </a:lnSpc>
            </a:pP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algılama ve çözümleme yöntemleri çoğu işletim sisteminde kullanılmaz. </a:t>
            </a:r>
          </a:p>
          <a:p>
            <a:pPr algn="just">
              <a:lnSpc>
                <a:spcPct val="70000"/>
              </a:lnSpc>
            </a:pP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Bazı sistemler, başka durumlar için kullandığı yöntemleri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yönetiminde de kullanırlar.</a:t>
            </a:r>
          </a:p>
          <a:p>
            <a:pPr algn="just">
              <a:lnSpc>
                <a:spcPct val="70000"/>
              </a:lnSpc>
            </a:pP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Bazı sistemlerde,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durumu yoktur. Bunun yerine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process’in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donmuş durumu (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frozen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) vardır. </a:t>
            </a:r>
          </a:p>
          <a:p>
            <a:pPr algn="just">
              <a:lnSpc>
                <a:spcPct val="70000"/>
              </a:lnSpc>
            </a:pP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Bu durumda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işletim sistemine geri dönemez.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08928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1D5C16-1784-4FFB-91A2-4ED47E738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Deadlock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önleme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D27B15E-61D5-4D3C-8EC7-4020A9C6B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Mutual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exclusion</a:t>
            </a:r>
            <a:endParaRPr lang="tr-T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oluşması için 4 durumun da (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mutual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exclusion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hold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wait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nopreemption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circular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wait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) gerçekleşmesi gereklidir.</a:t>
            </a:r>
          </a:p>
          <a:p>
            <a:pPr algn="just"/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Bu şartların birisi engellenirse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önlenmiş olur.</a:t>
            </a:r>
          </a:p>
          <a:p>
            <a:pPr algn="just"/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Mutual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exclusion’da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en azından bir kaynak paylaşılamaz (eş zamanlı erişilemez) durumdadır. </a:t>
            </a:r>
          </a:p>
          <a:p>
            <a:pPr algn="just"/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Paylaşılabilir kaynaklar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oluşturmaz.</a:t>
            </a:r>
          </a:p>
          <a:p>
            <a:pPr algn="just"/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Read-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dosyalar paylaşılabilir kaynaklardır ve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oluşturmaz.</a:t>
            </a:r>
          </a:p>
          <a:p>
            <a:pPr algn="just"/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Paylaşılamaz kaynaklara birden fazla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tarafından eş zamanlı erişim </a:t>
            </a:r>
            <a:r>
              <a:rPr lang="tr-T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yapılamaz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Semafor veya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mutex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lock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ile engellenir).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80122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E4DFC2-2608-41EA-9B62-E3DE4A3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Deadlock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önleme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18EC602-D8FC-4274-A804-0B81B64FA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Hold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wait</a:t>
            </a:r>
            <a:endParaRPr lang="tr-T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Bir sistemde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hold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wait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durumunun oluşmaması için, bir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bir kaynağa istek yaptığında başka bir kaynağı tutmaması gerekir.</a:t>
            </a:r>
          </a:p>
          <a:p>
            <a:pPr algn="just"/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Bir protokol kullanılarak, bir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çalışmaya başlamadan önce ihtiyaç duyacağı tüm kaynaklar kendisine atanabilir.</a:t>
            </a:r>
          </a:p>
          <a:p>
            <a:pPr algn="just"/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Başka bir protokolde ise, eğer bir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kaynak kullanmıyorsa yeni kaynak için istek yapabilir.</a:t>
            </a:r>
          </a:p>
          <a:p>
            <a:pPr algn="just"/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, DVD sürücüdeki dosyayı diske kaydetsin, dosyayı sıralasın, ardından yazıcıdan çıktı alsın.</a:t>
            </a:r>
          </a:p>
          <a:p>
            <a:pPr algn="just"/>
            <a:r>
              <a:rPr lang="tr-T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Birinci protokolde, tüm çalışma süresince DVD sürücü, dosya ve yazıcı </a:t>
            </a:r>
            <a:r>
              <a:rPr lang="tr-TR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process’e</a:t>
            </a:r>
            <a:r>
              <a:rPr lang="tr-T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atanır (verimsiz </a:t>
            </a:r>
            <a:r>
              <a:rPr lang="tr-T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kullanım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algn="just"/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İkinci protokolde, kaynaklar ihtiyaç duyduğunda sırayla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process’e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atanır (Bir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sık istek yapılan bir kaynağı süresiz bekleyebilir.).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54137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F72A95-A231-4E20-B263-E995181A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Deadlock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önleme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4C3AAE-78F3-4911-B617-E60C378FC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preemption</a:t>
            </a:r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Bir kaynak bir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tarafından tutuluyorsa, kaynak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tarafından serbest bırakılmadan önce boşaltılamaz.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Bir protokol kullanılarak, bir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bir kaynak isteğinde bulunursa ve bekleme durumuna geçerse, tutmakta olduğu tüm kaynakları serbest bırakır.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Başka bir protokol kullanılarak, </a:t>
            </a:r>
          </a:p>
          <a:p>
            <a:pPr lvl="1" algn="just"/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 bir kaynağa istek yaptığında kullanılabilir olduğu kontrol edilir. Uygunsa tahsis edilir. </a:t>
            </a:r>
          </a:p>
          <a:p>
            <a:pPr lvl="1" algn="just"/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İstek yapılan kaynak başka </a:t>
            </a:r>
            <a:r>
              <a:rPr lang="tr-T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 tarafından tutuluyorsa, tutan </a:t>
            </a:r>
            <a:r>
              <a:rPr lang="tr-T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process’in</a:t>
            </a:r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 başka bir kaynağı bekleyip beklemediği kontrol edilir. Başka bir kaynağı bekliyorsa, istek yapılan kaynak boşaltılıp (</a:t>
            </a:r>
            <a:r>
              <a:rPr lang="tr-TR" sz="15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preempt</a:t>
            </a: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tr-TR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yeni istek yapan </a:t>
            </a:r>
            <a:r>
              <a:rPr lang="tr-T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process’e</a:t>
            </a:r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 atanır.</a:t>
            </a:r>
          </a:p>
          <a:p>
            <a:pPr lvl="1" algn="just"/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İstek yapılan kaynak uygun değilse ve kullanan </a:t>
            </a:r>
            <a:r>
              <a:rPr lang="tr-T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 başka bir kaynağı beklemiyorsa, istek yapan </a:t>
            </a:r>
            <a:r>
              <a:rPr lang="tr-T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 bekletilir.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42733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62C06E-5B1B-4EB3-9939-86A24EE67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Deadlock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önleme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8D66D2-755A-4157-BFE0-963F35C8A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Circular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wait</a:t>
            </a:r>
            <a:endParaRPr lang="tr-TR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Circular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wait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durumunun önlenmesi için tüm kaynaklar sıralanır ve bir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kaynak isteğini artan sırada yapabilir.</a:t>
            </a:r>
          </a:p>
          <a:p>
            <a:pPr algn="just"/>
            <a:endParaRPr lang="tr-TR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, başlangıçta bir kaynağı isteyebilir. Ardından yapacağı istekler artan sırada olmak zorundadır.</a:t>
            </a:r>
          </a:p>
          <a:p>
            <a:pPr algn="just"/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Ri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kaynağından sonra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Rj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kaynağını isteyebilir (F(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Ri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) &lt; F(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Rj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)).</a:t>
            </a:r>
          </a:p>
          <a:p>
            <a:pPr algn="just"/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Eğer bir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tape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drive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ile yazıcıyı aynı anda kullanmak isterse, önce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tape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drive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atanır ardından yazıcı atanır.</a:t>
            </a:r>
          </a:p>
          <a:p>
            <a:pPr algn="just"/>
            <a:endParaRPr lang="tr-TR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3A5F4E5-1C28-4ACB-9510-9111C5B58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16" y="3292991"/>
            <a:ext cx="1846907" cy="73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74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C5ABCE-B5B0-4F97-91A1-F95B9405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Deadlock’tan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kaçınma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590B55A-88F5-407F-8B2D-AAEFCC3DE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önleme algoritmaları ile kaynak erişimi sınırlanır.</a:t>
            </a:r>
          </a:p>
          <a:p>
            <a:pPr algn="just"/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oluşmasını sağlayan durumlardan en az bir tanesi engellenir.</a:t>
            </a:r>
          </a:p>
          <a:p>
            <a:pPr algn="just"/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Bu durumda, verimsiz kullanım ve düşük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throughput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ortaya çıkar.</a:t>
            </a:r>
          </a:p>
          <a:p>
            <a:pPr algn="just"/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Deadlock’tan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kaçınma yöntemlerinde,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oluşumunu engellemek için kaynakların nasıl istendiğinin bilinmesi gerekir:</a:t>
            </a:r>
          </a:p>
          <a:p>
            <a:pPr lvl="1" algn="just"/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P process’i önce </a:t>
            </a:r>
            <a:r>
              <a:rPr lang="tr-T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tape</a:t>
            </a:r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 sürücü ardından yazıcı istemektedir ve ikisini birlikte serbest bırakmaktadır.</a:t>
            </a:r>
          </a:p>
          <a:p>
            <a:pPr lvl="1" algn="just"/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Q process’i ise önce yazıcı ardından </a:t>
            </a:r>
            <a:r>
              <a:rPr lang="tr-T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tape</a:t>
            </a:r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 sürücü istemektedir.</a:t>
            </a:r>
          </a:p>
          <a:p>
            <a:pPr algn="just"/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Sistem, ileride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oluşmayacak şekilde kaynakları planlayarak tahsis eder.</a:t>
            </a:r>
          </a:p>
          <a:p>
            <a:pPr algn="just"/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Basit bir yöntemde, tüm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ihtiyaç duydukları kaynakları başlangıçta bildirirler, sistem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circular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wait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oluşmayacak şekilde kaynakları tahsis eder.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85017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3CB9F2-230C-4409-8543-78532E36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Deadlock’tan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kaçınma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95AF70-EB88-485D-B405-913263D1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Safe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  <a:endParaRPr lang="tr-TR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Eğer bir sistem, kaynakları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process’lere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belirli bir sırada (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safe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sequence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) maksimum ihtiyaçları kadar atayabiliyorsa ve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oluşmuyorsa bu durum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safe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olarak adlandırılır.</a:t>
            </a:r>
          </a:p>
          <a:p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Eğer bir sistemde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safe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sequence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varsa sistem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safe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durumundadır.</a:t>
            </a:r>
          </a:p>
          <a:p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&lt;P1, P2, …,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Pn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&gt; sırası mevcut atama durumu için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safe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sequence’dir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, eğer aşağıdaki durumlar sağlanırsa:</a:t>
            </a:r>
          </a:p>
          <a:p>
            <a:pPr lvl="1"/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Pj process’inin tüm kaynak istekleri mevcut boş kaynaklarla ve tüm Pi’ler (i &lt; j) tarafından tutulan dolu kaynaklarla karşılanır (tüm Pi’lerin sonlanması gerekir.). </a:t>
            </a:r>
          </a:p>
          <a:p>
            <a:pPr lvl="1"/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Eğer Pj’nin istediği kaynaklar kullanılabilir değilse, tüm Pi’ler sonlanıp kaynakları boşaltıncaya kadar bekler.</a:t>
            </a:r>
          </a:p>
          <a:p>
            <a:pPr lvl="1"/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Pj kaynak kullanımını sonlandırdığında, Pj+1 process’i kaynağı alıp kullanabilir.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58733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83F008-6AF9-4331-B4BB-B72D577C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Gerçek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tr-TR" dirty="0"/>
              <a:t>zamanlı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CPU Planlama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D65D3E-886D-482C-985A-3E70D27F8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Minimizing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latency</a:t>
            </a:r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Sistemde bir olay gerçekleştiğinde, olabildiği kadar kısa sürede gerekli işlemin yapılması zorunludur.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Bir olay oluştuktan sonra işlemin gerçekleşmesine kadar bir süre geçer (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event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latency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006B3B2-C888-4848-A814-EDC68B9A6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324" y="3831498"/>
            <a:ext cx="3874883" cy="260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51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058FA3-2580-4D1D-803B-28837D35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Deadlock’tan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kaçınma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E7D523-89EE-4334-8425-BBA3BE1FB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Safe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  <a:endParaRPr lang="tr-TR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safe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sequence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yoksa sistem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unsafe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durumundadır (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oluşabilir).</a:t>
            </a:r>
          </a:p>
          <a:p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Safe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unsafe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ve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şekilde görülmektedir. 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3191B0B-1EC8-41E8-8510-23FB613F6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240" y="3637369"/>
            <a:ext cx="2933323" cy="298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75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077D3F-4E95-4958-98CE-E48168B5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Deadlock’tan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kaçınma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270596-8A6A-4C15-AAF1-185114A24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0613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Safe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 Ö</a:t>
            </a:r>
            <a:r>
              <a:rPr lang="tr-TR" sz="2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rnek</a:t>
            </a:r>
            <a:endParaRPr lang="tr-TR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Bir sistemde </a:t>
            </a:r>
            <a:r>
              <a:rPr lang="tr-TR" sz="2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1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tape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sürücü ve 3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(P0, P1 ve P2) olsun. </a:t>
            </a:r>
          </a:p>
          <a:p>
            <a:pPr algn="just"/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P0 process’i maksimum 10 tane, P1 process’i 4 </a:t>
            </a:r>
            <a:r>
              <a:rPr lang="tr-TR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tane</a:t>
            </a: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ve 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P2 process’i 9 tane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tape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sürücüye ihtiyaç duymaktadır.</a:t>
            </a:r>
          </a:p>
          <a:p>
            <a:pPr algn="just"/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t0 anında, P0 process’i 5 tane, P1 process’i 2 tane ve P2 process’i 2 tane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tape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sürücü kullanıyor.</a:t>
            </a:r>
          </a:p>
          <a:p>
            <a:pPr algn="just"/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t0 anında, 3 tane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tape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sürücü boştadır.</a:t>
            </a:r>
          </a:p>
          <a:p>
            <a:pPr algn="just"/>
            <a:endParaRPr lang="tr-TR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endParaRPr lang="tr-TR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t0 anında &lt;P1, P0, </a:t>
            </a:r>
            <a:r>
              <a:rPr lang="tr-TR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P2,,,,&gt;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safe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sequence’inde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sistem </a:t>
            </a:r>
            <a:r>
              <a:rPr lang="tr-TR" sz="2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safe</a:t>
            </a:r>
            <a:r>
              <a:rPr lang="tr-TR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  <a:r>
              <a:rPr lang="tr-TR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durumundadır</a:t>
            </a:r>
            <a:endParaRPr lang="tr-TR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endParaRPr lang="tr-TR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534F6F0-EB86-4145-AB32-D3CB41075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399" y="4572313"/>
            <a:ext cx="4200808" cy="1258432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F5704ADD-3D30-4021-ABDE-CDC3BE249E99}"/>
              </a:ext>
            </a:extLst>
          </p:cNvPr>
          <p:cNvSpPr txBox="1"/>
          <p:nvPr/>
        </p:nvSpPr>
        <p:spPr>
          <a:xfrm>
            <a:off x="7476433" y="4572313"/>
            <a:ext cx="49487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Boştaki </a:t>
            </a:r>
            <a:r>
              <a:rPr lang="tr-TR" dirty="0" smtClean="0">
                <a:solidFill>
                  <a:srgbClr val="FF0000"/>
                </a:solidFill>
              </a:rPr>
              <a:t>3 </a:t>
            </a:r>
            <a:r>
              <a:rPr lang="tr-TR" dirty="0">
                <a:solidFill>
                  <a:srgbClr val="FF0000"/>
                </a:solidFill>
              </a:rPr>
              <a:t>kaynak </a:t>
            </a:r>
            <a:r>
              <a:rPr lang="tr-TR" dirty="0" smtClean="0"/>
              <a:t>2’si </a:t>
            </a:r>
            <a:r>
              <a:rPr lang="tr-TR" dirty="0"/>
              <a:t>P1 atayınca </a:t>
            </a:r>
            <a:r>
              <a:rPr lang="tr-TR" dirty="0">
                <a:solidFill>
                  <a:srgbClr val="FF0000"/>
                </a:solidFill>
              </a:rPr>
              <a:t>1 boşta </a:t>
            </a:r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smtClean="0"/>
              <a:t>Kaldı… p1 işlemi bitince serbest bıraktı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1+4=5 kaynak boşta</a:t>
            </a:r>
            <a:r>
              <a:rPr lang="tr-TR" dirty="0" smtClean="0"/>
              <a:t>. </a:t>
            </a:r>
            <a:r>
              <a:rPr lang="tr-TR" dirty="0" smtClean="0">
                <a:solidFill>
                  <a:srgbClr val="FF0000"/>
                </a:solidFill>
              </a:rPr>
              <a:t>5 boş P0 atandı </a:t>
            </a:r>
            <a:r>
              <a:rPr lang="tr-TR" dirty="0" smtClean="0"/>
              <a:t>ve </a:t>
            </a:r>
          </a:p>
          <a:p>
            <a:r>
              <a:rPr lang="tr-TR" dirty="0" smtClean="0"/>
              <a:t>işlem bitiminde serbest bıraktı. </a:t>
            </a:r>
            <a:r>
              <a:rPr lang="tr-TR" dirty="0" smtClean="0">
                <a:solidFill>
                  <a:srgbClr val="FF0000"/>
                </a:solidFill>
              </a:rPr>
              <a:t>10 kaynaktan 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7’si P2 </a:t>
            </a:r>
            <a:r>
              <a:rPr lang="tr-TR" dirty="0" smtClean="0"/>
              <a:t>atanabilir durumda. </a:t>
            </a:r>
            <a:r>
              <a:rPr lang="tr-TR" dirty="0" smtClean="0">
                <a:solidFill>
                  <a:srgbClr val="FF0000"/>
                </a:solidFill>
              </a:rPr>
              <a:t>3 boş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6550269" y="4572313"/>
            <a:ext cx="747346" cy="2722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73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DFC0EA-D199-414D-8BC3-8EE9D7DF1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Deadlock’tan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kaçınma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2AA8FD-6763-4987-A63A-0C8EF964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7145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Safe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-örnek</a:t>
            </a:r>
          </a:p>
          <a:p>
            <a:pPr algn="just"/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&lt;P1, P0, P2&gt;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safe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sequence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için, t1 anında P2 process’i 1 tane kaynak daha alsın (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Safe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sequence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bozuldu!!!). Boş kaynak sayısı 2’ye düşer.</a:t>
            </a:r>
          </a:p>
          <a:p>
            <a:pPr algn="just"/>
            <a:endParaRPr lang="tr-T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Bu durumda sadece P1 process’i tüm kaynaklarını alabilir (2 tane daha).</a:t>
            </a:r>
          </a:p>
          <a:p>
            <a:pPr algn="just"/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P1 tüm kaynaklarını boşaltsa toplam 4 kaynak boşta olur.</a:t>
            </a:r>
          </a:p>
          <a:p>
            <a:pPr algn="just"/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P0 ve P2 aynı anda tüm kaynakları kullanmak isterse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oluşur.</a:t>
            </a:r>
          </a:p>
          <a:p>
            <a:pPr algn="just"/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P0 process’i 5 kaynak ister, P2 process’i ise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tr-T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kaynak ister (4 kaynak boş).</a:t>
            </a:r>
          </a:p>
          <a:p>
            <a:pPr algn="just"/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P2’ye yeni kaynak ataması yapılmadan önce, kendisinden önceki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processlerin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tüm kaynaklarını serbest bırakması beklenmelidir.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5DF225D-3486-4315-9A27-678B36753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670" y="3137409"/>
            <a:ext cx="4200808" cy="1258432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6633132" y="3137409"/>
            <a:ext cx="747346" cy="2722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87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	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Silberschatz</a:t>
            </a:r>
            <a:r>
              <a:rPr lang="en-US" dirty="0"/>
              <a:t> A., Galvin P. B., Gagne G., “Operating System Concepts”, 8th </a:t>
            </a:r>
            <a:r>
              <a:rPr lang="en-US" dirty="0" err="1"/>
              <a:t>Edition,Wiley</a:t>
            </a:r>
            <a:r>
              <a:rPr lang="en-US" dirty="0"/>
              <a:t>, 2010.</a:t>
            </a:r>
            <a:endParaRPr lang="tr-TR" dirty="0"/>
          </a:p>
          <a:p>
            <a:r>
              <a:rPr lang="tr-TR" dirty="0"/>
              <a:t>Gazi ve İTÜ İşletim Dersi Notları </a:t>
            </a:r>
          </a:p>
          <a:p>
            <a:r>
              <a:rPr lang="tr-TR" dirty="0"/>
              <a:t>İnternet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0828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62D6BF-BEF1-4227-9215-D21CE208D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Gerçek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tr-TR" dirty="0"/>
              <a:t>zamanlı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CPU Planlama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543FDED-BB36-4FDA-B4B3-1A2FFE171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Minimizing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latency</a:t>
            </a:r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Gerçek zamanlı sistemlerin performansını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interrupt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latency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ve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dispatch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latency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yetkiler.</a:t>
            </a:r>
          </a:p>
          <a:p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Interrupt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latency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, CPU’ya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interrupt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gelmesi ile CPU’nun istenen işleme başlaması için geçen süredir.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D0F14EC-7CB4-4C4D-899F-35EDE8450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702" y="3555068"/>
            <a:ext cx="3521122" cy="330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0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41B763-AFEC-49BF-8DF9-9F2B7CF5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Gerçek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tr-TR" dirty="0"/>
              <a:t>zamanlı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CPU Planlama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D8B0FB-AB55-408F-BB71-0AEBB78A1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Minimizing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latency</a:t>
            </a:r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durdurularak diğer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başlatılması için geçen süreye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dispatch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latency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denir.</a:t>
            </a:r>
          </a:p>
          <a:p>
            <a:pPr algn="just"/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Conflict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aşamasında yeni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için kaynak aktarımı veya bir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durdurulması gerçekleştirilir.</a:t>
            </a:r>
          </a:p>
          <a:p>
            <a:pPr algn="just"/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E341E3B-869F-43B4-8BF7-A331EB65C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532" y="3798764"/>
            <a:ext cx="4162568" cy="305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9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5A4A19-7F36-470B-90CA-26401DB98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Gerçek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tr-TR" dirty="0"/>
              <a:t>zamanlı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CPU Planlama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285D61-D74D-46F4-BEF8-4DB0EE11B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Priority-Based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Gerçek zamanlı işletim sistemleri öncelik tabanlı algoritma kullanmak zorundadır.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CPU’da çalışırken yüksek öncelikli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geldiğinde kesilir ve gelen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çalıştırılır.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Windows 32 seviyeli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önceliklendirme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yapar. 16-31 arasındaki öncelik değerlerini gerçek zamanlı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ayırmıştır.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Bu şekildeki çalışma ile (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preemptive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priority-based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soft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real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-time garanti edilir.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için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deadline’dan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önce çalışma garantisi yoktur.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Aynı öncelik seviyesinde bekleyen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varsa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preemptive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yapılmaz.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407" y="5585246"/>
            <a:ext cx="5399416" cy="1197780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8704385" y="5999470"/>
            <a:ext cx="299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P2 daha öncelikli P1’e göre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8298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A61F6A-A5DD-40E1-93D9-2AD722E6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Gerçek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tr-TR" dirty="0"/>
              <a:t>zamanlı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CPU Planlama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88DB35-9A8B-48A9-B3EB-767E9D411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Rate-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Monotonic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Rate-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Monotonic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algoritmasında, her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sisteme geldiğinde periyot süresiyle ters orantılı (sisteme gelme sıklığı ile doğru orantılı) öncelik seviyesi atanır.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Periyot süresi kısaldıkça öncelik seviyesi artar, arttıkça öncelik seviyesi azalır. CPU’yu kullanma sıklığı artan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öncelik verilir.</a:t>
            </a:r>
          </a:p>
          <a:p>
            <a:pPr algn="just"/>
            <a:r>
              <a:rPr lang="tr-TR" sz="19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P2 daha önceliklidir (CPU’ya gelme sıklığı göz önüne alınmamıştır.).</a:t>
            </a:r>
          </a:p>
          <a:p>
            <a:pPr algn="just"/>
            <a:r>
              <a:rPr lang="de-DE" sz="1900" dirty="0">
                <a:latin typeface="Calibri" panose="020F0502020204030204" pitchFamily="34" charset="0"/>
                <a:cs typeface="Calibri" panose="020F0502020204030204" pitchFamily="34" charset="0"/>
              </a:rPr>
              <a:t>p1 = 50 (</a:t>
            </a:r>
            <a:r>
              <a:rPr lang="de-DE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periyot</a:t>
            </a:r>
            <a:r>
              <a:rPr lang="de-DE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süresi</a:t>
            </a:r>
            <a:r>
              <a:rPr lang="de-DE" sz="1900" dirty="0">
                <a:latin typeface="Calibri" panose="020F0502020204030204" pitchFamily="34" charset="0"/>
                <a:cs typeface="Calibri" panose="020F0502020204030204" pitchFamily="34" charset="0"/>
              </a:rPr>
              <a:t>), t1 = 20 (</a:t>
            </a:r>
            <a:r>
              <a:rPr lang="de-DE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çalışma</a:t>
            </a:r>
            <a:r>
              <a:rPr lang="de-DE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süresi</a:t>
            </a:r>
            <a:r>
              <a:rPr lang="de-DE" sz="1900" dirty="0">
                <a:latin typeface="Calibri" panose="020F0502020204030204" pitchFamily="34" charset="0"/>
                <a:cs typeface="Calibri" panose="020F0502020204030204" pitchFamily="34" charset="0"/>
              </a:rPr>
              <a:t>), p2 = 100, t2 = 35.</a:t>
            </a:r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060" y="4723242"/>
            <a:ext cx="8343954" cy="195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10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07CBB7-AC2E-4E69-B4D3-5BB6E3EE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Gerçek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tr-TR" dirty="0"/>
              <a:t>zamanlı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CPU Planlama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962AA7-5F5B-4E8F-BFD1-D103BD677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Rate-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Monotonic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Şekilde P1 daha önceliklidir (CPU’ya gelme sıklığı fazladır.).</a:t>
            </a:r>
          </a:p>
          <a:p>
            <a:r>
              <a:rPr lang="de-DE" sz="1900" dirty="0">
                <a:latin typeface="Calibri" panose="020F0502020204030204" pitchFamily="34" charset="0"/>
                <a:cs typeface="Calibri" panose="020F0502020204030204" pitchFamily="34" charset="0"/>
              </a:rPr>
              <a:t>p1 = 50 (</a:t>
            </a:r>
            <a:r>
              <a:rPr lang="de-DE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periyot</a:t>
            </a:r>
            <a:r>
              <a:rPr lang="de-DE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süresi</a:t>
            </a:r>
            <a:r>
              <a:rPr lang="de-DE" sz="1900" dirty="0">
                <a:latin typeface="Calibri" panose="020F0502020204030204" pitchFamily="34" charset="0"/>
                <a:cs typeface="Calibri" panose="020F0502020204030204" pitchFamily="34" charset="0"/>
              </a:rPr>
              <a:t>), t1 = 20 (</a:t>
            </a:r>
            <a:r>
              <a:rPr lang="de-DE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çalışma</a:t>
            </a:r>
            <a:r>
              <a:rPr lang="de-DE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süresi</a:t>
            </a:r>
            <a:r>
              <a:rPr lang="de-DE" sz="1900" dirty="0">
                <a:latin typeface="Calibri" panose="020F0502020204030204" pitchFamily="34" charset="0"/>
                <a:cs typeface="Calibri" panose="020F0502020204030204" pitchFamily="34" charset="0"/>
              </a:rPr>
              <a:t>), p2 = 100, t2 = 35.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344DDCA-0B5D-4671-989D-8E60DAF5C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525" y="3657600"/>
            <a:ext cx="9915841" cy="2899578"/>
          </a:xfrm>
          <a:prstGeom prst="rect">
            <a:avLst/>
          </a:prstGeom>
        </p:spPr>
      </p:pic>
      <p:cxnSp>
        <p:nvCxnSpPr>
          <p:cNvPr id="6" name="Düz Ok Bağlayıcısı 5"/>
          <p:cNvCxnSpPr/>
          <p:nvPr/>
        </p:nvCxnSpPr>
        <p:spPr>
          <a:xfrm>
            <a:off x="1610436" y="4435522"/>
            <a:ext cx="3985146" cy="1364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Düz Ok Bağlayıcısı 7"/>
          <p:cNvCxnSpPr/>
          <p:nvPr/>
        </p:nvCxnSpPr>
        <p:spPr>
          <a:xfrm>
            <a:off x="1610436" y="4136531"/>
            <a:ext cx="188339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Ok Bağlayıcısı 8"/>
          <p:cNvCxnSpPr/>
          <p:nvPr/>
        </p:nvCxnSpPr>
        <p:spPr>
          <a:xfrm>
            <a:off x="3837296" y="4153713"/>
            <a:ext cx="188339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/>
          <p:cNvCxnSpPr/>
          <p:nvPr/>
        </p:nvCxnSpPr>
        <p:spPr>
          <a:xfrm>
            <a:off x="6130120" y="4451704"/>
            <a:ext cx="3985146" cy="1364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Düz Ok Bağlayıcısı 10"/>
          <p:cNvCxnSpPr/>
          <p:nvPr/>
        </p:nvCxnSpPr>
        <p:spPr>
          <a:xfrm>
            <a:off x="6130120" y="4136531"/>
            <a:ext cx="188339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/>
          <p:cNvCxnSpPr/>
          <p:nvPr/>
        </p:nvCxnSpPr>
        <p:spPr>
          <a:xfrm>
            <a:off x="8231875" y="4136531"/>
            <a:ext cx="188339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115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80E58A-C458-45B8-BF25-F5049285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Gerçek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tr-TR" dirty="0"/>
              <a:t>zamanlı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CPU Planlama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C3BF46-8B57-412C-B8C2-12CEC8C2F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Rate-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Monotonic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Şekilde P1 daha önceliklidir (CPU’ya gelme sıklığı fazladır.).</a:t>
            </a:r>
          </a:p>
          <a:p>
            <a:r>
              <a:rPr lang="de-DE" sz="1900" dirty="0">
                <a:latin typeface="Calibri" panose="020F0502020204030204" pitchFamily="34" charset="0"/>
                <a:cs typeface="Calibri" panose="020F0502020204030204" pitchFamily="34" charset="0"/>
              </a:rPr>
              <a:t>p1 = 50 (</a:t>
            </a:r>
            <a:r>
              <a:rPr lang="de-DE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periyot</a:t>
            </a:r>
            <a:r>
              <a:rPr lang="de-DE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süresi</a:t>
            </a:r>
            <a:r>
              <a:rPr lang="de-DE" sz="1900" dirty="0">
                <a:latin typeface="Calibri" panose="020F0502020204030204" pitchFamily="34" charset="0"/>
                <a:cs typeface="Calibri" panose="020F0502020204030204" pitchFamily="34" charset="0"/>
              </a:rPr>
              <a:t>), t1 = 25 (</a:t>
            </a:r>
            <a:r>
              <a:rPr lang="de-DE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çalışma</a:t>
            </a:r>
            <a:r>
              <a:rPr lang="de-DE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süresi</a:t>
            </a:r>
            <a:r>
              <a:rPr lang="de-DE" sz="1900" dirty="0">
                <a:latin typeface="Calibri" panose="020F0502020204030204" pitchFamily="34" charset="0"/>
                <a:cs typeface="Calibri" panose="020F0502020204030204" pitchFamily="34" charset="0"/>
              </a:rPr>
              <a:t>), p2 = 80, t2 = 35.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64A8934-834B-45E6-9B18-797E2F146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851" y="3641975"/>
            <a:ext cx="6224421" cy="2796921"/>
          </a:xfrm>
          <a:prstGeom prst="rect">
            <a:avLst/>
          </a:prstGeom>
        </p:spPr>
      </p:pic>
      <p:cxnSp>
        <p:nvCxnSpPr>
          <p:cNvPr id="6" name="Düz Ok Bağlayıcısı 5"/>
          <p:cNvCxnSpPr/>
          <p:nvPr/>
        </p:nvCxnSpPr>
        <p:spPr>
          <a:xfrm>
            <a:off x="3179928" y="4612943"/>
            <a:ext cx="152855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Düz Ok Bağlayıcısı 6"/>
          <p:cNvCxnSpPr/>
          <p:nvPr/>
        </p:nvCxnSpPr>
        <p:spPr>
          <a:xfrm flipV="1">
            <a:off x="4901821" y="4612943"/>
            <a:ext cx="1526275" cy="227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Ok Bağlayıcısı 7"/>
          <p:cNvCxnSpPr/>
          <p:nvPr/>
        </p:nvCxnSpPr>
        <p:spPr>
          <a:xfrm>
            <a:off x="3179928" y="4387754"/>
            <a:ext cx="262037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9136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7313</TotalTime>
  <Words>2357</Words>
  <Application>Microsoft Office PowerPoint</Application>
  <PresentationFormat>Geniş ekran</PresentationFormat>
  <Paragraphs>221</Paragraphs>
  <Slides>33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33</vt:i4>
      </vt:variant>
    </vt:vector>
  </HeadingPairs>
  <TitlesOfParts>
    <vt:vector size="37" baseType="lpstr">
      <vt:lpstr>Arial</vt:lpstr>
      <vt:lpstr>Calibri</vt:lpstr>
      <vt:lpstr>Trebuchet MS</vt:lpstr>
      <vt:lpstr>Berlin</vt:lpstr>
      <vt:lpstr>Bilgisayar İşletim Sistemleri </vt:lpstr>
      <vt:lpstr>Gerçek  zamanlı CPU Planlama </vt:lpstr>
      <vt:lpstr>Gerçek  zamanlı CPU Planlama </vt:lpstr>
      <vt:lpstr>Gerçek  zamanlı CPU Planlama </vt:lpstr>
      <vt:lpstr>Gerçek  zamanlı CPU Planlama </vt:lpstr>
      <vt:lpstr>Gerçek  zamanlı CPU Planlama </vt:lpstr>
      <vt:lpstr>Gerçek  zamanlı CPU Planlama </vt:lpstr>
      <vt:lpstr>Gerçek  zamanlı CPU Planlama </vt:lpstr>
      <vt:lpstr>Gerçek  zamanlı CPU Planlama </vt:lpstr>
      <vt:lpstr>Gerçek  zamanlı CPU Planlama </vt:lpstr>
      <vt:lpstr>Sistem modeli</vt:lpstr>
      <vt:lpstr>Sistem modeli</vt:lpstr>
      <vt:lpstr>Sistem modeli</vt:lpstr>
      <vt:lpstr>Deadlock tanımı ve özellikleri</vt:lpstr>
      <vt:lpstr>Deadlock tanımı ve özellikleri</vt:lpstr>
      <vt:lpstr>Deadlock tanımı ve özellikleri</vt:lpstr>
      <vt:lpstr>Deadlock tanımı ve özellikleri</vt:lpstr>
      <vt:lpstr>Deadlock tanımı ve özellikleri</vt:lpstr>
      <vt:lpstr>Deadlock tanımı ve özellikleri</vt:lpstr>
      <vt:lpstr>Deadlock tanımı ve özellikleri</vt:lpstr>
      <vt:lpstr>Deadlock yönetimi için metotlar</vt:lpstr>
      <vt:lpstr>Deadlock yönetimi için metotlar</vt:lpstr>
      <vt:lpstr>Deadlock yönetimi için metotlar</vt:lpstr>
      <vt:lpstr>Deadlock önleme</vt:lpstr>
      <vt:lpstr>Deadlock önleme</vt:lpstr>
      <vt:lpstr>Deadlock önleme</vt:lpstr>
      <vt:lpstr>Deadlock önleme</vt:lpstr>
      <vt:lpstr>Deadlock’tan kaçınma</vt:lpstr>
      <vt:lpstr>Deadlock’tan kaçınma</vt:lpstr>
      <vt:lpstr>Deadlock’tan kaçınma</vt:lpstr>
      <vt:lpstr>Deadlock’tan kaçınma</vt:lpstr>
      <vt:lpstr>Deadlock’tan kaçınma</vt:lpstr>
      <vt:lpstr>Kaynaklar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Analizi</dc:title>
  <dc:creator>Metin BİLGİN</dc:creator>
  <cp:lastModifiedBy>metin</cp:lastModifiedBy>
  <cp:revision>155</cp:revision>
  <dcterms:created xsi:type="dcterms:W3CDTF">2020-09-30T21:00:45Z</dcterms:created>
  <dcterms:modified xsi:type="dcterms:W3CDTF">2024-04-29T09:56:32Z</dcterms:modified>
</cp:coreProperties>
</file>