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449" r:id="rId3"/>
    <p:sldId id="506" r:id="rId4"/>
    <p:sldId id="507" r:id="rId5"/>
    <p:sldId id="508" r:id="rId6"/>
    <p:sldId id="509" r:id="rId7"/>
    <p:sldId id="510" r:id="rId8"/>
    <p:sldId id="512" r:id="rId9"/>
    <p:sldId id="513" r:id="rId10"/>
    <p:sldId id="514" r:id="rId11"/>
    <p:sldId id="515" r:id="rId12"/>
    <p:sldId id="450" r:id="rId13"/>
    <p:sldId id="451" r:id="rId14"/>
    <p:sldId id="452" r:id="rId15"/>
    <p:sldId id="453" r:id="rId16"/>
    <p:sldId id="454" r:id="rId17"/>
    <p:sldId id="455" r:id="rId18"/>
    <p:sldId id="456" r:id="rId19"/>
    <p:sldId id="457" r:id="rId20"/>
    <p:sldId id="458" r:id="rId21"/>
    <p:sldId id="459" r:id="rId22"/>
    <p:sldId id="460" r:id="rId23"/>
    <p:sldId id="461" r:id="rId24"/>
    <p:sldId id="462" r:id="rId25"/>
    <p:sldId id="463" r:id="rId26"/>
    <p:sldId id="464" r:id="rId27"/>
    <p:sldId id="465" r:id="rId28"/>
    <p:sldId id="466" r:id="rId29"/>
    <p:sldId id="467" r:id="rId30"/>
    <p:sldId id="468" r:id="rId31"/>
    <p:sldId id="469" r:id="rId32"/>
    <p:sldId id="470" r:id="rId33"/>
    <p:sldId id="471" r:id="rId34"/>
    <p:sldId id="472" r:id="rId35"/>
    <p:sldId id="443" r:id="rId36"/>
    <p:sldId id="444" r:id="rId37"/>
    <p:sldId id="445" r:id="rId38"/>
    <p:sldId id="446" r:id="rId39"/>
    <p:sldId id="447" r:id="rId40"/>
    <p:sldId id="473" r:id="rId41"/>
    <p:sldId id="474" r:id="rId42"/>
    <p:sldId id="475" r:id="rId43"/>
    <p:sldId id="476" r:id="rId44"/>
    <p:sldId id="258" r:id="rId4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4249" autoAdjust="0"/>
  </p:normalViewPr>
  <p:slideViewPr>
    <p:cSldViewPr snapToGrid="0">
      <p:cViewPr varScale="1">
        <p:scale>
          <a:sx n="109" d="100"/>
          <a:sy n="109" d="100"/>
        </p:scale>
        <p:origin x="7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072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241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1189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2296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386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2.04.2024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7808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2.04.2024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6675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5871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7704912-B115-433C-8876-C7DEF4A8EAB4}" type="datetimeFigureOut">
              <a:rPr lang="tr-TR" smtClean="0"/>
              <a:t>2.04.2024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743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772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126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794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2.04.2024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07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2.04.2024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879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2.04.2024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624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435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2.04.2024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776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4912-B115-433C-8876-C7DEF4A8EAB4}" type="datetimeFigureOut">
              <a:rPr lang="tr-TR" smtClean="0"/>
              <a:t>2.04.2024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9804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-368092" y="2839727"/>
            <a:ext cx="9192548" cy="1373070"/>
          </a:xfrm>
        </p:spPr>
        <p:txBody>
          <a:bodyPr/>
          <a:lstStyle/>
          <a:p>
            <a:r>
              <a:rPr lang="tr-TR" dirty="0"/>
              <a:t>Bilgisayar İşletim Sistemleri	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6.Hafta</a:t>
            </a:r>
          </a:p>
        </p:txBody>
      </p:sp>
    </p:spTree>
    <p:extLst>
      <p:ext uri="{BB962C8B-B14F-4D97-AF65-F5344CB8AC3E}">
        <p14:creationId xmlns:p14="http://schemas.microsoft.com/office/powerpoint/2010/main" val="1332043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POSIX </a:t>
            </a:r>
            <a:r>
              <a:rPr lang="en-US" dirty="0" err="1" smtClean="0"/>
              <a:t>İşlemleri</a:t>
            </a:r>
            <a:r>
              <a:rPr lang="en-US" dirty="0" smtClean="0"/>
              <a:t> </a:t>
            </a:r>
            <a:r>
              <a:rPr lang="en-US" dirty="0" err="1" smtClean="0"/>
              <a:t>arası</a:t>
            </a:r>
            <a:r>
              <a:rPr lang="en-US" dirty="0" smtClean="0"/>
              <a:t> </a:t>
            </a:r>
            <a:r>
              <a:rPr lang="en-US" dirty="0" err="1" smtClean="0"/>
              <a:t>haberleşme</a:t>
            </a:r>
            <a:r>
              <a:rPr lang="en-US" dirty="0" smtClean="0"/>
              <a:t> </a:t>
            </a:r>
            <a:r>
              <a:rPr lang="en-US" dirty="0" err="1" smtClean="0"/>
              <a:t>mekanizmaları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standartı</a:t>
            </a:r>
            <a:r>
              <a:rPr lang="en-US" dirty="0" smtClean="0"/>
              <a:t> </a:t>
            </a:r>
            <a:r>
              <a:rPr lang="en-US" dirty="0" err="1" smtClean="0"/>
              <a:t>ifade</a:t>
            </a:r>
            <a:r>
              <a:rPr lang="en-US" dirty="0" smtClean="0"/>
              <a:t> </a:t>
            </a:r>
            <a:r>
              <a:rPr lang="en-US" dirty="0" err="1" smtClean="0"/>
              <a:t>eder</a:t>
            </a:r>
            <a:r>
              <a:rPr lang="en-US" dirty="0" smtClean="0"/>
              <a:t> ve Portable Operating System Interface şeklinde </a:t>
            </a:r>
            <a:r>
              <a:rPr lang="en-US" dirty="0" err="1" smtClean="0"/>
              <a:t>isimlendirilir</a:t>
            </a:r>
            <a:r>
              <a:rPr lang="en-US" dirty="0" smtClean="0"/>
              <a:t>. </a:t>
            </a:r>
            <a:r>
              <a:rPr lang="en-US" dirty="0" err="1" smtClean="0"/>
              <a:t>Posix’de</a:t>
            </a:r>
            <a:r>
              <a:rPr lang="en-US" dirty="0" smtClean="0"/>
              <a:t> </a:t>
            </a:r>
            <a:r>
              <a:rPr lang="en-US" dirty="0" err="1" smtClean="0"/>
              <a:t>işlemler</a:t>
            </a:r>
            <a:r>
              <a:rPr lang="en-US" dirty="0" smtClean="0"/>
              <a:t> </a:t>
            </a:r>
            <a:r>
              <a:rPr lang="en-US" dirty="0" err="1" smtClean="0"/>
              <a:t>arası</a:t>
            </a:r>
            <a:r>
              <a:rPr lang="en-US" dirty="0" smtClean="0"/>
              <a:t> </a:t>
            </a:r>
            <a:r>
              <a:rPr lang="en-US" dirty="0" err="1" smtClean="0"/>
              <a:t>haberleşme</a:t>
            </a:r>
            <a:r>
              <a:rPr lang="en-US" dirty="0" smtClean="0"/>
              <a:t> </a:t>
            </a:r>
            <a:r>
              <a:rPr lang="en-US" dirty="0" err="1" smtClean="0"/>
              <a:t>paylaşılan</a:t>
            </a:r>
            <a:r>
              <a:rPr lang="en-US" dirty="0" smtClean="0"/>
              <a:t> </a:t>
            </a:r>
            <a:r>
              <a:rPr lang="en-US" dirty="0" err="1" smtClean="0"/>
              <a:t>bellek</a:t>
            </a:r>
            <a:r>
              <a:rPr lang="en-US" dirty="0" smtClean="0"/>
              <a:t>, </a:t>
            </a:r>
            <a:r>
              <a:rPr lang="en-US" dirty="0" err="1" smtClean="0"/>
              <a:t>mesaj</a:t>
            </a:r>
            <a:r>
              <a:rPr lang="en-US" dirty="0" smtClean="0"/>
              <a:t> </a:t>
            </a:r>
            <a:r>
              <a:rPr lang="en-US" dirty="0" err="1" smtClean="0"/>
              <a:t>kuyruğu</a:t>
            </a:r>
            <a:r>
              <a:rPr lang="en-US" dirty="0" smtClean="0"/>
              <a:t> ve </a:t>
            </a:r>
            <a:r>
              <a:rPr lang="en-US" dirty="0" err="1" smtClean="0"/>
              <a:t>semaforlar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yapılabilir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123" y="3591115"/>
            <a:ext cx="58388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33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 </a:t>
            </a:r>
            <a:r>
              <a:rPr lang="en-US" dirty="0" err="1"/>
              <a:t>İşlemleri</a:t>
            </a:r>
            <a:r>
              <a:rPr lang="en-US" dirty="0"/>
              <a:t> </a:t>
            </a:r>
            <a:r>
              <a:rPr lang="en-US" dirty="0" err="1"/>
              <a:t>arası</a:t>
            </a:r>
            <a:r>
              <a:rPr lang="en-US" dirty="0"/>
              <a:t> </a:t>
            </a:r>
            <a:r>
              <a:rPr lang="en-US" dirty="0" err="1"/>
              <a:t>haberleşme</a:t>
            </a:r>
            <a:r>
              <a:rPr lang="en-US" dirty="0"/>
              <a:t> </a:t>
            </a:r>
            <a:r>
              <a:rPr lang="en-US" dirty="0" err="1"/>
              <a:t>mekanizmaları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Mesaj</a:t>
            </a:r>
            <a:r>
              <a:rPr lang="en-US" dirty="0" smtClean="0"/>
              <a:t> </a:t>
            </a:r>
            <a:r>
              <a:rPr lang="en-US" dirty="0" err="1" smtClean="0"/>
              <a:t>Kuyruğu</a:t>
            </a:r>
            <a:r>
              <a:rPr lang="en-US" dirty="0" smtClean="0"/>
              <a:t>: </a:t>
            </a:r>
            <a:r>
              <a:rPr lang="en-US" dirty="0" err="1" smtClean="0"/>
              <a:t>Tekil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tanımlayıcıya</a:t>
            </a:r>
            <a:r>
              <a:rPr lang="en-US" dirty="0" smtClean="0"/>
              <a:t> </a:t>
            </a:r>
            <a:r>
              <a:rPr lang="en-US" dirty="0" err="1" smtClean="0"/>
              <a:t>sahip</a:t>
            </a:r>
            <a:r>
              <a:rPr lang="en-US" dirty="0" smtClean="0"/>
              <a:t> ve </a:t>
            </a:r>
            <a:r>
              <a:rPr lang="en-US" dirty="0" err="1" smtClean="0"/>
              <a:t>birden</a:t>
            </a:r>
            <a:r>
              <a:rPr lang="en-US" dirty="0" smtClean="0"/>
              <a:t> </a:t>
            </a:r>
            <a:r>
              <a:rPr lang="en-US" dirty="0" err="1" smtClean="0"/>
              <a:t>fazla</a:t>
            </a:r>
            <a:r>
              <a:rPr lang="en-US" dirty="0" smtClean="0"/>
              <a:t> </a:t>
            </a:r>
            <a:r>
              <a:rPr lang="en-US" dirty="0" err="1" smtClean="0"/>
              <a:t>mesaj</a:t>
            </a:r>
            <a:r>
              <a:rPr lang="en-US" dirty="0" smtClean="0"/>
              <a:t> </a:t>
            </a:r>
            <a:r>
              <a:rPr lang="en-US" dirty="0" err="1" smtClean="0"/>
              <a:t>saklanabilen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gibidir</a:t>
            </a:r>
            <a:r>
              <a:rPr lang="en-US" dirty="0" smtClean="0"/>
              <a:t>. (</a:t>
            </a:r>
            <a:r>
              <a:rPr lang="en-US" dirty="0" err="1" smtClean="0"/>
              <a:t>bağlı</a:t>
            </a:r>
            <a:r>
              <a:rPr lang="en-US" dirty="0" smtClean="0"/>
              <a:t> </a:t>
            </a:r>
            <a:r>
              <a:rPr lang="en-US" dirty="0" err="1" smtClean="0"/>
              <a:t>liste</a:t>
            </a:r>
            <a:r>
              <a:rPr lang="en-US" dirty="0" smtClean="0"/>
              <a:t> </a:t>
            </a:r>
            <a:r>
              <a:rPr lang="en-US" dirty="0" err="1" smtClean="0"/>
              <a:t>yapısından</a:t>
            </a:r>
            <a:r>
              <a:rPr lang="en-US" dirty="0" smtClean="0"/>
              <a:t> </a:t>
            </a:r>
            <a:r>
              <a:rPr lang="en-US" dirty="0" err="1" smtClean="0"/>
              <a:t>yararlanılır</a:t>
            </a:r>
            <a:r>
              <a:rPr lang="en-US" dirty="0" smtClean="0"/>
              <a:t>)</a:t>
            </a:r>
          </a:p>
          <a:p>
            <a:pPr algn="just"/>
            <a:r>
              <a:rPr lang="en-US" dirty="0" err="1" smtClean="0"/>
              <a:t>Paylaşılan</a:t>
            </a:r>
            <a:r>
              <a:rPr lang="en-US" dirty="0" smtClean="0"/>
              <a:t> </a:t>
            </a:r>
            <a:r>
              <a:rPr lang="en-US" dirty="0" err="1" smtClean="0"/>
              <a:t>bellek</a:t>
            </a:r>
            <a:r>
              <a:rPr lang="en-US" dirty="0" smtClean="0"/>
              <a:t>: </a:t>
            </a:r>
            <a:r>
              <a:rPr lang="en-US" dirty="0" err="1" smtClean="0"/>
              <a:t>Birden</a:t>
            </a:r>
            <a:r>
              <a:rPr lang="en-US" dirty="0" smtClean="0"/>
              <a:t> </a:t>
            </a:r>
            <a:r>
              <a:rPr lang="en-US" dirty="0" err="1" smtClean="0"/>
              <a:t>fazla</a:t>
            </a:r>
            <a:r>
              <a:rPr lang="en-US" dirty="0" smtClean="0"/>
              <a:t> </a:t>
            </a:r>
            <a:r>
              <a:rPr lang="en-US" dirty="0" err="1" smtClean="0"/>
              <a:t>işlemin</a:t>
            </a:r>
            <a:r>
              <a:rPr lang="en-US" dirty="0" smtClean="0"/>
              <a:t> </a:t>
            </a:r>
            <a:r>
              <a:rPr lang="en-US" dirty="0" err="1" smtClean="0"/>
              <a:t>kendilerine</a:t>
            </a:r>
            <a:r>
              <a:rPr lang="en-US" dirty="0" smtClean="0"/>
              <a:t> </a:t>
            </a:r>
            <a:r>
              <a:rPr lang="en-US" dirty="0" err="1" smtClean="0"/>
              <a:t>ait</a:t>
            </a:r>
            <a:r>
              <a:rPr lang="en-US" dirty="0" smtClean="0"/>
              <a:t> </a:t>
            </a:r>
            <a:r>
              <a:rPr lang="en-US" dirty="0" err="1" smtClean="0"/>
              <a:t>olan</a:t>
            </a:r>
            <a:r>
              <a:rPr lang="en-US" dirty="0" smtClean="0"/>
              <a:t> </a:t>
            </a:r>
            <a:r>
              <a:rPr lang="en-US" dirty="0" err="1" smtClean="0"/>
              <a:t>adres</a:t>
            </a:r>
            <a:r>
              <a:rPr lang="en-US" dirty="0" smtClean="0"/>
              <a:t> </a:t>
            </a:r>
            <a:r>
              <a:rPr lang="en-US" dirty="0" err="1" smtClean="0"/>
              <a:t>uzaylarına</a:t>
            </a:r>
            <a:r>
              <a:rPr lang="en-US" dirty="0" smtClean="0"/>
              <a:t> </a:t>
            </a:r>
            <a:r>
              <a:rPr lang="en-US" dirty="0" err="1" smtClean="0"/>
              <a:t>işletim</a:t>
            </a:r>
            <a:r>
              <a:rPr lang="en-US" dirty="0" smtClean="0"/>
              <a:t> </a:t>
            </a:r>
            <a:r>
              <a:rPr lang="en-US" dirty="0" err="1" smtClean="0"/>
              <a:t>sistemi</a:t>
            </a:r>
            <a:r>
              <a:rPr lang="en-US" dirty="0" smtClean="0"/>
              <a:t> </a:t>
            </a:r>
            <a:r>
              <a:rPr lang="en-US" dirty="0" err="1" smtClean="0"/>
              <a:t>tarafından</a:t>
            </a:r>
            <a:r>
              <a:rPr lang="en-US" dirty="0" smtClean="0"/>
              <a:t> </a:t>
            </a:r>
            <a:r>
              <a:rPr lang="en-US" dirty="0" err="1" smtClean="0"/>
              <a:t>ortak</a:t>
            </a:r>
            <a:r>
              <a:rPr lang="en-US" dirty="0" smtClean="0"/>
              <a:t> </a:t>
            </a:r>
            <a:r>
              <a:rPr lang="en-US" dirty="0" err="1" smtClean="0"/>
              <a:t>erişim</a:t>
            </a:r>
            <a:r>
              <a:rPr lang="en-US" dirty="0" smtClean="0"/>
              <a:t> </a:t>
            </a:r>
            <a:r>
              <a:rPr lang="en-US" dirty="0" err="1" smtClean="0"/>
              <a:t>imkanı</a:t>
            </a:r>
            <a:r>
              <a:rPr lang="en-US" dirty="0" smtClean="0"/>
              <a:t> </a:t>
            </a:r>
            <a:r>
              <a:rPr lang="en-US" dirty="0" err="1" smtClean="0"/>
              <a:t>sağlayacak</a:t>
            </a:r>
            <a:r>
              <a:rPr lang="en-US" dirty="0" smtClean="0"/>
              <a:t> </a:t>
            </a:r>
            <a:r>
              <a:rPr lang="en-US" dirty="0" err="1" smtClean="0"/>
              <a:t>şekilde</a:t>
            </a:r>
            <a:r>
              <a:rPr lang="en-US" dirty="0" smtClean="0"/>
              <a:t> </a:t>
            </a:r>
            <a:r>
              <a:rPr lang="en-US" dirty="0" err="1" smtClean="0"/>
              <a:t>belirli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bellek</a:t>
            </a:r>
            <a:r>
              <a:rPr lang="en-US" dirty="0" smtClean="0"/>
              <a:t> </a:t>
            </a:r>
            <a:r>
              <a:rPr lang="en-US" dirty="0" err="1" smtClean="0"/>
              <a:t>bölgesinin</a:t>
            </a:r>
            <a:r>
              <a:rPr lang="en-US" dirty="0" smtClean="0"/>
              <a:t> </a:t>
            </a:r>
            <a:r>
              <a:rPr lang="en-US" dirty="0" err="1" smtClean="0"/>
              <a:t>tanımlanmasıdır</a:t>
            </a:r>
            <a:r>
              <a:rPr lang="en-US" dirty="0" smtClean="0"/>
              <a:t>. </a:t>
            </a:r>
          </a:p>
          <a:p>
            <a:pPr algn="just"/>
            <a:r>
              <a:rPr lang="en-US" dirty="0" err="1" smtClean="0"/>
              <a:t>Semafor</a:t>
            </a:r>
            <a:r>
              <a:rPr lang="en-US" dirty="0" smtClean="0"/>
              <a:t>: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işlem</a:t>
            </a:r>
            <a:r>
              <a:rPr lang="en-US" dirty="0" smtClean="0"/>
              <a:t> </a:t>
            </a:r>
            <a:r>
              <a:rPr lang="en-US" dirty="0" err="1" smtClean="0"/>
              <a:t>tarafından</a:t>
            </a:r>
            <a:r>
              <a:rPr lang="en-US" dirty="0" smtClean="0"/>
              <a:t> </a:t>
            </a:r>
            <a:r>
              <a:rPr lang="en-US" dirty="0" err="1" smtClean="0"/>
              <a:t>değeri</a:t>
            </a:r>
            <a:r>
              <a:rPr lang="en-US" dirty="0" smtClean="0"/>
              <a:t> test </a:t>
            </a:r>
            <a:r>
              <a:rPr lang="en-US" dirty="0" err="1" smtClean="0"/>
              <a:t>edilebilen</a:t>
            </a:r>
            <a:r>
              <a:rPr lang="en-US" dirty="0" smtClean="0"/>
              <a:t> </a:t>
            </a:r>
            <a:r>
              <a:rPr lang="en-US" dirty="0" err="1" smtClean="0"/>
              <a:t>veya</a:t>
            </a:r>
            <a:r>
              <a:rPr lang="en-US" dirty="0" smtClean="0"/>
              <a:t> </a:t>
            </a:r>
            <a:r>
              <a:rPr lang="en-US" dirty="0" err="1" smtClean="0"/>
              <a:t>değiştirilebilen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bellek</a:t>
            </a:r>
            <a:r>
              <a:rPr lang="en-US" dirty="0" smtClean="0"/>
              <a:t> </a:t>
            </a:r>
            <a:r>
              <a:rPr lang="en-US" dirty="0" err="1" smtClean="0"/>
              <a:t>alanı</a:t>
            </a:r>
            <a:r>
              <a:rPr lang="en-US" dirty="0" smtClean="0"/>
              <a:t> (</a:t>
            </a:r>
            <a:r>
              <a:rPr lang="en-US" dirty="0" err="1" smtClean="0"/>
              <a:t>değişken</a:t>
            </a:r>
            <a:r>
              <a:rPr lang="en-US" dirty="0" smtClean="0"/>
              <a:t>)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tanımlanabilir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772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6DE453-D08D-4C36-9839-D36A81CE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 smtClean="0"/>
              <a:t>Multi-</a:t>
            </a:r>
            <a:r>
              <a:rPr lang="tr-TR" sz="3200" dirty="0" err="1" smtClean="0"/>
              <a:t>threading</a:t>
            </a:r>
            <a:r>
              <a:rPr lang="tr-TR" sz="1800" b="0" i="0" u="none" strike="noStrike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sz="3200" dirty="0"/>
              <a:t>modelleri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8274F6-4562-4CDA-ACCA-2442BE8E8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desteği kullanıcı seviyesinde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thread’ler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için veya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seviyesinde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thread’ler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için sağlanabilir.</a:t>
            </a:r>
          </a:p>
          <a:p>
            <a:pPr algn="just">
              <a:lnSpc>
                <a:spcPct val="100000"/>
              </a:lnSpc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User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thread’leri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kullanıcı uygulamaları tarafından,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thread’leri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ise işletim sistemi tarafından gerçekleştirilir.</a:t>
            </a:r>
          </a:p>
          <a:p>
            <a:pPr algn="just">
              <a:lnSpc>
                <a:spcPct val="100000"/>
              </a:lnSpc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Windows, Linux, Unix, Mac OS X ve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Solaris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gibi işletim sistemleri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thread’leri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destekler.</a:t>
            </a:r>
          </a:p>
          <a:p>
            <a:pPr algn="just">
              <a:lnSpc>
                <a:spcPct val="100000"/>
              </a:lnSpc>
            </a:pP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thread’leri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ile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thread’leri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arasında aşağıdaki ilişkilendirme modellerinden birisinin oluşturulması zorundadır.</a:t>
            </a:r>
          </a:p>
          <a:p>
            <a:pPr lvl="1" algn="just">
              <a:lnSpc>
                <a:spcPct val="100000"/>
              </a:lnSpc>
            </a:pP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Many-to-one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model</a:t>
            </a:r>
          </a:p>
          <a:p>
            <a:pPr lvl="1" algn="just">
              <a:lnSpc>
                <a:spcPct val="100000"/>
              </a:lnSpc>
            </a:pP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One-to-one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model</a:t>
            </a:r>
          </a:p>
          <a:p>
            <a:pPr lvl="1" algn="just">
              <a:lnSpc>
                <a:spcPct val="100000"/>
              </a:lnSpc>
            </a:pP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Many-to-many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model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3087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081CD7-4DD4-444C-AAC8-60517DE4D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 err="1"/>
              <a:t>Many-to-one</a:t>
            </a:r>
            <a:endParaRPr lang="tr-TR" sz="32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D2BA7D-0707-4D86-B188-2D9D92860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Many-to-one</a:t>
            </a:r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 modelinde, çok sayıda kullanıcı </a:t>
            </a:r>
            <a:r>
              <a:rPr lang="tr-T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thread’i</a:t>
            </a:r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 bir tane </a:t>
            </a:r>
            <a:r>
              <a:rPr lang="tr-T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thread’i</a:t>
            </a:r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 ile eşleştirilir (</a:t>
            </a:r>
            <a:r>
              <a:rPr lang="tr-T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Solaris</a:t>
            </a:r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 işletim sistemi kullanır.).</a:t>
            </a:r>
          </a:p>
          <a:p>
            <a:pPr algn="just"/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Eğer bir </a:t>
            </a:r>
            <a:r>
              <a:rPr lang="tr-T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 sistem çağrısını bloklarsa tüm </a:t>
            </a:r>
            <a:r>
              <a:rPr lang="tr-T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bloklanmış</a:t>
            </a:r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 olur.</a:t>
            </a:r>
          </a:p>
          <a:p>
            <a:pPr algn="just"/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Aynı anda sadece bir tane kullanıcı </a:t>
            </a:r>
            <a:r>
              <a:rPr lang="tr-T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thead’i</a:t>
            </a:r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thread’e</a:t>
            </a:r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 erişebilir.</a:t>
            </a:r>
          </a:p>
          <a:p>
            <a:pPr algn="just"/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Sadece bir </a:t>
            </a:r>
            <a:r>
              <a:rPr lang="tr-T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thread’i</a:t>
            </a:r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 kullanıldığı için </a:t>
            </a:r>
            <a:r>
              <a:rPr lang="tr-T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multicore</a:t>
            </a:r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 sistemlerde birden fazla </a:t>
            </a:r>
            <a:r>
              <a:rPr lang="tr-T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 için eşzamanlı çalışma yapılamaz.</a:t>
            </a:r>
          </a:p>
          <a:p>
            <a:pPr algn="just"/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010AE0C-279A-4DA9-AB4A-C1147B7E8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214" y="4136531"/>
            <a:ext cx="2376074" cy="227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37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BC3F4F-C88F-4847-A775-0BE4F94E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 err="1"/>
              <a:t>One-to-one</a:t>
            </a:r>
            <a:r>
              <a:rPr lang="tr-TR" sz="3200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44F3AC0-0EEF-48DD-B25A-702669186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One-to-one</a:t>
            </a:r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 modelinde, bir kullanıcı </a:t>
            </a:r>
            <a:r>
              <a:rPr lang="tr-T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thread’i</a:t>
            </a:r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 bir </a:t>
            </a:r>
            <a:r>
              <a:rPr lang="tr-T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thread’i</a:t>
            </a:r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 ile eşleştirilir (Linux, Windows işletim sistemleri kullanır.).</a:t>
            </a:r>
          </a:p>
          <a:p>
            <a:pPr algn="just"/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Eğer bir </a:t>
            </a:r>
            <a:r>
              <a:rPr lang="tr-T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 sistem çağırısını bloklarsa diğer </a:t>
            </a:r>
            <a:r>
              <a:rPr lang="tr-T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thread’ler</a:t>
            </a:r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 çalışmasına devam eder.</a:t>
            </a:r>
          </a:p>
          <a:p>
            <a:pPr algn="just"/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Birden fazla </a:t>
            </a:r>
            <a:r>
              <a:rPr lang="tr-T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thread’inin</a:t>
            </a:r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multicore</a:t>
            </a:r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 sistemlerde eşzamanlı çalışmasına izin verir.</a:t>
            </a:r>
          </a:p>
          <a:p>
            <a:pPr algn="just"/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 için bir </a:t>
            </a:r>
            <a:r>
              <a:rPr lang="tr-T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 oluşturulması gereklidir.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819AD44-E171-4582-9195-992A7C108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565" y="4136531"/>
            <a:ext cx="3404103" cy="142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28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51C577-9080-49C2-9B0C-E5688A0D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 err="1"/>
              <a:t>Many-to-many</a:t>
            </a:r>
            <a:endParaRPr lang="tr-TR" sz="32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84A489D-C81A-46DC-8839-9DBD62170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Many-to-many</a:t>
            </a:r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 modelinde, çok sayıda kullanıcı </a:t>
            </a:r>
            <a:r>
              <a:rPr lang="tr-T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thread’i</a:t>
            </a:r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 ile aynı sayıdaki veya daha az sayıdaki </a:t>
            </a:r>
            <a:r>
              <a:rPr lang="tr-T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thread’i</a:t>
            </a:r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 eşleştirilir (</a:t>
            </a:r>
            <a:r>
              <a:rPr lang="tr-T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Solaris</a:t>
            </a:r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 9, Unix işletim sistemleri kullanır.).</a:t>
            </a:r>
          </a:p>
          <a:p>
            <a:pPr algn="just"/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 sistem çağrısını bloklarsa, </a:t>
            </a:r>
            <a:r>
              <a:rPr lang="tr-T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 başka bir </a:t>
            </a:r>
            <a:r>
              <a:rPr lang="tr-TR" sz="1700" dirty="0" err="1">
                <a:latin typeface="Calibri" panose="020F0502020204030204" pitchFamily="34" charset="0"/>
                <a:cs typeface="Calibri" panose="020F0502020204030204" pitchFamily="34" charset="0"/>
              </a:rPr>
              <a:t>thread’i</a:t>
            </a:r>
            <a:r>
              <a:rPr lang="tr-TR" sz="1700" dirty="0">
                <a:latin typeface="Calibri" panose="020F0502020204030204" pitchFamily="34" charset="0"/>
                <a:cs typeface="Calibri" panose="020F0502020204030204" pitchFamily="34" charset="0"/>
              </a:rPr>
              <a:t> çalıştırır.</a:t>
            </a:r>
          </a:p>
          <a:p>
            <a:pPr algn="just"/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4E834C9-8927-4390-989D-7971B1779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450" y="3523680"/>
            <a:ext cx="3046009" cy="258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80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İki Seviyeli Model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Çoktan </a:t>
            </a:r>
            <a:r>
              <a:rPr lang="tr-TR" dirty="0" err="1" smtClean="0"/>
              <a:t>çoka</a:t>
            </a:r>
            <a:r>
              <a:rPr lang="tr-TR" dirty="0" smtClean="0"/>
              <a:t> modelin uygulanmasında izlenecek yaklaşımlardan birisi olarak hem çoktan-</a:t>
            </a:r>
            <a:r>
              <a:rPr lang="tr-TR" dirty="0" err="1" smtClean="0"/>
              <a:t>çoka</a:t>
            </a:r>
            <a:r>
              <a:rPr lang="tr-TR" dirty="0" smtClean="0"/>
              <a:t> hem de tekten-teke modele göre eşleştirmeyi beraber kullanmaktır. </a:t>
            </a:r>
          </a:p>
          <a:p>
            <a:pPr algn="just"/>
            <a:r>
              <a:rPr lang="tr-TR" dirty="0" smtClean="0"/>
              <a:t>İki seviyeli model ile bir işlem parçacığının çalıştırılması gerektiği her anda beklemesine gerek kalmadan işletim sistemi çekirdek seviyesinde bir işlem parçacığına denk düşürülür. </a:t>
            </a:r>
          </a:p>
          <a:p>
            <a:pPr algn="just"/>
            <a:r>
              <a:rPr lang="tr-TR" dirty="0" smtClean="0"/>
              <a:t>Ör:</a:t>
            </a:r>
            <a:r>
              <a:rPr lang="en-US" dirty="0" smtClean="0"/>
              <a:t> </a:t>
            </a:r>
            <a:r>
              <a:rPr lang="tr-TR" dirty="0" err="1" smtClean="0"/>
              <a:t>Solaris</a:t>
            </a:r>
            <a:r>
              <a:rPr lang="tr-TR" dirty="0" smtClean="0"/>
              <a:t> OS 9.sürüm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50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00180F-FC8C-4AF7-B661-A9290829D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 err="1"/>
              <a:t>Thread</a:t>
            </a:r>
            <a:r>
              <a:rPr lang="tr-TR" sz="3200" dirty="0"/>
              <a:t> kütüphaneleri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78367C6-DB98-4FB4-B8AE-3BEAD6C21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kütüphanesi, programcıya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oluşturmak ve yönetmek için API sağlar. </a:t>
            </a:r>
          </a:p>
          <a:p>
            <a:pPr algn="just"/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kütüphanesi oluşturulurken iki farklı yaklaşım kullanılır:</a:t>
            </a:r>
          </a:p>
          <a:p>
            <a:pPr marL="0" indent="0" algn="just">
              <a:buNone/>
            </a:pP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1-Tüm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kütüphanesi kullanıcı alanında oluşturulur ve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desteği yoktur. </a:t>
            </a:r>
          </a:p>
          <a:p>
            <a:pPr marL="0" indent="0" algn="just">
              <a:buNone/>
            </a:pP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2-İşletim sisteminin doğrudan desteklediği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seviyesinde kütüphane oluşturulur.</a:t>
            </a:r>
          </a:p>
          <a:p>
            <a:pPr algn="just"/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Çoklu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oluşturmak için iki farklı strateji kullanılmaktadır:</a:t>
            </a:r>
          </a:p>
          <a:p>
            <a:pPr lvl="1" algn="just"/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Asenkron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threading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Parent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, yeni bir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child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oluşturduğunda eşzamanlı olarak çalışmasını sürdürür.</a:t>
            </a:r>
          </a:p>
          <a:p>
            <a:pPr lvl="1" algn="just"/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Senkron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threading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Parent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child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oluşturduğunda çalışmasını durdurur ve tüm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child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sonlandığında çalışmasına devam eder (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fork-join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strategy</a:t>
            </a:r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algn="just"/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Asenkron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threading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thread’ler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arasında veri paylaşımı az olduğunda, senkron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threading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ise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threadler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arasında veri paylaşımı çok olduğunda kullanılır.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67799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276B33-0A6A-4E91-A5DE-EFC7CBF8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dirty="0" err="1"/>
              <a:t>Thread</a:t>
            </a:r>
            <a:r>
              <a:rPr lang="tr-TR" sz="3600" dirty="0"/>
              <a:t> kütüphaneleri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D10C84-7B63-462B-918D-F55D5B2C6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Günümüzde 3 temel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kütüphanesi kullanılmaktadır:</a:t>
            </a:r>
          </a:p>
          <a:p>
            <a:pPr lvl="1"/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POSIX </a:t>
            </a:r>
            <a:r>
              <a:rPr lang="tr-T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Pthreads</a:t>
            </a:r>
            <a:endParaRPr lang="tr-T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Windows</a:t>
            </a:r>
          </a:p>
          <a:p>
            <a:pPr lvl="1"/>
            <a:r>
              <a:rPr lang="tr-TR" sz="1400" dirty="0">
                <a:latin typeface="Calibri" panose="020F0502020204030204" pitchFamily="34" charset="0"/>
                <a:cs typeface="Calibri" panose="020F0502020204030204" pitchFamily="34" charset="0"/>
              </a:rPr>
              <a:t>Java</a:t>
            </a:r>
          </a:p>
          <a:p>
            <a:r>
              <a:rPr lang="tr-TR" sz="18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Posix</a:t>
            </a:r>
            <a:r>
              <a:rPr lang="tr-TR" sz="18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Pthreads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user-level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veya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kernel-level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kütüphanesi sağlar.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Windows threads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kernel-level thread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kütüphanesi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sağlar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threads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user-level thread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kütüphanesi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sağlar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7752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0D23B6-4925-4BEC-87DD-30EBE524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dirty="0" err="1"/>
              <a:t>Thread</a:t>
            </a:r>
            <a:r>
              <a:rPr lang="tr-TR" sz="3600" dirty="0"/>
              <a:t> kütüphaneleri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D94D655-4A20-4845-8FB9-B5DB859BC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Posix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Pthreads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Pthreads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, IEEE 1003.1c standardıyla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oluşturma ve yönetmek için tanımlanan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API’dir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Linux, Unix, Mac OS X ve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Solaris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işletim sistemleri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Pthreads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standardını kullanır. 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Windows,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Pthreads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standardını desteklemez.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Pthreads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standardında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thread’lerin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hepsi ayrı fonksiyonlar halinde oluşturulur.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Tüm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thread’ler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global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scope’ta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tanımlanan verileri paylaşırlar.</a:t>
            </a:r>
          </a:p>
          <a:p>
            <a:pPr algn="just"/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13634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7E23ED-ECAE-4A20-BE70-BC0CAFC9F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/>
            </a:r>
            <a:br>
              <a:rPr lang="tr-TR" dirty="0"/>
            </a:br>
            <a:r>
              <a:rPr lang="tr-TR" dirty="0"/>
              <a:t>Paralel çalışma türleri</a:t>
            </a:r>
            <a:r>
              <a:rPr lang="tr-TR" sz="3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tr-TR" sz="3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39DC38-0E8C-4809-BA1F-7DA3949B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Genel olarak data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parallelism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ve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task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parallelism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olarak iki tür paralel çalışma türü vardır.</a:t>
            </a:r>
          </a:p>
          <a:p>
            <a:pPr algn="just"/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parallelism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, aynı veri kümesine ait parçaların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core’lara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dağıtılması ve aynı tür işlemin eşzamanlı yürütülmesine odaklanır.</a:t>
            </a:r>
          </a:p>
          <a:p>
            <a:pPr lvl="1" algn="just"/>
            <a:r>
              <a:rPr lang="tr-T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N elemanlı bir dizinin toplamı için iki </a:t>
            </a:r>
            <a:r>
              <a:rPr lang="tr-TR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core</a:t>
            </a:r>
            <a:r>
              <a:rPr lang="tr-T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kullanılacaksa, [0]..[(N/2)-1] eleman 1.core’da, [N/2]..[N-1] eleman 2.core’da toplanır.  </a:t>
            </a:r>
          </a:p>
          <a:p>
            <a:pPr algn="just"/>
            <a:r>
              <a:rPr lang="tr-T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Task</a:t>
            </a:r>
            <a:r>
              <a:rPr lang="tr-T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parallelism</a:t>
            </a:r>
            <a:r>
              <a:rPr lang="tr-TR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core’lara</a:t>
            </a:r>
            <a:r>
              <a:rPr lang="tr-TR" dirty="0" smtClean="0">
                <a:latin typeface="Calibri" panose="020F0502020204030204" pitchFamily="34" charset="0"/>
                <a:cs typeface="Calibri" panose="020F0502020204030204" pitchFamily="34" charset="0"/>
              </a:rPr>
              <a:t> görevlerin(</a:t>
            </a:r>
            <a:r>
              <a:rPr lang="tr-T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thread’ler</a:t>
            </a:r>
            <a:r>
              <a:rPr lang="tr-TR" dirty="0" smtClean="0">
                <a:latin typeface="Calibri" panose="020F0502020204030204" pitchFamily="34" charset="0"/>
                <a:cs typeface="Calibri" panose="020F0502020204030204" pitchFamily="34" charset="0"/>
              </a:rPr>
              <a:t>) dağıtılmasına odaklanır.</a:t>
            </a:r>
          </a:p>
          <a:p>
            <a:pPr lvl="1" algn="just"/>
            <a:r>
              <a:rPr lang="tr-T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Her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ayrı bir işlemi gerçekleştirir. Farklı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thread’ler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aynı veride veya farklı veride çalışabilir.</a:t>
            </a:r>
          </a:p>
          <a:p>
            <a:pPr lvl="1" algn="just"/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Aynı dizi elemanları üzerinde farklı istatistiksel hesaplamalar yapan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thread’ler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aynı veriyi kullanır farklı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core’larda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çalışır</a:t>
            </a:r>
            <a:r>
              <a:rPr lang="tr-TR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tr-T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478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1B06C6-D4B2-477C-8A36-CECBB0F8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dirty="0" err="1"/>
              <a:t>Thread</a:t>
            </a:r>
            <a:r>
              <a:rPr lang="tr-TR" sz="3600" dirty="0"/>
              <a:t> kütüphaneleri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337140-C23A-4ECC-98F8-F643BCC89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Windows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Windows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kütüphanesi ile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oluşturma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Posix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Pthreads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ile birçok açıdan benzerlik gösterir. 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Thread’lerin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hepsi ayrı fonksiyonlar halinde oluşturulur.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Tüm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thread’ler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global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scope’ta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tanımlanan verileri paylaşırlar.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33765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A18DDD-8871-4D2C-8756-68B12175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dirty="0" err="1"/>
              <a:t>Thread</a:t>
            </a:r>
            <a:r>
              <a:rPr lang="tr-TR" sz="3600" dirty="0"/>
              <a:t> kütüphaneleri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2200CB-EF35-40F8-8892-81914FFAC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Java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Java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thread’leri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, JVM (Java Virtual Machine) kullanılabilen tüm sistemlerde çalışır. 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Java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API, Windows, Linux, Unix, Mac OS X ve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Android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için kullanılabilir.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Java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thread’leri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arasında veri paylaşımı </a:t>
            </a:r>
            <a:r>
              <a:rPr lang="tr-TR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</a:t>
            </a:r>
            <a:r>
              <a:rPr lang="tr-TR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passing</a:t>
            </a:r>
            <a:r>
              <a:rPr lang="tr-TR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ile yapılır.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Java ile iki farklı teknik kullanılarak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oluşturulabilir:</a:t>
            </a:r>
          </a:p>
          <a:p>
            <a:pPr lvl="1" algn="just"/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sınıfından yeni bir sınıf türetilir ve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() metodu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override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yapılır.</a:t>
            </a:r>
          </a:p>
          <a:p>
            <a:pPr lvl="1" algn="just"/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Runnable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arayüzünü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kullanan bir sınıf oluşturulur.(yaygın kullanılır.)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8517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C5A564-5FD3-46B4-B944-D1456B47E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Dolaylı </a:t>
            </a:r>
            <a:r>
              <a:rPr lang="tr-TR" dirty="0" err="1"/>
              <a:t>thread</a:t>
            </a:r>
            <a:r>
              <a:rPr lang="tr-TR" dirty="0"/>
              <a:t> oluşturma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CF7D1D-D8B7-47F5-B611-DE4848C5F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Multicore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işlemcilerdeki gelişmelerle birlikte, uygulamalar yüzlerce hatta binlerce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içermektedirler.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Çok sayıda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ile uygulama geliştirmek oldukça zordur ve hata olma olasılığı vardır.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oluşturma işinin uygulama geliştiriciler yerine,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compiler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tarafından yapılması günümüzde giderek popüler hale gelmektedir.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stratejiye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implicit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(üstü kapalı)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threading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denilmektedir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4700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580F83-C21E-486D-9BF5-2CC26510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Dolaylı </a:t>
            </a:r>
            <a:r>
              <a:rPr lang="tr-TR" dirty="0" err="1"/>
              <a:t>thread</a:t>
            </a:r>
            <a:r>
              <a:rPr lang="tr-TR" dirty="0"/>
              <a:t> oluşturma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08678A3-404C-43C6-99E2-18AC51F50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06285"/>
            <a:ext cx="9613861" cy="3599316"/>
          </a:xfrm>
        </p:spPr>
        <p:txBody>
          <a:bodyPr/>
          <a:lstStyle/>
          <a:p>
            <a:pPr marL="0" indent="0" algn="just">
              <a:buNone/>
            </a:pP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pools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(T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hread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avuzu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Multithreaded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bir Web sunucu, gelen isteklerin her birisi için yeni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oluşturur.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Multihreaded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bir Web sunucu, eşzamanlı çok sayıda istemciye servis sağlayabilir.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Gelen istek sayısı çok artarsa sistem kaynakları (CPU time,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, …) tükenir.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Multithreaded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sistemlerde belirli sayıda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oluşturulmasına izin vermek için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pool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oluşturulur.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Yeni istek geldiğinde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pool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içerisinde kullanılabilir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varsa cevaplanır, yoksa 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thread’in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serbest hale gelmesi beklenir.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Var olan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thread’in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kullanımı yeni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oluşturmaya göre daha hızlıdır.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1398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587F15-E701-41FA-A14C-7CF378DA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Dolaylı </a:t>
            </a:r>
            <a:r>
              <a:rPr lang="tr-TR" dirty="0" err="1"/>
              <a:t>thread</a:t>
            </a:r>
            <a:r>
              <a:rPr lang="tr-TR" dirty="0"/>
              <a:t> oluşturma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6FEEE15-F6E5-4025-BF87-36B303F20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050626"/>
            <a:ext cx="9613861" cy="3599316"/>
          </a:xfrm>
        </p:spPr>
        <p:txBody>
          <a:bodyPr/>
          <a:lstStyle/>
          <a:p>
            <a:pPr marL="0" indent="0" algn="just">
              <a:buNone/>
            </a:pP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OpenMP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(Open Multi-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OpenMP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, C, C++ ve Fortran için yazılmış bir grup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compiler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direktifidir.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Shared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yaklaşımını kullanılır.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OpenMP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ile paralel çalışacak kod blokları tanımlanır.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OpenMP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ile </a:t>
            </a:r>
            <a:r>
              <a:rPr lang="tr-TR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#pragma </a:t>
            </a:r>
            <a:r>
              <a:rPr lang="tr-TR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</a:t>
            </a:r>
            <a:r>
              <a:rPr lang="tr-TR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parallel</a:t>
            </a:r>
            <a:r>
              <a:rPr lang="tr-TR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direktifi paralel çalışacak bloğun hemen başında kullanılır.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OpenMP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farklı türdeki deyimler için ayrı direktifler kullanır.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OpenMP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, Linux, Windows ve Mac OS X sistemlerdeki çok sayıda açık kaynak ve ticari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compiler’larda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kullanılabilir.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698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1484B6-C42D-40E3-B7E3-0E87283B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Dolaylı </a:t>
            </a:r>
            <a:r>
              <a:rPr lang="tr-TR" dirty="0" err="1"/>
              <a:t>thread</a:t>
            </a:r>
            <a:r>
              <a:rPr lang="tr-TR" dirty="0"/>
              <a:t> oluşturma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20E38EB-DF69-4054-8466-E4B436A2D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066529"/>
            <a:ext cx="9613861" cy="3599316"/>
          </a:xfrm>
        </p:spPr>
        <p:txBody>
          <a:bodyPr/>
          <a:lstStyle/>
          <a:p>
            <a:pPr marL="0" indent="0" algn="just">
              <a:buNone/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Grand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central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dispatch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Grand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central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dispatch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(GCD), Apple Mac OS X ve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iOS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işletim sistemlerinde paralel çalışacak kısımları belirlemek için kullanılır.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Paralel çalışacak bloğun belirtilmesi için ^ sembolü kullanılır.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GCD blokları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dispatch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sevketme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kuyruğu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içerisine yerleştirir. 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 blok kuyruktan atılırsa, tekrar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havuzundaki 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thread’e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atanabilir.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Dispatch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serial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veya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concurrent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şeklinde oluşturulabilir.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Serial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, FIFO çalışır ve sadece bir blok kuyruktan alınabilir.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Concurrent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, FIFO çalışır ve kuyruktan birden fazla blok aynı anda alınabilir.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3692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70C130-430D-4CCA-9869-6657DAAF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Dolaylı </a:t>
            </a:r>
            <a:r>
              <a:rPr lang="tr-TR" dirty="0" err="1"/>
              <a:t>thread</a:t>
            </a:r>
            <a:r>
              <a:rPr lang="tr-TR" dirty="0"/>
              <a:t> oluşturma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62765D3-3F26-4DF7-A029-BC8426E89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Grand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central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dispatch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Concurrent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önceliklendirilmiş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3 tane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dispatch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kuyruğa sahiptir: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low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ve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high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Önceliklendirme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ile blokların önem derecesi belirlenmektedir.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5431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DA58AB-EBB6-49C0-AA7D-69D3FD90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Thread</a:t>
            </a:r>
            <a:r>
              <a:rPr lang="tr-TR" dirty="0"/>
              <a:t> çalıştırma kuralları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0C16E5-111F-448B-938F-5DF110E08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fork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() ve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exec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() sistem çağrıları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Bazı Unix sistemlerde, iki tür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fork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() çağrısı vardır. 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Birisi ile tüm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thread’ler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duplicate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yapılır, diğeri ile sadece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fork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() ile başlatılan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duplicate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yapılır.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exec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() sistem çağrısı ile tüm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thread’leri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ile birlikte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duplicate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yapılır.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4809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47EEAF-CFB7-43EE-A29E-BEDB3ADF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Thread</a:t>
            </a:r>
            <a:r>
              <a:rPr lang="tr-TR" dirty="0"/>
              <a:t> çalıştırma kuralları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68202F-C1E0-495E-A114-CDB72C446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Signal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handling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(kullanım)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Unix sistemlerde bir 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sinyal 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belirli bir olayın gerçekleştiğini gösterir.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Oluşan olaya karşılık gelen sinyal 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iletilir.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Oluşan sinyal, senkron veya asenkron alınabilir.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Senkron sinyal, sinyalin oluşmasına neden olan olayı gerçekleştiren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iletilir.</a:t>
            </a:r>
          </a:p>
          <a:p>
            <a:pPr lvl="1" algn="just"/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Senkron sinyale illegal hafıza erişimi veya 0’a bölme </a:t>
            </a:r>
            <a:r>
              <a:rPr lang="tr-T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örnek verilebilir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228600" lvl="1" algn="just">
              <a:spcBef>
                <a:spcPts val="1000"/>
              </a:spcBef>
            </a:pP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Asenkron sinyal, sinyali oluşturan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process’ten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başka bir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process’e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iletilir.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7984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2060E8-B796-4DF3-8C56-BBB16F1F5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Thread</a:t>
            </a:r>
            <a:r>
              <a:rPr lang="tr-TR" dirty="0"/>
              <a:t> çalıştırma kuralları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ED6B93A-1CD4-4BD1-939E-34F1C1892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Signal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handling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(kullanım)</a:t>
            </a:r>
          </a:p>
          <a:p>
            <a:pPr marL="0" indent="0" algn="just">
              <a:buNone/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İşletim sistemlerinde sinyaller farklı hedeflere gönderilebilir:</a:t>
            </a:r>
          </a:p>
          <a:p>
            <a:pPr lvl="1" algn="just"/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içerisindeki sadece bir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thread’e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gönderilebilir.</a:t>
            </a:r>
            <a:endParaRPr lang="tr-T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içerisindeki tüm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thread’lere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gönderilebilir.</a:t>
            </a:r>
          </a:p>
          <a:p>
            <a:pPr lvl="1" algn="just"/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içerisindeki bazı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thread’lere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gönderilebilir.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için tüm sinyalleri almak üzere 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atanabilir.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Senkron sinyaller sadece oluşturan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thread’e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gönderilir.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127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İşlemler</a:t>
            </a:r>
            <a:r>
              <a:rPr lang="en-US" dirty="0" smtClean="0"/>
              <a:t> </a:t>
            </a:r>
            <a:r>
              <a:rPr lang="en-US" dirty="0" err="1" smtClean="0"/>
              <a:t>arası</a:t>
            </a:r>
            <a:r>
              <a:rPr lang="en-US" dirty="0" smtClean="0"/>
              <a:t> </a:t>
            </a:r>
            <a:r>
              <a:rPr lang="en-US" dirty="0" err="1" smtClean="0"/>
              <a:t>iletişim</a:t>
            </a:r>
            <a:r>
              <a:rPr lang="en-US" dirty="0" smtClean="0"/>
              <a:t> için </a:t>
            </a:r>
            <a:r>
              <a:rPr lang="en-US" dirty="0" err="1" smtClean="0"/>
              <a:t>kullanılan</a:t>
            </a:r>
            <a:r>
              <a:rPr lang="en-US" dirty="0" smtClean="0"/>
              <a:t> ilk </a:t>
            </a:r>
            <a:r>
              <a:rPr lang="en-US" dirty="0" err="1" smtClean="0"/>
              <a:t>mekanizmalar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Unix ve </a:t>
            </a:r>
            <a:r>
              <a:rPr lang="en-US" dirty="0" err="1" smtClean="0"/>
              <a:t>unix</a:t>
            </a:r>
            <a:r>
              <a:rPr lang="en-US" dirty="0" smtClean="0"/>
              <a:t> </a:t>
            </a:r>
            <a:r>
              <a:rPr lang="en-US" dirty="0" err="1" smtClean="0"/>
              <a:t>benzeri</a:t>
            </a:r>
            <a:r>
              <a:rPr lang="en-US" dirty="0" smtClean="0"/>
              <a:t> </a:t>
            </a:r>
            <a:r>
              <a:rPr lang="en-US" dirty="0" err="1" smtClean="0"/>
              <a:t>sistemlerde</a:t>
            </a:r>
            <a:r>
              <a:rPr lang="en-US" dirty="0" smtClean="0"/>
              <a:t> </a:t>
            </a:r>
            <a:r>
              <a:rPr lang="en-US" dirty="0" err="1" smtClean="0"/>
              <a:t>kullanılan</a:t>
            </a:r>
            <a:r>
              <a:rPr lang="en-US" dirty="0" smtClean="0"/>
              <a:t> </a:t>
            </a:r>
            <a:r>
              <a:rPr lang="en-US" dirty="0" err="1" smtClean="0"/>
              <a:t>mekanizmalar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(signal) ve </a:t>
            </a:r>
            <a:r>
              <a:rPr lang="en-US" dirty="0" err="1" smtClean="0"/>
              <a:t>boru</a:t>
            </a:r>
            <a:r>
              <a:rPr lang="en-US" dirty="0" smtClean="0"/>
              <a:t>(pipe) </a:t>
            </a:r>
            <a:r>
              <a:rPr lang="en-US" dirty="0" err="1" smtClean="0"/>
              <a:t>mekanizmalarıdır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1.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Mekanizması</a:t>
            </a:r>
            <a:r>
              <a:rPr lang="en-US" dirty="0" smtClean="0"/>
              <a:t>: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veya</a:t>
            </a:r>
            <a:r>
              <a:rPr lang="en-US" dirty="0" smtClean="0"/>
              <a:t> </a:t>
            </a:r>
            <a:r>
              <a:rPr lang="en-US" dirty="0" err="1" smtClean="0"/>
              <a:t>birden</a:t>
            </a:r>
            <a:r>
              <a:rPr lang="en-US" dirty="0" smtClean="0"/>
              <a:t> </a:t>
            </a:r>
            <a:r>
              <a:rPr lang="en-US" dirty="0" err="1" smtClean="0"/>
              <a:t>fazla</a:t>
            </a:r>
            <a:r>
              <a:rPr lang="en-US" dirty="0" smtClean="0"/>
              <a:t> </a:t>
            </a:r>
            <a:r>
              <a:rPr lang="en-US" dirty="0" err="1" smtClean="0"/>
              <a:t>işleme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olayın</a:t>
            </a:r>
            <a:r>
              <a:rPr lang="en-US" dirty="0" smtClean="0"/>
              <a:t> </a:t>
            </a:r>
            <a:r>
              <a:rPr lang="en-US" dirty="0" err="1" smtClean="0"/>
              <a:t>gerçekleştiğini</a:t>
            </a:r>
            <a:r>
              <a:rPr lang="en-US" dirty="0" smtClean="0"/>
              <a:t> </a:t>
            </a:r>
            <a:r>
              <a:rPr lang="en-US" dirty="0" err="1" smtClean="0"/>
              <a:t>asenkron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haber</a:t>
            </a:r>
            <a:r>
              <a:rPr lang="en-US" dirty="0" smtClean="0"/>
              <a:t> </a:t>
            </a:r>
            <a:r>
              <a:rPr lang="en-US" dirty="0" err="1" smtClean="0"/>
              <a:t>vermek</a:t>
            </a:r>
            <a:r>
              <a:rPr lang="en-US" dirty="0" smtClean="0"/>
              <a:t> için </a:t>
            </a:r>
            <a:r>
              <a:rPr lang="en-US" dirty="0" err="1" smtClean="0"/>
              <a:t>geliştirilmiştir</a:t>
            </a:r>
            <a:r>
              <a:rPr lang="en-US" dirty="0" smtClean="0"/>
              <a:t>. </a:t>
            </a:r>
            <a:r>
              <a:rPr lang="en-US" dirty="0" err="1" smtClean="0"/>
              <a:t>Özellikle</a:t>
            </a:r>
            <a:r>
              <a:rPr lang="en-US" dirty="0" smtClean="0"/>
              <a:t> </a:t>
            </a:r>
            <a:r>
              <a:rPr lang="en-US" dirty="0" err="1" smtClean="0"/>
              <a:t>komut</a:t>
            </a:r>
            <a:r>
              <a:rPr lang="en-US" dirty="0" smtClean="0"/>
              <a:t> </a:t>
            </a:r>
            <a:r>
              <a:rPr lang="en-US" dirty="0" err="1" smtClean="0"/>
              <a:t>satırı</a:t>
            </a:r>
            <a:r>
              <a:rPr lang="en-US" dirty="0" smtClean="0"/>
              <a:t> </a:t>
            </a:r>
            <a:r>
              <a:rPr lang="en-US" dirty="0" err="1" smtClean="0"/>
              <a:t>arayüzü</a:t>
            </a:r>
            <a:r>
              <a:rPr lang="en-US" dirty="0" smtClean="0"/>
              <a:t> </a:t>
            </a:r>
            <a:r>
              <a:rPr lang="en-US" dirty="0" err="1" smtClean="0"/>
              <a:t>üzerinden</a:t>
            </a:r>
            <a:r>
              <a:rPr lang="en-US" dirty="0" smtClean="0"/>
              <a:t>, </a:t>
            </a:r>
            <a:r>
              <a:rPr lang="en-US" dirty="0" err="1" smtClean="0"/>
              <a:t>oluşturulan</a:t>
            </a:r>
            <a:r>
              <a:rPr lang="en-US" dirty="0" smtClean="0"/>
              <a:t> </a:t>
            </a:r>
            <a:r>
              <a:rPr lang="en-US" dirty="0" err="1" smtClean="0"/>
              <a:t>işlemleri</a:t>
            </a:r>
            <a:r>
              <a:rPr lang="en-US" dirty="0" smtClean="0"/>
              <a:t> </a:t>
            </a:r>
            <a:r>
              <a:rPr lang="en-US" dirty="0" err="1" smtClean="0"/>
              <a:t>yönetmek</a:t>
            </a:r>
            <a:r>
              <a:rPr lang="en-US" dirty="0" smtClean="0"/>
              <a:t> </a:t>
            </a:r>
            <a:r>
              <a:rPr lang="en-US" dirty="0" err="1" smtClean="0"/>
              <a:t>veya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işlemlere</a:t>
            </a:r>
            <a:r>
              <a:rPr lang="en-US" dirty="0" smtClean="0"/>
              <a:t> </a:t>
            </a:r>
            <a:r>
              <a:rPr lang="en-US" dirty="0" err="1" smtClean="0"/>
              <a:t>belirli</a:t>
            </a:r>
            <a:r>
              <a:rPr lang="en-US" dirty="0" smtClean="0"/>
              <a:t> </a:t>
            </a:r>
            <a:r>
              <a:rPr lang="en-US" dirty="0" err="1" smtClean="0"/>
              <a:t>durumların</a:t>
            </a:r>
            <a:r>
              <a:rPr lang="en-US" dirty="0" smtClean="0"/>
              <a:t> </a:t>
            </a:r>
            <a:r>
              <a:rPr lang="en-US" dirty="0" err="1" smtClean="0"/>
              <a:t>oluştuğunu</a:t>
            </a:r>
            <a:r>
              <a:rPr lang="en-US" dirty="0" smtClean="0"/>
              <a:t> </a:t>
            </a:r>
            <a:r>
              <a:rPr lang="en-US" dirty="0" err="1" smtClean="0"/>
              <a:t>iletmek</a:t>
            </a:r>
            <a:r>
              <a:rPr lang="en-US" dirty="0" smtClean="0"/>
              <a:t> </a:t>
            </a:r>
            <a:r>
              <a:rPr lang="en-US" dirty="0" err="1" smtClean="0"/>
              <a:t>üzere</a:t>
            </a:r>
            <a:r>
              <a:rPr lang="en-US" dirty="0" smtClean="0"/>
              <a:t> </a:t>
            </a:r>
            <a:r>
              <a:rPr lang="en-US" dirty="0" err="1" smtClean="0"/>
              <a:t>kullanılır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58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770CB5-3085-46CD-BB21-3F26C7692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Thread</a:t>
            </a:r>
            <a:r>
              <a:rPr lang="tr-TR" dirty="0"/>
              <a:t> çalıştırma kuralları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66B7EC-F095-4B98-978C-54AEC8A69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201701"/>
            <a:ext cx="9613861" cy="3599316"/>
          </a:xfrm>
        </p:spPr>
        <p:txBody>
          <a:bodyPr/>
          <a:lstStyle/>
          <a:p>
            <a:pPr marL="0" indent="0" algn="just">
              <a:buNone/>
            </a:pP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iptal etme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thread’in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çalışması tamamlanmadan iptal edilebilir.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İstenen bir sonucun 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tarafından bulunması halinde diğerleri iptal edilebilir.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 Web sayfası yüklenirken stop butonuna basıldığında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içerisindeki tüm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thread’ler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iptal edilir.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başka 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thread’i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aniden sonlandırabilir (Asenkron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cancellation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başka 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thread’in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kendi kendisini 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normal sonlandırmasını 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sağlayabilir (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Deferred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cancellation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-geciktirilmiş iptal).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3616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5595E4-17AE-4F68-8E46-9CDEB3E5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Windows ve Linux </a:t>
            </a:r>
            <a:r>
              <a:rPr lang="tr-TR" dirty="0" err="1"/>
              <a:t>thread’leri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3990A9-85B9-4F80-B892-12307BAB3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193749"/>
            <a:ext cx="9613861" cy="35993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Windows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thread’leri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Microsoft işletim sistemleri için temel API olarak Windows API kullanılır.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 Windows uygulaması ayrı 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olarak çalışır ve her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bir veya daha fazla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içerebilir.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Windows, kullanıcı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thread’leri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ile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thread’leri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arasında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one-to-one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eşleştirme yapar.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için ayrılan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register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kümesi,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, depolama alanı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olarak adlandırılır.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Windows 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için aşağıdaki veri yapılarını kullanır:</a:t>
            </a:r>
          </a:p>
          <a:p>
            <a:pPr lvl="1" algn="just"/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ETHREAD: Yürütücü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blok</a:t>
            </a:r>
          </a:p>
          <a:p>
            <a:pPr lvl="1" algn="just"/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KTHREAD:Kernel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blok</a:t>
            </a:r>
          </a:p>
          <a:p>
            <a:pPr lvl="1" algn="just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TEB: Thread environment (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ortam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blok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782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D637C8-48F1-47E2-B997-E6078E41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Windows ve Linux </a:t>
            </a:r>
            <a:r>
              <a:rPr lang="tr-TR" dirty="0" err="1"/>
              <a:t>thread’leri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66752C3-CB73-4012-812F-65C4DB16A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Windows</a:t>
            </a:r>
            <a:r>
              <a:rPr lang="tr-TR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thread’leri</a:t>
            </a:r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ADC7C39-FD28-4D06-9F8F-8D02FA4CB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440" y="2025356"/>
            <a:ext cx="4648232" cy="44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6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8759F5-39CA-4B00-9BF6-573C82A1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Windows ve Linux </a:t>
            </a:r>
            <a:r>
              <a:rPr lang="tr-TR" dirty="0" err="1"/>
              <a:t>thread’leri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DA2564-E363-4CF8-BDCC-49062658A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Linux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thread’leri</a:t>
            </a:r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Linux, 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fork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() sistem çağrısının yanı sıra 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clone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() sistem çağrısı ile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oluşturabilir.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Linux,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clone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() ile yeni bir görev başlattığında,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parent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task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ile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child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task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arasında paylaşım miktarını da gönderir.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Dosya sistemi, hafıza aralığı, sinyaller veya açık olan dosyalar paylaştırılabilir.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Görevler, Linux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içerisinde bir veri yapısına sahiptir </a:t>
            </a:r>
            <a:r>
              <a:rPr lang="tr-TR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ve 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açık dosyalar,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virtual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ve sinyal bilgilerini gösterir. 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Linux,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fork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() ile yeni bir görev başlattığında,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parent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task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veri yapısı kopyalanır.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2931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E545AA-074B-4B8D-9DFE-C8F552D1C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Windows ve Linux </a:t>
            </a:r>
            <a:r>
              <a:rPr lang="tr-TR" dirty="0" err="1"/>
              <a:t>thread’leri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F1FB042-C05B-4F61-A712-11DD34022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Linux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thread’leri</a:t>
            </a:r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Linux,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clone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() ile yeni bir görev başlattığında bayrak bitlerine göre veri yapısı oluşturulur.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C6A5EAE-02B7-4D8C-A748-E38FEB310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312" y="3429000"/>
            <a:ext cx="4381877" cy="170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6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87C8D1-9A20-4089-9461-5EE698EB2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Process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tr-TR" dirty="0"/>
              <a:t>senkronizasyonu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6747F21-11C4-4AF1-8A10-546C2D095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Cooperating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diğer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process’leri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etkilerler veya diğer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process’lerden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etkilenirler.</a:t>
            </a:r>
          </a:p>
          <a:p>
            <a:pPr algn="just"/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Cooperating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paylaşılmış hafıza alanıyla veya dosya sistemleri ile veri paylaşımı yaparlar.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Paylaşılmış veriye eşzamanlı erişim tutarsızlık problemlerine yol açabilir.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Paylaşılmış veri üzerinde işlem yapan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arasında veriye erişimin yönetilmesi gereklidir.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Paylaşılan veriye erişim üretici-tüketici (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producer-consumer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) problemi olarak modellenebilir.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37425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4F91A6-9817-4C9D-9BA6-57B3FBC1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Process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tr-TR" dirty="0"/>
              <a:t>senkronizasyonu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83F080-8C43-4360-A7B2-DF7EEFEF3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Üretici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ve tüketici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processler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için örnek kod aşağıda verilmiştir.</a:t>
            </a:r>
          </a:p>
          <a:p>
            <a:endParaRPr lang="tr-TR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tr-TR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tr-TR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tr-TR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tr-TR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tr-TR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/>
            <a:endParaRPr lang="tr-TR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tr-TR" sz="1800" b="1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counter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değişkeninin değeri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buffer’a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yeni eleman eklendiğinde artmakta, eleman alındığında azalmaktadır.</a:t>
            </a:r>
          </a:p>
          <a:p>
            <a:endParaRPr lang="tr-TR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665518A-1493-4219-8371-EEEF96D60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748" y="2696392"/>
            <a:ext cx="63722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13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FA4939-838F-4FAA-843A-C59EAE3A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Process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tr-TR" dirty="0"/>
              <a:t>senkronizasyonu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132127-2983-4BB9-9308-7B31C11F3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İki örnek ayrı ayrı doğru olsa da eşzamanlı doğru çalışamayabilirler.</a:t>
            </a:r>
          </a:p>
          <a:p>
            <a:pPr algn="just"/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counter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=5 iken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counter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++ ve 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counter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-–deyimlerinin aynı anda çalıştığını düşünelim.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Farklı zaman aralıklarında çalışmış olsalardı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counter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=5 olacaktı.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4F193FC-E5FA-4301-B92D-E2F319DBE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472" y="3708364"/>
            <a:ext cx="8531557" cy="222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6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621929-15BC-4695-8605-0FB7059A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Process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tr-TR" dirty="0"/>
              <a:t>senkronizasyonu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4E29BD-3F51-4D57-828C-DFE421E74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counter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++ için makine komutları aşağıdaki gibi olabilir.</a:t>
            </a:r>
          </a:p>
          <a:p>
            <a:pPr algn="just"/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counter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-- için makine komutları aşağıdaki gibi olabilir.</a:t>
            </a:r>
          </a:p>
          <a:p>
            <a:pPr algn="just"/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Register1 ve  register2 aynı (AC) veya farklı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register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olabilir.</a:t>
            </a:r>
          </a:p>
          <a:p>
            <a:pPr algn="just"/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6E0EE71-0B74-4FE2-BDCB-8BC4E547A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462" y="2824123"/>
            <a:ext cx="1810693" cy="70617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7A6BECE-BB14-49C2-BFFD-A1BB58996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462" y="4270852"/>
            <a:ext cx="1919335" cy="70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2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C2A6CE-40EF-40C4-AF0A-8FC525845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Process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tr-TR" dirty="0"/>
              <a:t>senkronizasyonu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ED8313-D304-4669-934A-FDDA05091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counter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++ ve 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counter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-- için sıralı zaman aralıklarında yapılan </a:t>
            </a:r>
            <a:r>
              <a:rPr lang="tr-TR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mikro</a:t>
            </a:r>
            <a:r>
              <a:rPr lang="en-US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tr-TR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işlemler 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aşağıdaki gibi olabilir.</a:t>
            </a:r>
          </a:p>
          <a:p>
            <a:pPr algn="just"/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Yukarıdaki sırada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buffer’daki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eleman sayısı 4 olarak görülür, ancak gerçekte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buffer’daki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eleman 5 tanedir. </a:t>
            </a:r>
          </a:p>
          <a:p>
            <a:pPr algn="just"/>
            <a:r>
              <a:rPr lang="tr-TR" sz="1900" dirty="0" smtClean="0">
                <a:latin typeface="Calibri" panose="020F0502020204030204" pitchFamily="34" charset="0"/>
                <a:cs typeface="Calibri" panose="020F0502020204030204" pitchFamily="34" charset="0"/>
              </a:rPr>
              <a:t>T4 ile 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T5 yer değiştirirse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buffer’daki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eleman sayısı 6 olarak görülecektir.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İki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aynı anda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counter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değişkeni üzerinde işlem yaptığından sonuç yanlış olmaktadır.</a:t>
            </a:r>
          </a:p>
          <a:p>
            <a:pPr algn="just"/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26EF43C-150B-4619-852F-EC6462BFA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609" y="2823779"/>
            <a:ext cx="5359651" cy="1312752"/>
          </a:xfrm>
          <a:prstGeom prst="rect">
            <a:avLst/>
          </a:prstGeom>
        </p:spPr>
      </p:pic>
      <p:cxnSp>
        <p:nvCxnSpPr>
          <p:cNvPr id="6" name="Düz Bağlayıcı 5"/>
          <p:cNvCxnSpPr/>
          <p:nvPr/>
        </p:nvCxnSpPr>
        <p:spPr>
          <a:xfrm>
            <a:off x="2917371" y="3048000"/>
            <a:ext cx="478972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Düz Bağlayıcı 6"/>
          <p:cNvCxnSpPr/>
          <p:nvPr/>
        </p:nvCxnSpPr>
        <p:spPr>
          <a:xfrm>
            <a:off x="3018609" y="3261360"/>
            <a:ext cx="478972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Düz Bağlayıcı 7"/>
          <p:cNvCxnSpPr/>
          <p:nvPr/>
        </p:nvCxnSpPr>
        <p:spPr>
          <a:xfrm>
            <a:off x="3018609" y="3862251"/>
            <a:ext cx="478972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41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İşlemler</a:t>
            </a:r>
            <a:r>
              <a:rPr lang="en-US" dirty="0"/>
              <a:t> </a:t>
            </a:r>
            <a:r>
              <a:rPr lang="en-US" dirty="0" err="1"/>
              <a:t>arası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için </a:t>
            </a:r>
            <a:r>
              <a:rPr lang="en-US" dirty="0" err="1"/>
              <a:t>kullanılan</a:t>
            </a:r>
            <a:r>
              <a:rPr lang="en-US" dirty="0"/>
              <a:t> ilk </a:t>
            </a:r>
            <a:r>
              <a:rPr lang="en-US" dirty="0" err="1"/>
              <a:t>mekanizmalar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İşlemler</a:t>
            </a:r>
            <a:r>
              <a:rPr lang="en-US" dirty="0" smtClean="0"/>
              <a:t> </a:t>
            </a:r>
            <a:r>
              <a:rPr lang="en-US" dirty="0" err="1" smtClean="0"/>
              <a:t>arasında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gönderilebilmesi</a:t>
            </a:r>
            <a:r>
              <a:rPr lang="en-US" dirty="0" smtClean="0"/>
              <a:t> için </a:t>
            </a:r>
            <a:r>
              <a:rPr lang="en-US" dirty="0" err="1" smtClean="0"/>
              <a:t>sinyali</a:t>
            </a:r>
            <a:r>
              <a:rPr lang="en-US" dirty="0" smtClean="0"/>
              <a:t> </a:t>
            </a:r>
            <a:r>
              <a:rPr lang="en-US" dirty="0" err="1" smtClean="0"/>
              <a:t>gönderecek</a:t>
            </a:r>
            <a:r>
              <a:rPr lang="en-US" dirty="0" smtClean="0"/>
              <a:t> </a:t>
            </a:r>
            <a:r>
              <a:rPr lang="en-US" dirty="0" err="1" smtClean="0"/>
              <a:t>işlemin</a:t>
            </a:r>
            <a:r>
              <a:rPr lang="en-US" dirty="0" smtClean="0"/>
              <a:t> </a:t>
            </a:r>
            <a:r>
              <a:rPr lang="en-US" dirty="0" err="1" smtClean="0"/>
              <a:t>gerekli</a:t>
            </a:r>
            <a:r>
              <a:rPr lang="en-US" dirty="0" smtClean="0"/>
              <a:t> </a:t>
            </a:r>
            <a:r>
              <a:rPr lang="en-US" dirty="0" err="1" smtClean="0"/>
              <a:t>yetkiye</a:t>
            </a:r>
            <a:r>
              <a:rPr lang="en-US" dirty="0" smtClean="0"/>
              <a:t> </a:t>
            </a:r>
            <a:r>
              <a:rPr lang="en-US" dirty="0" err="1" smtClean="0"/>
              <a:t>sahip</a:t>
            </a:r>
            <a:r>
              <a:rPr lang="en-US" dirty="0" smtClean="0"/>
              <a:t> </a:t>
            </a:r>
            <a:r>
              <a:rPr lang="en-US" dirty="0" err="1" smtClean="0"/>
              <a:t>olması</a:t>
            </a:r>
            <a:r>
              <a:rPr lang="en-US" dirty="0" smtClean="0"/>
              <a:t> </a:t>
            </a:r>
            <a:r>
              <a:rPr lang="en-US" dirty="0" err="1" smtClean="0"/>
              <a:t>gerekir</a:t>
            </a:r>
            <a:r>
              <a:rPr lang="en-US" dirty="0" smtClean="0"/>
              <a:t>. </a:t>
            </a:r>
            <a:r>
              <a:rPr lang="en-US" dirty="0" err="1" smtClean="0"/>
              <a:t>Örneğin</a:t>
            </a:r>
            <a:r>
              <a:rPr lang="en-US" dirty="0" smtClean="0"/>
              <a:t> </a:t>
            </a:r>
            <a:r>
              <a:rPr lang="en-US" dirty="0" err="1" smtClean="0"/>
              <a:t>Unix’te</a:t>
            </a:r>
            <a:r>
              <a:rPr lang="en-US" dirty="0" smtClean="0"/>
              <a:t> root her </a:t>
            </a:r>
            <a:r>
              <a:rPr lang="en-US" dirty="0" err="1" smtClean="0"/>
              <a:t>işleme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gönderme</a:t>
            </a:r>
            <a:r>
              <a:rPr lang="en-US" dirty="0" smtClean="0"/>
              <a:t> </a:t>
            </a:r>
            <a:r>
              <a:rPr lang="en-US" dirty="0" err="1" smtClean="0"/>
              <a:t>yetkisine</a:t>
            </a:r>
            <a:r>
              <a:rPr lang="en-US" dirty="0" smtClean="0"/>
              <a:t> </a:t>
            </a:r>
            <a:r>
              <a:rPr lang="en-US" dirty="0" err="1" smtClean="0"/>
              <a:t>sahiptir</a:t>
            </a:r>
            <a:r>
              <a:rPr lang="en-US" dirty="0" smtClean="0"/>
              <a:t>. </a:t>
            </a:r>
            <a:r>
              <a:rPr lang="en-US" dirty="0" err="1" smtClean="0"/>
              <a:t>Bunun</a:t>
            </a:r>
            <a:r>
              <a:rPr lang="en-US" dirty="0" smtClean="0"/>
              <a:t> </a:t>
            </a:r>
            <a:r>
              <a:rPr lang="en-US" dirty="0" err="1" smtClean="0"/>
              <a:t>dışındaki</a:t>
            </a:r>
            <a:r>
              <a:rPr lang="en-US" dirty="0" smtClean="0"/>
              <a:t> </a:t>
            </a:r>
            <a:r>
              <a:rPr lang="en-US" dirty="0" err="1" smtClean="0"/>
              <a:t>durumlarda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işlemin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başka</a:t>
            </a:r>
            <a:r>
              <a:rPr lang="en-US" dirty="0" smtClean="0"/>
              <a:t> </a:t>
            </a:r>
            <a:r>
              <a:rPr lang="en-US" dirty="0" err="1" smtClean="0"/>
              <a:t>işleme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gönderebilmesi</a:t>
            </a:r>
            <a:r>
              <a:rPr lang="en-US" dirty="0" smtClean="0"/>
              <a:t> için her </a:t>
            </a:r>
            <a:r>
              <a:rPr lang="en-US" dirty="0" err="1" smtClean="0"/>
              <a:t>iki</a:t>
            </a:r>
            <a:r>
              <a:rPr lang="en-US" dirty="0" smtClean="0"/>
              <a:t> </a:t>
            </a:r>
            <a:r>
              <a:rPr lang="en-US" dirty="0" err="1" smtClean="0"/>
              <a:t>işleminde</a:t>
            </a:r>
            <a:r>
              <a:rPr lang="en-US" dirty="0" smtClean="0"/>
              <a:t> </a:t>
            </a:r>
            <a:r>
              <a:rPr lang="en-US" dirty="0" err="1" smtClean="0"/>
              <a:t>aynı</a:t>
            </a:r>
            <a:r>
              <a:rPr lang="en-US" dirty="0" smtClean="0"/>
              <a:t> </a:t>
            </a:r>
            <a:r>
              <a:rPr lang="en-US" dirty="0" err="1" smtClean="0"/>
              <a:t>kullanıcıya</a:t>
            </a:r>
            <a:r>
              <a:rPr lang="en-US" dirty="0" smtClean="0"/>
              <a:t> </a:t>
            </a:r>
            <a:r>
              <a:rPr lang="en-US" dirty="0" err="1" smtClean="0"/>
              <a:t>ait</a:t>
            </a:r>
            <a:r>
              <a:rPr lang="en-US" dirty="0" smtClean="0"/>
              <a:t> </a:t>
            </a:r>
            <a:r>
              <a:rPr lang="en-US" dirty="0" err="1" smtClean="0"/>
              <a:t>olması</a:t>
            </a:r>
            <a:r>
              <a:rPr lang="en-US" dirty="0" smtClean="0"/>
              <a:t> </a:t>
            </a:r>
            <a:r>
              <a:rPr lang="en-US" dirty="0" err="1" smtClean="0"/>
              <a:t>veya</a:t>
            </a:r>
            <a:r>
              <a:rPr lang="en-US" dirty="0" smtClean="0"/>
              <a:t> </a:t>
            </a:r>
            <a:r>
              <a:rPr lang="en-US" dirty="0" err="1" smtClean="0"/>
              <a:t>aynı</a:t>
            </a:r>
            <a:r>
              <a:rPr lang="en-US" dirty="0" smtClean="0"/>
              <a:t> </a:t>
            </a:r>
            <a:r>
              <a:rPr lang="en-US" dirty="0" err="1" smtClean="0"/>
              <a:t>işlem</a:t>
            </a:r>
            <a:r>
              <a:rPr lang="en-US" dirty="0" smtClean="0"/>
              <a:t> </a:t>
            </a:r>
            <a:r>
              <a:rPr lang="en-US" dirty="0" err="1" smtClean="0"/>
              <a:t>grubunda</a:t>
            </a:r>
            <a:r>
              <a:rPr lang="en-US" dirty="0" smtClean="0"/>
              <a:t> </a:t>
            </a:r>
            <a:r>
              <a:rPr lang="en-US" dirty="0" err="1" smtClean="0"/>
              <a:t>olması</a:t>
            </a:r>
            <a:r>
              <a:rPr lang="en-US" dirty="0" smtClean="0"/>
              <a:t> </a:t>
            </a:r>
            <a:r>
              <a:rPr lang="en-US" dirty="0" err="1" smtClean="0"/>
              <a:t>gerekir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1297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7919FD-64AC-4089-B5F6-0A1197A2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Eş </a:t>
            </a:r>
            <a:r>
              <a:rPr lang="tr-TR" dirty="0" smtClean="0"/>
              <a:t>Zamanlılık (</a:t>
            </a:r>
            <a:r>
              <a:rPr lang="en-US" dirty="0" smtClean="0"/>
              <a:t>concurrency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E2DEED7-69A6-424D-941D-53FE18439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Eş zamanlı prosesler olması durumunda bazı tasarım konuları önem kazanır: </a:t>
            </a:r>
          </a:p>
          <a:p>
            <a:pPr marL="0" indent="0">
              <a:buNone/>
            </a:pPr>
            <a:r>
              <a:rPr lang="tr-TR" dirty="0"/>
              <a:t>– Prosesler arası haberleşme </a:t>
            </a:r>
          </a:p>
          <a:p>
            <a:pPr marL="0" indent="0">
              <a:buNone/>
            </a:pPr>
            <a:r>
              <a:rPr lang="tr-TR" dirty="0"/>
              <a:t>– Kaynak paylaşımı </a:t>
            </a:r>
          </a:p>
          <a:p>
            <a:pPr marL="0" indent="0">
              <a:buNone/>
            </a:pPr>
            <a:r>
              <a:rPr lang="tr-TR" dirty="0"/>
              <a:t>– Birden fazla prosesin senkronizasyonu </a:t>
            </a:r>
          </a:p>
          <a:p>
            <a:pPr marL="0" indent="0">
              <a:buNone/>
            </a:pPr>
            <a:r>
              <a:rPr lang="tr-TR" dirty="0"/>
              <a:t>– İşlemci zamanı ataması</a:t>
            </a:r>
          </a:p>
        </p:txBody>
      </p:sp>
    </p:spTree>
    <p:extLst>
      <p:ext uri="{BB962C8B-B14F-4D97-AF65-F5344CB8AC3E}">
        <p14:creationId xmlns:p14="http://schemas.microsoft.com/office/powerpoint/2010/main" val="42153104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A9FD6E-107C-4F1E-983B-49713E4E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Sorunlar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6E6834-CA44-4484-9264-38FF7372E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Çoklu program ve tek işlemcili bir sistemde bir prosesin çalışma hızı öngörülemez: </a:t>
            </a:r>
          </a:p>
          <a:p>
            <a:pPr lvl="1"/>
            <a:r>
              <a:rPr lang="tr-TR" dirty="0"/>
              <a:t>Diğer proseslerin yaptıklarına bağlıdır. </a:t>
            </a:r>
          </a:p>
          <a:p>
            <a:pPr lvl="1"/>
            <a:r>
              <a:rPr lang="tr-TR" dirty="0"/>
              <a:t>İşletim sisteminin kesmeleri nasıl ele aldığına bağlıdır. </a:t>
            </a:r>
          </a:p>
          <a:p>
            <a:pPr lvl="1"/>
            <a:r>
              <a:rPr lang="tr-TR" dirty="0"/>
              <a:t>İşletim sisteminin iş sıralama yaklaşımına bağlıdır.</a:t>
            </a:r>
          </a:p>
          <a:p>
            <a:pPr marL="457200" lvl="1" indent="0">
              <a:buNone/>
            </a:pPr>
            <a:r>
              <a:rPr lang="tr-TR" dirty="0"/>
              <a:t>►Eş zamanlı çalışan prosesler olması durumunda dikkat edilmesi gereken noktalar: </a:t>
            </a:r>
          </a:p>
          <a:p>
            <a:pPr marL="457200" lvl="1" indent="0">
              <a:buNone/>
            </a:pPr>
            <a:r>
              <a:rPr lang="tr-TR" dirty="0"/>
              <a:t>– Kaynakların paylaşımı (ortak kullanım) </a:t>
            </a:r>
          </a:p>
          <a:p>
            <a:pPr marL="457200" lvl="1" indent="0">
              <a:buNone/>
            </a:pPr>
            <a:r>
              <a:rPr lang="tr-TR" dirty="0"/>
              <a:t>– Senkronizasyon</a:t>
            </a:r>
          </a:p>
        </p:txBody>
      </p:sp>
    </p:spTree>
    <p:extLst>
      <p:ext uri="{BB962C8B-B14F-4D97-AF65-F5344CB8AC3E}">
        <p14:creationId xmlns:p14="http://schemas.microsoft.com/office/powerpoint/2010/main" val="7986992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A1ED99-A32E-4398-A0FA-F1DFAC9A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Çözüm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930E701-A1D6-41F2-8532-E3213A551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Paylaşılan kaynaklara kontrollü erişim.</a:t>
            </a:r>
          </a:p>
          <a:p>
            <a:r>
              <a:rPr lang="tr-TR" dirty="0"/>
              <a:t>Senkronizasyon</a:t>
            </a:r>
          </a:p>
        </p:txBody>
      </p:sp>
    </p:spTree>
    <p:extLst>
      <p:ext uri="{BB962C8B-B14F-4D97-AF65-F5344CB8AC3E}">
        <p14:creationId xmlns:p14="http://schemas.microsoft.com/office/powerpoint/2010/main" val="1458287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4EBE64-0564-4CF8-97D2-1AA849E46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Proseslerin Etkileşimi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D7A28B-6C58-4746-BAC1-AE6684E6A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► Prosesler birbirinden habersizdir. </a:t>
            </a:r>
          </a:p>
          <a:p>
            <a:pPr marL="0" indent="0">
              <a:buNone/>
            </a:pPr>
            <a:r>
              <a:rPr lang="tr-TR" dirty="0"/>
              <a:t>	– rekabet </a:t>
            </a:r>
          </a:p>
          <a:p>
            <a:pPr marL="0" indent="0">
              <a:buNone/>
            </a:pPr>
            <a:r>
              <a:rPr lang="tr-TR" dirty="0"/>
              <a:t>►Proseslerin dolaylı olarak birbirlerinden haberleri vardır. </a:t>
            </a:r>
          </a:p>
          <a:p>
            <a:pPr marL="0" indent="0">
              <a:buNone/>
            </a:pPr>
            <a:r>
              <a:rPr lang="tr-TR" dirty="0"/>
              <a:t>	– Paylaşma yoluyla işbirliği </a:t>
            </a:r>
          </a:p>
          <a:p>
            <a:pPr marL="0" indent="0">
              <a:buNone/>
            </a:pPr>
            <a:r>
              <a:rPr lang="tr-TR" dirty="0"/>
              <a:t>►Proseslerin doğrudan birbirlerinden haberi vardır. </a:t>
            </a:r>
          </a:p>
          <a:p>
            <a:pPr marL="0" indent="0">
              <a:buNone/>
            </a:pPr>
            <a:r>
              <a:rPr lang="tr-TR" dirty="0"/>
              <a:t>	– Haberleşme yoluyla işbirliği</a:t>
            </a:r>
          </a:p>
        </p:txBody>
      </p:sp>
    </p:spTree>
    <p:extLst>
      <p:ext uri="{BB962C8B-B14F-4D97-AF65-F5344CB8AC3E}">
        <p14:creationId xmlns:p14="http://schemas.microsoft.com/office/powerpoint/2010/main" val="949831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	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Silberschatz</a:t>
            </a:r>
            <a:r>
              <a:rPr lang="en-US" dirty="0"/>
              <a:t> A., Galvin P. B., Gagne G., “Operating System Concepts”, 8th </a:t>
            </a:r>
            <a:r>
              <a:rPr lang="en-US" dirty="0" err="1"/>
              <a:t>Edition,Wiley</a:t>
            </a:r>
            <a:r>
              <a:rPr lang="en-US" dirty="0"/>
              <a:t>, 2010.</a:t>
            </a:r>
            <a:endParaRPr lang="tr-TR" dirty="0"/>
          </a:p>
          <a:p>
            <a:r>
              <a:rPr lang="tr-TR" dirty="0"/>
              <a:t>Gazi ve İTÜ İşletim Dersi Notları </a:t>
            </a:r>
          </a:p>
          <a:p>
            <a:r>
              <a:rPr lang="tr-TR" dirty="0"/>
              <a:t>İnternet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082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İşlemler</a:t>
            </a:r>
            <a:r>
              <a:rPr lang="en-US" dirty="0"/>
              <a:t> </a:t>
            </a:r>
            <a:r>
              <a:rPr lang="en-US" dirty="0" err="1"/>
              <a:t>arası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için </a:t>
            </a:r>
            <a:r>
              <a:rPr lang="en-US" dirty="0" err="1"/>
              <a:t>kullanılan</a:t>
            </a:r>
            <a:r>
              <a:rPr lang="en-US" dirty="0"/>
              <a:t> ilk </a:t>
            </a:r>
            <a:r>
              <a:rPr lang="en-US" dirty="0" err="1"/>
              <a:t>mekanizmalar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sinyalin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işlem</a:t>
            </a:r>
            <a:r>
              <a:rPr lang="en-US" dirty="0" smtClean="0"/>
              <a:t> </a:t>
            </a:r>
            <a:r>
              <a:rPr lang="en-US" dirty="0" err="1" smtClean="0"/>
              <a:t>tarafından</a:t>
            </a:r>
            <a:r>
              <a:rPr lang="en-US" dirty="0" smtClean="0"/>
              <a:t> </a:t>
            </a:r>
            <a:r>
              <a:rPr lang="en-US" dirty="0" err="1" smtClean="0"/>
              <a:t>algılanabilmesi</a:t>
            </a:r>
            <a:r>
              <a:rPr lang="en-US" dirty="0" smtClean="0"/>
              <a:t> ve </a:t>
            </a:r>
            <a:r>
              <a:rPr lang="en-US" dirty="0" err="1" smtClean="0"/>
              <a:t>işlenebilmesi</a:t>
            </a:r>
            <a:r>
              <a:rPr lang="en-US" dirty="0" smtClean="0"/>
              <a:t> için </a:t>
            </a:r>
            <a:r>
              <a:rPr lang="en-US" dirty="0" err="1" smtClean="0"/>
              <a:t>işlemin</a:t>
            </a:r>
            <a:r>
              <a:rPr lang="en-US" dirty="0" smtClean="0"/>
              <a:t> </a:t>
            </a:r>
            <a:r>
              <a:rPr lang="en-US" dirty="0" err="1" smtClean="0"/>
              <a:t>ilgili</a:t>
            </a:r>
            <a:r>
              <a:rPr lang="en-US" dirty="0" smtClean="0"/>
              <a:t> </a:t>
            </a:r>
            <a:r>
              <a:rPr lang="en-US" dirty="0" err="1" smtClean="0"/>
              <a:t>sinyali</a:t>
            </a:r>
            <a:r>
              <a:rPr lang="en-US" dirty="0" smtClean="0"/>
              <a:t> bloke </a:t>
            </a:r>
            <a:r>
              <a:rPr lang="en-US" dirty="0" err="1" smtClean="0"/>
              <a:t>etmemiş</a:t>
            </a:r>
            <a:r>
              <a:rPr lang="en-US" dirty="0" smtClean="0"/>
              <a:t> ve </a:t>
            </a:r>
            <a:r>
              <a:rPr lang="en-US" dirty="0" err="1" smtClean="0"/>
              <a:t>çalışması</a:t>
            </a:r>
            <a:r>
              <a:rPr lang="en-US" dirty="0" smtClean="0"/>
              <a:t> </a:t>
            </a:r>
            <a:r>
              <a:rPr lang="en-US" dirty="0" err="1" smtClean="0"/>
              <a:t>kesilebilir</a:t>
            </a:r>
            <a:r>
              <a:rPr lang="en-US" dirty="0" smtClean="0"/>
              <a:t>  (</a:t>
            </a:r>
            <a:r>
              <a:rPr lang="en-US" dirty="0" err="1" smtClean="0"/>
              <a:t>interruptable</a:t>
            </a:r>
            <a:r>
              <a:rPr lang="en-US" dirty="0" smtClean="0"/>
              <a:t>) </a:t>
            </a:r>
            <a:r>
              <a:rPr lang="en-US" dirty="0" err="1" smtClean="0"/>
              <a:t>durumda</a:t>
            </a:r>
            <a:r>
              <a:rPr lang="en-US" dirty="0" smtClean="0"/>
              <a:t> </a:t>
            </a:r>
            <a:r>
              <a:rPr lang="en-US" dirty="0" err="1" smtClean="0"/>
              <a:t>olması</a:t>
            </a:r>
            <a:r>
              <a:rPr lang="en-US" dirty="0" smtClean="0"/>
              <a:t> </a:t>
            </a:r>
            <a:r>
              <a:rPr lang="en-US" dirty="0" err="1" smtClean="0"/>
              <a:t>gerekmektedir</a:t>
            </a:r>
            <a:r>
              <a:rPr lang="en-US" dirty="0" smtClean="0"/>
              <a:t>. Bu </a:t>
            </a:r>
            <a:r>
              <a:rPr lang="en-US" dirty="0" err="1" smtClean="0"/>
              <a:t>şartlar</a:t>
            </a:r>
            <a:r>
              <a:rPr lang="en-US" dirty="0" smtClean="0"/>
              <a:t> </a:t>
            </a:r>
            <a:r>
              <a:rPr lang="en-US" dirty="0" err="1" smtClean="0"/>
              <a:t>sağlandığında</a:t>
            </a:r>
            <a:r>
              <a:rPr lang="en-US" dirty="0" smtClean="0"/>
              <a:t> </a:t>
            </a:r>
            <a:r>
              <a:rPr lang="en-US" dirty="0" err="1" smtClean="0"/>
              <a:t>ilgili</a:t>
            </a:r>
            <a:r>
              <a:rPr lang="en-US" dirty="0" smtClean="0"/>
              <a:t> </a:t>
            </a:r>
            <a:r>
              <a:rPr lang="en-US" dirty="0" err="1" smtClean="0"/>
              <a:t>işlemin</a:t>
            </a:r>
            <a:r>
              <a:rPr lang="en-US" dirty="0" smtClean="0"/>
              <a:t> </a:t>
            </a:r>
            <a:r>
              <a:rPr lang="en-US" dirty="0" err="1" smtClean="0"/>
              <a:t>sinyali</a:t>
            </a:r>
            <a:r>
              <a:rPr lang="en-US" dirty="0" smtClean="0"/>
              <a:t> </a:t>
            </a:r>
            <a:r>
              <a:rPr lang="en-US" dirty="0" err="1" smtClean="0"/>
              <a:t>algılaması</a:t>
            </a:r>
            <a:r>
              <a:rPr lang="en-US" dirty="0"/>
              <a:t> </a:t>
            </a:r>
            <a:r>
              <a:rPr lang="en-US" dirty="0" smtClean="0"/>
              <a:t>için </a:t>
            </a:r>
            <a:r>
              <a:rPr lang="en-US" dirty="0" err="1" smtClean="0"/>
              <a:t>çalışma</a:t>
            </a:r>
            <a:r>
              <a:rPr lang="en-US" dirty="0" smtClean="0"/>
              <a:t> </a:t>
            </a:r>
            <a:r>
              <a:rPr lang="en-US" dirty="0" err="1" smtClean="0"/>
              <a:t>durumunda</a:t>
            </a:r>
            <a:r>
              <a:rPr lang="en-US" dirty="0" smtClean="0"/>
              <a:t> </a:t>
            </a:r>
            <a:r>
              <a:rPr lang="en-US" dirty="0" err="1" smtClean="0"/>
              <a:t>olması</a:t>
            </a:r>
            <a:r>
              <a:rPr lang="en-US" dirty="0" smtClean="0"/>
              <a:t> ve </a:t>
            </a:r>
            <a:r>
              <a:rPr lang="en-US" dirty="0" err="1" smtClean="0"/>
              <a:t>yaptığı</a:t>
            </a:r>
            <a:r>
              <a:rPr lang="en-US" dirty="0" smtClean="0"/>
              <a:t> </a:t>
            </a:r>
            <a:r>
              <a:rPr lang="en-US" dirty="0" err="1" smtClean="0"/>
              <a:t>veya</a:t>
            </a:r>
            <a:r>
              <a:rPr lang="en-US" dirty="0" smtClean="0"/>
              <a:t> </a:t>
            </a:r>
            <a:r>
              <a:rPr lang="en-US" dirty="0" err="1" smtClean="0"/>
              <a:t>yapacağı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system </a:t>
            </a:r>
            <a:r>
              <a:rPr lang="en-US" dirty="0" err="1" smtClean="0"/>
              <a:t>çağrısının</a:t>
            </a:r>
            <a:r>
              <a:rPr lang="en-US" dirty="0" smtClean="0"/>
              <a:t> </a:t>
            </a:r>
            <a:r>
              <a:rPr lang="en-US" dirty="0" err="1" smtClean="0"/>
              <a:t>sonlanması</a:t>
            </a:r>
            <a:r>
              <a:rPr lang="en-US" dirty="0" smtClean="0"/>
              <a:t> </a:t>
            </a:r>
            <a:r>
              <a:rPr lang="en-US" dirty="0" err="1" smtClean="0"/>
              <a:t>gerekir</a:t>
            </a:r>
            <a:r>
              <a:rPr lang="en-US" dirty="0" smtClean="0"/>
              <a:t>.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sinyalin</a:t>
            </a:r>
            <a:r>
              <a:rPr lang="en-US" dirty="0" smtClean="0"/>
              <a:t> </a:t>
            </a:r>
            <a:r>
              <a:rPr lang="en-US" dirty="0" err="1" smtClean="0"/>
              <a:t>oluşması</a:t>
            </a:r>
            <a:r>
              <a:rPr lang="en-US" dirty="0" smtClean="0"/>
              <a:t> için </a:t>
            </a:r>
            <a:r>
              <a:rPr lang="en-US" dirty="0" err="1" smtClean="0"/>
              <a:t>çalıştırılan</a:t>
            </a:r>
            <a:r>
              <a:rPr lang="en-US" dirty="0" smtClean="0"/>
              <a:t> </a:t>
            </a:r>
            <a:r>
              <a:rPr lang="en-US" dirty="0" err="1" smtClean="0"/>
              <a:t>fonksiyona</a:t>
            </a:r>
            <a:r>
              <a:rPr lang="en-US" dirty="0" smtClean="0"/>
              <a:t> signal handler </a:t>
            </a:r>
            <a:r>
              <a:rPr lang="en-US" dirty="0" err="1" smtClean="0"/>
              <a:t>adı</a:t>
            </a:r>
            <a:r>
              <a:rPr lang="en-US" dirty="0" smtClean="0"/>
              <a:t> </a:t>
            </a:r>
            <a:r>
              <a:rPr lang="en-US" dirty="0" err="1" smtClean="0"/>
              <a:t>verilir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09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İşlemler</a:t>
            </a:r>
            <a:r>
              <a:rPr lang="en-US" dirty="0"/>
              <a:t> </a:t>
            </a:r>
            <a:r>
              <a:rPr lang="en-US" dirty="0" err="1"/>
              <a:t>arası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için </a:t>
            </a:r>
            <a:r>
              <a:rPr lang="en-US" dirty="0" err="1"/>
              <a:t>kullanılan</a:t>
            </a:r>
            <a:r>
              <a:rPr lang="en-US" dirty="0"/>
              <a:t> ilk </a:t>
            </a:r>
            <a:r>
              <a:rPr lang="en-US" dirty="0" err="1"/>
              <a:t>mekanizmalar</a:t>
            </a:r>
            <a:endParaRPr lang="en-US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3" t="8230"/>
          <a:stretch/>
        </p:blipFill>
        <p:spPr>
          <a:xfrm>
            <a:off x="3867393" y="1812509"/>
            <a:ext cx="3570899" cy="4839446"/>
          </a:xfrm>
        </p:spPr>
      </p:pic>
    </p:spTree>
    <p:extLst>
      <p:ext uri="{BB962C8B-B14F-4D97-AF65-F5344CB8AC3E}">
        <p14:creationId xmlns:p14="http://schemas.microsoft.com/office/powerpoint/2010/main" val="76753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İşlemler</a:t>
            </a:r>
            <a:r>
              <a:rPr lang="en-US" dirty="0"/>
              <a:t> </a:t>
            </a:r>
            <a:r>
              <a:rPr lang="en-US" dirty="0" err="1"/>
              <a:t>arası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için </a:t>
            </a:r>
            <a:r>
              <a:rPr lang="en-US" dirty="0" err="1"/>
              <a:t>kullanılan</a:t>
            </a:r>
            <a:r>
              <a:rPr lang="en-US" dirty="0"/>
              <a:t> ilk </a:t>
            </a:r>
            <a:r>
              <a:rPr lang="en-US" dirty="0" err="1"/>
              <a:t>mekanizmalar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2.Boru </a:t>
            </a:r>
            <a:r>
              <a:rPr lang="en-US" dirty="0" err="1" smtClean="0"/>
              <a:t>Mekanizması</a:t>
            </a:r>
            <a:r>
              <a:rPr lang="en-US" dirty="0" smtClean="0"/>
              <a:t> (pipe)</a:t>
            </a:r>
          </a:p>
          <a:p>
            <a:pPr algn="just"/>
            <a:r>
              <a:rPr lang="en-US" dirty="0" err="1" smtClean="0"/>
              <a:t>Ortak</a:t>
            </a:r>
            <a:r>
              <a:rPr lang="en-US" dirty="0" smtClean="0"/>
              <a:t> </a:t>
            </a:r>
            <a:r>
              <a:rPr lang="en-US" dirty="0" err="1" smtClean="0"/>
              <a:t>ebeveyne</a:t>
            </a:r>
            <a:r>
              <a:rPr lang="en-US" dirty="0" smtClean="0"/>
              <a:t> </a:t>
            </a:r>
            <a:r>
              <a:rPr lang="en-US" dirty="0" err="1" smtClean="0"/>
              <a:t>ait</a:t>
            </a:r>
            <a:r>
              <a:rPr lang="en-US" dirty="0" smtClean="0"/>
              <a:t> </a:t>
            </a:r>
            <a:r>
              <a:rPr lang="en-US" dirty="0" err="1" smtClean="0"/>
              <a:t>işlemler</a:t>
            </a:r>
            <a:r>
              <a:rPr lang="en-US" dirty="0" smtClean="0"/>
              <a:t> </a:t>
            </a:r>
            <a:r>
              <a:rPr lang="en-US" dirty="0" err="1" smtClean="0"/>
              <a:t>arasında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işlemin</a:t>
            </a:r>
            <a:r>
              <a:rPr lang="en-US" dirty="0" smtClean="0"/>
              <a:t> </a:t>
            </a:r>
            <a:r>
              <a:rPr lang="en-US" dirty="0" err="1" smtClean="0"/>
              <a:t>standart</a:t>
            </a:r>
            <a:r>
              <a:rPr lang="en-US" dirty="0" smtClean="0"/>
              <a:t> </a:t>
            </a:r>
            <a:r>
              <a:rPr lang="en-US" dirty="0" err="1" smtClean="0"/>
              <a:t>çıkışının</a:t>
            </a:r>
            <a:r>
              <a:rPr lang="en-US" dirty="0" smtClean="0"/>
              <a:t> </a:t>
            </a:r>
            <a:r>
              <a:rPr lang="en-US" dirty="0" err="1" smtClean="0"/>
              <a:t>diğer</a:t>
            </a:r>
            <a:r>
              <a:rPr lang="en-US" dirty="0" smtClean="0"/>
              <a:t> </a:t>
            </a:r>
            <a:r>
              <a:rPr lang="en-US" dirty="0" err="1" smtClean="0"/>
              <a:t>işlemin</a:t>
            </a:r>
            <a:r>
              <a:rPr lang="en-US" dirty="0" smtClean="0"/>
              <a:t> </a:t>
            </a:r>
            <a:r>
              <a:rPr lang="en-US" dirty="0" err="1" smtClean="0"/>
              <a:t>standart</a:t>
            </a:r>
            <a:r>
              <a:rPr lang="en-US" dirty="0" smtClean="0"/>
              <a:t> </a:t>
            </a:r>
            <a:r>
              <a:rPr lang="en-US" dirty="0" err="1" smtClean="0"/>
              <a:t>girişine</a:t>
            </a:r>
            <a:r>
              <a:rPr lang="en-US" dirty="0" smtClean="0"/>
              <a:t> </a:t>
            </a:r>
            <a:r>
              <a:rPr lang="en-US" dirty="0" err="1" smtClean="0"/>
              <a:t>bağlanması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tek</a:t>
            </a:r>
            <a:r>
              <a:rPr lang="en-US" dirty="0" smtClean="0"/>
              <a:t> </a:t>
            </a:r>
            <a:r>
              <a:rPr lang="en-US" dirty="0" err="1" smtClean="0"/>
              <a:t>yönlü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akışı</a:t>
            </a:r>
            <a:r>
              <a:rPr lang="en-US" dirty="0" smtClean="0"/>
              <a:t> </a:t>
            </a:r>
            <a:r>
              <a:rPr lang="en-US" dirty="0" err="1" smtClean="0"/>
              <a:t>oluşturur</a:t>
            </a:r>
            <a:r>
              <a:rPr lang="en-US" dirty="0" smtClean="0"/>
              <a:t>. Bu </a:t>
            </a:r>
            <a:r>
              <a:rPr lang="en-US" dirty="0" err="1" smtClean="0"/>
              <a:t>açıdan</a:t>
            </a:r>
            <a:r>
              <a:rPr lang="en-US" dirty="0" smtClean="0"/>
              <a:t> </a:t>
            </a:r>
            <a:r>
              <a:rPr lang="en-US" dirty="0" err="1" smtClean="0"/>
              <a:t>boru</a:t>
            </a:r>
            <a:r>
              <a:rPr lang="en-US" dirty="0" smtClean="0"/>
              <a:t> </a:t>
            </a:r>
            <a:r>
              <a:rPr lang="en-US" dirty="0" err="1" smtClean="0"/>
              <a:t>mekanizması</a:t>
            </a:r>
            <a:r>
              <a:rPr lang="en-US" dirty="0" smtClean="0"/>
              <a:t> </a:t>
            </a:r>
            <a:r>
              <a:rPr lang="en-US" dirty="0" err="1" smtClean="0"/>
              <a:t>işlemler</a:t>
            </a:r>
            <a:r>
              <a:rPr lang="en-US" dirty="0" smtClean="0"/>
              <a:t> </a:t>
            </a:r>
            <a:r>
              <a:rPr lang="en-US" dirty="0" err="1" smtClean="0"/>
              <a:t>arası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yönlendirme</a:t>
            </a:r>
            <a:r>
              <a:rPr lang="en-US" dirty="0" smtClean="0"/>
              <a:t> (re-direction) </a:t>
            </a:r>
            <a:r>
              <a:rPr lang="en-US" dirty="0" err="1" smtClean="0"/>
              <a:t>sağlar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 err="1" smtClean="0"/>
              <a:t>Ayrıca</a:t>
            </a:r>
            <a:r>
              <a:rPr lang="en-US" dirty="0" smtClean="0"/>
              <a:t> </a:t>
            </a:r>
            <a:r>
              <a:rPr lang="en-US" dirty="0" err="1" smtClean="0"/>
              <a:t>ebeveyn</a:t>
            </a:r>
            <a:r>
              <a:rPr lang="en-US" dirty="0"/>
              <a:t> </a:t>
            </a:r>
            <a:r>
              <a:rPr lang="en-US" dirty="0" err="1" smtClean="0"/>
              <a:t>çocuk</a:t>
            </a:r>
            <a:r>
              <a:rPr lang="en-US" dirty="0" smtClean="0"/>
              <a:t> </a:t>
            </a:r>
            <a:r>
              <a:rPr lang="en-US" dirty="0" err="1" smtClean="0"/>
              <a:t>ilişkisine</a:t>
            </a:r>
            <a:r>
              <a:rPr lang="en-US" dirty="0" smtClean="0"/>
              <a:t> </a:t>
            </a:r>
            <a:r>
              <a:rPr lang="en-US" dirty="0" err="1" smtClean="0"/>
              <a:t>sahip</a:t>
            </a:r>
            <a:r>
              <a:rPr lang="en-US" dirty="0" smtClean="0"/>
              <a:t> </a:t>
            </a:r>
            <a:r>
              <a:rPr lang="en-US" dirty="0" err="1" smtClean="0"/>
              <a:t>işlemler</a:t>
            </a:r>
            <a:r>
              <a:rPr lang="en-US" dirty="0" smtClean="0"/>
              <a:t> </a:t>
            </a:r>
            <a:r>
              <a:rPr lang="en-US" dirty="0" err="1" smtClean="0"/>
              <a:t>arasında</a:t>
            </a:r>
            <a:r>
              <a:rPr lang="en-US" dirty="0" smtClean="0"/>
              <a:t> da </a:t>
            </a:r>
            <a:r>
              <a:rPr lang="en-US" dirty="0" err="1" smtClean="0"/>
              <a:t>kullanılabilir</a:t>
            </a:r>
            <a:r>
              <a:rPr lang="en-US" dirty="0" smtClean="0"/>
              <a:t>. </a:t>
            </a:r>
            <a:r>
              <a:rPr lang="en-US" dirty="0" err="1" smtClean="0"/>
              <a:t>Bunun</a:t>
            </a:r>
            <a:r>
              <a:rPr lang="en-US" dirty="0" smtClean="0"/>
              <a:t> için </a:t>
            </a:r>
            <a:r>
              <a:rPr lang="en-US" dirty="0" err="1" smtClean="0"/>
              <a:t>ebeveyn</a:t>
            </a:r>
            <a:r>
              <a:rPr lang="en-US" dirty="0" smtClean="0"/>
              <a:t> </a:t>
            </a:r>
            <a:r>
              <a:rPr lang="en-US" dirty="0" err="1" smtClean="0"/>
              <a:t>işlem</a:t>
            </a:r>
            <a:r>
              <a:rPr lang="en-US" dirty="0" smtClean="0"/>
              <a:t> pipe() system </a:t>
            </a:r>
            <a:r>
              <a:rPr lang="en-US" dirty="0" err="1" smtClean="0"/>
              <a:t>çağrısı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boru</a:t>
            </a:r>
            <a:r>
              <a:rPr lang="en-US" dirty="0" smtClean="0"/>
              <a:t> </a:t>
            </a:r>
            <a:r>
              <a:rPr lang="en-US" dirty="0" err="1" smtClean="0"/>
              <a:t>mekanizması</a:t>
            </a:r>
            <a:r>
              <a:rPr lang="en-US" dirty="0" smtClean="0"/>
              <a:t> </a:t>
            </a:r>
            <a:r>
              <a:rPr lang="en-US" dirty="0" err="1" smtClean="0"/>
              <a:t>oluşturur</a:t>
            </a:r>
            <a:r>
              <a:rPr lang="en-US" dirty="0" smtClean="0"/>
              <a:t> </a:t>
            </a:r>
            <a:r>
              <a:rPr lang="en-US" dirty="0" err="1" smtClean="0"/>
              <a:t>sonra</a:t>
            </a:r>
            <a:r>
              <a:rPr lang="en-US" dirty="0" smtClean="0"/>
              <a:t> fork()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kendi</a:t>
            </a:r>
            <a:r>
              <a:rPr lang="en-US" dirty="0" smtClean="0"/>
              <a:t> </a:t>
            </a:r>
            <a:r>
              <a:rPr lang="en-US" dirty="0" err="1" smtClean="0"/>
              <a:t>kopyasını</a:t>
            </a:r>
            <a:r>
              <a:rPr lang="en-US" dirty="0" smtClean="0"/>
              <a:t> </a:t>
            </a:r>
            <a:r>
              <a:rPr lang="en-US" dirty="0" err="1" smtClean="0"/>
              <a:t>oluşturur</a:t>
            </a:r>
            <a:r>
              <a:rPr lang="en-US" dirty="0" smtClean="0"/>
              <a:t>. </a:t>
            </a:r>
            <a:r>
              <a:rPr lang="en-US" dirty="0" err="1" smtClean="0"/>
              <a:t>Böylece</a:t>
            </a:r>
            <a:r>
              <a:rPr lang="en-US" dirty="0" smtClean="0"/>
              <a:t> </a:t>
            </a:r>
            <a:r>
              <a:rPr lang="en-US" dirty="0" err="1" smtClean="0"/>
              <a:t>boru</a:t>
            </a:r>
            <a:r>
              <a:rPr lang="en-US" dirty="0" smtClean="0"/>
              <a:t> </a:t>
            </a:r>
            <a:r>
              <a:rPr lang="en-US" dirty="0" err="1" smtClean="0"/>
              <a:t>hattının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kopyası</a:t>
            </a:r>
            <a:r>
              <a:rPr lang="en-US" dirty="0" smtClean="0"/>
              <a:t> </a:t>
            </a:r>
            <a:r>
              <a:rPr lang="en-US" dirty="0" err="1" smtClean="0"/>
              <a:t>çocuk</a:t>
            </a:r>
            <a:r>
              <a:rPr lang="en-US" dirty="0" smtClean="0"/>
              <a:t> </a:t>
            </a:r>
            <a:r>
              <a:rPr lang="en-US" dirty="0" err="1" smtClean="0"/>
              <a:t>işlem</a:t>
            </a:r>
            <a:r>
              <a:rPr lang="en-US" dirty="0" smtClean="0"/>
              <a:t> </a:t>
            </a:r>
            <a:r>
              <a:rPr lang="en-US" dirty="0" err="1" smtClean="0"/>
              <a:t>içinde</a:t>
            </a:r>
            <a:r>
              <a:rPr lang="en-US" dirty="0" smtClean="0"/>
              <a:t> </a:t>
            </a:r>
            <a:r>
              <a:rPr lang="en-US" dirty="0" err="1" smtClean="0"/>
              <a:t>tanımlanmış</a:t>
            </a:r>
            <a:r>
              <a:rPr lang="en-US" dirty="0" smtClean="0"/>
              <a:t> </a:t>
            </a:r>
            <a:r>
              <a:rPr lang="en-US" dirty="0" err="1" smtClean="0"/>
              <a:t>olur</a:t>
            </a:r>
            <a:r>
              <a:rPr lang="en-US" dirty="0" smtClean="0"/>
              <a:t>. Ve </a:t>
            </a:r>
            <a:r>
              <a:rPr lang="en-US" dirty="0" err="1" smtClean="0"/>
              <a:t>tek</a:t>
            </a:r>
            <a:r>
              <a:rPr lang="en-US" dirty="0" smtClean="0"/>
              <a:t> </a:t>
            </a:r>
            <a:r>
              <a:rPr lang="en-US" dirty="0" err="1" smtClean="0"/>
              <a:t>yönlü</a:t>
            </a:r>
            <a:r>
              <a:rPr lang="en-US" dirty="0" smtClean="0"/>
              <a:t> </a:t>
            </a:r>
            <a:r>
              <a:rPr lang="en-US" dirty="0" err="1" smtClean="0"/>
              <a:t>iletişim</a:t>
            </a:r>
            <a:r>
              <a:rPr lang="en-US" dirty="0" smtClean="0"/>
              <a:t> </a:t>
            </a:r>
            <a:r>
              <a:rPr lang="en-US" dirty="0" err="1" smtClean="0"/>
              <a:t>kurulmuş</a:t>
            </a:r>
            <a:r>
              <a:rPr lang="en-US" dirty="0" smtClean="0"/>
              <a:t> </a:t>
            </a:r>
            <a:r>
              <a:rPr lang="en-US" dirty="0" err="1" smtClean="0"/>
              <a:t>olur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014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İşlemler</a:t>
            </a:r>
            <a:r>
              <a:rPr lang="en-US" dirty="0" smtClean="0"/>
              <a:t> </a:t>
            </a:r>
            <a:r>
              <a:rPr lang="en-US" dirty="0" err="1" smtClean="0"/>
              <a:t>arası</a:t>
            </a:r>
            <a:r>
              <a:rPr lang="en-US" dirty="0" smtClean="0"/>
              <a:t> </a:t>
            </a:r>
            <a:r>
              <a:rPr lang="en-US" dirty="0" err="1" smtClean="0"/>
              <a:t>iletişim</a:t>
            </a:r>
            <a:r>
              <a:rPr lang="en-US" dirty="0" smtClean="0"/>
              <a:t> </a:t>
            </a:r>
            <a:r>
              <a:rPr lang="en-US" dirty="0" err="1" smtClean="0"/>
              <a:t>nesnelerinin</a:t>
            </a:r>
            <a:r>
              <a:rPr lang="en-US" dirty="0" smtClean="0"/>
              <a:t> </a:t>
            </a:r>
            <a:r>
              <a:rPr lang="en-US" dirty="0" err="1" smtClean="0"/>
              <a:t>kalıcılığı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İletişim</a:t>
            </a:r>
            <a:r>
              <a:rPr lang="en-US" dirty="0" smtClean="0"/>
              <a:t> </a:t>
            </a:r>
            <a:r>
              <a:rPr lang="en-US" dirty="0" err="1" smtClean="0"/>
              <a:t>nesnelerinin</a:t>
            </a:r>
            <a:r>
              <a:rPr lang="en-US" dirty="0" smtClean="0"/>
              <a:t> </a:t>
            </a:r>
            <a:r>
              <a:rPr lang="en-US" dirty="0" err="1" smtClean="0"/>
              <a:t>hangi</a:t>
            </a:r>
            <a:r>
              <a:rPr lang="en-US" dirty="0" smtClean="0"/>
              <a:t> durum ve </a:t>
            </a:r>
            <a:r>
              <a:rPr lang="en-US" dirty="0" err="1" smtClean="0"/>
              <a:t>koşul</a:t>
            </a:r>
            <a:r>
              <a:rPr lang="en-US" dirty="0" smtClean="0"/>
              <a:t> </a:t>
            </a:r>
            <a:r>
              <a:rPr lang="en-US" dirty="0" err="1" smtClean="0"/>
              <a:t>altında</a:t>
            </a:r>
            <a:r>
              <a:rPr lang="en-US" dirty="0" smtClean="0"/>
              <a:t> </a:t>
            </a:r>
            <a:r>
              <a:rPr lang="en-US" dirty="0" err="1" smtClean="0"/>
              <a:t>işletim</a:t>
            </a:r>
            <a:r>
              <a:rPr lang="en-US" dirty="0" smtClean="0"/>
              <a:t> </a:t>
            </a:r>
            <a:r>
              <a:rPr lang="en-US" dirty="0" err="1" smtClean="0"/>
              <a:t>sistemindeki</a:t>
            </a:r>
            <a:r>
              <a:rPr lang="en-US" dirty="0" smtClean="0"/>
              <a:t> </a:t>
            </a:r>
            <a:r>
              <a:rPr lang="en-US" dirty="0" err="1" smtClean="0"/>
              <a:t>varlığının</a:t>
            </a:r>
            <a:r>
              <a:rPr lang="en-US" dirty="0" smtClean="0"/>
              <a:t> ne </a:t>
            </a:r>
            <a:r>
              <a:rPr lang="en-US" dirty="0" err="1" smtClean="0"/>
              <a:t>süre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devam</a:t>
            </a:r>
            <a:r>
              <a:rPr lang="en-US" dirty="0" smtClean="0"/>
              <a:t> </a:t>
            </a:r>
            <a:r>
              <a:rPr lang="en-US" dirty="0" err="1" smtClean="0"/>
              <a:t>edeceğini</a:t>
            </a:r>
            <a:r>
              <a:rPr lang="en-US" dirty="0" smtClean="0"/>
              <a:t> </a:t>
            </a:r>
            <a:r>
              <a:rPr lang="en-US" dirty="0" err="1" smtClean="0"/>
              <a:t>tanımlar</a:t>
            </a:r>
            <a:r>
              <a:rPr lang="en-US" dirty="0" smtClean="0"/>
              <a:t>.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haberleşme</a:t>
            </a:r>
            <a:r>
              <a:rPr lang="en-US" dirty="0" smtClean="0"/>
              <a:t> için 3 </a:t>
            </a:r>
            <a:r>
              <a:rPr lang="en-US" dirty="0" err="1" smtClean="0"/>
              <a:t>türdür</a:t>
            </a:r>
            <a:r>
              <a:rPr lang="en-US" dirty="0" smtClean="0"/>
              <a:t>: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1.İşlem </a:t>
            </a:r>
            <a:r>
              <a:rPr lang="en-US" dirty="0" err="1" smtClean="0">
                <a:solidFill>
                  <a:srgbClr val="FF0000"/>
                </a:solidFill>
              </a:rPr>
              <a:t>seviyesinde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kalıcılık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haberleşme</a:t>
            </a:r>
            <a:r>
              <a:rPr lang="en-US" dirty="0" smtClean="0"/>
              <a:t> </a:t>
            </a:r>
            <a:r>
              <a:rPr lang="en-US" dirty="0" err="1" smtClean="0"/>
              <a:t>nesne</a:t>
            </a:r>
            <a:r>
              <a:rPr lang="en-US" dirty="0" smtClean="0"/>
              <a:t> </a:t>
            </a:r>
            <a:r>
              <a:rPr lang="en-US" dirty="0" err="1" smtClean="0"/>
              <a:t>kalıcığının</a:t>
            </a:r>
            <a:r>
              <a:rPr lang="en-US" dirty="0" smtClean="0"/>
              <a:t> </a:t>
            </a:r>
            <a:r>
              <a:rPr lang="en-US" dirty="0" err="1" smtClean="0"/>
              <a:t>kendisini</a:t>
            </a:r>
            <a:r>
              <a:rPr lang="en-US" dirty="0" smtClean="0"/>
              <a:t> </a:t>
            </a:r>
            <a:r>
              <a:rPr lang="en-US" dirty="0" err="1" smtClean="0"/>
              <a:t>oluşturan</a:t>
            </a:r>
            <a:r>
              <a:rPr lang="en-US" dirty="0" smtClean="0"/>
              <a:t> </a:t>
            </a:r>
            <a:r>
              <a:rPr lang="en-US" dirty="0" err="1" smtClean="0"/>
              <a:t>işlemin</a:t>
            </a:r>
            <a:r>
              <a:rPr lang="en-US" dirty="0" smtClean="0"/>
              <a:t> </a:t>
            </a:r>
            <a:r>
              <a:rPr lang="en-US" dirty="0" err="1" smtClean="0"/>
              <a:t>sonlanmasına</a:t>
            </a:r>
            <a:r>
              <a:rPr lang="en-US" dirty="0" smtClean="0"/>
              <a:t> </a:t>
            </a:r>
            <a:r>
              <a:rPr lang="en-US" dirty="0" err="1" smtClean="0"/>
              <a:t>kadar</a:t>
            </a:r>
            <a:r>
              <a:rPr lang="en-US" dirty="0" smtClean="0"/>
              <a:t> </a:t>
            </a:r>
            <a:r>
              <a:rPr lang="en-US" dirty="0" err="1" smtClean="0"/>
              <a:t>süreceğini</a:t>
            </a:r>
            <a:r>
              <a:rPr lang="en-US" dirty="0" smtClean="0"/>
              <a:t> </a:t>
            </a:r>
            <a:r>
              <a:rPr lang="en-US" dirty="0" err="1" smtClean="0"/>
              <a:t>belirtir</a:t>
            </a:r>
            <a:r>
              <a:rPr lang="en-US" dirty="0" smtClean="0"/>
              <a:t>. </a:t>
            </a:r>
            <a:r>
              <a:rPr lang="en-US" dirty="0" err="1" smtClean="0"/>
              <a:t>Ancak</a:t>
            </a:r>
            <a:r>
              <a:rPr lang="en-US" dirty="0" smtClean="0"/>
              <a:t> </a:t>
            </a:r>
            <a:r>
              <a:rPr lang="en-US" dirty="0" err="1" smtClean="0"/>
              <a:t>ihtiyaç</a:t>
            </a:r>
            <a:r>
              <a:rPr lang="en-US" dirty="0" smtClean="0"/>
              <a:t> </a:t>
            </a:r>
            <a:r>
              <a:rPr lang="en-US" dirty="0" err="1" smtClean="0"/>
              <a:t>kalmazsa</a:t>
            </a:r>
            <a:r>
              <a:rPr lang="en-US" dirty="0" smtClean="0"/>
              <a:t>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önce</a:t>
            </a:r>
            <a:r>
              <a:rPr lang="en-US" dirty="0" smtClean="0"/>
              <a:t> de </a:t>
            </a:r>
            <a:r>
              <a:rPr lang="en-US" dirty="0" err="1" smtClean="0"/>
              <a:t>sonlandırılabilir</a:t>
            </a:r>
            <a:r>
              <a:rPr lang="en-US" dirty="0" smtClean="0"/>
              <a:t>. </a:t>
            </a:r>
            <a:r>
              <a:rPr lang="en-US" dirty="0" err="1" smtClean="0"/>
              <a:t>Boru</a:t>
            </a:r>
            <a:r>
              <a:rPr lang="en-US" dirty="0" smtClean="0"/>
              <a:t> </a:t>
            </a:r>
            <a:r>
              <a:rPr lang="en-US" dirty="0" err="1" smtClean="0"/>
              <a:t>türü</a:t>
            </a:r>
            <a:r>
              <a:rPr lang="en-US" dirty="0" smtClean="0"/>
              <a:t> </a:t>
            </a:r>
            <a:r>
              <a:rPr lang="en-US" dirty="0" err="1" smtClean="0"/>
              <a:t>nesneler</a:t>
            </a:r>
            <a:r>
              <a:rPr lang="en-US" dirty="0" smtClean="0"/>
              <a:t> </a:t>
            </a:r>
            <a:r>
              <a:rPr lang="en-US" dirty="0" err="1" smtClean="0"/>
              <a:t>örnek</a:t>
            </a:r>
            <a:r>
              <a:rPr lang="en-US" dirty="0" smtClean="0"/>
              <a:t> </a:t>
            </a:r>
            <a:r>
              <a:rPr lang="en-US" dirty="0" err="1" smtClean="0"/>
              <a:t>olabilir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0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İşlemler</a:t>
            </a:r>
            <a:r>
              <a:rPr lang="en-US" dirty="0"/>
              <a:t> </a:t>
            </a:r>
            <a:r>
              <a:rPr lang="en-US" dirty="0" err="1"/>
              <a:t>arası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nesnelerinin</a:t>
            </a:r>
            <a:r>
              <a:rPr lang="en-US" dirty="0"/>
              <a:t> </a:t>
            </a:r>
            <a:r>
              <a:rPr lang="en-US" dirty="0" err="1"/>
              <a:t>kalıcılığı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>
                <a:solidFill>
                  <a:srgbClr val="FF0000"/>
                </a:solidFill>
              </a:rPr>
              <a:t>2.</a:t>
            </a:r>
            <a:r>
              <a:rPr lang="en-US" dirty="0" err="1" smtClean="0">
                <a:solidFill>
                  <a:srgbClr val="FF0000"/>
                </a:solidFill>
              </a:rPr>
              <a:t>İşletim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sistemi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seviyesinde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kalıcılık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iletişim</a:t>
            </a:r>
            <a:r>
              <a:rPr lang="en-US" dirty="0" smtClean="0"/>
              <a:t> </a:t>
            </a:r>
            <a:r>
              <a:rPr lang="en-US" dirty="0" err="1" smtClean="0"/>
              <a:t>nesnesinin</a:t>
            </a:r>
            <a:r>
              <a:rPr lang="en-US" dirty="0" smtClean="0"/>
              <a:t> </a:t>
            </a:r>
            <a:r>
              <a:rPr lang="en-US" dirty="0" err="1" smtClean="0"/>
              <a:t>kalıcılığının</a:t>
            </a:r>
            <a:r>
              <a:rPr lang="en-US" dirty="0" smtClean="0"/>
              <a:t> </a:t>
            </a:r>
            <a:r>
              <a:rPr lang="en-US" dirty="0" err="1" smtClean="0"/>
              <a:t>işletim</a:t>
            </a:r>
            <a:r>
              <a:rPr lang="en-US" dirty="0" smtClean="0"/>
              <a:t> </a:t>
            </a:r>
            <a:r>
              <a:rPr lang="en-US" dirty="0" err="1" smtClean="0"/>
              <a:t>sistemi</a:t>
            </a:r>
            <a:r>
              <a:rPr lang="en-US" dirty="0" smtClean="0"/>
              <a:t> </a:t>
            </a:r>
            <a:r>
              <a:rPr lang="en-US" dirty="0" err="1" smtClean="0"/>
              <a:t>yeniden</a:t>
            </a:r>
            <a:r>
              <a:rPr lang="en-US" dirty="0" smtClean="0"/>
              <a:t> </a:t>
            </a:r>
            <a:r>
              <a:rPr lang="en-US" dirty="0" err="1" smtClean="0"/>
              <a:t>başlatılıncaya</a:t>
            </a:r>
            <a:r>
              <a:rPr lang="en-US" dirty="0" smtClean="0"/>
              <a:t> </a:t>
            </a:r>
            <a:r>
              <a:rPr lang="en-US" dirty="0" err="1" smtClean="0"/>
              <a:t>kadar</a:t>
            </a:r>
            <a:r>
              <a:rPr lang="en-US" dirty="0" smtClean="0"/>
              <a:t> </a:t>
            </a:r>
            <a:r>
              <a:rPr lang="en-US" dirty="0" err="1" smtClean="0"/>
              <a:t>veya</a:t>
            </a:r>
            <a:r>
              <a:rPr lang="en-US" dirty="0" smtClean="0"/>
              <a:t> </a:t>
            </a:r>
            <a:r>
              <a:rPr lang="en-US" dirty="0" err="1" smtClean="0"/>
              <a:t>nesne</a:t>
            </a:r>
            <a:r>
              <a:rPr lang="en-US" dirty="0" smtClean="0"/>
              <a:t> </a:t>
            </a:r>
            <a:r>
              <a:rPr lang="en-US" dirty="0" err="1" smtClean="0"/>
              <a:t>silininceye</a:t>
            </a:r>
            <a:r>
              <a:rPr lang="en-US" dirty="0" smtClean="0"/>
              <a:t> </a:t>
            </a:r>
            <a:r>
              <a:rPr lang="en-US" dirty="0" err="1" smtClean="0"/>
              <a:t>kadar</a:t>
            </a:r>
            <a:r>
              <a:rPr lang="en-US" dirty="0" smtClean="0"/>
              <a:t> </a:t>
            </a:r>
            <a:r>
              <a:rPr lang="en-US" dirty="0" err="1" smtClean="0"/>
              <a:t>devam</a:t>
            </a:r>
            <a:r>
              <a:rPr lang="en-US" dirty="0" smtClean="0"/>
              <a:t> </a:t>
            </a:r>
            <a:r>
              <a:rPr lang="en-US" dirty="0" err="1" smtClean="0"/>
              <a:t>edeceğini</a:t>
            </a:r>
            <a:r>
              <a:rPr lang="en-US" dirty="0" smtClean="0"/>
              <a:t> </a:t>
            </a:r>
            <a:r>
              <a:rPr lang="en-US" dirty="0" err="1" smtClean="0"/>
              <a:t>gösterir</a:t>
            </a:r>
            <a:r>
              <a:rPr lang="en-US" dirty="0" smtClean="0"/>
              <a:t>. </a:t>
            </a:r>
            <a:r>
              <a:rPr lang="en-US" dirty="0" err="1" smtClean="0"/>
              <a:t>Mesaj</a:t>
            </a:r>
            <a:r>
              <a:rPr lang="en-US" dirty="0" smtClean="0"/>
              <a:t> </a:t>
            </a:r>
            <a:r>
              <a:rPr lang="en-US" dirty="0" err="1" smtClean="0"/>
              <a:t>kuyrukları</a:t>
            </a:r>
            <a:r>
              <a:rPr lang="en-US" dirty="0" smtClean="0"/>
              <a:t>, </a:t>
            </a:r>
            <a:r>
              <a:rPr lang="en-US" dirty="0" err="1" smtClean="0"/>
              <a:t>semaforlar</a:t>
            </a:r>
            <a:r>
              <a:rPr lang="en-US" dirty="0" smtClean="0"/>
              <a:t> ve </a:t>
            </a:r>
            <a:r>
              <a:rPr lang="en-US" dirty="0" err="1" smtClean="0"/>
              <a:t>paylaşımlı</a:t>
            </a:r>
            <a:r>
              <a:rPr lang="en-US" dirty="0" smtClean="0"/>
              <a:t> </a:t>
            </a:r>
            <a:r>
              <a:rPr lang="en-US" dirty="0" err="1" smtClean="0"/>
              <a:t>bellekler</a:t>
            </a:r>
            <a:r>
              <a:rPr lang="en-US" dirty="0" smtClean="0"/>
              <a:t> </a:t>
            </a:r>
            <a:r>
              <a:rPr lang="en-US" dirty="0" err="1" smtClean="0"/>
              <a:t>örnek</a:t>
            </a:r>
            <a:r>
              <a:rPr lang="en-US" dirty="0" smtClean="0"/>
              <a:t> </a:t>
            </a:r>
            <a:r>
              <a:rPr lang="en-US" dirty="0" err="1" smtClean="0"/>
              <a:t>verilebilir</a:t>
            </a:r>
            <a:r>
              <a:rPr lang="en-US" dirty="0" smtClean="0"/>
              <a:t>.</a:t>
            </a:r>
          </a:p>
          <a:p>
            <a:pPr algn="just"/>
            <a:r>
              <a:rPr lang="tr-TR" dirty="0" smtClean="0">
                <a:solidFill>
                  <a:srgbClr val="FF0000"/>
                </a:solidFill>
              </a:rPr>
              <a:t>3.</a:t>
            </a:r>
            <a:r>
              <a:rPr lang="en-US" dirty="0" err="1" smtClean="0">
                <a:solidFill>
                  <a:srgbClr val="FF0000"/>
                </a:solidFill>
              </a:rPr>
              <a:t>Dosya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sistemi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seviyesinde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kalıcılık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err="1" smtClean="0"/>
              <a:t>iletişim</a:t>
            </a:r>
            <a:r>
              <a:rPr lang="en-US" dirty="0" smtClean="0"/>
              <a:t> </a:t>
            </a:r>
            <a:r>
              <a:rPr lang="en-US" dirty="0" err="1" smtClean="0"/>
              <a:t>nesnelerinin</a:t>
            </a:r>
            <a:r>
              <a:rPr lang="en-US" dirty="0" smtClean="0"/>
              <a:t> </a:t>
            </a:r>
            <a:r>
              <a:rPr lang="en-US" dirty="0" err="1" smtClean="0"/>
              <a:t>dosya</a:t>
            </a:r>
            <a:r>
              <a:rPr lang="en-US" dirty="0" smtClean="0"/>
              <a:t> </a:t>
            </a:r>
            <a:r>
              <a:rPr lang="en-US" dirty="0" err="1" smtClean="0"/>
              <a:t>sisteminde</a:t>
            </a:r>
            <a:r>
              <a:rPr lang="en-US" dirty="0" smtClean="0"/>
              <a:t> </a:t>
            </a:r>
            <a:r>
              <a:rPr lang="en-US" dirty="0" err="1" smtClean="0"/>
              <a:t>oluşturulduğunu</a:t>
            </a:r>
            <a:r>
              <a:rPr lang="en-US" dirty="0" smtClean="0"/>
              <a:t> ve </a:t>
            </a:r>
            <a:r>
              <a:rPr lang="en-US" dirty="0" err="1" smtClean="0"/>
              <a:t>işletim</a:t>
            </a:r>
            <a:r>
              <a:rPr lang="en-US" dirty="0" smtClean="0"/>
              <a:t> </a:t>
            </a:r>
            <a:r>
              <a:rPr lang="en-US" dirty="0" err="1" smtClean="0"/>
              <a:t>sistemi</a:t>
            </a:r>
            <a:r>
              <a:rPr lang="en-US" dirty="0" smtClean="0"/>
              <a:t> </a:t>
            </a:r>
            <a:r>
              <a:rPr lang="en-US" dirty="0" err="1" smtClean="0"/>
              <a:t>yeniden</a:t>
            </a:r>
            <a:r>
              <a:rPr lang="en-US" dirty="0" smtClean="0"/>
              <a:t> </a:t>
            </a:r>
            <a:r>
              <a:rPr lang="en-US" dirty="0" err="1" smtClean="0"/>
              <a:t>başlatılsa</a:t>
            </a:r>
            <a:r>
              <a:rPr lang="en-US" dirty="0" smtClean="0"/>
              <a:t> bile </a:t>
            </a:r>
            <a:r>
              <a:rPr lang="en-US" dirty="0" err="1" smtClean="0"/>
              <a:t>varlıklarını</a:t>
            </a:r>
            <a:r>
              <a:rPr lang="en-US" dirty="0" smtClean="0"/>
              <a:t> </a:t>
            </a:r>
            <a:r>
              <a:rPr lang="en-US" dirty="0" err="1" smtClean="0"/>
              <a:t>sürdüreceklerini</a:t>
            </a:r>
            <a:r>
              <a:rPr lang="en-US" dirty="0" smtClean="0"/>
              <a:t> </a:t>
            </a:r>
            <a:r>
              <a:rPr lang="en-US" dirty="0" err="1" smtClean="0"/>
              <a:t>ifade</a:t>
            </a:r>
            <a:r>
              <a:rPr lang="en-US" dirty="0" smtClean="0"/>
              <a:t> </a:t>
            </a:r>
            <a:r>
              <a:rPr lang="en-US" dirty="0" err="1" smtClean="0"/>
              <a:t>eder</a:t>
            </a:r>
            <a:r>
              <a:rPr lang="en-US" dirty="0" smtClean="0"/>
              <a:t>. </a:t>
            </a:r>
            <a:r>
              <a:rPr lang="en-US" dirty="0" err="1" smtClean="0"/>
              <a:t>Dosya</a:t>
            </a:r>
            <a:r>
              <a:rPr lang="en-US" dirty="0" smtClean="0"/>
              <a:t> </a:t>
            </a:r>
            <a:r>
              <a:rPr lang="en-US" dirty="0" err="1" smtClean="0"/>
              <a:t>silinmesi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yok </a:t>
            </a:r>
            <a:r>
              <a:rPr lang="en-US" dirty="0" err="1" smtClean="0"/>
              <a:t>edilebilir</a:t>
            </a:r>
            <a:r>
              <a:rPr lang="en-US" dirty="0" smtClean="0"/>
              <a:t>. POSIX </a:t>
            </a:r>
            <a:r>
              <a:rPr lang="en-US" dirty="0" err="1" smtClean="0"/>
              <a:t>mesaj</a:t>
            </a:r>
            <a:r>
              <a:rPr lang="en-US" dirty="0" smtClean="0"/>
              <a:t> </a:t>
            </a:r>
            <a:r>
              <a:rPr lang="en-US" dirty="0" err="1" smtClean="0"/>
              <a:t>kuyrukları</a:t>
            </a:r>
            <a:r>
              <a:rPr lang="en-US" dirty="0" smtClean="0"/>
              <a:t>, </a:t>
            </a:r>
            <a:r>
              <a:rPr lang="en-US" dirty="0" err="1" smtClean="0"/>
              <a:t>semaforlar</a:t>
            </a:r>
            <a:r>
              <a:rPr lang="en-US" dirty="0" smtClean="0"/>
              <a:t> ve </a:t>
            </a:r>
            <a:r>
              <a:rPr lang="en-US" dirty="0" err="1" smtClean="0"/>
              <a:t>paylaşımllı</a:t>
            </a:r>
            <a:r>
              <a:rPr lang="en-US" dirty="0" smtClean="0"/>
              <a:t> </a:t>
            </a:r>
            <a:r>
              <a:rPr lang="en-US" dirty="0" err="1" smtClean="0"/>
              <a:t>bellekler</a:t>
            </a:r>
            <a:r>
              <a:rPr lang="en-US" dirty="0" smtClean="0"/>
              <a:t> </a:t>
            </a:r>
            <a:r>
              <a:rPr lang="en-US" dirty="0" err="1" smtClean="0"/>
              <a:t>örnek</a:t>
            </a:r>
            <a:r>
              <a:rPr lang="en-US" dirty="0" smtClean="0"/>
              <a:t> </a:t>
            </a:r>
            <a:r>
              <a:rPr lang="en-US" dirty="0" err="1" smtClean="0"/>
              <a:t>verilebilir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54070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Override1.xml><?xml version="1.0" encoding="utf-8"?>
<a:themeOverride xmlns:a="http://schemas.openxmlformats.org/drawingml/2006/main">
  <a:clrScheme name="Berlin">
    <a:dk1>
      <a:sysClr val="windowText" lastClr="000000"/>
    </a:dk1>
    <a:lt1>
      <a:sysClr val="window" lastClr="FFFFFF"/>
    </a:lt1>
    <a:dk2>
      <a:srgbClr val="1F8094"/>
    </a:dk2>
    <a:lt2>
      <a:srgbClr val="E7E6E6"/>
    </a:lt2>
    <a:accent1>
      <a:srgbClr val="39CDE7"/>
    </a:accent1>
    <a:accent2>
      <a:srgbClr val="60DE72"/>
    </a:accent2>
    <a:accent3>
      <a:srgbClr val="DDCC64"/>
    </a:accent3>
    <a:accent4>
      <a:srgbClr val="F49D50"/>
    </a:accent4>
    <a:accent5>
      <a:srgbClr val="E44951"/>
    </a:accent5>
    <a:accent6>
      <a:srgbClr val="D666F9"/>
    </a:accent6>
    <a:hlink>
      <a:srgbClr val="4BF7ED"/>
    </a:hlink>
    <a:folHlink>
      <a:srgbClr val="95E9F4"/>
    </a:folHlink>
  </a:clrScheme>
</a:themeOverride>
</file>

<file path=ppt/theme/themeOverride2.xml><?xml version="1.0" encoding="utf-8"?>
<a:themeOverride xmlns:a="http://schemas.openxmlformats.org/drawingml/2006/main">
  <a:clrScheme name="Berlin">
    <a:dk1>
      <a:sysClr val="windowText" lastClr="000000"/>
    </a:dk1>
    <a:lt1>
      <a:sysClr val="window" lastClr="FFFFFF"/>
    </a:lt1>
    <a:dk2>
      <a:srgbClr val="1F8094"/>
    </a:dk2>
    <a:lt2>
      <a:srgbClr val="E7E6E6"/>
    </a:lt2>
    <a:accent1>
      <a:srgbClr val="39CDE7"/>
    </a:accent1>
    <a:accent2>
      <a:srgbClr val="60DE72"/>
    </a:accent2>
    <a:accent3>
      <a:srgbClr val="DDCC64"/>
    </a:accent3>
    <a:accent4>
      <a:srgbClr val="F49D50"/>
    </a:accent4>
    <a:accent5>
      <a:srgbClr val="E44951"/>
    </a:accent5>
    <a:accent6>
      <a:srgbClr val="D666F9"/>
    </a:accent6>
    <a:hlink>
      <a:srgbClr val="4BF7ED"/>
    </a:hlink>
    <a:folHlink>
      <a:srgbClr val="95E9F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5578</TotalTime>
  <Words>2340</Words>
  <Application>Microsoft Office PowerPoint</Application>
  <PresentationFormat>Geniş ekran</PresentationFormat>
  <Paragraphs>246</Paragraphs>
  <Slides>44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44</vt:i4>
      </vt:variant>
    </vt:vector>
  </HeadingPairs>
  <TitlesOfParts>
    <vt:vector size="49" baseType="lpstr">
      <vt:lpstr>Arial</vt:lpstr>
      <vt:lpstr>Calibri</vt:lpstr>
      <vt:lpstr>Courier New</vt:lpstr>
      <vt:lpstr>Trebuchet MS</vt:lpstr>
      <vt:lpstr>Berlin</vt:lpstr>
      <vt:lpstr>Bilgisayar İşletim Sistemleri </vt:lpstr>
      <vt:lpstr> Paralel çalışma türleri </vt:lpstr>
      <vt:lpstr>İşlemler arası iletişim için kullanılan ilk mekanizmalar</vt:lpstr>
      <vt:lpstr>İşlemler arası iletişim için kullanılan ilk mekanizmalar</vt:lpstr>
      <vt:lpstr>İşlemler arası iletişim için kullanılan ilk mekanizmalar</vt:lpstr>
      <vt:lpstr>İşlemler arası iletişim için kullanılan ilk mekanizmalar</vt:lpstr>
      <vt:lpstr>İşlemler arası iletişim için kullanılan ilk mekanizmalar</vt:lpstr>
      <vt:lpstr>İşlemler arası iletişim nesnelerinin kalıcılığı</vt:lpstr>
      <vt:lpstr>İşlemler arası iletişim nesnelerinin kalıcılığı</vt:lpstr>
      <vt:lpstr>POSIX İşlemleri arası haberleşme mekanizmaları</vt:lpstr>
      <vt:lpstr>POSIX İşlemleri arası haberleşme mekanizmaları</vt:lpstr>
      <vt:lpstr>Multi-threading modelleri</vt:lpstr>
      <vt:lpstr>Many-to-one</vt:lpstr>
      <vt:lpstr>One-to-one </vt:lpstr>
      <vt:lpstr>Many-to-many</vt:lpstr>
      <vt:lpstr>İki Seviyeli Model</vt:lpstr>
      <vt:lpstr>Thread kütüphaneleri</vt:lpstr>
      <vt:lpstr>Thread kütüphaneleri</vt:lpstr>
      <vt:lpstr>Thread kütüphaneleri</vt:lpstr>
      <vt:lpstr>Thread kütüphaneleri</vt:lpstr>
      <vt:lpstr>Thread kütüphaneleri</vt:lpstr>
      <vt:lpstr>Dolaylı thread oluşturma</vt:lpstr>
      <vt:lpstr>Dolaylı thread oluşturma</vt:lpstr>
      <vt:lpstr>Dolaylı thread oluşturma</vt:lpstr>
      <vt:lpstr>Dolaylı thread oluşturma</vt:lpstr>
      <vt:lpstr>Dolaylı thread oluşturma</vt:lpstr>
      <vt:lpstr>Thread çalıştırma kuralları</vt:lpstr>
      <vt:lpstr>Thread çalıştırma kuralları</vt:lpstr>
      <vt:lpstr>Thread çalıştırma kuralları</vt:lpstr>
      <vt:lpstr>Thread çalıştırma kuralları</vt:lpstr>
      <vt:lpstr>Windows ve Linux thread’leri</vt:lpstr>
      <vt:lpstr>Windows ve Linux thread’leri</vt:lpstr>
      <vt:lpstr>Windows ve Linux thread’leri</vt:lpstr>
      <vt:lpstr>Windows ve Linux thread’leri</vt:lpstr>
      <vt:lpstr>Process  senkronizasyonu</vt:lpstr>
      <vt:lpstr>Process  senkronizasyonu</vt:lpstr>
      <vt:lpstr>Process  senkronizasyonu</vt:lpstr>
      <vt:lpstr>Process  senkronizasyonu</vt:lpstr>
      <vt:lpstr>Process  senkronizasyonu</vt:lpstr>
      <vt:lpstr>Eş Zamanlılık (concurrency)</vt:lpstr>
      <vt:lpstr>Sorunlar</vt:lpstr>
      <vt:lpstr>Çözüm</vt:lpstr>
      <vt:lpstr>Proseslerin Etkileşimi</vt:lpstr>
      <vt:lpstr>Kaynaklar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Analizi</dc:title>
  <dc:creator>Metin BİLGİN</dc:creator>
  <cp:lastModifiedBy>metin</cp:lastModifiedBy>
  <cp:revision>134</cp:revision>
  <dcterms:created xsi:type="dcterms:W3CDTF">2020-09-30T21:00:45Z</dcterms:created>
  <dcterms:modified xsi:type="dcterms:W3CDTF">2024-04-02T05:47:40Z</dcterms:modified>
</cp:coreProperties>
</file>