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6"/>
  </p:notesMasterIdLst>
  <p:sldIdLst>
    <p:sldId id="256" r:id="rId2"/>
    <p:sldId id="502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4" r:id="rId14"/>
    <p:sldId id="513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258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109" d="100"/>
          <a:sy n="109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2C9BA-FA3B-4FF3-A126-18C0BD19F8A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1B19E-4A3A-4AB1-85BC-6E2A03C69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4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192548" cy="1373070"/>
          </a:xfrm>
        </p:spPr>
        <p:txBody>
          <a:bodyPr/>
          <a:lstStyle/>
          <a:p>
            <a:r>
              <a:rPr lang="tr-TR" dirty="0"/>
              <a:t>Bilgisayar İşletim Sistemleri	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9.Hafta</a:t>
            </a:r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Örnek-FCFS</a:t>
            </a:r>
            <a:endParaRPr lang="en-US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249428"/>
              </p:ext>
            </p:extLst>
          </p:nvPr>
        </p:nvGraphicFramePr>
        <p:xfrm>
          <a:off x="805266" y="2267525"/>
          <a:ext cx="2990880" cy="1487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440">
                  <a:extLst>
                    <a:ext uri="{9D8B030D-6E8A-4147-A177-3AD203B41FA5}">
                      <a16:colId xmlns:a16="http://schemas.microsoft.com/office/drawing/2014/main" val="922244605"/>
                    </a:ext>
                  </a:extLst>
                </a:gridCol>
                <a:gridCol w="1495440">
                  <a:extLst>
                    <a:ext uri="{9D8B030D-6E8A-4147-A177-3AD203B41FA5}">
                      <a16:colId xmlns:a16="http://schemas.microsoft.com/office/drawing/2014/main" val="1924151894"/>
                    </a:ext>
                  </a:extLst>
                </a:gridCol>
              </a:tblGrid>
              <a:tr h="371764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Burst</a:t>
                      </a:r>
                      <a:r>
                        <a:rPr lang="tr-TR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71923"/>
                  </a:ext>
                </a:extLst>
              </a:tr>
              <a:tr h="371764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76563"/>
                  </a:ext>
                </a:extLst>
              </a:tr>
              <a:tr h="371764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90261"/>
                  </a:ext>
                </a:extLst>
              </a:tr>
              <a:tr h="371764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95512"/>
                  </a:ext>
                </a:extLst>
              </a:tr>
            </a:tbl>
          </a:graphicData>
        </a:graphic>
      </p:graphicFrame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000501" y="2267525"/>
            <a:ext cx="5848349" cy="37702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C# program for implementation of FCFS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scheduling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GFG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to find the waiting time for all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processes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findWaitingTime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[]processes,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n,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      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waiting time for first process is 0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 = 0;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calculating waiting time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- 1] +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- 1];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7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Örnek-FCFS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8255" y="2336873"/>
            <a:ext cx="4793673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to calculate turn around time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findTurnAroundTime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[]processes,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n,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[]tat) 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calculating turnaround time by adding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bt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tat[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69862" y="2343317"/>
            <a:ext cx="5403273" cy="36471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to calculate average time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findavgTime(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[]processes,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n,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[]bt)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[]wt =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[]tat =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total_wt = 0, total_tat = 0;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//Function to find waiting time of all processes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findWaitingTime(processes, n, bt, wt);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//Function to find turn around time for all processes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findTurnAroundTime(processes, n, bt, wt, tat);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//Display processes along with all details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"Processes Burst time Waiting"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time Turn around time\n"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Calculate total waiting time and total turn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around time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Örnek-FCFS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286000" y="1900685"/>
            <a:ext cx="5611091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0; i &lt; n; i++)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total_wt = total_wt + wt[i];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total_tat = total_tat + tat[i];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{0} 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(i + 1));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     {0} 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bt[i]);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     {0}"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wt[i]);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     {0}\n"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tat[i]);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(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)total_wt /(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n;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total_tat / n;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"Average waiting time = {0}"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s);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Console.Write(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"Average turn around time = {0} "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t);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Driver code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args)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process id's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[]processes = {1, 2, 3};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processes.Length;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Burst time of all processes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[]burst_time = {10, 5, 8};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findavgTime(processes, n, burst_time);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8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Örnek-FCFS</a:t>
            </a:r>
            <a:endParaRPr lang="en-US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873228"/>
              </p:ext>
            </p:extLst>
          </p:nvPr>
        </p:nvGraphicFramePr>
        <p:xfrm>
          <a:off x="681038" y="2336800"/>
          <a:ext cx="9613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>
                  <a:extLst>
                    <a:ext uri="{9D8B030D-6E8A-4147-A177-3AD203B41FA5}">
                      <a16:colId xmlns:a16="http://schemas.microsoft.com/office/drawing/2014/main" val="3249932022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893668296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1504569706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3158782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Burst</a:t>
                      </a:r>
                      <a:r>
                        <a:rPr lang="tr-TR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Waiting</a:t>
                      </a:r>
                      <a:r>
                        <a:rPr lang="tr-TR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Turn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around</a:t>
                      </a:r>
                      <a:r>
                        <a:rPr lang="tr-TR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3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9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6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9702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1456399" y="4505098"/>
            <a:ext cx="48445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Ortalama bekleme süresi = 25/3= 8.33 </a:t>
            </a:r>
            <a:r>
              <a:rPr lang="tr-TR" dirty="0" err="1" smtClean="0"/>
              <a:t>ms</a:t>
            </a:r>
            <a:endParaRPr lang="tr-TR" dirty="0" smtClean="0"/>
          </a:p>
          <a:p>
            <a:r>
              <a:rPr lang="tr-TR" dirty="0" smtClean="0"/>
              <a:t>Ortalama </a:t>
            </a:r>
            <a:r>
              <a:rPr lang="tr-TR" dirty="0" err="1" smtClean="0"/>
              <a:t>turn</a:t>
            </a:r>
            <a:r>
              <a:rPr lang="tr-TR" dirty="0" smtClean="0"/>
              <a:t> </a:t>
            </a:r>
            <a:r>
              <a:rPr lang="tr-TR" dirty="0" err="1" smtClean="0"/>
              <a:t>around</a:t>
            </a:r>
            <a:r>
              <a:rPr lang="tr-TR" dirty="0" smtClean="0"/>
              <a:t> time= (25+23)/3=16ms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8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Örnek-</a:t>
            </a:r>
            <a:r>
              <a:rPr lang="tr-TR" dirty="0" err="1" smtClean="0"/>
              <a:t>Round</a:t>
            </a:r>
            <a:r>
              <a:rPr lang="tr-TR" dirty="0" smtClean="0"/>
              <a:t> </a:t>
            </a:r>
            <a:r>
              <a:rPr lang="tr-TR" dirty="0" err="1" smtClean="0"/>
              <a:t>Robin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617485" y="2267525"/>
            <a:ext cx="9613861" cy="3599316"/>
          </a:xfrm>
        </p:spPr>
        <p:txBody>
          <a:bodyPr/>
          <a:lstStyle/>
          <a:p>
            <a:r>
              <a:rPr lang="tr-TR" dirty="0" smtClean="0"/>
              <a:t>Quantum=2</a:t>
            </a:r>
            <a:endParaRPr lang="en-US" dirty="0"/>
          </a:p>
        </p:txBody>
      </p:sp>
      <p:graphicFrame>
        <p:nvGraphicFramePr>
          <p:cNvPr id="4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685464"/>
              </p:ext>
            </p:extLst>
          </p:nvPr>
        </p:nvGraphicFramePr>
        <p:xfrm>
          <a:off x="805266" y="2267525"/>
          <a:ext cx="2990880" cy="1487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440">
                  <a:extLst>
                    <a:ext uri="{9D8B030D-6E8A-4147-A177-3AD203B41FA5}">
                      <a16:colId xmlns:a16="http://schemas.microsoft.com/office/drawing/2014/main" val="922244605"/>
                    </a:ext>
                  </a:extLst>
                </a:gridCol>
                <a:gridCol w="1495440">
                  <a:extLst>
                    <a:ext uri="{9D8B030D-6E8A-4147-A177-3AD203B41FA5}">
                      <a16:colId xmlns:a16="http://schemas.microsoft.com/office/drawing/2014/main" val="1924151894"/>
                    </a:ext>
                  </a:extLst>
                </a:gridCol>
              </a:tblGrid>
              <a:tr h="371764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Burst</a:t>
                      </a:r>
                      <a:r>
                        <a:rPr lang="tr-TR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971923"/>
                  </a:ext>
                </a:extLst>
              </a:tr>
              <a:tr h="371764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76563"/>
                  </a:ext>
                </a:extLst>
              </a:tr>
              <a:tr h="371764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90261"/>
                  </a:ext>
                </a:extLst>
              </a:tr>
              <a:tr h="371764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95512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41600" y="2165137"/>
            <a:ext cx="4544291" cy="45089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 C# program for implementation of RR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scheduling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GFG {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Method to find the waiting time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for all processes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findWaitingTime(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[]processes,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n,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[]bt,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[]wt,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quantum)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Make a copy of burst times bt[] to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store remaining burst times.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[]rem_bt =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0 ; i &lt; n ; i++)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rem_bt[i] = bt[i];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0;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Current time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Keep traversing processes in round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robin manner until all of them are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not done.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9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Örnek-</a:t>
            </a:r>
            <a:r>
              <a:rPr lang="tr-TR" dirty="0" err="1"/>
              <a:t>Round</a:t>
            </a:r>
            <a:r>
              <a:rPr lang="tr-TR" dirty="0"/>
              <a:t> </a:t>
            </a:r>
            <a:r>
              <a:rPr lang="tr-TR" dirty="0" err="1"/>
              <a:t>Robin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76068" y="1670353"/>
            <a:ext cx="8754624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 =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Traverse all processes one by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one repeatedly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 0 ; i &lt; n; i++)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If burst time of a process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is greater than 0 then only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need to process further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(rem_bt[i] &gt; 0)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There is a pending process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 =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(rem_bt[i] &gt; quantum)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Increase the value of t i.e.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shows how much time a process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has been processed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+= quantum;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Decrease the burst_time of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current process by quantum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rem_bt[i] -= quantum;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If burst time is smaller than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or equal to quantum. Last cycle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for this process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Örnek-</a:t>
            </a:r>
            <a:r>
              <a:rPr lang="tr-TR" dirty="0" err="1"/>
              <a:t>Round</a:t>
            </a:r>
            <a:r>
              <a:rPr lang="tr-TR" dirty="0"/>
              <a:t> </a:t>
            </a:r>
            <a:r>
              <a:rPr lang="tr-TR" dirty="0" err="1"/>
              <a:t>Robin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24546" y="2156651"/>
            <a:ext cx="5527964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Increase the value of t i.e.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shows how much time a process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has been processed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= t + rem_bt[i];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Waiting time is current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time minus time used by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this process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wt[i] = t - bt[i];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As the process gets fully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executed make its remaining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burst time = 0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rem_bt[i] = 0;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If all processes are done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(done == 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04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Örnek-</a:t>
            </a:r>
            <a:r>
              <a:rPr lang="tr-TR" dirty="0" err="1"/>
              <a:t>Round</a:t>
            </a:r>
            <a:r>
              <a:rPr lang="tr-TR" dirty="0"/>
              <a:t> </a:t>
            </a:r>
            <a:r>
              <a:rPr lang="tr-TR" dirty="0" err="1"/>
              <a:t>Robin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46219" y="1779687"/>
            <a:ext cx="5084618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Method to calculate turn around time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findTurnAroundTime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[]processes,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[]tat)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calculating turnaround time by adding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bt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 ;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tat[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Method to calculate average time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findavgTime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[]processes,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n,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    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quantum)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[]tat 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total_tat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to find waiting time of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all processes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findWaitingTime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(processes, n,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quantum);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to find turn around time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for all processes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findTurnAroundTime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(processes, n,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tat);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Display processes along with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all details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"Processes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Burst time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Waiting time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Turn around time"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6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Örnek-</a:t>
            </a:r>
            <a:r>
              <a:rPr lang="tr-TR" dirty="0" err="1"/>
              <a:t>Round</a:t>
            </a:r>
            <a:r>
              <a:rPr lang="tr-TR" dirty="0"/>
              <a:t> </a:t>
            </a:r>
            <a:r>
              <a:rPr lang="tr-TR" dirty="0" err="1"/>
              <a:t>Robin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7324" y="2274483"/>
            <a:ext cx="4959927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Calculate total waiting time and total turn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around time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total_tat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total_tat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tat[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(i+1) +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"\t\t"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"\t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"\t\t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tat[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"Average waiting time =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total_wt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)n);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"Average turn around time = 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total_tat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)n);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Driver Method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process id's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[]processes = { 1, 2, 3};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processes.Length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40248" y="3320923"/>
            <a:ext cx="635923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Burst time of all processes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[]burst_time = {10, 5, 8};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Time quantum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quantum = 2;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findavgTime(processes, n, burst_time, quantum);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1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Örnek-</a:t>
            </a:r>
            <a:r>
              <a:rPr lang="tr-TR" dirty="0" err="1"/>
              <a:t>Round</a:t>
            </a:r>
            <a:r>
              <a:rPr lang="tr-TR" dirty="0"/>
              <a:t> </a:t>
            </a:r>
            <a:r>
              <a:rPr lang="tr-TR" dirty="0" err="1"/>
              <a:t>Robin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İçerik Yer Tutucus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4489686"/>
              </p:ext>
            </p:extLst>
          </p:nvPr>
        </p:nvGraphicFramePr>
        <p:xfrm>
          <a:off x="681038" y="2336800"/>
          <a:ext cx="96139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3475">
                  <a:extLst>
                    <a:ext uri="{9D8B030D-6E8A-4147-A177-3AD203B41FA5}">
                      <a16:colId xmlns:a16="http://schemas.microsoft.com/office/drawing/2014/main" val="3249932022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893668296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1504569706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3158782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Burst</a:t>
                      </a:r>
                      <a:r>
                        <a:rPr lang="tr-TR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Waiting</a:t>
                      </a:r>
                      <a:r>
                        <a:rPr lang="tr-TR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Turn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around</a:t>
                      </a:r>
                      <a:r>
                        <a:rPr lang="tr-TR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3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9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86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97028"/>
                  </a:ext>
                </a:extLst>
              </a:tr>
            </a:tbl>
          </a:graphicData>
        </a:graphic>
      </p:graphicFrame>
      <p:sp>
        <p:nvSpPr>
          <p:cNvPr id="5" name="Dikdörtgen 4"/>
          <p:cNvSpPr/>
          <p:nvPr/>
        </p:nvSpPr>
        <p:spPr>
          <a:xfrm>
            <a:off x="1456399" y="4505098"/>
            <a:ext cx="51732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Ortalama bekleme süresi = 36/3= 12 </a:t>
            </a:r>
            <a:r>
              <a:rPr lang="tr-TR" dirty="0" err="1" smtClean="0"/>
              <a:t>ms</a:t>
            </a:r>
            <a:endParaRPr lang="tr-TR" dirty="0" smtClean="0"/>
          </a:p>
          <a:p>
            <a:r>
              <a:rPr lang="tr-TR" dirty="0" smtClean="0"/>
              <a:t>Ortalama </a:t>
            </a:r>
            <a:r>
              <a:rPr lang="tr-TR" dirty="0" err="1" smtClean="0"/>
              <a:t>turn</a:t>
            </a:r>
            <a:r>
              <a:rPr lang="tr-TR" dirty="0" smtClean="0"/>
              <a:t> </a:t>
            </a:r>
            <a:r>
              <a:rPr lang="tr-TR" dirty="0" err="1" smtClean="0"/>
              <a:t>around</a:t>
            </a:r>
            <a:r>
              <a:rPr lang="tr-TR" dirty="0" smtClean="0"/>
              <a:t> time= (36+23)/3=19.67ms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293FC8-FB0F-494A-91F5-6550AA16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F8270B-12B6-48E4-8CD3-C4C2D03FE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Multilevel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Queue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Multilevel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Queue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(MQS) algoritmasında,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farklı gruplar halinde sınıflandırılır.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Örneğin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(interaktif) ve background(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batch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olarak 2 gruba ayrılabilir.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Foreground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process’lerde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-time kısa olması gereklidir ve background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göre önceliklidir.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Multilevel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algoritması hazır kuyruğunu parçalara böler ve kendi aralarında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önceliklendirir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bazı özelliklerine göre (hafıza boyutu, öncelik,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türü, …) bir kuyruğa atanır.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Her kuyruk kendi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algoritmasına sahiptir.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89353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9F85A3-422D-432A-BEA8-E38E1C61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zamanlı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CPU Planlama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18AE44-CF96-4A3E-893B-AD1EE6A4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Gerçek zamanlı sistemler iki gruba ayrılır:</a:t>
            </a:r>
          </a:p>
          <a:p>
            <a:pPr lvl="1"/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Soft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-time sistemler</a:t>
            </a:r>
          </a:p>
          <a:p>
            <a:pPr lvl="1"/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Hard </a:t>
            </a:r>
            <a:r>
              <a:rPr lang="tr-T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tr-TR" sz="1500" dirty="0">
                <a:latin typeface="Calibri" panose="020F0502020204030204" pitchFamily="34" charset="0"/>
                <a:cs typeface="Calibri" panose="020F0502020204030204" pitchFamily="34" charset="0"/>
              </a:rPr>
              <a:t>-time sistemler</a:t>
            </a:r>
          </a:p>
          <a:p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Soft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-time sistemler, zaman kritik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diğerlerine göre öncelik verir, ancak çalışma süresine garanti vermez.</a:t>
            </a: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Hard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-time sistemler, zaman kritik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deadline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süresinde çalıştırmayı garanti eder.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4086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83F008-6AF9-4331-B4BB-B72D577C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zamanlı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CPU Planlama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D65D3E-886D-482C-985A-3E70D27F8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Minimizing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Sistemde bir olay gerçekleştiğinde, olabildiği kadar kısa sürede gerekli işlemin yapılması zorunludur.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olay oluştuktan sonra işlemin gerçekleşmesine kadar bir süre geçer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event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006B3B2-C888-4848-A814-EDC68B9A6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324" y="3831498"/>
            <a:ext cx="3874883" cy="26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5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62D6BF-BEF1-4227-9215-D21CE208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zamanlı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CPU Planlama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43FDED-BB36-4FDA-B4B3-1A2FFE17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Minimizing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Gerçek zamanlı sistemlerin performansını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interrupt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etkiler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Interrupt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CPU’ya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interrupt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gelmesi ile CPU’nun istenen işleme başlaması için geçen süredir.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D0F14EC-7CB4-4C4D-899F-35EDE845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760" y="3429000"/>
            <a:ext cx="3422117" cy="3210062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8021782" y="5597236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ISR-</a:t>
            </a:r>
            <a:r>
              <a:rPr lang="tr-TR" dirty="0" err="1" smtClean="0"/>
              <a:t>interrupt</a:t>
            </a:r>
            <a:r>
              <a:rPr lang="tr-TR" dirty="0" smtClean="0"/>
              <a:t> </a:t>
            </a:r>
            <a:r>
              <a:rPr lang="tr-TR" dirty="0" smtClean="0"/>
              <a:t>service </a:t>
            </a:r>
            <a:r>
              <a:rPr lang="tr-TR" dirty="0" err="1" smtClean="0"/>
              <a:t>routine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64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41B763-AFEC-49BF-8DF9-9F2B7CF5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zamanlı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CPU Planlama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D8B0FB-AB55-408F-BB71-0AEBB78A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Minimizing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durdurularak diğer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başlatılması için geçen süreye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denir.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Conflict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aşamasında yeni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için kaynak aktarımı veya 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durdurulması gerçekleştirilir.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E341E3B-869F-43B4-8BF7-A331EB65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552" y="3690882"/>
            <a:ext cx="4309358" cy="316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Silberschatz</a:t>
            </a:r>
            <a:r>
              <a:rPr lang="en-US" dirty="0"/>
              <a:t> A., Galvin P. B., Gagne G., “Operating System Concepts”, 8th </a:t>
            </a:r>
            <a:r>
              <a:rPr lang="en-US" dirty="0" err="1"/>
              <a:t>Edition,Wiley</a:t>
            </a:r>
            <a:r>
              <a:rPr lang="en-US" dirty="0"/>
              <a:t>, 2010.</a:t>
            </a:r>
            <a:endParaRPr lang="tr-TR" dirty="0"/>
          </a:p>
          <a:p>
            <a:r>
              <a:rPr lang="tr-TR" dirty="0"/>
              <a:t>Gazi ve İTÜ İşletim Dersi Notları </a:t>
            </a:r>
          </a:p>
          <a:p>
            <a:r>
              <a:rPr lang="tr-TR" dirty="0"/>
              <a:t>İnternet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82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30AD74-28AB-4A07-B308-FBE91EC6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ACD36E-4CB8-41EE-8B99-D96C2DA9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Multilevel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Queue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Her kuyruğa öncelik derecesine göre time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slice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atanabilir. 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Her kuyruğa diğerlerine göre mutlak öncelik tanımlanabilir ve kendisinde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varken düşük öncelikli kuyruğa geçilmez.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AE706BC-A115-4FFF-85AF-D2F37E3A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02" y="4175776"/>
            <a:ext cx="3223034" cy="186501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7FC114A-460D-4CF2-BE3A-B42AAD23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517" y="3429000"/>
            <a:ext cx="5360162" cy="32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60DA1A-3C0A-4A4A-993E-B1FF4280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24FC09-5B3F-476B-B7C4-7FB672E6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Multilevel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Feedback Queue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Multilevel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Queue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(MQS) algoritmasında,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farklı kuyruklar arasında geçiş yapabilirler.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Bu yöntemde, I/O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bound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ve interaktif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yüksek öncelikli kuyruğa atanır.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Düşük öncelikli kuyrukta çok uzun süre bekleyen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yüksek öncelikli kuyruğa aktarılır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indefinite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engellenir).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Hazır kuyruğuna gelen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öncelikle en yüksek öncelikli kuyruğa alınır.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En yüksek öncelikli kuyruk tamamen boşalırsa ikinci öncelikli kuyruğa geçilir.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363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7F0345-7F03-4C0B-939D-A368F3C4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</a:t>
            </a:r>
            <a:r>
              <a:rPr lang="tr-TR" dirty="0" err="1"/>
              <a:t>Scheduling</a:t>
            </a:r>
            <a:r>
              <a:rPr lang="tr-TR" dirty="0"/>
              <a:t>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71113F-E62C-45BF-BD84-026FC75C2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Multilevel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Feedback Queue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Şekilde üstteki kuyruk en yüksek önceliğe, en alttaki kuyruk en düşük önceliğe sahiptir.</a:t>
            </a: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Kuyruklarda time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slice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quantum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 süreleri farklı olabilir.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C17AA3-7D65-425B-85DB-EFDC94C85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782" y="3589925"/>
            <a:ext cx="4622329" cy="295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5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F77B5D-611B-424A-AFEC-C4399D72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11733352" cy="1080938"/>
          </a:xfrm>
        </p:spPr>
        <p:txBody>
          <a:bodyPr/>
          <a:lstStyle/>
          <a:p>
            <a:r>
              <a:rPr lang="tr-TR" dirty="0"/>
              <a:t>Multi-</a:t>
            </a:r>
            <a:r>
              <a:rPr lang="tr-TR" dirty="0" err="1"/>
              <a:t>processor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 err="1" smtClean="0"/>
              <a:t>scheduling</a:t>
            </a:r>
            <a:r>
              <a:rPr lang="tr-TR" dirty="0" smtClean="0"/>
              <a:t>-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Çok işlemcili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F6E49D-A037-4685-90EC-52198D9B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Çok işlemci kullanılan sistemlerde yük paylaşımı (</a:t>
            </a:r>
            <a:r>
              <a:rPr lang="tr-TR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sharing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)yapılabilir, ancak </a:t>
            </a:r>
            <a:r>
              <a:rPr lang="tr-TR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çok daha karmaşık hale gelir.</a:t>
            </a:r>
          </a:p>
          <a:p>
            <a:pPr algn="just"/>
            <a:r>
              <a:rPr lang="tr-TR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Asymmetric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multiprocessing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yaklaşımında, CPU’lardan birisi (</a:t>
            </a:r>
            <a:r>
              <a:rPr lang="tr-TR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tr-TR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algoritmaları, I/O işlemleri ve diğer sistem aktivitelerini yönetir. Diğer CPU’lar kullanıcı kodlarını çalıştırır.</a:t>
            </a:r>
          </a:p>
          <a:p>
            <a:pPr algn="just"/>
            <a:r>
              <a:rPr lang="tr-TR" sz="19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multiprocessing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yaklaşımında, her CPU kendi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algoritmasına sahiptir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CPU yoktur.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Tüm CPU’lar ortak hazır kuyruğuna sahip olabilir veya ayrı ayrı hazır kuyruğu olabilir.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Birden fazla CPU’nun paylaşılan veri yapısına erişimi engellenmelidir.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Birden fazla CPU’nun aynı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çalıştırması engellenmelidir.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Windows, Linux ve Mac OS X işletim sistemleri SMP desteğini sağlarlar.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781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C77684-B49E-4873-A75D-F6C66EAE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Multi-</a:t>
            </a:r>
            <a:r>
              <a:rPr lang="tr-TR" dirty="0" err="1"/>
              <a:t>processor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 err="1"/>
              <a:t>scheduling</a:t>
            </a:r>
            <a:r>
              <a:rPr lang="tr-TR" dirty="0"/>
              <a:t>-</a:t>
            </a:r>
            <a:br>
              <a:rPr lang="tr-TR" dirty="0"/>
            </a:br>
            <a:r>
              <a:rPr lang="tr-TR" dirty="0"/>
              <a:t>Çok işlemcili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D14DA8-067B-4ED1-BAFE-5DD535E68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İşlemci ile atanan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ilişkisi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başka bir işlemciye aktarıldığında, eski işlemcideki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bellek bilgileri aktarılmaz.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Yeni aktarılan işlemcinin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bellek bilgileri oluşana kadar hit rate oranı çok düşük kalır.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çalışmakta olduğu işlemci ile ilişkilendirilir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processor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affinity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 ve sonraki çalışacağı işlemci de aynı olur.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Bazı sistemlerde,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bir işlemciye atanır, ancak aynı işlemcide çalışmayı garanti 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etmez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soft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affinity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Bazı sistemlerde,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bir işlemciye atanır ve her zaman aynı işlemcide çalışmayı garanti eder (hard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affinity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Linux işletim sistemi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soft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affinity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ve hard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affinity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desteğine sahiptir.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61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611E35-E4A0-4B00-86B2-32C4B9BB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Multi-</a:t>
            </a:r>
            <a:r>
              <a:rPr lang="tr-TR" dirty="0" err="1"/>
              <a:t>processor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 err="1"/>
              <a:t>scheduling</a:t>
            </a:r>
            <a:r>
              <a:rPr lang="tr-TR" dirty="0"/>
              <a:t>-</a:t>
            </a:r>
            <a:br>
              <a:rPr lang="tr-TR" dirty="0"/>
            </a:br>
            <a:r>
              <a:rPr lang="tr-TR" dirty="0"/>
              <a:t>Çok işlemcili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8897DF-94E8-48DD-8426-00B551C9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Yük dengeleme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Yük dengeleme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balancing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), SMP sistemlerde tüm işlemciler üzerinde iş yükünü dağıtarak verimi artırmayı amaçlar.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Her işlemcinin kendi kuyruğuna sahip olduğu sistemlerde, yük dengeleme iyi yapılmazsa bazı işlemciler boş beklerken diğer işlemciler yoğun çalışabilir.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Ortak kuyruk kullanan sistemlerde yük dengelemeye ihtiyaç olmaz.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Yük dağılımı için iki yöntem kullanılır: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migration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migration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migration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yönteminde, bir görev işlemcilerin iş yükünü kontrol eder ve boş olanlara dolu olan diğer işlemcilerdeki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aktarır.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migration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yönteminde, boş kalan işlemci dolu olan diğer işlemcilerde bekleyen 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kendi üzerine alır.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143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F06F97-D404-465A-9439-B49D07215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Multi-</a:t>
            </a:r>
            <a:r>
              <a:rPr lang="tr-TR" dirty="0" err="1"/>
              <a:t>processor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 err="1"/>
              <a:t>scheduling</a:t>
            </a:r>
            <a:r>
              <a:rPr lang="tr-TR" dirty="0"/>
              <a:t>-</a:t>
            </a:r>
            <a:br>
              <a:rPr lang="tr-TR" dirty="0"/>
            </a:br>
            <a:r>
              <a:rPr lang="tr-TR" dirty="0"/>
              <a:t>Çok işlemcili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4CC065-B9E1-484B-AA04-14B370AE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Multicore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sistemler</a:t>
            </a: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İşletim sistemi için her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ayrı bir işlemci olarak görülür.</a:t>
            </a: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İşlemcinin hafıza erişimi uzun süre alır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stall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Şekildeki işlemci, %50 süreyi hafızayı beklerken geçirmektedir.</a:t>
            </a:r>
          </a:p>
          <a:p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core’a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birden fazla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atanarak aralarında geçiş yapılır.</a:t>
            </a:r>
          </a:p>
          <a:p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D0DF6B5-B3F6-4450-A092-66E01A94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22" y="3429000"/>
            <a:ext cx="6156356" cy="115706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F92F389-25FD-490B-AE99-6C96B50B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608" y="5454180"/>
            <a:ext cx="6192570" cy="115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101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6197</TotalTime>
  <Words>948</Words>
  <Application>Microsoft Office PowerPoint</Application>
  <PresentationFormat>Geniş ekran</PresentationFormat>
  <Paragraphs>367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Trebuchet MS</vt:lpstr>
      <vt:lpstr>Berlin</vt:lpstr>
      <vt:lpstr>Bilgisayar İşletim Sistemleri 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Multi-processor  scheduling- Çok işlemcili planlama</vt:lpstr>
      <vt:lpstr>Multi-processor scheduling- Çok işlemcili planlama</vt:lpstr>
      <vt:lpstr>Multi-processor scheduling- Çok işlemcili planlama</vt:lpstr>
      <vt:lpstr>Multi-processor scheduling- Çok işlemcili planlama</vt:lpstr>
      <vt:lpstr>Örnek-FCFS</vt:lpstr>
      <vt:lpstr>Örnek-FCFS</vt:lpstr>
      <vt:lpstr>Örnek-FCFS</vt:lpstr>
      <vt:lpstr>Örnek-FCFS</vt:lpstr>
      <vt:lpstr>Örnek-Round Robin</vt:lpstr>
      <vt:lpstr>Örnek-Round Robin</vt:lpstr>
      <vt:lpstr>Örnek-Round Robin</vt:lpstr>
      <vt:lpstr>Örnek-Round Robin</vt:lpstr>
      <vt:lpstr>Örnek-Round Robin</vt:lpstr>
      <vt:lpstr>Örnek-Round Robin</vt:lpstr>
      <vt:lpstr>Gerçek  zamanlı CPU Planlama </vt:lpstr>
      <vt:lpstr>Gerçek  zamanlı CPU Planlama </vt:lpstr>
      <vt:lpstr>Gerçek  zamanlı CPU Planlama </vt:lpstr>
      <vt:lpstr>Gerçek  zamanlı CPU Planlama 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metin</cp:lastModifiedBy>
  <cp:revision>146</cp:revision>
  <dcterms:created xsi:type="dcterms:W3CDTF">2020-09-30T21:00:45Z</dcterms:created>
  <dcterms:modified xsi:type="dcterms:W3CDTF">2024-04-27T06:03:57Z</dcterms:modified>
</cp:coreProperties>
</file>