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306" r:id="rId4"/>
    <p:sldId id="353" r:id="rId5"/>
    <p:sldId id="334" r:id="rId6"/>
    <p:sldId id="335" r:id="rId7"/>
    <p:sldId id="354" r:id="rId8"/>
    <p:sldId id="355" r:id="rId9"/>
    <p:sldId id="336" r:id="rId10"/>
    <p:sldId id="337" r:id="rId11"/>
    <p:sldId id="338" r:id="rId12"/>
    <p:sldId id="356" r:id="rId13"/>
    <p:sldId id="357" r:id="rId14"/>
    <p:sldId id="358" r:id="rId15"/>
    <p:sldId id="339" r:id="rId16"/>
    <p:sldId id="340" r:id="rId17"/>
    <p:sldId id="341" r:id="rId18"/>
    <p:sldId id="342" r:id="rId19"/>
    <p:sldId id="343" r:id="rId20"/>
    <p:sldId id="344" r:id="rId21"/>
    <p:sldId id="345" r:id="rId22"/>
    <p:sldId id="307" r:id="rId23"/>
    <p:sldId id="346" r:id="rId24"/>
    <p:sldId id="324" r:id="rId25"/>
    <p:sldId id="347" r:id="rId26"/>
    <p:sldId id="348" r:id="rId27"/>
    <p:sldId id="325" r:id="rId28"/>
    <p:sldId id="326" r:id="rId29"/>
    <p:sldId id="327" r:id="rId30"/>
    <p:sldId id="328" r:id="rId31"/>
    <p:sldId id="349" r:id="rId32"/>
    <p:sldId id="350" r:id="rId33"/>
    <p:sldId id="351" r:id="rId34"/>
    <p:sldId id="352" r:id="rId35"/>
    <p:sldId id="286" r:id="rId36"/>
    <p:sldId id="329" r:id="rId37"/>
    <p:sldId id="330" r:id="rId38"/>
    <p:sldId id="331" r:id="rId39"/>
    <p:sldId id="332" r:id="rId40"/>
    <p:sldId id="359" r:id="rId41"/>
    <p:sldId id="313" r:id="rId42"/>
    <p:sldId id="287" r:id="rId43"/>
    <p:sldId id="279" r:id="rId44"/>
    <p:sldId id="298" r:id="rId45"/>
    <p:sldId id="280" r:id="rId46"/>
    <p:sldId id="314" r:id="rId4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F23DB37F-D896-4A38-A925-E7D58993FB7F}" type="datetimeFigureOut">
              <a:rPr lang="tr-TR" smtClean="0"/>
              <a:t>11.10.2024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83216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11.10.2024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74409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11.10.2024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93523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11.10.2024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3311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F23DB37F-D896-4A38-A925-E7D58993FB7F}" type="datetimeFigureOut">
              <a:rPr lang="tr-TR" smtClean="0"/>
              <a:t>11.10.2024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70854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F23DB37F-D896-4A38-A925-E7D58993FB7F}" type="datetimeFigureOut">
              <a:rPr lang="tr-TR" smtClean="0"/>
              <a:t>11.10.2024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41889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F23DB37F-D896-4A38-A925-E7D58993FB7F}" type="datetimeFigureOut">
              <a:rPr lang="tr-TR" smtClean="0"/>
              <a:t>11.10.2024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54302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F23DB37F-D896-4A38-A925-E7D58993FB7F}" type="datetimeFigureOut">
              <a:rPr lang="tr-TR" smtClean="0"/>
              <a:t>11.10.2024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24565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23DB37F-D896-4A38-A925-E7D58993FB7F}" type="datetimeFigureOut">
              <a:rPr lang="tr-TR" smtClean="0"/>
              <a:t>11.10.2024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00902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11.10.2024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5730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11.10.2024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30095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B37F-D896-4A38-A925-E7D58993FB7F}" type="datetimeFigureOut">
              <a:rPr lang="tr-TR" smtClean="0"/>
              <a:t>11.10.2024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1F808-0CB7-480B-8632-A669506E9D72}" type="slidenum">
              <a:rPr lang="tr-TR" smtClean="0"/>
              <a:t>‹#›</a:t>
            </a:fld>
            <a:endParaRPr lang="tr-TR"/>
          </a:p>
        </p:txBody>
      </p:sp>
    </p:spTree>
    <p:extLst>
      <p:ext uri="{BB962C8B-B14F-4D97-AF65-F5344CB8AC3E}">
        <p14:creationId xmlns:p14="http://schemas.microsoft.com/office/powerpoint/2010/main" val="82784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r.wikipedia.org/wiki/Dosya:Optimizing-different-parts-tr.svg"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6"/>
            <a:ext cx="9144000" cy="2429692"/>
          </a:xfrm>
        </p:spPr>
        <p:txBody>
          <a:bodyPr>
            <a:normAutofit/>
          </a:bodyPr>
          <a:lstStyle/>
          <a:p>
            <a:r>
              <a:rPr lang="tr-TR" sz="4500" b="1" dirty="0"/>
              <a:t>Bilgisayar Mimarisi</a:t>
            </a:r>
            <a:br>
              <a:rPr lang="tr-TR" sz="4500" b="1" dirty="0"/>
            </a:br>
            <a:r>
              <a:rPr lang="tr-TR" sz="4500" b="1" dirty="0"/>
              <a:t>BMB 3009</a:t>
            </a:r>
            <a:br>
              <a:rPr lang="tr-TR" sz="4500" b="1" dirty="0"/>
            </a:br>
            <a:r>
              <a:rPr lang="tr-TR" sz="4500" b="1" dirty="0"/>
              <a:t>Hafta 2</a:t>
            </a:r>
            <a:endParaRPr lang="tr-TR" sz="4500" dirty="0"/>
          </a:p>
        </p:txBody>
      </p:sp>
      <p:sp>
        <p:nvSpPr>
          <p:cNvPr id="3" name="Unvan 1"/>
          <p:cNvSpPr txBox="1">
            <a:spLocks/>
          </p:cNvSpPr>
          <p:nvPr/>
        </p:nvSpPr>
        <p:spPr>
          <a:xfrm>
            <a:off x="1092926" y="3492137"/>
            <a:ext cx="9144000" cy="252548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r>
              <a:rPr lang="tr-TR" sz="2500" b="1" dirty="0">
                <a:solidFill>
                  <a:schemeClr val="bg1">
                    <a:lumMod val="75000"/>
                  </a:schemeClr>
                </a:solidFill>
                <a:latin typeface="Sitka Heading" panose="02000505000000020004" pitchFamily="2" charset="0"/>
                <a:cs typeface="Times New Roman" panose="02020603050405020304" pitchFamily="18" charset="0"/>
              </a:rPr>
              <a:t>Hoş geldiniz…</a:t>
            </a:r>
          </a:p>
        </p:txBody>
      </p:sp>
    </p:spTree>
    <p:extLst>
      <p:ext uri="{BB962C8B-B14F-4D97-AF65-F5344CB8AC3E}">
        <p14:creationId xmlns:p14="http://schemas.microsoft.com/office/powerpoint/2010/main" val="42606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523945"/>
          </a:xfrm>
        </p:spPr>
        <p:txBody>
          <a:bodyPr>
            <a:normAutofit fontScale="90000"/>
          </a:bodyPr>
          <a:lstStyle/>
          <a:p>
            <a:r>
              <a:rPr lang="tr-TR" sz="4500" b="1" dirty="0"/>
              <a:t>Çift Çekirdek</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9596846" cy="1448602"/>
          </a:xfrm>
          <a:prstGeom prst="rect">
            <a:avLst/>
          </a:prstGeom>
        </p:spPr>
        <p:txBody>
          <a:bodyPr wrap="square">
            <a:spAutoFit/>
          </a:bodyPr>
          <a:lstStyle/>
          <a:p>
            <a:pPr algn="just">
              <a:lnSpc>
                <a:spcPct val="150000"/>
              </a:lnSpc>
              <a:spcAft>
                <a:spcPts val="1125"/>
              </a:spcAft>
            </a:pPr>
            <a:r>
              <a:rPr lang="tr-TR" sz="2800" dirty="0">
                <a:latin typeface="Times New Roman" panose="02020603050405020304" pitchFamily="18" charset="0"/>
                <a:ea typeface="Times New Roman" panose="02020603050405020304" pitchFamily="18" charset="0"/>
              </a:rPr>
              <a:t>.</a:t>
            </a:r>
          </a:p>
          <a:p>
            <a:pPr algn="just">
              <a:lnSpc>
                <a:spcPct val="150000"/>
              </a:lnSpc>
              <a:spcAft>
                <a:spcPts val="1125"/>
              </a:spcAft>
            </a:pPr>
            <a:endParaRPr lang="tr-TR" sz="2800" dirty="0">
              <a:latin typeface="Times New Roman" panose="02020603050405020304" pitchFamily="18" charset="0"/>
              <a:ea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2897360" y="1426894"/>
            <a:ext cx="5535132" cy="4671617"/>
          </a:xfrm>
          <a:prstGeom prst="rect">
            <a:avLst/>
          </a:prstGeom>
        </p:spPr>
      </p:pic>
    </p:spTree>
    <p:extLst>
      <p:ext uri="{BB962C8B-B14F-4D97-AF65-F5344CB8AC3E}">
        <p14:creationId xmlns:p14="http://schemas.microsoft.com/office/powerpoint/2010/main" val="267877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800" b="1" dirty="0" err="1"/>
              <a:t>Hyper-Threading</a:t>
            </a:r>
            <a:r>
              <a:rPr lang="tr-TR" sz="4800" b="1" dirty="0"/>
              <a:t> Teknolojisi</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10088880" cy="4493538"/>
          </a:xfrm>
          <a:prstGeom prst="rect">
            <a:avLst/>
          </a:prstGeom>
        </p:spPr>
        <p:txBody>
          <a:bodyPr wrap="square">
            <a:spAutoFit/>
          </a:bodyPr>
          <a:lstStyle/>
          <a:p>
            <a:r>
              <a:rPr lang="tr-TR" sz="2600" dirty="0" err="1"/>
              <a:t>Hyper-Threading</a:t>
            </a:r>
            <a:r>
              <a:rPr lang="tr-TR" sz="2600" dirty="0"/>
              <a:t> teknolojisi, tek bir fiziksel işlemcinin çok sayıda komut zincirini eş zamanlı olarak işlemesi ile performans artışı sağlamasıdır. </a:t>
            </a:r>
            <a:r>
              <a:rPr lang="tr-TR" sz="2600" dirty="0" err="1"/>
              <a:t>Hyper-Threading</a:t>
            </a:r>
            <a:r>
              <a:rPr lang="tr-TR" sz="2600" dirty="0"/>
              <a:t> teknolojisine sahip olan bir işlemci, mantıksal olarak iki adet işlemciden oluşmaktadır. Her bir işlemci fiziksel olarak aynı çip üzerinde bulunmasına rağmen farklı komut zincirlerini işleyebilir. Geleneksel iki farklı fiziksel işlemci kullanan sistemlerin aksine, </a:t>
            </a:r>
            <a:r>
              <a:rPr lang="tr-TR" sz="2600" dirty="0" err="1"/>
              <a:t>Hyper-Threading</a:t>
            </a:r>
            <a:r>
              <a:rPr lang="tr-TR" sz="2600" dirty="0"/>
              <a:t> teknolojisinde mantıksal işlemciler tek bir işlemci kaynağını (sistem veri yolu, bellek) paylaşırlar. Bu yüzden </a:t>
            </a:r>
            <a:r>
              <a:rPr lang="tr-TR" sz="2600" dirty="0" err="1"/>
              <a:t>Hyper-Threading</a:t>
            </a:r>
            <a:r>
              <a:rPr lang="tr-TR" sz="2600" dirty="0"/>
              <a:t> mimarisine sahip bir işlemci, işletim sistemine iki işlemcili bir sistem gibi görünmesine rağmen, iki gerçek fiziksel işlemcinin sağladığı performansı vermeyecektir.</a:t>
            </a:r>
          </a:p>
        </p:txBody>
      </p:sp>
    </p:spTree>
    <p:extLst>
      <p:ext uri="{BB962C8B-B14F-4D97-AF65-F5344CB8AC3E}">
        <p14:creationId xmlns:p14="http://schemas.microsoft.com/office/powerpoint/2010/main" val="379170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2500" b="1" dirty="0" err="1"/>
              <a:t>Hyper-Threading</a:t>
            </a:r>
            <a:r>
              <a:rPr lang="tr-TR" sz="2500" b="1" dirty="0"/>
              <a:t> Teknolojisi</a:t>
            </a:r>
            <a:endParaRPr lang="tr-TR" sz="2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6" name="Metin kutusu 5">
            <a:extLst>
              <a:ext uri="{FF2B5EF4-FFF2-40B4-BE49-F238E27FC236}">
                <a16:creationId xmlns:a16="http://schemas.microsoft.com/office/drawing/2014/main" id="{EE4C681B-BD44-3AB3-58FD-1AFC1F2F8316}"/>
              </a:ext>
            </a:extLst>
          </p:cNvPr>
          <p:cNvSpPr txBox="1"/>
          <p:nvPr/>
        </p:nvSpPr>
        <p:spPr>
          <a:xfrm>
            <a:off x="795746" y="1508760"/>
            <a:ext cx="9232174" cy="3554819"/>
          </a:xfrm>
          <a:prstGeom prst="rect">
            <a:avLst/>
          </a:prstGeom>
          <a:noFill/>
        </p:spPr>
        <p:txBody>
          <a:bodyPr wrap="square">
            <a:spAutoFit/>
          </a:bodyPr>
          <a:lstStyle/>
          <a:p>
            <a:r>
              <a:rPr lang="tr-TR" sz="2500" dirty="0"/>
              <a:t> </a:t>
            </a:r>
            <a:r>
              <a:rPr lang="tr-TR" sz="2500" dirty="0" err="1"/>
              <a:t>Hyper-Threading</a:t>
            </a:r>
            <a:r>
              <a:rPr lang="tr-TR" sz="2500" dirty="0"/>
              <a:t>, Intel tarafından geliştirilen bir işlemci teknolojisidir. Bu teknoloji, bir işlemci çekirdeğinin aynı anda birden fazla işlemi işlemesini ve daha verimli bir çoklu görev yeteneği sunmasını sağlar.</a:t>
            </a:r>
          </a:p>
          <a:p>
            <a:endParaRPr lang="tr-TR" sz="2500" dirty="0"/>
          </a:p>
          <a:p>
            <a:r>
              <a:rPr lang="tr-TR" sz="2500" dirty="0" err="1"/>
              <a:t>Hyper-Threading</a:t>
            </a:r>
            <a:r>
              <a:rPr lang="tr-TR" sz="2500" dirty="0"/>
              <a:t>, fiziksel işlemci çekirdeklerini mantıksal çekirdeklerle çiftleştirir. Mantıksal çekirdekler, her fiziksel çekirdek üzerinde ayrı bir iş parçacığı yürütebilir. Bu, işlemcinin her bir fiziksel çekirdeğini iki işlemci olarak kullanmasına olanak tanır. Bu sayede bir işlemci, aynı anda daha fazla işlemi işleyebilir.</a:t>
            </a:r>
          </a:p>
        </p:txBody>
      </p:sp>
    </p:spTree>
    <p:extLst>
      <p:ext uri="{BB962C8B-B14F-4D97-AF65-F5344CB8AC3E}">
        <p14:creationId xmlns:p14="http://schemas.microsoft.com/office/powerpoint/2010/main" val="33345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2500" b="1" dirty="0" err="1"/>
              <a:t>Hyper-Threading</a:t>
            </a:r>
            <a:r>
              <a:rPr lang="tr-TR" sz="2500" b="1" dirty="0"/>
              <a:t> Teknolojisi</a:t>
            </a:r>
            <a:endParaRPr lang="tr-TR" sz="2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6" name="Metin kutusu 5">
            <a:extLst>
              <a:ext uri="{FF2B5EF4-FFF2-40B4-BE49-F238E27FC236}">
                <a16:creationId xmlns:a16="http://schemas.microsoft.com/office/drawing/2014/main" id="{EE4C681B-BD44-3AB3-58FD-1AFC1F2F8316}"/>
              </a:ext>
            </a:extLst>
          </p:cNvPr>
          <p:cNvSpPr txBox="1"/>
          <p:nvPr/>
        </p:nvSpPr>
        <p:spPr>
          <a:xfrm>
            <a:off x="502920" y="1508760"/>
            <a:ext cx="10309860" cy="5216813"/>
          </a:xfrm>
          <a:prstGeom prst="rect">
            <a:avLst/>
          </a:prstGeom>
          <a:noFill/>
        </p:spPr>
        <p:txBody>
          <a:bodyPr wrap="square">
            <a:spAutoFit/>
          </a:bodyPr>
          <a:lstStyle/>
          <a:p>
            <a:pPr algn="l"/>
            <a:r>
              <a:rPr lang="tr-TR" sz="2500" dirty="0"/>
              <a:t> </a:t>
            </a:r>
            <a:r>
              <a:rPr lang="tr-TR" sz="2800" b="0" i="0" dirty="0" err="1">
                <a:solidFill>
                  <a:srgbClr val="374151"/>
                </a:solidFill>
                <a:effectLst/>
                <a:latin typeface="Söhne"/>
              </a:rPr>
              <a:t>Hyper-Threading'in</a:t>
            </a:r>
            <a:r>
              <a:rPr lang="tr-TR" sz="2800" b="0" i="0" dirty="0">
                <a:solidFill>
                  <a:srgbClr val="374151"/>
                </a:solidFill>
                <a:effectLst/>
                <a:latin typeface="Söhne"/>
              </a:rPr>
              <a:t> temel avantajları şunlar olabilir:</a:t>
            </a:r>
          </a:p>
          <a:p>
            <a:pPr algn="l">
              <a:buFont typeface="+mj-lt"/>
              <a:buAutoNum type="arabicPeriod"/>
            </a:pPr>
            <a:r>
              <a:rPr lang="tr-TR" sz="2800" b="0" i="0" dirty="0">
                <a:solidFill>
                  <a:srgbClr val="374151"/>
                </a:solidFill>
                <a:effectLst/>
                <a:latin typeface="Söhne"/>
              </a:rPr>
              <a:t>Daha İyi Çoklu Görev Performansı: </a:t>
            </a:r>
            <a:r>
              <a:rPr lang="tr-TR" sz="2800" b="0" i="0" dirty="0" err="1">
                <a:solidFill>
                  <a:srgbClr val="374151"/>
                </a:solidFill>
                <a:effectLst/>
                <a:latin typeface="Söhne"/>
              </a:rPr>
              <a:t>Hyper-Threading</a:t>
            </a:r>
            <a:r>
              <a:rPr lang="tr-TR" sz="2800" b="0" i="0" dirty="0">
                <a:solidFill>
                  <a:srgbClr val="374151"/>
                </a:solidFill>
                <a:effectLst/>
                <a:latin typeface="Söhne"/>
              </a:rPr>
              <a:t>, bir bilgisayarın aynı anda birden fazla görevi daha verimli bir şekilde işlemesine olanak tanır. Bu, kullanıcılara daha hızlı ve daha akıcı bir çoklu görev deneyimi sunar.</a:t>
            </a:r>
          </a:p>
          <a:p>
            <a:pPr algn="l">
              <a:buFont typeface="+mj-lt"/>
              <a:buAutoNum type="arabicPeriod"/>
            </a:pPr>
            <a:r>
              <a:rPr lang="tr-TR" sz="2800" b="0" i="0" dirty="0">
                <a:solidFill>
                  <a:srgbClr val="374151"/>
                </a:solidFill>
                <a:effectLst/>
                <a:latin typeface="Söhne"/>
              </a:rPr>
              <a:t>Daha Yüksek İşlemci Kullanımı: </a:t>
            </a:r>
            <a:r>
              <a:rPr lang="tr-TR" sz="2800" b="0" i="0" dirty="0" err="1">
                <a:solidFill>
                  <a:srgbClr val="374151"/>
                </a:solidFill>
                <a:effectLst/>
                <a:latin typeface="Söhne"/>
              </a:rPr>
              <a:t>Hyper-Threading</a:t>
            </a:r>
            <a:r>
              <a:rPr lang="tr-TR" sz="2800" b="0" i="0" dirty="0">
                <a:solidFill>
                  <a:srgbClr val="374151"/>
                </a:solidFill>
                <a:effectLst/>
                <a:latin typeface="Söhne"/>
              </a:rPr>
              <a:t>, işlemciyi daha etkili bir şekilde kullanmanızı sağlar, bu da daha iyi işlemci kullanımı ve daha iyi genel performans anlamına gelir.</a:t>
            </a:r>
          </a:p>
          <a:p>
            <a:pPr algn="l">
              <a:buFont typeface="+mj-lt"/>
              <a:buAutoNum type="arabicPeriod"/>
            </a:pPr>
            <a:r>
              <a:rPr lang="tr-TR" sz="2800" b="0" i="0" dirty="0">
                <a:solidFill>
                  <a:srgbClr val="374151"/>
                </a:solidFill>
                <a:effectLst/>
                <a:latin typeface="Söhne"/>
              </a:rPr>
              <a:t>İşlemci Çekirdeklerinin Daha Etkin Kullanımı: </a:t>
            </a:r>
            <a:r>
              <a:rPr lang="tr-TR" sz="2800" b="0" i="0" dirty="0" err="1">
                <a:solidFill>
                  <a:srgbClr val="374151"/>
                </a:solidFill>
                <a:effectLst/>
                <a:latin typeface="Söhne"/>
              </a:rPr>
              <a:t>Hyper-Threading</a:t>
            </a:r>
            <a:r>
              <a:rPr lang="tr-TR" sz="2800" b="0" i="0" dirty="0">
                <a:solidFill>
                  <a:srgbClr val="374151"/>
                </a:solidFill>
                <a:effectLst/>
                <a:latin typeface="Söhne"/>
              </a:rPr>
              <a:t>, işlemci çekirdeklerinin daha etkin bir şekilde kullanılmasına yardımcı olur. Bu, işlemci kaynaklarının daha iyi bir şekilde dağıtılmasını sağlar.</a:t>
            </a:r>
          </a:p>
          <a:p>
            <a:endParaRPr lang="tr-TR" sz="2500" dirty="0"/>
          </a:p>
        </p:txBody>
      </p:sp>
    </p:spTree>
    <p:extLst>
      <p:ext uri="{BB962C8B-B14F-4D97-AF65-F5344CB8AC3E}">
        <p14:creationId xmlns:p14="http://schemas.microsoft.com/office/powerpoint/2010/main" val="11071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2500" b="1" dirty="0" err="1"/>
              <a:t>Hyper-Threading</a:t>
            </a:r>
            <a:r>
              <a:rPr lang="tr-TR" sz="2500" b="1" dirty="0"/>
              <a:t> Teknolojisi</a:t>
            </a:r>
            <a:endParaRPr lang="tr-TR" sz="2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6" name="Metin kutusu 5">
            <a:extLst>
              <a:ext uri="{FF2B5EF4-FFF2-40B4-BE49-F238E27FC236}">
                <a16:creationId xmlns:a16="http://schemas.microsoft.com/office/drawing/2014/main" id="{EE4C681B-BD44-3AB3-58FD-1AFC1F2F8316}"/>
              </a:ext>
            </a:extLst>
          </p:cNvPr>
          <p:cNvSpPr txBox="1"/>
          <p:nvPr/>
        </p:nvSpPr>
        <p:spPr>
          <a:xfrm>
            <a:off x="509996" y="1508760"/>
            <a:ext cx="10309860" cy="4401205"/>
          </a:xfrm>
          <a:prstGeom prst="rect">
            <a:avLst/>
          </a:prstGeom>
          <a:noFill/>
        </p:spPr>
        <p:txBody>
          <a:bodyPr wrap="square">
            <a:spAutoFit/>
          </a:bodyPr>
          <a:lstStyle/>
          <a:p>
            <a:pPr algn="l"/>
            <a:r>
              <a:rPr lang="tr-TR" sz="2800" b="0" i="0" dirty="0">
                <a:solidFill>
                  <a:srgbClr val="374151"/>
                </a:solidFill>
                <a:effectLst/>
                <a:latin typeface="Söhne"/>
              </a:rPr>
              <a:t>Özellikle çoklu görevler veya çok iş parçacıklı uygulamalarla çalışırken </a:t>
            </a:r>
            <a:r>
              <a:rPr lang="tr-TR" sz="2800" b="0" i="0" dirty="0" err="1">
                <a:solidFill>
                  <a:srgbClr val="374151"/>
                </a:solidFill>
                <a:effectLst/>
                <a:latin typeface="Söhne"/>
              </a:rPr>
              <a:t>Hyper-Threading</a:t>
            </a:r>
            <a:r>
              <a:rPr lang="tr-TR" sz="2800" b="0" i="0" dirty="0">
                <a:solidFill>
                  <a:srgbClr val="374151"/>
                </a:solidFill>
                <a:effectLst/>
                <a:latin typeface="Söhne"/>
              </a:rPr>
              <a:t>, işlemci performansını artırabilir. Ancak, bu teknoloji her türlü uygulama için aynı derecede yararlı olmayabilir. İşlemci kullanımını artırmak ve performansı iyileştirmek için yazılımın </a:t>
            </a:r>
            <a:r>
              <a:rPr lang="tr-TR" sz="2800" b="0" i="0" dirty="0" err="1">
                <a:solidFill>
                  <a:srgbClr val="374151"/>
                </a:solidFill>
                <a:effectLst/>
                <a:latin typeface="Söhne"/>
              </a:rPr>
              <a:t>Hyper-Threading'i</a:t>
            </a:r>
            <a:r>
              <a:rPr lang="tr-TR" sz="2800" b="0" i="0" dirty="0">
                <a:solidFill>
                  <a:srgbClr val="374151"/>
                </a:solidFill>
                <a:effectLst/>
                <a:latin typeface="Söhne"/>
              </a:rPr>
              <a:t> desteklemesi gerekebilir.</a:t>
            </a:r>
          </a:p>
          <a:p>
            <a:pPr algn="l"/>
            <a:endParaRPr lang="tr-TR" sz="2800" b="0" i="0" dirty="0">
              <a:solidFill>
                <a:srgbClr val="374151"/>
              </a:solidFill>
              <a:effectLst/>
              <a:latin typeface="Söhne"/>
            </a:endParaRPr>
          </a:p>
          <a:p>
            <a:pPr algn="l"/>
            <a:r>
              <a:rPr lang="tr-TR" sz="2800" b="0" i="0" dirty="0">
                <a:solidFill>
                  <a:srgbClr val="374151"/>
                </a:solidFill>
                <a:effectLst/>
                <a:latin typeface="Söhne"/>
              </a:rPr>
              <a:t>Not: </a:t>
            </a:r>
            <a:r>
              <a:rPr lang="tr-TR" sz="2800" b="0" i="0" dirty="0" err="1">
                <a:solidFill>
                  <a:srgbClr val="374151"/>
                </a:solidFill>
                <a:effectLst/>
                <a:latin typeface="Söhne"/>
              </a:rPr>
              <a:t>Hyper-Threading</a:t>
            </a:r>
            <a:r>
              <a:rPr lang="tr-TR" sz="2800" b="0" i="0" dirty="0">
                <a:solidFill>
                  <a:srgbClr val="374151"/>
                </a:solidFill>
                <a:effectLst/>
                <a:latin typeface="Söhne"/>
              </a:rPr>
              <a:t>, özellikle Intel işlemcilerinde yaygın bir özelliktir, ancak farklı işlemci üreticileri farklı çoklu işlem teknolojileri kullanabilir. AMD, SMT (</a:t>
            </a:r>
            <a:r>
              <a:rPr lang="tr-TR" sz="2800" b="0" i="0" dirty="0" err="1">
                <a:solidFill>
                  <a:srgbClr val="374151"/>
                </a:solidFill>
                <a:effectLst/>
                <a:latin typeface="Söhne"/>
              </a:rPr>
              <a:t>Simultaneous</a:t>
            </a:r>
            <a:r>
              <a:rPr lang="tr-TR" sz="2800" b="0" i="0" dirty="0">
                <a:solidFill>
                  <a:srgbClr val="374151"/>
                </a:solidFill>
                <a:effectLst/>
                <a:latin typeface="Söhne"/>
              </a:rPr>
              <a:t> Multi-</a:t>
            </a:r>
            <a:r>
              <a:rPr lang="tr-TR" sz="2800" b="0" i="0" dirty="0" err="1">
                <a:solidFill>
                  <a:srgbClr val="374151"/>
                </a:solidFill>
                <a:effectLst/>
                <a:latin typeface="Söhne"/>
              </a:rPr>
              <a:t>Threading</a:t>
            </a:r>
            <a:r>
              <a:rPr lang="tr-TR" sz="2800" b="0" i="0" dirty="0">
                <a:solidFill>
                  <a:srgbClr val="374151"/>
                </a:solidFill>
                <a:effectLst/>
                <a:latin typeface="Söhne"/>
              </a:rPr>
              <a:t>) adını verir ve benzer bir işlevselliği sunar.</a:t>
            </a:r>
          </a:p>
        </p:txBody>
      </p:sp>
    </p:spTree>
    <p:extLst>
      <p:ext uri="{BB962C8B-B14F-4D97-AF65-F5344CB8AC3E}">
        <p14:creationId xmlns:p14="http://schemas.microsoft.com/office/powerpoint/2010/main" val="322527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800" b="1" dirty="0" err="1"/>
              <a:t>Hyper-Threading</a:t>
            </a:r>
            <a:r>
              <a:rPr lang="tr-TR" sz="4800" b="1" dirty="0"/>
              <a:t> Teknolojisi</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10088880" cy="892552"/>
          </a:xfrm>
          <a:prstGeom prst="rect">
            <a:avLst/>
          </a:prstGeom>
        </p:spPr>
        <p:txBody>
          <a:bodyPr wrap="square">
            <a:spAutoFit/>
          </a:bodyPr>
          <a:lstStyle/>
          <a:p>
            <a:r>
              <a:rPr lang="tr-TR" sz="2600" dirty="0"/>
              <a:t>.</a:t>
            </a:r>
          </a:p>
          <a:p>
            <a:endParaRPr lang="tr-TR" sz="2600" dirty="0"/>
          </a:p>
        </p:txBody>
      </p:sp>
      <p:pic>
        <p:nvPicPr>
          <p:cNvPr id="7" name="Resim 6"/>
          <p:cNvPicPr>
            <a:picLocks noChangeAspect="1"/>
          </p:cNvPicPr>
          <p:nvPr/>
        </p:nvPicPr>
        <p:blipFill>
          <a:blip r:embed="rId2"/>
          <a:stretch>
            <a:fillRect/>
          </a:stretch>
        </p:blipFill>
        <p:spPr>
          <a:xfrm>
            <a:off x="3028522" y="1261760"/>
            <a:ext cx="6134956" cy="4334480"/>
          </a:xfrm>
          <a:prstGeom prst="rect">
            <a:avLst/>
          </a:prstGeom>
        </p:spPr>
      </p:pic>
    </p:spTree>
    <p:extLst>
      <p:ext uri="{BB962C8B-B14F-4D97-AF65-F5344CB8AC3E}">
        <p14:creationId xmlns:p14="http://schemas.microsoft.com/office/powerpoint/2010/main" val="139239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800" b="1" dirty="0" err="1"/>
              <a:t>Hyper-Threading</a:t>
            </a:r>
            <a:r>
              <a:rPr lang="tr-TR" sz="4800" b="1" dirty="0"/>
              <a:t> ve çift çekirdek farkı</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10088880" cy="4401205"/>
          </a:xfrm>
          <a:prstGeom prst="rect">
            <a:avLst/>
          </a:prstGeom>
        </p:spPr>
        <p:txBody>
          <a:bodyPr wrap="square">
            <a:spAutoFit/>
          </a:bodyPr>
          <a:lstStyle/>
          <a:p>
            <a:r>
              <a:rPr lang="tr-TR" sz="2800" dirty="0" err="1"/>
              <a:t>Hyper-Threading</a:t>
            </a:r>
            <a:r>
              <a:rPr lang="tr-TR" sz="2800" dirty="0"/>
              <a:t>, sanal olarak iki işlemci üreten bir tekniktir. Bu teknikte işlemler iki sanal işlemciye bölüştürülerek bir çeşit yük dengesi sağlanması amaçlanmıştır. </a:t>
            </a:r>
          </a:p>
          <a:p>
            <a:r>
              <a:rPr lang="tr-TR" sz="2800" dirty="0"/>
              <a:t>Çift çekirdekli işlemcilerde ise gerçekten birbirinden bağımsız iki tane işlemci çekirdeğinin varlığı söz konusu olması yönüyle </a:t>
            </a:r>
            <a:r>
              <a:rPr lang="tr-TR" sz="2800" dirty="0" err="1"/>
              <a:t>Hyper-Threading</a:t>
            </a:r>
            <a:r>
              <a:rPr lang="tr-TR" sz="2800" dirty="0"/>
              <a:t> teknolojisinden farklıdır. İşlemleri bir sıraya dizip komutları birden fazla sırada işleyerek işlemci içindeki kaynakları paylaşma mantığı aynı olmasına rağmen, çift çekirdekli işlemcilerde temel fark paylaşacak kaynağın daha fazla olması ve her işlemcide ayrıca bulunmasıdır. </a:t>
            </a:r>
          </a:p>
        </p:txBody>
      </p:sp>
    </p:spTree>
    <p:extLst>
      <p:ext uri="{BB962C8B-B14F-4D97-AF65-F5344CB8AC3E}">
        <p14:creationId xmlns:p14="http://schemas.microsoft.com/office/powerpoint/2010/main" val="248500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800" b="1" dirty="0" err="1"/>
              <a:t>Hyper-Threading</a:t>
            </a:r>
            <a:r>
              <a:rPr lang="tr-TR" sz="4800" b="1" dirty="0"/>
              <a:t> ve çift çekirdek farkı</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10088880" cy="3539430"/>
          </a:xfrm>
          <a:prstGeom prst="rect">
            <a:avLst/>
          </a:prstGeom>
        </p:spPr>
        <p:txBody>
          <a:bodyPr wrap="square">
            <a:spAutoFit/>
          </a:bodyPr>
          <a:lstStyle/>
          <a:p>
            <a:endParaRPr lang="tr-TR" sz="2800" dirty="0"/>
          </a:p>
          <a:p>
            <a:r>
              <a:rPr lang="tr-TR" sz="2800" dirty="0"/>
              <a:t>Örneğin: </a:t>
            </a:r>
            <a:r>
              <a:rPr lang="tr-TR" sz="2800" dirty="0" err="1"/>
              <a:t>Hyper-Threading</a:t>
            </a:r>
            <a:r>
              <a:rPr lang="tr-TR" sz="2800" dirty="0"/>
              <a:t> işlemcilerde tek bir çekirdek ve ona bağlı birer tane birinci ve ikinci seviye önbellek varken, çift çekirdekli işlemcilerde her çekirdek için ayrı bir birinci ve ikinci seviye önbellek bulunmaktadır. Sistem ve bellek denetçisi ile çekirdekler arasındaki iletimi sağlayan bir devre de ayrıca bulunmaktadır. Bu şekilde yük paylaşımı, önbelleklerin denetimleri ve giriş/çıkış denetçilerine ulaşım sağlanmaktadır.</a:t>
            </a:r>
            <a:endParaRPr lang="tr-TR" sz="4000" dirty="0"/>
          </a:p>
        </p:txBody>
      </p:sp>
    </p:spTree>
    <p:extLst>
      <p:ext uri="{BB962C8B-B14F-4D97-AF65-F5344CB8AC3E}">
        <p14:creationId xmlns:p14="http://schemas.microsoft.com/office/powerpoint/2010/main" val="134960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800" b="1" dirty="0" err="1"/>
              <a:t>Hyper-Threading</a:t>
            </a:r>
            <a:r>
              <a:rPr lang="tr-TR" sz="4800" b="1" dirty="0"/>
              <a:t> ve çift çekirdek farkı</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10088880" cy="707886"/>
          </a:xfrm>
          <a:prstGeom prst="rect">
            <a:avLst/>
          </a:prstGeom>
        </p:spPr>
        <p:txBody>
          <a:bodyPr wrap="square">
            <a:spAutoFit/>
          </a:bodyPr>
          <a:lstStyle/>
          <a:p>
            <a:r>
              <a:rPr lang="tr-TR" sz="4000" dirty="0"/>
              <a:t>.</a:t>
            </a:r>
          </a:p>
        </p:txBody>
      </p:sp>
      <p:pic>
        <p:nvPicPr>
          <p:cNvPr id="5" name="Resim 4"/>
          <p:cNvPicPr>
            <a:picLocks noChangeAspect="1"/>
          </p:cNvPicPr>
          <p:nvPr/>
        </p:nvPicPr>
        <p:blipFill>
          <a:blip r:embed="rId2"/>
          <a:stretch>
            <a:fillRect/>
          </a:stretch>
        </p:blipFill>
        <p:spPr>
          <a:xfrm>
            <a:off x="2936131" y="1304855"/>
            <a:ext cx="6106377" cy="5010849"/>
          </a:xfrm>
          <a:prstGeom prst="rect">
            <a:avLst/>
          </a:prstGeom>
        </p:spPr>
      </p:pic>
    </p:spTree>
    <p:extLst>
      <p:ext uri="{BB962C8B-B14F-4D97-AF65-F5344CB8AC3E}">
        <p14:creationId xmlns:p14="http://schemas.microsoft.com/office/powerpoint/2010/main" val="2031862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800" b="1" dirty="0"/>
              <a:t>Birlikte kullanımı</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10088880" cy="4401205"/>
          </a:xfrm>
          <a:prstGeom prst="rect">
            <a:avLst/>
          </a:prstGeom>
        </p:spPr>
        <p:txBody>
          <a:bodyPr wrap="square">
            <a:spAutoFit/>
          </a:bodyPr>
          <a:lstStyle/>
          <a:p>
            <a:endParaRPr lang="tr-TR" sz="2800" dirty="0"/>
          </a:p>
          <a:p>
            <a:r>
              <a:rPr lang="tr-TR" sz="2800" dirty="0"/>
              <a:t>Çift çekirdek teknolojisi, aynı işlemci üzerinde çift işlemci çekirdeği kullanılarak performansı arttırmakta, </a:t>
            </a:r>
            <a:r>
              <a:rPr lang="tr-TR" sz="2800" dirty="0" err="1"/>
              <a:t>hyper-threading</a:t>
            </a:r>
            <a:r>
              <a:rPr lang="tr-TR" sz="2800" dirty="0"/>
              <a:t> teknolojisi ile beraber kullanıldığında ise sistem performansı inanılmaz boyutlara ulaşmaktadır. Başka bir deyişle, çift çekirdekli işlemcilerde de çekirdekler kendi başlarına </a:t>
            </a:r>
            <a:r>
              <a:rPr lang="tr-TR" sz="2800" dirty="0" err="1"/>
              <a:t>HyperThreading</a:t>
            </a:r>
            <a:r>
              <a:rPr lang="tr-TR" sz="2800" dirty="0"/>
              <a:t> sahibi olabilmektedirler. Yani makine çalıştırıldığında iki gerçek çekirdeğin ikişer sanal simetrik işlemci özelliğine sahip çekirdekleri olarak toplam dört işlemci görülür.</a:t>
            </a:r>
          </a:p>
          <a:p>
            <a:endParaRPr lang="tr-TR" sz="2800" dirty="0"/>
          </a:p>
        </p:txBody>
      </p:sp>
    </p:spTree>
    <p:extLst>
      <p:ext uri="{BB962C8B-B14F-4D97-AF65-F5344CB8AC3E}">
        <p14:creationId xmlns:p14="http://schemas.microsoft.com/office/powerpoint/2010/main" val="149488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5"/>
            <a:ext cx="10093234" cy="5042264"/>
          </a:xfrm>
        </p:spPr>
        <p:txBody>
          <a:bodyPr>
            <a:normAutofit fontScale="90000"/>
          </a:bodyPr>
          <a:lstStyle/>
          <a:p>
            <a:br>
              <a:rPr lang="tr-TR" sz="4500" b="1" dirty="0"/>
            </a:br>
            <a:r>
              <a:rPr lang="tr-TR" sz="4500" b="1" dirty="0"/>
              <a:t>Dersin Özeti</a:t>
            </a:r>
            <a:br>
              <a:rPr lang="tr-TR" sz="4500" b="1" dirty="0"/>
            </a:br>
            <a:br>
              <a:rPr lang="tr-TR" sz="4500" b="1" dirty="0"/>
            </a:br>
            <a:r>
              <a:rPr lang="tr-TR" sz="4500" b="1" dirty="0"/>
              <a:t>Tek işlemcili ve paralel Bilgisayar sistemleri</a:t>
            </a:r>
            <a:br>
              <a:rPr lang="tr-TR" sz="4500" b="1" dirty="0"/>
            </a:br>
            <a:r>
              <a:rPr lang="tr-TR" sz="4500" b="1" dirty="0"/>
              <a:t>Sanal Bellek kavramı</a:t>
            </a:r>
            <a:br>
              <a:rPr lang="tr-TR" sz="4500" b="1" dirty="0"/>
            </a:br>
            <a:r>
              <a:rPr lang="tr-TR" sz="4500" b="1" dirty="0" err="1"/>
              <a:t>Page</a:t>
            </a:r>
            <a:r>
              <a:rPr lang="tr-TR" sz="4500" b="1" dirty="0"/>
              <a:t> etme</a:t>
            </a:r>
            <a:br>
              <a:rPr lang="tr-TR" sz="4500" b="1" dirty="0"/>
            </a:br>
            <a:r>
              <a:rPr lang="tr-TR" sz="4500" b="1" dirty="0" err="1"/>
              <a:t>Segmentleme</a:t>
            </a:r>
            <a:br>
              <a:rPr lang="tr-TR" sz="4500" b="1" dirty="0"/>
            </a:br>
            <a:r>
              <a:rPr lang="tr-TR" sz="4500" b="1" dirty="0" err="1"/>
              <a:t>Amdhal</a:t>
            </a:r>
            <a:r>
              <a:rPr lang="tr-TR" sz="4500" b="1" dirty="0"/>
              <a:t> kanunu Özet örnek</a:t>
            </a:r>
            <a:br>
              <a:rPr lang="tr-TR" sz="4500" b="1" dirty="0"/>
            </a:br>
            <a:br>
              <a:rPr lang="tr-TR" sz="4500" b="1" dirty="0"/>
            </a:br>
            <a:br>
              <a:rPr lang="tr-TR" sz="4500" b="1" dirty="0"/>
            </a:b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248287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800" b="1" dirty="0"/>
              <a:t>Birlikte kullanımı</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10088880" cy="1815882"/>
          </a:xfrm>
          <a:prstGeom prst="rect">
            <a:avLst/>
          </a:prstGeom>
        </p:spPr>
        <p:txBody>
          <a:bodyPr wrap="square">
            <a:spAutoFit/>
          </a:bodyPr>
          <a:lstStyle/>
          <a:p>
            <a:r>
              <a:rPr lang="tr-TR" sz="2800" dirty="0"/>
              <a:t>.</a:t>
            </a:r>
          </a:p>
          <a:p>
            <a:endParaRPr lang="tr-TR" sz="2800" dirty="0"/>
          </a:p>
          <a:p>
            <a:endParaRPr lang="tr-TR" sz="2800" dirty="0"/>
          </a:p>
          <a:p>
            <a:endParaRPr lang="tr-TR" sz="2800" dirty="0"/>
          </a:p>
        </p:txBody>
      </p:sp>
      <p:pic>
        <p:nvPicPr>
          <p:cNvPr id="5" name="Resim 4"/>
          <p:cNvPicPr>
            <a:picLocks noChangeAspect="1"/>
          </p:cNvPicPr>
          <p:nvPr/>
        </p:nvPicPr>
        <p:blipFill>
          <a:blip r:embed="rId2"/>
          <a:stretch>
            <a:fillRect/>
          </a:stretch>
        </p:blipFill>
        <p:spPr>
          <a:xfrm>
            <a:off x="3071390" y="2276314"/>
            <a:ext cx="6049219" cy="2305372"/>
          </a:xfrm>
          <a:prstGeom prst="rect">
            <a:avLst/>
          </a:prstGeom>
        </p:spPr>
      </p:pic>
    </p:spTree>
    <p:extLst>
      <p:ext uri="{BB962C8B-B14F-4D97-AF65-F5344CB8AC3E}">
        <p14:creationId xmlns:p14="http://schemas.microsoft.com/office/powerpoint/2010/main" val="3333368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800" b="1" dirty="0"/>
              <a:t>Sanal Bellek Yönetimi</a:t>
            </a:r>
            <a:endParaRPr lang="tr-TR" sz="48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10088880" cy="4401205"/>
          </a:xfrm>
          <a:prstGeom prst="rect">
            <a:avLst/>
          </a:prstGeom>
        </p:spPr>
        <p:txBody>
          <a:bodyPr wrap="square">
            <a:spAutoFit/>
          </a:bodyPr>
          <a:lstStyle/>
          <a:p>
            <a:r>
              <a:rPr lang="tr-TR" sz="2800" b="1" dirty="0"/>
              <a:t>Sanal bellek,</a:t>
            </a:r>
            <a:r>
              <a:rPr lang="tr-TR" sz="2800" dirty="0"/>
              <a:t> fiziksel belleğin görünürdeki miktarını arttırarak uygulama programına (izlence) fiziksel belleğin boyutundan bağımsız ve sürekli bellek alanı sağlayan bilgisayar tekniğidir. Ana belleğin, diskin </a:t>
            </a:r>
            <a:r>
              <a:rPr lang="tr-TR" sz="2800" i="1" dirty="0"/>
              <a:t>(ikincil saklama)</a:t>
            </a:r>
            <a:r>
              <a:rPr lang="tr-TR" sz="2800" dirty="0"/>
              <a:t> </a:t>
            </a:r>
            <a:r>
              <a:rPr lang="tr-TR" sz="2800" i="1" dirty="0"/>
              <a:t>önbelleği (</a:t>
            </a:r>
            <a:r>
              <a:rPr lang="tr-TR" sz="2800" i="1" dirty="0" err="1"/>
              <a:t>cache</a:t>
            </a:r>
            <a:r>
              <a:rPr lang="tr-TR" sz="2800" i="1" dirty="0"/>
              <a:t>)</a:t>
            </a:r>
            <a:r>
              <a:rPr lang="tr-TR" sz="2800" dirty="0"/>
              <a:t> gibi davranmasıyla; yani disk yüzeyini belleğin bir uzantısıymış gibi kullanmasıyla gerçekleştirilir. Ancak gerçekte, yalnızca o anda ihtiyaç duyulan veri tekerden ana belleğe aktarılıyor olabilir. Günümüzde genel amaçlı bilgisayarların işletim sistemleri çoklu ortam uygulamaları, kelime işlemcileri, tablolama uygulamaları gibi sıradan uygulamalar için sanal bellek yöntemi kullanılmaktadır.</a:t>
            </a:r>
          </a:p>
        </p:txBody>
      </p:sp>
    </p:spTree>
    <p:extLst>
      <p:ext uri="{BB962C8B-B14F-4D97-AF65-F5344CB8AC3E}">
        <p14:creationId xmlns:p14="http://schemas.microsoft.com/office/powerpoint/2010/main" val="1850513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Paging</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2862322"/>
          </a:xfrm>
          <a:prstGeom prst="rect">
            <a:avLst/>
          </a:prstGeom>
        </p:spPr>
        <p:txBody>
          <a:bodyPr wrap="square">
            <a:spAutoFit/>
          </a:bodyPr>
          <a:lstStyle/>
          <a:p>
            <a:r>
              <a:rPr lang="tr-TR" sz="3000" dirty="0"/>
              <a:t>Sayfalama, bitişik olmayan bellek tahsisi için kullanılan bir yöntem veya tekniktir. Sabit boyutlu bir bölümleme temasıdır (şema). Sayfalamada, hem ana bellek hem de ikincil bellek, eşit sabit boyutlu bölümlere ayrılır. İkincil bellek alanı biriminin ve ana bellek alanı biriminin bölümleri sırasıyla sayfalar ve </a:t>
            </a:r>
            <a:r>
              <a:rPr lang="tr-TR" sz="3000" dirty="0" err="1"/>
              <a:t>framelar</a:t>
            </a:r>
            <a:r>
              <a:rPr lang="tr-TR" sz="3000" dirty="0"/>
              <a:t>(çerçeve) olarak adlandırılır.</a:t>
            </a:r>
          </a:p>
        </p:txBody>
      </p:sp>
    </p:spTree>
    <p:extLst>
      <p:ext uri="{BB962C8B-B14F-4D97-AF65-F5344CB8AC3E}">
        <p14:creationId xmlns:p14="http://schemas.microsoft.com/office/powerpoint/2010/main" val="3115198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Paging</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3539430"/>
          </a:xfrm>
          <a:prstGeom prst="rect">
            <a:avLst/>
          </a:prstGeom>
        </p:spPr>
        <p:txBody>
          <a:bodyPr wrap="square">
            <a:spAutoFit/>
          </a:bodyPr>
          <a:lstStyle/>
          <a:p>
            <a:r>
              <a:rPr lang="tr-TR" sz="3200" dirty="0"/>
              <a:t>Sayfalama, </a:t>
            </a:r>
            <a:r>
              <a:rPr lang="tr-TR" sz="3200" dirty="0">
                <a:solidFill>
                  <a:srgbClr val="FF0000"/>
                </a:solidFill>
              </a:rPr>
              <a:t>ikincil bellekten ana belleğe </a:t>
            </a:r>
            <a:r>
              <a:rPr lang="tr-TR" sz="3200" dirty="0"/>
              <a:t>sayfalar şeklinde tanımlanmış getirme işlemleri olan bir bellek yönetimi yöntemidir. Sayfalamada, her işlem, </a:t>
            </a:r>
            <a:r>
              <a:rPr lang="tr-TR" sz="3200" dirty="0">
                <a:solidFill>
                  <a:srgbClr val="FF0000"/>
                </a:solidFill>
              </a:rPr>
              <a:t>her parçanın boyutunun sayfa boyutuyla aynı olduğu yerde </a:t>
            </a:r>
            <a:r>
              <a:rPr lang="tr-TR" sz="3200" dirty="0"/>
              <a:t>parçalara bölünür. Son yarının boyutu da ancak sayfa boyutu olabilir. İşlem alanı biriminin sayfaları, erişilebilirliklerine bağlı olarak ana bellek çerçeveleri içinde tutulur.</a:t>
            </a:r>
          </a:p>
        </p:txBody>
      </p:sp>
    </p:spTree>
    <p:extLst>
      <p:ext uri="{BB962C8B-B14F-4D97-AF65-F5344CB8AC3E}">
        <p14:creationId xmlns:p14="http://schemas.microsoft.com/office/powerpoint/2010/main" val="3631385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Paging</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861774"/>
          </a:xfrm>
          <a:prstGeom prst="rect">
            <a:avLst/>
          </a:prstGeom>
        </p:spPr>
        <p:txBody>
          <a:bodyPr wrap="square">
            <a:spAutoFit/>
          </a:bodyPr>
          <a:lstStyle/>
          <a:p>
            <a:r>
              <a:rPr lang="tr-TR" sz="2500" dirty="0"/>
              <a:t>.</a:t>
            </a:r>
          </a:p>
          <a:p>
            <a:endParaRPr lang="tr-TR" sz="2500"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061" y="1430232"/>
            <a:ext cx="7057658" cy="4212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219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Sayfalandırma</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2862322"/>
          </a:xfrm>
          <a:prstGeom prst="rect">
            <a:avLst/>
          </a:prstGeom>
        </p:spPr>
        <p:txBody>
          <a:bodyPr wrap="square">
            <a:spAutoFit/>
          </a:bodyPr>
          <a:lstStyle/>
          <a:p>
            <a:r>
              <a:rPr lang="tr-TR" sz="3000" dirty="0" err="1"/>
              <a:t>Sayfalandırmanın</a:t>
            </a:r>
            <a:r>
              <a:rPr lang="tr-TR" sz="3000" dirty="0"/>
              <a:t> arkasındaki temel fikir oldukça basittir: Fiziksel bellek sabit boyutlu parçalar halinde (sayfa çerçeveleri) işlemlere ayrılıp ve bilgileri bir sayfa tablosuna kaydederek işlemin çeşitli sayfalarının nerede olduğu takip edilir. Her işlemin, tipik olarak ana bellekte bulunan kendi sayfa tablosu vardır ve sayfa tablosu, işlemin her sanal sayfasının fiziksel konumunu depolar. </a:t>
            </a:r>
          </a:p>
        </p:txBody>
      </p:sp>
    </p:spTree>
    <p:extLst>
      <p:ext uri="{BB962C8B-B14F-4D97-AF65-F5344CB8AC3E}">
        <p14:creationId xmlns:p14="http://schemas.microsoft.com/office/powerpoint/2010/main" val="3663449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Sayfalandırma</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2400657"/>
          </a:xfrm>
          <a:prstGeom prst="rect">
            <a:avLst/>
          </a:prstGeom>
        </p:spPr>
        <p:txBody>
          <a:bodyPr wrap="square">
            <a:spAutoFit/>
          </a:bodyPr>
          <a:lstStyle/>
          <a:p>
            <a:r>
              <a:rPr lang="tr-TR" sz="3000" dirty="0"/>
              <a:t>Sayfa tablosunda N satır vardır, burada N, işlemdeki sanal sayfaların sayısıdır. İşlemin o anda ana bellekte olmayan sayfaları varsa, sayfa tablosu bunu ilgili bir biti 0’a ayarlayarak gösterir; sayfa ana bellekte ise, ilgili bit 1 olarak ayarlanır. Bu nedenle, sayfa tablosunun her girişinin ilgili bir bit ve bir çerçeve numarası olarak iki alanı vardır.</a:t>
            </a:r>
          </a:p>
        </p:txBody>
      </p:sp>
    </p:spTree>
    <p:extLst>
      <p:ext uri="{BB962C8B-B14F-4D97-AF65-F5344CB8AC3E}">
        <p14:creationId xmlns:p14="http://schemas.microsoft.com/office/powerpoint/2010/main" val="4828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Segmentation</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27612" y="1485708"/>
            <a:ext cx="10946673" cy="4401205"/>
          </a:xfrm>
          <a:prstGeom prst="rect">
            <a:avLst/>
          </a:prstGeom>
        </p:spPr>
        <p:txBody>
          <a:bodyPr wrap="square">
            <a:spAutoFit/>
          </a:bodyPr>
          <a:lstStyle/>
          <a:p>
            <a:r>
              <a:rPr lang="en-US" sz="2800" dirty="0" err="1"/>
              <a:t>Segmentasyon</a:t>
            </a:r>
            <a:r>
              <a:rPr lang="en-US" sz="2800" dirty="0"/>
              <a:t>, </a:t>
            </a:r>
            <a:r>
              <a:rPr lang="en-US" sz="2800" dirty="0" err="1"/>
              <a:t>sayfalama</a:t>
            </a:r>
            <a:r>
              <a:rPr lang="en-US" sz="2800" dirty="0"/>
              <a:t> </a:t>
            </a:r>
            <a:r>
              <a:rPr lang="en-US" sz="2800" dirty="0" err="1"/>
              <a:t>gibi</a:t>
            </a:r>
            <a:r>
              <a:rPr lang="en-US" sz="2800" dirty="0"/>
              <a:t> </a:t>
            </a:r>
            <a:r>
              <a:rPr lang="en-US" sz="2800" dirty="0" err="1"/>
              <a:t>bitişik</a:t>
            </a:r>
            <a:r>
              <a:rPr lang="en-US" sz="2800" dirty="0"/>
              <a:t> </a:t>
            </a:r>
            <a:r>
              <a:rPr lang="en-US" sz="2800" dirty="0" err="1"/>
              <a:t>olmayan</a:t>
            </a:r>
            <a:r>
              <a:rPr lang="en-US" sz="2800" dirty="0"/>
              <a:t> </a:t>
            </a:r>
            <a:r>
              <a:rPr lang="en-US" sz="2800" dirty="0" err="1"/>
              <a:t>başka</a:t>
            </a:r>
            <a:r>
              <a:rPr lang="en-US" sz="2800" dirty="0"/>
              <a:t> </a:t>
            </a:r>
            <a:r>
              <a:rPr lang="en-US" sz="2800" dirty="0" err="1"/>
              <a:t>bir</a:t>
            </a:r>
            <a:r>
              <a:rPr lang="en-US" sz="2800" dirty="0"/>
              <a:t> </a:t>
            </a:r>
            <a:r>
              <a:rPr lang="en-US" sz="2800" dirty="0" err="1"/>
              <a:t>bellek</a:t>
            </a:r>
            <a:r>
              <a:rPr lang="en-US" sz="2800" dirty="0"/>
              <a:t> </a:t>
            </a:r>
            <a:r>
              <a:rPr lang="en-US" sz="2800" dirty="0" err="1"/>
              <a:t>ayırma</a:t>
            </a:r>
            <a:r>
              <a:rPr lang="en-US" sz="2800" dirty="0"/>
              <a:t> </a:t>
            </a:r>
            <a:r>
              <a:rPr lang="en-US" sz="2800" dirty="0" err="1"/>
              <a:t>şemasıdır</a:t>
            </a:r>
            <a:r>
              <a:rPr lang="en-US" sz="2800" dirty="0"/>
              <a:t>. </a:t>
            </a:r>
            <a:r>
              <a:rPr lang="en-US" sz="2800" dirty="0" err="1"/>
              <a:t>sayfalama</a:t>
            </a:r>
            <a:r>
              <a:rPr lang="en-US" sz="2800" dirty="0"/>
              <a:t> </a:t>
            </a:r>
            <a:r>
              <a:rPr lang="en-US" sz="2800" dirty="0" err="1"/>
              <a:t>gibi</a:t>
            </a:r>
            <a:r>
              <a:rPr lang="en-US" sz="2800" dirty="0"/>
              <a:t>, </a:t>
            </a:r>
            <a:r>
              <a:rPr lang="en-US" sz="2800" dirty="0" err="1"/>
              <a:t>segmentasyonda</a:t>
            </a:r>
            <a:r>
              <a:rPr lang="en-US" sz="2800" dirty="0"/>
              <a:t>, </a:t>
            </a:r>
            <a:r>
              <a:rPr lang="en-US" sz="2800" dirty="0" err="1"/>
              <a:t>süreç</a:t>
            </a:r>
            <a:r>
              <a:rPr lang="en-US" sz="2800" dirty="0"/>
              <a:t> </a:t>
            </a:r>
            <a:r>
              <a:rPr lang="en-US" sz="2800" dirty="0" err="1"/>
              <a:t>gelişigüzel</a:t>
            </a:r>
            <a:r>
              <a:rPr lang="en-US" sz="2800" dirty="0"/>
              <a:t> </a:t>
            </a:r>
            <a:r>
              <a:rPr lang="en-US" sz="2800" dirty="0" err="1"/>
              <a:t>bir</a:t>
            </a:r>
            <a:r>
              <a:rPr lang="en-US" sz="2800" dirty="0"/>
              <a:t> </a:t>
            </a:r>
            <a:r>
              <a:rPr lang="en-US" sz="2800" dirty="0" err="1"/>
              <a:t>şekilde</a:t>
            </a:r>
            <a:r>
              <a:rPr lang="en-US" sz="2800" dirty="0"/>
              <a:t> </a:t>
            </a:r>
            <a:r>
              <a:rPr lang="en-US" sz="2800" dirty="0" err="1"/>
              <a:t>monte</a:t>
            </a:r>
            <a:r>
              <a:rPr lang="en-US" sz="2800" dirty="0"/>
              <a:t> </a:t>
            </a:r>
            <a:r>
              <a:rPr lang="en-US" sz="2800" dirty="0" err="1"/>
              <a:t>edilmiş</a:t>
            </a:r>
            <a:r>
              <a:rPr lang="en-US" sz="2800" dirty="0"/>
              <a:t> (</a:t>
            </a:r>
            <a:r>
              <a:rPr lang="en-US" sz="2800" dirty="0" err="1"/>
              <a:t>sabit</a:t>
            </a:r>
            <a:r>
              <a:rPr lang="en-US" sz="2800" dirty="0"/>
              <a:t>) </a:t>
            </a:r>
            <a:r>
              <a:rPr lang="en-US" sz="2800" dirty="0" err="1"/>
              <a:t>boyutlu</a:t>
            </a:r>
            <a:r>
              <a:rPr lang="en-US" sz="2800" dirty="0"/>
              <a:t> </a:t>
            </a:r>
            <a:r>
              <a:rPr lang="en-US" sz="2800" dirty="0" err="1"/>
              <a:t>sayfalara</a:t>
            </a:r>
            <a:r>
              <a:rPr lang="en-US" sz="2800" dirty="0"/>
              <a:t> </a:t>
            </a:r>
            <a:r>
              <a:rPr lang="en-US" sz="2800" dirty="0" err="1"/>
              <a:t>bölünmez</a:t>
            </a:r>
            <a:r>
              <a:rPr lang="en-US" sz="2800" dirty="0"/>
              <a:t>. </a:t>
            </a:r>
            <a:r>
              <a:rPr lang="en-US" sz="2800" dirty="0" err="1"/>
              <a:t>Değişken</a:t>
            </a:r>
            <a:r>
              <a:rPr lang="en-US" sz="2800" dirty="0"/>
              <a:t> </a:t>
            </a:r>
            <a:r>
              <a:rPr lang="en-US" sz="2800" dirty="0" err="1"/>
              <a:t>boyutlu</a:t>
            </a:r>
            <a:r>
              <a:rPr lang="en-US" sz="2800" dirty="0"/>
              <a:t> </a:t>
            </a:r>
            <a:r>
              <a:rPr lang="en-US" sz="2800" dirty="0" err="1"/>
              <a:t>bir</a:t>
            </a:r>
            <a:r>
              <a:rPr lang="en-US" sz="2800" dirty="0"/>
              <a:t> </a:t>
            </a:r>
            <a:r>
              <a:rPr lang="en-US" sz="2800" dirty="0" err="1"/>
              <a:t>bölümleme</a:t>
            </a:r>
            <a:r>
              <a:rPr lang="en-US" sz="2800" dirty="0"/>
              <a:t> </a:t>
            </a:r>
            <a:r>
              <a:rPr lang="en-US" sz="2800" dirty="0" err="1"/>
              <a:t>temasıdır</a:t>
            </a:r>
            <a:r>
              <a:rPr lang="en-US" sz="2800" dirty="0"/>
              <a:t>. </a:t>
            </a:r>
            <a:r>
              <a:rPr lang="en-US" sz="2800" dirty="0" err="1"/>
              <a:t>sayfalama</a:t>
            </a:r>
            <a:r>
              <a:rPr lang="en-US" sz="2800" dirty="0"/>
              <a:t> </a:t>
            </a:r>
            <a:r>
              <a:rPr lang="en-US" sz="2800" dirty="0" err="1"/>
              <a:t>gibi</a:t>
            </a:r>
            <a:r>
              <a:rPr lang="en-US" sz="2800" dirty="0"/>
              <a:t>, </a:t>
            </a:r>
            <a:r>
              <a:rPr lang="en-US" sz="2800" dirty="0" err="1"/>
              <a:t>segmentasyonda</a:t>
            </a:r>
            <a:r>
              <a:rPr lang="en-US" sz="2800" dirty="0"/>
              <a:t>, </a:t>
            </a:r>
            <a:r>
              <a:rPr lang="en-US" sz="2800" dirty="0" err="1"/>
              <a:t>ikincil</a:t>
            </a:r>
            <a:r>
              <a:rPr lang="en-US" sz="2800" dirty="0"/>
              <a:t> </a:t>
            </a:r>
            <a:r>
              <a:rPr lang="en-US" sz="2800" dirty="0" err="1"/>
              <a:t>ve</a:t>
            </a:r>
            <a:r>
              <a:rPr lang="en-US" sz="2800" dirty="0"/>
              <a:t> </a:t>
            </a:r>
            <a:r>
              <a:rPr lang="en-US" sz="2800" dirty="0" err="1"/>
              <a:t>ana</a:t>
            </a:r>
            <a:r>
              <a:rPr lang="en-US" sz="2800" dirty="0"/>
              <a:t> </a:t>
            </a:r>
            <a:r>
              <a:rPr lang="en-US" sz="2800" dirty="0" err="1"/>
              <a:t>bellek</a:t>
            </a:r>
            <a:r>
              <a:rPr lang="en-US" sz="2800" dirty="0"/>
              <a:t> </a:t>
            </a:r>
            <a:r>
              <a:rPr lang="en-US" sz="2800" dirty="0" err="1"/>
              <a:t>eşit</a:t>
            </a:r>
            <a:r>
              <a:rPr lang="en-US" sz="2800" dirty="0"/>
              <a:t> </a:t>
            </a:r>
            <a:r>
              <a:rPr lang="en-US" sz="2800" dirty="0" err="1"/>
              <a:t>büyüklükteki</a:t>
            </a:r>
            <a:r>
              <a:rPr lang="en-US" sz="2800" dirty="0"/>
              <a:t> </a:t>
            </a:r>
            <a:r>
              <a:rPr lang="en-US" sz="2800" dirty="0" err="1"/>
              <a:t>bölümlere</a:t>
            </a:r>
            <a:r>
              <a:rPr lang="en-US" sz="2800" dirty="0"/>
              <a:t> </a:t>
            </a:r>
            <a:r>
              <a:rPr lang="en-US" sz="2800" dirty="0" err="1"/>
              <a:t>bölünmez</a:t>
            </a:r>
            <a:r>
              <a:rPr lang="en-US" sz="2800" dirty="0"/>
              <a:t>. </a:t>
            </a:r>
            <a:r>
              <a:rPr lang="en-US" sz="2800" dirty="0" err="1"/>
              <a:t>İkincil</a:t>
            </a:r>
            <a:r>
              <a:rPr lang="en-US" sz="2800" dirty="0"/>
              <a:t> </a:t>
            </a:r>
            <a:r>
              <a:rPr lang="en-US" sz="2800" dirty="0" err="1"/>
              <a:t>bellek</a:t>
            </a:r>
            <a:r>
              <a:rPr lang="en-US" sz="2800" dirty="0"/>
              <a:t> </a:t>
            </a:r>
            <a:r>
              <a:rPr lang="en-US" sz="2800" dirty="0" err="1"/>
              <a:t>alanı</a:t>
            </a:r>
            <a:r>
              <a:rPr lang="en-US" sz="2800" dirty="0"/>
              <a:t> </a:t>
            </a:r>
            <a:r>
              <a:rPr lang="en-US" sz="2800" dirty="0" err="1"/>
              <a:t>birimlerinin</a:t>
            </a:r>
            <a:r>
              <a:rPr lang="en-US" sz="2800" dirty="0"/>
              <a:t> </a:t>
            </a:r>
            <a:r>
              <a:rPr lang="en-US" sz="2800" dirty="0" err="1"/>
              <a:t>bölümleri</a:t>
            </a:r>
            <a:r>
              <a:rPr lang="en-US" sz="2800" dirty="0"/>
              <a:t>, </a:t>
            </a:r>
            <a:r>
              <a:rPr lang="en-US" sz="2800" dirty="0" err="1"/>
              <a:t>bölümler</a:t>
            </a:r>
            <a:r>
              <a:rPr lang="en-US" sz="2800" dirty="0"/>
              <a:t> </a:t>
            </a:r>
            <a:r>
              <a:rPr lang="en-US" sz="2800" dirty="0" err="1"/>
              <a:t>olarak</a:t>
            </a:r>
            <a:r>
              <a:rPr lang="en-US" sz="2800" dirty="0"/>
              <a:t> </a:t>
            </a:r>
            <a:r>
              <a:rPr lang="en-US" sz="2800" dirty="0" err="1"/>
              <a:t>bilinir</a:t>
            </a:r>
            <a:r>
              <a:rPr lang="en-US" sz="2800" dirty="0"/>
              <a:t>. Her </a:t>
            </a:r>
            <a:r>
              <a:rPr lang="en-US" sz="2800" dirty="0" err="1"/>
              <a:t>segmentle</a:t>
            </a:r>
            <a:r>
              <a:rPr lang="en-US" sz="2800" dirty="0"/>
              <a:t> </a:t>
            </a:r>
            <a:r>
              <a:rPr lang="en-US" sz="2800" dirty="0" err="1"/>
              <a:t>ilgili</a:t>
            </a:r>
            <a:r>
              <a:rPr lang="en-US" sz="2800" dirty="0"/>
              <a:t> </a:t>
            </a:r>
            <a:r>
              <a:rPr lang="en-US" sz="2800" dirty="0" err="1"/>
              <a:t>ayrıntılar</a:t>
            </a:r>
            <a:r>
              <a:rPr lang="en-US" sz="2800" dirty="0"/>
              <a:t>, </a:t>
            </a:r>
            <a:r>
              <a:rPr lang="en-US" sz="2800" dirty="0" err="1"/>
              <a:t>segmentasyon</a:t>
            </a:r>
            <a:r>
              <a:rPr lang="en-US" sz="2800" dirty="0"/>
              <a:t> </a:t>
            </a:r>
            <a:r>
              <a:rPr lang="en-US" sz="2800" dirty="0" err="1"/>
              <a:t>tablosu</a:t>
            </a:r>
            <a:r>
              <a:rPr lang="en-US" sz="2800" dirty="0"/>
              <a:t> </a:t>
            </a:r>
            <a:r>
              <a:rPr lang="en-US" sz="2800" dirty="0" err="1"/>
              <a:t>olarak</a:t>
            </a:r>
            <a:r>
              <a:rPr lang="en-US" sz="2800" dirty="0"/>
              <a:t> </a:t>
            </a:r>
            <a:r>
              <a:rPr lang="en-US" sz="2800" dirty="0" err="1"/>
              <a:t>bilinen</a:t>
            </a:r>
            <a:r>
              <a:rPr lang="en-US" sz="2800" dirty="0"/>
              <a:t> </a:t>
            </a:r>
            <a:r>
              <a:rPr lang="en-US" sz="2800" dirty="0" err="1"/>
              <a:t>bir</a:t>
            </a:r>
            <a:r>
              <a:rPr lang="en-US" sz="2800" dirty="0"/>
              <a:t> </a:t>
            </a:r>
            <a:r>
              <a:rPr lang="en-US" sz="2800" dirty="0" err="1"/>
              <a:t>tabloda</a:t>
            </a:r>
            <a:r>
              <a:rPr lang="en-US" sz="2800" dirty="0"/>
              <a:t> </a:t>
            </a:r>
            <a:r>
              <a:rPr lang="en-US" sz="2800" dirty="0" err="1"/>
              <a:t>tutulur</a:t>
            </a:r>
            <a:r>
              <a:rPr lang="en-US" sz="2800" dirty="0"/>
              <a:t>.</a:t>
            </a:r>
            <a:endParaRPr lang="tr-TR" sz="2800" dirty="0"/>
          </a:p>
          <a:p>
            <a:endParaRPr lang="tr-TR" sz="2800" dirty="0"/>
          </a:p>
          <a:p>
            <a:r>
              <a:rPr lang="en-US" sz="2800" dirty="0"/>
              <a:t>Segment </a:t>
            </a:r>
            <a:r>
              <a:rPr lang="en-US" sz="2800" dirty="0" err="1"/>
              <a:t>tablosu</a:t>
            </a:r>
            <a:r>
              <a:rPr lang="en-US" sz="2800" dirty="0"/>
              <a:t>, segment </a:t>
            </a:r>
            <a:r>
              <a:rPr lang="en-US" sz="2800" dirty="0" err="1"/>
              <a:t>ile</a:t>
            </a:r>
            <a:r>
              <a:rPr lang="en-US" sz="2800" dirty="0"/>
              <a:t> </a:t>
            </a:r>
            <a:r>
              <a:rPr lang="en-US" sz="2800" dirty="0" err="1"/>
              <a:t>ilgili</a:t>
            </a:r>
            <a:r>
              <a:rPr lang="en-US" sz="2800" dirty="0"/>
              <a:t> </a:t>
            </a:r>
            <a:r>
              <a:rPr lang="en-US" sz="2800" dirty="0" err="1"/>
              <a:t>iki</a:t>
            </a:r>
            <a:r>
              <a:rPr lang="en-US" sz="2800" dirty="0"/>
              <a:t> </a:t>
            </a:r>
            <a:r>
              <a:rPr lang="en-US" sz="2800" dirty="0" err="1"/>
              <a:t>ana</a:t>
            </a:r>
            <a:r>
              <a:rPr lang="en-US" sz="2800" dirty="0"/>
              <a:t> </a:t>
            </a:r>
            <a:r>
              <a:rPr lang="en-US" sz="2800" dirty="0" err="1"/>
              <a:t>veri</a:t>
            </a:r>
            <a:r>
              <a:rPr lang="en-US" sz="2800" dirty="0"/>
              <a:t> </a:t>
            </a:r>
            <a:r>
              <a:rPr lang="en-US" sz="2800" dirty="0" err="1"/>
              <a:t>içerir</a:t>
            </a:r>
            <a:r>
              <a:rPr lang="en-US" sz="2800" dirty="0"/>
              <a:t>. </a:t>
            </a:r>
            <a:r>
              <a:rPr lang="en-US" sz="2800" dirty="0" err="1"/>
              <a:t>Biri</a:t>
            </a:r>
            <a:r>
              <a:rPr lang="en-US" sz="2800" dirty="0"/>
              <a:t>, </a:t>
            </a:r>
            <a:r>
              <a:rPr lang="en-US" sz="2800" dirty="0" err="1"/>
              <a:t>segmentin</a:t>
            </a:r>
            <a:r>
              <a:rPr lang="en-US" sz="2800" dirty="0"/>
              <a:t> alt </a:t>
            </a:r>
            <a:r>
              <a:rPr lang="en-US" sz="2800" dirty="0" err="1"/>
              <a:t>adresi</a:t>
            </a:r>
            <a:r>
              <a:rPr lang="en-US" sz="2800" dirty="0"/>
              <a:t> </a:t>
            </a:r>
            <a:r>
              <a:rPr lang="en-US" sz="2800" dirty="0" err="1"/>
              <a:t>olan</a:t>
            </a:r>
            <a:r>
              <a:rPr lang="en-US" sz="2800" dirty="0"/>
              <a:t> Base, </a:t>
            </a:r>
            <a:r>
              <a:rPr lang="en-US" sz="2800" dirty="0" err="1"/>
              <a:t>diğeri</a:t>
            </a:r>
            <a:r>
              <a:rPr lang="en-US" sz="2800" dirty="0"/>
              <a:t> </a:t>
            </a:r>
            <a:r>
              <a:rPr lang="en-US" sz="2800" dirty="0" err="1"/>
              <a:t>ise</a:t>
            </a:r>
            <a:r>
              <a:rPr lang="en-US" sz="2800" dirty="0"/>
              <a:t> </a:t>
            </a:r>
            <a:r>
              <a:rPr lang="en-US" sz="2800" dirty="0" err="1"/>
              <a:t>segmentin</a:t>
            </a:r>
            <a:r>
              <a:rPr lang="en-US" sz="2800" dirty="0"/>
              <a:t> </a:t>
            </a:r>
            <a:r>
              <a:rPr lang="en-US" sz="2800" dirty="0" err="1"/>
              <a:t>uzunluğu</a:t>
            </a:r>
            <a:r>
              <a:rPr lang="en-US" sz="2800" dirty="0"/>
              <a:t> </a:t>
            </a:r>
            <a:r>
              <a:rPr lang="en-US" sz="2800" dirty="0" err="1"/>
              <a:t>olan</a:t>
            </a:r>
            <a:r>
              <a:rPr lang="en-US" sz="2800" dirty="0"/>
              <a:t> Limit.  </a:t>
            </a:r>
            <a:endParaRPr lang="tr-TR" sz="2800" dirty="0"/>
          </a:p>
        </p:txBody>
      </p:sp>
    </p:spTree>
    <p:extLst>
      <p:ext uri="{BB962C8B-B14F-4D97-AF65-F5344CB8AC3E}">
        <p14:creationId xmlns:p14="http://schemas.microsoft.com/office/powerpoint/2010/main" val="3279604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Segmentation</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1815882"/>
          </a:xfrm>
          <a:prstGeom prst="rect">
            <a:avLst/>
          </a:prstGeom>
        </p:spPr>
        <p:txBody>
          <a:bodyPr wrap="square">
            <a:spAutoFit/>
          </a:bodyPr>
          <a:lstStyle/>
          <a:p>
            <a:r>
              <a:rPr lang="tr-TR" sz="2800" dirty="0" err="1"/>
              <a:t>Segmentasyonda</a:t>
            </a:r>
            <a:r>
              <a:rPr lang="tr-TR" sz="2800" dirty="0"/>
              <a:t> CPU, </a:t>
            </a:r>
            <a:r>
              <a:rPr lang="tr-TR" sz="2800" dirty="0" err="1"/>
              <a:t>Segment</a:t>
            </a:r>
            <a:r>
              <a:rPr lang="tr-TR" sz="2800" dirty="0"/>
              <a:t> numarası ve </a:t>
            </a:r>
            <a:r>
              <a:rPr lang="tr-TR" sz="2800" dirty="0" err="1"/>
              <a:t>segment</a:t>
            </a:r>
            <a:r>
              <a:rPr lang="tr-TR" sz="2800" dirty="0"/>
              <a:t> ofsetini içeren mantıksal bir adres oluşturur. </a:t>
            </a:r>
            <a:r>
              <a:rPr lang="tr-TR" sz="2800" dirty="0" err="1"/>
              <a:t>Segment</a:t>
            </a:r>
            <a:r>
              <a:rPr lang="tr-TR" sz="2800" dirty="0"/>
              <a:t> ofseti sınırdan daha küçük bir miktar ise, o zaman geçerli adres denilen adres ile işlem yapılır, aksi takdirde adres geçersiz olduğundan yanlış hesaplama yapar.</a:t>
            </a:r>
          </a:p>
        </p:txBody>
      </p:sp>
    </p:spTree>
    <p:extLst>
      <p:ext uri="{BB962C8B-B14F-4D97-AF65-F5344CB8AC3E}">
        <p14:creationId xmlns:p14="http://schemas.microsoft.com/office/powerpoint/2010/main" val="271935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Segmentation</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2286000" y="4782928"/>
            <a:ext cx="6253266" cy="954107"/>
          </a:xfrm>
          <a:prstGeom prst="rect">
            <a:avLst/>
          </a:prstGeom>
        </p:spPr>
        <p:txBody>
          <a:bodyPr wrap="square">
            <a:spAutoFit/>
          </a:bodyPr>
          <a:lstStyle/>
          <a:p>
            <a:r>
              <a:rPr lang="tr-TR" sz="2800" dirty="0"/>
              <a:t>.</a:t>
            </a:r>
          </a:p>
          <a:p>
            <a:endParaRPr lang="tr-TR" sz="2800" dirty="0"/>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854" y="1696184"/>
            <a:ext cx="7058025"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78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Tek işlemcili Bilgisayarlar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436914" y="2285148"/>
            <a:ext cx="9596846" cy="2246769"/>
          </a:xfrm>
          <a:prstGeom prst="rect">
            <a:avLst/>
          </a:prstGeom>
        </p:spPr>
        <p:txBody>
          <a:bodyPr wrap="square">
            <a:spAutoFit/>
          </a:bodyPr>
          <a:lstStyle/>
          <a:p>
            <a:pPr algn="l"/>
            <a:r>
              <a:rPr lang="tr-TR" sz="2800" b="0" i="0" dirty="0">
                <a:solidFill>
                  <a:srgbClr val="374151"/>
                </a:solidFill>
                <a:effectLst/>
                <a:latin typeface="Söhne"/>
              </a:rPr>
              <a:t>Tek işlemcili bilgisayarlar, sadece bir merkezi işlem birimi (CPU) içerir. Bu CPU, bilgisayarın tüm işlemlerini gerçekleştirir. Gelen verileri işler, hesaplamaları yapar ve işletim sistemi ile diğer uygulamaların çalışmasını yönetir. Tek işlemcili sistemler, özellikle eski bilgisayarlar için yaygın olarak kullanılırdı.</a:t>
            </a:r>
          </a:p>
        </p:txBody>
      </p:sp>
    </p:spTree>
    <p:extLst>
      <p:ext uri="{BB962C8B-B14F-4D97-AF65-F5344CB8AC3E}">
        <p14:creationId xmlns:p14="http://schemas.microsoft.com/office/powerpoint/2010/main" val="3366484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Segmentation</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1815882"/>
          </a:xfrm>
          <a:prstGeom prst="rect">
            <a:avLst/>
          </a:prstGeom>
        </p:spPr>
        <p:txBody>
          <a:bodyPr wrap="square">
            <a:spAutoFit/>
          </a:bodyPr>
          <a:lstStyle/>
          <a:p>
            <a:r>
              <a:rPr lang="tr-TR" sz="2800" dirty="0" err="1"/>
              <a:t>Segmentasyonda</a:t>
            </a:r>
            <a:r>
              <a:rPr lang="tr-TR" sz="2800" dirty="0"/>
              <a:t> CPU, </a:t>
            </a:r>
            <a:r>
              <a:rPr lang="tr-TR" sz="2800" dirty="0" err="1"/>
              <a:t>Segment</a:t>
            </a:r>
            <a:r>
              <a:rPr lang="tr-TR" sz="2800" dirty="0"/>
              <a:t> numarası ve </a:t>
            </a:r>
            <a:r>
              <a:rPr lang="tr-TR" sz="2800" dirty="0" err="1"/>
              <a:t>segment</a:t>
            </a:r>
            <a:r>
              <a:rPr lang="tr-TR" sz="2800" dirty="0"/>
              <a:t> ofsetini içeren mantıksal bir adres oluşturur. </a:t>
            </a:r>
            <a:r>
              <a:rPr lang="tr-TR" sz="2800" dirty="0" err="1"/>
              <a:t>Segment</a:t>
            </a:r>
            <a:r>
              <a:rPr lang="tr-TR" sz="2800" dirty="0"/>
              <a:t> ofseti sınırdan daha küçük bir miktar ise, o zaman geçerli adres denilen adres, aksi takdirde adres geçersiz olduğundan yanlış hesaplama yapar.</a:t>
            </a:r>
          </a:p>
        </p:txBody>
      </p:sp>
    </p:spTree>
    <p:extLst>
      <p:ext uri="{BB962C8B-B14F-4D97-AF65-F5344CB8AC3E}">
        <p14:creationId xmlns:p14="http://schemas.microsoft.com/office/powerpoint/2010/main" val="203494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Bölümlendirme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2400657"/>
          </a:xfrm>
          <a:prstGeom prst="rect">
            <a:avLst/>
          </a:prstGeom>
        </p:spPr>
        <p:txBody>
          <a:bodyPr wrap="square">
            <a:spAutoFit/>
          </a:bodyPr>
          <a:lstStyle/>
          <a:p>
            <a:r>
              <a:rPr lang="tr-TR" sz="3000" dirty="0"/>
              <a:t>Ön bellek oluşturmak için bir diğer yöntem, bölümlemedir. Sanal adres alanını eşit, sabit boyutlu sayfalara ve fiziksel adres alanını eşit boyutlu sayfa çerçevelerine bölmek yerine, sanal adres alanı mantıksal, değişken uzunluklu birimlere veya bölümlere ayrılır. Fiziksel bellek ise bölümlere ayrılmaz.</a:t>
            </a:r>
          </a:p>
        </p:txBody>
      </p:sp>
    </p:spTree>
    <p:extLst>
      <p:ext uri="{BB962C8B-B14F-4D97-AF65-F5344CB8AC3E}">
        <p14:creationId xmlns:p14="http://schemas.microsoft.com/office/powerpoint/2010/main" val="4030336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Bölümlendirme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2862322"/>
          </a:xfrm>
          <a:prstGeom prst="rect">
            <a:avLst/>
          </a:prstGeom>
        </p:spPr>
        <p:txBody>
          <a:bodyPr wrap="square">
            <a:spAutoFit/>
          </a:bodyPr>
          <a:lstStyle/>
          <a:p>
            <a:r>
              <a:rPr lang="tr-TR" sz="3000" dirty="0"/>
              <a:t>Bir bölümün fiziksel belleğe kopyalanması gerektiğinde, işletim sistemi tüm bölümü depolamaya yetecek büyüklükte bir boş bellek yığını arar. Her bölümün bellekte yer alıp almadığını belirten bir baz adresi ve boyutunu belirten bir sınırı vardır. Birden çok bölümden oluşan her program, bir sayfa tablosu yerine bir bölüm tablosuna sahiptir. Bu bölüm tablosu, her bölüm için baz / sınır çiftlerini içerir.</a:t>
            </a:r>
          </a:p>
        </p:txBody>
      </p:sp>
    </p:spTree>
    <p:extLst>
      <p:ext uri="{BB962C8B-B14F-4D97-AF65-F5344CB8AC3E}">
        <p14:creationId xmlns:p14="http://schemas.microsoft.com/office/powerpoint/2010/main" val="3610908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Bölümlendirme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3323987"/>
          </a:xfrm>
          <a:prstGeom prst="rect">
            <a:avLst/>
          </a:prstGeom>
        </p:spPr>
        <p:txBody>
          <a:bodyPr wrap="square">
            <a:spAutoFit/>
          </a:bodyPr>
          <a:lstStyle/>
          <a:p>
            <a:r>
              <a:rPr lang="tr-TR" sz="3000" dirty="0" err="1"/>
              <a:t>Sayfalandırmada</a:t>
            </a:r>
            <a:r>
              <a:rPr lang="tr-TR" sz="3000" dirty="0"/>
              <a:t> olduğu gibi, bölümleme de parçalanma sorunları vardır. Bir çerçeve, çerçevenin tamamına ihtiyaç duymayan bir işleme tahsis edilebileceğinden, sayfalama dâhili parçalama oluşturur. Bölümleme de ise harici parçalanma oluşur. Bölümler ayrıldıkça ve serbest bırakıldıkça, bellekte bulunan boş yığınlar parçalanır. Sonuç olarak, birçok küçük parça vardır, ancak hiçbiri tüm bölümü depolayacak kadar büyük değildir.</a:t>
            </a:r>
          </a:p>
        </p:txBody>
      </p:sp>
    </p:spTree>
    <p:extLst>
      <p:ext uri="{BB962C8B-B14F-4D97-AF65-F5344CB8AC3E}">
        <p14:creationId xmlns:p14="http://schemas.microsoft.com/office/powerpoint/2010/main" val="2704384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Bölümlendirme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635726" y="1720840"/>
            <a:ext cx="10946673" cy="3323987"/>
          </a:xfrm>
          <a:prstGeom prst="rect">
            <a:avLst/>
          </a:prstGeom>
        </p:spPr>
        <p:txBody>
          <a:bodyPr wrap="square">
            <a:spAutoFit/>
          </a:bodyPr>
          <a:lstStyle/>
          <a:p>
            <a:r>
              <a:rPr lang="tr-TR" sz="3000" dirty="0"/>
              <a:t> Harici parçalanmanın önüne geçebilmek için, sistemler bir çeşit çöp toplama kullanır. Bu işlem, daha küçük, parçalanmış yığınları daha büyük, kullanılabilir parçalar halinde birleştirmek için işgal edilmiş bellek parçalarını karıştırır. Örneğin Windows işletim sisteminde bir disk sürücüsünü daha önce birleştirdiyseniz (</a:t>
            </a:r>
            <a:r>
              <a:rPr lang="tr-TR" sz="3000" dirty="0" err="1"/>
              <a:t>defragment</a:t>
            </a:r>
            <a:r>
              <a:rPr lang="tr-TR" sz="3000" dirty="0"/>
              <a:t>) , diskte ki dağınık birçok küçük boş alanı, daha az dağınık daha büyük alanlar olacak şekilde birleştiren benzer bir sürece tanık olmuşsunuzdur.</a:t>
            </a:r>
          </a:p>
        </p:txBody>
      </p:sp>
    </p:spTree>
    <p:extLst>
      <p:ext uri="{BB962C8B-B14F-4D97-AF65-F5344CB8AC3E}">
        <p14:creationId xmlns:p14="http://schemas.microsoft.com/office/powerpoint/2010/main" val="1665413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7" y="408259"/>
            <a:ext cx="9326881" cy="758690"/>
          </a:xfrm>
        </p:spPr>
        <p:txBody>
          <a:bodyPr>
            <a:normAutofit/>
          </a:bodyPr>
          <a:lstStyle/>
          <a:p>
            <a:pPr algn="r"/>
            <a:r>
              <a:rPr lang="tr-TR" sz="4000" b="1" dirty="0">
                <a:solidFill>
                  <a:schemeClr val="bg1">
                    <a:lumMod val="75000"/>
                  </a:schemeClr>
                </a:solidFill>
              </a:rPr>
              <a:t>Kıyaslama</a:t>
            </a:r>
          </a:p>
        </p:txBody>
      </p:sp>
      <p:sp>
        <p:nvSpPr>
          <p:cNvPr id="3" name="Alt Başlık 2"/>
          <p:cNvSpPr>
            <a:spLocks noGrp="1"/>
          </p:cNvSpPr>
          <p:nvPr>
            <p:ph type="subTitle" idx="1"/>
          </p:nvPr>
        </p:nvSpPr>
        <p:spPr>
          <a:xfrm>
            <a:off x="1541416" y="1166949"/>
            <a:ext cx="9013371" cy="5120639"/>
          </a:xfrm>
        </p:spPr>
        <p:txBody>
          <a:bodyPr>
            <a:noAutofit/>
          </a:bodyPr>
          <a:lstStyle/>
          <a:p>
            <a:pPr algn="l"/>
            <a:endParaRPr lang="tr-TR" sz="2200" dirty="0"/>
          </a:p>
          <a:p>
            <a:pPr algn="l"/>
            <a:r>
              <a:rPr lang="tr-TR" sz="2200" dirty="0"/>
              <a:t>1. Sayfalamada, program sabit veya ekli boyutlu sayfalara bölünür. </a:t>
            </a:r>
          </a:p>
          <a:p>
            <a:pPr algn="l"/>
            <a:r>
              <a:rPr lang="tr-TR" sz="2200" dirty="0" err="1"/>
              <a:t>Segmentasyonda</a:t>
            </a:r>
            <a:r>
              <a:rPr lang="tr-TR" sz="2200" dirty="0"/>
              <a:t>, program değişken boyutlu bölümlere ayrılır.</a:t>
            </a:r>
          </a:p>
          <a:p>
            <a:pPr algn="l"/>
            <a:r>
              <a:rPr lang="tr-TR" sz="2200" dirty="0"/>
              <a:t> </a:t>
            </a:r>
          </a:p>
          <a:p>
            <a:pPr algn="l"/>
            <a:r>
              <a:rPr lang="tr-TR" sz="2200" dirty="0"/>
              <a:t>2. </a:t>
            </a:r>
            <a:r>
              <a:rPr lang="tr-TR" sz="2200" dirty="0" err="1"/>
              <a:t>Paging</a:t>
            </a:r>
            <a:r>
              <a:rPr lang="tr-TR" sz="2200" dirty="0"/>
              <a:t> için Sayfa boyutu donanım tarafından belirlenir. </a:t>
            </a:r>
          </a:p>
          <a:p>
            <a:pPr algn="l"/>
            <a:r>
              <a:rPr lang="tr-TR" sz="2200" dirty="0"/>
              <a:t>Burada kesit boyutu kullanıcı tarafından verilmektedir.</a:t>
            </a:r>
          </a:p>
          <a:p>
            <a:pPr algn="l"/>
            <a:r>
              <a:rPr lang="tr-TR" sz="2200" dirty="0"/>
              <a:t> </a:t>
            </a:r>
          </a:p>
          <a:p>
            <a:pPr algn="l"/>
            <a:r>
              <a:rPr lang="tr-TR" sz="2200" dirty="0"/>
              <a:t>3. Sayfalama daha hızlıdır.  </a:t>
            </a:r>
          </a:p>
          <a:p>
            <a:pPr algn="l"/>
            <a:r>
              <a:rPr lang="tr-TR" sz="2200" dirty="0" err="1"/>
              <a:t>Segmentasyon</a:t>
            </a:r>
            <a:r>
              <a:rPr lang="tr-TR" sz="2200" dirty="0"/>
              <a:t> yavaş.</a:t>
            </a:r>
          </a:p>
        </p:txBody>
      </p:sp>
    </p:spTree>
    <p:extLst>
      <p:ext uri="{BB962C8B-B14F-4D97-AF65-F5344CB8AC3E}">
        <p14:creationId xmlns:p14="http://schemas.microsoft.com/office/powerpoint/2010/main" val="2658543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7" y="408259"/>
            <a:ext cx="9326881" cy="758690"/>
          </a:xfrm>
        </p:spPr>
        <p:txBody>
          <a:bodyPr>
            <a:normAutofit/>
          </a:bodyPr>
          <a:lstStyle/>
          <a:p>
            <a:pPr algn="r"/>
            <a:r>
              <a:rPr lang="tr-TR" sz="4000" b="1" dirty="0">
                <a:solidFill>
                  <a:schemeClr val="bg1">
                    <a:lumMod val="75000"/>
                  </a:schemeClr>
                </a:solidFill>
              </a:rPr>
              <a:t>Kıyaslama</a:t>
            </a:r>
          </a:p>
        </p:txBody>
      </p:sp>
      <p:sp>
        <p:nvSpPr>
          <p:cNvPr id="3" name="Alt Başlık 2"/>
          <p:cNvSpPr>
            <a:spLocks noGrp="1"/>
          </p:cNvSpPr>
          <p:nvPr>
            <p:ph type="subTitle" idx="1"/>
          </p:nvPr>
        </p:nvSpPr>
        <p:spPr>
          <a:xfrm>
            <a:off x="609600" y="1166949"/>
            <a:ext cx="10824754" cy="5120639"/>
          </a:xfrm>
        </p:spPr>
        <p:txBody>
          <a:bodyPr>
            <a:noAutofit/>
          </a:bodyPr>
          <a:lstStyle/>
          <a:p>
            <a:pPr algn="l"/>
            <a:endParaRPr lang="tr-TR" sz="2200" dirty="0"/>
          </a:p>
          <a:p>
            <a:r>
              <a:rPr lang="tr-TR" dirty="0"/>
              <a:t>4. Sayfalama, dahili parçalanmaya neden olabilir. </a:t>
            </a:r>
          </a:p>
          <a:p>
            <a:r>
              <a:rPr lang="tr-TR" dirty="0" err="1"/>
              <a:t>Segmentasyon</a:t>
            </a:r>
            <a:r>
              <a:rPr lang="tr-TR" dirty="0"/>
              <a:t>, harici parçalanmaya neden olabilir.</a:t>
            </a:r>
          </a:p>
          <a:p>
            <a:r>
              <a:rPr lang="tr-TR" dirty="0"/>
              <a:t> </a:t>
            </a:r>
          </a:p>
          <a:p>
            <a:r>
              <a:rPr lang="tr-TR" dirty="0"/>
              <a:t>5. Sayfalamada, mantıksal adres bir sayfa numarasına ve sayfa ofseti olarak bölünür. </a:t>
            </a:r>
          </a:p>
          <a:p>
            <a:r>
              <a:rPr lang="tr-TR" dirty="0"/>
              <a:t>Burada mantıksal adres, bölüm numarası ve bölüm ofsetine bölünmüştür.</a:t>
            </a:r>
          </a:p>
          <a:p>
            <a:r>
              <a:rPr lang="tr-TR" dirty="0"/>
              <a:t> </a:t>
            </a:r>
          </a:p>
          <a:p>
            <a:r>
              <a:rPr lang="tr-TR" dirty="0"/>
              <a:t>6. Sayfalama, her sayfanın temel adresini kapsayan bir sayfa tablosundan oluşur. </a:t>
            </a:r>
          </a:p>
          <a:p>
            <a:r>
              <a:rPr lang="tr-TR" dirty="0" err="1"/>
              <a:t>Segmentasyon</a:t>
            </a:r>
            <a:r>
              <a:rPr lang="tr-TR" dirty="0"/>
              <a:t>, </a:t>
            </a:r>
            <a:r>
              <a:rPr lang="tr-TR" dirty="0" err="1"/>
              <a:t>segment</a:t>
            </a:r>
            <a:r>
              <a:rPr lang="tr-TR" dirty="0"/>
              <a:t> numarası ve </a:t>
            </a:r>
            <a:r>
              <a:rPr lang="tr-TR" dirty="0" err="1"/>
              <a:t>segment</a:t>
            </a:r>
            <a:r>
              <a:rPr lang="tr-TR" dirty="0"/>
              <a:t> ofsetini içeren </a:t>
            </a:r>
            <a:r>
              <a:rPr lang="tr-TR" dirty="0" err="1"/>
              <a:t>segment</a:t>
            </a:r>
            <a:r>
              <a:rPr lang="tr-TR" dirty="0"/>
              <a:t> tablosunu da içerir.</a:t>
            </a:r>
          </a:p>
        </p:txBody>
      </p:sp>
    </p:spTree>
    <p:extLst>
      <p:ext uri="{BB962C8B-B14F-4D97-AF65-F5344CB8AC3E}">
        <p14:creationId xmlns:p14="http://schemas.microsoft.com/office/powerpoint/2010/main" val="3752932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7" y="408259"/>
            <a:ext cx="9326881" cy="514850"/>
          </a:xfrm>
        </p:spPr>
        <p:txBody>
          <a:bodyPr>
            <a:normAutofit fontScale="90000"/>
          </a:bodyPr>
          <a:lstStyle/>
          <a:p>
            <a:pPr algn="r"/>
            <a:r>
              <a:rPr lang="tr-TR" sz="4000" b="1" dirty="0">
                <a:solidFill>
                  <a:schemeClr val="bg1">
                    <a:lumMod val="75000"/>
                  </a:schemeClr>
                </a:solidFill>
              </a:rPr>
              <a:t>Kıyaslama</a:t>
            </a:r>
          </a:p>
        </p:txBody>
      </p:sp>
      <p:sp>
        <p:nvSpPr>
          <p:cNvPr id="3" name="Alt Başlık 2"/>
          <p:cNvSpPr>
            <a:spLocks noGrp="1"/>
          </p:cNvSpPr>
          <p:nvPr>
            <p:ph type="subTitle" idx="1"/>
          </p:nvPr>
        </p:nvSpPr>
        <p:spPr>
          <a:xfrm>
            <a:off x="513806" y="853441"/>
            <a:ext cx="11216640" cy="5434148"/>
          </a:xfrm>
        </p:spPr>
        <p:txBody>
          <a:bodyPr>
            <a:noAutofit/>
          </a:bodyPr>
          <a:lstStyle/>
          <a:p>
            <a:r>
              <a:rPr lang="tr-TR" dirty="0"/>
              <a:t>7. Sayfa tablosu, sayfa verilerini tutmak için kullanılır. </a:t>
            </a:r>
          </a:p>
          <a:p>
            <a:r>
              <a:rPr lang="tr-TR" dirty="0"/>
              <a:t>Bölüm Tablosu, bölüm verilerini korur.</a:t>
            </a:r>
          </a:p>
          <a:p>
            <a:r>
              <a:rPr lang="tr-TR" dirty="0"/>
              <a:t> </a:t>
            </a:r>
          </a:p>
          <a:p>
            <a:r>
              <a:rPr lang="tr-TR" dirty="0"/>
              <a:t>8. Sayfalamada, işletim sistemi boş bir çerçeve listesi sağlamalıdır. </a:t>
            </a:r>
          </a:p>
          <a:p>
            <a:r>
              <a:rPr lang="tr-TR" dirty="0" err="1"/>
              <a:t>Segmentasyonda</a:t>
            </a:r>
            <a:r>
              <a:rPr lang="tr-TR" dirty="0"/>
              <a:t>, işletim sistemi ana bellekteki deliklerin bir listesini tutar.</a:t>
            </a:r>
          </a:p>
          <a:p>
            <a:r>
              <a:rPr lang="tr-TR" dirty="0"/>
              <a:t> </a:t>
            </a:r>
          </a:p>
          <a:p>
            <a:r>
              <a:rPr lang="tr-TR" dirty="0"/>
              <a:t>9. Sayfalama, kullanıcı tarafından görülmez. </a:t>
            </a:r>
          </a:p>
          <a:p>
            <a:r>
              <a:rPr lang="tr-TR" dirty="0" err="1"/>
              <a:t>Segmentasyon</a:t>
            </a:r>
            <a:r>
              <a:rPr lang="tr-TR" dirty="0"/>
              <a:t> kullanıcı tarafından görülebilir.</a:t>
            </a:r>
          </a:p>
          <a:p>
            <a:r>
              <a:rPr lang="tr-TR" dirty="0"/>
              <a:t> </a:t>
            </a:r>
          </a:p>
          <a:p>
            <a:r>
              <a:rPr lang="tr-TR" dirty="0"/>
              <a:t>10. Sayfalamada, işlemcinin mutlak adresi hesaplamak için sayfa numarasına ve ofsetine ihtiyacı vardır. </a:t>
            </a:r>
          </a:p>
          <a:p>
            <a:r>
              <a:rPr lang="tr-TR" dirty="0" err="1"/>
              <a:t>Segmentasyonda</a:t>
            </a:r>
            <a:r>
              <a:rPr lang="tr-TR" dirty="0"/>
              <a:t>, işlemci tam adresi hesaplamak için </a:t>
            </a:r>
            <a:r>
              <a:rPr lang="tr-TR" dirty="0" err="1"/>
              <a:t>segment</a:t>
            </a:r>
            <a:r>
              <a:rPr lang="tr-TR" dirty="0"/>
              <a:t> numarasını ve ofseti kullanır.</a:t>
            </a:r>
          </a:p>
        </p:txBody>
      </p:sp>
    </p:spTree>
    <p:extLst>
      <p:ext uri="{BB962C8B-B14F-4D97-AF65-F5344CB8AC3E}">
        <p14:creationId xmlns:p14="http://schemas.microsoft.com/office/powerpoint/2010/main" val="3892254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7" y="408259"/>
            <a:ext cx="9326881" cy="514850"/>
          </a:xfrm>
        </p:spPr>
        <p:txBody>
          <a:bodyPr>
            <a:normAutofit fontScale="90000"/>
          </a:bodyPr>
          <a:lstStyle/>
          <a:p>
            <a:pPr algn="r"/>
            <a:r>
              <a:rPr lang="tr-TR" sz="4000" b="1" dirty="0">
                <a:solidFill>
                  <a:schemeClr val="bg1">
                    <a:lumMod val="75000"/>
                  </a:schemeClr>
                </a:solidFill>
              </a:rPr>
              <a:t>Kıyaslama</a:t>
            </a:r>
          </a:p>
        </p:txBody>
      </p:sp>
      <p:sp>
        <p:nvSpPr>
          <p:cNvPr id="3" name="Alt Başlık 2"/>
          <p:cNvSpPr>
            <a:spLocks noGrp="1"/>
          </p:cNvSpPr>
          <p:nvPr>
            <p:ph type="subTitle" idx="1"/>
          </p:nvPr>
        </p:nvSpPr>
        <p:spPr>
          <a:xfrm>
            <a:off x="513806" y="853441"/>
            <a:ext cx="11216640" cy="5434148"/>
          </a:xfrm>
        </p:spPr>
        <p:txBody>
          <a:bodyPr>
            <a:noAutofit/>
          </a:bodyPr>
          <a:lstStyle/>
          <a:p>
            <a:endParaRPr lang="tr-TR" dirty="0"/>
          </a:p>
          <a:p>
            <a:r>
              <a:rPr lang="tr-TR" dirty="0"/>
              <a:t>11. Sayfalama, Süreçler arasında prosedürlerin paylaşılmasına izin vermek zordur.</a:t>
            </a:r>
          </a:p>
          <a:p>
            <a:r>
              <a:rPr lang="tr-TR" dirty="0" err="1"/>
              <a:t>Segmentleme</a:t>
            </a:r>
            <a:r>
              <a:rPr lang="tr-TR" dirty="0"/>
              <a:t>,  Süreçler arasında prosedürlerin paylaşımını kolaylaştırır.</a:t>
            </a:r>
          </a:p>
          <a:p>
            <a:r>
              <a:rPr lang="tr-TR" dirty="0"/>
              <a:t> </a:t>
            </a:r>
          </a:p>
          <a:p>
            <a:r>
              <a:rPr lang="tr-TR" dirty="0"/>
              <a:t>12. Sayfalamada, bir programcı veri yapısını verimli bir şekilde işleyemez.</a:t>
            </a:r>
          </a:p>
          <a:p>
            <a:r>
              <a:rPr lang="tr-TR" dirty="0" err="1"/>
              <a:t>Segmentleme</a:t>
            </a:r>
            <a:r>
              <a:rPr lang="tr-TR" dirty="0"/>
              <a:t>, Veri yapılarını verimli bir şekilde işleyebilir.</a:t>
            </a:r>
          </a:p>
          <a:p>
            <a:r>
              <a:rPr lang="tr-TR" dirty="0"/>
              <a:t> </a:t>
            </a:r>
          </a:p>
          <a:p>
            <a:r>
              <a:rPr lang="tr-TR" dirty="0"/>
              <a:t> </a:t>
            </a:r>
          </a:p>
        </p:txBody>
      </p:sp>
    </p:spTree>
    <p:extLst>
      <p:ext uri="{BB962C8B-B14F-4D97-AF65-F5344CB8AC3E}">
        <p14:creationId xmlns:p14="http://schemas.microsoft.com/office/powerpoint/2010/main" val="2133340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7" y="408259"/>
            <a:ext cx="9326881" cy="514850"/>
          </a:xfrm>
        </p:spPr>
        <p:txBody>
          <a:bodyPr>
            <a:normAutofit fontScale="90000"/>
          </a:bodyPr>
          <a:lstStyle/>
          <a:p>
            <a:pPr algn="r"/>
            <a:r>
              <a:rPr lang="tr-TR" sz="4000" b="1" dirty="0">
                <a:solidFill>
                  <a:schemeClr val="bg1">
                    <a:lumMod val="75000"/>
                  </a:schemeClr>
                </a:solidFill>
              </a:rPr>
              <a:t>Kıyaslama</a:t>
            </a:r>
          </a:p>
        </p:txBody>
      </p:sp>
      <p:sp>
        <p:nvSpPr>
          <p:cNvPr id="3" name="Alt Başlık 2"/>
          <p:cNvSpPr>
            <a:spLocks noGrp="1"/>
          </p:cNvSpPr>
          <p:nvPr>
            <p:ph type="subTitle" idx="1"/>
          </p:nvPr>
        </p:nvSpPr>
        <p:spPr>
          <a:xfrm>
            <a:off x="513806" y="853441"/>
            <a:ext cx="11216640" cy="5434148"/>
          </a:xfrm>
        </p:spPr>
        <p:txBody>
          <a:bodyPr>
            <a:noAutofit/>
          </a:bodyPr>
          <a:lstStyle/>
          <a:p>
            <a:endParaRPr lang="tr-TR" dirty="0"/>
          </a:p>
          <a:p>
            <a:r>
              <a:rPr lang="tr-TR" dirty="0"/>
              <a:t>14. Sayfa boyutu her zaman çerçeve boyutuna eşit olmalıdır.</a:t>
            </a:r>
          </a:p>
          <a:p>
            <a:r>
              <a:rPr lang="tr-TR" dirty="0"/>
              <a:t> </a:t>
            </a:r>
            <a:r>
              <a:rPr lang="tr-TR" dirty="0" err="1"/>
              <a:t>Segmentlerin</a:t>
            </a:r>
            <a:r>
              <a:rPr lang="tr-TR" dirty="0"/>
              <a:t> boyutunda herhangi bir kısıtlama yoktur.</a:t>
            </a:r>
          </a:p>
          <a:p>
            <a:r>
              <a:rPr lang="tr-TR" dirty="0"/>
              <a:t> </a:t>
            </a:r>
          </a:p>
          <a:p>
            <a:r>
              <a:rPr lang="tr-TR" dirty="0"/>
              <a:t> </a:t>
            </a:r>
          </a:p>
          <a:p>
            <a:r>
              <a:rPr lang="tr-TR" dirty="0"/>
              <a:t>15. Bir sayfaya fiziksel bilgi birimi denir.</a:t>
            </a:r>
          </a:p>
          <a:p>
            <a:r>
              <a:rPr lang="tr-TR" dirty="0"/>
              <a:t> Bir </a:t>
            </a:r>
            <a:r>
              <a:rPr lang="tr-TR" dirty="0" err="1"/>
              <a:t>segment</a:t>
            </a:r>
            <a:r>
              <a:rPr lang="tr-TR" dirty="0"/>
              <a:t>, mantıksal bir bilgi birimi olarak adlandırılır.</a:t>
            </a:r>
          </a:p>
          <a:p>
            <a:r>
              <a:rPr lang="tr-TR" dirty="0"/>
              <a:t> </a:t>
            </a:r>
          </a:p>
          <a:p>
            <a:r>
              <a:rPr lang="tr-TR" dirty="0"/>
              <a:t> </a:t>
            </a:r>
          </a:p>
          <a:p>
            <a:r>
              <a:rPr lang="tr-TR" dirty="0"/>
              <a:t>16. Çağrı sonuçları daha az verimli bir sistemle sonuçlanır.</a:t>
            </a:r>
          </a:p>
          <a:p>
            <a:r>
              <a:rPr lang="tr-TR" dirty="0"/>
              <a:t> </a:t>
            </a:r>
            <a:r>
              <a:rPr lang="tr-TR" dirty="0" err="1"/>
              <a:t>Segmentasyon</a:t>
            </a:r>
            <a:r>
              <a:rPr lang="tr-TR" dirty="0"/>
              <a:t> daha verimli bir sistemle sonuçlanır.</a:t>
            </a:r>
          </a:p>
        </p:txBody>
      </p:sp>
    </p:spTree>
    <p:extLst>
      <p:ext uri="{BB962C8B-B14F-4D97-AF65-F5344CB8AC3E}">
        <p14:creationId xmlns:p14="http://schemas.microsoft.com/office/powerpoint/2010/main" val="168855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Tek işlemcili Bilgisayarlar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436914" y="1599348"/>
            <a:ext cx="9596846" cy="3539430"/>
          </a:xfrm>
          <a:prstGeom prst="rect">
            <a:avLst/>
          </a:prstGeom>
        </p:spPr>
        <p:txBody>
          <a:bodyPr wrap="square">
            <a:spAutoFit/>
          </a:bodyPr>
          <a:lstStyle/>
          <a:p>
            <a:pPr algn="l"/>
            <a:r>
              <a:rPr lang="tr-TR" sz="2800" b="0" i="0" dirty="0">
                <a:solidFill>
                  <a:srgbClr val="374151"/>
                </a:solidFill>
                <a:effectLst/>
                <a:latin typeface="Söhne"/>
              </a:rPr>
              <a:t>Tek işlemcili bilgisayarların bazı avantajları şunlar olabilir:</a:t>
            </a:r>
          </a:p>
          <a:p>
            <a:pPr algn="l">
              <a:buFont typeface="Arial" panose="020B0604020202020204" pitchFamily="34" charset="0"/>
              <a:buChar char="•"/>
            </a:pPr>
            <a:r>
              <a:rPr lang="tr-TR" sz="2800" b="0" i="0" dirty="0">
                <a:solidFill>
                  <a:srgbClr val="374151"/>
                </a:solidFill>
                <a:effectLst/>
                <a:latin typeface="Söhne"/>
              </a:rPr>
              <a:t>Daha az enerji tüketirler.</a:t>
            </a:r>
          </a:p>
          <a:p>
            <a:pPr algn="l">
              <a:buFont typeface="Arial" panose="020B0604020202020204" pitchFamily="34" charset="0"/>
              <a:buChar char="•"/>
            </a:pPr>
            <a:r>
              <a:rPr lang="tr-TR" sz="2800" b="0" i="0" dirty="0">
                <a:solidFill>
                  <a:srgbClr val="374151"/>
                </a:solidFill>
                <a:effectLst/>
                <a:latin typeface="Söhne"/>
              </a:rPr>
              <a:t>Daha düşük maliyetli olabilirler.</a:t>
            </a:r>
          </a:p>
          <a:p>
            <a:pPr algn="l">
              <a:buFont typeface="Arial" panose="020B0604020202020204" pitchFamily="34" charset="0"/>
              <a:buChar char="•"/>
            </a:pPr>
            <a:r>
              <a:rPr lang="tr-TR" sz="2800" b="0" i="0" dirty="0">
                <a:solidFill>
                  <a:srgbClr val="374151"/>
                </a:solidFill>
                <a:effectLst/>
                <a:latin typeface="Söhne"/>
              </a:rPr>
              <a:t>Basit görevler için yeterlidirler.</a:t>
            </a:r>
          </a:p>
          <a:p>
            <a:pPr algn="l"/>
            <a:r>
              <a:rPr lang="tr-TR" sz="2800" b="0" i="0" dirty="0">
                <a:solidFill>
                  <a:srgbClr val="374151"/>
                </a:solidFill>
                <a:effectLst/>
                <a:latin typeface="Söhne"/>
              </a:rPr>
              <a:t>Ancak tek işlemcili bilgisayarların sınırlamaları şunlar olabilir:</a:t>
            </a:r>
          </a:p>
          <a:p>
            <a:pPr algn="l">
              <a:buFont typeface="Arial" panose="020B0604020202020204" pitchFamily="34" charset="0"/>
              <a:buChar char="•"/>
            </a:pPr>
            <a:r>
              <a:rPr lang="tr-TR" sz="2800" b="0" i="0" dirty="0">
                <a:solidFill>
                  <a:srgbClr val="374151"/>
                </a:solidFill>
                <a:effectLst/>
                <a:latin typeface="Söhne"/>
              </a:rPr>
              <a:t>Performansları sınırlıdır ve karmaşık görevler için yetersiz olabilirler.</a:t>
            </a:r>
          </a:p>
          <a:p>
            <a:pPr algn="l">
              <a:buFont typeface="Arial" panose="020B0604020202020204" pitchFamily="34" charset="0"/>
              <a:buChar char="•"/>
            </a:pPr>
            <a:r>
              <a:rPr lang="tr-TR" sz="2800" b="0" i="0" dirty="0">
                <a:solidFill>
                  <a:srgbClr val="374151"/>
                </a:solidFill>
                <a:effectLst/>
                <a:latin typeface="Söhne"/>
              </a:rPr>
              <a:t>Çoklu görev işleme yetenekleri sınırlıdır.</a:t>
            </a:r>
          </a:p>
        </p:txBody>
      </p:sp>
    </p:spTree>
    <p:extLst>
      <p:ext uri="{BB962C8B-B14F-4D97-AF65-F5344CB8AC3E}">
        <p14:creationId xmlns:p14="http://schemas.microsoft.com/office/powerpoint/2010/main" val="3602633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err="1">
                <a:solidFill>
                  <a:schemeClr val="bg1">
                    <a:lumMod val="75000"/>
                  </a:schemeClr>
                </a:solidFill>
              </a:rPr>
              <a:t>Amdhal</a:t>
            </a:r>
            <a:r>
              <a:rPr lang="tr-TR" sz="4000" dirty="0">
                <a:solidFill>
                  <a:schemeClr val="bg1">
                    <a:lumMod val="75000"/>
                  </a:schemeClr>
                </a:solidFill>
              </a:rPr>
              <a:t> Yasası</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962606" cy="4833258"/>
          </a:xfrm>
        </p:spPr>
        <p:txBody>
          <a:bodyPr>
            <a:noAutofit/>
          </a:bodyPr>
          <a:lstStyle/>
          <a:p>
            <a:endParaRPr lang="tr-TR" dirty="0"/>
          </a:p>
          <a:p>
            <a:endParaRPr lang="tr-TR" dirty="0"/>
          </a:p>
        </p:txBody>
      </p:sp>
      <p:sp>
        <p:nvSpPr>
          <p:cNvPr id="7" name="Metin kutusu 6">
            <a:extLst>
              <a:ext uri="{FF2B5EF4-FFF2-40B4-BE49-F238E27FC236}">
                <a16:creationId xmlns:a16="http://schemas.microsoft.com/office/drawing/2014/main" id="{0D40723B-6A56-88C8-793C-6AA43DDE39E4}"/>
              </a:ext>
            </a:extLst>
          </p:cNvPr>
          <p:cNvSpPr txBox="1"/>
          <p:nvPr/>
        </p:nvSpPr>
        <p:spPr>
          <a:xfrm>
            <a:off x="1935480" y="1383298"/>
            <a:ext cx="8999220" cy="3970318"/>
          </a:xfrm>
          <a:prstGeom prst="rect">
            <a:avLst/>
          </a:prstGeom>
          <a:noFill/>
        </p:spPr>
        <p:txBody>
          <a:bodyPr wrap="square">
            <a:spAutoFit/>
          </a:bodyPr>
          <a:lstStyle/>
          <a:p>
            <a:r>
              <a:rPr lang="tr-TR" sz="2800" b="0" i="0" dirty="0" err="1">
                <a:solidFill>
                  <a:srgbClr val="374151"/>
                </a:solidFill>
                <a:effectLst/>
                <a:latin typeface="Söhne"/>
              </a:rPr>
              <a:t>Amdahl'ın</a:t>
            </a:r>
            <a:r>
              <a:rPr lang="tr-TR" sz="2800" b="0" i="0" dirty="0">
                <a:solidFill>
                  <a:srgbClr val="374151"/>
                </a:solidFill>
                <a:effectLst/>
                <a:latin typeface="Söhne"/>
              </a:rPr>
              <a:t> Yasası'nın temel amacı, </a:t>
            </a:r>
            <a:r>
              <a:rPr lang="tr-TR" sz="2800" b="0" i="0" dirty="0" err="1">
                <a:solidFill>
                  <a:srgbClr val="374151"/>
                </a:solidFill>
                <a:effectLst/>
                <a:latin typeface="Söhne"/>
              </a:rPr>
              <a:t>paralelleştirme</a:t>
            </a:r>
            <a:r>
              <a:rPr lang="tr-TR" sz="2800" b="0" i="0" dirty="0">
                <a:solidFill>
                  <a:srgbClr val="374151"/>
                </a:solidFill>
                <a:effectLst/>
                <a:latin typeface="Söhne"/>
              </a:rPr>
              <a:t> ve hızlandırma çalışmalarının ne kadar etkili olabileceğini tahmin etmek için kullanmaktır. Eğer bir işlemci görevinin büyük bir kısmı </a:t>
            </a:r>
            <a:r>
              <a:rPr lang="tr-TR" sz="2800" b="0" i="0" dirty="0" err="1">
                <a:solidFill>
                  <a:srgbClr val="374151"/>
                </a:solidFill>
                <a:effectLst/>
                <a:latin typeface="Söhne"/>
              </a:rPr>
              <a:t>paralelleştirilemiyorsa</a:t>
            </a:r>
            <a:r>
              <a:rPr lang="tr-TR" sz="2800" b="0" i="0" dirty="0">
                <a:solidFill>
                  <a:srgbClr val="374151"/>
                </a:solidFill>
                <a:effectLst/>
                <a:latin typeface="Söhne"/>
              </a:rPr>
              <a:t> (P değeri düşükse), o işlemci üzerinde daha fazla çekirdek eklemek veya </a:t>
            </a:r>
            <a:r>
              <a:rPr lang="tr-TR" sz="2800" b="0" i="0" dirty="0" err="1">
                <a:solidFill>
                  <a:srgbClr val="374151"/>
                </a:solidFill>
                <a:effectLst/>
                <a:latin typeface="Söhne"/>
              </a:rPr>
              <a:t>paralelleştirme</a:t>
            </a:r>
            <a:r>
              <a:rPr lang="tr-TR" sz="2800" b="0" i="0" dirty="0">
                <a:solidFill>
                  <a:srgbClr val="374151"/>
                </a:solidFill>
                <a:effectLst/>
                <a:latin typeface="Söhne"/>
              </a:rPr>
              <a:t> çabalarını artırmak işlem süresini büyük ölçüde azaltmayabilir. Bu nedenle, </a:t>
            </a:r>
            <a:r>
              <a:rPr lang="tr-TR" sz="2800" b="0" i="0" dirty="0" err="1">
                <a:solidFill>
                  <a:srgbClr val="374151"/>
                </a:solidFill>
                <a:effectLst/>
                <a:latin typeface="Söhne"/>
              </a:rPr>
              <a:t>Amdahl'ın</a:t>
            </a:r>
            <a:r>
              <a:rPr lang="tr-TR" sz="2800" b="0" i="0" dirty="0">
                <a:solidFill>
                  <a:srgbClr val="374151"/>
                </a:solidFill>
                <a:effectLst/>
                <a:latin typeface="Söhne"/>
              </a:rPr>
              <a:t> Yasası, işlemci tasarımı ve performans iyileştirmesi konularında önemli bir araçtır.</a:t>
            </a:r>
            <a:endParaRPr lang="tr-TR" sz="2800" dirty="0"/>
          </a:p>
        </p:txBody>
      </p:sp>
    </p:spTree>
    <p:extLst>
      <p:ext uri="{BB962C8B-B14F-4D97-AF65-F5344CB8AC3E}">
        <p14:creationId xmlns:p14="http://schemas.microsoft.com/office/powerpoint/2010/main" val="1586445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err="1">
                <a:solidFill>
                  <a:schemeClr val="bg1">
                    <a:lumMod val="75000"/>
                  </a:schemeClr>
                </a:solidFill>
              </a:rPr>
              <a:t>Amdhal</a:t>
            </a:r>
            <a:r>
              <a:rPr lang="tr-TR" sz="4000" dirty="0">
                <a:solidFill>
                  <a:schemeClr val="bg1">
                    <a:lumMod val="75000"/>
                  </a:schemeClr>
                </a:solidFill>
              </a:rPr>
              <a:t> Yasası</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962606" cy="4833258"/>
          </a:xfrm>
        </p:spPr>
        <p:txBody>
          <a:bodyPr>
            <a:noAutofit/>
          </a:bodyPr>
          <a:lstStyle/>
          <a:p>
            <a:endParaRPr lang="tr-TR" dirty="0"/>
          </a:p>
          <a:p>
            <a:endParaRPr lang="tr-TR" dirty="0"/>
          </a:p>
        </p:txBody>
      </p:sp>
      <p:pic>
        <p:nvPicPr>
          <p:cNvPr id="5" name="Resim 4">
            <a:extLst>
              <a:ext uri="{FF2B5EF4-FFF2-40B4-BE49-F238E27FC236}">
                <a16:creationId xmlns:a16="http://schemas.microsoft.com/office/drawing/2014/main" id="{7BCBC5C4-82BD-6672-04DC-216A3C43A6BA}"/>
              </a:ext>
            </a:extLst>
          </p:cNvPr>
          <p:cNvPicPr>
            <a:picLocks noChangeAspect="1"/>
          </p:cNvPicPr>
          <p:nvPr/>
        </p:nvPicPr>
        <p:blipFill>
          <a:blip r:embed="rId2"/>
          <a:stretch>
            <a:fillRect/>
          </a:stretch>
        </p:blipFill>
        <p:spPr>
          <a:xfrm>
            <a:off x="1636101" y="1332507"/>
            <a:ext cx="8840310" cy="4968732"/>
          </a:xfrm>
          <a:prstGeom prst="rect">
            <a:avLst/>
          </a:prstGeom>
        </p:spPr>
      </p:pic>
    </p:spTree>
    <p:extLst>
      <p:ext uri="{BB962C8B-B14F-4D97-AF65-F5344CB8AC3E}">
        <p14:creationId xmlns:p14="http://schemas.microsoft.com/office/powerpoint/2010/main" val="802498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b="1" dirty="0">
                <a:solidFill>
                  <a:schemeClr val="bg1">
                    <a:lumMod val="75000"/>
                  </a:schemeClr>
                </a:solidFill>
              </a:rPr>
              <a:t>Örnek</a:t>
            </a: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endParaRPr lang="tr-TR" sz="3000" dirty="0"/>
          </a:p>
        </p:txBody>
      </p:sp>
      <p:pic>
        <p:nvPicPr>
          <p:cNvPr id="8" name="Resim 7"/>
          <p:cNvPicPr>
            <a:picLocks noChangeAspect="1"/>
          </p:cNvPicPr>
          <p:nvPr/>
        </p:nvPicPr>
        <p:blipFill>
          <a:blip r:embed="rId2"/>
          <a:stretch>
            <a:fillRect/>
          </a:stretch>
        </p:blipFill>
        <p:spPr>
          <a:xfrm>
            <a:off x="1308847" y="1130629"/>
            <a:ext cx="9717741" cy="5300816"/>
          </a:xfrm>
          <a:prstGeom prst="rect">
            <a:avLst/>
          </a:prstGeom>
        </p:spPr>
      </p:pic>
    </p:spTree>
    <p:extLst>
      <p:ext uri="{BB962C8B-B14F-4D97-AF65-F5344CB8AC3E}">
        <p14:creationId xmlns:p14="http://schemas.microsoft.com/office/powerpoint/2010/main" val="729385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669518"/>
            <a:ext cx="9144000" cy="540974"/>
          </a:xfrm>
        </p:spPr>
        <p:txBody>
          <a:bodyPr>
            <a:normAutofit fontScale="90000"/>
          </a:bodyPr>
          <a:lstStyle/>
          <a:p>
            <a:pPr algn="r"/>
            <a:r>
              <a:rPr lang="tr-TR" sz="4000" b="1" dirty="0">
                <a:solidFill>
                  <a:schemeClr val="bg1">
                    <a:lumMod val="75000"/>
                  </a:schemeClr>
                </a:solidFill>
              </a:rPr>
              <a:t>Örnek</a:t>
            </a:r>
          </a:p>
        </p:txBody>
      </p:sp>
      <p:sp>
        <p:nvSpPr>
          <p:cNvPr id="3" name="Alt Başlık 2"/>
          <p:cNvSpPr>
            <a:spLocks noGrp="1"/>
          </p:cNvSpPr>
          <p:nvPr>
            <p:ph type="subTitle" idx="1"/>
          </p:nvPr>
        </p:nvSpPr>
        <p:spPr>
          <a:xfrm>
            <a:off x="687977" y="1497876"/>
            <a:ext cx="10337075" cy="3936273"/>
          </a:xfrm>
        </p:spPr>
        <p:txBody>
          <a:bodyPr>
            <a:noAutofit/>
          </a:bodyPr>
          <a:lstStyle/>
          <a:p>
            <a:pPr algn="l"/>
            <a:br>
              <a:rPr lang="tr-TR" sz="3200" dirty="0"/>
            </a:br>
            <a:r>
              <a:rPr lang="tr-TR" sz="3200" b="1" dirty="0"/>
              <a:t>   </a:t>
            </a:r>
            <a:endParaRPr lang="tr-TR" sz="3200" dirty="0"/>
          </a:p>
          <a:p>
            <a:pPr algn="l"/>
            <a:endParaRPr lang="tr-TR" sz="3200" dirty="0"/>
          </a:p>
        </p:txBody>
      </p:sp>
      <p:pic>
        <p:nvPicPr>
          <p:cNvPr id="4" name="Resim 3"/>
          <p:cNvPicPr>
            <a:picLocks noChangeAspect="1"/>
          </p:cNvPicPr>
          <p:nvPr/>
        </p:nvPicPr>
        <p:blipFill>
          <a:blip r:embed="rId2"/>
          <a:stretch>
            <a:fillRect/>
          </a:stretch>
        </p:blipFill>
        <p:spPr>
          <a:xfrm>
            <a:off x="1994559" y="1563961"/>
            <a:ext cx="9351974" cy="3259051"/>
          </a:xfrm>
          <a:prstGeom prst="rect">
            <a:avLst/>
          </a:prstGeom>
        </p:spPr>
      </p:pic>
    </p:spTree>
    <p:extLst>
      <p:ext uri="{BB962C8B-B14F-4D97-AF65-F5344CB8AC3E}">
        <p14:creationId xmlns:p14="http://schemas.microsoft.com/office/powerpoint/2010/main" val="824198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669518"/>
            <a:ext cx="9144000" cy="540974"/>
          </a:xfrm>
        </p:spPr>
        <p:txBody>
          <a:bodyPr>
            <a:normAutofit fontScale="90000"/>
          </a:bodyPr>
          <a:lstStyle/>
          <a:p>
            <a:pPr algn="r"/>
            <a:r>
              <a:rPr lang="tr-TR" sz="4000" b="1" dirty="0">
                <a:solidFill>
                  <a:schemeClr val="bg1">
                    <a:lumMod val="75000"/>
                  </a:schemeClr>
                </a:solidFill>
              </a:rPr>
              <a:t>Görsel Anlatım</a:t>
            </a:r>
          </a:p>
        </p:txBody>
      </p:sp>
      <p:sp>
        <p:nvSpPr>
          <p:cNvPr id="3" name="Alt Başlık 2"/>
          <p:cNvSpPr>
            <a:spLocks noGrp="1"/>
          </p:cNvSpPr>
          <p:nvPr>
            <p:ph type="subTitle" idx="1"/>
          </p:nvPr>
        </p:nvSpPr>
        <p:spPr>
          <a:xfrm>
            <a:off x="705394" y="1524001"/>
            <a:ext cx="10337075" cy="3936273"/>
          </a:xfrm>
        </p:spPr>
        <p:txBody>
          <a:bodyPr>
            <a:noAutofit/>
          </a:bodyPr>
          <a:lstStyle/>
          <a:p>
            <a:br>
              <a:rPr lang="tr-TR" dirty="0"/>
            </a:br>
            <a:r>
              <a:rPr lang="tr-TR" b="1" dirty="0"/>
              <a:t>   </a:t>
            </a:r>
            <a:endParaRPr lang="tr-TR" dirty="0"/>
          </a:p>
          <a:p>
            <a:pPr algn="just"/>
            <a:endParaRPr lang="tr-TR" sz="3000" dirty="0"/>
          </a:p>
        </p:txBody>
      </p:sp>
      <p:pic>
        <p:nvPicPr>
          <p:cNvPr id="4" name="Resim 3" descr="https://upload.wikimedia.org/wikipedia/commons/thumb/f/fa/Optimizing-different-parts-tr.svg/400px-Optimizing-different-parts-tr.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449286" y="1712867"/>
            <a:ext cx="6572794" cy="3558540"/>
          </a:xfrm>
          <a:prstGeom prst="rect">
            <a:avLst/>
          </a:prstGeom>
          <a:noFill/>
          <a:ln>
            <a:noFill/>
          </a:ln>
        </p:spPr>
      </p:pic>
    </p:spTree>
    <p:extLst>
      <p:ext uri="{BB962C8B-B14F-4D97-AF65-F5344CB8AC3E}">
        <p14:creationId xmlns:p14="http://schemas.microsoft.com/office/powerpoint/2010/main" val="1081820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a:bodyPr>
          <a:lstStyle/>
          <a:p>
            <a:r>
              <a:rPr lang="tr-TR" sz="4000" b="1" dirty="0"/>
              <a:t>Teşekkürler.</a:t>
            </a:r>
          </a:p>
        </p:txBody>
      </p:sp>
    </p:spTree>
    <p:extLst>
      <p:ext uri="{BB962C8B-B14F-4D97-AF65-F5344CB8AC3E}">
        <p14:creationId xmlns:p14="http://schemas.microsoft.com/office/powerpoint/2010/main" val="1374004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fontScale="90000"/>
          </a:bodyPr>
          <a:lstStyle/>
          <a:p>
            <a:br>
              <a:rPr lang="tr-TR" sz="4000" b="1" dirty="0">
                <a:solidFill>
                  <a:schemeClr val="bg1">
                    <a:lumMod val="75000"/>
                  </a:schemeClr>
                </a:solidFill>
              </a:rPr>
            </a:br>
            <a:br>
              <a:rPr lang="tr-TR" sz="4000" b="1" dirty="0">
                <a:solidFill>
                  <a:schemeClr val="bg1">
                    <a:lumMod val="75000"/>
                  </a:schemeClr>
                </a:solidFill>
              </a:rPr>
            </a:br>
            <a:r>
              <a:rPr lang="tr-TR" sz="4000" b="1" dirty="0">
                <a:solidFill>
                  <a:schemeClr val="bg1">
                    <a:lumMod val="75000"/>
                  </a:schemeClr>
                </a:solidFill>
              </a:rPr>
              <a:t>Kaynaklar:</a:t>
            </a:r>
            <a:br>
              <a:rPr lang="tr-TR" sz="4000" b="1" dirty="0"/>
            </a:br>
            <a:br>
              <a:rPr lang="tr-TR" sz="4000" b="1" dirty="0"/>
            </a:br>
            <a:r>
              <a:rPr lang="tr-TR" sz="4000" b="1" dirty="0">
                <a:solidFill>
                  <a:schemeClr val="bg1">
                    <a:lumMod val="75000"/>
                  </a:schemeClr>
                </a:solidFill>
              </a:rPr>
              <a:t>1- </a:t>
            </a:r>
            <a:r>
              <a:rPr lang="tr-TR" sz="4000" b="1" dirty="0" err="1">
                <a:solidFill>
                  <a:schemeClr val="bg1">
                    <a:lumMod val="75000"/>
                  </a:schemeClr>
                </a:solidFill>
              </a:rPr>
              <a:t>Wikipedia</a:t>
            </a:r>
            <a:br>
              <a:rPr lang="tr-TR" sz="4000" b="1" dirty="0">
                <a:solidFill>
                  <a:schemeClr val="bg1">
                    <a:lumMod val="75000"/>
                  </a:schemeClr>
                </a:solidFill>
              </a:rPr>
            </a:br>
            <a:r>
              <a:rPr lang="tr-TR" sz="4000" b="1" dirty="0">
                <a:solidFill>
                  <a:schemeClr val="bg1">
                    <a:lumMod val="75000"/>
                  </a:schemeClr>
                </a:solidFill>
              </a:rPr>
              <a:t>2- </a:t>
            </a:r>
            <a:r>
              <a:rPr lang="tr-TR" sz="4000" b="1" dirty="0" err="1">
                <a:solidFill>
                  <a:schemeClr val="bg1">
                    <a:lumMod val="75000"/>
                  </a:schemeClr>
                </a:solidFill>
              </a:rPr>
              <a:t>İtü</a:t>
            </a:r>
            <a:r>
              <a:rPr lang="tr-TR" sz="4000" b="1" dirty="0">
                <a:solidFill>
                  <a:schemeClr val="bg1">
                    <a:lumMod val="75000"/>
                  </a:schemeClr>
                </a:solidFill>
              </a:rPr>
              <a:t> </a:t>
            </a:r>
            <a:r>
              <a:rPr lang="tr-TR" sz="4000" b="1" dirty="0" err="1">
                <a:solidFill>
                  <a:schemeClr val="bg1">
                    <a:lumMod val="75000"/>
                  </a:schemeClr>
                </a:solidFill>
              </a:rPr>
              <a:t>ninova</a:t>
            </a:r>
            <a:br>
              <a:rPr lang="tr-TR" sz="4000" b="1" dirty="0">
                <a:solidFill>
                  <a:schemeClr val="bg1">
                    <a:lumMod val="75000"/>
                  </a:schemeClr>
                </a:solidFill>
              </a:rPr>
            </a:br>
            <a:r>
              <a:rPr lang="tr-TR" sz="4000" b="1" dirty="0">
                <a:solidFill>
                  <a:schemeClr val="bg1">
                    <a:lumMod val="75000"/>
                  </a:schemeClr>
                </a:solidFill>
              </a:rPr>
              <a:t>3- </a:t>
            </a:r>
            <a:r>
              <a:rPr lang="tr-TR" sz="4000" b="1" dirty="0" err="1">
                <a:solidFill>
                  <a:schemeClr val="bg1">
                    <a:lumMod val="75000"/>
                  </a:schemeClr>
                </a:solidFill>
              </a:rPr>
              <a:t>İtü</a:t>
            </a:r>
            <a:r>
              <a:rPr lang="tr-TR" sz="4000" b="1" dirty="0">
                <a:solidFill>
                  <a:schemeClr val="bg1">
                    <a:lumMod val="75000"/>
                  </a:schemeClr>
                </a:solidFill>
              </a:rPr>
              <a:t> </a:t>
            </a:r>
            <a:r>
              <a:rPr lang="tr-TR" sz="4000" b="1" dirty="0" err="1">
                <a:solidFill>
                  <a:schemeClr val="bg1">
                    <a:lumMod val="75000"/>
                  </a:schemeClr>
                </a:solidFill>
              </a:rPr>
              <a:t>bidb</a:t>
            </a:r>
            <a:br>
              <a:rPr lang="tr-TR" sz="4000" b="1" dirty="0">
                <a:solidFill>
                  <a:schemeClr val="bg1">
                    <a:lumMod val="75000"/>
                  </a:schemeClr>
                </a:solidFill>
              </a:rPr>
            </a:br>
            <a:r>
              <a:rPr lang="tr-TR" sz="4000" b="1" dirty="0">
                <a:solidFill>
                  <a:schemeClr val="bg1">
                    <a:lumMod val="75000"/>
                  </a:schemeClr>
                </a:solidFill>
              </a:rPr>
              <a:t>4- Prof. Dr. </a:t>
            </a:r>
            <a:r>
              <a:rPr lang="tr-TR" sz="4000" b="1" dirty="0" err="1">
                <a:solidFill>
                  <a:schemeClr val="bg1">
                    <a:lumMod val="75000"/>
                  </a:schemeClr>
                </a:solidFill>
              </a:rPr>
              <a:t>Novrus</a:t>
            </a:r>
            <a:r>
              <a:rPr lang="tr-TR" sz="4000" b="1" dirty="0">
                <a:solidFill>
                  <a:schemeClr val="bg1">
                    <a:lumMod val="75000"/>
                  </a:schemeClr>
                </a:solidFill>
              </a:rPr>
              <a:t> A. Web Sayfası</a:t>
            </a:r>
          </a:p>
        </p:txBody>
      </p:sp>
    </p:spTree>
    <p:extLst>
      <p:ext uri="{BB962C8B-B14F-4D97-AF65-F5344CB8AC3E}">
        <p14:creationId xmlns:p14="http://schemas.microsoft.com/office/powerpoint/2010/main" val="334544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Çok Çekirdekli İşlemciler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605880"/>
            <a:ext cx="9596846" cy="3493136"/>
          </a:xfrm>
          <a:prstGeom prst="rect">
            <a:avLst/>
          </a:prstGeom>
        </p:spPr>
        <p:txBody>
          <a:bodyPr wrap="square">
            <a:spAutoFit/>
          </a:bodyPr>
          <a:lstStyle/>
          <a:p>
            <a:pPr algn="just">
              <a:lnSpc>
                <a:spcPct val="150000"/>
              </a:lnSpc>
              <a:spcAft>
                <a:spcPts val="1125"/>
              </a:spcAft>
            </a:pPr>
            <a:r>
              <a:rPr lang="tr-TR" sz="2500" dirty="0"/>
              <a:t>Çok çekirdekli işlemci, tek bir fiziksel işlemci içinde aynı frekansta çalışan iki tam yürütme biriminden oluşur. Her iki çekirdek de aynı paketi ve aynı </a:t>
            </a:r>
            <a:r>
              <a:rPr lang="tr-TR" sz="2500" dirty="0" err="1"/>
              <a:t>chipset</a:t>
            </a:r>
            <a:r>
              <a:rPr lang="tr-TR" sz="2500" dirty="0"/>
              <a:t>/bellek arayüzlerini kullanır. Çok çekirdekli işlemci tabanlı bir bilgisayar, bilgisayarın yeteneklerine daha yüksek kapasite ve eşzamanlı bilgi işlem şeklinde artıran ek kaynaklar sunduğu için yeni bilgi işlem deneyimleri sunar. </a:t>
            </a:r>
            <a:endParaRPr lang="tr-TR" sz="2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439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Çok Çekirdekli İşlemciler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9596846" cy="4829464"/>
          </a:xfrm>
          <a:prstGeom prst="rect">
            <a:avLst/>
          </a:prstGeom>
        </p:spPr>
        <p:txBody>
          <a:bodyPr wrap="square">
            <a:spAutoFit/>
          </a:bodyPr>
          <a:lstStyle/>
          <a:p>
            <a:pPr algn="just">
              <a:lnSpc>
                <a:spcPct val="150000"/>
              </a:lnSpc>
              <a:spcAft>
                <a:spcPts val="1125"/>
              </a:spcAft>
            </a:pPr>
            <a:r>
              <a:rPr lang="tr-TR" sz="2600" dirty="0"/>
              <a:t>Kullanıcılara sunulan en önemli avantaj, işlemcinin içindeki çekirdek adedinin iki katına çıkartılarak bilgisayarın yeteneklerinin ve bilgi işlem kaynaklarının önemli ölçüde artırılması ve daha hızlı yanıt süresi, daha yüksek çok kademeli işlem kapasitesi ve paralel bilgi işlem özelliklerinin sunulmasıdır. Çok çekirdekli işlemci tabanlı bir bilgisayar kullanıcılara içerik oluşturma ya da kapasite gerektiren işlemleri uygulamanın yanı sıra birden fazla görevi eşzamanlı gerçekleştirmek için gerekli esnekliği ve performansı sunar.</a:t>
            </a:r>
            <a:endParaRPr lang="tr-TR" sz="2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191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Çok Çekirdekli İşlemciler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9596846" cy="4929491"/>
          </a:xfrm>
          <a:prstGeom prst="rect">
            <a:avLst/>
          </a:prstGeom>
        </p:spPr>
        <p:txBody>
          <a:bodyPr wrap="square">
            <a:spAutoFit/>
          </a:bodyPr>
          <a:lstStyle/>
          <a:p>
            <a:pPr algn="l">
              <a:buFont typeface="+mj-lt"/>
              <a:buAutoNum type="arabicPeriod" startAt="2"/>
            </a:pPr>
            <a:r>
              <a:rPr lang="tr-TR" sz="2800" b="0" i="0" dirty="0">
                <a:solidFill>
                  <a:srgbClr val="374151"/>
                </a:solidFill>
                <a:effectLst/>
                <a:latin typeface="Söhne"/>
              </a:rPr>
              <a:t>Çok İşlemcili Bilgisayarlar: Çok işlemcili bilgisayarlar, birden fazla işlemci çekirdeği içerir. Her çekirdek, ayrı işlemleri bağımsız olarak gerçekleştirebilir. Bu, bilgisayarın çoklu görevlere daha iyi yanıt vermesini ve daha iyi performans göstermesini sağlar. Çoklu çekirdekli işlemciler genellikle günümüzün bilgisayarlarında yaygın olarak bulunur.</a:t>
            </a:r>
          </a:p>
          <a:p>
            <a:pPr algn="l"/>
            <a:r>
              <a:rPr lang="tr-TR" sz="2800" b="0" i="0" dirty="0">
                <a:solidFill>
                  <a:srgbClr val="374151"/>
                </a:solidFill>
                <a:effectLst/>
                <a:latin typeface="Söhne"/>
              </a:rPr>
              <a:t>Çok işlemcili bilgisayarların avantajları şunlar olabilir:</a:t>
            </a:r>
          </a:p>
          <a:p>
            <a:pPr algn="l">
              <a:buFont typeface="Arial" panose="020B0604020202020204" pitchFamily="34" charset="0"/>
              <a:buChar char="•"/>
            </a:pPr>
            <a:r>
              <a:rPr lang="tr-TR" sz="2800" b="0" i="0" dirty="0">
                <a:solidFill>
                  <a:srgbClr val="374151"/>
                </a:solidFill>
                <a:effectLst/>
                <a:latin typeface="Söhne"/>
              </a:rPr>
              <a:t>Daha yüksek işlemci performansı ve hızı.</a:t>
            </a:r>
          </a:p>
          <a:p>
            <a:pPr algn="l">
              <a:buFont typeface="Arial" panose="020B0604020202020204" pitchFamily="34" charset="0"/>
              <a:buChar char="•"/>
            </a:pPr>
            <a:r>
              <a:rPr lang="tr-TR" sz="2800" b="0" i="0" dirty="0">
                <a:solidFill>
                  <a:srgbClr val="374151"/>
                </a:solidFill>
                <a:effectLst/>
                <a:latin typeface="Söhne"/>
              </a:rPr>
              <a:t>Daha iyi çoklu görev işleme yeteneği.</a:t>
            </a:r>
          </a:p>
          <a:p>
            <a:pPr algn="l">
              <a:buFont typeface="Arial" panose="020B0604020202020204" pitchFamily="34" charset="0"/>
              <a:buChar char="•"/>
            </a:pPr>
            <a:r>
              <a:rPr lang="tr-TR" sz="2800" b="0" i="0" dirty="0">
                <a:solidFill>
                  <a:srgbClr val="374151"/>
                </a:solidFill>
                <a:effectLst/>
                <a:latin typeface="Söhne"/>
              </a:rPr>
              <a:t>Karmaşık görevler için daha iyi uygunluk.</a:t>
            </a:r>
          </a:p>
          <a:p>
            <a:pPr algn="just">
              <a:lnSpc>
                <a:spcPct val="150000"/>
              </a:lnSpc>
              <a:spcAft>
                <a:spcPts val="1125"/>
              </a:spcAft>
            </a:pPr>
            <a:endParaRPr lang="tr-TR" sz="26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895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Çok Çekirdekli İşlemciler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7" name="Metin kutusu 6">
            <a:extLst>
              <a:ext uri="{FF2B5EF4-FFF2-40B4-BE49-F238E27FC236}">
                <a16:creationId xmlns:a16="http://schemas.microsoft.com/office/drawing/2014/main" id="{F3626299-2E21-D2B2-A5AF-7C7E078329DA}"/>
              </a:ext>
            </a:extLst>
          </p:cNvPr>
          <p:cNvSpPr txBox="1"/>
          <p:nvPr/>
        </p:nvSpPr>
        <p:spPr>
          <a:xfrm>
            <a:off x="160020" y="1455421"/>
            <a:ext cx="10939054" cy="4555093"/>
          </a:xfrm>
          <a:prstGeom prst="rect">
            <a:avLst/>
          </a:prstGeom>
          <a:noFill/>
        </p:spPr>
        <p:txBody>
          <a:bodyPr wrap="square">
            <a:spAutoFit/>
          </a:bodyPr>
          <a:lstStyle/>
          <a:p>
            <a:r>
              <a:rPr lang="tr-TR" sz="2500" dirty="0"/>
              <a:t>Ancak çok işlemcili bilgisayarların bazı sınırlamaları şunlar olabilir:</a:t>
            </a:r>
          </a:p>
          <a:p>
            <a:endParaRPr lang="tr-TR" sz="2500" dirty="0"/>
          </a:p>
          <a:p>
            <a:r>
              <a:rPr lang="tr-TR" sz="2500" dirty="0"/>
              <a:t>Daha fazla enerji tüketimi.</a:t>
            </a:r>
          </a:p>
          <a:p>
            <a:r>
              <a:rPr lang="tr-TR" sz="2500" dirty="0"/>
              <a:t>Daha yüksek maliyet.</a:t>
            </a:r>
          </a:p>
          <a:p>
            <a:r>
              <a:rPr lang="tr-TR" sz="2500" dirty="0"/>
              <a:t>Çoğu modern bilgisayar, birden fazla çekirdek içeren çok işlemcili bir yapıya sahiptir. Bu, bilgisayarların daha verimli ve hızlı çalışmasını sağlar. Ayrıca, yazılım geliştiricileri, çoklu çekirdekli sistemler için optimize edilmiş yazılımlar üreterek bu işlemcilerin potansiyelini daha iyi kullanabilirler.</a:t>
            </a:r>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268060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Çift Çekirdek</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944880" y="1231411"/>
            <a:ext cx="9596846" cy="3901196"/>
          </a:xfrm>
          <a:prstGeom prst="rect">
            <a:avLst/>
          </a:prstGeom>
        </p:spPr>
        <p:txBody>
          <a:bodyPr wrap="square">
            <a:spAutoFit/>
          </a:bodyPr>
          <a:lstStyle/>
          <a:p>
            <a:pPr algn="just">
              <a:lnSpc>
                <a:spcPct val="150000"/>
              </a:lnSpc>
              <a:spcAft>
                <a:spcPts val="1125"/>
              </a:spcAft>
            </a:pPr>
            <a:r>
              <a:rPr lang="tr-TR" sz="2800" dirty="0"/>
              <a:t>Çift çekirdekli işlemci dört şeritli bir otoyol olarak düşünüldüğünde iki şeritli yollara göre iki kat daha fazla araba trafiği kaldırabildiği ve bunu yapması için arabaların iki kat hızlı gitmesinin gerekmediği görülür. Benzer şekilde çift çekirdekli işlemci tabanlı bir bilgisayar ile birden çok görev aynı anda gerçekleştirilebilir.</a:t>
            </a:r>
            <a:endParaRPr lang="tr-TR"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385364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2258</Words>
  <Application>Microsoft Office PowerPoint</Application>
  <PresentationFormat>Geniş ekran</PresentationFormat>
  <Paragraphs>161</Paragraphs>
  <Slides>46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46</vt:i4>
      </vt:variant>
    </vt:vector>
  </HeadingPairs>
  <TitlesOfParts>
    <vt:vector size="53" baseType="lpstr">
      <vt:lpstr>Arial</vt:lpstr>
      <vt:lpstr>Calibri</vt:lpstr>
      <vt:lpstr>Calibri Light</vt:lpstr>
      <vt:lpstr>Sitka Heading</vt:lpstr>
      <vt:lpstr>Söhne</vt:lpstr>
      <vt:lpstr>Times New Roman</vt:lpstr>
      <vt:lpstr>Office Teması</vt:lpstr>
      <vt:lpstr>Bilgisayar Mimarisi BMB 3009 Hafta 2</vt:lpstr>
      <vt:lpstr> Dersin Özeti  Tek işlemcili ve paralel Bilgisayar sistemleri Sanal Bellek kavramı Page etme Segmentleme Amdhal kanunu Özet örnek   </vt:lpstr>
      <vt:lpstr>Tek işlemcili Bilgisayarlar</vt:lpstr>
      <vt:lpstr>Tek işlemcili Bilgisayarlar</vt:lpstr>
      <vt:lpstr>Çok Çekirdekli İşlemciler</vt:lpstr>
      <vt:lpstr>Çok Çekirdekli İşlemciler</vt:lpstr>
      <vt:lpstr>Çok Çekirdekli İşlemciler</vt:lpstr>
      <vt:lpstr>Çok Çekirdekli İşlemciler</vt:lpstr>
      <vt:lpstr>Çift Çekirdek</vt:lpstr>
      <vt:lpstr>Çift Çekirdek</vt:lpstr>
      <vt:lpstr>Hyper-Threading Teknolojisi</vt:lpstr>
      <vt:lpstr>Hyper-Threading Teknolojisi</vt:lpstr>
      <vt:lpstr>Hyper-Threading Teknolojisi</vt:lpstr>
      <vt:lpstr>Hyper-Threading Teknolojisi</vt:lpstr>
      <vt:lpstr>Hyper-Threading Teknolojisi</vt:lpstr>
      <vt:lpstr>Hyper-Threading ve çift çekirdek farkı</vt:lpstr>
      <vt:lpstr>Hyper-Threading ve çift çekirdek farkı</vt:lpstr>
      <vt:lpstr>Hyper-Threading ve çift çekirdek farkı</vt:lpstr>
      <vt:lpstr>Birlikte kullanımı</vt:lpstr>
      <vt:lpstr>Birlikte kullanımı</vt:lpstr>
      <vt:lpstr>Sanal Bellek Yönetimi</vt:lpstr>
      <vt:lpstr>Paging</vt:lpstr>
      <vt:lpstr>Paging</vt:lpstr>
      <vt:lpstr>Paging</vt:lpstr>
      <vt:lpstr>Sayfalandırma</vt:lpstr>
      <vt:lpstr>Sayfalandırma</vt:lpstr>
      <vt:lpstr>Segmentation</vt:lpstr>
      <vt:lpstr>Segmentation</vt:lpstr>
      <vt:lpstr>Segmentation</vt:lpstr>
      <vt:lpstr>Segmentation</vt:lpstr>
      <vt:lpstr>Bölümlendirme</vt:lpstr>
      <vt:lpstr>Bölümlendirme</vt:lpstr>
      <vt:lpstr>Bölümlendirme</vt:lpstr>
      <vt:lpstr>Bölümlendirme</vt:lpstr>
      <vt:lpstr>Kıyaslama</vt:lpstr>
      <vt:lpstr>Kıyaslama</vt:lpstr>
      <vt:lpstr>Kıyaslama</vt:lpstr>
      <vt:lpstr>Kıyaslama</vt:lpstr>
      <vt:lpstr>Kıyaslama</vt:lpstr>
      <vt:lpstr>Amdhal Yasası</vt:lpstr>
      <vt:lpstr>Amdhal Yasası</vt:lpstr>
      <vt:lpstr>Örnek</vt:lpstr>
      <vt:lpstr>Örnek</vt:lpstr>
      <vt:lpstr>Görsel Anlatım</vt:lpstr>
      <vt:lpstr>Teşekkürler.</vt:lpstr>
      <vt:lpstr>  Kaynaklar:  1- Wikipedia 2- İtü ninova 3- İtü bidb 4- Prof. Dr. Novrus A. Web Sayfası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MARKA SATIŞ RAKAMLARI İLE MÜŞTERİ TWITTER YORUMLARI ARASINDAKİ İLİŞKİNİN İNCELENMESİ</dc:title>
  <dc:creator>nebi seren</dc:creator>
  <cp:lastModifiedBy>nebi seren</cp:lastModifiedBy>
  <cp:revision>102</cp:revision>
  <dcterms:created xsi:type="dcterms:W3CDTF">2022-05-06T05:47:56Z</dcterms:created>
  <dcterms:modified xsi:type="dcterms:W3CDTF">2024-10-10T21:25:21Z</dcterms:modified>
</cp:coreProperties>
</file>