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4" r:id="rId3"/>
    <p:sldId id="334" r:id="rId4"/>
    <p:sldId id="346" r:id="rId5"/>
    <p:sldId id="347" r:id="rId6"/>
    <p:sldId id="348" r:id="rId7"/>
    <p:sldId id="349" r:id="rId8"/>
    <p:sldId id="350" r:id="rId9"/>
    <p:sldId id="351" r:id="rId10"/>
    <p:sldId id="352" r:id="rId11"/>
    <p:sldId id="353" r:id="rId12"/>
    <p:sldId id="354" r:id="rId13"/>
    <p:sldId id="355" r:id="rId14"/>
    <p:sldId id="306"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280" r:id="rId31"/>
    <p:sldId id="314" r:id="rId3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F23DB37F-D896-4A38-A925-E7D58993FB7F}" type="datetimeFigureOut">
              <a:rPr lang="tr-TR" smtClean="0"/>
              <a:t>17.10.2022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83216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23DB37F-D896-4A38-A925-E7D58993FB7F}" type="datetimeFigureOut">
              <a:rPr lang="tr-TR" smtClean="0"/>
              <a:t>17.10.2022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74409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23DB37F-D896-4A38-A925-E7D58993FB7F}" type="datetimeFigureOut">
              <a:rPr lang="tr-TR" smtClean="0"/>
              <a:t>17.10.2022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935235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23DB37F-D896-4A38-A925-E7D58993FB7F}" type="datetimeFigureOut">
              <a:rPr lang="tr-TR" smtClean="0"/>
              <a:t>17.10.2022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43311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F23DB37F-D896-4A38-A925-E7D58993FB7F}" type="datetimeFigureOut">
              <a:rPr lang="tr-TR" smtClean="0"/>
              <a:t>17.10.2022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70854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23DB37F-D896-4A38-A925-E7D58993FB7F}" type="datetimeFigureOut">
              <a:rPr lang="tr-TR" smtClean="0"/>
              <a:t>17.10.2022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41889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23DB37F-D896-4A38-A925-E7D58993FB7F}" type="datetimeFigureOut">
              <a:rPr lang="tr-TR" smtClean="0"/>
              <a:t>17.10.2022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54302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23DB37F-D896-4A38-A925-E7D58993FB7F}" type="datetimeFigureOut">
              <a:rPr lang="tr-TR" smtClean="0"/>
              <a:t>17.10.2022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24565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23DB37F-D896-4A38-A925-E7D58993FB7F}" type="datetimeFigureOut">
              <a:rPr lang="tr-TR" smtClean="0"/>
              <a:t>17.10.2022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400902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23DB37F-D896-4A38-A925-E7D58993FB7F}" type="datetimeFigureOut">
              <a:rPr lang="tr-TR" smtClean="0"/>
              <a:t>17.10.2022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57301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23DB37F-D896-4A38-A925-E7D58993FB7F}" type="datetimeFigureOut">
              <a:rPr lang="tr-TR" smtClean="0"/>
              <a:t>17.10.2022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300959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DB37F-D896-4A38-A925-E7D58993FB7F}" type="datetimeFigureOut">
              <a:rPr lang="tr-TR" smtClean="0"/>
              <a:t>17.10.2022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1F808-0CB7-480B-8632-A669506E9D72}" type="slidenum">
              <a:rPr lang="tr-TR" smtClean="0"/>
              <a:t>‹#›</a:t>
            </a:fld>
            <a:endParaRPr lang="tr-TR"/>
          </a:p>
        </p:txBody>
      </p:sp>
    </p:spTree>
    <p:extLst>
      <p:ext uri="{BB962C8B-B14F-4D97-AF65-F5344CB8AC3E}">
        <p14:creationId xmlns:p14="http://schemas.microsoft.com/office/powerpoint/2010/main" val="82784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27909" y="1123406"/>
            <a:ext cx="9144000" cy="2429692"/>
          </a:xfrm>
        </p:spPr>
        <p:txBody>
          <a:bodyPr>
            <a:normAutofit/>
          </a:bodyPr>
          <a:lstStyle/>
          <a:p>
            <a:r>
              <a:rPr lang="tr-TR" sz="4500" b="1" dirty="0" smtClean="0"/>
              <a:t>Bilgisayar Mimarisi</a:t>
            </a:r>
            <a:br>
              <a:rPr lang="tr-TR" sz="4500" b="1" dirty="0" smtClean="0"/>
            </a:br>
            <a:r>
              <a:rPr lang="tr-TR" sz="4500" b="1" dirty="0" smtClean="0"/>
              <a:t>BMB 3009</a:t>
            </a:r>
            <a:br>
              <a:rPr lang="tr-TR" sz="4500" b="1" dirty="0" smtClean="0"/>
            </a:br>
            <a:r>
              <a:rPr lang="tr-TR" sz="4500" b="1" dirty="0" smtClean="0"/>
              <a:t>Hafta 3</a:t>
            </a:r>
            <a:endParaRPr lang="tr-TR" sz="4500" dirty="0"/>
          </a:p>
        </p:txBody>
      </p:sp>
      <p:sp>
        <p:nvSpPr>
          <p:cNvPr id="3" name="Unvan 1"/>
          <p:cNvSpPr txBox="1">
            <a:spLocks/>
          </p:cNvSpPr>
          <p:nvPr/>
        </p:nvSpPr>
        <p:spPr>
          <a:xfrm>
            <a:off x="1092926" y="3492137"/>
            <a:ext cx="9144000" cy="252548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r>
              <a:rPr lang="tr-TR" sz="2500" b="1" dirty="0" smtClean="0">
                <a:solidFill>
                  <a:schemeClr val="bg1">
                    <a:lumMod val="75000"/>
                  </a:schemeClr>
                </a:solidFill>
                <a:latin typeface="Sitka Heading" panose="02000505000000020004" pitchFamily="2" charset="0"/>
                <a:cs typeface="Times New Roman" panose="02020603050405020304" pitchFamily="18" charset="0"/>
              </a:rPr>
              <a:t>Hoş geldiniz…</a:t>
            </a:r>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Tree>
    <p:extLst>
      <p:ext uri="{BB962C8B-B14F-4D97-AF65-F5344CB8AC3E}">
        <p14:creationId xmlns:p14="http://schemas.microsoft.com/office/powerpoint/2010/main" val="4260644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ROM Türleri</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173322"/>
          </a:xfrm>
          <a:prstGeom prst="rect">
            <a:avLst/>
          </a:prstGeom>
        </p:spPr>
        <p:txBody>
          <a:bodyPr wrap="square">
            <a:spAutoFit/>
          </a:bodyPr>
          <a:lstStyle/>
          <a:p>
            <a:pPr algn="just">
              <a:lnSpc>
                <a:spcPct val="150000"/>
              </a:lnSpc>
              <a:spcAft>
                <a:spcPts val="1125"/>
              </a:spcAft>
            </a:pPr>
            <a:r>
              <a:rPr lang="tr-TR" sz="3000" dirty="0"/>
              <a:t>EPROM (silinebilir PROM – </a:t>
            </a:r>
            <a:r>
              <a:rPr lang="tr-TR" sz="3000" dirty="0" err="1"/>
              <a:t>erasable</a:t>
            </a:r>
            <a:r>
              <a:rPr lang="tr-TR" sz="3000" dirty="0"/>
              <a:t> PROM), yeniden programlanabilir bir ROM türüdür ancak silmek için ayrı yeniden programlamak için ayrı özel araçlar gerektirir. Bir </a:t>
            </a:r>
            <a:r>
              <a:rPr lang="tr-TR" sz="3000" dirty="0" err="1"/>
              <a:t>EPROM’u</a:t>
            </a:r>
            <a:r>
              <a:rPr lang="tr-TR" sz="3000" dirty="0"/>
              <a:t> yeniden programlamak için önce tüm yonganın silinmesi gerekir. Veriler silinmeden yeni veriler eskisinin üzerine yazılamaz. EEPROM (elektriksel olarak silinebilir </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05926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ROM Türleri</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865819"/>
          </a:xfrm>
          <a:prstGeom prst="rect">
            <a:avLst/>
          </a:prstGeom>
        </p:spPr>
        <p:txBody>
          <a:bodyPr wrap="square">
            <a:spAutoFit/>
          </a:bodyPr>
          <a:lstStyle/>
          <a:p>
            <a:pPr algn="just">
              <a:lnSpc>
                <a:spcPct val="150000"/>
              </a:lnSpc>
              <a:spcAft>
                <a:spcPts val="1125"/>
              </a:spcAft>
            </a:pPr>
            <a:r>
              <a:rPr lang="tr-TR" sz="3000" dirty="0"/>
              <a:t>PROM – </a:t>
            </a:r>
            <a:r>
              <a:rPr lang="tr-TR" sz="3000" dirty="0" err="1"/>
              <a:t>electrically</a:t>
            </a:r>
            <a:r>
              <a:rPr lang="tr-TR" sz="3000" dirty="0"/>
              <a:t> </a:t>
            </a:r>
            <a:r>
              <a:rPr lang="tr-TR" sz="3000" dirty="0" err="1"/>
              <a:t>erasable</a:t>
            </a:r>
            <a:r>
              <a:rPr lang="tr-TR" sz="3000" dirty="0"/>
              <a:t> PROM), silme için özel bir araç gerektirmez ve yonganın istenilen bölümleri silinebilir böylece </a:t>
            </a:r>
            <a:r>
              <a:rPr lang="tr-TR" sz="3000" dirty="0" err="1"/>
              <a:t>EPROM’un</a:t>
            </a:r>
            <a:r>
              <a:rPr lang="tr-TR" sz="3000" dirty="0"/>
              <a:t> birçok dezavantajını ortadan kaldırır.  Flash bellek temelde </a:t>
            </a:r>
            <a:r>
              <a:rPr lang="tr-TR" sz="3000" dirty="0" err="1"/>
              <a:t>EEPROM’dur</a:t>
            </a:r>
            <a:r>
              <a:rPr lang="tr-TR" sz="3000" dirty="0"/>
              <a:t> ve verilerin bloklar halinde yazılabilmesi veya silinebilmesi gibi ek özellikleri vardır. Bu, </a:t>
            </a:r>
            <a:r>
              <a:rPr lang="tr-TR" sz="3000" dirty="0" err="1"/>
              <a:t>flash</a:t>
            </a:r>
            <a:r>
              <a:rPr lang="tr-TR" sz="3000" dirty="0"/>
              <a:t> belleği </a:t>
            </a:r>
            <a:r>
              <a:rPr lang="tr-TR" sz="3000" dirty="0" err="1"/>
              <a:t>EEPROM’dan</a:t>
            </a:r>
            <a:r>
              <a:rPr lang="tr-TR" sz="3000" dirty="0"/>
              <a:t> daha hızlı hale getirir.</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8570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Bellek Hiyerarşisi Terminolojik Bilgiler</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866503" y="1518795"/>
            <a:ext cx="9596846" cy="4708981"/>
          </a:xfrm>
          <a:prstGeom prst="rect">
            <a:avLst/>
          </a:prstGeom>
        </p:spPr>
        <p:txBody>
          <a:bodyPr wrap="square">
            <a:spAutoFit/>
          </a:bodyPr>
          <a:lstStyle/>
          <a:p>
            <a:r>
              <a:rPr lang="tr-TR" sz="3000" dirty="0" smtClean="0"/>
              <a:t>• </a:t>
            </a:r>
            <a:r>
              <a:rPr lang="tr-TR" sz="3000" dirty="0"/>
              <a:t>Hit: İstenen veriler belirli bir bellek düzeyinde </a:t>
            </a:r>
            <a:r>
              <a:rPr lang="tr-TR" sz="3000" dirty="0" smtClean="0"/>
              <a:t>bulunur.</a:t>
            </a:r>
            <a:endParaRPr lang="tr-TR" sz="3000" dirty="0"/>
          </a:p>
          <a:p>
            <a:r>
              <a:rPr lang="tr-TR" sz="3000" dirty="0"/>
              <a:t>• </a:t>
            </a:r>
            <a:r>
              <a:rPr lang="tr-TR" sz="3000" dirty="0" err="1"/>
              <a:t>Miss</a:t>
            </a:r>
            <a:r>
              <a:rPr lang="tr-TR" sz="3000" dirty="0"/>
              <a:t>: İstenen veriler, verilen bellek düzeyinde bulunmaz.</a:t>
            </a:r>
          </a:p>
          <a:p>
            <a:r>
              <a:rPr lang="tr-TR" sz="3000" dirty="0"/>
              <a:t>• Hit rate: Belirli bir bellek düzeyindeki bellek erişimlerinin yüzdesi.</a:t>
            </a:r>
          </a:p>
          <a:p>
            <a:r>
              <a:rPr lang="tr-TR" sz="3000" dirty="0"/>
              <a:t>• </a:t>
            </a:r>
            <a:r>
              <a:rPr lang="tr-TR" sz="3000" dirty="0" err="1"/>
              <a:t>Miss</a:t>
            </a:r>
            <a:r>
              <a:rPr lang="tr-TR" sz="3000" dirty="0"/>
              <a:t> rate: Belli bir bellek düzeyinde bulunmayan bellek erişimlerinin yüzdesi.</a:t>
            </a:r>
            <a:br>
              <a:rPr lang="tr-TR" sz="3000" dirty="0"/>
            </a:br>
            <a:endParaRPr lang="tr-TR" sz="3000" dirty="0" smtClean="0"/>
          </a:p>
          <a:p>
            <a:r>
              <a:rPr lang="tr-TR" sz="3000" dirty="0" err="1" smtClean="0"/>
              <a:t>Note</a:t>
            </a:r>
            <a:r>
              <a:rPr lang="tr-TR" sz="3000" dirty="0" smtClean="0"/>
              <a:t>:</a:t>
            </a:r>
          </a:p>
          <a:p>
            <a:endParaRPr lang="tr-TR" sz="3000" dirty="0"/>
          </a:p>
          <a:p>
            <a:r>
              <a:rPr lang="tr-TR" sz="3000" dirty="0" err="1" smtClean="0"/>
              <a:t>Miss</a:t>
            </a:r>
            <a:r>
              <a:rPr lang="tr-TR" sz="3000" dirty="0" smtClean="0"/>
              <a:t> </a:t>
            </a:r>
            <a:r>
              <a:rPr lang="tr-TR" sz="3000" dirty="0"/>
              <a:t>Rate = 1 </a:t>
            </a:r>
            <a:r>
              <a:rPr lang="tr-TR" sz="3000" dirty="0" smtClean="0"/>
              <a:t>- Hit </a:t>
            </a:r>
            <a:r>
              <a:rPr lang="tr-TR" sz="3000" dirty="0"/>
              <a:t>Rate</a:t>
            </a:r>
            <a:r>
              <a:rPr lang="tr-TR" sz="3000" dirty="0" smtClean="0"/>
              <a:t>.</a:t>
            </a:r>
            <a:endParaRPr lang="tr-TR" sz="3000" dirty="0"/>
          </a:p>
        </p:txBody>
      </p:sp>
    </p:spTree>
    <p:extLst>
      <p:ext uri="{BB962C8B-B14F-4D97-AF65-F5344CB8AC3E}">
        <p14:creationId xmlns:p14="http://schemas.microsoft.com/office/powerpoint/2010/main" val="4244980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Bellek Hiyerarşisi Terminolojik Bilgiler</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846217"/>
            <a:ext cx="9596846" cy="3323987"/>
          </a:xfrm>
          <a:prstGeom prst="rect">
            <a:avLst/>
          </a:prstGeom>
        </p:spPr>
        <p:txBody>
          <a:bodyPr wrap="square">
            <a:spAutoFit/>
          </a:bodyPr>
          <a:lstStyle/>
          <a:p>
            <a:r>
              <a:rPr lang="tr-TR" sz="3000" dirty="0"/>
              <a:t>• Hit time: Belirli bir bellek düzeyinde istenen bilgilere erişmek için gereken süre.</a:t>
            </a:r>
          </a:p>
          <a:p>
            <a:r>
              <a:rPr lang="tr-TR" sz="3000" dirty="0"/>
              <a:t>• </a:t>
            </a:r>
            <a:r>
              <a:rPr lang="tr-TR" sz="3000" dirty="0" err="1"/>
              <a:t>Miss</a:t>
            </a:r>
            <a:r>
              <a:rPr lang="tr-TR" sz="3000" dirty="0"/>
              <a:t> </a:t>
            </a:r>
            <a:r>
              <a:rPr lang="tr-TR" sz="3000" dirty="0" err="1"/>
              <a:t>penalty</a:t>
            </a:r>
            <a:r>
              <a:rPr lang="tr-TR" sz="3000" dirty="0"/>
              <a:t>: Üst bellek seviyesindeki bir bloğun değiştirilmesini içeren bir </a:t>
            </a:r>
            <a:r>
              <a:rPr lang="tr-TR" sz="3000" dirty="0" err="1"/>
              <a:t>Miss’i</a:t>
            </a:r>
            <a:r>
              <a:rPr lang="tr-TR" sz="3000" dirty="0"/>
              <a:t> işlemek için gereken süre, ilave olarak istenen veriyi işlemciye iletmek için ek süre. (Bir </a:t>
            </a:r>
            <a:r>
              <a:rPr lang="tr-TR" sz="3000" dirty="0" err="1"/>
              <a:t>Miss’i</a:t>
            </a:r>
            <a:r>
              <a:rPr lang="tr-TR" sz="3000" dirty="0"/>
              <a:t> işleme koyma süresi, tipik olarak, bir </a:t>
            </a:r>
            <a:r>
              <a:rPr lang="tr-TR" sz="3000" dirty="0" err="1"/>
              <a:t>Hit’in</a:t>
            </a:r>
            <a:r>
              <a:rPr lang="tr-TR" sz="3000" dirty="0"/>
              <a:t> işleme koyulma süresinden önemli ölçüde daha fazladır.)</a:t>
            </a:r>
          </a:p>
        </p:txBody>
      </p:sp>
    </p:spTree>
    <p:extLst>
      <p:ext uri="{BB962C8B-B14F-4D97-AF65-F5344CB8AC3E}">
        <p14:creationId xmlns:p14="http://schemas.microsoft.com/office/powerpoint/2010/main" val="3290144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smtClean="0"/>
              <a:t>Ön Bellek Sistemine Genel Bakış</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175656" y="1370325"/>
            <a:ext cx="9596846" cy="4647298"/>
          </a:xfrm>
          <a:prstGeom prst="rect">
            <a:avLst/>
          </a:prstGeom>
        </p:spPr>
        <p:txBody>
          <a:bodyPr wrap="square">
            <a:spAutoFit/>
          </a:bodyPr>
          <a:lstStyle/>
          <a:p>
            <a:pPr algn="just">
              <a:lnSpc>
                <a:spcPct val="150000"/>
              </a:lnSpc>
              <a:spcAft>
                <a:spcPts val="1125"/>
              </a:spcAft>
            </a:pPr>
            <a:r>
              <a:rPr lang="tr-TR" sz="2500" dirty="0"/>
              <a:t>CPU tasarımındaki gelişmelere uyumluluk sağlamak amacıyla farklı bellek türleri ortaya çıkmıştır. Bellek hızı, bir şekilde CPU’ya ayak uydurmak zorundadır, aksi halde bellek sistemi yavaşlatan bir eleman olmaya başlar. Son yıllarda CPU’larda pek çok gelişme görülmesine rağmen, ön bellek (</a:t>
            </a:r>
            <a:r>
              <a:rPr lang="tr-TR" sz="2500" dirty="0" err="1"/>
              <a:t>Cache</a:t>
            </a:r>
            <a:r>
              <a:rPr lang="tr-TR" sz="2500" dirty="0"/>
              <a:t> Memory) kullanımı sayesinde ana belleğin CPU’ya ayak uydurmak için geliştirilme ihtiyacı azalmıştır. Ön bellek, sık erişilen veriler için bir arabellek (</a:t>
            </a:r>
            <a:r>
              <a:rPr lang="tr-TR" sz="2500" dirty="0" err="1"/>
              <a:t>Buffer</a:t>
            </a:r>
            <a:r>
              <a:rPr lang="tr-TR" sz="2500" dirty="0"/>
              <a:t>) görevi gören küçük, yüksek hızlı (ve dolayısıyla yüksek maliyetli) bir bellek türüdür.</a:t>
            </a:r>
            <a:endParaRPr lang="tr-TR" sz="25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66484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smtClean="0"/>
              <a:t>Ön Bellek </a:t>
            </a:r>
            <a:r>
              <a:rPr lang="tr-TR" sz="4500" b="1" dirty="0" err="1" smtClean="0"/>
              <a:t>Cache</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175656" y="1370325"/>
            <a:ext cx="9596846" cy="4173322"/>
          </a:xfrm>
          <a:prstGeom prst="rect">
            <a:avLst/>
          </a:prstGeom>
        </p:spPr>
        <p:txBody>
          <a:bodyPr wrap="square">
            <a:spAutoFit/>
          </a:bodyPr>
          <a:lstStyle/>
          <a:p>
            <a:pPr algn="just">
              <a:lnSpc>
                <a:spcPct val="150000"/>
              </a:lnSpc>
              <a:spcAft>
                <a:spcPts val="1125"/>
              </a:spcAft>
            </a:pPr>
            <a:r>
              <a:rPr lang="tr-TR" sz="3000" dirty="0"/>
              <a:t>Bellek erişim süreleri işlemci hızından daha yavaş olduğundan, işlemci genellikle bilginin gelmesini beklemek zorunda kalır. Önbellek, işlemcinin çok yakın gelecekte yeniden ihtiyaç duyacağı bilgiler için kullandığı küçük, geçici, ancak hızlı bir bellektir. Erişilen verileri ve muhtemel erişilmek istenecek verileri hafızasında tutar.</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850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smtClean="0"/>
              <a:t>Ön Bellek </a:t>
            </a:r>
            <a:r>
              <a:rPr lang="tr-TR" sz="4500" b="1" dirty="0" err="1" smtClean="0"/>
              <a:t>Cache</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605456"/>
            <a:ext cx="9596846" cy="2788327"/>
          </a:xfrm>
          <a:prstGeom prst="rect">
            <a:avLst/>
          </a:prstGeom>
        </p:spPr>
        <p:txBody>
          <a:bodyPr wrap="square">
            <a:spAutoFit/>
          </a:bodyPr>
          <a:lstStyle/>
          <a:p>
            <a:pPr algn="just">
              <a:lnSpc>
                <a:spcPct val="150000"/>
              </a:lnSpc>
              <a:spcAft>
                <a:spcPts val="1125"/>
              </a:spcAft>
            </a:pPr>
            <a:r>
              <a:rPr lang="tr-TR" sz="3000" dirty="0"/>
              <a:t>Bir bilgisayarın sonraki döngüde hangi verilere erişeceğini bilmesinin bir yolu yoktur, bu nedenle yerellik ilkesini kullanır ve ne zaman bir ana bellek erişimi yapması gerekiyorsa ana bellekten tüm bloğu önbelleğe aktarır. </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63002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smtClean="0"/>
              <a:t>Ön Bellek </a:t>
            </a:r>
            <a:r>
              <a:rPr lang="tr-TR" sz="4500" b="1" dirty="0" err="1" smtClean="0"/>
              <a:t>Cache</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210490" y="1753502"/>
            <a:ext cx="9596846" cy="3480825"/>
          </a:xfrm>
          <a:prstGeom prst="rect">
            <a:avLst/>
          </a:prstGeom>
        </p:spPr>
        <p:txBody>
          <a:bodyPr wrap="square">
            <a:spAutoFit/>
          </a:bodyPr>
          <a:lstStyle/>
          <a:p>
            <a:pPr algn="just">
              <a:lnSpc>
                <a:spcPct val="150000"/>
              </a:lnSpc>
              <a:spcAft>
                <a:spcPts val="1125"/>
              </a:spcAft>
            </a:pPr>
            <a:r>
              <a:rPr lang="tr-TR" sz="3000" dirty="0"/>
              <a:t>Getirilen bu blokta başka bir şey kullanılırsa, tüm bloğun aktarılmış olması erişim süresinden tasarruf sağlar. Bu yeni bloğun önbellek konumu önbellek eşleme politikası ve önbellek boyutuna (yeni blok için yer olup olmadığını etkiler) bağlıdır.</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27571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smtClean="0"/>
              <a:t>Ön Bellek </a:t>
            </a:r>
            <a:r>
              <a:rPr lang="tr-TR" sz="4500" b="1" dirty="0" err="1" smtClean="0"/>
              <a:t>Cache</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210490" y="1753502"/>
            <a:ext cx="9596846" cy="4173322"/>
          </a:xfrm>
          <a:prstGeom prst="rect">
            <a:avLst/>
          </a:prstGeom>
        </p:spPr>
        <p:txBody>
          <a:bodyPr wrap="square">
            <a:spAutoFit/>
          </a:bodyPr>
          <a:lstStyle/>
          <a:p>
            <a:pPr algn="just">
              <a:lnSpc>
                <a:spcPct val="150000"/>
              </a:lnSpc>
              <a:spcAft>
                <a:spcPts val="1125"/>
              </a:spcAft>
            </a:pPr>
            <a:r>
              <a:rPr lang="tr-TR" sz="3000" dirty="0"/>
              <a:t>Önbellek boyutu büyük ölçüde değişkendir. Günümüz kişisel bilgisayarlarında seviye 2 (L2) önbelleği 4MB ile 9MB arasında olabilmektedir. Seviye 1 (L1) önbellek daha küçüktür. L1 önbelleği işlemcide bulunurken, L2 önbelleği CPU ile ana bellek arasında bulunur. Bu nedenle L1 önbelleği, L2 önbelleğinden daha hızlıdır.</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6352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smtClean="0"/>
              <a:t>Ön Bellek </a:t>
            </a:r>
            <a:r>
              <a:rPr lang="tr-TR" sz="4500" b="1" dirty="0" err="1" smtClean="0"/>
              <a:t>Cache</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210490" y="1753502"/>
            <a:ext cx="9596846" cy="4616648"/>
          </a:xfrm>
          <a:prstGeom prst="rect">
            <a:avLst/>
          </a:prstGeom>
        </p:spPr>
        <p:txBody>
          <a:bodyPr wrap="square">
            <a:spAutoFit/>
          </a:bodyPr>
          <a:lstStyle/>
          <a:p>
            <a:pPr algn="just">
              <a:lnSpc>
                <a:spcPct val="150000"/>
              </a:lnSpc>
              <a:spcAft>
                <a:spcPts val="1125"/>
              </a:spcAft>
            </a:pPr>
            <a:r>
              <a:rPr lang="tr-TR" sz="2800" dirty="0"/>
              <a:t>Önbelleğin amacı, </a:t>
            </a:r>
            <a:r>
              <a:rPr lang="tr-TR" sz="2800" dirty="0">
                <a:solidFill>
                  <a:srgbClr val="FF0000"/>
                </a:solidFill>
              </a:rPr>
              <a:t>son kullanılan verileri ana bellekte depolamak yerine CPU’ya daha yakın depolayarak bellek erişimini hızlandırmaktır.</a:t>
            </a:r>
            <a:r>
              <a:rPr lang="tr-TR" sz="2800" dirty="0"/>
              <a:t> Önbellek, ana bellek kadar büyük olmasa da, oldukça hızlıdır. Ana bellek tipik olarak, örneğin 60ns erişim süreli </a:t>
            </a:r>
            <a:r>
              <a:rPr lang="tr-TR" sz="2800" dirty="0" err="1"/>
              <a:t>DRAM’den</a:t>
            </a:r>
            <a:r>
              <a:rPr lang="tr-TR" sz="2800" dirty="0"/>
              <a:t> oluşurken, önbellek tipik olarak </a:t>
            </a:r>
            <a:r>
              <a:rPr lang="tr-TR" sz="2800" dirty="0" err="1"/>
              <a:t>SRAM’den</a:t>
            </a:r>
            <a:r>
              <a:rPr lang="tr-TR" sz="2800" dirty="0"/>
              <a:t> oluşur ve </a:t>
            </a:r>
            <a:r>
              <a:rPr lang="tr-TR" sz="2800" dirty="0" err="1"/>
              <a:t>DRAM’den</a:t>
            </a:r>
            <a:r>
              <a:rPr lang="tr-TR" sz="2800" dirty="0"/>
              <a:t> çok daha kısa bir döngü süresiyle daha hızlı erişim sağlar (tipik bir önbellek erişim süresi 10ns’dir). </a:t>
            </a:r>
            <a:endParaRPr lang="tr-TR"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62596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27909" y="1123405"/>
            <a:ext cx="10093234" cy="5042264"/>
          </a:xfrm>
        </p:spPr>
        <p:txBody>
          <a:bodyPr>
            <a:normAutofit fontScale="90000"/>
          </a:bodyPr>
          <a:lstStyle/>
          <a:p>
            <a:r>
              <a:rPr lang="tr-TR" sz="4500" b="1" dirty="0" smtClean="0"/>
              <a:t/>
            </a:r>
            <a:br>
              <a:rPr lang="tr-TR" sz="4500" b="1" dirty="0" smtClean="0"/>
            </a:br>
            <a:r>
              <a:rPr lang="tr-TR" sz="4500" b="1" dirty="0"/>
              <a:t>Dersin Özeti</a:t>
            </a:r>
            <a:br>
              <a:rPr lang="tr-TR" sz="4500" b="1" dirty="0"/>
            </a:br>
            <a:r>
              <a:rPr lang="tr-TR" sz="4500" b="1" dirty="0" smtClean="0"/>
              <a:t/>
            </a:r>
            <a:br>
              <a:rPr lang="tr-TR" sz="4500" b="1" dirty="0" smtClean="0"/>
            </a:br>
            <a:r>
              <a:rPr lang="tr-TR" sz="4500" b="1" dirty="0" smtClean="0"/>
              <a:t>Bellek Sistemleri</a:t>
            </a:r>
            <a:br>
              <a:rPr lang="tr-TR" sz="4500" b="1" dirty="0" smtClean="0"/>
            </a:br>
            <a:r>
              <a:rPr lang="tr-TR" sz="4500" b="1" dirty="0" smtClean="0"/>
              <a:t>Ön bellek Sistemleri</a:t>
            </a:r>
            <a:br>
              <a:rPr lang="tr-TR" sz="4500" b="1" dirty="0" smtClean="0"/>
            </a:br>
            <a:r>
              <a:rPr lang="tr-TR" sz="4500" b="1" dirty="0" smtClean="0"/>
              <a:t>Yerine Koyma Algoritmaları</a:t>
            </a:r>
            <a:r>
              <a:rPr lang="tr-TR" sz="4500" b="1" dirty="0"/>
              <a:t/>
            </a:r>
            <a:br>
              <a:rPr lang="tr-TR" sz="4500" b="1" dirty="0"/>
            </a:br>
            <a:r>
              <a:rPr lang="tr-TR" sz="4500" b="1" dirty="0" smtClean="0"/>
              <a:t/>
            </a:r>
            <a:br>
              <a:rPr lang="tr-TR" sz="4500" b="1" dirty="0" smtClean="0"/>
            </a:br>
            <a:r>
              <a:rPr lang="tr-TR" sz="4500" b="1" dirty="0" smtClean="0"/>
              <a:t/>
            </a:r>
            <a:br>
              <a:rPr lang="tr-TR" sz="4500" b="1" dirty="0" smtClean="0"/>
            </a:b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Tree>
    <p:extLst>
      <p:ext uri="{BB962C8B-B14F-4D97-AF65-F5344CB8AC3E}">
        <p14:creationId xmlns:p14="http://schemas.microsoft.com/office/powerpoint/2010/main" val="2482878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smtClean="0"/>
              <a:t>Ön Bellek </a:t>
            </a:r>
            <a:r>
              <a:rPr lang="tr-TR" sz="4500" b="1" dirty="0" err="1" smtClean="0"/>
              <a:t>Cache</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166948" y="1499010"/>
            <a:ext cx="9596846" cy="4939814"/>
          </a:xfrm>
          <a:prstGeom prst="rect">
            <a:avLst/>
          </a:prstGeom>
        </p:spPr>
        <p:txBody>
          <a:bodyPr wrap="square">
            <a:spAutoFit/>
          </a:bodyPr>
          <a:lstStyle/>
          <a:p>
            <a:pPr algn="just">
              <a:lnSpc>
                <a:spcPct val="150000"/>
              </a:lnSpc>
              <a:spcAft>
                <a:spcPts val="1125"/>
              </a:spcAft>
            </a:pPr>
            <a:r>
              <a:rPr lang="tr-TR" sz="3000" dirty="0"/>
              <a:t>İyi performans göstermesi için önbelleğin çok büyük olması gerekmez. Genel bir kural, önbelleği yeterince küçük yapmaktır, böylece bit başına genel ortalama maliyet, ana belleğe yakın, ancak </a:t>
            </a:r>
            <a:r>
              <a:rPr lang="tr-TR" sz="3000" dirty="0">
                <a:solidFill>
                  <a:srgbClr val="FF0000"/>
                </a:solidFill>
              </a:rPr>
              <a:t>faydalı olacak kadar büyüktür</a:t>
            </a:r>
            <a:r>
              <a:rPr lang="tr-TR" sz="3000" dirty="0"/>
              <a:t>. Bu hızlı bellek oldukça pahalı olduğundan, tüm ana belleği oluşturmak için önbellekte bulunan teknolojiyi kullanmak mümkün değildir.</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438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smtClean="0"/>
              <a:t>Ön Bellek </a:t>
            </a:r>
            <a:r>
              <a:rPr lang="tr-TR" sz="4500" b="1" dirty="0" err="1" smtClean="0"/>
              <a:t>Cache</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166948" y="1499010"/>
            <a:ext cx="9596846" cy="4616648"/>
          </a:xfrm>
          <a:prstGeom prst="rect">
            <a:avLst/>
          </a:prstGeom>
        </p:spPr>
        <p:txBody>
          <a:bodyPr wrap="square">
            <a:spAutoFit/>
          </a:bodyPr>
          <a:lstStyle/>
          <a:p>
            <a:pPr algn="just">
              <a:lnSpc>
                <a:spcPct val="150000"/>
              </a:lnSpc>
              <a:spcAft>
                <a:spcPts val="1125"/>
              </a:spcAft>
            </a:pPr>
            <a:r>
              <a:rPr lang="tr-TR" sz="2800" dirty="0"/>
              <a:t>Önbelleği “özel” yapan ona adresle erişilememesidir, ön belleğe içeriğe göre erişilir. Bu nedenle, önbellek </a:t>
            </a:r>
            <a:r>
              <a:rPr lang="tr-TR" sz="2800" dirty="0">
                <a:solidFill>
                  <a:srgbClr val="FF0000"/>
                </a:solidFill>
              </a:rPr>
              <a:t>bazen içerik </a:t>
            </a:r>
            <a:r>
              <a:rPr lang="tr-TR" sz="2800" dirty="0" err="1">
                <a:solidFill>
                  <a:srgbClr val="FF0000"/>
                </a:solidFill>
              </a:rPr>
              <a:t>adreslenebilir</a:t>
            </a:r>
            <a:r>
              <a:rPr lang="tr-TR" sz="2800" dirty="0">
                <a:solidFill>
                  <a:srgbClr val="FF0000"/>
                </a:solidFill>
              </a:rPr>
              <a:t> bellek</a:t>
            </a:r>
            <a:r>
              <a:rPr lang="tr-TR" sz="2800" dirty="0"/>
              <a:t> olarak adlandırılır. Çoğu önbellek eşleme şemasında, istenen değerin önbellekte saklanıp saklanmadığını görmek için önbellek girişleri kontrol edilmeli veya aranmalıdır. Bu istenen verileri bulma sürecini basitleştirmek için çeşitli önbellek eşleme algoritmaları kullanılır.</a:t>
            </a:r>
            <a:endParaRPr lang="tr-TR"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1817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smtClean="0"/>
              <a:t>Yerine Koyma Algoritmaları</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166947" y="1499010"/>
            <a:ext cx="9875521" cy="3785652"/>
          </a:xfrm>
          <a:prstGeom prst="rect">
            <a:avLst/>
          </a:prstGeom>
        </p:spPr>
        <p:txBody>
          <a:bodyPr wrap="square">
            <a:spAutoFit/>
          </a:bodyPr>
          <a:lstStyle/>
          <a:p>
            <a:r>
              <a:rPr lang="tr-TR" sz="3000" dirty="0"/>
              <a:t>►Hangi boş bloğun hangi </a:t>
            </a:r>
            <a:r>
              <a:rPr lang="tr-TR" sz="3000" dirty="0" smtClean="0"/>
              <a:t>prosese </a:t>
            </a:r>
            <a:r>
              <a:rPr lang="tr-TR" sz="3000" dirty="0"/>
              <a:t>atanacağına işletim </a:t>
            </a:r>
            <a:r>
              <a:rPr lang="tr-TR" sz="3000" dirty="0" smtClean="0"/>
              <a:t>sistemi karar verir.</a:t>
            </a:r>
          </a:p>
          <a:p>
            <a:endParaRPr lang="tr-TR" sz="3000" dirty="0"/>
          </a:p>
          <a:p>
            <a:r>
              <a:rPr lang="tr-TR" sz="3000" dirty="0"/>
              <a:t>►En-İyi-Sığan Algoritması (Best-Fit</a:t>
            </a:r>
            <a:r>
              <a:rPr lang="tr-TR" sz="3000" dirty="0" smtClean="0"/>
              <a:t>)</a:t>
            </a:r>
          </a:p>
          <a:p>
            <a:endParaRPr lang="tr-TR" sz="3000" dirty="0"/>
          </a:p>
          <a:p>
            <a:r>
              <a:rPr lang="tr-TR" sz="3000" dirty="0"/>
              <a:t>– Boyu istenene en yakın olan boşluk </a:t>
            </a:r>
            <a:r>
              <a:rPr lang="tr-TR" sz="3000" dirty="0" smtClean="0"/>
              <a:t>seçilir.</a:t>
            </a:r>
            <a:endParaRPr lang="tr-TR" sz="3000" dirty="0"/>
          </a:p>
          <a:p>
            <a:r>
              <a:rPr lang="tr-TR" sz="3000" dirty="0"/>
              <a:t>– Olası en küçük bölme bulunduğundan artan boş alan </a:t>
            </a:r>
            <a:r>
              <a:rPr lang="tr-TR" sz="3000" dirty="0" smtClean="0"/>
              <a:t>az olur.</a:t>
            </a:r>
            <a:endParaRPr lang="tr-TR" sz="3000" dirty="0"/>
          </a:p>
          <a:p>
            <a:r>
              <a:rPr lang="tr-TR" sz="3000" dirty="0"/>
              <a:t>⇒ sıkıştırmanın daha sık yapılanması gerekir</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5369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smtClean="0"/>
              <a:t>First Fit</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166947" y="1499010"/>
            <a:ext cx="9875521" cy="3323987"/>
          </a:xfrm>
          <a:prstGeom prst="rect">
            <a:avLst/>
          </a:prstGeom>
        </p:spPr>
        <p:txBody>
          <a:bodyPr wrap="square">
            <a:spAutoFit/>
          </a:bodyPr>
          <a:lstStyle/>
          <a:p>
            <a:endParaRPr lang="tr-TR" sz="3500" dirty="0" smtClean="0"/>
          </a:p>
          <a:p>
            <a:endParaRPr lang="tr-TR" sz="3500" dirty="0"/>
          </a:p>
          <a:p>
            <a:r>
              <a:rPr lang="tr-TR" sz="3500" dirty="0" smtClean="0"/>
              <a:t>►</a:t>
            </a:r>
            <a:r>
              <a:rPr lang="tr-TR" sz="3500" dirty="0"/>
              <a:t>İlk-Sığan Algoritması (First-fit)</a:t>
            </a:r>
          </a:p>
          <a:p>
            <a:r>
              <a:rPr lang="tr-TR" sz="3500" dirty="0"/>
              <a:t>– En hızlı</a:t>
            </a:r>
          </a:p>
          <a:p>
            <a:r>
              <a:rPr lang="tr-TR" sz="3500" dirty="0"/>
              <a:t>– Prosesler baş bölgelere yığılır ⇒ boş yer ararken üst</a:t>
            </a:r>
          </a:p>
          <a:p>
            <a:r>
              <a:rPr lang="tr-TR" sz="3500" dirty="0"/>
              <a:t>üste </a:t>
            </a:r>
            <a:r>
              <a:rPr lang="tr-TR" sz="3500" dirty="0" smtClean="0"/>
              <a:t>taranır.</a:t>
            </a:r>
            <a:endParaRPr lang="tr-TR" sz="35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223342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err="1" smtClean="0"/>
              <a:t>Next</a:t>
            </a:r>
            <a:r>
              <a:rPr lang="tr-TR" sz="4500" b="1" dirty="0" smtClean="0"/>
              <a:t> Fit</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166947" y="1499010"/>
            <a:ext cx="9875521" cy="3862596"/>
          </a:xfrm>
          <a:prstGeom prst="rect">
            <a:avLst/>
          </a:prstGeom>
        </p:spPr>
        <p:txBody>
          <a:bodyPr wrap="square">
            <a:spAutoFit/>
          </a:bodyPr>
          <a:lstStyle/>
          <a:p>
            <a:r>
              <a:rPr lang="tr-TR" sz="3500" dirty="0"/>
              <a:t>Bir-Sonraki-Sığan Algoritması (</a:t>
            </a:r>
            <a:r>
              <a:rPr lang="tr-TR" sz="3500" dirty="0" err="1"/>
              <a:t>Next</a:t>
            </a:r>
            <a:r>
              <a:rPr lang="tr-TR" sz="3500" dirty="0"/>
              <a:t>-fit)</a:t>
            </a:r>
          </a:p>
          <a:p>
            <a:r>
              <a:rPr lang="tr-TR" sz="3500" dirty="0"/>
              <a:t>– Son yerleştirilen yerden itibaren ilk sığan yeri bulur</a:t>
            </a:r>
          </a:p>
          <a:p>
            <a:r>
              <a:rPr lang="tr-TR" sz="3500" dirty="0"/>
              <a:t>– Genellikle atamalar belleğin son kısımlarında yer </a:t>
            </a:r>
            <a:r>
              <a:rPr lang="tr-TR" sz="3500" dirty="0" smtClean="0"/>
              <a:t>alan büyük </a:t>
            </a:r>
            <a:r>
              <a:rPr lang="tr-TR" sz="3500" dirty="0"/>
              <a:t>boşluklardan </a:t>
            </a:r>
            <a:r>
              <a:rPr lang="tr-TR" sz="3500" dirty="0" smtClean="0"/>
              <a:t>olur.</a:t>
            </a:r>
          </a:p>
          <a:p>
            <a:endParaRPr lang="tr-TR" sz="3500" dirty="0"/>
          </a:p>
          <a:p>
            <a:r>
              <a:rPr lang="tr-TR" sz="3500" dirty="0"/>
              <a:t>• En büyük boşluklar küçük parçalara bölünmüş </a:t>
            </a:r>
            <a:r>
              <a:rPr lang="tr-TR" sz="3500" dirty="0" smtClean="0"/>
              <a:t>olur.</a:t>
            </a:r>
            <a:endParaRPr lang="tr-TR" sz="3500" dirty="0"/>
          </a:p>
          <a:p>
            <a:r>
              <a:rPr lang="tr-TR" sz="3500" dirty="0"/>
              <a:t>• Sıkıştırma </a:t>
            </a:r>
            <a:r>
              <a:rPr lang="tr-TR" sz="3500" dirty="0" smtClean="0"/>
              <a:t>gerekir.</a:t>
            </a:r>
            <a:endParaRPr lang="tr-TR" sz="35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63936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97578" y="329495"/>
            <a:ext cx="9144000" cy="792480"/>
          </a:xfrm>
        </p:spPr>
        <p:txBody>
          <a:bodyPr>
            <a:normAutofit/>
          </a:bodyPr>
          <a:lstStyle/>
          <a:p>
            <a:r>
              <a:rPr lang="tr-TR" sz="4500" b="1" dirty="0" err="1" smtClean="0"/>
              <a:t>Buddy</a:t>
            </a:r>
            <a:r>
              <a:rPr lang="tr-TR" sz="4500" b="1" dirty="0" smtClean="0"/>
              <a:t> Yöntemi</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201781" y="976495"/>
            <a:ext cx="9875521" cy="5478423"/>
          </a:xfrm>
          <a:prstGeom prst="rect">
            <a:avLst/>
          </a:prstGeom>
        </p:spPr>
        <p:txBody>
          <a:bodyPr wrap="square">
            <a:spAutoFit/>
          </a:bodyPr>
          <a:lstStyle/>
          <a:p>
            <a:r>
              <a:rPr lang="tr-TR" sz="3500" dirty="0"/>
              <a:t>►Tüm boş alan 2U boyutunda tek bir alan olarak ele alınır</a:t>
            </a:r>
          </a:p>
          <a:p>
            <a:r>
              <a:rPr lang="tr-TR" sz="3500" dirty="0"/>
              <a:t>►s boyutundaki bir istek eğer 2U-1 &lt; s &lt;= 2U ise tüm blok</a:t>
            </a:r>
          </a:p>
          <a:p>
            <a:r>
              <a:rPr lang="tr-TR" sz="3500" dirty="0"/>
              <a:t>atanır</a:t>
            </a:r>
          </a:p>
          <a:p>
            <a:r>
              <a:rPr lang="tr-TR" sz="3500" dirty="0"/>
              <a:t>– Aksi halde blok 2U-1 boyutunda iki eş bloğa bölünür</a:t>
            </a:r>
          </a:p>
          <a:p>
            <a:r>
              <a:rPr lang="tr-TR" sz="3500" dirty="0"/>
              <a:t>(</a:t>
            </a:r>
            <a:r>
              <a:rPr lang="tr-TR" sz="3500" dirty="0" err="1"/>
              <a:t>buddy</a:t>
            </a:r>
            <a:r>
              <a:rPr lang="tr-TR" sz="3500" dirty="0"/>
              <a:t>)</a:t>
            </a:r>
          </a:p>
          <a:p>
            <a:r>
              <a:rPr lang="tr-TR" sz="3500" dirty="0"/>
              <a:t>– s’den büyük veya eşit en küçük birim blok oluşturulana</a:t>
            </a:r>
          </a:p>
          <a:p>
            <a:r>
              <a:rPr lang="tr-TR" sz="3500" dirty="0"/>
              <a:t>kadar işlem devam eder</a:t>
            </a:r>
            <a:endParaRPr lang="tr-TR" sz="35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16922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97578" y="329495"/>
            <a:ext cx="9144000" cy="792480"/>
          </a:xfrm>
        </p:spPr>
        <p:txBody>
          <a:bodyPr>
            <a:normAutofit/>
          </a:bodyPr>
          <a:lstStyle/>
          <a:p>
            <a:r>
              <a:rPr lang="tr-TR" sz="4500" b="1" dirty="0" err="1" smtClean="0"/>
              <a:t>Buddy</a:t>
            </a:r>
            <a:r>
              <a:rPr lang="tr-TR" sz="4500" b="1" dirty="0" smtClean="0"/>
              <a:t> Yöntemi</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201781" y="976495"/>
            <a:ext cx="9875521" cy="1169551"/>
          </a:xfrm>
          <a:prstGeom prst="rect">
            <a:avLst/>
          </a:prstGeom>
        </p:spPr>
        <p:txBody>
          <a:bodyPr wrap="square">
            <a:spAutoFit/>
          </a:bodyPr>
          <a:lstStyle/>
          <a:p>
            <a:r>
              <a:rPr lang="tr-TR" sz="3500" dirty="0" smtClean="0">
                <a:latin typeface="Times New Roman" panose="02020603050405020304" pitchFamily="18" charset="0"/>
                <a:ea typeface="Times New Roman" panose="02020603050405020304" pitchFamily="18" charset="0"/>
              </a:rPr>
              <a:t>.</a:t>
            </a:r>
          </a:p>
          <a:p>
            <a:endParaRPr lang="tr-TR" sz="3500" dirty="0">
              <a:latin typeface="Times New Roman" panose="02020603050405020304" pitchFamily="18" charset="0"/>
              <a:ea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1258386" y="1123195"/>
            <a:ext cx="9183192" cy="5201910"/>
          </a:xfrm>
          <a:prstGeom prst="rect">
            <a:avLst/>
          </a:prstGeom>
        </p:spPr>
      </p:pic>
    </p:spTree>
    <p:extLst>
      <p:ext uri="{BB962C8B-B14F-4D97-AF65-F5344CB8AC3E}">
        <p14:creationId xmlns:p14="http://schemas.microsoft.com/office/powerpoint/2010/main" val="2246712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97578" y="329495"/>
            <a:ext cx="9144000" cy="792480"/>
          </a:xfrm>
        </p:spPr>
        <p:txBody>
          <a:bodyPr>
            <a:normAutofit/>
          </a:bodyPr>
          <a:lstStyle/>
          <a:p>
            <a:r>
              <a:rPr lang="tr-TR" sz="4500" b="1" dirty="0" err="1" smtClean="0"/>
              <a:t>Buddy</a:t>
            </a:r>
            <a:r>
              <a:rPr lang="tr-TR" sz="4500" b="1" dirty="0" smtClean="0"/>
              <a:t> Yöntemi Ağaç Gösterimi</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201781" y="976495"/>
            <a:ext cx="9875521" cy="1169551"/>
          </a:xfrm>
          <a:prstGeom prst="rect">
            <a:avLst/>
          </a:prstGeom>
        </p:spPr>
        <p:txBody>
          <a:bodyPr wrap="square">
            <a:spAutoFit/>
          </a:bodyPr>
          <a:lstStyle/>
          <a:p>
            <a:r>
              <a:rPr lang="tr-TR" sz="3500" dirty="0" smtClean="0">
                <a:latin typeface="Times New Roman" panose="02020603050405020304" pitchFamily="18" charset="0"/>
                <a:ea typeface="Times New Roman" panose="02020603050405020304" pitchFamily="18" charset="0"/>
              </a:rPr>
              <a:t>.</a:t>
            </a:r>
          </a:p>
          <a:p>
            <a:endParaRPr lang="tr-TR" sz="3500" dirty="0">
              <a:latin typeface="Times New Roman" panose="02020603050405020304" pitchFamily="18" charset="0"/>
              <a:ea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1092925" y="1121975"/>
            <a:ext cx="8582297" cy="5278374"/>
          </a:xfrm>
          <a:prstGeom prst="rect">
            <a:avLst/>
          </a:prstGeom>
        </p:spPr>
      </p:pic>
    </p:spTree>
    <p:extLst>
      <p:ext uri="{BB962C8B-B14F-4D97-AF65-F5344CB8AC3E}">
        <p14:creationId xmlns:p14="http://schemas.microsoft.com/office/powerpoint/2010/main" val="3909309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97578" y="329495"/>
            <a:ext cx="9144000" cy="792480"/>
          </a:xfrm>
        </p:spPr>
        <p:txBody>
          <a:bodyPr>
            <a:normAutofit/>
          </a:bodyPr>
          <a:lstStyle/>
          <a:p>
            <a:r>
              <a:rPr lang="tr-TR" sz="4500" b="1" dirty="0" smtClean="0"/>
              <a:t>Yeniden Yerleştirme</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201781" y="976495"/>
            <a:ext cx="9875521" cy="4401205"/>
          </a:xfrm>
          <a:prstGeom prst="rect">
            <a:avLst/>
          </a:prstGeom>
        </p:spPr>
        <p:txBody>
          <a:bodyPr wrap="square">
            <a:spAutoFit/>
          </a:bodyPr>
          <a:lstStyle/>
          <a:p>
            <a:r>
              <a:rPr lang="tr-TR" sz="3500" dirty="0"/>
              <a:t>►Proses belleğe yüklendiği zaman ancak mutlak bellek</a:t>
            </a:r>
          </a:p>
          <a:p>
            <a:r>
              <a:rPr lang="tr-TR" sz="3500" dirty="0"/>
              <a:t>adresleri belirlenebilir</a:t>
            </a:r>
          </a:p>
          <a:p>
            <a:r>
              <a:rPr lang="tr-TR" sz="3500" dirty="0"/>
              <a:t>►Proses çalışması boyunca değişik bölmelere yerleşebilir</a:t>
            </a:r>
          </a:p>
          <a:p>
            <a:r>
              <a:rPr lang="tr-TR" sz="3500" dirty="0"/>
              <a:t>(swap) ⇒ Mutlak adresler değişebilir</a:t>
            </a:r>
          </a:p>
          <a:p>
            <a:r>
              <a:rPr lang="tr-TR" sz="3500" dirty="0"/>
              <a:t>►Sıkıştırma nedeni ile de proses farklı bölmelerde</a:t>
            </a:r>
          </a:p>
          <a:p>
            <a:r>
              <a:rPr lang="tr-TR" sz="3500" dirty="0"/>
              <a:t>yerleşebilir ⇒ farklı mutlak bellek adresleri</a:t>
            </a:r>
            <a:endParaRPr lang="tr-TR" sz="35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303701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97578" y="329495"/>
            <a:ext cx="9144000" cy="792480"/>
          </a:xfrm>
        </p:spPr>
        <p:txBody>
          <a:bodyPr>
            <a:normAutofit/>
          </a:bodyPr>
          <a:lstStyle/>
          <a:p>
            <a:r>
              <a:rPr lang="tr-TR" sz="4500" b="1" dirty="0" smtClean="0"/>
              <a:t>Adresleme Tipleri</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201781" y="976495"/>
            <a:ext cx="9875521" cy="4524315"/>
          </a:xfrm>
          <a:prstGeom prst="rect">
            <a:avLst/>
          </a:prstGeom>
        </p:spPr>
        <p:txBody>
          <a:bodyPr wrap="square">
            <a:spAutoFit/>
          </a:bodyPr>
          <a:lstStyle/>
          <a:p>
            <a:r>
              <a:rPr lang="tr-TR" sz="3200" dirty="0"/>
              <a:t>►Mantıksal</a:t>
            </a:r>
          </a:p>
          <a:p>
            <a:r>
              <a:rPr lang="tr-TR" sz="3200" dirty="0"/>
              <a:t>– belleğe erişimde kullanılan adres gerçek fiziksel</a:t>
            </a:r>
          </a:p>
          <a:p>
            <a:r>
              <a:rPr lang="tr-TR" sz="3200" dirty="0"/>
              <a:t>adreslerden bağımsız</a:t>
            </a:r>
          </a:p>
          <a:p>
            <a:r>
              <a:rPr lang="tr-TR" sz="3200" dirty="0"/>
              <a:t>– adres dönüşümü gerekir</a:t>
            </a:r>
          </a:p>
          <a:p>
            <a:r>
              <a:rPr lang="tr-TR" sz="3200" dirty="0"/>
              <a:t>►Bağıl</a:t>
            </a:r>
          </a:p>
          <a:p>
            <a:r>
              <a:rPr lang="sv-SE" sz="3200" dirty="0"/>
              <a:t>– adres bilinen bir noktaya göre bağıl verilir</a:t>
            </a:r>
          </a:p>
          <a:p>
            <a:r>
              <a:rPr lang="tr-TR" sz="3200" dirty="0"/>
              <a:t>– genellikle bu nokta prosesin başıdır</a:t>
            </a:r>
          </a:p>
          <a:p>
            <a:r>
              <a:rPr lang="tr-TR" sz="3200" dirty="0"/>
              <a:t>►Fiziksel</a:t>
            </a:r>
          </a:p>
          <a:p>
            <a:r>
              <a:rPr lang="sv-SE" sz="3200" dirty="0"/>
              <a:t>– ana bellekteki gerçek konum adresi</a:t>
            </a:r>
            <a:endParaRPr lang="tr-TR"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89880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Bellek Sistemlerine Genel Bakış</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5224379"/>
          </a:xfrm>
          <a:prstGeom prst="rect">
            <a:avLst/>
          </a:prstGeom>
        </p:spPr>
        <p:txBody>
          <a:bodyPr wrap="square">
            <a:spAutoFit/>
          </a:bodyPr>
          <a:lstStyle/>
          <a:p>
            <a:pPr algn="just">
              <a:lnSpc>
                <a:spcPct val="150000"/>
              </a:lnSpc>
              <a:spcAft>
                <a:spcPts val="1125"/>
              </a:spcAft>
            </a:pPr>
            <a:r>
              <a:rPr lang="tr-TR" sz="2500" dirty="0"/>
              <a:t>Çok sayıda bellek teknolojisi mevcut olsa da, yalnızca iki temel bellek türü vardır: RAM (rastgele erişim belleği – </a:t>
            </a:r>
            <a:r>
              <a:rPr lang="tr-TR" sz="2500" dirty="0" err="1"/>
              <a:t>random</a:t>
            </a:r>
            <a:r>
              <a:rPr lang="tr-TR" sz="2500" dirty="0"/>
              <a:t> </a:t>
            </a:r>
            <a:r>
              <a:rPr lang="tr-TR" sz="2500" dirty="0" err="1"/>
              <a:t>access</a:t>
            </a:r>
            <a:r>
              <a:rPr lang="tr-TR" sz="2500" dirty="0"/>
              <a:t> </a:t>
            </a:r>
            <a:r>
              <a:rPr lang="tr-TR" sz="2500" dirty="0" err="1"/>
              <a:t>memory</a:t>
            </a:r>
            <a:r>
              <a:rPr lang="tr-TR" sz="2500" dirty="0"/>
              <a:t>) ve ROM (salt okunur bellek – </a:t>
            </a:r>
            <a:r>
              <a:rPr lang="tr-TR" sz="2500" dirty="0" err="1"/>
              <a:t>read</a:t>
            </a:r>
            <a:r>
              <a:rPr lang="tr-TR" sz="2500" dirty="0"/>
              <a:t> </a:t>
            </a:r>
            <a:r>
              <a:rPr lang="tr-TR" sz="2500" dirty="0" err="1"/>
              <a:t>only</a:t>
            </a:r>
            <a:r>
              <a:rPr lang="tr-TR" sz="2500" dirty="0"/>
              <a:t> </a:t>
            </a:r>
            <a:r>
              <a:rPr lang="tr-TR" sz="2500" dirty="0" err="1"/>
              <a:t>memory</a:t>
            </a:r>
            <a:r>
              <a:rPr lang="tr-TR" sz="2500" dirty="0"/>
              <a:t>). Genellikle birincil bellek olarak adlandırılan RAM, bilgisayarın programları çalıştırırken ihtiyaç duyduğu programları ve verileri depolamak için kullanılır; ancak RAM depolaması geçicidir ve güç kapatıldığında bu bilgileri kaybeder. Günümüz bilgisayarlarında RAM belleğinin büyük kısmını oluşturmak için kullanılan iki genel yonga türü vardır: SRAM ve DRAM (statik ve dinamik rasgele erişimli bellek).</a:t>
            </a:r>
            <a:endParaRPr lang="tr-TR" sz="25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643961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10491" y="2724740"/>
            <a:ext cx="9144000" cy="1159284"/>
          </a:xfrm>
        </p:spPr>
        <p:txBody>
          <a:bodyPr>
            <a:normAutofit/>
          </a:bodyPr>
          <a:lstStyle/>
          <a:p>
            <a:r>
              <a:rPr lang="tr-TR" sz="4000" b="1" dirty="0" smtClean="0"/>
              <a:t>Teşekkürler.</a:t>
            </a:r>
            <a:endParaRPr lang="tr-TR" sz="4000" b="1" dirty="0"/>
          </a:p>
        </p:txBody>
      </p:sp>
    </p:spTree>
    <p:extLst>
      <p:ext uri="{BB962C8B-B14F-4D97-AF65-F5344CB8AC3E}">
        <p14:creationId xmlns:p14="http://schemas.microsoft.com/office/powerpoint/2010/main" val="13740048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10491" y="2724740"/>
            <a:ext cx="9144000" cy="1159284"/>
          </a:xfrm>
        </p:spPr>
        <p:txBody>
          <a:bodyPr>
            <a:normAutofit fontScale="90000"/>
          </a:bodyPr>
          <a:lstStyle/>
          <a:p>
            <a:r>
              <a:rPr lang="tr-TR" sz="4000" b="1" dirty="0" smtClean="0">
                <a:solidFill>
                  <a:schemeClr val="bg1">
                    <a:lumMod val="75000"/>
                  </a:schemeClr>
                </a:solidFill>
              </a:rPr>
              <a:t/>
            </a:r>
            <a:br>
              <a:rPr lang="tr-TR" sz="4000" b="1" dirty="0" smtClean="0">
                <a:solidFill>
                  <a:schemeClr val="bg1">
                    <a:lumMod val="75000"/>
                  </a:schemeClr>
                </a:solidFill>
              </a:rPr>
            </a:br>
            <a:r>
              <a:rPr lang="tr-TR" sz="4000" b="1" dirty="0">
                <a:solidFill>
                  <a:schemeClr val="bg1">
                    <a:lumMod val="75000"/>
                  </a:schemeClr>
                </a:solidFill>
              </a:rPr>
              <a:t/>
            </a:r>
            <a:br>
              <a:rPr lang="tr-TR" sz="4000" b="1" dirty="0">
                <a:solidFill>
                  <a:schemeClr val="bg1">
                    <a:lumMod val="75000"/>
                  </a:schemeClr>
                </a:solidFill>
              </a:rPr>
            </a:br>
            <a:r>
              <a:rPr lang="tr-TR" sz="4000" b="1" dirty="0" smtClean="0">
                <a:solidFill>
                  <a:schemeClr val="bg1">
                    <a:lumMod val="75000"/>
                  </a:schemeClr>
                </a:solidFill>
              </a:rPr>
              <a:t>Kaynaklar:</a:t>
            </a:r>
            <a:r>
              <a:rPr lang="tr-TR" sz="4000" b="1" dirty="0" smtClean="0"/>
              <a:t/>
            </a:r>
            <a:br>
              <a:rPr lang="tr-TR" sz="4000" b="1" dirty="0" smtClean="0"/>
            </a:br>
            <a:r>
              <a:rPr lang="tr-TR" sz="4000" b="1" dirty="0"/>
              <a:t/>
            </a:r>
            <a:br>
              <a:rPr lang="tr-TR" sz="4000" b="1" dirty="0"/>
            </a:br>
            <a:r>
              <a:rPr lang="tr-TR" sz="4000" b="1" dirty="0" smtClean="0">
                <a:solidFill>
                  <a:schemeClr val="bg1">
                    <a:lumMod val="75000"/>
                  </a:schemeClr>
                </a:solidFill>
              </a:rPr>
              <a:t>1- </a:t>
            </a:r>
            <a:r>
              <a:rPr lang="tr-TR" sz="4000" b="1" dirty="0" err="1" smtClean="0">
                <a:solidFill>
                  <a:schemeClr val="bg1">
                    <a:lumMod val="75000"/>
                  </a:schemeClr>
                </a:solidFill>
              </a:rPr>
              <a:t>Wikipedia</a:t>
            </a:r>
            <a:r>
              <a:rPr lang="tr-TR" sz="4000" b="1" dirty="0" smtClean="0">
                <a:solidFill>
                  <a:schemeClr val="bg1">
                    <a:lumMod val="75000"/>
                  </a:schemeClr>
                </a:solidFill>
              </a:rPr>
              <a:t/>
            </a:r>
            <a:br>
              <a:rPr lang="tr-TR" sz="4000" b="1" dirty="0" smtClean="0">
                <a:solidFill>
                  <a:schemeClr val="bg1">
                    <a:lumMod val="75000"/>
                  </a:schemeClr>
                </a:solidFill>
              </a:rPr>
            </a:br>
            <a:r>
              <a:rPr lang="tr-TR" sz="4000" b="1" dirty="0" smtClean="0">
                <a:solidFill>
                  <a:schemeClr val="bg1">
                    <a:lumMod val="75000"/>
                  </a:schemeClr>
                </a:solidFill>
              </a:rPr>
              <a:t>2- </a:t>
            </a:r>
            <a:r>
              <a:rPr lang="tr-TR" sz="4000" b="1" dirty="0" err="1" smtClean="0">
                <a:solidFill>
                  <a:schemeClr val="bg1">
                    <a:lumMod val="75000"/>
                  </a:schemeClr>
                </a:solidFill>
              </a:rPr>
              <a:t>Ersoyaydin</a:t>
            </a:r>
            <a:r>
              <a:rPr lang="tr-TR" sz="4000" b="1" dirty="0" smtClean="0">
                <a:solidFill>
                  <a:schemeClr val="bg1">
                    <a:lumMod val="75000"/>
                  </a:schemeClr>
                </a:solidFill>
              </a:rPr>
              <a:t> web sayfası</a:t>
            </a:r>
            <a:br>
              <a:rPr lang="tr-TR" sz="4000" b="1" dirty="0" smtClean="0">
                <a:solidFill>
                  <a:schemeClr val="bg1">
                    <a:lumMod val="75000"/>
                  </a:schemeClr>
                </a:solidFill>
              </a:rPr>
            </a:br>
            <a:r>
              <a:rPr lang="tr-TR" sz="4000" b="1" dirty="0" smtClean="0">
                <a:solidFill>
                  <a:schemeClr val="bg1">
                    <a:lumMod val="75000"/>
                  </a:schemeClr>
                </a:solidFill>
              </a:rPr>
              <a:t>3- itu.edu.tr </a:t>
            </a:r>
            <a:r>
              <a:rPr lang="tr-TR" sz="4000" b="1" dirty="0" err="1" smtClean="0">
                <a:solidFill>
                  <a:schemeClr val="bg1">
                    <a:lumMod val="75000"/>
                  </a:schemeClr>
                </a:solidFill>
              </a:rPr>
              <a:t>bkurt</a:t>
            </a:r>
            <a:r>
              <a:rPr lang="tr-TR" sz="4000" b="1" dirty="0" smtClean="0">
                <a:solidFill>
                  <a:schemeClr val="bg1">
                    <a:lumMod val="75000"/>
                  </a:schemeClr>
                </a:solidFill>
              </a:rPr>
              <a:t> web sayfası OS ders notları</a:t>
            </a:r>
            <a:br>
              <a:rPr lang="tr-TR" sz="4000" b="1" dirty="0" smtClean="0">
                <a:solidFill>
                  <a:schemeClr val="bg1">
                    <a:lumMod val="75000"/>
                  </a:schemeClr>
                </a:solidFill>
              </a:rPr>
            </a:br>
            <a:endParaRPr lang="tr-TR" sz="4000" b="1" dirty="0">
              <a:solidFill>
                <a:schemeClr val="bg1">
                  <a:lumMod val="75000"/>
                </a:schemeClr>
              </a:solidFill>
            </a:endParaRPr>
          </a:p>
        </p:txBody>
      </p:sp>
    </p:spTree>
    <p:extLst>
      <p:ext uri="{BB962C8B-B14F-4D97-AF65-F5344CB8AC3E}">
        <p14:creationId xmlns:p14="http://schemas.microsoft.com/office/powerpoint/2010/main" val="3345445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SRAM &amp; DRAM</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527504"/>
            <a:ext cx="9596846" cy="4247317"/>
          </a:xfrm>
          <a:prstGeom prst="rect">
            <a:avLst/>
          </a:prstGeom>
        </p:spPr>
        <p:txBody>
          <a:bodyPr wrap="square">
            <a:spAutoFit/>
          </a:bodyPr>
          <a:lstStyle/>
          <a:p>
            <a:pPr algn="just">
              <a:lnSpc>
                <a:spcPct val="150000"/>
              </a:lnSpc>
              <a:spcAft>
                <a:spcPts val="1125"/>
              </a:spcAft>
            </a:pPr>
            <a:r>
              <a:rPr lang="tr-TR" sz="3000" dirty="0"/>
              <a:t>Dinamik RAM, çok sayıda küçük </a:t>
            </a:r>
            <a:r>
              <a:rPr lang="tr-TR" sz="3000" dirty="0" err="1"/>
              <a:t>kapasitörlerden</a:t>
            </a:r>
            <a:r>
              <a:rPr lang="tr-TR" sz="3000" dirty="0"/>
              <a:t> yapılmıştır. DRAM üzerinde ki verilerin korunması için birkaç milisaniyede bir </a:t>
            </a:r>
            <a:r>
              <a:rPr lang="tr-TR" sz="3000" dirty="0" err="1"/>
              <a:t>kapasitörlerinin</a:t>
            </a:r>
            <a:r>
              <a:rPr lang="tr-TR" sz="3000" dirty="0"/>
              <a:t> yeniden şarj edilmesi gereklidir. Statik RAM teknolojisi, aksine, güç mevcut olduğu sürece içeriğini tutar. SRAM, </a:t>
            </a:r>
            <a:r>
              <a:rPr lang="tr-TR" sz="3000" dirty="0" smtClean="0">
                <a:solidFill>
                  <a:srgbClr val="FF0000"/>
                </a:solidFill>
              </a:rPr>
              <a:t>D </a:t>
            </a:r>
            <a:r>
              <a:rPr lang="tr-TR" sz="3000" dirty="0" err="1">
                <a:solidFill>
                  <a:srgbClr val="FF0000"/>
                </a:solidFill>
              </a:rPr>
              <a:t>flip-floplarına</a:t>
            </a:r>
            <a:r>
              <a:rPr lang="tr-TR" sz="3000" dirty="0"/>
              <a:t> benzer devrelerden oluşur. </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92359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SRAM &amp; DRAM</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274955"/>
            <a:ext cx="9596846" cy="4616648"/>
          </a:xfrm>
          <a:prstGeom prst="rect">
            <a:avLst/>
          </a:prstGeom>
        </p:spPr>
        <p:txBody>
          <a:bodyPr wrap="square">
            <a:spAutoFit/>
          </a:bodyPr>
          <a:lstStyle/>
          <a:p>
            <a:pPr algn="just">
              <a:lnSpc>
                <a:spcPct val="150000"/>
              </a:lnSpc>
              <a:spcAft>
                <a:spcPts val="1125"/>
              </a:spcAft>
            </a:pPr>
            <a:r>
              <a:rPr lang="tr-TR" sz="2800" dirty="0"/>
              <a:t>SRAM, </a:t>
            </a:r>
            <a:r>
              <a:rPr lang="tr-TR" sz="2800" dirty="0" smtClean="0"/>
              <a:t>D </a:t>
            </a:r>
            <a:r>
              <a:rPr lang="tr-TR" sz="2800" dirty="0" err="1"/>
              <a:t>flip-floplarına</a:t>
            </a:r>
            <a:r>
              <a:rPr lang="tr-TR" sz="2800" dirty="0"/>
              <a:t> benzer devrelerden oluşur. SRAM, </a:t>
            </a:r>
            <a:r>
              <a:rPr lang="tr-TR" sz="2800" dirty="0" err="1"/>
              <a:t>DRAM’den</a:t>
            </a:r>
            <a:r>
              <a:rPr lang="tr-TR" sz="2800" dirty="0"/>
              <a:t> daha hızlı ve çok daha pahalıdır; ancak tasarımcılar çok daha yoğun (yonga başına birçok bit depolayabilir), daha az güç kullanan ve </a:t>
            </a:r>
            <a:r>
              <a:rPr lang="tr-TR" sz="2800" dirty="0" err="1"/>
              <a:t>SRAM’den</a:t>
            </a:r>
            <a:r>
              <a:rPr lang="tr-TR" sz="2800" dirty="0"/>
              <a:t> daha az ısı üreten </a:t>
            </a:r>
            <a:r>
              <a:rPr lang="tr-TR" sz="2800" dirty="0" err="1"/>
              <a:t>DRAM’i</a:t>
            </a:r>
            <a:r>
              <a:rPr lang="tr-TR" sz="2800" dirty="0"/>
              <a:t> kullanır. Bu nedenlerle, ana bellek için DRAM ve önbellek için SRAM olacak şekilde her iki teknoloji de sıklıkla birlikte kullanılır. Birçok DRAM çeşidi olmasına rağmen hepsinin temel çalışması </a:t>
            </a:r>
            <a:r>
              <a:rPr lang="tr-TR" sz="2800" dirty="0" smtClean="0"/>
              <a:t>aynıdır</a:t>
            </a:r>
            <a:r>
              <a:rPr lang="tr-TR" sz="2800" dirty="0"/>
              <a:t>.</a:t>
            </a:r>
            <a:endParaRPr lang="tr-TR"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9987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DRAM Çeşitleri</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5" name="Dikdörtgen 4"/>
          <p:cNvSpPr/>
          <p:nvPr/>
        </p:nvSpPr>
        <p:spPr>
          <a:xfrm>
            <a:off x="1820091" y="978099"/>
            <a:ext cx="7794172" cy="4247317"/>
          </a:xfrm>
          <a:prstGeom prst="rect">
            <a:avLst/>
          </a:prstGeom>
        </p:spPr>
        <p:txBody>
          <a:bodyPr wrap="square">
            <a:spAutoFit/>
          </a:bodyPr>
          <a:lstStyle/>
          <a:p>
            <a:r>
              <a:rPr lang="tr-TR" sz="3000" dirty="0">
                <a:solidFill>
                  <a:srgbClr val="000000"/>
                </a:solidFill>
                <a:latin typeface="PT Sans"/>
              </a:rPr>
              <a:t> </a:t>
            </a:r>
            <a:r>
              <a:rPr lang="tr-TR" sz="3000" dirty="0" err="1">
                <a:solidFill>
                  <a:srgbClr val="000000"/>
                </a:solidFill>
                <a:latin typeface="PT Sans"/>
              </a:rPr>
              <a:t>Multibank</a:t>
            </a:r>
            <a:r>
              <a:rPr lang="tr-TR" sz="3000" dirty="0">
                <a:solidFill>
                  <a:srgbClr val="000000"/>
                </a:solidFill>
                <a:latin typeface="PT Sans"/>
              </a:rPr>
              <a:t> DRAM (MDRAM)</a:t>
            </a:r>
          </a:p>
          <a:p>
            <a:r>
              <a:rPr lang="tr-TR" sz="3000" dirty="0">
                <a:solidFill>
                  <a:srgbClr val="000000"/>
                </a:solidFill>
                <a:latin typeface="PT Sans"/>
              </a:rPr>
              <a:t> </a:t>
            </a:r>
            <a:r>
              <a:rPr lang="tr-TR" sz="3000" dirty="0" err="1">
                <a:solidFill>
                  <a:srgbClr val="000000"/>
                </a:solidFill>
                <a:latin typeface="PT Sans"/>
              </a:rPr>
              <a:t>Fast-Page</a:t>
            </a:r>
            <a:r>
              <a:rPr lang="tr-TR" sz="3000" dirty="0">
                <a:solidFill>
                  <a:srgbClr val="000000"/>
                </a:solidFill>
                <a:latin typeface="PT Sans"/>
              </a:rPr>
              <a:t> </a:t>
            </a:r>
            <a:r>
              <a:rPr lang="tr-TR" sz="3000" dirty="0" err="1">
                <a:solidFill>
                  <a:srgbClr val="000000"/>
                </a:solidFill>
                <a:latin typeface="PT Sans"/>
              </a:rPr>
              <a:t>Mode</a:t>
            </a:r>
            <a:r>
              <a:rPr lang="tr-TR" sz="3000" dirty="0">
                <a:solidFill>
                  <a:srgbClr val="000000"/>
                </a:solidFill>
                <a:latin typeface="PT Sans"/>
              </a:rPr>
              <a:t> (FPM) DRAM</a:t>
            </a:r>
          </a:p>
          <a:p>
            <a:r>
              <a:rPr lang="tr-TR" sz="3000" dirty="0">
                <a:solidFill>
                  <a:srgbClr val="000000"/>
                </a:solidFill>
                <a:latin typeface="PT Sans"/>
              </a:rPr>
              <a:t> </a:t>
            </a:r>
            <a:r>
              <a:rPr lang="tr-TR" sz="3000" dirty="0" err="1">
                <a:solidFill>
                  <a:srgbClr val="000000"/>
                </a:solidFill>
                <a:latin typeface="PT Sans"/>
              </a:rPr>
              <a:t>Extended</a:t>
            </a:r>
            <a:r>
              <a:rPr lang="tr-TR" sz="3000" dirty="0">
                <a:solidFill>
                  <a:srgbClr val="000000"/>
                </a:solidFill>
                <a:latin typeface="PT Sans"/>
              </a:rPr>
              <a:t> Data </a:t>
            </a:r>
            <a:r>
              <a:rPr lang="tr-TR" sz="3000" dirty="0" err="1">
                <a:solidFill>
                  <a:srgbClr val="000000"/>
                </a:solidFill>
                <a:latin typeface="PT Sans"/>
              </a:rPr>
              <a:t>Out</a:t>
            </a:r>
            <a:r>
              <a:rPr lang="tr-TR" sz="3000" dirty="0">
                <a:solidFill>
                  <a:srgbClr val="000000"/>
                </a:solidFill>
                <a:latin typeface="PT Sans"/>
              </a:rPr>
              <a:t> (EDO) DRAM</a:t>
            </a:r>
          </a:p>
          <a:p>
            <a:r>
              <a:rPr lang="tr-TR" sz="3000" dirty="0">
                <a:solidFill>
                  <a:srgbClr val="000000"/>
                </a:solidFill>
                <a:latin typeface="PT Sans"/>
              </a:rPr>
              <a:t> </a:t>
            </a:r>
            <a:r>
              <a:rPr lang="tr-TR" sz="3000" dirty="0" err="1">
                <a:solidFill>
                  <a:srgbClr val="000000"/>
                </a:solidFill>
                <a:latin typeface="PT Sans"/>
              </a:rPr>
              <a:t>Burst</a:t>
            </a:r>
            <a:r>
              <a:rPr lang="tr-TR" sz="3000" dirty="0">
                <a:solidFill>
                  <a:srgbClr val="000000"/>
                </a:solidFill>
                <a:latin typeface="PT Sans"/>
              </a:rPr>
              <a:t> EDO DRAM (BEDO DRAM)</a:t>
            </a:r>
          </a:p>
          <a:p>
            <a:r>
              <a:rPr lang="tr-TR" sz="3000" dirty="0">
                <a:solidFill>
                  <a:srgbClr val="000000"/>
                </a:solidFill>
                <a:latin typeface="PT Sans"/>
              </a:rPr>
              <a:t> </a:t>
            </a:r>
            <a:r>
              <a:rPr lang="tr-TR" sz="3000" dirty="0" err="1">
                <a:solidFill>
                  <a:srgbClr val="000000"/>
                </a:solidFill>
                <a:latin typeface="PT Sans"/>
              </a:rPr>
              <a:t>Synchronous</a:t>
            </a:r>
            <a:r>
              <a:rPr lang="tr-TR" sz="3000" dirty="0">
                <a:solidFill>
                  <a:srgbClr val="000000"/>
                </a:solidFill>
                <a:latin typeface="PT Sans"/>
              </a:rPr>
              <a:t> </a:t>
            </a:r>
            <a:r>
              <a:rPr lang="tr-TR" sz="3000" dirty="0" err="1">
                <a:solidFill>
                  <a:srgbClr val="000000"/>
                </a:solidFill>
                <a:latin typeface="PT Sans"/>
              </a:rPr>
              <a:t>Dynamic</a:t>
            </a:r>
            <a:r>
              <a:rPr lang="tr-TR" sz="3000" dirty="0">
                <a:solidFill>
                  <a:srgbClr val="000000"/>
                </a:solidFill>
                <a:latin typeface="PT Sans"/>
              </a:rPr>
              <a:t> </a:t>
            </a:r>
            <a:r>
              <a:rPr lang="tr-TR" sz="3000" dirty="0" err="1">
                <a:solidFill>
                  <a:srgbClr val="000000"/>
                </a:solidFill>
                <a:latin typeface="PT Sans"/>
              </a:rPr>
              <a:t>Random</a:t>
            </a:r>
            <a:r>
              <a:rPr lang="tr-TR" sz="3000" dirty="0">
                <a:solidFill>
                  <a:srgbClr val="000000"/>
                </a:solidFill>
                <a:latin typeface="PT Sans"/>
              </a:rPr>
              <a:t> Access Memory (SDRAM)</a:t>
            </a:r>
          </a:p>
          <a:p>
            <a:r>
              <a:rPr lang="tr-TR" sz="3000" dirty="0">
                <a:solidFill>
                  <a:srgbClr val="000000"/>
                </a:solidFill>
                <a:latin typeface="PT Sans"/>
              </a:rPr>
              <a:t> </a:t>
            </a:r>
            <a:r>
              <a:rPr lang="tr-TR" sz="3000" dirty="0" err="1">
                <a:solidFill>
                  <a:srgbClr val="000000"/>
                </a:solidFill>
                <a:latin typeface="PT Sans"/>
              </a:rPr>
              <a:t>Synchronous</a:t>
            </a:r>
            <a:r>
              <a:rPr lang="tr-TR" sz="3000" dirty="0">
                <a:solidFill>
                  <a:srgbClr val="000000"/>
                </a:solidFill>
                <a:latin typeface="PT Sans"/>
              </a:rPr>
              <a:t> Link (SL) DRAM</a:t>
            </a:r>
          </a:p>
          <a:p>
            <a:r>
              <a:rPr lang="tr-TR" sz="3000" dirty="0">
                <a:solidFill>
                  <a:srgbClr val="000000"/>
                </a:solidFill>
                <a:latin typeface="PT Sans"/>
              </a:rPr>
              <a:t> </a:t>
            </a:r>
            <a:r>
              <a:rPr lang="tr-TR" sz="3000" dirty="0" err="1">
                <a:solidFill>
                  <a:srgbClr val="000000"/>
                </a:solidFill>
                <a:latin typeface="PT Sans"/>
              </a:rPr>
              <a:t>Double</a:t>
            </a:r>
            <a:r>
              <a:rPr lang="tr-TR" sz="3000" dirty="0">
                <a:solidFill>
                  <a:srgbClr val="000000"/>
                </a:solidFill>
                <a:latin typeface="PT Sans"/>
              </a:rPr>
              <a:t> Data Rate (DDR) SDRAM</a:t>
            </a:r>
          </a:p>
          <a:p>
            <a:r>
              <a:rPr lang="tr-TR" sz="3000" dirty="0">
                <a:solidFill>
                  <a:srgbClr val="000000"/>
                </a:solidFill>
                <a:latin typeface="PT Sans"/>
              </a:rPr>
              <a:t> Direct </a:t>
            </a:r>
            <a:r>
              <a:rPr lang="tr-TR" sz="3000" dirty="0" err="1">
                <a:solidFill>
                  <a:srgbClr val="000000"/>
                </a:solidFill>
                <a:latin typeface="PT Sans"/>
              </a:rPr>
              <a:t>Rambus</a:t>
            </a:r>
            <a:r>
              <a:rPr lang="tr-TR" sz="3000" dirty="0">
                <a:solidFill>
                  <a:srgbClr val="000000"/>
                </a:solidFill>
                <a:latin typeface="PT Sans"/>
              </a:rPr>
              <a:t> (DR) DRAM.</a:t>
            </a:r>
            <a:endParaRPr lang="tr-TR" sz="3000" b="0" i="0" dirty="0">
              <a:solidFill>
                <a:srgbClr val="000000"/>
              </a:solidFill>
              <a:effectLst/>
              <a:latin typeface="PT Sans"/>
            </a:endParaRPr>
          </a:p>
        </p:txBody>
      </p:sp>
    </p:spTree>
    <p:extLst>
      <p:ext uri="{BB962C8B-B14F-4D97-AF65-F5344CB8AC3E}">
        <p14:creationId xmlns:p14="http://schemas.microsoft.com/office/powerpoint/2010/main" val="796278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ROM</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3480825"/>
          </a:xfrm>
          <a:prstGeom prst="rect">
            <a:avLst/>
          </a:prstGeom>
        </p:spPr>
        <p:txBody>
          <a:bodyPr wrap="square">
            <a:spAutoFit/>
          </a:bodyPr>
          <a:lstStyle/>
          <a:p>
            <a:pPr algn="just">
              <a:lnSpc>
                <a:spcPct val="150000"/>
              </a:lnSpc>
              <a:spcAft>
                <a:spcPts val="1125"/>
              </a:spcAft>
            </a:pPr>
            <a:r>
              <a:rPr lang="tr-TR" sz="3000" dirty="0" err="1"/>
              <a:t>RAM’e</a:t>
            </a:r>
            <a:r>
              <a:rPr lang="tr-TR" sz="3000" dirty="0"/>
              <a:t> ek olarak, çoğu bilgisayar bilgisayarı başlatmak ve sistemi çalıştırmak için gerekli program gibi kritik bilgileri depolayan küçük boyutta ROM (salt okunur bellek) bulundurur. ROM içindeki veriler kaybolmaz ve her zaman verilerini tutar. </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99766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ROM</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865819"/>
          </a:xfrm>
          <a:prstGeom prst="rect">
            <a:avLst/>
          </a:prstGeom>
        </p:spPr>
        <p:txBody>
          <a:bodyPr wrap="square">
            <a:spAutoFit/>
          </a:bodyPr>
          <a:lstStyle/>
          <a:p>
            <a:pPr algn="just">
              <a:lnSpc>
                <a:spcPct val="150000"/>
              </a:lnSpc>
              <a:spcAft>
                <a:spcPts val="1125"/>
              </a:spcAft>
            </a:pPr>
            <a:r>
              <a:rPr lang="tr-TR" sz="3000" dirty="0"/>
              <a:t>Bu tür bellekler, gömülü sistemlerde veya programın değişmesinin gerekmediği sistemlerde de kullanılmaktadır. Pek çok cihaz, oyuncaklar ve hatta otomobiller, güç kesildiğinde bilgileri korumak için ROM yongaları kullanır. ROM’lar ayrıca, yazı tiplerini ROM’larda saklayan lazer yazıcılar gibi çevre birimlerinde ve hesap makinelerinde yaygın olarak kullanılır.</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1089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smtClean="0"/>
              <a:t>ROM Türleri</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smtClean="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173322"/>
          </a:xfrm>
          <a:prstGeom prst="rect">
            <a:avLst/>
          </a:prstGeom>
        </p:spPr>
        <p:txBody>
          <a:bodyPr wrap="square">
            <a:spAutoFit/>
          </a:bodyPr>
          <a:lstStyle/>
          <a:p>
            <a:pPr algn="just">
              <a:lnSpc>
                <a:spcPct val="150000"/>
              </a:lnSpc>
              <a:spcAft>
                <a:spcPts val="1125"/>
              </a:spcAft>
            </a:pPr>
            <a:r>
              <a:rPr lang="tr-TR" sz="3000" dirty="0" smtClean="0"/>
              <a:t>Beş </a:t>
            </a:r>
            <a:r>
              <a:rPr lang="tr-TR" sz="3000" dirty="0"/>
              <a:t>farklı temel ROM türü vardır: ROM, PROM, EPROM, EEPROM ve </a:t>
            </a:r>
            <a:r>
              <a:rPr lang="tr-TR" sz="3000" dirty="0" err="1"/>
              <a:t>flash</a:t>
            </a:r>
            <a:r>
              <a:rPr lang="tr-TR" sz="3000" dirty="0"/>
              <a:t> bellek. PROM (programlanabilir salt okunur bellek – </a:t>
            </a:r>
            <a:r>
              <a:rPr lang="tr-TR" sz="3000" dirty="0" err="1"/>
              <a:t>programmable</a:t>
            </a:r>
            <a:r>
              <a:rPr lang="tr-TR" sz="3000" dirty="0"/>
              <a:t>  </a:t>
            </a:r>
            <a:r>
              <a:rPr lang="tr-TR" sz="3000" dirty="0" err="1"/>
              <a:t>read</a:t>
            </a:r>
            <a:r>
              <a:rPr lang="tr-TR" sz="3000" dirty="0"/>
              <a:t> </a:t>
            </a:r>
            <a:r>
              <a:rPr lang="tr-TR" sz="3000" dirty="0" err="1"/>
              <a:t>only</a:t>
            </a:r>
            <a:r>
              <a:rPr lang="tr-TR" sz="3000" dirty="0"/>
              <a:t>  </a:t>
            </a:r>
            <a:r>
              <a:rPr lang="tr-TR" sz="3000" dirty="0" err="1"/>
              <a:t>memory</a:t>
            </a:r>
            <a:r>
              <a:rPr lang="tr-TR" sz="3000" dirty="0"/>
              <a:t>) ROM’un bir varyasyonudur. </a:t>
            </a:r>
            <a:r>
              <a:rPr lang="tr-TR" sz="3000" dirty="0" err="1"/>
              <a:t>PROM’lar</a:t>
            </a:r>
            <a:r>
              <a:rPr lang="tr-TR" sz="3000" dirty="0"/>
              <a:t>, kullanıcı tarafından uygun ekipmanla programlanabilir. Programlandıktan sonra, </a:t>
            </a:r>
            <a:r>
              <a:rPr lang="tr-TR" sz="3000" dirty="0" err="1"/>
              <a:t>PROM’daki</a:t>
            </a:r>
            <a:r>
              <a:rPr lang="tr-TR" sz="3000" dirty="0"/>
              <a:t> veriler ve talimatlar değiştirilemez.</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2456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1270</Words>
  <Application>Microsoft Office PowerPoint</Application>
  <PresentationFormat>Geniş ekran</PresentationFormat>
  <Paragraphs>109</Paragraphs>
  <Slides>31</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31</vt:i4>
      </vt:variant>
    </vt:vector>
  </HeadingPairs>
  <TitlesOfParts>
    <vt:vector size="38" baseType="lpstr">
      <vt:lpstr>Arial</vt:lpstr>
      <vt:lpstr>Calibri</vt:lpstr>
      <vt:lpstr>Calibri Light</vt:lpstr>
      <vt:lpstr>PT Sans</vt:lpstr>
      <vt:lpstr>Sitka Heading</vt:lpstr>
      <vt:lpstr>Times New Roman</vt:lpstr>
      <vt:lpstr>Office Teması</vt:lpstr>
      <vt:lpstr>Bilgisayar Mimarisi BMB 3009 Hafta 3</vt:lpstr>
      <vt:lpstr> Dersin Özeti  Bellek Sistemleri Ön bellek Sistemleri Yerine Koyma Algoritmaları   </vt:lpstr>
      <vt:lpstr>Bellek Sistemlerine Genel Bakış</vt:lpstr>
      <vt:lpstr>SRAM &amp; DRAM</vt:lpstr>
      <vt:lpstr>SRAM &amp; DRAM</vt:lpstr>
      <vt:lpstr>DRAM Çeşitleri</vt:lpstr>
      <vt:lpstr>ROM</vt:lpstr>
      <vt:lpstr>ROM</vt:lpstr>
      <vt:lpstr>ROM Türleri</vt:lpstr>
      <vt:lpstr>ROM Türleri</vt:lpstr>
      <vt:lpstr>ROM Türleri</vt:lpstr>
      <vt:lpstr>Bellek Hiyerarşisi Terminolojik Bilgiler</vt:lpstr>
      <vt:lpstr>Bellek Hiyerarşisi Terminolojik Bilgiler</vt:lpstr>
      <vt:lpstr>Ön Bellek Sistemine Genel Bakış</vt:lpstr>
      <vt:lpstr>Ön Bellek Cache</vt:lpstr>
      <vt:lpstr>Ön Bellek Cache</vt:lpstr>
      <vt:lpstr>Ön Bellek Cache</vt:lpstr>
      <vt:lpstr>Ön Bellek Cache</vt:lpstr>
      <vt:lpstr>Ön Bellek Cache</vt:lpstr>
      <vt:lpstr>Ön Bellek Cache</vt:lpstr>
      <vt:lpstr>Ön Bellek Cache</vt:lpstr>
      <vt:lpstr>Yerine Koyma Algoritmaları</vt:lpstr>
      <vt:lpstr>First Fit</vt:lpstr>
      <vt:lpstr>Next Fit</vt:lpstr>
      <vt:lpstr>Buddy Yöntemi</vt:lpstr>
      <vt:lpstr>Buddy Yöntemi</vt:lpstr>
      <vt:lpstr>Buddy Yöntemi Ağaç Gösterimi</vt:lpstr>
      <vt:lpstr>Yeniden Yerleştirme</vt:lpstr>
      <vt:lpstr>Adresleme Tipleri</vt:lpstr>
      <vt:lpstr>Teşekkürler.</vt:lpstr>
      <vt:lpstr>  Kaynaklar:  1- Wikipedia 2- Ersoyaydin web sayfası 3- itu.edu.tr bkurt web sayfası OS ders notları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MARKA SATIŞ RAKAMLARI İLE MÜŞTERİ TWITTER YORUMLARI ARASINDAKİ İLİŞKİNİN İNCELENMESİ</dc:title>
  <dc:creator>nebi seren</dc:creator>
  <cp:lastModifiedBy>nebi seren</cp:lastModifiedBy>
  <cp:revision>104</cp:revision>
  <dcterms:created xsi:type="dcterms:W3CDTF">2022-05-06T05:47:56Z</dcterms:created>
  <dcterms:modified xsi:type="dcterms:W3CDTF">2022-10-17T12:54:34Z</dcterms:modified>
</cp:coreProperties>
</file>