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4" r:id="rId5"/>
    <p:sldId id="267" r:id="rId6"/>
    <p:sldId id="265" r:id="rId7"/>
    <p:sldId id="266" r:id="rId8"/>
  </p:sldIdLst>
  <p:sldSz cx="18288000" cy="10287000"/>
  <p:notesSz cx="6858000" cy="9144000"/>
  <p:embeddedFontLst>
    <p:embeddedFont>
      <p:font typeface="Alatsi" panose="020B0604020202020204" charset="0"/>
      <p:regular r:id="rId9"/>
    </p:embeddedFont>
    <p:embeddedFont>
      <p:font typeface="Open Sans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1008"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838900" y="2500459"/>
            <a:ext cx="12420400" cy="3680495"/>
          </a:xfrm>
          <a:prstGeom prst="rect">
            <a:avLst/>
          </a:prstGeom>
        </p:spPr>
        <p:txBody>
          <a:bodyPr wrap="square" lIns="0" tIns="0" rIns="0" bIns="0" rtlCol="0" anchor="t">
            <a:spAutoFit/>
          </a:bodyPr>
          <a:lstStyle/>
          <a:p>
            <a:pPr algn="ctr">
              <a:lnSpc>
                <a:spcPts val="14550"/>
              </a:lnSpc>
            </a:pPr>
            <a:r>
              <a:rPr lang="en-US" sz="12000" dirty="0">
                <a:solidFill>
                  <a:srgbClr val="000000"/>
                </a:solidFill>
                <a:latin typeface="Alatsi"/>
              </a:rPr>
              <a:t>HEALTHCARE  DASHBOARD</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a:solidFill>
                  <a:srgbClr val="000000"/>
                </a:solidFill>
                <a:latin typeface="Alatsi Bold"/>
              </a:rPr>
              <a:t>USING POWER BI</a:t>
            </a:r>
          </a:p>
        </p:txBody>
      </p:sp>
      <p:sp>
        <p:nvSpPr>
          <p:cNvPr id="15" name="TextBox 15"/>
          <p:cNvSpPr txBox="1"/>
          <p:nvPr/>
        </p:nvSpPr>
        <p:spPr>
          <a:xfrm>
            <a:off x="11118095" y="8728106"/>
            <a:ext cx="6882108" cy="530194"/>
          </a:xfrm>
          <a:prstGeom prst="rect">
            <a:avLst/>
          </a:prstGeom>
        </p:spPr>
        <p:txBody>
          <a:bodyPr lIns="0" tIns="0" rIns="0" bIns="0" rtlCol="0" anchor="t">
            <a:spAutoFit/>
          </a:bodyPr>
          <a:lstStyle/>
          <a:p>
            <a:pPr algn="r">
              <a:lnSpc>
                <a:spcPts val="4376"/>
              </a:lnSpc>
            </a:pPr>
            <a:r>
              <a:rPr lang="en-US" sz="3126">
                <a:solidFill>
                  <a:srgbClr val="000000"/>
                </a:solidFill>
                <a:latin typeface="Alatsi Bold"/>
              </a:rPr>
              <a:t>By Mrunalini Yeole</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622416" y="365536"/>
            <a:ext cx="13180039" cy="1326325"/>
          </a:xfrm>
          <a:prstGeom prst="rect">
            <a:avLst/>
          </a:prstGeom>
        </p:spPr>
        <p:txBody>
          <a:bodyPr lIns="0" tIns="0" rIns="0" bIns="0" rtlCol="0" anchor="t">
            <a:spAutoFit/>
          </a:bodyPr>
          <a:lstStyle/>
          <a:p>
            <a:pPr algn="ctr">
              <a:lnSpc>
                <a:spcPts val="11899"/>
              </a:lnSpc>
            </a:pPr>
            <a:r>
              <a:rPr lang="en-US" sz="5400" dirty="0">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3429000" y="1942462"/>
            <a:ext cx="12020374" cy="7755969"/>
          </a:xfrm>
          <a:prstGeom prst="rect">
            <a:avLst/>
          </a:prstGeom>
        </p:spPr>
        <p:txBody>
          <a:bodyPr wrap="square" lIns="0" tIns="0" rIns="0" bIns="0" rtlCol="0" anchor="t">
            <a:spAutoFit/>
          </a:bodyPr>
          <a:lstStyle/>
          <a:p>
            <a:r>
              <a:rPr lang="en-US" sz="3600" b="0" i="0" dirty="0">
                <a:effectLst/>
                <a:latin typeface="Söhne"/>
              </a:rPr>
              <a:t>The Healthcare Dashboard on Power BI serves the crucial objectives of providing real-time insights and facilitating data-driven decision-making in healthcare. By visualizing patient demographics, clinical outcomes, resource allocation, and financial performance, it aims to help healthcare organizations monitor patient health, optimize operational efficiency, and improve overall healthcare delivery. Through intuitive visualization and interactive features, stakeholders can track key performance indicators, identify areas for improvement, and make informed decisions to enhance patient care and organizational effectiveness. Ultimately, the dashboard's objective is to empower healthcare providers, administrators, and policymakers with the tools they need to drive positive outcomes and elevate the quality of healthcare services.</a:t>
            </a:r>
            <a:endParaRPr lang="en-US" sz="3600" dirty="0">
              <a:latin typeface="Alatsi Bold"/>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438400" y="572003"/>
            <a:ext cx="13180039" cy="1269359"/>
          </a:xfrm>
          <a:prstGeom prst="rect">
            <a:avLst/>
          </a:prstGeom>
        </p:spPr>
        <p:txBody>
          <a:bodyPr lIns="0" tIns="0" rIns="0" bIns="0" rtlCol="0" anchor="t">
            <a:spAutoFit/>
          </a:bodyPr>
          <a:lstStyle/>
          <a:p>
            <a:pPr algn="ctr">
              <a:lnSpc>
                <a:spcPts val="10360"/>
              </a:lnSpc>
            </a:pPr>
            <a:r>
              <a:rPr lang="en-US" sz="7400" dirty="0">
                <a:solidFill>
                  <a:srgbClr val="000000"/>
                </a:solidFill>
                <a:latin typeface="Alatsi Bold"/>
              </a:rPr>
              <a:t> DATASET</a:t>
            </a:r>
          </a:p>
        </p:txBody>
      </p:sp>
      <p:sp>
        <p:nvSpPr>
          <p:cNvPr id="11" name="TextBox 10">
            <a:extLst>
              <a:ext uri="{FF2B5EF4-FFF2-40B4-BE49-F238E27FC236}">
                <a16:creationId xmlns:a16="http://schemas.microsoft.com/office/drawing/2014/main" id="{9E3253DA-390D-6D7B-88E6-8C5E267C0F05}"/>
              </a:ext>
            </a:extLst>
          </p:cNvPr>
          <p:cNvSpPr txBox="1"/>
          <p:nvPr/>
        </p:nvSpPr>
        <p:spPr>
          <a:xfrm>
            <a:off x="3836365" y="2635121"/>
            <a:ext cx="11125200" cy="5016758"/>
          </a:xfrm>
          <a:prstGeom prst="rect">
            <a:avLst/>
          </a:prstGeom>
          <a:noFill/>
        </p:spPr>
        <p:txBody>
          <a:bodyPr wrap="square" rtlCol="0">
            <a:spAutoFit/>
          </a:bodyPr>
          <a:lstStyle/>
          <a:p>
            <a:r>
              <a:rPr lang="en-US" sz="4000" dirty="0">
                <a:latin typeface="Sohne"/>
              </a:rPr>
              <a:t>Here we have used two datasets for the creation of the dashboard</a:t>
            </a:r>
          </a:p>
          <a:p>
            <a:pPr marL="342900" indent="-342900">
              <a:buAutoNum type="arabicPeriod"/>
            </a:pPr>
            <a:r>
              <a:rPr lang="en-US" sz="4000" dirty="0">
                <a:latin typeface="Sohne"/>
              </a:rPr>
              <a:t>Inpatient</a:t>
            </a:r>
          </a:p>
          <a:p>
            <a:pPr marL="342900" indent="-342900">
              <a:buAutoNum type="arabicPeriod"/>
            </a:pPr>
            <a:r>
              <a:rPr lang="en-US" sz="4000" dirty="0">
                <a:latin typeface="Sohne"/>
              </a:rPr>
              <a:t>Outpatient</a:t>
            </a:r>
          </a:p>
          <a:p>
            <a:r>
              <a:rPr lang="en-US" sz="4000" dirty="0">
                <a:latin typeface="Sohne"/>
              </a:rPr>
              <a:t>The Inpatient and Outpatient datasets consists of data of the patient from 2018 to 2021. They consists of attributes like archive date, </a:t>
            </a:r>
            <a:r>
              <a:rPr lang="en-US" sz="4000" dirty="0" err="1">
                <a:latin typeface="Sohne"/>
              </a:rPr>
              <a:t>speciality</a:t>
            </a:r>
            <a:r>
              <a:rPr lang="en-US" sz="4000" dirty="0">
                <a:latin typeface="Sohne"/>
              </a:rPr>
              <a:t> name, case type, age, time brands and many more.</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0" name="Freeform 10"/>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524DBA6B-C42B-78C0-1FA9-F7016921E93F}"/>
              </a:ext>
            </a:extLst>
          </p:cNvPr>
          <p:cNvSpPr txBox="1"/>
          <p:nvPr/>
        </p:nvSpPr>
        <p:spPr>
          <a:xfrm>
            <a:off x="5655050" y="488453"/>
            <a:ext cx="7315200" cy="1200329"/>
          </a:xfrm>
          <a:prstGeom prst="rect">
            <a:avLst/>
          </a:prstGeom>
          <a:noFill/>
        </p:spPr>
        <p:txBody>
          <a:bodyPr wrap="square" rtlCol="0">
            <a:spAutoFit/>
          </a:bodyPr>
          <a:lstStyle/>
          <a:p>
            <a:pPr algn="ctr"/>
            <a:r>
              <a:rPr lang="en-US" sz="7200" b="1" dirty="0">
                <a:latin typeface="Alatsi Bold"/>
              </a:rPr>
              <a:t>DASHBOARD</a:t>
            </a:r>
          </a:p>
        </p:txBody>
      </p:sp>
      <p:pic>
        <p:nvPicPr>
          <p:cNvPr id="12" name="Picture 11">
            <a:extLst>
              <a:ext uri="{FF2B5EF4-FFF2-40B4-BE49-F238E27FC236}">
                <a16:creationId xmlns:a16="http://schemas.microsoft.com/office/drawing/2014/main" id="{FF281F5D-EE2C-2AB3-9C15-4E56202B4C5C}"/>
              </a:ext>
            </a:extLst>
          </p:cNvPr>
          <p:cNvPicPr>
            <a:picLocks noChangeAspect="1"/>
          </p:cNvPicPr>
          <p:nvPr/>
        </p:nvPicPr>
        <p:blipFill>
          <a:blip r:embed="rId4"/>
          <a:stretch>
            <a:fillRect/>
          </a:stretch>
        </p:blipFill>
        <p:spPr>
          <a:xfrm>
            <a:off x="2096761" y="1685541"/>
            <a:ext cx="14478000" cy="8260515"/>
          </a:xfrm>
          <a:prstGeom prst="rect">
            <a:avLst/>
          </a:prstGeom>
          <a:ln w="38100">
            <a:solidFill>
              <a:schemeClr val="tx1"/>
            </a:solid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0" name="TextBox 10"/>
          <p:cNvSpPr txBox="1"/>
          <p:nvPr/>
        </p:nvSpPr>
        <p:spPr>
          <a:xfrm>
            <a:off x="4052888" y="618372"/>
            <a:ext cx="10929913" cy="1430648"/>
          </a:xfrm>
          <a:prstGeom prst="rect">
            <a:avLst/>
          </a:prstGeom>
        </p:spPr>
        <p:txBody>
          <a:bodyPr lIns="0" tIns="0" rIns="0" bIns="0" rtlCol="0" anchor="t">
            <a:spAutoFit/>
          </a:bodyPr>
          <a:lstStyle/>
          <a:p>
            <a:pPr algn="ctr">
              <a:lnSpc>
                <a:spcPts val="11899"/>
              </a:lnSpc>
            </a:pPr>
            <a:r>
              <a:rPr lang="en-US" sz="8500" dirty="0">
                <a:solidFill>
                  <a:srgbClr val="000000"/>
                </a:solidFill>
                <a:latin typeface="Alatsi Bold"/>
              </a:rPr>
              <a:t>Applications</a:t>
            </a:r>
          </a:p>
        </p:txBody>
      </p:sp>
      <p:sp>
        <p:nvSpPr>
          <p:cNvPr id="12" name="Freeform 12"/>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457B6B16-3650-3CD0-EDED-BC13984EB76C}"/>
              </a:ext>
            </a:extLst>
          </p:cNvPr>
          <p:cNvSpPr txBox="1"/>
          <p:nvPr/>
        </p:nvSpPr>
        <p:spPr>
          <a:xfrm>
            <a:off x="3200400" y="2437215"/>
            <a:ext cx="12039600" cy="6894195"/>
          </a:xfrm>
          <a:prstGeom prst="rect">
            <a:avLst/>
          </a:prstGeom>
          <a:noFill/>
        </p:spPr>
        <p:txBody>
          <a:bodyPr wrap="square">
            <a:spAutoFit/>
          </a:bodyPr>
          <a:lstStyle/>
          <a:p>
            <a:pPr marL="514350" indent="-514350" algn="l">
              <a:buFont typeface="+mj-lt"/>
              <a:buAutoNum type="arabicPeriod"/>
            </a:pPr>
            <a:r>
              <a:rPr lang="en-US" sz="2600" b="1" i="0" dirty="0">
                <a:effectLst/>
                <a:latin typeface="Söhne"/>
              </a:rPr>
              <a:t>Clinical Decision Support: </a:t>
            </a:r>
            <a:r>
              <a:rPr lang="en-US" sz="2600" i="0" dirty="0">
                <a:effectLst/>
                <a:latin typeface="Söhne"/>
              </a:rPr>
              <a:t>Healthcare professionals can utilize dashboards to access real-time patient data, such as vital signs, lab results, and medical histories, aiding in clinical decision-making and treatment planning.</a:t>
            </a:r>
            <a:endParaRPr lang="en-US" sz="2600" b="1" dirty="0">
              <a:latin typeface="Söhne"/>
            </a:endParaRPr>
          </a:p>
          <a:p>
            <a:pPr marL="514350" indent="-514350" algn="l">
              <a:buFont typeface="+mj-lt"/>
              <a:buAutoNum type="arabicPeriod"/>
            </a:pPr>
            <a:r>
              <a:rPr lang="en-US" sz="2600" b="1" i="0" dirty="0">
                <a:effectLst/>
                <a:latin typeface="Söhne"/>
              </a:rPr>
              <a:t>Performance Monitoring: </a:t>
            </a:r>
            <a:r>
              <a:rPr lang="en-US" sz="2600" i="0" dirty="0">
                <a:effectLst/>
                <a:latin typeface="Söhne"/>
              </a:rPr>
              <a:t>Healthcare administrators use dashboards to monitor hospital or clinic performance metrics, such as patient satisfaction scores, length of stay, and readmission rates, allowing for continuous improvement in service quality and efficiency.</a:t>
            </a:r>
          </a:p>
          <a:p>
            <a:pPr marL="514350" indent="-514350" algn="l">
              <a:buFont typeface="+mj-lt"/>
              <a:buAutoNum type="arabicPeriod"/>
            </a:pPr>
            <a:r>
              <a:rPr lang="en-US" sz="2600" b="1" i="0" dirty="0">
                <a:effectLst/>
                <a:latin typeface="Söhne"/>
              </a:rPr>
              <a:t>Resource Allocation: </a:t>
            </a:r>
            <a:r>
              <a:rPr lang="en-US" sz="2600" i="0" dirty="0">
                <a:effectLst/>
                <a:latin typeface="Söhne"/>
              </a:rPr>
              <a:t>Dashboards help healthcare organizations optimize resource allocation by providing insights into staff utilization, equipment availability, and patient flow, ensuring that resources are allocated effectively to meet patient needs.</a:t>
            </a:r>
          </a:p>
          <a:p>
            <a:pPr marL="514350" indent="-514350" algn="l">
              <a:buFont typeface="+mj-lt"/>
              <a:buAutoNum type="arabicPeriod"/>
            </a:pPr>
            <a:r>
              <a:rPr lang="en-US" sz="2600" b="1" i="0" dirty="0">
                <a:effectLst/>
                <a:latin typeface="Söhne"/>
              </a:rPr>
              <a:t>Population Health Management: </a:t>
            </a:r>
            <a:r>
              <a:rPr lang="en-US" sz="2600" i="0" dirty="0">
                <a:effectLst/>
                <a:latin typeface="Söhne"/>
              </a:rPr>
              <a:t>Healthcare providers can use dashboards to track population health trends, identify at-risk patient populations, and implement targeted interventions to improve health outcomes and reduce healthcare costs.</a:t>
            </a:r>
          </a:p>
          <a:p>
            <a:pPr marL="514350" indent="-514350" algn="l">
              <a:buFont typeface="+mj-lt"/>
              <a:buAutoNum type="arabicPeriod"/>
            </a:pPr>
            <a:r>
              <a:rPr lang="en-US" sz="2600" b="1" i="0" dirty="0">
                <a:effectLst/>
                <a:latin typeface="Söhne"/>
              </a:rPr>
              <a:t>Financial Management: </a:t>
            </a:r>
            <a:r>
              <a:rPr lang="en-US" sz="2600" i="0" dirty="0">
                <a:effectLst/>
                <a:latin typeface="Söhne"/>
              </a:rPr>
              <a:t>Healthcare dashboards enable financial managers to track revenue, expenses, and reimbursement rates, allowing for better financial planning and budget management to ensure the financial sustainability of healthcare organizations.</a:t>
            </a:r>
          </a:p>
        </p:txBody>
      </p:sp>
    </p:spTree>
    <p:extLst>
      <p:ext uri="{BB962C8B-B14F-4D97-AF65-F5344CB8AC3E}">
        <p14:creationId xmlns:p14="http://schemas.microsoft.com/office/powerpoint/2010/main" val="11993246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0" name="TextBox 10"/>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Conclusion</a:t>
            </a:r>
          </a:p>
        </p:txBody>
      </p:sp>
      <p:sp>
        <p:nvSpPr>
          <p:cNvPr id="11" name="TextBox 11"/>
          <p:cNvSpPr txBox="1"/>
          <p:nvPr/>
        </p:nvSpPr>
        <p:spPr>
          <a:xfrm>
            <a:off x="4015258" y="2699096"/>
            <a:ext cx="10234142" cy="6032421"/>
          </a:xfrm>
          <a:prstGeom prst="rect">
            <a:avLst/>
          </a:prstGeom>
        </p:spPr>
        <p:txBody>
          <a:bodyPr wrap="square" lIns="0" tIns="0" rIns="0" bIns="0" rtlCol="0" anchor="t">
            <a:spAutoFit/>
          </a:bodyPr>
          <a:lstStyle/>
          <a:p>
            <a:r>
              <a:rPr lang="en-US" sz="2800" dirty="0">
                <a:latin typeface="Söhne"/>
              </a:rPr>
              <a:t>Healthcare dashboards represent a pivotal tool in modern healthcare management, facilitating informed decision-making, optimizing resource utilization, and ultimately improving patient outcomes. By providing real-time access to critical data metrics across various domains, from clinical performance to financial management, these dashboards empower healthcare professionals and administrators to navigate complex challenges effectively. With their ability to visualize trends, monitor performance, and ensure compliance, healthcare dashboards serve as indispensable assets in promoting efficiency, transparency, and quality across the healthcare ecosystem. As the healthcare landscape continues to evolve, the role of dashboards in driving innovation and enhancing patient-centered care remains paramount, underscoring their significance in shaping the future of healthcare delivery.</a:t>
            </a:r>
            <a:endParaRPr lang="en-US" sz="2800" dirty="0">
              <a:latin typeface="Alatsi Bold"/>
            </a:endParaRPr>
          </a:p>
        </p:txBody>
      </p:sp>
      <p:sp>
        <p:nvSpPr>
          <p:cNvPr id="12" name="Freeform 12"/>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3" name="Group 3"/>
          <p:cNvGrpSpPr/>
          <p:nvPr/>
        </p:nvGrpSpPr>
        <p:grpSpPr>
          <a:xfrm>
            <a:off x="-31071" y="0"/>
            <a:ext cx="4239083" cy="10287000"/>
            <a:chOff x="0" y="0"/>
            <a:chExt cx="5652111" cy="13716000"/>
          </a:xfrm>
        </p:grpSpPr>
        <p:grpSp>
          <p:nvGrpSpPr>
            <p:cNvPr id="4" name="Group 4"/>
            <p:cNvGrpSpPr/>
            <p:nvPr/>
          </p:nvGrpSpPr>
          <p:grpSpPr>
            <a:xfrm>
              <a:off x="2826056" y="0"/>
              <a:ext cx="2826056" cy="13716000"/>
              <a:chOff x="0" y="0"/>
              <a:chExt cx="558233" cy="2709333"/>
            </a:xfrm>
          </p:grpSpPr>
          <p:sp>
            <p:nvSpPr>
              <p:cNvPr id="5" name="Freeform 5"/>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6" name="TextBox 6"/>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13028" y="0"/>
              <a:ext cx="2826056" cy="13716000"/>
              <a:chOff x="0" y="0"/>
              <a:chExt cx="558233" cy="2709333"/>
            </a:xfrm>
          </p:grpSpPr>
          <p:sp>
            <p:nvSpPr>
              <p:cNvPr id="8" name="Freeform 8"/>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9" name="TextBox 9"/>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2826056" cy="13716000"/>
              <a:chOff x="0" y="0"/>
              <a:chExt cx="558233" cy="2709333"/>
            </a:xfrm>
          </p:grpSpPr>
          <p:sp>
            <p:nvSpPr>
              <p:cNvPr id="11" name="Freeform 11"/>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2" name="TextBox 12"/>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3" name="Freeform 13"/>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492</Words>
  <Application>Microsoft Office PowerPoint</Application>
  <PresentationFormat>Custom</PresentationFormat>
  <Paragraphs>25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Alatsi Bold</vt:lpstr>
      <vt:lpstr>Arial</vt:lpstr>
      <vt:lpstr>Open Sans Bold</vt:lpstr>
      <vt:lpstr>Söhne</vt:lpstr>
      <vt:lpstr>Calibri</vt:lpstr>
      <vt:lpstr>Alatsi</vt:lpstr>
      <vt:lpstr>Sohne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prime dashboard</dc:title>
  <cp:lastModifiedBy>N K</cp:lastModifiedBy>
  <cp:revision>5</cp:revision>
  <dcterms:created xsi:type="dcterms:W3CDTF">2006-08-16T00:00:00Z</dcterms:created>
  <dcterms:modified xsi:type="dcterms:W3CDTF">2024-03-31T10:20:37Z</dcterms:modified>
  <dc:identifier>DAGAuML0Qfg</dc:identifier>
</cp:coreProperties>
</file>