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Lst>
  <p:sldSz cx="9144000" cy="5143500" type="screen16x9"/>
  <p:notesSz cx="6858000" cy="9144000"/>
  <p:embeddedFontLst>
    <p:embeddedFont>
      <p:font typeface="Proxima Nova" panose="020B0604020202020204" charset="0"/>
      <p:regular r:id="rId22"/>
      <p:bold r:id="rId23"/>
      <p:italic r:id="rId24"/>
      <p:boldItalic r:id="rId25"/>
    </p:embeddedFont>
    <p:embeddedFont>
      <p:font typeface="Proxima Nova Semibold" panose="020B0604020202020204" charset="0"/>
      <p:regular r:id="rId26"/>
      <p:bold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31AB37-68CB-486E-B85B-E8B5236D4802}" v="49" dt="2022-12-12T05:03:05.329"/>
  </p1510:revLst>
</p1510:revInfo>
</file>

<file path=ppt/tableStyles.xml><?xml version="1.0" encoding="utf-8"?>
<a:tblStyleLst xmlns:a="http://schemas.openxmlformats.org/drawingml/2006/main" def="{636A2A9A-57AB-42DC-BD9B-1E6AD74CEB06}">
  <a:tblStyle styleId="{636A2A9A-57AB-42DC-BD9B-1E6AD74CEB0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466C188-0E7F-4626-BB29-F3EFCB177136}"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a7b17398f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a7b17398f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a7b17398f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a7b17398f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a7b17398f4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a7b17398f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a7b17398f4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a7b17398f4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a7b17398f4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a7b17398f4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a7b17398f4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a7b17398f4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a7b17398f4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a7b17398f4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872e874b07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872e874b07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872e874b07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872e874b07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872e874b07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872e874b0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a7b17398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a7b17398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a7b17398f4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a7b17398f4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872e874b07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872e874b07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a7b17398f4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a7b17398f4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872e874b07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872e874b07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872e874b07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872e874b07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a7b17398f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a7b17398f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a:t>Table Union Classification using Language Models</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457200" lvl="0" indent="-389890" algn="r" rtl="0">
              <a:lnSpc>
                <a:spcPct val="80000"/>
              </a:lnSpc>
              <a:spcBef>
                <a:spcPts val="0"/>
              </a:spcBef>
              <a:spcAft>
                <a:spcPts val="0"/>
              </a:spcAft>
              <a:buSzPts val="2540"/>
              <a:buChar char="-"/>
            </a:pPr>
            <a:r>
              <a:rPr lang="en-GB" sz="2540"/>
              <a:t>Mrudula Krishna Prasad</a:t>
            </a:r>
            <a:endParaRPr sz="2540"/>
          </a:p>
          <a:p>
            <a:pPr marL="457200" lvl="0" indent="0" algn="r" rtl="0">
              <a:lnSpc>
                <a:spcPct val="80000"/>
              </a:lnSpc>
              <a:spcBef>
                <a:spcPts val="0"/>
              </a:spcBef>
              <a:spcAft>
                <a:spcPts val="0"/>
              </a:spcAft>
              <a:buSzPts val="935"/>
              <a:buNone/>
            </a:pPr>
            <a:r>
              <a:rPr lang="en-GB" sz="2029"/>
              <a:t>(Final Project Presentation)</a:t>
            </a:r>
            <a:endParaRPr sz="2029"/>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2"/>
                </a:solidFill>
              </a:rPr>
              <a:t>Proposed Solution - Deep learning Model</a:t>
            </a:r>
            <a:endParaRPr>
              <a:solidFill>
                <a:schemeClr val="lt2"/>
              </a:solidFill>
            </a:endParaRPr>
          </a:p>
        </p:txBody>
      </p:sp>
      <p:sp>
        <p:nvSpPr>
          <p:cNvPr id="167" name="Google Shape;167;p22"/>
          <p:cNvSpPr/>
          <p:nvPr/>
        </p:nvSpPr>
        <p:spPr>
          <a:xfrm>
            <a:off x="705225" y="1324950"/>
            <a:ext cx="696000" cy="1053000"/>
          </a:xfrm>
          <a:prstGeom prst="rect">
            <a:avLst/>
          </a:prstGeom>
          <a:gradFill>
            <a:gsLst>
              <a:gs pos="0">
                <a:srgbClr val="FFFFFF"/>
              </a:gs>
              <a:gs pos="100000">
                <a:srgbClr val="B3B3B3"/>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t>Input 1</a:t>
            </a:r>
            <a:endParaRPr sz="1200"/>
          </a:p>
          <a:p>
            <a:pPr marL="0" lvl="0" indent="0" algn="l" rtl="0">
              <a:spcBef>
                <a:spcPts val="0"/>
              </a:spcBef>
              <a:spcAft>
                <a:spcPts val="0"/>
              </a:spcAft>
              <a:buNone/>
            </a:pPr>
            <a:r>
              <a:rPr lang="en-GB" sz="1200" b="1" baseline="-25000"/>
              <a:t>[n x 1 x 512 x 768]</a:t>
            </a:r>
            <a:endParaRPr sz="1200" b="1" baseline="-25000"/>
          </a:p>
        </p:txBody>
      </p:sp>
      <p:sp>
        <p:nvSpPr>
          <p:cNvPr id="168" name="Google Shape;168;p22"/>
          <p:cNvSpPr/>
          <p:nvPr/>
        </p:nvSpPr>
        <p:spPr>
          <a:xfrm>
            <a:off x="705225" y="2765575"/>
            <a:ext cx="705368" cy="1053000"/>
          </a:xfrm>
          <a:prstGeom prst="rect">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t>Input 2</a:t>
            </a:r>
            <a:endParaRPr sz="1200"/>
          </a:p>
          <a:p>
            <a:pPr marL="0" lvl="0" indent="0" algn="l" rtl="0">
              <a:spcBef>
                <a:spcPts val="0"/>
              </a:spcBef>
              <a:spcAft>
                <a:spcPts val="0"/>
              </a:spcAft>
              <a:buNone/>
            </a:pPr>
            <a:r>
              <a:rPr lang="en-GB" sz="1200" b="1" baseline="-25000"/>
              <a:t>[n x 1 x 512 x 768]</a:t>
            </a:r>
            <a:endParaRPr sz="1200"/>
          </a:p>
        </p:txBody>
      </p:sp>
      <p:sp>
        <p:nvSpPr>
          <p:cNvPr id="169" name="Google Shape;169;p22"/>
          <p:cNvSpPr/>
          <p:nvPr/>
        </p:nvSpPr>
        <p:spPr>
          <a:xfrm>
            <a:off x="2149950" y="1631025"/>
            <a:ext cx="466568" cy="1841700"/>
          </a:xfrm>
          <a:prstGeom prst="rect">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t>(768 x 500)</a:t>
            </a:r>
            <a:endParaRPr sz="1000"/>
          </a:p>
        </p:txBody>
      </p:sp>
      <p:sp>
        <p:nvSpPr>
          <p:cNvPr id="170" name="Google Shape;170;p22"/>
          <p:cNvSpPr/>
          <p:nvPr/>
        </p:nvSpPr>
        <p:spPr>
          <a:xfrm>
            <a:off x="2683227" y="1631025"/>
            <a:ext cx="466568" cy="1841700"/>
          </a:xfrm>
          <a:prstGeom prst="rect">
            <a:avLst/>
          </a:prstGeom>
          <a:gradFill>
            <a:gsLst>
              <a:gs pos="0">
                <a:srgbClr val="FDECDB"/>
              </a:gs>
              <a:gs pos="100000">
                <a:srgbClr val="F0A963"/>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1" name="Google Shape;171;p22"/>
          <p:cNvCxnSpPr>
            <a:stCxn id="170" idx="3"/>
          </p:cNvCxnSpPr>
          <p:nvPr/>
        </p:nvCxnSpPr>
        <p:spPr>
          <a:xfrm flipV="1">
            <a:off x="3149795" y="2547675"/>
            <a:ext cx="361800" cy="4200"/>
          </a:xfrm>
          <a:prstGeom prst="straightConnector1">
            <a:avLst/>
          </a:prstGeom>
          <a:noFill/>
          <a:ln w="19050" cap="flat" cmpd="sng">
            <a:solidFill>
              <a:schemeClr val="accent5"/>
            </a:solidFill>
            <a:prstDash val="solid"/>
            <a:round/>
            <a:headEnd type="none" w="med" len="med"/>
            <a:tailEnd type="triangle" w="med" len="med"/>
          </a:ln>
        </p:spPr>
      </p:cxnSp>
      <p:sp>
        <p:nvSpPr>
          <p:cNvPr id="172" name="Google Shape;172;p22"/>
          <p:cNvSpPr/>
          <p:nvPr/>
        </p:nvSpPr>
        <p:spPr>
          <a:xfrm>
            <a:off x="3502803" y="1631025"/>
            <a:ext cx="466568" cy="1841700"/>
          </a:xfrm>
          <a:prstGeom prst="rect">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t>(500 x 150)</a:t>
            </a:r>
            <a:endParaRPr/>
          </a:p>
        </p:txBody>
      </p:sp>
      <p:sp>
        <p:nvSpPr>
          <p:cNvPr id="173" name="Google Shape;173;p22"/>
          <p:cNvSpPr/>
          <p:nvPr/>
        </p:nvSpPr>
        <p:spPr>
          <a:xfrm>
            <a:off x="4036080" y="1631025"/>
            <a:ext cx="466568" cy="1841700"/>
          </a:xfrm>
          <a:prstGeom prst="rect">
            <a:avLst/>
          </a:prstGeom>
          <a:gradFill>
            <a:gsLst>
              <a:gs pos="0">
                <a:srgbClr val="FDECDB"/>
              </a:gs>
              <a:gs pos="100000">
                <a:srgbClr val="F0A963"/>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4" name="Google Shape;174;p22"/>
          <p:cNvCxnSpPr>
            <a:stCxn id="173" idx="3"/>
          </p:cNvCxnSpPr>
          <p:nvPr/>
        </p:nvCxnSpPr>
        <p:spPr>
          <a:xfrm flipV="1">
            <a:off x="4502648" y="2547675"/>
            <a:ext cx="361800" cy="4200"/>
          </a:xfrm>
          <a:prstGeom prst="straightConnector1">
            <a:avLst/>
          </a:prstGeom>
          <a:noFill/>
          <a:ln w="19050" cap="flat" cmpd="sng">
            <a:solidFill>
              <a:schemeClr val="accent5"/>
            </a:solidFill>
            <a:prstDash val="solid"/>
            <a:round/>
            <a:headEnd type="none" w="med" len="med"/>
            <a:tailEnd type="triangle" w="med" len="med"/>
          </a:ln>
        </p:spPr>
      </p:cxnSp>
      <p:sp>
        <p:nvSpPr>
          <p:cNvPr id="175" name="Google Shape;175;p22"/>
          <p:cNvSpPr/>
          <p:nvPr/>
        </p:nvSpPr>
        <p:spPr>
          <a:xfrm>
            <a:off x="4902328" y="1628925"/>
            <a:ext cx="466568" cy="1841700"/>
          </a:xfrm>
          <a:prstGeom prst="rect">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t>(150 x 1)</a:t>
            </a:r>
            <a:endParaRPr sz="1000"/>
          </a:p>
        </p:txBody>
      </p:sp>
      <p:sp>
        <p:nvSpPr>
          <p:cNvPr id="176" name="Google Shape;176;p22"/>
          <p:cNvSpPr/>
          <p:nvPr/>
        </p:nvSpPr>
        <p:spPr>
          <a:xfrm>
            <a:off x="5435605" y="1628925"/>
            <a:ext cx="466568" cy="1841700"/>
          </a:xfrm>
          <a:prstGeom prst="rect">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7" name="Google Shape;177;p22"/>
          <p:cNvCxnSpPr>
            <a:stCxn id="176" idx="3"/>
          </p:cNvCxnSpPr>
          <p:nvPr/>
        </p:nvCxnSpPr>
        <p:spPr>
          <a:xfrm flipV="1">
            <a:off x="5902173" y="2545575"/>
            <a:ext cx="361800" cy="4200"/>
          </a:xfrm>
          <a:prstGeom prst="straightConnector1">
            <a:avLst/>
          </a:prstGeom>
          <a:noFill/>
          <a:ln w="19050" cap="flat" cmpd="sng">
            <a:solidFill>
              <a:schemeClr val="accent5"/>
            </a:solidFill>
            <a:prstDash val="solid"/>
            <a:round/>
            <a:headEnd type="none" w="med" len="med"/>
            <a:tailEnd type="triangle" w="med" len="med"/>
          </a:ln>
        </p:spPr>
      </p:cxnSp>
      <p:sp>
        <p:nvSpPr>
          <p:cNvPr id="178" name="Google Shape;178;p22"/>
          <p:cNvSpPr/>
          <p:nvPr/>
        </p:nvSpPr>
        <p:spPr>
          <a:xfrm>
            <a:off x="6208475" y="2243100"/>
            <a:ext cx="1028100" cy="6291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t>Binary output</a:t>
            </a:r>
            <a:endParaRPr sz="1200"/>
          </a:p>
        </p:txBody>
      </p:sp>
      <p:sp>
        <p:nvSpPr>
          <p:cNvPr id="179" name="Google Shape;179;p22"/>
          <p:cNvSpPr/>
          <p:nvPr/>
        </p:nvSpPr>
        <p:spPr>
          <a:xfrm>
            <a:off x="7446825" y="3511375"/>
            <a:ext cx="236100" cy="233700"/>
          </a:xfrm>
          <a:prstGeom prst="rect">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80" name="Google Shape;180;p22"/>
          <p:cNvSpPr txBox="1"/>
          <p:nvPr/>
        </p:nvSpPr>
        <p:spPr>
          <a:xfrm>
            <a:off x="7821925" y="3470625"/>
            <a:ext cx="1151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accent6"/>
                </a:solidFill>
                <a:latin typeface="Proxima Nova"/>
                <a:ea typeface="Proxima Nova"/>
                <a:cs typeface="Proxima Nova"/>
                <a:sym typeface="Proxima Nova"/>
              </a:rPr>
              <a:t>Linear layer</a:t>
            </a:r>
            <a:endParaRPr sz="1200">
              <a:solidFill>
                <a:schemeClr val="accent6"/>
              </a:solidFill>
              <a:latin typeface="Proxima Nova"/>
              <a:ea typeface="Proxima Nova"/>
              <a:cs typeface="Proxima Nova"/>
              <a:sym typeface="Proxima Nova"/>
            </a:endParaRPr>
          </a:p>
        </p:txBody>
      </p:sp>
      <p:sp>
        <p:nvSpPr>
          <p:cNvPr id="181" name="Google Shape;181;p22"/>
          <p:cNvSpPr/>
          <p:nvPr/>
        </p:nvSpPr>
        <p:spPr>
          <a:xfrm>
            <a:off x="7446825" y="3949625"/>
            <a:ext cx="236100" cy="233700"/>
          </a:xfrm>
          <a:prstGeom prst="rect">
            <a:avLst/>
          </a:prstGeom>
          <a:gradFill>
            <a:gsLst>
              <a:gs pos="0">
                <a:srgbClr val="FDECDB"/>
              </a:gs>
              <a:gs pos="100000">
                <a:srgbClr val="F0A963"/>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txBox="1"/>
          <p:nvPr/>
        </p:nvSpPr>
        <p:spPr>
          <a:xfrm>
            <a:off x="7821925" y="3881825"/>
            <a:ext cx="1151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accent6"/>
                </a:solidFill>
                <a:latin typeface="Proxima Nova"/>
                <a:ea typeface="Proxima Nova"/>
                <a:cs typeface="Proxima Nova"/>
                <a:sym typeface="Proxima Nova"/>
              </a:rPr>
              <a:t>Relu layer</a:t>
            </a:r>
            <a:endParaRPr sz="1200">
              <a:solidFill>
                <a:schemeClr val="accent6"/>
              </a:solidFill>
              <a:latin typeface="Proxima Nova"/>
              <a:ea typeface="Proxima Nova"/>
              <a:cs typeface="Proxima Nova"/>
              <a:sym typeface="Proxima Nova"/>
            </a:endParaRPr>
          </a:p>
        </p:txBody>
      </p:sp>
      <p:sp>
        <p:nvSpPr>
          <p:cNvPr id="183" name="Google Shape;183;p22"/>
          <p:cNvSpPr/>
          <p:nvPr/>
        </p:nvSpPr>
        <p:spPr>
          <a:xfrm>
            <a:off x="7446825" y="4387875"/>
            <a:ext cx="236100" cy="233700"/>
          </a:xfrm>
          <a:prstGeom prst="rect">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txBox="1"/>
          <p:nvPr/>
        </p:nvSpPr>
        <p:spPr>
          <a:xfrm>
            <a:off x="7821925" y="4320075"/>
            <a:ext cx="1151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accent6"/>
                </a:solidFill>
                <a:latin typeface="Proxima Nova"/>
                <a:ea typeface="Proxima Nova"/>
                <a:cs typeface="Proxima Nova"/>
                <a:sym typeface="Proxima Nova"/>
              </a:rPr>
              <a:t>Sigmoid layer</a:t>
            </a:r>
            <a:endParaRPr sz="1200">
              <a:solidFill>
                <a:schemeClr val="accent6"/>
              </a:solidFill>
              <a:latin typeface="Proxima Nova"/>
              <a:ea typeface="Proxima Nova"/>
              <a:cs typeface="Proxima Nova"/>
              <a:sym typeface="Proxima Nova"/>
            </a:endParaRPr>
          </a:p>
        </p:txBody>
      </p:sp>
      <p:cxnSp>
        <p:nvCxnSpPr>
          <p:cNvPr id="185" name="Google Shape;185;p22"/>
          <p:cNvCxnSpPr>
            <a:stCxn id="167" idx="3"/>
            <a:endCxn id="169" idx="1"/>
          </p:cNvCxnSpPr>
          <p:nvPr/>
        </p:nvCxnSpPr>
        <p:spPr>
          <a:xfrm>
            <a:off x="1401225" y="1851450"/>
            <a:ext cx="758093" cy="700425"/>
          </a:xfrm>
          <a:prstGeom prst="straightConnector1">
            <a:avLst/>
          </a:prstGeom>
          <a:noFill/>
          <a:ln w="19050" cap="flat" cmpd="sng">
            <a:solidFill>
              <a:schemeClr val="accent5"/>
            </a:solidFill>
            <a:prstDash val="solid"/>
            <a:round/>
            <a:headEnd type="none" w="med" len="med"/>
            <a:tailEnd type="triangle" w="med" len="med"/>
          </a:ln>
        </p:spPr>
      </p:cxnSp>
      <p:cxnSp>
        <p:nvCxnSpPr>
          <p:cNvPr id="186" name="Google Shape;186;p22"/>
          <p:cNvCxnSpPr>
            <a:stCxn id="168" idx="3"/>
            <a:endCxn id="169" idx="1"/>
          </p:cNvCxnSpPr>
          <p:nvPr/>
        </p:nvCxnSpPr>
        <p:spPr>
          <a:xfrm flipV="1">
            <a:off x="1410593" y="2551875"/>
            <a:ext cx="748725" cy="740200"/>
          </a:xfrm>
          <a:prstGeom prst="straightConnector1">
            <a:avLst/>
          </a:prstGeom>
          <a:noFill/>
          <a:ln w="19050" cap="flat" cmpd="sng">
            <a:solidFill>
              <a:schemeClr val="accent5"/>
            </a:solidFill>
            <a:prstDash val="solid"/>
            <a:round/>
            <a:headEnd type="none" w="med" len="med"/>
            <a:tailEnd type="triangle" w="med" len="med"/>
          </a:ln>
        </p:spPr>
      </p:cxnSp>
      <p:sp>
        <p:nvSpPr>
          <p:cNvPr id="187" name="Google Shape;187;p22"/>
          <p:cNvSpPr txBox="1"/>
          <p:nvPr/>
        </p:nvSpPr>
        <p:spPr>
          <a:xfrm>
            <a:off x="7368400" y="2895775"/>
            <a:ext cx="1540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accent6"/>
                </a:solidFill>
                <a:latin typeface="Proxima Nova"/>
                <a:ea typeface="Proxima Nova"/>
                <a:cs typeface="Proxima Nova"/>
                <a:sym typeface="Proxima Nova"/>
              </a:rPr>
              <a:t>n: size of training set</a:t>
            </a:r>
            <a:endParaRPr>
              <a:solidFill>
                <a:schemeClr val="accent6"/>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2"/>
                </a:solidFill>
              </a:rPr>
              <a:t>Dataset - SANTOS labelled benchmark</a:t>
            </a:r>
            <a:endParaRPr>
              <a:solidFill>
                <a:schemeClr val="lt2"/>
              </a:solidFill>
            </a:endParaRPr>
          </a:p>
        </p:txBody>
      </p:sp>
      <p:sp>
        <p:nvSpPr>
          <p:cNvPr id="193" name="Google Shape;193;p23"/>
          <p:cNvSpPr txBox="1"/>
          <p:nvPr/>
        </p:nvSpPr>
        <p:spPr>
          <a:xfrm>
            <a:off x="705875" y="1330850"/>
            <a:ext cx="6806700" cy="19086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Clr>
                <a:schemeClr val="lt1"/>
              </a:buClr>
              <a:buSzPts val="1600"/>
              <a:buChar char="●"/>
            </a:pPr>
            <a:r>
              <a:rPr lang="en-GB" sz="1600">
                <a:solidFill>
                  <a:schemeClr val="lt1"/>
                </a:solidFill>
              </a:rPr>
              <a:t>2 sets of tables - datalake and query tables.</a:t>
            </a:r>
            <a:endParaRPr sz="1600">
              <a:solidFill>
                <a:schemeClr val="lt1"/>
              </a:solidFill>
            </a:endParaRPr>
          </a:p>
          <a:p>
            <a:pPr marL="457200" lvl="0" indent="-330200" algn="l" rtl="0">
              <a:lnSpc>
                <a:spcPct val="150000"/>
              </a:lnSpc>
              <a:spcBef>
                <a:spcPts val="0"/>
              </a:spcBef>
              <a:spcAft>
                <a:spcPts val="0"/>
              </a:spcAft>
              <a:buClr>
                <a:schemeClr val="lt1"/>
              </a:buClr>
              <a:buSzPts val="1600"/>
              <a:buChar char="●"/>
            </a:pPr>
            <a:r>
              <a:rPr lang="en-GB" sz="1600">
                <a:solidFill>
                  <a:schemeClr val="lt1"/>
                </a:solidFill>
              </a:rPr>
              <a:t>Groundtruth file - list of all unionable tables</a:t>
            </a:r>
            <a:endParaRPr sz="1600">
              <a:solidFill>
                <a:schemeClr val="lt1"/>
              </a:solidFill>
            </a:endParaRPr>
          </a:p>
          <a:p>
            <a:pPr marL="457200" lvl="0" indent="-330200" algn="l" rtl="0">
              <a:lnSpc>
                <a:spcPct val="150000"/>
              </a:lnSpc>
              <a:spcBef>
                <a:spcPts val="0"/>
              </a:spcBef>
              <a:spcAft>
                <a:spcPts val="0"/>
              </a:spcAft>
              <a:buClr>
                <a:schemeClr val="lt1"/>
              </a:buClr>
              <a:buSzPts val="1600"/>
              <a:buChar char="●"/>
            </a:pPr>
            <a:r>
              <a:rPr lang="en-GB" sz="1600">
                <a:solidFill>
                  <a:schemeClr val="lt1"/>
                </a:solidFill>
              </a:rPr>
              <a:t>About 50 (query) x 475 (datalake) tables in total</a:t>
            </a:r>
            <a:endParaRPr sz="1600">
              <a:solidFill>
                <a:schemeClr val="lt1"/>
              </a:solidFill>
            </a:endParaRPr>
          </a:p>
          <a:p>
            <a:pPr marL="457200" lvl="0" indent="-330200" algn="l" rtl="0">
              <a:lnSpc>
                <a:spcPct val="150000"/>
              </a:lnSpc>
              <a:spcBef>
                <a:spcPts val="0"/>
              </a:spcBef>
              <a:spcAft>
                <a:spcPts val="0"/>
              </a:spcAft>
              <a:buClr>
                <a:schemeClr val="lt1"/>
              </a:buClr>
              <a:buSzPts val="1600"/>
              <a:buChar char="●"/>
            </a:pPr>
            <a:r>
              <a:rPr lang="en-GB" sz="1600">
                <a:solidFill>
                  <a:schemeClr val="lt1"/>
                </a:solidFill>
              </a:rPr>
              <a:t>Negative samples: Those not present in the groundtruth</a:t>
            </a:r>
            <a:endParaRPr sz="1600">
              <a:solidFill>
                <a:schemeClr val="lt1"/>
              </a:solidFill>
            </a:endParaRPr>
          </a:p>
          <a:p>
            <a:pPr marL="457200" lvl="0" indent="-330200" algn="l" rtl="0">
              <a:lnSpc>
                <a:spcPct val="150000"/>
              </a:lnSpc>
              <a:spcBef>
                <a:spcPts val="0"/>
              </a:spcBef>
              <a:spcAft>
                <a:spcPts val="0"/>
              </a:spcAft>
              <a:buClr>
                <a:schemeClr val="lt1"/>
              </a:buClr>
              <a:buSzPts val="1600"/>
              <a:buChar char="●"/>
            </a:pPr>
            <a:r>
              <a:rPr lang="en-GB" sz="1600">
                <a:solidFill>
                  <a:schemeClr val="lt1"/>
                </a:solidFill>
              </a:rPr>
              <a:t>Top 50 tables for in each class chosen</a:t>
            </a:r>
            <a:endParaRPr sz="1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311700" y="412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2"/>
                </a:solidFill>
              </a:rPr>
              <a:t>Results - Cosine similarity</a:t>
            </a:r>
            <a:endParaRPr>
              <a:solidFill>
                <a:schemeClr val="lt2"/>
              </a:solidFill>
            </a:endParaRPr>
          </a:p>
        </p:txBody>
      </p:sp>
      <p:graphicFrame>
        <p:nvGraphicFramePr>
          <p:cNvPr id="199" name="Google Shape;199;p24"/>
          <p:cNvGraphicFramePr/>
          <p:nvPr/>
        </p:nvGraphicFramePr>
        <p:xfrm>
          <a:off x="952500" y="1919125"/>
          <a:ext cx="7239000" cy="1584840"/>
        </p:xfrm>
        <a:graphic>
          <a:graphicData uri="http://schemas.openxmlformats.org/drawingml/2006/table">
            <a:tbl>
              <a:tblPr>
                <a:noFill/>
                <a:tableStyleId>{636A2A9A-57AB-42DC-BD9B-1E6AD74CEB06}</a:tableStyleId>
              </a:tblPr>
              <a:tblGrid>
                <a:gridCol w="1533925">
                  <a:extLst>
                    <a:ext uri="{9D8B030D-6E8A-4147-A177-3AD203B41FA5}">
                      <a16:colId xmlns:a16="http://schemas.microsoft.com/office/drawing/2014/main" val="20000"/>
                    </a:ext>
                  </a:extLst>
                </a:gridCol>
                <a:gridCol w="2637225">
                  <a:extLst>
                    <a:ext uri="{9D8B030D-6E8A-4147-A177-3AD203B41FA5}">
                      <a16:colId xmlns:a16="http://schemas.microsoft.com/office/drawing/2014/main" val="20001"/>
                    </a:ext>
                  </a:extLst>
                </a:gridCol>
                <a:gridCol w="125810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GB">
                          <a:solidFill>
                            <a:schemeClr val="accent6"/>
                          </a:solidFill>
                        </a:rPr>
                        <a:t>Datalake table</a:t>
                      </a:r>
                      <a:endParaRPr>
                        <a:solidFill>
                          <a:schemeClr val="accent6"/>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00000">
                        <a:alpha val="0"/>
                      </a:srgbClr>
                    </a:solidFill>
                  </a:tcPr>
                </a:tc>
                <a:tc>
                  <a:txBody>
                    <a:bodyPr/>
                    <a:lstStyle/>
                    <a:p>
                      <a:pPr marL="0" lvl="0" indent="0" algn="l" rtl="0">
                        <a:spcBef>
                          <a:spcPts val="0"/>
                        </a:spcBef>
                        <a:spcAft>
                          <a:spcPts val="0"/>
                        </a:spcAft>
                        <a:buNone/>
                      </a:pPr>
                      <a:r>
                        <a:rPr lang="en-GB">
                          <a:solidFill>
                            <a:schemeClr val="accent6"/>
                          </a:solidFill>
                        </a:rPr>
                        <a:t>Query table</a:t>
                      </a:r>
                      <a:endParaRPr>
                        <a:solidFill>
                          <a:schemeClr val="accent6"/>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00000">
                        <a:alpha val="0"/>
                      </a:srgbClr>
                    </a:solidFill>
                  </a:tcPr>
                </a:tc>
                <a:tc>
                  <a:txBody>
                    <a:bodyPr/>
                    <a:lstStyle/>
                    <a:p>
                      <a:pPr marL="0" lvl="0" indent="0" algn="l" rtl="0">
                        <a:spcBef>
                          <a:spcPts val="0"/>
                        </a:spcBef>
                        <a:spcAft>
                          <a:spcPts val="0"/>
                        </a:spcAft>
                        <a:buNone/>
                      </a:pPr>
                      <a:r>
                        <a:rPr lang="en-GB">
                          <a:solidFill>
                            <a:schemeClr val="accent6"/>
                          </a:solidFill>
                        </a:rPr>
                        <a:t>Actual label</a:t>
                      </a:r>
                      <a:endParaRPr>
                        <a:solidFill>
                          <a:schemeClr val="accent6"/>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00000">
                        <a:alpha val="0"/>
                      </a:srgbClr>
                    </a:solidFill>
                  </a:tcPr>
                </a:tc>
                <a:tc>
                  <a:txBody>
                    <a:bodyPr/>
                    <a:lstStyle/>
                    <a:p>
                      <a:pPr marL="0" lvl="0" indent="0" algn="l" rtl="0">
                        <a:spcBef>
                          <a:spcPts val="0"/>
                        </a:spcBef>
                        <a:spcAft>
                          <a:spcPts val="0"/>
                        </a:spcAft>
                        <a:buNone/>
                      </a:pPr>
                      <a:r>
                        <a:rPr lang="en-GB">
                          <a:solidFill>
                            <a:schemeClr val="accent6"/>
                          </a:solidFill>
                        </a:rPr>
                        <a:t>Predicted similarity</a:t>
                      </a:r>
                      <a:endParaRPr>
                        <a:solidFill>
                          <a:schemeClr val="accent6"/>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00000">
                        <a:alpha val="0"/>
                      </a:srgbClr>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solidFill>
                            <a:schemeClr val="dk1"/>
                          </a:solidFill>
                        </a:rPr>
                        <a:t>data_mill_a.csv</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r>
                        <a:rPr lang="en-GB">
                          <a:solidFill>
                            <a:schemeClr val="dk1"/>
                          </a:solidFill>
                        </a:rPr>
                        <a:t>data_mill_b.csv</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r>
                        <a:rPr lang="en-GB">
                          <a:solidFill>
                            <a:schemeClr val="dk1"/>
                          </a:solidFill>
                        </a:rPr>
                        <a:t>1</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r>
                        <a:rPr lang="en-GB">
                          <a:solidFill>
                            <a:schemeClr val="dk1"/>
                          </a:solidFill>
                        </a:rPr>
                        <a:t>1</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6D7A8"/>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solidFill>
                            <a:schemeClr val="dk1"/>
                          </a:solidFill>
                        </a:rPr>
                        <a:t>data_mill_a.csv</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r>
                        <a:rPr lang="en-GB">
                          <a:solidFill>
                            <a:schemeClr val="dk1"/>
                          </a:solidFill>
                        </a:rPr>
                        <a:t>311_calls_historic_data_a.csv</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r>
                        <a:rPr lang="en-GB">
                          <a:solidFill>
                            <a:schemeClr val="dk1"/>
                          </a:solidFill>
                        </a:rPr>
                        <a:t>0</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r>
                        <a:rPr lang="en-GB">
                          <a:solidFill>
                            <a:schemeClr val="dk1"/>
                          </a:solidFill>
                        </a:rPr>
                        <a:t>0.9846</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6D7A8"/>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solidFill>
                            <a:schemeClr val="dk1"/>
                          </a:solidFill>
                        </a:rPr>
                        <a:t>data_mill_a.csv</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A9999"/>
                    </a:solidFill>
                  </a:tcPr>
                </a:tc>
                <a:tc>
                  <a:txBody>
                    <a:bodyPr/>
                    <a:lstStyle/>
                    <a:p>
                      <a:pPr marL="0" lvl="0" indent="0" algn="l" rtl="0">
                        <a:spcBef>
                          <a:spcPts val="0"/>
                        </a:spcBef>
                        <a:spcAft>
                          <a:spcPts val="0"/>
                        </a:spcAft>
                        <a:buNone/>
                      </a:pPr>
                      <a:r>
                        <a:rPr lang="en-GB">
                          <a:solidFill>
                            <a:schemeClr val="dk1"/>
                          </a:solidFill>
                        </a:rPr>
                        <a:t>abandoned_wells_a.csv</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A9999"/>
                    </a:solidFill>
                  </a:tcPr>
                </a:tc>
                <a:tc>
                  <a:txBody>
                    <a:bodyPr/>
                    <a:lstStyle/>
                    <a:p>
                      <a:pPr marL="0" lvl="0" indent="0" algn="l" rtl="0">
                        <a:spcBef>
                          <a:spcPts val="0"/>
                        </a:spcBef>
                        <a:spcAft>
                          <a:spcPts val="0"/>
                        </a:spcAft>
                        <a:buNone/>
                      </a:pPr>
                      <a:r>
                        <a:rPr lang="en-GB">
                          <a:solidFill>
                            <a:schemeClr val="dk1"/>
                          </a:solidFill>
                        </a:rPr>
                        <a:t>0</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A9999"/>
                    </a:solidFill>
                  </a:tcPr>
                </a:tc>
                <a:tc>
                  <a:txBody>
                    <a:bodyPr/>
                    <a:lstStyle/>
                    <a:p>
                      <a:pPr marL="0" lvl="0" indent="0" algn="l" rtl="0">
                        <a:spcBef>
                          <a:spcPts val="0"/>
                        </a:spcBef>
                        <a:spcAft>
                          <a:spcPts val="0"/>
                        </a:spcAft>
                        <a:buNone/>
                      </a:pPr>
                      <a:r>
                        <a:rPr lang="en-GB">
                          <a:solidFill>
                            <a:schemeClr val="dk1"/>
                          </a:solidFill>
                        </a:rPr>
                        <a:t>1</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A9999"/>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3"/>
        <p:cNvGrpSpPr/>
        <p:nvPr/>
      </p:nvGrpSpPr>
      <p:grpSpPr>
        <a:xfrm>
          <a:off x="0" y="0"/>
          <a:ext cx="0" cy="0"/>
          <a:chOff x="0" y="0"/>
          <a:chExt cx="0" cy="0"/>
        </a:xfrm>
      </p:grpSpPr>
      <p:sp>
        <p:nvSpPr>
          <p:cNvPr id="204" name="Google Shape;204;p25"/>
          <p:cNvSpPr/>
          <p:nvPr/>
        </p:nvSpPr>
        <p:spPr>
          <a:xfrm>
            <a:off x="456975" y="1237200"/>
            <a:ext cx="4564800" cy="3484800"/>
          </a:xfrm>
          <a:prstGeom prst="rect">
            <a:avLst/>
          </a:prstGeom>
          <a:gradFill>
            <a:gsLst>
              <a:gs pos="0">
                <a:srgbClr val="FDECDB"/>
              </a:gs>
              <a:gs pos="100000">
                <a:srgbClr val="F0A963"/>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5"/>
          <p:cNvSpPr txBox="1">
            <a:spLocks noGrp="1"/>
          </p:cNvSpPr>
          <p:nvPr>
            <p:ph type="title"/>
          </p:nvPr>
        </p:nvSpPr>
        <p:spPr>
          <a:xfrm>
            <a:off x="311700" y="412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2"/>
                </a:solidFill>
              </a:rPr>
              <a:t>Results - Deep learning model</a:t>
            </a:r>
            <a:endParaRPr>
              <a:solidFill>
                <a:schemeClr val="lt2"/>
              </a:solidFill>
            </a:endParaRPr>
          </a:p>
        </p:txBody>
      </p:sp>
      <p:pic>
        <p:nvPicPr>
          <p:cNvPr id="206" name="Google Shape;206;p25"/>
          <p:cNvPicPr preferRelativeResize="0"/>
          <p:nvPr/>
        </p:nvPicPr>
        <p:blipFill>
          <a:blip r:embed="rId3">
            <a:alphaModFix/>
          </a:blip>
          <a:stretch>
            <a:fillRect/>
          </a:stretch>
        </p:blipFill>
        <p:spPr>
          <a:xfrm>
            <a:off x="891947" y="1531354"/>
            <a:ext cx="3694957" cy="2808385"/>
          </a:xfrm>
          <a:prstGeom prst="rect">
            <a:avLst/>
          </a:prstGeom>
          <a:noFill/>
          <a:ln>
            <a:noFill/>
          </a:ln>
        </p:spPr>
      </p:pic>
      <p:sp>
        <p:nvSpPr>
          <p:cNvPr id="207" name="Google Shape;207;p25"/>
          <p:cNvSpPr txBox="1"/>
          <p:nvPr/>
        </p:nvSpPr>
        <p:spPr>
          <a:xfrm>
            <a:off x="5589775" y="2240850"/>
            <a:ext cx="33912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FFD966"/>
              </a:buClr>
              <a:buSzPts val="1400"/>
              <a:buFont typeface="Proxima Nova"/>
              <a:buChar char="●"/>
            </a:pPr>
            <a:r>
              <a:rPr lang="en-GB">
                <a:solidFill>
                  <a:srgbClr val="FFD966"/>
                </a:solidFill>
                <a:latin typeface="Proxima Nova"/>
                <a:ea typeface="Proxima Nova"/>
                <a:cs typeface="Proxima Nova"/>
                <a:sym typeface="Proxima Nova"/>
              </a:rPr>
              <a:t>Epoch vs Loss graph</a:t>
            </a:r>
            <a:endParaRPr>
              <a:solidFill>
                <a:srgbClr val="FFD966"/>
              </a:solidFill>
              <a:latin typeface="Proxima Nova"/>
              <a:ea typeface="Proxima Nova"/>
              <a:cs typeface="Proxima Nova"/>
              <a:sym typeface="Proxima Nova"/>
            </a:endParaRPr>
          </a:p>
          <a:p>
            <a:pPr marL="457200" lvl="0" indent="-317500" algn="l" rtl="0">
              <a:spcBef>
                <a:spcPts val="0"/>
              </a:spcBef>
              <a:spcAft>
                <a:spcPts val="0"/>
              </a:spcAft>
              <a:buClr>
                <a:srgbClr val="FFD966"/>
              </a:buClr>
              <a:buSzPts val="1400"/>
              <a:buFont typeface="Proxima Nova"/>
              <a:buChar char="●"/>
            </a:pPr>
            <a:r>
              <a:rPr lang="en-GB">
                <a:solidFill>
                  <a:srgbClr val="FFD966"/>
                </a:solidFill>
                <a:latin typeface="Proxima Nova"/>
                <a:ea typeface="Proxima Nova"/>
                <a:cs typeface="Proxima Nova"/>
                <a:sym typeface="Proxima Nova"/>
              </a:rPr>
              <a:t>Learning rate: 0.001</a:t>
            </a:r>
            <a:endParaRPr>
              <a:solidFill>
                <a:srgbClr val="FFD966"/>
              </a:solidFill>
              <a:latin typeface="Proxima Nova"/>
              <a:ea typeface="Proxima Nova"/>
              <a:cs typeface="Proxima Nova"/>
              <a:sym typeface="Proxima Nova"/>
            </a:endParaRPr>
          </a:p>
          <a:p>
            <a:pPr marL="457200" lvl="0" indent="-317500" algn="l" rtl="0">
              <a:spcBef>
                <a:spcPts val="0"/>
              </a:spcBef>
              <a:spcAft>
                <a:spcPts val="0"/>
              </a:spcAft>
              <a:buClr>
                <a:srgbClr val="FFD966"/>
              </a:buClr>
              <a:buSzPts val="1400"/>
              <a:buFont typeface="Proxima Nova"/>
              <a:buChar char="●"/>
            </a:pPr>
            <a:r>
              <a:rPr lang="en-GB">
                <a:solidFill>
                  <a:srgbClr val="FFD966"/>
                </a:solidFill>
                <a:latin typeface="Proxima Nova"/>
                <a:ea typeface="Proxima Nova"/>
                <a:cs typeface="Proxima Nova"/>
                <a:sym typeface="Proxima Nova"/>
              </a:rPr>
              <a:t>Loss function: Cross Entropy</a:t>
            </a:r>
            <a:endParaRPr>
              <a:solidFill>
                <a:srgbClr val="FFD966"/>
              </a:solidFill>
              <a:latin typeface="Proxima Nova"/>
              <a:ea typeface="Proxima Nova"/>
              <a:cs typeface="Proxima Nova"/>
              <a:sym typeface="Proxima Nova"/>
            </a:endParaRPr>
          </a:p>
          <a:p>
            <a:pPr marL="457200" lvl="0" indent="-317500" algn="l" rtl="0">
              <a:spcBef>
                <a:spcPts val="0"/>
              </a:spcBef>
              <a:spcAft>
                <a:spcPts val="0"/>
              </a:spcAft>
              <a:buClr>
                <a:srgbClr val="FFD966"/>
              </a:buClr>
              <a:buSzPts val="1400"/>
              <a:buFont typeface="Proxima Nova"/>
              <a:buChar char="●"/>
            </a:pPr>
            <a:r>
              <a:rPr lang="en-GB">
                <a:solidFill>
                  <a:srgbClr val="FFD966"/>
                </a:solidFill>
                <a:latin typeface="Proxima Nova"/>
                <a:ea typeface="Proxima Nova"/>
                <a:cs typeface="Proxima Nova"/>
                <a:sym typeface="Proxima Nova"/>
              </a:rPr>
              <a:t>Optimiser: Adam</a:t>
            </a:r>
            <a:endParaRPr>
              <a:solidFill>
                <a:srgbClr val="FFD966"/>
              </a:solidFill>
              <a:latin typeface="Proxima Nova"/>
              <a:ea typeface="Proxima Nova"/>
              <a:cs typeface="Proxima Nova"/>
              <a:sym typeface="Proxima Nova"/>
            </a:endParaRPr>
          </a:p>
          <a:p>
            <a:pPr marL="457200" lvl="0" indent="-317500" algn="l" rtl="0">
              <a:spcBef>
                <a:spcPts val="0"/>
              </a:spcBef>
              <a:spcAft>
                <a:spcPts val="0"/>
              </a:spcAft>
              <a:buClr>
                <a:srgbClr val="FFD966"/>
              </a:buClr>
              <a:buSzPts val="1400"/>
              <a:buFont typeface="Proxima Nova"/>
              <a:buChar char="●"/>
            </a:pPr>
            <a:r>
              <a:rPr lang="en-GB">
                <a:solidFill>
                  <a:srgbClr val="FFD966"/>
                </a:solidFill>
                <a:latin typeface="Proxima Nova"/>
                <a:ea typeface="Proxima Nova"/>
                <a:cs typeface="Proxima Nova"/>
                <a:sym typeface="Proxima Nova"/>
              </a:rPr>
              <a:t>Epochs: 10</a:t>
            </a:r>
            <a:endParaRPr>
              <a:solidFill>
                <a:srgbClr val="FFD966"/>
              </a:solidFill>
              <a:latin typeface="Proxima Nova"/>
              <a:ea typeface="Proxima Nova"/>
              <a:cs typeface="Proxima Nova"/>
              <a:sym typeface="Proxima Nova"/>
            </a:endParaRPr>
          </a:p>
          <a:p>
            <a:pPr marL="457200" lvl="0" indent="-317500" algn="l" rtl="0">
              <a:spcBef>
                <a:spcPts val="0"/>
              </a:spcBef>
              <a:spcAft>
                <a:spcPts val="0"/>
              </a:spcAft>
              <a:buClr>
                <a:srgbClr val="FFD966"/>
              </a:buClr>
              <a:buSzPts val="1400"/>
              <a:buFont typeface="Proxima Nova"/>
              <a:buChar char="●"/>
            </a:pPr>
            <a:r>
              <a:rPr lang="en-GB">
                <a:solidFill>
                  <a:srgbClr val="FFD966"/>
                </a:solidFill>
                <a:latin typeface="Proxima Nova"/>
                <a:ea typeface="Proxima Nova"/>
                <a:cs typeface="Proxima Nova"/>
                <a:sym typeface="Proxima Nova"/>
              </a:rPr>
              <a:t>Time taken for 10 epochs: ~20mins</a:t>
            </a:r>
            <a:endParaRPr>
              <a:solidFill>
                <a:srgbClr val="FFD966"/>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1"/>
        <p:cNvGrpSpPr/>
        <p:nvPr/>
      </p:nvGrpSpPr>
      <p:grpSpPr>
        <a:xfrm>
          <a:off x="0" y="0"/>
          <a:ext cx="0" cy="0"/>
          <a:chOff x="0" y="0"/>
          <a:chExt cx="0" cy="0"/>
        </a:xfrm>
      </p:grpSpPr>
      <p:sp>
        <p:nvSpPr>
          <p:cNvPr id="212" name="Google Shape;212;p26"/>
          <p:cNvSpPr/>
          <p:nvPr/>
        </p:nvSpPr>
        <p:spPr>
          <a:xfrm>
            <a:off x="476138" y="2359068"/>
            <a:ext cx="8191722" cy="425365"/>
          </a:xfrm>
          <a:prstGeom prst="rect">
            <a:avLst/>
          </a:prstGeom>
        </p:spPr>
        <p:txBody>
          <a:bodyPr>
            <a:prstTxWarp prst="textPlain">
              <a:avLst/>
            </a:prstTxWarp>
          </a:bodyPr>
          <a:lstStyle/>
          <a:p>
            <a:pPr lvl="0" algn="ctr"/>
            <a:r>
              <a:rPr b="0" i="0">
                <a:ln w="9525" cap="flat" cmpd="sng">
                  <a:solidFill>
                    <a:srgbClr val="F6B26B"/>
                  </a:solidFill>
                  <a:prstDash val="solid"/>
                  <a:round/>
                  <a:headEnd type="none" w="sm" len="sm"/>
                  <a:tailEnd type="none" w="sm" len="sm"/>
                </a:ln>
                <a:solidFill>
                  <a:srgbClr val="FFE599"/>
                </a:solidFill>
                <a:latin typeface="Arial"/>
              </a:rPr>
              <a:t>Work still in progress, almost complete...</a:t>
            </a:r>
          </a:p>
        </p:txBody>
      </p:sp>
      <p:pic>
        <p:nvPicPr>
          <p:cNvPr id="213" name="Google Shape;213;p26"/>
          <p:cNvPicPr preferRelativeResize="0"/>
          <p:nvPr/>
        </p:nvPicPr>
        <p:blipFill>
          <a:blip r:embed="rId3">
            <a:alphaModFix/>
          </a:blip>
          <a:stretch>
            <a:fillRect/>
          </a:stretch>
        </p:blipFill>
        <p:spPr>
          <a:xfrm>
            <a:off x="4128813" y="3162250"/>
            <a:ext cx="886375" cy="886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311700" y="412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2"/>
                </a:solidFill>
              </a:rPr>
              <a:t>Conclusion</a:t>
            </a:r>
            <a:endParaRPr>
              <a:solidFill>
                <a:schemeClr val="lt2"/>
              </a:solidFill>
            </a:endParaRPr>
          </a:p>
        </p:txBody>
      </p:sp>
      <p:sp>
        <p:nvSpPr>
          <p:cNvPr id="219" name="Google Shape;219;p27"/>
          <p:cNvSpPr txBox="1"/>
          <p:nvPr/>
        </p:nvSpPr>
        <p:spPr>
          <a:xfrm>
            <a:off x="527400" y="1265950"/>
            <a:ext cx="7682700" cy="22473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Clr>
                <a:schemeClr val="lt1"/>
              </a:buClr>
              <a:buSzPts val="1600"/>
              <a:buChar char="●"/>
            </a:pPr>
            <a:r>
              <a:rPr lang="en-GB" sz="1600">
                <a:solidFill>
                  <a:schemeClr val="lt1"/>
                </a:solidFill>
              </a:rPr>
              <a:t>Project aim:  classifying tables as unionable or not.</a:t>
            </a:r>
            <a:endParaRPr sz="1600">
              <a:solidFill>
                <a:schemeClr val="lt1"/>
              </a:solidFill>
            </a:endParaRPr>
          </a:p>
          <a:p>
            <a:pPr marL="457200" lvl="0" indent="-330200" algn="l" rtl="0">
              <a:lnSpc>
                <a:spcPct val="150000"/>
              </a:lnSpc>
              <a:spcBef>
                <a:spcPts val="0"/>
              </a:spcBef>
              <a:spcAft>
                <a:spcPts val="0"/>
              </a:spcAft>
              <a:buClr>
                <a:schemeClr val="lt1"/>
              </a:buClr>
              <a:buSzPts val="1600"/>
              <a:buChar char="●"/>
            </a:pPr>
            <a:r>
              <a:rPr lang="en-GB" sz="1600">
                <a:solidFill>
                  <a:schemeClr val="lt1"/>
                </a:solidFill>
              </a:rPr>
              <a:t>Deals with varying number of rows in each table.</a:t>
            </a:r>
            <a:endParaRPr sz="1600">
              <a:solidFill>
                <a:schemeClr val="lt1"/>
              </a:solidFill>
            </a:endParaRPr>
          </a:p>
          <a:p>
            <a:pPr marL="457200" lvl="0" indent="-330200" algn="l" rtl="0">
              <a:lnSpc>
                <a:spcPct val="150000"/>
              </a:lnSpc>
              <a:spcBef>
                <a:spcPts val="0"/>
              </a:spcBef>
              <a:spcAft>
                <a:spcPts val="0"/>
              </a:spcAft>
              <a:buClr>
                <a:schemeClr val="lt1"/>
              </a:buClr>
              <a:buSzPts val="1600"/>
              <a:buChar char="●"/>
            </a:pPr>
            <a:r>
              <a:rPr lang="en-GB" sz="1600">
                <a:solidFill>
                  <a:schemeClr val="lt1"/>
                </a:solidFill>
              </a:rPr>
              <a:t>Row embeddings using BERT to retain semantics.</a:t>
            </a:r>
            <a:endParaRPr sz="1600">
              <a:solidFill>
                <a:schemeClr val="lt1"/>
              </a:solidFill>
            </a:endParaRPr>
          </a:p>
          <a:p>
            <a:pPr marL="457200" lvl="0" indent="-330200" algn="l" rtl="0">
              <a:lnSpc>
                <a:spcPct val="150000"/>
              </a:lnSpc>
              <a:spcBef>
                <a:spcPts val="0"/>
              </a:spcBef>
              <a:spcAft>
                <a:spcPts val="0"/>
              </a:spcAft>
              <a:buClr>
                <a:schemeClr val="lt1"/>
              </a:buClr>
              <a:buSzPts val="1600"/>
              <a:buChar char="●"/>
            </a:pPr>
            <a:r>
              <a:rPr lang="en-GB" sz="1600">
                <a:solidFill>
                  <a:schemeClr val="lt1"/>
                </a:solidFill>
              </a:rPr>
              <a:t>Base model: Cosine similarity</a:t>
            </a:r>
            <a:endParaRPr sz="1600">
              <a:solidFill>
                <a:schemeClr val="lt1"/>
              </a:solidFill>
            </a:endParaRPr>
          </a:p>
          <a:p>
            <a:pPr marL="457200" lvl="0" indent="-330200" algn="l" rtl="0">
              <a:lnSpc>
                <a:spcPct val="150000"/>
              </a:lnSpc>
              <a:spcBef>
                <a:spcPts val="0"/>
              </a:spcBef>
              <a:spcAft>
                <a:spcPts val="0"/>
              </a:spcAft>
              <a:buClr>
                <a:schemeClr val="lt1"/>
              </a:buClr>
              <a:buSzPts val="1600"/>
              <a:buChar char="●"/>
            </a:pPr>
            <a:r>
              <a:rPr lang="en-GB" sz="1600">
                <a:solidFill>
                  <a:schemeClr val="lt1"/>
                </a:solidFill>
              </a:rPr>
              <a:t>Downstreaming task: Neural network for binary classification.</a:t>
            </a:r>
            <a:endParaRPr sz="1600">
              <a:solidFill>
                <a:schemeClr val="lt1"/>
              </a:solidFill>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311700" y="412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2"/>
                </a:solidFill>
              </a:rPr>
              <a:t>Future Work and Improvements</a:t>
            </a:r>
            <a:endParaRPr>
              <a:solidFill>
                <a:schemeClr val="lt2"/>
              </a:solidFill>
            </a:endParaRPr>
          </a:p>
        </p:txBody>
      </p:sp>
      <p:sp>
        <p:nvSpPr>
          <p:cNvPr id="225" name="Google Shape;225;p28"/>
          <p:cNvSpPr txBox="1"/>
          <p:nvPr/>
        </p:nvSpPr>
        <p:spPr>
          <a:xfrm>
            <a:off x="527400" y="1265950"/>
            <a:ext cx="7682700" cy="2986200"/>
          </a:xfrm>
          <a:prstGeom prst="rect">
            <a:avLst/>
          </a:prstGeom>
          <a:noFill/>
          <a:ln>
            <a:noFill/>
          </a:ln>
        </p:spPr>
        <p:txBody>
          <a:bodyPr spcFirstLastPara="1" wrap="square" lIns="91425" tIns="91425" rIns="91425" bIns="91425" anchor="t" anchorCtr="0">
            <a:spAutoFit/>
          </a:bodyPr>
          <a:lstStyle/>
          <a:p>
            <a:pPr marL="457200" lvl="0" indent="0" algn="l" rtl="0">
              <a:lnSpc>
                <a:spcPct val="150000"/>
              </a:lnSpc>
              <a:spcBef>
                <a:spcPts val="0"/>
              </a:spcBef>
              <a:spcAft>
                <a:spcPts val="0"/>
              </a:spcAft>
              <a:buNone/>
            </a:pPr>
            <a:r>
              <a:rPr lang="en-GB" sz="1600">
                <a:solidFill>
                  <a:srgbClr val="FF5252"/>
                </a:solidFill>
              </a:rPr>
              <a:t>Improvements:</a:t>
            </a:r>
            <a:endParaRPr sz="1600">
              <a:solidFill>
                <a:srgbClr val="FF5252"/>
              </a:solidFill>
            </a:endParaRPr>
          </a:p>
          <a:p>
            <a:pPr marL="457200" lvl="0" indent="-330200" algn="l" rtl="0">
              <a:lnSpc>
                <a:spcPct val="150000"/>
              </a:lnSpc>
              <a:spcBef>
                <a:spcPts val="0"/>
              </a:spcBef>
              <a:spcAft>
                <a:spcPts val="0"/>
              </a:spcAft>
              <a:buClr>
                <a:schemeClr val="lt1"/>
              </a:buClr>
              <a:buSzPts val="1600"/>
              <a:buChar char="●"/>
            </a:pPr>
            <a:r>
              <a:rPr lang="en-GB" sz="1600">
                <a:solidFill>
                  <a:schemeClr val="lt1"/>
                </a:solidFill>
              </a:rPr>
              <a:t>Embed rows iteratively or use TF-IDF vectorization to sample rows.</a:t>
            </a:r>
            <a:endParaRPr sz="1600">
              <a:solidFill>
                <a:schemeClr val="lt1"/>
              </a:solidFill>
            </a:endParaRPr>
          </a:p>
          <a:p>
            <a:pPr marL="457200" lvl="0" indent="-330200" algn="l" rtl="0">
              <a:lnSpc>
                <a:spcPct val="150000"/>
              </a:lnSpc>
              <a:spcBef>
                <a:spcPts val="0"/>
              </a:spcBef>
              <a:spcAft>
                <a:spcPts val="0"/>
              </a:spcAft>
              <a:buClr>
                <a:schemeClr val="lt1"/>
              </a:buClr>
              <a:buSzPts val="1600"/>
              <a:buChar char="●"/>
            </a:pPr>
            <a:r>
              <a:rPr lang="en-GB" sz="1600">
                <a:solidFill>
                  <a:schemeClr val="lt1"/>
                </a:solidFill>
              </a:rPr>
              <a:t>Compare various Language models for better performance.</a:t>
            </a:r>
            <a:endParaRPr sz="1600">
              <a:solidFill>
                <a:schemeClr val="lt1"/>
              </a:solidFill>
            </a:endParaRPr>
          </a:p>
          <a:p>
            <a:pPr marL="457200" lvl="0" indent="-330200" algn="l" rtl="0">
              <a:lnSpc>
                <a:spcPct val="150000"/>
              </a:lnSpc>
              <a:spcBef>
                <a:spcPts val="0"/>
              </a:spcBef>
              <a:spcAft>
                <a:spcPts val="0"/>
              </a:spcAft>
              <a:buClr>
                <a:schemeClr val="lt1"/>
              </a:buClr>
              <a:buSzPts val="1600"/>
              <a:buChar char="●"/>
            </a:pPr>
            <a:r>
              <a:rPr lang="en-GB" sz="1600">
                <a:solidFill>
                  <a:schemeClr val="lt1"/>
                </a:solidFill>
              </a:rPr>
              <a:t>(Suggestions???)</a:t>
            </a:r>
            <a:endParaRPr sz="1600">
              <a:solidFill>
                <a:schemeClr val="lt1"/>
              </a:solidFill>
            </a:endParaRPr>
          </a:p>
          <a:p>
            <a:pPr marL="914400" lvl="0" indent="0" algn="l" rtl="0">
              <a:lnSpc>
                <a:spcPct val="150000"/>
              </a:lnSpc>
              <a:spcBef>
                <a:spcPts val="0"/>
              </a:spcBef>
              <a:spcAft>
                <a:spcPts val="0"/>
              </a:spcAft>
              <a:buNone/>
            </a:pPr>
            <a:endParaRPr sz="1600">
              <a:solidFill>
                <a:schemeClr val="lt1"/>
              </a:solidFill>
            </a:endParaRPr>
          </a:p>
          <a:p>
            <a:pPr marL="0" lvl="0" indent="0" algn="l" rtl="0">
              <a:lnSpc>
                <a:spcPct val="150000"/>
              </a:lnSpc>
              <a:spcBef>
                <a:spcPts val="0"/>
              </a:spcBef>
              <a:spcAft>
                <a:spcPts val="0"/>
              </a:spcAft>
              <a:buNone/>
            </a:pPr>
            <a:r>
              <a:rPr lang="en-GB" sz="1600">
                <a:solidFill>
                  <a:schemeClr val="lt1"/>
                </a:solidFill>
              </a:rPr>
              <a:t>	</a:t>
            </a:r>
            <a:r>
              <a:rPr lang="en-GB" sz="1600">
                <a:solidFill>
                  <a:schemeClr val="accent6"/>
                </a:solidFill>
              </a:rPr>
              <a:t>Future Work:</a:t>
            </a:r>
            <a:endParaRPr sz="1600">
              <a:solidFill>
                <a:schemeClr val="accent6"/>
              </a:solidFill>
            </a:endParaRPr>
          </a:p>
          <a:p>
            <a:pPr marL="457200" lvl="0" indent="-330200" algn="l" rtl="0">
              <a:lnSpc>
                <a:spcPct val="150000"/>
              </a:lnSpc>
              <a:spcBef>
                <a:spcPts val="0"/>
              </a:spcBef>
              <a:spcAft>
                <a:spcPts val="0"/>
              </a:spcAft>
              <a:buClr>
                <a:schemeClr val="lt1"/>
              </a:buClr>
              <a:buSzPts val="1600"/>
              <a:buChar char="●"/>
            </a:pPr>
            <a:r>
              <a:rPr lang="en-GB" sz="1600">
                <a:solidFill>
                  <a:schemeClr val="lt1"/>
                </a:solidFill>
              </a:rPr>
              <a:t>Expand the scope to Table union search</a:t>
            </a:r>
            <a:endParaRPr sz="1600">
              <a:solidFill>
                <a:schemeClr val="lt1"/>
              </a:solidFill>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9"/>
        <p:cNvGrpSpPr/>
        <p:nvPr/>
      </p:nvGrpSpPr>
      <p:grpSpPr>
        <a:xfrm>
          <a:off x="0" y="0"/>
          <a:ext cx="0" cy="0"/>
          <a:chOff x="0" y="0"/>
          <a:chExt cx="0" cy="0"/>
        </a:xfrm>
      </p:grpSpPr>
      <p:sp>
        <p:nvSpPr>
          <p:cNvPr id="230" name="Google Shape;23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2"/>
                </a:solidFill>
              </a:rPr>
              <a:t>References and Related work</a:t>
            </a:r>
            <a:endParaRPr>
              <a:solidFill>
                <a:schemeClr val="lt2"/>
              </a:solidFill>
            </a:endParaRPr>
          </a:p>
        </p:txBody>
      </p:sp>
      <p:sp>
        <p:nvSpPr>
          <p:cNvPr id="231" name="Google Shape;23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457200" lvl="0" indent="-334327" algn="l" rtl="0">
              <a:spcBef>
                <a:spcPts val="0"/>
              </a:spcBef>
              <a:spcAft>
                <a:spcPts val="0"/>
              </a:spcAft>
              <a:buClr>
                <a:schemeClr val="lt1"/>
              </a:buClr>
              <a:buSzPct val="100000"/>
              <a:buChar char="●"/>
            </a:pPr>
            <a:r>
              <a:rPr lang="en-GB" b="1">
                <a:solidFill>
                  <a:schemeClr val="lt1"/>
                </a:solidFill>
              </a:rPr>
              <a:t>DUDUO</a:t>
            </a:r>
            <a:r>
              <a:rPr lang="en-GB">
                <a:solidFill>
                  <a:schemeClr val="lt1"/>
                </a:solidFill>
              </a:rPr>
              <a:t>: Suhara, Y., Li, J., Li, Y., Zhang, D., Demiralp, Ç., Chen, C. and Tan, W.C., 2022, June. Annotating columns with pre-trained language models. In Proceedings of the 2022 International Conference on Management of Data (pp. 1493-1503).</a:t>
            </a:r>
            <a:endParaRPr>
              <a:solidFill>
                <a:schemeClr val="lt1"/>
              </a:solidFill>
            </a:endParaRPr>
          </a:p>
          <a:p>
            <a:pPr marL="457200" lvl="0" indent="-334327" algn="l" rtl="0">
              <a:spcBef>
                <a:spcPts val="0"/>
              </a:spcBef>
              <a:spcAft>
                <a:spcPts val="0"/>
              </a:spcAft>
              <a:buClr>
                <a:schemeClr val="lt1"/>
              </a:buClr>
              <a:buSzPct val="100000"/>
              <a:buChar char="●"/>
            </a:pPr>
            <a:r>
              <a:rPr lang="en-GB" b="1">
                <a:solidFill>
                  <a:schemeClr val="lt1"/>
                </a:solidFill>
              </a:rPr>
              <a:t>SANTOS</a:t>
            </a:r>
            <a:r>
              <a:rPr lang="en-GB">
                <a:solidFill>
                  <a:schemeClr val="lt1"/>
                </a:solidFill>
              </a:rPr>
              <a:t>: Khatiwada, A., Fan, G., Shraga, R., Chen, Z., Gatterbauer, W., Miller, R.J. and Riedewald, M., 2022. SANTOS: Relationship-based Semantic Table Union Search. arXiv preprint arXiv:2209.13589.</a:t>
            </a:r>
            <a:endParaRPr>
              <a:solidFill>
                <a:schemeClr val="lt1"/>
              </a:solidFill>
            </a:endParaRPr>
          </a:p>
          <a:p>
            <a:pPr marL="457200" lvl="0" indent="-334327" algn="l" rtl="0">
              <a:spcBef>
                <a:spcPts val="0"/>
              </a:spcBef>
              <a:spcAft>
                <a:spcPts val="0"/>
              </a:spcAft>
              <a:buClr>
                <a:schemeClr val="lt1"/>
              </a:buClr>
              <a:buSzPct val="100000"/>
              <a:buChar char="●"/>
            </a:pPr>
            <a:r>
              <a:rPr lang="en-GB" b="1">
                <a:solidFill>
                  <a:schemeClr val="lt1"/>
                </a:solidFill>
              </a:rPr>
              <a:t>ROTOM</a:t>
            </a:r>
            <a:r>
              <a:rPr lang="en-GB">
                <a:solidFill>
                  <a:schemeClr val="lt1"/>
                </a:solidFill>
              </a:rPr>
              <a:t>: Zhengjie Miao, Yuliang Li, and Xiaolan Wang. 2021. Rotom: A Meta-Learned Data Augmentation Framework for Entity Matching, Data Cleaning, Text Classification, and Beyond. In Proceedings of the 2021 International Conference on Management of Data (SIGMOD '21). Association for Computing Machinery, New York, NY, USA, 1303–1316. https://doi.org/10.1145/3448016.3457258</a:t>
            </a:r>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67;p22">
            <a:extLst>
              <a:ext uri="{FF2B5EF4-FFF2-40B4-BE49-F238E27FC236}">
                <a16:creationId xmlns:a16="http://schemas.microsoft.com/office/drawing/2014/main" id="{FA04EAA3-C850-7E1C-FEDF-268604FC6857}"/>
              </a:ext>
            </a:extLst>
          </p:cNvPr>
          <p:cNvSpPr/>
          <p:nvPr/>
        </p:nvSpPr>
        <p:spPr>
          <a:xfrm>
            <a:off x="705225" y="1324950"/>
            <a:ext cx="696000" cy="1053000"/>
          </a:xfrm>
          <a:prstGeom prst="rect">
            <a:avLst/>
          </a:prstGeom>
          <a:gradFill>
            <a:gsLst>
              <a:gs pos="0">
                <a:srgbClr val="FFFFFF"/>
              </a:gs>
              <a:gs pos="100000">
                <a:srgbClr val="B3B3B3"/>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t>Input 1</a:t>
            </a:r>
            <a:endParaRPr sz="1200"/>
          </a:p>
          <a:p>
            <a:pPr marL="0" lvl="0" indent="0" algn="l" rtl="0">
              <a:spcBef>
                <a:spcPts val="0"/>
              </a:spcBef>
              <a:spcAft>
                <a:spcPts val="0"/>
              </a:spcAft>
              <a:buNone/>
            </a:pPr>
            <a:r>
              <a:rPr lang="en-GB" sz="1200" b="1" baseline="-25000"/>
              <a:t>[n x 1 x 512 x 768]</a:t>
            </a:r>
            <a:endParaRPr sz="1200" b="1" baseline="-25000"/>
          </a:p>
        </p:txBody>
      </p:sp>
      <p:sp>
        <p:nvSpPr>
          <p:cNvPr id="7" name="Google Shape;168;p22">
            <a:extLst>
              <a:ext uri="{FF2B5EF4-FFF2-40B4-BE49-F238E27FC236}">
                <a16:creationId xmlns:a16="http://schemas.microsoft.com/office/drawing/2014/main" id="{AC9484E0-D881-F513-3123-624741FF3BCD}"/>
              </a:ext>
            </a:extLst>
          </p:cNvPr>
          <p:cNvSpPr/>
          <p:nvPr/>
        </p:nvSpPr>
        <p:spPr>
          <a:xfrm>
            <a:off x="705225" y="2765575"/>
            <a:ext cx="705368" cy="1053000"/>
          </a:xfrm>
          <a:prstGeom prst="rect">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t>Input 2</a:t>
            </a:r>
            <a:endParaRPr sz="1200"/>
          </a:p>
          <a:p>
            <a:pPr marL="0" lvl="0" indent="0" algn="l" rtl="0">
              <a:spcBef>
                <a:spcPts val="0"/>
              </a:spcBef>
              <a:spcAft>
                <a:spcPts val="0"/>
              </a:spcAft>
              <a:buNone/>
            </a:pPr>
            <a:r>
              <a:rPr lang="en-GB" sz="1200" b="1" baseline="-25000"/>
              <a:t>[n x 1 x 512 x 768]</a:t>
            </a:r>
            <a:endParaRPr sz="1200"/>
          </a:p>
        </p:txBody>
      </p:sp>
      <p:sp>
        <p:nvSpPr>
          <p:cNvPr id="9" name="Google Shape;169;p22">
            <a:extLst>
              <a:ext uri="{FF2B5EF4-FFF2-40B4-BE49-F238E27FC236}">
                <a16:creationId xmlns:a16="http://schemas.microsoft.com/office/drawing/2014/main" id="{F899C3F7-205A-5077-0EB9-84B5132FA239}"/>
              </a:ext>
            </a:extLst>
          </p:cNvPr>
          <p:cNvSpPr/>
          <p:nvPr/>
        </p:nvSpPr>
        <p:spPr>
          <a:xfrm>
            <a:off x="2149950" y="1631025"/>
            <a:ext cx="466568" cy="1841700"/>
          </a:xfrm>
          <a:prstGeom prst="rect">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t>(768 x 500)</a:t>
            </a:r>
            <a:endParaRPr sz="1000"/>
          </a:p>
        </p:txBody>
      </p:sp>
      <p:sp>
        <p:nvSpPr>
          <p:cNvPr id="11" name="Google Shape;170;p22">
            <a:extLst>
              <a:ext uri="{FF2B5EF4-FFF2-40B4-BE49-F238E27FC236}">
                <a16:creationId xmlns:a16="http://schemas.microsoft.com/office/drawing/2014/main" id="{C1D034B9-59E0-9343-D6C4-A4BBBF51808D}"/>
              </a:ext>
            </a:extLst>
          </p:cNvPr>
          <p:cNvSpPr/>
          <p:nvPr/>
        </p:nvSpPr>
        <p:spPr>
          <a:xfrm>
            <a:off x="2683227" y="1631025"/>
            <a:ext cx="466568" cy="1841700"/>
          </a:xfrm>
          <a:prstGeom prst="rect">
            <a:avLst/>
          </a:prstGeom>
          <a:gradFill>
            <a:gsLst>
              <a:gs pos="0">
                <a:srgbClr val="FDECDB"/>
              </a:gs>
              <a:gs pos="100000">
                <a:srgbClr val="F0A963"/>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 name="Google Shape;171;p22">
            <a:extLst>
              <a:ext uri="{FF2B5EF4-FFF2-40B4-BE49-F238E27FC236}">
                <a16:creationId xmlns:a16="http://schemas.microsoft.com/office/drawing/2014/main" id="{9AB6E323-4732-E466-0A27-4BF7F5DD40F6}"/>
              </a:ext>
            </a:extLst>
          </p:cNvPr>
          <p:cNvCxnSpPr/>
          <p:nvPr/>
        </p:nvCxnSpPr>
        <p:spPr>
          <a:xfrm flipV="1">
            <a:off x="3149795" y="2547675"/>
            <a:ext cx="361800" cy="4200"/>
          </a:xfrm>
          <a:prstGeom prst="straightConnector1">
            <a:avLst/>
          </a:prstGeom>
          <a:noFill/>
          <a:ln w="19050" cap="flat" cmpd="sng">
            <a:solidFill>
              <a:schemeClr val="accent5"/>
            </a:solidFill>
            <a:prstDash val="solid"/>
            <a:round/>
            <a:headEnd type="none" w="med" len="med"/>
            <a:tailEnd type="triangle" w="med" len="med"/>
          </a:ln>
        </p:spPr>
      </p:cxnSp>
      <p:sp>
        <p:nvSpPr>
          <p:cNvPr id="15" name="Google Shape;172;p22">
            <a:extLst>
              <a:ext uri="{FF2B5EF4-FFF2-40B4-BE49-F238E27FC236}">
                <a16:creationId xmlns:a16="http://schemas.microsoft.com/office/drawing/2014/main" id="{D78DAB8A-07D7-183D-9EB2-0FC2BDC3C419}"/>
              </a:ext>
            </a:extLst>
          </p:cNvPr>
          <p:cNvSpPr/>
          <p:nvPr/>
        </p:nvSpPr>
        <p:spPr>
          <a:xfrm>
            <a:off x="3502803" y="1631025"/>
            <a:ext cx="466568" cy="1841700"/>
          </a:xfrm>
          <a:prstGeom prst="rect">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t>(500 x 150)</a:t>
            </a:r>
            <a:endParaRPr/>
          </a:p>
        </p:txBody>
      </p:sp>
      <p:sp>
        <p:nvSpPr>
          <p:cNvPr id="17" name="Google Shape;173;p22">
            <a:extLst>
              <a:ext uri="{FF2B5EF4-FFF2-40B4-BE49-F238E27FC236}">
                <a16:creationId xmlns:a16="http://schemas.microsoft.com/office/drawing/2014/main" id="{C2C4C504-7862-2075-A4AC-D13A5CD837A7}"/>
              </a:ext>
            </a:extLst>
          </p:cNvPr>
          <p:cNvSpPr/>
          <p:nvPr/>
        </p:nvSpPr>
        <p:spPr>
          <a:xfrm>
            <a:off x="4036080" y="1631025"/>
            <a:ext cx="466568" cy="1841700"/>
          </a:xfrm>
          <a:prstGeom prst="rect">
            <a:avLst/>
          </a:prstGeom>
          <a:gradFill>
            <a:gsLst>
              <a:gs pos="0">
                <a:srgbClr val="FDECDB"/>
              </a:gs>
              <a:gs pos="100000">
                <a:srgbClr val="F0A963"/>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 name="Google Shape;174;p22">
            <a:extLst>
              <a:ext uri="{FF2B5EF4-FFF2-40B4-BE49-F238E27FC236}">
                <a16:creationId xmlns:a16="http://schemas.microsoft.com/office/drawing/2014/main" id="{ADB11423-8E34-67C5-10B8-96D3C27D8137}"/>
              </a:ext>
            </a:extLst>
          </p:cNvPr>
          <p:cNvCxnSpPr/>
          <p:nvPr/>
        </p:nvCxnSpPr>
        <p:spPr>
          <a:xfrm flipV="1">
            <a:off x="4502648" y="2547675"/>
            <a:ext cx="361800" cy="4200"/>
          </a:xfrm>
          <a:prstGeom prst="straightConnector1">
            <a:avLst/>
          </a:prstGeom>
          <a:noFill/>
          <a:ln w="19050" cap="flat" cmpd="sng">
            <a:solidFill>
              <a:schemeClr val="accent5"/>
            </a:solidFill>
            <a:prstDash val="solid"/>
            <a:round/>
            <a:headEnd type="none" w="med" len="med"/>
            <a:tailEnd type="triangle" w="med" len="med"/>
          </a:ln>
        </p:spPr>
      </p:cxnSp>
      <p:sp>
        <p:nvSpPr>
          <p:cNvPr id="21" name="Google Shape;175;p22">
            <a:extLst>
              <a:ext uri="{FF2B5EF4-FFF2-40B4-BE49-F238E27FC236}">
                <a16:creationId xmlns:a16="http://schemas.microsoft.com/office/drawing/2014/main" id="{F058F7A7-9D49-86D3-9E0C-C52E7EC9C6A7}"/>
              </a:ext>
            </a:extLst>
          </p:cNvPr>
          <p:cNvSpPr/>
          <p:nvPr/>
        </p:nvSpPr>
        <p:spPr>
          <a:xfrm>
            <a:off x="4902328" y="1628925"/>
            <a:ext cx="466568" cy="1841700"/>
          </a:xfrm>
          <a:prstGeom prst="rect">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t>(150 x 1)</a:t>
            </a:r>
            <a:endParaRPr sz="1000"/>
          </a:p>
        </p:txBody>
      </p:sp>
      <p:sp>
        <p:nvSpPr>
          <p:cNvPr id="23" name="Google Shape;176;p22">
            <a:extLst>
              <a:ext uri="{FF2B5EF4-FFF2-40B4-BE49-F238E27FC236}">
                <a16:creationId xmlns:a16="http://schemas.microsoft.com/office/drawing/2014/main" id="{1E95D641-17E2-0337-2469-858066F259A8}"/>
              </a:ext>
            </a:extLst>
          </p:cNvPr>
          <p:cNvSpPr/>
          <p:nvPr/>
        </p:nvSpPr>
        <p:spPr>
          <a:xfrm>
            <a:off x="5435605" y="1628925"/>
            <a:ext cx="466568" cy="1841700"/>
          </a:xfrm>
          <a:prstGeom prst="rect">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177;p22">
            <a:extLst>
              <a:ext uri="{FF2B5EF4-FFF2-40B4-BE49-F238E27FC236}">
                <a16:creationId xmlns:a16="http://schemas.microsoft.com/office/drawing/2014/main" id="{E8172551-8F48-7255-A63E-ED8D6C2DBD26}"/>
              </a:ext>
            </a:extLst>
          </p:cNvPr>
          <p:cNvCxnSpPr/>
          <p:nvPr/>
        </p:nvCxnSpPr>
        <p:spPr>
          <a:xfrm flipV="1">
            <a:off x="5902173" y="2545575"/>
            <a:ext cx="361800" cy="4200"/>
          </a:xfrm>
          <a:prstGeom prst="straightConnector1">
            <a:avLst/>
          </a:prstGeom>
          <a:noFill/>
          <a:ln w="19050" cap="flat" cmpd="sng">
            <a:solidFill>
              <a:schemeClr val="accent5"/>
            </a:solidFill>
            <a:prstDash val="solid"/>
            <a:round/>
            <a:headEnd type="none" w="med" len="med"/>
            <a:tailEnd type="triangle" w="med" len="med"/>
          </a:ln>
        </p:spPr>
      </p:cxnSp>
      <p:sp>
        <p:nvSpPr>
          <p:cNvPr id="27" name="Google Shape;178;p22">
            <a:extLst>
              <a:ext uri="{FF2B5EF4-FFF2-40B4-BE49-F238E27FC236}">
                <a16:creationId xmlns:a16="http://schemas.microsoft.com/office/drawing/2014/main" id="{3494AE15-4B1E-A906-AEB8-DB2806B85F8F}"/>
              </a:ext>
            </a:extLst>
          </p:cNvPr>
          <p:cNvSpPr/>
          <p:nvPr/>
        </p:nvSpPr>
        <p:spPr>
          <a:xfrm>
            <a:off x="6208475" y="2243100"/>
            <a:ext cx="1028100" cy="6291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t>Binary output</a:t>
            </a:r>
            <a:endParaRPr sz="1200"/>
          </a:p>
        </p:txBody>
      </p:sp>
      <p:sp>
        <p:nvSpPr>
          <p:cNvPr id="29" name="Google Shape;179;p22">
            <a:extLst>
              <a:ext uri="{FF2B5EF4-FFF2-40B4-BE49-F238E27FC236}">
                <a16:creationId xmlns:a16="http://schemas.microsoft.com/office/drawing/2014/main" id="{2EBC5085-28BC-DC50-E65A-A28AF0377745}"/>
              </a:ext>
            </a:extLst>
          </p:cNvPr>
          <p:cNvSpPr/>
          <p:nvPr/>
        </p:nvSpPr>
        <p:spPr>
          <a:xfrm>
            <a:off x="7446825" y="3511375"/>
            <a:ext cx="236100" cy="233700"/>
          </a:xfrm>
          <a:prstGeom prst="rect">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31" name="Google Shape;180;p22">
            <a:extLst>
              <a:ext uri="{FF2B5EF4-FFF2-40B4-BE49-F238E27FC236}">
                <a16:creationId xmlns:a16="http://schemas.microsoft.com/office/drawing/2014/main" id="{0DA97C6E-4A3F-6407-5CFF-5AE0F39DC7FA}"/>
              </a:ext>
            </a:extLst>
          </p:cNvPr>
          <p:cNvSpPr txBox="1"/>
          <p:nvPr/>
        </p:nvSpPr>
        <p:spPr>
          <a:xfrm>
            <a:off x="7821925" y="3470625"/>
            <a:ext cx="1151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dirty="0">
                <a:solidFill>
                  <a:schemeClr val="tx1"/>
                </a:solidFill>
                <a:latin typeface="Proxima Nova"/>
                <a:ea typeface="Proxima Nova"/>
                <a:cs typeface="Proxima Nova"/>
                <a:sym typeface="Proxima Nova"/>
              </a:rPr>
              <a:t>Linear layer</a:t>
            </a:r>
            <a:endParaRPr sz="1200" dirty="0">
              <a:solidFill>
                <a:schemeClr val="tx1"/>
              </a:solidFill>
              <a:latin typeface="Proxima Nova"/>
              <a:ea typeface="Proxima Nova"/>
              <a:cs typeface="Proxima Nova"/>
              <a:sym typeface="Proxima Nova"/>
            </a:endParaRPr>
          </a:p>
        </p:txBody>
      </p:sp>
      <p:sp>
        <p:nvSpPr>
          <p:cNvPr id="33" name="Google Shape;181;p22">
            <a:extLst>
              <a:ext uri="{FF2B5EF4-FFF2-40B4-BE49-F238E27FC236}">
                <a16:creationId xmlns:a16="http://schemas.microsoft.com/office/drawing/2014/main" id="{094C0AEB-B935-62BD-7D63-BE4D48436D0A}"/>
              </a:ext>
            </a:extLst>
          </p:cNvPr>
          <p:cNvSpPr/>
          <p:nvPr/>
        </p:nvSpPr>
        <p:spPr>
          <a:xfrm>
            <a:off x="7446825" y="3949625"/>
            <a:ext cx="236100" cy="233700"/>
          </a:xfrm>
          <a:prstGeom prst="rect">
            <a:avLst/>
          </a:prstGeom>
          <a:gradFill>
            <a:gsLst>
              <a:gs pos="0">
                <a:srgbClr val="FDECDB"/>
              </a:gs>
              <a:gs pos="100000">
                <a:srgbClr val="F0A963"/>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2;p22">
            <a:extLst>
              <a:ext uri="{FF2B5EF4-FFF2-40B4-BE49-F238E27FC236}">
                <a16:creationId xmlns:a16="http://schemas.microsoft.com/office/drawing/2014/main" id="{41AF5E85-6B14-1AD1-B8EE-E01ADD627B52}"/>
              </a:ext>
            </a:extLst>
          </p:cNvPr>
          <p:cNvSpPr txBox="1"/>
          <p:nvPr/>
        </p:nvSpPr>
        <p:spPr>
          <a:xfrm>
            <a:off x="7821925" y="3881825"/>
            <a:ext cx="1151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dirty="0" err="1">
                <a:solidFill>
                  <a:schemeClr val="tx1"/>
                </a:solidFill>
                <a:latin typeface="Proxima Nova"/>
                <a:ea typeface="Proxima Nova"/>
                <a:cs typeface="Proxima Nova"/>
                <a:sym typeface="Proxima Nova"/>
              </a:rPr>
              <a:t>Relu</a:t>
            </a:r>
            <a:r>
              <a:rPr lang="en-GB" sz="1200" dirty="0">
                <a:solidFill>
                  <a:schemeClr val="tx1"/>
                </a:solidFill>
                <a:latin typeface="Proxima Nova"/>
                <a:ea typeface="Proxima Nova"/>
                <a:cs typeface="Proxima Nova"/>
                <a:sym typeface="Proxima Nova"/>
              </a:rPr>
              <a:t> layer</a:t>
            </a:r>
            <a:endParaRPr lang="en-US" sz="1200" dirty="0">
              <a:solidFill>
                <a:schemeClr val="tx1"/>
              </a:solidFill>
              <a:latin typeface="Proxima Nova"/>
              <a:ea typeface="Proxima Nova"/>
              <a:cs typeface="Proxima Nova"/>
            </a:endParaRPr>
          </a:p>
        </p:txBody>
      </p:sp>
      <p:sp>
        <p:nvSpPr>
          <p:cNvPr id="37" name="Google Shape;183;p22">
            <a:extLst>
              <a:ext uri="{FF2B5EF4-FFF2-40B4-BE49-F238E27FC236}">
                <a16:creationId xmlns:a16="http://schemas.microsoft.com/office/drawing/2014/main" id="{6C330622-92A8-0B43-8E83-3AF3C565E915}"/>
              </a:ext>
            </a:extLst>
          </p:cNvPr>
          <p:cNvSpPr/>
          <p:nvPr/>
        </p:nvSpPr>
        <p:spPr>
          <a:xfrm>
            <a:off x="7446825" y="4387875"/>
            <a:ext cx="236100" cy="233700"/>
          </a:xfrm>
          <a:prstGeom prst="rect">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4;p22">
            <a:extLst>
              <a:ext uri="{FF2B5EF4-FFF2-40B4-BE49-F238E27FC236}">
                <a16:creationId xmlns:a16="http://schemas.microsoft.com/office/drawing/2014/main" id="{6865893C-3643-58A8-3D3A-E53A13E93E62}"/>
              </a:ext>
            </a:extLst>
          </p:cNvPr>
          <p:cNvSpPr txBox="1"/>
          <p:nvPr/>
        </p:nvSpPr>
        <p:spPr>
          <a:xfrm>
            <a:off x="7821925" y="4320075"/>
            <a:ext cx="1151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dirty="0">
                <a:solidFill>
                  <a:schemeClr val="tx1"/>
                </a:solidFill>
                <a:latin typeface="Proxima Nova"/>
                <a:ea typeface="Proxima Nova"/>
                <a:cs typeface="Proxima Nova"/>
                <a:sym typeface="Proxima Nova"/>
              </a:rPr>
              <a:t>Sigmoid layer</a:t>
            </a:r>
            <a:endParaRPr lang="en-US" sz="1200" dirty="0">
              <a:solidFill>
                <a:schemeClr val="tx1"/>
              </a:solidFill>
              <a:latin typeface="Proxima Nova"/>
              <a:ea typeface="Proxima Nova"/>
              <a:cs typeface="Proxima Nova"/>
            </a:endParaRPr>
          </a:p>
        </p:txBody>
      </p:sp>
      <p:cxnSp>
        <p:nvCxnSpPr>
          <p:cNvPr id="41" name="Google Shape;185;p22">
            <a:extLst>
              <a:ext uri="{FF2B5EF4-FFF2-40B4-BE49-F238E27FC236}">
                <a16:creationId xmlns:a16="http://schemas.microsoft.com/office/drawing/2014/main" id="{C6EAB72C-95E6-A02D-9BAF-FB83455F2BE2}"/>
              </a:ext>
            </a:extLst>
          </p:cNvPr>
          <p:cNvCxnSpPr/>
          <p:nvPr/>
        </p:nvCxnSpPr>
        <p:spPr>
          <a:xfrm>
            <a:off x="1401225" y="1851450"/>
            <a:ext cx="758093" cy="700425"/>
          </a:xfrm>
          <a:prstGeom prst="straightConnector1">
            <a:avLst/>
          </a:prstGeom>
          <a:noFill/>
          <a:ln w="19050" cap="flat" cmpd="sng">
            <a:solidFill>
              <a:schemeClr val="accent5"/>
            </a:solidFill>
            <a:prstDash val="solid"/>
            <a:round/>
            <a:headEnd type="none" w="med" len="med"/>
            <a:tailEnd type="triangle" w="med" len="med"/>
          </a:ln>
        </p:spPr>
      </p:cxnSp>
      <p:cxnSp>
        <p:nvCxnSpPr>
          <p:cNvPr id="43" name="Google Shape;186;p22">
            <a:extLst>
              <a:ext uri="{FF2B5EF4-FFF2-40B4-BE49-F238E27FC236}">
                <a16:creationId xmlns:a16="http://schemas.microsoft.com/office/drawing/2014/main" id="{4DE86264-5258-08EA-1E6A-C1A7ED43DF6D}"/>
              </a:ext>
            </a:extLst>
          </p:cNvPr>
          <p:cNvCxnSpPr/>
          <p:nvPr/>
        </p:nvCxnSpPr>
        <p:spPr>
          <a:xfrm flipV="1">
            <a:off x="1410593" y="2551875"/>
            <a:ext cx="748725" cy="740200"/>
          </a:xfrm>
          <a:prstGeom prst="straightConnector1">
            <a:avLst/>
          </a:prstGeom>
          <a:noFill/>
          <a:ln w="19050" cap="flat" cmpd="sng">
            <a:solidFill>
              <a:schemeClr val="accent5"/>
            </a:solidFill>
            <a:prstDash val="solid"/>
            <a:round/>
            <a:headEnd type="none" w="med" len="med"/>
            <a:tailEnd type="triangle" w="med" len="med"/>
          </a:ln>
        </p:spPr>
      </p:cxnSp>
      <p:sp>
        <p:nvSpPr>
          <p:cNvPr id="45" name="Google Shape;187;p22">
            <a:extLst>
              <a:ext uri="{FF2B5EF4-FFF2-40B4-BE49-F238E27FC236}">
                <a16:creationId xmlns:a16="http://schemas.microsoft.com/office/drawing/2014/main" id="{51AD7B43-FC24-CDBE-1DB9-C84EF65570E4}"/>
              </a:ext>
            </a:extLst>
          </p:cNvPr>
          <p:cNvSpPr txBox="1"/>
          <p:nvPr/>
        </p:nvSpPr>
        <p:spPr>
          <a:xfrm>
            <a:off x="7368400" y="2895775"/>
            <a:ext cx="1540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solidFill>
                  <a:schemeClr val="tx1"/>
                </a:solidFill>
                <a:latin typeface="Proxima Nova"/>
                <a:ea typeface="Proxima Nova"/>
                <a:cs typeface="Proxima Nova"/>
                <a:sym typeface="Proxima Nova"/>
              </a:rPr>
              <a:t>n: size of training set</a:t>
            </a:r>
            <a:endParaRPr dirty="0">
              <a:solidFill>
                <a:schemeClr val="tx1"/>
              </a:solidFill>
              <a:latin typeface="Proxima Nova"/>
              <a:ea typeface="Proxima Nova"/>
              <a:cs typeface="Proxima Nova"/>
              <a:sym typeface="Proxima Nova"/>
            </a:endParaRPr>
          </a:p>
        </p:txBody>
      </p:sp>
    </p:spTree>
    <p:extLst>
      <p:ext uri="{BB962C8B-B14F-4D97-AF65-F5344CB8AC3E}">
        <p14:creationId xmlns:p14="http://schemas.microsoft.com/office/powerpoint/2010/main" val="1902074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2"/>
                </a:solidFill>
                <a:latin typeface="Proxima Nova Semibold"/>
                <a:ea typeface="Proxima Nova Semibold"/>
                <a:cs typeface="Proxima Nova Semibold"/>
                <a:sym typeface="Proxima Nova Semibold"/>
              </a:rPr>
              <a:t>Introduction - Unionability and Language models</a:t>
            </a:r>
            <a:endParaRPr>
              <a:solidFill>
                <a:schemeClr val="lt2"/>
              </a:solidFill>
              <a:latin typeface="Proxima Nova Semibold"/>
              <a:ea typeface="Proxima Nova Semibold"/>
              <a:cs typeface="Proxima Nova Semibold"/>
              <a:sym typeface="Proxima Nova Semibold"/>
            </a:endParaRPr>
          </a:p>
        </p:txBody>
      </p:sp>
      <p:sp>
        <p:nvSpPr>
          <p:cNvPr id="66" name="Google Shape;66;p14"/>
          <p:cNvSpPr txBox="1">
            <a:spLocks noGrp="1"/>
          </p:cNvSpPr>
          <p:nvPr>
            <p:ph type="body" idx="1"/>
          </p:nvPr>
        </p:nvSpPr>
        <p:spPr>
          <a:xfrm>
            <a:off x="311700" y="1152475"/>
            <a:ext cx="8520600" cy="118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lt1"/>
              </a:buClr>
              <a:buSzPts val="1800"/>
              <a:buChar char="●"/>
            </a:pPr>
            <a:r>
              <a:rPr lang="en-GB">
                <a:solidFill>
                  <a:schemeClr val="lt1"/>
                </a:solidFill>
              </a:rPr>
              <a:t>Table Unionablity - same row and column semantics; attribute similarity </a:t>
            </a:r>
            <a:endParaRPr>
              <a:solidFill>
                <a:schemeClr val="lt1"/>
              </a:solidFill>
            </a:endParaRPr>
          </a:p>
          <a:p>
            <a:pPr marL="457200" lvl="0" indent="-342900" algn="l" rtl="0">
              <a:spcBef>
                <a:spcPts val="0"/>
              </a:spcBef>
              <a:spcAft>
                <a:spcPts val="0"/>
              </a:spcAft>
              <a:buClr>
                <a:schemeClr val="lt1"/>
              </a:buClr>
              <a:buSzPts val="1800"/>
              <a:buChar char="●"/>
            </a:pPr>
            <a:r>
              <a:rPr lang="en-GB">
                <a:solidFill>
                  <a:schemeClr val="lt1"/>
                </a:solidFill>
              </a:rPr>
              <a:t>Language models - to obtain attribute similarity without metadata and column names</a:t>
            </a:r>
            <a:endParaRPr>
              <a:solidFill>
                <a:schemeClr val="lt1"/>
              </a:solidFill>
            </a:endParaRPr>
          </a:p>
        </p:txBody>
      </p:sp>
      <p:graphicFrame>
        <p:nvGraphicFramePr>
          <p:cNvPr id="67" name="Google Shape;67;p14"/>
          <p:cNvGraphicFramePr/>
          <p:nvPr/>
        </p:nvGraphicFramePr>
        <p:xfrm>
          <a:off x="809113" y="2404575"/>
          <a:ext cx="2794050" cy="1188630"/>
        </p:xfrm>
        <a:graphic>
          <a:graphicData uri="http://schemas.openxmlformats.org/drawingml/2006/table">
            <a:tbl>
              <a:tblPr>
                <a:noFill/>
                <a:tableStyleId>{636A2A9A-57AB-42DC-BD9B-1E6AD74CEB06}</a:tableStyleId>
              </a:tblPr>
              <a:tblGrid>
                <a:gridCol w="1581500">
                  <a:extLst>
                    <a:ext uri="{9D8B030D-6E8A-4147-A177-3AD203B41FA5}">
                      <a16:colId xmlns:a16="http://schemas.microsoft.com/office/drawing/2014/main" val="20000"/>
                    </a:ext>
                  </a:extLst>
                </a:gridCol>
                <a:gridCol w="12125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GB">
                          <a:solidFill>
                            <a:schemeClr val="accent5"/>
                          </a:solidFill>
                        </a:rPr>
                        <a:t>Name</a:t>
                      </a:r>
                      <a:endParaRPr>
                        <a:solidFill>
                          <a:schemeClr val="accent5"/>
                        </a:solidFill>
                      </a:endParaRPr>
                    </a:p>
                  </a:txBody>
                  <a:tcPr marL="91425" marR="91425" marT="91425" marB="91425"/>
                </a:tc>
                <a:tc>
                  <a:txBody>
                    <a:bodyPr/>
                    <a:lstStyle/>
                    <a:p>
                      <a:pPr marL="0" lvl="0" indent="0" algn="l" rtl="0">
                        <a:spcBef>
                          <a:spcPts val="0"/>
                        </a:spcBef>
                        <a:spcAft>
                          <a:spcPts val="0"/>
                        </a:spcAft>
                        <a:buNone/>
                      </a:pPr>
                      <a:r>
                        <a:rPr lang="en-GB">
                          <a:solidFill>
                            <a:schemeClr val="accent5"/>
                          </a:solidFill>
                        </a:rPr>
                        <a:t>Price</a:t>
                      </a:r>
                      <a:endParaRPr>
                        <a:solidFill>
                          <a:schemeClr val="accent5"/>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solidFill>
                            <a:schemeClr val="accent6"/>
                          </a:solidFill>
                        </a:rPr>
                        <a:t>Apple</a:t>
                      </a:r>
                      <a:endParaRPr>
                        <a:solidFill>
                          <a:schemeClr val="accent6"/>
                        </a:solidFill>
                      </a:endParaRPr>
                    </a:p>
                  </a:txBody>
                  <a:tcPr marL="91425" marR="91425" marT="91425" marB="91425"/>
                </a:tc>
                <a:tc>
                  <a:txBody>
                    <a:bodyPr/>
                    <a:lstStyle/>
                    <a:p>
                      <a:pPr marL="0" lvl="0" indent="0" algn="l" rtl="0">
                        <a:spcBef>
                          <a:spcPts val="0"/>
                        </a:spcBef>
                        <a:spcAft>
                          <a:spcPts val="0"/>
                        </a:spcAft>
                        <a:buNone/>
                      </a:pPr>
                      <a:r>
                        <a:rPr lang="en-GB">
                          <a:solidFill>
                            <a:schemeClr val="accent6"/>
                          </a:solidFill>
                        </a:rPr>
                        <a:t>$2.00</a:t>
                      </a:r>
                      <a:endParaRPr>
                        <a:solidFill>
                          <a:schemeClr val="accent6"/>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solidFill>
                            <a:schemeClr val="accent6"/>
                          </a:solidFill>
                        </a:rPr>
                        <a:t>Mango</a:t>
                      </a:r>
                      <a:endParaRPr>
                        <a:solidFill>
                          <a:schemeClr val="accent6"/>
                        </a:solidFill>
                      </a:endParaRPr>
                    </a:p>
                  </a:txBody>
                  <a:tcPr marL="91425" marR="91425" marT="91425" marB="91425"/>
                </a:tc>
                <a:tc>
                  <a:txBody>
                    <a:bodyPr/>
                    <a:lstStyle/>
                    <a:p>
                      <a:pPr marL="0" lvl="0" indent="0" algn="l" rtl="0">
                        <a:spcBef>
                          <a:spcPts val="0"/>
                        </a:spcBef>
                        <a:spcAft>
                          <a:spcPts val="0"/>
                        </a:spcAft>
                        <a:buNone/>
                      </a:pPr>
                      <a:r>
                        <a:rPr lang="en-GB">
                          <a:solidFill>
                            <a:schemeClr val="accent6"/>
                          </a:solidFill>
                        </a:rPr>
                        <a:t>$5.00</a:t>
                      </a:r>
                      <a:endParaRPr>
                        <a:solidFill>
                          <a:schemeClr val="accent6"/>
                        </a:solidFill>
                      </a:endParaRPr>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68" name="Google Shape;68;p14"/>
          <p:cNvGraphicFramePr/>
          <p:nvPr/>
        </p:nvGraphicFramePr>
        <p:xfrm>
          <a:off x="5540838" y="2404575"/>
          <a:ext cx="2794050" cy="1188630"/>
        </p:xfrm>
        <a:graphic>
          <a:graphicData uri="http://schemas.openxmlformats.org/drawingml/2006/table">
            <a:tbl>
              <a:tblPr>
                <a:noFill/>
                <a:tableStyleId>{636A2A9A-57AB-42DC-BD9B-1E6AD74CEB06}</a:tableStyleId>
              </a:tblPr>
              <a:tblGrid>
                <a:gridCol w="1581500">
                  <a:extLst>
                    <a:ext uri="{9D8B030D-6E8A-4147-A177-3AD203B41FA5}">
                      <a16:colId xmlns:a16="http://schemas.microsoft.com/office/drawing/2014/main" val="20000"/>
                    </a:ext>
                  </a:extLst>
                </a:gridCol>
                <a:gridCol w="12125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GB">
                          <a:solidFill>
                            <a:schemeClr val="accent5"/>
                          </a:solidFill>
                        </a:rPr>
                        <a:t>Name</a:t>
                      </a:r>
                      <a:endParaRPr>
                        <a:solidFill>
                          <a:schemeClr val="accent5"/>
                        </a:solidFill>
                      </a:endParaRPr>
                    </a:p>
                  </a:txBody>
                  <a:tcPr marL="91425" marR="91425" marT="91425" marB="91425"/>
                </a:tc>
                <a:tc>
                  <a:txBody>
                    <a:bodyPr/>
                    <a:lstStyle/>
                    <a:p>
                      <a:pPr marL="0" lvl="0" indent="0" algn="l" rtl="0">
                        <a:spcBef>
                          <a:spcPts val="0"/>
                        </a:spcBef>
                        <a:spcAft>
                          <a:spcPts val="0"/>
                        </a:spcAft>
                        <a:buNone/>
                      </a:pPr>
                      <a:r>
                        <a:rPr lang="en-GB">
                          <a:solidFill>
                            <a:schemeClr val="accent5"/>
                          </a:solidFill>
                        </a:rPr>
                        <a:t>Price</a:t>
                      </a:r>
                      <a:endParaRPr>
                        <a:solidFill>
                          <a:schemeClr val="accent5"/>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solidFill>
                            <a:schemeClr val="accent6"/>
                          </a:solidFill>
                        </a:rPr>
                        <a:t>Banana</a:t>
                      </a:r>
                      <a:endParaRPr>
                        <a:solidFill>
                          <a:schemeClr val="accent6"/>
                        </a:solidFill>
                      </a:endParaRPr>
                    </a:p>
                  </a:txBody>
                  <a:tcPr marL="91425" marR="91425" marT="91425" marB="91425"/>
                </a:tc>
                <a:tc>
                  <a:txBody>
                    <a:bodyPr/>
                    <a:lstStyle/>
                    <a:p>
                      <a:pPr marL="0" lvl="0" indent="0" algn="l" rtl="0">
                        <a:spcBef>
                          <a:spcPts val="0"/>
                        </a:spcBef>
                        <a:spcAft>
                          <a:spcPts val="0"/>
                        </a:spcAft>
                        <a:buNone/>
                      </a:pPr>
                      <a:r>
                        <a:rPr lang="en-GB">
                          <a:solidFill>
                            <a:schemeClr val="accent6"/>
                          </a:solidFill>
                        </a:rPr>
                        <a:t>$1.00</a:t>
                      </a:r>
                      <a:endParaRPr>
                        <a:solidFill>
                          <a:schemeClr val="accent6"/>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solidFill>
                            <a:schemeClr val="accent6"/>
                          </a:solidFill>
                        </a:rPr>
                        <a:t>Pear</a:t>
                      </a:r>
                      <a:endParaRPr>
                        <a:solidFill>
                          <a:schemeClr val="accent6"/>
                        </a:solidFill>
                      </a:endParaRPr>
                    </a:p>
                  </a:txBody>
                  <a:tcPr marL="91425" marR="91425" marT="91425" marB="91425"/>
                </a:tc>
                <a:tc>
                  <a:txBody>
                    <a:bodyPr/>
                    <a:lstStyle/>
                    <a:p>
                      <a:pPr marL="0" lvl="0" indent="0" algn="l" rtl="0">
                        <a:spcBef>
                          <a:spcPts val="0"/>
                        </a:spcBef>
                        <a:spcAft>
                          <a:spcPts val="0"/>
                        </a:spcAft>
                        <a:buNone/>
                      </a:pPr>
                      <a:r>
                        <a:rPr lang="en-GB">
                          <a:solidFill>
                            <a:schemeClr val="accent6"/>
                          </a:solidFill>
                        </a:rPr>
                        <a:t>$3.00</a:t>
                      </a:r>
                      <a:endParaRPr>
                        <a:solidFill>
                          <a:schemeClr val="accent6"/>
                        </a:solidFill>
                      </a:endParaRPr>
                    </a:p>
                  </a:txBody>
                  <a:tcPr marL="91425" marR="91425" marT="91425" marB="91425"/>
                </a:tc>
                <a:extLst>
                  <a:ext uri="{0D108BD9-81ED-4DB2-BD59-A6C34878D82A}">
                    <a16:rowId xmlns:a16="http://schemas.microsoft.com/office/drawing/2014/main" val="10002"/>
                  </a:ext>
                </a:extLst>
              </a:tr>
            </a:tbl>
          </a:graphicData>
        </a:graphic>
      </p:graphicFrame>
      <p:cxnSp>
        <p:nvCxnSpPr>
          <p:cNvPr id="69" name="Google Shape;69;p14"/>
          <p:cNvCxnSpPr/>
          <p:nvPr/>
        </p:nvCxnSpPr>
        <p:spPr>
          <a:xfrm>
            <a:off x="3627288" y="3027775"/>
            <a:ext cx="7146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4826238" y="3027775"/>
            <a:ext cx="7146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4240388" y="2643488"/>
            <a:ext cx="884075" cy="710796"/>
          </a:xfrm>
          <a:prstGeom prst="rect">
            <a:avLst/>
          </a:prstGeom>
          <a:noFill/>
          <a:ln>
            <a:noFill/>
          </a:ln>
        </p:spPr>
      </p:pic>
      <p:sp>
        <p:nvSpPr>
          <p:cNvPr id="72" name="Google Shape;72;p14"/>
          <p:cNvSpPr/>
          <p:nvPr/>
        </p:nvSpPr>
        <p:spPr>
          <a:xfrm>
            <a:off x="3523850" y="3714225"/>
            <a:ext cx="3037200" cy="978000"/>
          </a:xfrm>
          <a:prstGeom prst="cloudCallout">
            <a:avLst>
              <a:gd name="adj1" fmla="val -8166"/>
              <a:gd name="adj2" fmla="val -110865"/>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Both the tables talk about fruit names &amp; prices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2"/>
                </a:solidFill>
                <a:latin typeface="Proxima Nova Semibold"/>
                <a:ea typeface="Proxima Nova Semibold"/>
                <a:cs typeface="Proxima Nova Semibold"/>
                <a:sym typeface="Proxima Nova Semibold"/>
              </a:rPr>
              <a:t>Problem Statement</a:t>
            </a:r>
            <a:endParaRPr>
              <a:solidFill>
                <a:schemeClr val="lt2"/>
              </a:solidFill>
              <a:latin typeface="Proxima Nova Semibold"/>
              <a:ea typeface="Proxima Nova Semibold"/>
              <a:cs typeface="Proxima Nova Semibold"/>
              <a:sym typeface="Proxima Nova Semibold"/>
            </a:endParaRPr>
          </a:p>
        </p:txBody>
      </p:sp>
      <p:sp>
        <p:nvSpPr>
          <p:cNvPr id="78" name="Google Shape;78;p15"/>
          <p:cNvSpPr txBox="1"/>
          <p:nvPr/>
        </p:nvSpPr>
        <p:spPr>
          <a:xfrm>
            <a:off x="351000" y="1692575"/>
            <a:ext cx="8442000" cy="18285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15000"/>
              </a:lnSpc>
              <a:spcBef>
                <a:spcPts val="0"/>
              </a:spcBef>
              <a:spcAft>
                <a:spcPts val="0"/>
              </a:spcAft>
              <a:buClr>
                <a:schemeClr val="lt1"/>
              </a:buClr>
              <a:buSzPts val="1800"/>
              <a:buFont typeface="Proxima Nova"/>
              <a:buChar char="●"/>
            </a:pPr>
            <a:r>
              <a:rPr lang="en-GB" sz="1800">
                <a:solidFill>
                  <a:schemeClr val="lt1"/>
                </a:solidFill>
                <a:latin typeface="Proxima Nova"/>
                <a:ea typeface="Proxima Nova"/>
                <a:cs typeface="Proxima Nova"/>
                <a:sym typeface="Proxima Nova"/>
              </a:rPr>
              <a:t>Performs a </a:t>
            </a:r>
            <a:r>
              <a:rPr lang="en-GB" sz="1800" b="1">
                <a:solidFill>
                  <a:schemeClr val="accent5"/>
                </a:solidFill>
                <a:latin typeface="Proxima Nova"/>
                <a:ea typeface="Proxima Nova"/>
                <a:cs typeface="Proxima Nova"/>
                <a:sym typeface="Proxima Nova"/>
              </a:rPr>
              <a:t>binary classification task</a:t>
            </a:r>
            <a:r>
              <a:rPr lang="en-GB" sz="1800">
                <a:solidFill>
                  <a:schemeClr val="lt1"/>
                </a:solidFill>
                <a:latin typeface="Proxima Nova"/>
                <a:ea typeface="Proxima Nova"/>
                <a:cs typeface="Proxima Nova"/>
                <a:sym typeface="Proxima Nova"/>
              </a:rPr>
              <a:t> - identify if two given tables are unionable</a:t>
            </a:r>
            <a:endParaRPr sz="1800">
              <a:solidFill>
                <a:schemeClr val="lt1"/>
              </a:solidFill>
              <a:latin typeface="Proxima Nova"/>
              <a:ea typeface="Proxima Nova"/>
              <a:cs typeface="Proxima Nova"/>
              <a:sym typeface="Proxima Nova"/>
            </a:endParaRPr>
          </a:p>
          <a:p>
            <a:pPr marL="457200" marR="0" lvl="0" indent="-342900" algn="l" rtl="0">
              <a:lnSpc>
                <a:spcPct val="115000"/>
              </a:lnSpc>
              <a:spcBef>
                <a:spcPts val="0"/>
              </a:spcBef>
              <a:spcAft>
                <a:spcPts val="0"/>
              </a:spcAft>
              <a:buClr>
                <a:schemeClr val="lt1"/>
              </a:buClr>
              <a:buSzPts val="1800"/>
              <a:buFont typeface="Proxima Nova"/>
              <a:buChar char="●"/>
            </a:pPr>
            <a:r>
              <a:rPr lang="en-GB" sz="1800">
                <a:solidFill>
                  <a:schemeClr val="lt1"/>
                </a:solidFill>
                <a:latin typeface="Proxima Nova"/>
                <a:ea typeface="Proxima Nova"/>
                <a:cs typeface="Proxima Nova"/>
                <a:sym typeface="Proxima Nova"/>
              </a:rPr>
              <a:t>Handles tables with </a:t>
            </a:r>
            <a:r>
              <a:rPr lang="en-GB" sz="1800" b="1">
                <a:solidFill>
                  <a:schemeClr val="accent5"/>
                </a:solidFill>
                <a:latin typeface="Proxima Nova"/>
                <a:ea typeface="Proxima Nova"/>
                <a:cs typeface="Proxima Nova"/>
                <a:sym typeface="Proxima Nova"/>
              </a:rPr>
              <a:t>varying number of rows</a:t>
            </a:r>
            <a:endParaRPr sz="1800" b="1">
              <a:solidFill>
                <a:schemeClr val="accent5"/>
              </a:solidFill>
              <a:latin typeface="Proxima Nova"/>
              <a:ea typeface="Proxima Nova"/>
              <a:cs typeface="Proxima Nova"/>
              <a:sym typeface="Proxima Nova"/>
            </a:endParaRPr>
          </a:p>
          <a:p>
            <a:pPr marL="457200" marR="0" lvl="0" indent="-342900" algn="l" rtl="0">
              <a:lnSpc>
                <a:spcPct val="115000"/>
              </a:lnSpc>
              <a:spcBef>
                <a:spcPts val="0"/>
              </a:spcBef>
              <a:spcAft>
                <a:spcPts val="0"/>
              </a:spcAft>
              <a:buClr>
                <a:schemeClr val="lt1"/>
              </a:buClr>
              <a:buSzPts val="1800"/>
              <a:buFont typeface="Proxima Nova"/>
              <a:buChar char="●"/>
            </a:pPr>
            <a:r>
              <a:rPr lang="en-GB" sz="1800">
                <a:solidFill>
                  <a:schemeClr val="lt1"/>
                </a:solidFill>
                <a:latin typeface="Proxima Nova"/>
                <a:ea typeface="Proxima Nova"/>
                <a:cs typeface="Proxima Nova"/>
                <a:sym typeface="Proxima Nova"/>
              </a:rPr>
              <a:t>Downstreaming task performed on embeddings obtained from BERT</a:t>
            </a:r>
            <a:r>
              <a:rPr lang="en-GB">
                <a:solidFill>
                  <a:schemeClr val="lt1"/>
                </a:solidFill>
                <a:latin typeface="Proxima Nova"/>
                <a:ea typeface="Proxima Nova"/>
                <a:cs typeface="Proxima Nova"/>
                <a:sym typeface="Proxima Nova"/>
              </a:rPr>
              <a:t>.</a:t>
            </a:r>
            <a:endParaRPr>
              <a:solidFill>
                <a:schemeClr val="lt1"/>
              </a:solidFill>
              <a:latin typeface="Proxima Nova"/>
              <a:ea typeface="Proxima Nova"/>
              <a:cs typeface="Proxima Nova"/>
              <a:sym typeface="Proxima Nova"/>
            </a:endParaRPr>
          </a:p>
          <a:p>
            <a:pPr marL="0" lvl="0" indent="0" algn="l" rtl="0">
              <a:spcBef>
                <a:spcPts val="1200"/>
              </a:spcBef>
              <a:spcAft>
                <a:spcPts val="0"/>
              </a:spcAft>
              <a:buNone/>
            </a:pPr>
            <a:endParaRPr>
              <a:solidFill>
                <a:schemeClr val="lt1"/>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2"/>
                </a:solidFill>
                <a:latin typeface="Proxima Nova Semibold"/>
                <a:ea typeface="Proxima Nova Semibold"/>
                <a:cs typeface="Proxima Nova Semibold"/>
                <a:sym typeface="Proxima Nova Semibold"/>
              </a:rPr>
              <a:t>Prior work and inspiration</a:t>
            </a:r>
            <a:endParaRPr>
              <a:solidFill>
                <a:schemeClr val="lt2"/>
              </a:solidFill>
              <a:latin typeface="Proxima Nova Semibold"/>
              <a:ea typeface="Proxima Nova Semibold"/>
              <a:cs typeface="Proxima Nova Semibold"/>
              <a:sym typeface="Proxima Nova Semibold"/>
            </a:endParaRPr>
          </a:p>
        </p:txBody>
      </p:sp>
      <p:sp>
        <p:nvSpPr>
          <p:cNvPr id="84" name="Google Shape;84;p16"/>
          <p:cNvSpPr txBox="1"/>
          <p:nvPr/>
        </p:nvSpPr>
        <p:spPr>
          <a:xfrm>
            <a:off x="351000" y="1692575"/>
            <a:ext cx="8442000" cy="12975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15000"/>
              </a:lnSpc>
              <a:spcBef>
                <a:spcPts val="0"/>
              </a:spcBef>
              <a:spcAft>
                <a:spcPts val="0"/>
              </a:spcAft>
              <a:buClr>
                <a:schemeClr val="lt1"/>
              </a:buClr>
              <a:buSzPts val="1400"/>
              <a:buFont typeface="Proxima Nova"/>
              <a:buChar char="●"/>
            </a:pPr>
            <a:r>
              <a:rPr lang="en-GB">
                <a:solidFill>
                  <a:schemeClr val="lt1"/>
                </a:solidFill>
                <a:latin typeface="Proxima Nova"/>
                <a:ea typeface="Proxima Nova"/>
                <a:cs typeface="Proxima Nova"/>
                <a:sym typeface="Proxima Nova"/>
              </a:rPr>
              <a:t>DUDUO: Uses BERT for column annotations, and relationship between columns.</a:t>
            </a:r>
            <a:endParaRPr>
              <a:solidFill>
                <a:schemeClr val="lt1"/>
              </a:solidFill>
              <a:latin typeface="Proxima Nova"/>
              <a:ea typeface="Proxima Nova"/>
              <a:cs typeface="Proxima Nova"/>
              <a:sym typeface="Proxima Nova"/>
            </a:endParaRPr>
          </a:p>
          <a:p>
            <a:pPr marL="457200" marR="0" lvl="0" indent="-317500" algn="l" rtl="0">
              <a:lnSpc>
                <a:spcPct val="115000"/>
              </a:lnSpc>
              <a:spcBef>
                <a:spcPts val="0"/>
              </a:spcBef>
              <a:spcAft>
                <a:spcPts val="0"/>
              </a:spcAft>
              <a:buClr>
                <a:schemeClr val="lt1"/>
              </a:buClr>
              <a:buSzPts val="1400"/>
              <a:buFont typeface="Proxima Nova"/>
              <a:buChar char="●"/>
            </a:pPr>
            <a:r>
              <a:rPr lang="en-GB">
                <a:solidFill>
                  <a:schemeClr val="lt1"/>
                </a:solidFill>
                <a:latin typeface="Proxima Nova"/>
                <a:ea typeface="Proxima Nova"/>
                <a:cs typeface="Proxima Nova"/>
                <a:sym typeface="Proxima Nova"/>
              </a:rPr>
              <a:t>ROTOM: Uses BERT for entity matching</a:t>
            </a:r>
            <a:endParaRPr>
              <a:solidFill>
                <a:schemeClr val="lt1"/>
              </a:solidFill>
              <a:latin typeface="Proxima Nova"/>
              <a:ea typeface="Proxima Nova"/>
              <a:cs typeface="Proxima Nova"/>
              <a:sym typeface="Proxima Nova"/>
            </a:endParaRPr>
          </a:p>
          <a:p>
            <a:pPr marL="457200" marR="0" lvl="0" indent="-317500" algn="l" rtl="0">
              <a:lnSpc>
                <a:spcPct val="115000"/>
              </a:lnSpc>
              <a:spcBef>
                <a:spcPts val="0"/>
              </a:spcBef>
              <a:spcAft>
                <a:spcPts val="0"/>
              </a:spcAft>
              <a:buClr>
                <a:schemeClr val="lt1"/>
              </a:buClr>
              <a:buSzPts val="1400"/>
              <a:buFont typeface="Proxima Nova"/>
              <a:buChar char="●"/>
            </a:pPr>
            <a:r>
              <a:rPr lang="en-GB">
                <a:solidFill>
                  <a:schemeClr val="lt1"/>
                </a:solidFill>
                <a:latin typeface="Proxima Nova"/>
                <a:ea typeface="Proxima Nova"/>
                <a:cs typeface="Proxima Nova"/>
                <a:sym typeface="Proxima Nova"/>
              </a:rPr>
              <a:t>SANTOS: Table Union search based on column and relationship semantics.</a:t>
            </a:r>
            <a:endParaRPr>
              <a:solidFill>
                <a:schemeClr val="lt1"/>
              </a:solidFill>
              <a:latin typeface="Proxima Nova"/>
              <a:ea typeface="Proxima Nova"/>
              <a:cs typeface="Proxima Nova"/>
              <a:sym typeface="Proxima Nova"/>
            </a:endParaRPr>
          </a:p>
          <a:p>
            <a:pPr marL="0" lvl="0" indent="0" algn="l" rtl="0">
              <a:spcBef>
                <a:spcPts val="1200"/>
              </a:spcBef>
              <a:spcAft>
                <a:spcPts val="0"/>
              </a:spcAft>
              <a:buNone/>
            </a:pPr>
            <a:endParaRPr>
              <a:solidFill>
                <a:schemeClr val="lt1"/>
              </a:solidFill>
              <a:latin typeface="Proxima Nova"/>
              <a:ea typeface="Proxima Nova"/>
              <a:cs typeface="Proxima Nova"/>
              <a:sym typeface="Proxima Nova"/>
            </a:endParaRPr>
          </a:p>
        </p:txBody>
      </p:sp>
      <p:sp>
        <p:nvSpPr>
          <p:cNvPr id="85" name="Google Shape;85;p16"/>
          <p:cNvSpPr txBox="1"/>
          <p:nvPr/>
        </p:nvSpPr>
        <p:spPr>
          <a:xfrm>
            <a:off x="351000" y="1249725"/>
            <a:ext cx="467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
        <p:nvSpPr>
          <p:cNvPr id="86" name="Google Shape;86;p16"/>
          <p:cNvSpPr/>
          <p:nvPr/>
        </p:nvSpPr>
        <p:spPr>
          <a:xfrm>
            <a:off x="5727725" y="2990075"/>
            <a:ext cx="2685300" cy="1127700"/>
          </a:xfrm>
          <a:prstGeom prst="wedgeRoundRectCallout">
            <a:avLst>
              <a:gd name="adj1" fmla="val -81422"/>
              <a:gd name="adj2" fmla="val -57569"/>
              <a:gd name="adj3" fmla="val 0"/>
            </a:avLst>
          </a:prstGeom>
          <a:gradFill>
            <a:gsLst>
              <a:gs pos="0">
                <a:srgbClr val="1077D2"/>
              </a:gs>
              <a:gs pos="100000">
                <a:srgbClr val="093153"/>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rPr>
              <a:t>This work is an amalgamation of ideas from the prior work</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2"/>
                </a:solidFill>
              </a:rPr>
              <a:t>Proposed Solution</a:t>
            </a:r>
            <a:endParaRPr>
              <a:solidFill>
                <a:schemeClr val="lt2"/>
              </a:solidFill>
            </a:endParaRPr>
          </a:p>
        </p:txBody>
      </p:sp>
      <p:graphicFrame>
        <p:nvGraphicFramePr>
          <p:cNvPr id="92" name="Google Shape;92;p17"/>
          <p:cNvGraphicFramePr/>
          <p:nvPr/>
        </p:nvGraphicFramePr>
        <p:xfrm>
          <a:off x="142450" y="1357150"/>
          <a:ext cx="1468275" cy="1188630"/>
        </p:xfrm>
        <a:graphic>
          <a:graphicData uri="http://schemas.openxmlformats.org/drawingml/2006/table">
            <a:tbl>
              <a:tblPr>
                <a:noFill/>
                <a:tableStyleId>{636A2A9A-57AB-42DC-BD9B-1E6AD74CEB06}</a:tableStyleId>
              </a:tblPr>
              <a:tblGrid>
                <a:gridCol w="489425">
                  <a:extLst>
                    <a:ext uri="{9D8B030D-6E8A-4147-A177-3AD203B41FA5}">
                      <a16:colId xmlns:a16="http://schemas.microsoft.com/office/drawing/2014/main" val="20000"/>
                    </a:ext>
                  </a:extLst>
                </a:gridCol>
                <a:gridCol w="489425">
                  <a:extLst>
                    <a:ext uri="{9D8B030D-6E8A-4147-A177-3AD203B41FA5}">
                      <a16:colId xmlns:a16="http://schemas.microsoft.com/office/drawing/2014/main" val="20001"/>
                    </a:ext>
                  </a:extLst>
                </a:gridCol>
                <a:gridCol w="489425">
                  <a:extLst>
                    <a:ext uri="{9D8B030D-6E8A-4147-A177-3AD203B41FA5}">
                      <a16:colId xmlns:a16="http://schemas.microsoft.com/office/drawing/2014/main" val="20002"/>
                    </a:ext>
                  </a:extLst>
                </a:gridCol>
              </a:tblGrid>
              <a:tr h="255150">
                <a:tc gridSpan="3">
                  <a:txBody>
                    <a:bodyPr/>
                    <a:lstStyle/>
                    <a:p>
                      <a:pPr marL="0" lvl="0" indent="0" algn="ctr" rtl="0">
                        <a:spcBef>
                          <a:spcPts val="0"/>
                        </a:spcBef>
                        <a:spcAft>
                          <a:spcPts val="0"/>
                        </a:spcAft>
                        <a:buNone/>
                      </a:pPr>
                      <a:r>
                        <a:rPr lang="en-GB"/>
                        <a:t>Table A</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8975">
                <a:tc>
                  <a:txBody>
                    <a:bodyPr/>
                    <a:lstStyle/>
                    <a:p>
                      <a:pPr marL="0" lvl="0" indent="0" algn="l" rtl="0">
                        <a:spcBef>
                          <a:spcPts val="0"/>
                        </a:spcBef>
                        <a:spcAft>
                          <a:spcPts val="0"/>
                        </a:spcAft>
                        <a:buNone/>
                      </a:pP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8975">
                <a:tc>
                  <a:txBody>
                    <a:bodyPr/>
                    <a:lstStyle/>
                    <a:p>
                      <a:pPr marL="0" lvl="0" indent="0" algn="l" rtl="0">
                        <a:spcBef>
                          <a:spcPts val="0"/>
                        </a:spcBef>
                        <a:spcAft>
                          <a:spcPts val="0"/>
                        </a:spcAft>
                        <a:buNone/>
                      </a:pP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graphicFrame>
        <p:nvGraphicFramePr>
          <p:cNvPr id="93" name="Google Shape;93;p17"/>
          <p:cNvGraphicFramePr/>
          <p:nvPr/>
        </p:nvGraphicFramePr>
        <p:xfrm>
          <a:off x="142450" y="2967050"/>
          <a:ext cx="1468275" cy="1188630"/>
        </p:xfrm>
        <a:graphic>
          <a:graphicData uri="http://schemas.openxmlformats.org/drawingml/2006/table">
            <a:tbl>
              <a:tblPr>
                <a:noFill/>
                <a:tableStyleId>{636A2A9A-57AB-42DC-BD9B-1E6AD74CEB06}</a:tableStyleId>
              </a:tblPr>
              <a:tblGrid>
                <a:gridCol w="489425">
                  <a:extLst>
                    <a:ext uri="{9D8B030D-6E8A-4147-A177-3AD203B41FA5}">
                      <a16:colId xmlns:a16="http://schemas.microsoft.com/office/drawing/2014/main" val="20000"/>
                    </a:ext>
                  </a:extLst>
                </a:gridCol>
                <a:gridCol w="489425">
                  <a:extLst>
                    <a:ext uri="{9D8B030D-6E8A-4147-A177-3AD203B41FA5}">
                      <a16:colId xmlns:a16="http://schemas.microsoft.com/office/drawing/2014/main" val="20001"/>
                    </a:ext>
                  </a:extLst>
                </a:gridCol>
                <a:gridCol w="489425">
                  <a:extLst>
                    <a:ext uri="{9D8B030D-6E8A-4147-A177-3AD203B41FA5}">
                      <a16:colId xmlns:a16="http://schemas.microsoft.com/office/drawing/2014/main" val="20002"/>
                    </a:ext>
                  </a:extLst>
                </a:gridCol>
              </a:tblGrid>
              <a:tr h="255150">
                <a:tc gridSpan="3">
                  <a:txBody>
                    <a:bodyPr/>
                    <a:lstStyle/>
                    <a:p>
                      <a:pPr marL="0" lvl="0" indent="0" algn="ctr" rtl="0">
                        <a:spcBef>
                          <a:spcPts val="0"/>
                        </a:spcBef>
                        <a:spcAft>
                          <a:spcPts val="0"/>
                        </a:spcAft>
                        <a:buNone/>
                      </a:pPr>
                      <a:r>
                        <a:rPr lang="en-GB"/>
                        <a:t>Table B</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8975">
                <a:tc>
                  <a:txBody>
                    <a:bodyPr/>
                    <a:lstStyle/>
                    <a:p>
                      <a:pPr marL="0" lvl="0" indent="0" algn="l" rtl="0">
                        <a:spcBef>
                          <a:spcPts val="0"/>
                        </a:spcBef>
                        <a:spcAft>
                          <a:spcPts val="0"/>
                        </a:spcAft>
                        <a:buNone/>
                      </a:pP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8975">
                <a:tc>
                  <a:txBody>
                    <a:bodyPr/>
                    <a:lstStyle/>
                    <a:p>
                      <a:pPr marL="0" lvl="0" indent="0" algn="l" rtl="0">
                        <a:spcBef>
                          <a:spcPts val="0"/>
                        </a:spcBef>
                        <a:spcAft>
                          <a:spcPts val="0"/>
                        </a:spcAft>
                        <a:buNone/>
                      </a:pP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94" name="Google Shape;94;p17"/>
          <p:cNvSpPr/>
          <p:nvPr/>
        </p:nvSpPr>
        <p:spPr>
          <a:xfrm>
            <a:off x="2131625" y="2149575"/>
            <a:ext cx="979800" cy="860700"/>
          </a:xfrm>
          <a:prstGeom prst="roundRect">
            <a:avLst>
              <a:gd name="adj" fmla="val 16667"/>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Row-wise embedding using fine-tuned BERT</a:t>
            </a:r>
            <a:endParaRPr sz="1100"/>
          </a:p>
        </p:txBody>
      </p:sp>
      <p:cxnSp>
        <p:nvCxnSpPr>
          <p:cNvPr id="95" name="Google Shape;95;p17"/>
          <p:cNvCxnSpPr>
            <a:endCxn id="94" idx="1"/>
          </p:cNvCxnSpPr>
          <p:nvPr/>
        </p:nvCxnSpPr>
        <p:spPr>
          <a:xfrm>
            <a:off x="1626725" y="1890225"/>
            <a:ext cx="504900" cy="689700"/>
          </a:xfrm>
          <a:prstGeom prst="straightConnector1">
            <a:avLst/>
          </a:prstGeom>
          <a:noFill/>
          <a:ln w="9525" cap="flat" cmpd="sng">
            <a:solidFill>
              <a:schemeClr val="dk2"/>
            </a:solidFill>
            <a:prstDash val="solid"/>
            <a:round/>
            <a:headEnd type="none" w="med" len="med"/>
            <a:tailEnd type="triangle" w="med" len="med"/>
          </a:ln>
        </p:spPr>
      </p:cxnSp>
      <p:cxnSp>
        <p:nvCxnSpPr>
          <p:cNvPr id="96" name="Google Shape;96;p17"/>
          <p:cNvCxnSpPr>
            <a:endCxn id="94" idx="1"/>
          </p:cNvCxnSpPr>
          <p:nvPr/>
        </p:nvCxnSpPr>
        <p:spPr>
          <a:xfrm rot="10800000" flipH="1">
            <a:off x="1626725" y="2579925"/>
            <a:ext cx="504900" cy="717900"/>
          </a:xfrm>
          <a:prstGeom prst="straightConnector1">
            <a:avLst/>
          </a:prstGeom>
          <a:noFill/>
          <a:ln w="9525" cap="flat" cmpd="sng">
            <a:solidFill>
              <a:schemeClr val="dk2"/>
            </a:solidFill>
            <a:prstDash val="solid"/>
            <a:round/>
            <a:headEnd type="none" w="med" len="med"/>
            <a:tailEnd type="triangle" w="med" len="med"/>
          </a:ln>
        </p:spPr>
      </p:cxnSp>
      <p:cxnSp>
        <p:nvCxnSpPr>
          <p:cNvPr id="97" name="Google Shape;97;p17"/>
          <p:cNvCxnSpPr>
            <a:stCxn id="94" idx="3"/>
          </p:cNvCxnSpPr>
          <p:nvPr/>
        </p:nvCxnSpPr>
        <p:spPr>
          <a:xfrm rot="10800000" flipH="1">
            <a:off x="3111425" y="2578725"/>
            <a:ext cx="439800" cy="1200"/>
          </a:xfrm>
          <a:prstGeom prst="straightConnector1">
            <a:avLst/>
          </a:prstGeom>
          <a:noFill/>
          <a:ln w="9525" cap="flat" cmpd="sng">
            <a:solidFill>
              <a:schemeClr val="dk2"/>
            </a:solidFill>
            <a:prstDash val="solid"/>
            <a:round/>
            <a:headEnd type="none" w="med" len="med"/>
            <a:tailEnd type="triangle" w="med" len="med"/>
          </a:ln>
        </p:spPr>
      </p:cxnSp>
      <p:sp>
        <p:nvSpPr>
          <p:cNvPr id="98" name="Google Shape;98;p17"/>
          <p:cNvSpPr/>
          <p:nvPr/>
        </p:nvSpPr>
        <p:spPr>
          <a:xfrm>
            <a:off x="3589325" y="2226900"/>
            <a:ext cx="1237500" cy="689700"/>
          </a:xfrm>
          <a:prstGeom prst="flowChartAlternateProcess">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100"/>
              <a:t>Concat to form single table embedding</a:t>
            </a:r>
            <a:endParaRPr sz="1100"/>
          </a:p>
        </p:txBody>
      </p:sp>
      <p:sp>
        <p:nvSpPr>
          <p:cNvPr id="99" name="Google Shape;99;p17"/>
          <p:cNvSpPr/>
          <p:nvPr/>
        </p:nvSpPr>
        <p:spPr>
          <a:xfrm>
            <a:off x="5338025" y="2122875"/>
            <a:ext cx="1281600" cy="914100"/>
          </a:xfrm>
          <a:prstGeom prst="diamond">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t>Deep learning model</a:t>
            </a:r>
            <a:endParaRPr sz="1000"/>
          </a:p>
        </p:txBody>
      </p:sp>
      <p:cxnSp>
        <p:nvCxnSpPr>
          <p:cNvPr id="100" name="Google Shape;100;p17"/>
          <p:cNvCxnSpPr>
            <a:stCxn id="99" idx="3"/>
          </p:cNvCxnSpPr>
          <p:nvPr/>
        </p:nvCxnSpPr>
        <p:spPr>
          <a:xfrm>
            <a:off x="6619625" y="2579925"/>
            <a:ext cx="244500" cy="7500"/>
          </a:xfrm>
          <a:prstGeom prst="straightConnector1">
            <a:avLst/>
          </a:prstGeom>
          <a:noFill/>
          <a:ln w="9525" cap="flat" cmpd="sng">
            <a:solidFill>
              <a:schemeClr val="dk2"/>
            </a:solidFill>
            <a:prstDash val="solid"/>
            <a:round/>
            <a:headEnd type="none" w="med" len="med"/>
            <a:tailEnd type="triangle" w="med" len="med"/>
          </a:ln>
        </p:spPr>
      </p:cxnSp>
      <p:sp>
        <p:nvSpPr>
          <p:cNvPr id="101" name="Google Shape;101;p17"/>
          <p:cNvSpPr/>
          <p:nvPr/>
        </p:nvSpPr>
        <p:spPr>
          <a:xfrm>
            <a:off x="6835075" y="2297325"/>
            <a:ext cx="916500" cy="572700"/>
          </a:xfrm>
          <a:prstGeom prst="ellipse">
            <a:avLst/>
          </a:prstGeom>
          <a:gradFill>
            <a:gsLst>
              <a:gs pos="0">
                <a:srgbClr val="FDECDB"/>
              </a:gs>
              <a:gs pos="100000">
                <a:srgbClr val="F0A963"/>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t>Output</a:t>
            </a:r>
            <a:endParaRPr sz="1000"/>
          </a:p>
          <a:p>
            <a:pPr marL="0" lvl="0" indent="0" algn="l" rtl="0">
              <a:spcBef>
                <a:spcPts val="0"/>
              </a:spcBef>
              <a:spcAft>
                <a:spcPts val="0"/>
              </a:spcAft>
              <a:buNone/>
            </a:pPr>
            <a:r>
              <a:rPr lang="en-GB" sz="1000"/>
              <a:t>(0/1)</a:t>
            </a:r>
            <a:endParaRPr sz="1000"/>
          </a:p>
        </p:txBody>
      </p:sp>
      <p:sp>
        <p:nvSpPr>
          <p:cNvPr id="102" name="Google Shape;102;p17"/>
          <p:cNvSpPr/>
          <p:nvPr/>
        </p:nvSpPr>
        <p:spPr>
          <a:xfrm>
            <a:off x="4459738" y="3554325"/>
            <a:ext cx="979775" cy="1188625"/>
          </a:xfrm>
          <a:prstGeom prst="flowChartMagneticDisk">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100"/>
              <a:t>Dataset : embeddings and labels</a:t>
            </a:r>
            <a:endParaRPr sz="1100"/>
          </a:p>
        </p:txBody>
      </p:sp>
      <p:cxnSp>
        <p:nvCxnSpPr>
          <p:cNvPr id="103" name="Google Shape;103;p17"/>
          <p:cNvCxnSpPr>
            <a:stCxn id="98" idx="2"/>
            <a:endCxn id="102" idx="1"/>
          </p:cNvCxnSpPr>
          <p:nvPr/>
        </p:nvCxnSpPr>
        <p:spPr>
          <a:xfrm>
            <a:off x="4208075" y="2916600"/>
            <a:ext cx="741600" cy="637800"/>
          </a:xfrm>
          <a:prstGeom prst="straightConnector1">
            <a:avLst/>
          </a:prstGeom>
          <a:noFill/>
          <a:ln w="19050" cap="flat" cmpd="sng">
            <a:solidFill>
              <a:schemeClr val="dk2"/>
            </a:solidFill>
            <a:prstDash val="dashDot"/>
            <a:round/>
            <a:headEnd type="none" w="med" len="med"/>
            <a:tailEnd type="triangle" w="med" len="med"/>
          </a:ln>
        </p:spPr>
      </p:cxnSp>
      <p:cxnSp>
        <p:nvCxnSpPr>
          <p:cNvPr id="104" name="Google Shape;104;p17"/>
          <p:cNvCxnSpPr>
            <a:stCxn id="102" idx="1"/>
            <a:endCxn id="99" idx="2"/>
          </p:cNvCxnSpPr>
          <p:nvPr/>
        </p:nvCxnSpPr>
        <p:spPr>
          <a:xfrm rot="10800000" flipH="1">
            <a:off x="4949625" y="3036825"/>
            <a:ext cx="1029300" cy="517500"/>
          </a:xfrm>
          <a:prstGeom prst="straightConnector1">
            <a:avLst/>
          </a:prstGeom>
          <a:noFill/>
          <a:ln w="19050" cap="flat" cmpd="sng">
            <a:solidFill>
              <a:schemeClr val="dk2"/>
            </a:solidFill>
            <a:prstDash val="dashDot"/>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8"/>
        <p:cNvGrpSpPr/>
        <p:nvPr/>
      </p:nvGrpSpPr>
      <p:grpSpPr>
        <a:xfrm>
          <a:off x="0" y="0"/>
          <a:ext cx="0" cy="0"/>
          <a:chOff x="0" y="0"/>
          <a:chExt cx="0" cy="0"/>
        </a:xfrm>
      </p:grpSpPr>
      <p:sp>
        <p:nvSpPr>
          <p:cNvPr id="109" name="Google Shape;109;p18"/>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sz="2800">
                <a:solidFill>
                  <a:srgbClr val="63D297"/>
                </a:solidFill>
                <a:latin typeface="Proxima Nova"/>
                <a:ea typeface="Proxima Nova"/>
                <a:cs typeface="Proxima Nova"/>
                <a:sym typeface="Proxima Nova"/>
              </a:rPr>
              <a:t>Data Pre-processing</a:t>
            </a:r>
            <a:endParaRPr sz="2800">
              <a:solidFill>
                <a:srgbClr val="63D297"/>
              </a:solidFill>
              <a:latin typeface="Proxima Nova"/>
              <a:ea typeface="Proxima Nova"/>
              <a:cs typeface="Proxima Nova"/>
              <a:sym typeface="Proxima Nova"/>
            </a:endParaRPr>
          </a:p>
        </p:txBody>
      </p:sp>
      <p:sp>
        <p:nvSpPr>
          <p:cNvPr id="110" name="Google Shape;110;p18"/>
          <p:cNvSpPr txBox="1"/>
          <p:nvPr/>
        </p:nvSpPr>
        <p:spPr>
          <a:xfrm>
            <a:off x="311700" y="1152475"/>
            <a:ext cx="8520600" cy="1329900"/>
          </a:xfrm>
          <a:prstGeom prst="rect">
            <a:avLst/>
          </a:prstGeom>
          <a:noFill/>
          <a:ln>
            <a:noFill/>
          </a:ln>
        </p:spPr>
        <p:txBody>
          <a:bodyPr spcFirstLastPara="1" wrap="square" lIns="91425" tIns="91425" rIns="91425" bIns="91425" anchor="t" anchorCtr="0">
            <a:normAutofit fontScale="85000" lnSpcReduction="20000"/>
          </a:bodyPr>
          <a:lstStyle/>
          <a:p>
            <a:pPr marL="457200" lvl="0" indent="-325755" algn="l" rtl="0">
              <a:lnSpc>
                <a:spcPct val="115000"/>
              </a:lnSpc>
              <a:spcBef>
                <a:spcPts val="0"/>
              </a:spcBef>
              <a:spcAft>
                <a:spcPts val="0"/>
              </a:spcAft>
              <a:buClr>
                <a:srgbClr val="FFFFFF"/>
              </a:buClr>
              <a:buSzPct val="100000"/>
              <a:buFont typeface="Proxima Nova"/>
              <a:buChar char="●"/>
            </a:pPr>
            <a:r>
              <a:rPr lang="en-GB" sz="1800">
                <a:solidFill>
                  <a:srgbClr val="FFFFFF"/>
                </a:solidFill>
                <a:latin typeface="Proxima Nova"/>
                <a:ea typeface="Proxima Nova"/>
                <a:cs typeface="Proxima Nova"/>
                <a:sym typeface="Proxima Nova"/>
              </a:rPr>
              <a:t>Each row - considered as a sentence</a:t>
            </a:r>
            <a:endParaRPr sz="1800">
              <a:solidFill>
                <a:srgbClr val="FFFFFF"/>
              </a:solidFill>
              <a:latin typeface="Proxima Nova"/>
              <a:ea typeface="Proxima Nova"/>
              <a:cs typeface="Proxima Nova"/>
              <a:sym typeface="Proxima Nova"/>
            </a:endParaRPr>
          </a:p>
          <a:p>
            <a:pPr marL="457200" lvl="0" indent="-325755" algn="l" rtl="0">
              <a:lnSpc>
                <a:spcPct val="115000"/>
              </a:lnSpc>
              <a:spcBef>
                <a:spcPts val="0"/>
              </a:spcBef>
              <a:spcAft>
                <a:spcPts val="0"/>
              </a:spcAft>
              <a:buClr>
                <a:srgbClr val="FFFFFF"/>
              </a:buClr>
              <a:buSzPct val="100000"/>
              <a:buFont typeface="Proxima Nova"/>
              <a:buChar char="●"/>
            </a:pPr>
            <a:r>
              <a:rPr lang="en-GB" sz="1800">
                <a:solidFill>
                  <a:srgbClr val="FFFFFF"/>
                </a:solidFill>
                <a:latin typeface="Proxima Nova"/>
                <a:ea typeface="Proxima Nova"/>
                <a:cs typeface="Proxima Nova"/>
                <a:sym typeface="Proxima Nova"/>
              </a:rPr>
              <a:t>Each sentence is tokenized, stop words are removed, serialised and then embedded using BERT.</a:t>
            </a:r>
            <a:endParaRPr sz="1800">
              <a:solidFill>
                <a:srgbClr val="FFFFFF"/>
              </a:solidFill>
              <a:latin typeface="Proxima Nova"/>
              <a:ea typeface="Proxima Nova"/>
              <a:cs typeface="Proxima Nova"/>
              <a:sym typeface="Proxima Nova"/>
            </a:endParaRPr>
          </a:p>
          <a:p>
            <a:pPr marL="457200" lvl="0" indent="-325755" algn="l" rtl="0">
              <a:lnSpc>
                <a:spcPct val="115000"/>
              </a:lnSpc>
              <a:spcBef>
                <a:spcPts val="0"/>
              </a:spcBef>
              <a:spcAft>
                <a:spcPts val="0"/>
              </a:spcAft>
              <a:buClr>
                <a:srgbClr val="FFFFFF"/>
              </a:buClr>
              <a:buSzPct val="100000"/>
              <a:buFont typeface="Proxima Nova"/>
              <a:buChar char="●"/>
            </a:pPr>
            <a:r>
              <a:rPr lang="en-GB" sz="1800">
                <a:solidFill>
                  <a:srgbClr val="FFFFFF"/>
                </a:solidFill>
                <a:latin typeface="Proxima Nova"/>
                <a:ea typeface="Proxima Nova"/>
                <a:cs typeface="Proxima Nova"/>
                <a:sym typeface="Proxima Nova"/>
              </a:rPr>
              <a:t>Rows with Null values deleted.</a:t>
            </a:r>
            <a:endParaRPr sz="1800">
              <a:solidFill>
                <a:srgbClr val="FFFFFF"/>
              </a:solidFill>
              <a:latin typeface="Proxima Nova"/>
              <a:ea typeface="Proxima Nova"/>
              <a:cs typeface="Proxima Nova"/>
              <a:sym typeface="Proxima Nova"/>
            </a:endParaRPr>
          </a:p>
          <a:p>
            <a:pPr marL="457200" lvl="0" indent="0" algn="l" rtl="0">
              <a:lnSpc>
                <a:spcPct val="115000"/>
              </a:lnSpc>
              <a:spcBef>
                <a:spcPts val="0"/>
              </a:spcBef>
              <a:spcAft>
                <a:spcPts val="0"/>
              </a:spcAft>
              <a:buNone/>
            </a:pPr>
            <a:endParaRPr sz="1800">
              <a:solidFill>
                <a:srgbClr val="616161"/>
              </a:solidFill>
              <a:latin typeface="Proxima Nova"/>
              <a:ea typeface="Proxima Nova"/>
              <a:cs typeface="Proxima Nova"/>
              <a:sym typeface="Proxima Nova"/>
            </a:endParaRPr>
          </a:p>
        </p:txBody>
      </p:sp>
      <p:sp>
        <p:nvSpPr>
          <p:cNvPr id="111" name="Google Shape;111;p18"/>
          <p:cNvSpPr/>
          <p:nvPr/>
        </p:nvSpPr>
        <p:spPr>
          <a:xfrm>
            <a:off x="311700" y="2952575"/>
            <a:ext cx="1655100" cy="441900"/>
          </a:xfrm>
          <a:prstGeom prst="rect">
            <a:avLst/>
          </a:prstGeom>
          <a:gradFill>
            <a:gsLst>
              <a:gs pos="0">
                <a:srgbClr val="D4E5F5"/>
              </a:gs>
              <a:gs pos="100000">
                <a:srgbClr val="70A4D5"/>
              </a:gs>
            </a:gsLst>
            <a:path path="circle">
              <a:fillToRect l="50000" t="50000" r="50000" b="50000"/>
            </a:path>
            <a:tileRect/>
          </a:gradFill>
          <a:ln w="9525" cap="flat" cmpd="sng">
            <a:solidFill>
              <a:srgbClr val="4BA1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“This is an Apple”</a:t>
            </a:r>
            <a:endParaRPr/>
          </a:p>
        </p:txBody>
      </p:sp>
      <p:sp>
        <p:nvSpPr>
          <p:cNvPr id="112" name="Google Shape;112;p18"/>
          <p:cNvSpPr/>
          <p:nvPr/>
        </p:nvSpPr>
        <p:spPr>
          <a:xfrm>
            <a:off x="2316525" y="2952575"/>
            <a:ext cx="1614000" cy="441900"/>
          </a:xfrm>
          <a:prstGeom prst="rect">
            <a:avLst/>
          </a:prstGeom>
          <a:gradFill>
            <a:gsLst>
              <a:gs pos="0">
                <a:srgbClr val="D4E5F5"/>
              </a:gs>
              <a:gs pos="100000">
                <a:srgbClr val="70A4D5"/>
              </a:gs>
            </a:gsLst>
            <a:path path="circle">
              <a:fillToRect l="50000" t="50000" r="50000" b="50000"/>
            </a:path>
            <a:tileRect/>
          </a:gradFill>
          <a:ln w="9525" cap="flat" cmpd="sng">
            <a:solidFill>
              <a:srgbClr val="4BA1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[“This”, “is”, “an”, “Apple”]</a:t>
            </a:r>
            <a:endParaRPr/>
          </a:p>
        </p:txBody>
      </p:sp>
      <p:sp>
        <p:nvSpPr>
          <p:cNvPr id="113" name="Google Shape;113;p18"/>
          <p:cNvSpPr/>
          <p:nvPr/>
        </p:nvSpPr>
        <p:spPr>
          <a:xfrm>
            <a:off x="4280250" y="2952575"/>
            <a:ext cx="1453500" cy="441900"/>
          </a:xfrm>
          <a:prstGeom prst="rect">
            <a:avLst/>
          </a:prstGeom>
          <a:gradFill>
            <a:gsLst>
              <a:gs pos="0">
                <a:srgbClr val="D4E5F5"/>
              </a:gs>
              <a:gs pos="100000">
                <a:srgbClr val="70A4D5"/>
              </a:gs>
            </a:gsLst>
            <a:path path="circle">
              <a:fillToRect l="50000" t="50000" r="50000" b="50000"/>
            </a:path>
            <a:tileRect/>
          </a:gradFill>
          <a:ln w="9525" cap="flat" cmpd="sng">
            <a:solidFill>
              <a:srgbClr val="4BA1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[“This”, “Apple”]</a:t>
            </a:r>
            <a:endParaRPr/>
          </a:p>
        </p:txBody>
      </p:sp>
      <p:sp>
        <p:nvSpPr>
          <p:cNvPr id="114" name="Google Shape;114;p18"/>
          <p:cNvSpPr/>
          <p:nvPr/>
        </p:nvSpPr>
        <p:spPr>
          <a:xfrm>
            <a:off x="7895075" y="2952575"/>
            <a:ext cx="1066200" cy="441900"/>
          </a:xfrm>
          <a:prstGeom prst="rect">
            <a:avLst/>
          </a:prstGeom>
          <a:gradFill>
            <a:gsLst>
              <a:gs pos="0">
                <a:srgbClr val="D4E5F5"/>
              </a:gs>
              <a:gs pos="100000">
                <a:srgbClr val="70A4D5"/>
              </a:gs>
            </a:gsLst>
            <a:path path="circle">
              <a:fillToRect l="50000" t="50000" r="50000" b="50000"/>
            </a:path>
            <a:tileRect/>
          </a:gradFill>
          <a:ln w="9525" cap="flat" cmpd="sng">
            <a:solidFill>
              <a:srgbClr val="4BA1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[0 0 … 1 2]</a:t>
            </a:r>
            <a:endParaRPr/>
          </a:p>
        </p:txBody>
      </p:sp>
      <p:sp>
        <p:nvSpPr>
          <p:cNvPr id="115" name="Google Shape;115;p18"/>
          <p:cNvSpPr/>
          <p:nvPr/>
        </p:nvSpPr>
        <p:spPr>
          <a:xfrm>
            <a:off x="6087675" y="2952575"/>
            <a:ext cx="1477200" cy="441900"/>
          </a:xfrm>
          <a:prstGeom prst="rect">
            <a:avLst/>
          </a:prstGeom>
          <a:gradFill>
            <a:gsLst>
              <a:gs pos="0">
                <a:srgbClr val="D4E5F5"/>
              </a:gs>
              <a:gs pos="100000">
                <a:srgbClr val="70A4D5"/>
              </a:gs>
            </a:gsLst>
            <a:path path="circle">
              <a:fillToRect l="50000" t="50000" r="50000" b="50000"/>
            </a:path>
            <a:tileRect/>
          </a:gradFill>
          <a:ln w="9525" cap="flat" cmpd="sng">
            <a:solidFill>
              <a:srgbClr val="4BA1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“[CLS] This Apple [SEP]”</a:t>
            </a:r>
            <a:endParaRPr/>
          </a:p>
        </p:txBody>
      </p:sp>
      <p:sp>
        <p:nvSpPr>
          <p:cNvPr id="116" name="Google Shape;116;p18"/>
          <p:cNvSpPr txBox="1"/>
          <p:nvPr/>
        </p:nvSpPr>
        <p:spPr>
          <a:xfrm>
            <a:off x="555450" y="3657800"/>
            <a:ext cx="1167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FFF176"/>
                </a:solidFill>
                <a:latin typeface="Proxima Nova"/>
                <a:ea typeface="Proxima Nova"/>
                <a:cs typeface="Proxima Nova"/>
                <a:sym typeface="Proxima Nova"/>
              </a:rPr>
              <a:t>Row as a sentence</a:t>
            </a:r>
            <a:endParaRPr>
              <a:solidFill>
                <a:srgbClr val="FFF176"/>
              </a:solidFill>
              <a:latin typeface="Proxima Nova"/>
              <a:ea typeface="Proxima Nova"/>
              <a:cs typeface="Proxima Nova"/>
              <a:sym typeface="Proxima Nova"/>
            </a:endParaRPr>
          </a:p>
        </p:txBody>
      </p:sp>
      <p:sp>
        <p:nvSpPr>
          <p:cNvPr id="117" name="Google Shape;117;p18"/>
          <p:cNvSpPr txBox="1"/>
          <p:nvPr/>
        </p:nvSpPr>
        <p:spPr>
          <a:xfrm>
            <a:off x="2539725" y="3657800"/>
            <a:ext cx="116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FFF176"/>
                </a:solidFill>
                <a:latin typeface="Proxima Nova"/>
                <a:ea typeface="Proxima Nova"/>
                <a:cs typeface="Proxima Nova"/>
                <a:sym typeface="Proxima Nova"/>
              </a:rPr>
              <a:t>Tokens</a:t>
            </a:r>
            <a:endParaRPr>
              <a:solidFill>
                <a:srgbClr val="FFF176"/>
              </a:solidFill>
              <a:latin typeface="Proxima Nova"/>
              <a:ea typeface="Proxima Nova"/>
              <a:cs typeface="Proxima Nova"/>
              <a:sym typeface="Proxima Nova"/>
            </a:endParaRPr>
          </a:p>
        </p:txBody>
      </p:sp>
      <p:sp>
        <p:nvSpPr>
          <p:cNvPr id="118" name="Google Shape;118;p18"/>
          <p:cNvSpPr txBox="1"/>
          <p:nvPr/>
        </p:nvSpPr>
        <p:spPr>
          <a:xfrm>
            <a:off x="4423200" y="3612725"/>
            <a:ext cx="1167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FFF176"/>
                </a:solidFill>
                <a:latin typeface="Proxima Nova"/>
                <a:ea typeface="Proxima Nova"/>
                <a:cs typeface="Proxima Nova"/>
                <a:sym typeface="Proxima Nova"/>
              </a:rPr>
              <a:t>Tokens - after removing stopwords</a:t>
            </a:r>
            <a:endParaRPr>
              <a:solidFill>
                <a:srgbClr val="FFF176"/>
              </a:solidFill>
              <a:latin typeface="Proxima Nova"/>
              <a:ea typeface="Proxima Nova"/>
              <a:cs typeface="Proxima Nova"/>
              <a:sym typeface="Proxima Nova"/>
            </a:endParaRPr>
          </a:p>
        </p:txBody>
      </p:sp>
      <p:sp>
        <p:nvSpPr>
          <p:cNvPr id="119" name="Google Shape;119;p18"/>
          <p:cNvSpPr txBox="1"/>
          <p:nvPr/>
        </p:nvSpPr>
        <p:spPr>
          <a:xfrm>
            <a:off x="6242475" y="3765500"/>
            <a:ext cx="116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FFF176"/>
                </a:solidFill>
                <a:latin typeface="Proxima Nova"/>
                <a:ea typeface="Proxima Nova"/>
                <a:cs typeface="Proxima Nova"/>
                <a:sym typeface="Proxima Nova"/>
              </a:rPr>
              <a:t>Serialised</a:t>
            </a:r>
            <a:endParaRPr>
              <a:solidFill>
                <a:srgbClr val="FFF176"/>
              </a:solidFill>
              <a:latin typeface="Proxima Nova"/>
              <a:ea typeface="Proxima Nova"/>
              <a:cs typeface="Proxima Nova"/>
              <a:sym typeface="Proxima Nova"/>
            </a:endParaRPr>
          </a:p>
        </p:txBody>
      </p:sp>
      <p:sp>
        <p:nvSpPr>
          <p:cNvPr id="120" name="Google Shape;120;p18"/>
          <p:cNvSpPr txBox="1"/>
          <p:nvPr/>
        </p:nvSpPr>
        <p:spPr>
          <a:xfrm>
            <a:off x="7895075" y="3765500"/>
            <a:ext cx="116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FFF176"/>
                </a:solidFill>
                <a:latin typeface="Proxima Nova"/>
                <a:ea typeface="Proxima Nova"/>
                <a:cs typeface="Proxima Nova"/>
                <a:sym typeface="Proxima Nova"/>
              </a:rPr>
              <a:t>embeddings</a:t>
            </a:r>
            <a:endParaRPr>
              <a:solidFill>
                <a:srgbClr val="FFF176"/>
              </a:solidFill>
              <a:latin typeface="Proxima Nova"/>
              <a:ea typeface="Proxima Nova"/>
              <a:cs typeface="Proxima Nova"/>
              <a:sym typeface="Proxima Nova"/>
            </a:endParaRPr>
          </a:p>
        </p:txBody>
      </p:sp>
      <p:cxnSp>
        <p:nvCxnSpPr>
          <p:cNvPr id="121" name="Google Shape;121;p18"/>
          <p:cNvCxnSpPr>
            <a:stCxn id="111" idx="3"/>
            <a:endCxn id="112" idx="1"/>
          </p:cNvCxnSpPr>
          <p:nvPr/>
        </p:nvCxnSpPr>
        <p:spPr>
          <a:xfrm>
            <a:off x="1966800" y="3173525"/>
            <a:ext cx="349800" cy="0"/>
          </a:xfrm>
          <a:prstGeom prst="straightConnector1">
            <a:avLst/>
          </a:prstGeom>
          <a:noFill/>
          <a:ln w="38100" cap="flat" cmpd="sng">
            <a:solidFill>
              <a:srgbClr val="FF5252"/>
            </a:solidFill>
            <a:prstDash val="solid"/>
            <a:round/>
            <a:headEnd type="none" w="med" len="med"/>
            <a:tailEnd type="triangle" w="med" len="med"/>
          </a:ln>
        </p:spPr>
      </p:cxnSp>
      <p:cxnSp>
        <p:nvCxnSpPr>
          <p:cNvPr id="122" name="Google Shape;122;p18"/>
          <p:cNvCxnSpPr>
            <a:stCxn id="112" idx="3"/>
            <a:endCxn id="113" idx="1"/>
          </p:cNvCxnSpPr>
          <p:nvPr/>
        </p:nvCxnSpPr>
        <p:spPr>
          <a:xfrm>
            <a:off x="3930525" y="3173525"/>
            <a:ext cx="349800" cy="0"/>
          </a:xfrm>
          <a:prstGeom prst="straightConnector1">
            <a:avLst/>
          </a:prstGeom>
          <a:noFill/>
          <a:ln w="38100" cap="flat" cmpd="sng">
            <a:solidFill>
              <a:srgbClr val="FF5252"/>
            </a:solidFill>
            <a:prstDash val="solid"/>
            <a:round/>
            <a:headEnd type="none" w="med" len="med"/>
            <a:tailEnd type="triangle" w="med" len="med"/>
          </a:ln>
        </p:spPr>
      </p:cxnSp>
      <p:cxnSp>
        <p:nvCxnSpPr>
          <p:cNvPr id="123" name="Google Shape;123;p18"/>
          <p:cNvCxnSpPr>
            <a:stCxn id="113" idx="3"/>
            <a:endCxn id="115" idx="1"/>
          </p:cNvCxnSpPr>
          <p:nvPr/>
        </p:nvCxnSpPr>
        <p:spPr>
          <a:xfrm>
            <a:off x="5733750" y="3173525"/>
            <a:ext cx="354000" cy="0"/>
          </a:xfrm>
          <a:prstGeom prst="straightConnector1">
            <a:avLst/>
          </a:prstGeom>
          <a:noFill/>
          <a:ln w="38100" cap="flat" cmpd="sng">
            <a:solidFill>
              <a:srgbClr val="FF5252"/>
            </a:solidFill>
            <a:prstDash val="solid"/>
            <a:round/>
            <a:headEnd type="none" w="med" len="med"/>
            <a:tailEnd type="triangle" w="med" len="med"/>
          </a:ln>
        </p:spPr>
      </p:cxnSp>
      <p:cxnSp>
        <p:nvCxnSpPr>
          <p:cNvPr id="124" name="Google Shape;124;p18"/>
          <p:cNvCxnSpPr>
            <a:stCxn id="115" idx="3"/>
            <a:endCxn id="114" idx="1"/>
          </p:cNvCxnSpPr>
          <p:nvPr/>
        </p:nvCxnSpPr>
        <p:spPr>
          <a:xfrm>
            <a:off x="7564875" y="3173525"/>
            <a:ext cx="330300" cy="0"/>
          </a:xfrm>
          <a:prstGeom prst="straightConnector1">
            <a:avLst/>
          </a:prstGeom>
          <a:noFill/>
          <a:ln w="38100" cap="flat" cmpd="sng">
            <a:solidFill>
              <a:srgbClr val="FF5252"/>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19"/>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sz="2800">
                <a:solidFill>
                  <a:srgbClr val="63D297"/>
                </a:solidFill>
                <a:latin typeface="Proxima Nova"/>
                <a:ea typeface="Proxima Nova"/>
                <a:cs typeface="Proxima Nova"/>
                <a:sym typeface="Proxima Nova"/>
              </a:rPr>
              <a:t>Proposed Solution - Row wise embedding</a:t>
            </a:r>
            <a:endParaRPr sz="2800">
              <a:solidFill>
                <a:srgbClr val="63D297"/>
              </a:solidFill>
              <a:latin typeface="Proxima Nova"/>
              <a:ea typeface="Proxima Nova"/>
              <a:cs typeface="Proxima Nova"/>
              <a:sym typeface="Proxima Nova"/>
            </a:endParaRPr>
          </a:p>
        </p:txBody>
      </p:sp>
      <p:graphicFrame>
        <p:nvGraphicFramePr>
          <p:cNvPr id="130" name="Google Shape;130;p19"/>
          <p:cNvGraphicFramePr/>
          <p:nvPr/>
        </p:nvGraphicFramePr>
        <p:xfrm>
          <a:off x="1341263" y="1862675"/>
          <a:ext cx="1468275" cy="1188630"/>
        </p:xfrm>
        <a:graphic>
          <a:graphicData uri="http://schemas.openxmlformats.org/drawingml/2006/table">
            <a:tbl>
              <a:tblPr>
                <a:noFill/>
                <a:tableStyleId>{9466C188-0E7F-4626-BB29-F3EFCB177136}</a:tableStyleId>
              </a:tblPr>
              <a:tblGrid>
                <a:gridCol w="489425">
                  <a:extLst>
                    <a:ext uri="{9D8B030D-6E8A-4147-A177-3AD203B41FA5}">
                      <a16:colId xmlns:a16="http://schemas.microsoft.com/office/drawing/2014/main" val="20000"/>
                    </a:ext>
                  </a:extLst>
                </a:gridCol>
                <a:gridCol w="489425">
                  <a:extLst>
                    <a:ext uri="{9D8B030D-6E8A-4147-A177-3AD203B41FA5}">
                      <a16:colId xmlns:a16="http://schemas.microsoft.com/office/drawing/2014/main" val="20001"/>
                    </a:ext>
                  </a:extLst>
                </a:gridCol>
                <a:gridCol w="489425">
                  <a:extLst>
                    <a:ext uri="{9D8B030D-6E8A-4147-A177-3AD203B41FA5}">
                      <a16:colId xmlns:a16="http://schemas.microsoft.com/office/drawing/2014/main" val="20002"/>
                    </a:ext>
                  </a:extLst>
                </a:gridCol>
              </a:tblGrid>
              <a:tr h="255150">
                <a:tc gridSpan="3">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Table A</a:t>
                      </a:r>
                      <a:endParaRPr sz="1400" u="none" strike="noStrike" cap="none"/>
                    </a:p>
                  </a:txBody>
                  <a:tcPr marL="91425" marR="91425" marT="91425" marB="91425">
                    <a:lnL w="9525" cap="flat" cmpd="sng">
                      <a:solidFill>
                        <a:srgbClr val="353744"/>
                      </a:solidFill>
                      <a:prstDash val="solid"/>
                      <a:round/>
                      <a:headEnd type="none" w="sm" len="sm"/>
                      <a:tailEnd type="none" w="sm" len="sm"/>
                    </a:lnL>
                    <a:lnR w="9525" cap="flat" cmpd="sng">
                      <a:solidFill>
                        <a:srgbClr val="353744"/>
                      </a:solidFill>
                      <a:prstDash val="solid"/>
                      <a:round/>
                      <a:headEnd type="none" w="sm" len="sm"/>
                      <a:tailEnd type="none" w="sm" len="sm"/>
                    </a:lnR>
                    <a:lnT w="9525" cap="flat" cmpd="sng">
                      <a:solidFill>
                        <a:srgbClr val="353744"/>
                      </a:solidFill>
                      <a:prstDash val="solid"/>
                      <a:round/>
                      <a:headEnd type="none" w="sm" len="sm"/>
                      <a:tailEnd type="none" w="sm" len="sm"/>
                    </a:lnT>
                    <a:lnB w="9525" cap="flat" cmpd="sng">
                      <a:solidFill>
                        <a:srgbClr val="353744"/>
                      </a:solidFill>
                      <a:prstDash val="solid"/>
                      <a:round/>
                      <a:headEnd type="none" w="sm" len="sm"/>
                      <a:tailEnd type="none" w="sm" len="sm"/>
                    </a:lnB>
                    <a:solidFill>
                      <a:srgbClr val="4BA173"/>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897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353744"/>
                      </a:solidFill>
                      <a:prstDash val="solid"/>
                      <a:round/>
                      <a:headEnd type="none" w="sm" len="sm"/>
                      <a:tailEnd type="none" w="sm" len="sm"/>
                    </a:lnL>
                    <a:lnR w="9525" cap="flat" cmpd="sng">
                      <a:solidFill>
                        <a:srgbClr val="353744"/>
                      </a:solidFill>
                      <a:prstDash val="solid"/>
                      <a:round/>
                      <a:headEnd type="none" w="sm" len="sm"/>
                      <a:tailEnd type="none" w="sm" len="sm"/>
                    </a:lnR>
                    <a:lnT w="9525" cap="flat" cmpd="sng">
                      <a:solidFill>
                        <a:srgbClr val="353744"/>
                      </a:solidFill>
                      <a:prstDash val="solid"/>
                      <a:round/>
                      <a:headEnd type="none" w="sm" len="sm"/>
                      <a:tailEnd type="none" w="sm" len="sm"/>
                    </a:lnT>
                    <a:lnB w="9525" cap="flat" cmpd="sng">
                      <a:solidFill>
                        <a:srgbClr val="35374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353744"/>
                      </a:solidFill>
                      <a:prstDash val="solid"/>
                      <a:round/>
                      <a:headEnd type="none" w="sm" len="sm"/>
                      <a:tailEnd type="none" w="sm" len="sm"/>
                    </a:lnL>
                    <a:lnR w="9525" cap="flat" cmpd="sng">
                      <a:solidFill>
                        <a:srgbClr val="353744"/>
                      </a:solidFill>
                      <a:prstDash val="solid"/>
                      <a:round/>
                      <a:headEnd type="none" w="sm" len="sm"/>
                      <a:tailEnd type="none" w="sm" len="sm"/>
                    </a:lnR>
                    <a:lnT w="9525" cap="flat" cmpd="sng">
                      <a:solidFill>
                        <a:srgbClr val="353744"/>
                      </a:solidFill>
                      <a:prstDash val="solid"/>
                      <a:round/>
                      <a:headEnd type="none" w="sm" len="sm"/>
                      <a:tailEnd type="none" w="sm" len="sm"/>
                    </a:lnT>
                    <a:lnB w="9525" cap="flat" cmpd="sng">
                      <a:solidFill>
                        <a:srgbClr val="35374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353744"/>
                      </a:solidFill>
                      <a:prstDash val="solid"/>
                      <a:round/>
                      <a:headEnd type="none" w="sm" len="sm"/>
                      <a:tailEnd type="none" w="sm" len="sm"/>
                    </a:lnL>
                    <a:lnR w="9525" cap="flat" cmpd="sng">
                      <a:solidFill>
                        <a:srgbClr val="353744"/>
                      </a:solidFill>
                      <a:prstDash val="solid"/>
                      <a:round/>
                      <a:headEnd type="none" w="sm" len="sm"/>
                      <a:tailEnd type="none" w="sm" len="sm"/>
                    </a:lnR>
                    <a:lnT w="9525" cap="flat" cmpd="sng">
                      <a:solidFill>
                        <a:srgbClr val="353744"/>
                      </a:solidFill>
                      <a:prstDash val="solid"/>
                      <a:round/>
                      <a:headEnd type="none" w="sm" len="sm"/>
                      <a:tailEnd type="none" w="sm" len="sm"/>
                    </a:lnT>
                    <a:lnB w="9525" cap="flat" cmpd="sng">
                      <a:solidFill>
                        <a:srgbClr val="353744"/>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7897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353744"/>
                      </a:solidFill>
                      <a:prstDash val="solid"/>
                      <a:round/>
                      <a:headEnd type="none" w="sm" len="sm"/>
                      <a:tailEnd type="none" w="sm" len="sm"/>
                    </a:lnL>
                    <a:lnR w="9525" cap="flat" cmpd="sng">
                      <a:solidFill>
                        <a:srgbClr val="353744"/>
                      </a:solidFill>
                      <a:prstDash val="solid"/>
                      <a:round/>
                      <a:headEnd type="none" w="sm" len="sm"/>
                      <a:tailEnd type="none" w="sm" len="sm"/>
                    </a:lnR>
                    <a:lnT w="9525" cap="flat" cmpd="sng">
                      <a:solidFill>
                        <a:srgbClr val="353744"/>
                      </a:solidFill>
                      <a:prstDash val="solid"/>
                      <a:round/>
                      <a:headEnd type="none" w="sm" len="sm"/>
                      <a:tailEnd type="none" w="sm" len="sm"/>
                    </a:lnT>
                    <a:lnB w="9525" cap="flat" cmpd="sng">
                      <a:solidFill>
                        <a:srgbClr val="35374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353744"/>
                      </a:solidFill>
                      <a:prstDash val="solid"/>
                      <a:round/>
                      <a:headEnd type="none" w="sm" len="sm"/>
                      <a:tailEnd type="none" w="sm" len="sm"/>
                    </a:lnL>
                    <a:lnR w="9525" cap="flat" cmpd="sng">
                      <a:solidFill>
                        <a:srgbClr val="353744"/>
                      </a:solidFill>
                      <a:prstDash val="solid"/>
                      <a:round/>
                      <a:headEnd type="none" w="sm" len="sm"/>
                      <a:tailEnd type="none" w="sm" len="sm"/>
                    </a:lnR>
                    <a:lnT w="9525" cap="flat" cmpd="sng">
                      <a:solidFill>
                        <a:srgbClr val="353744"/>
                      </a:solidFill>
                      <a:prstDash val="solid"/>
                      <a:round/>
                      <a:headEnd type="none" w="sm" len="sm"/>
                      <a:tailEnd type="none" w="sm" len="sm"/>
                    </a:lnT>
                    <a:lnB w="9525" cap="flat" cmpd="sng">
                      <a:solidFill>
                        <a:srgbClr val="35374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353744"/>
                      </a:solidFill>
                      <a:prstDash val="solid"/>
                      <a:round/>
                      <a:headEnd type="none" w="sm" len="sm"/>
                      <a:tailEnd type="none" w="sm" len="sm"/>
                    </a:lnL>
                    <a:lnR w="9525" cap="flat" cmpd="sng">
                      <a:solidFill>
                        <a:srgbClr val="353744"/>
                      </a:solidFill>
                      <a:prstDash val="solid"/>
                      <a:round/>
                      <a:headEnd type="none" w="sm" len="sm"/>
                      <a:tailEnd type="none" w="sm" len="sm"/>
                    </a:lnR>
                    <a:lnT w="9525" cap="flat" cmpd="sng">
                      <a:solidFill>
                        <a:srgbClr val="353744"/>
                      </a:solidFill>
                      <a:prstDash val="solid"/>
                      <a:round/>
                      <a:headEnd type="none" w="sm" len="sm"/>
                      <a:tailEnd type="none" w="sm" len="sm"/>
                    </a:lnT>
                    <a:lnB w="9525" cap="flat" cmpd="sng">
                      <a:solidFill>
                        <a:srgbClr val="353744"/>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bl>
          </a:graphicData>
        </a:graphic>
      </p:graphicFrame>
      <p:cxnSp>
        <p:nvCxnSpPr>
          <p:cNvPr id="131" name="Google Shape;131;p19"/>
          <p:cNvCxnSpPr/>
          <p:nvPr/>
        </p:nvCxnSpPr>
        <p:spPr>
          <a:xfrm rot="10800000" flipH="1">
            <a:off x="2825563" y="2170088"/>
            <a:ext cx="526500" cy="319800"/>
          </a:xfrm>
          <a:prstGeom prst="straightConnector1">
            <a:avLst/>
          </a:prstGeom>
          <a:noFill/>
          <a:ln w="9525" cap="flat" cmpd="sng">
            <a:solidFill>
              <a:srgbClr val="4BA173"/>
            </a:solidFill>
            <a:prstDash val="solid"/>
            <a:round/>
            <a:headEnd type="none" w="sm" len="sm"/>
            <a:tailEnd type="triangle" w="med" len="med"/>
          </a:ln>
        </p:spPr>
      </p:cxnSp>
      <p:cxnSp>
        <p:nvCxnSpPr>
          <p:cNvPr id="132" name="Google Shape;132;p19"/>
          <p:cNvCxnSpPr/>
          <p:nvPr/>
        </p:nvCxnSpPr>
        <p:spPr>
          <a:xfrm>
            <a:off x="2830213" y="2787913"/>
            <a:ext cx="517200" cy="263400"/>
          </a:xfrm>
          <a:prstGeom prst="straightConnector1">
            <a:avLst/>
          </a:prstGeom>
          <a:noFill/>
          <a:ln w="9525" cap="flat" cmpd="sng">
            <a:solidFill>
              <a:srgbClr val="4BA173"/>
            </a:solidFill>
            <a:prstDash val="solid"/>
            <a:round/>
            <a:headEnd type="none" w="sm" len="sm"/>
            <a:tailEnd type="triangle" w="med" len="med"/>
          </a:ln>
        </p:spPr>
      </p:cxnSp>
      <p:sp>
        <p:nvSpPr>
          <p:cNvPr id="133" name="Google Shape;133;p19"/>
          <p:cNvSpPr/>
          <p:nvPr/>
        </p:nvSpPr>
        <p:spPr>
          <a:xfrm>
            <a:off x="3347425" y="1570332"/>
            <a:ext cx="1401000" cy="785400"/>
          </a:xfrm>
          <a:prstGeom prst="rect">
            <a:avLst/>
          </a:prstGeom>
          <a:solidFill>
            <a:srgbClr val="FFFFFF"/>
          </a:solidFill>
          <a:ln w="9525" cap="flat" cmpd="sng">
            <a:solidFill>
              <a:srgbClr val="4BA17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a:t>[0 0 …. 1 2 3]</a:t>
            </a:r>
            <a:endParaRPr/>
          </a:p>
          <a:p>
            <a:pPr marL="0" marR="0" lvl="0" indent="0" algn="l" rtl="0">
              <a:lnSpc>
                <a:spcPct val="100000"/>
              </a:lnSpc>
              <a:spcBef>
                <a:spcPts val="0"/>
              </a:spcBef>
              <a:spcAft>
                <a:spcPts val="0"/>
              </a:spcAft>
              <a:buClr>
                <a:srgbClr val="000000"/>
              </a:buClr>
              <a:buSzPts val="1400"/>
              <a:buFont typeface="Arial"/>
              <a:buNone/>
            </a:pPr>
            <a:r>
              <a:rPr lang="en-GB"/>
              <a:t>	</a:t>
            </a:r>
            <a:r>
              <a:rPr lang="en-GB" b="1" baseline="-25000"/>
              <a:t>[1 x 512 x 768]</a:t>
            </a:r>
            <a:endParaRPr b="1" baseline="-25000"/>
          </a:p>
        </p:txBody>
      </p:sp>
      <p:sp>
        <p:nvSpPr>
          <p:cNvPr id="134" name="Google Shape;134;p19"/>
          <p:cNvSpPr/>
          <p:nvPr/>
        </p:nvSpPr>
        <p:spPr>
          <a:xfrm>
            <a:off x="3368100" y="2787932"/>
            <a:ext cx="1401000" cy="785400"/>
          </a:xfrm>
          <a:prstGeom prst="rect">
            <a:avLst/>
          </a:prstGeom>
          <a:solidFill>
            <a:srgbClr val="FFFFFF"/>
          </a:solidFill>
          <a:ln w="9525" cap="flat" cmpd="sng">
            <a:solidFill>
              <a:srgbClr val="4BA17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[1 2 ….. 9 8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GB"/>
              <a:t>	</a:t>
            </a:r>
            <a:r>
              <a:rPr lang="en-GB" b="1" baseline="-25000"/>
              <a:t>[1 x 512 x 768]</a:t>
            </a:r>
            <a:endParaRPr/>
          </a:p>
        </p:txBody>
      </p:sp>
      <p:sp>
        <p:nvSpPr>
          <p:cNvPr id="135" name="Google Shape;135;p19"/>
          <p:cNvSpPr/>
          <p:nvPr/>
        </p:nvSpPr>
        <p:spPr>
          <a:xfrm>
            <a:off x="4819038" y="2029138"/>
            <a:ext cx="338400" cy="1022100"/>
          </a:xfrm>
          <a:prstGeom prst="rightBrace">
            <a:avLst>
              <a:gd name="adj1" fmla="val 50000"/>
              <a:gd name="adj2" fmla="val 50000"/>
            </a:avLst>
          </a:prstGeom>
          <a:noFill/>
          <a:ln w="28575" cap="flat" cmpd="sng">
            <a:solidFill>
              <a:srgbClr val="4BA17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9"/>
          <p:cNvSpPr txBox="1"/>
          <p:nvPr/>
        </p:nvSpPr>
        <p:spPr>
          <a:xfrm>
            <a:off x="5207388" y="2232388"/>
            <a:ext cx="1278900" cy="615600"/>
          </a:xfrm>
          <a:prstGeom prst="rect">
            <a:avLst/>
          </a:prstGeom>
          <a:gradFill>
            <a:gsLst>
              <a:gs pos="0">
                <a:srgbClr val="FFFFFF"/>
              </a:gs>
              <a:gs pos="100000">
                <a:srgbClr val="B3B3B3"/>
              </a:gs>
            </a:gsLst>
            <a:path path="circle">
              <a:fillToRect l="50000" t="50000" r="50000" b="50000"/>
            </a:path>
            <a:tileRect/>
          </a:gra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Proxima Nova"/>
                <a:ea typeface="Proxima Nova"/>
                <a:cs typeface="Proxima Nova"/>
                <a:sym typeface="Proxima Nova"/>
              </a:rPr>
              <a:t>Obtained using BERT</a:t>
            </a:r>
            <a:endParaRPr sz="1400" b="0" i="0" u="none" strike="noStrike" cap="none">
              <a:solidFill>
                <a:srgbClr val="000000"/>
              </a:solidFill>
              <a:latin typeface="Proxima Nova"/>
              <a:ea typeface="Proxima Nova"/>
              <a:cs typeface="Proxima Nova"/>
              <a:sym typeface="Proxima Nova"/>
            </a:endParaRPr>
          </a:p>
        </p:txBody>
      </p:sp>
      <p:sp>
        <p:nvSpPr>
          <p:cNvPr id="137" name="Google Shape;137;p19"/>
          <p:cNvSpPr/>
          <p:nvPr/>
        </p:nvSpPr>
        <p:spPr>
          <a:xfrm>
            <a:off x="6638600" y="2444800"/>
            <a:ext cx="338400" cy="263400"/>
          </a:xfrm>
          <a:prstGeom prst="mathEqual">
            <a:avLst>
              <a:gd name="adj1" fmla="val 23520"/>
              <a:gd name="adj2" fmla="val 11760"/>
            </a:avLst>
          </a:prstGeom>
          <a:solidFill>
            <a:srgbClr val="63D297"/>
          </a:solidFill>
          <a:ln w="9525" cap="flat" cmpd="sng">
            <a:solidFill>
              <a:srgbClr val="4BA1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7223450" y="2105648"/>
            <a:ext cx="1401000" cy="1072500"/>
          </a:xfrm>
          <a:prstGeom prst="rect">
            <a:avLst/>
          </a:prstGeom>
          <a:solidFill>
            <a:srgbClr val="FFFFFF"/>
          </a:solidFill>
          <a:ln w="9525" cap="flat" cmpd="sng">
            <a:solidFill>
              <a:srgbClr val="4BA17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[0 0 …. 1 2 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GB"/>
              <a:t>….</a:t>
            </a:r>
            <a:endParaRPr/>
          </a:p>
          <a:p>
            <a:pPr marL="0" marR="0" lvl="0" indent="0" algn="l" rtl="0">
              <a:lnSpc>
                <a:spcPct val="100000"/>
              </a:lnSpc>
              <a:spcBef>
                <a:spcPts val="0"/>
              </a:spcBef>
              <a:spcAft>
                <a:spcPts val="0"/>
              </a:spcAft>
              <a:buClr>
                <a:srgbClr val="000000"/>
              </a:buClr>
              <a:buSzPts val="1400"/>
              <a:buFont typeface="Arial"/>
              <a:buNone/>
            </a:pPr>
            <a:r>
              <a:rPr lang="en-GB"/>
              <a:t>1 2 ….. 9 8 0 </a:t>
            </a:r>
            <a:r>
              <a:rPr lang="en-GB"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GB"/>
              <a:t>	</a:t>
            </a:r>
            <a:r>
              <a:rPr lang="en-GB" b="1" baseline="-25000"/>
              <a:t>[1 x 512 x 768]</a:t>
            </a:r>
            <a:endParaRPr b="1" baseline="-25000"/>
          </a:p>
        </p:txBody>
      </p:sp>
      <p:sp>
        <p:nvSpPr>
          <p:cNvPr id="139" name="Google Shape;139;p19"/>
          <p:cNvSpPr txBox="1"/>
          <p:nvPr/>
        </p:nvSpPr>
        <p:spPr>
          <a:xfrm>
            <a:off x="3506275" y="3544975"/>
            <a:ext cx="1278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63D297"/>
                </a:solidFill>
                <a:latin typeface="Proxima Nova"/>
                <a:ea typeface="Proxima Nova"/>
                <a:cs typeface="Proxima Nova"/>
                <a:sym typeface="Proxima Nova"/>
              </a:rPr>
              <a:t>Row embeddings</a:t>
            </a:r>
            <a:endParaRPr>
              <a:solidFill>
                <a:srgbClr val="63D297"/>
              </a:solidFill>
              <a:latin typeface="Proxima Nova"/>
              <a:ea typeface="Proxima Nova"/>
              <a:cs typeface="Proxima Nova"/>
              <a:sym typeface="Proxima Nova"/>
            </a:endParaRPr>
          </a:p>
        </p:txBody>
      </p:sp>
      <p:sp>
        <p:nvSpPr>
          <p:cNvPr id="140" name="Google Shape;140;p19"/>
          <p:cNvSpPr txBox="1"/>
          <p:nvPr/>
        </p:nvSpPr>
        <p:spPr>
          <a:xfrm>
            <a:off x="7284500" y="3544975"/>
            <a:ext cx="1278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63D297"/>
                </a:solidFill>
                <a:latin typeface="Proxima Nova"/>
                <a:ea typeface="Proxima Nova"/>
                <a:cs typeface="Proxima Nova"/>
                <a:sym typeface="Proxima Nova"/>
              </a:rPr>
              <a:t>Table embeddings</a:t>
            </a:r>
            <a:endParaRPr>
              <a:solidFill>
                <a:srgbClr val="63D297"/>
              </a:solidFill>
              <a:latin typeface="Proxima Nova"/>
              <a:ea typeface="Proxima Nova"/>
              <a:cs typeface="Proxima Nova"/>
              <a:sym typeface="Proxima Nova"/>
            </a:endParaRPr>
          </a:p>
        </p:txBody>
      </p:sp>
      <p:sp>
        <p:nvSpPr>
          <p:cNvPr id="141" name="Google Shape;141;p19"/>
          <p:cNvSpPr txBox="1"/>
          <p:nvPr/>
        </p:nvSpPr>
        <p:spPr>
          <a:xfrm>
            <a:off x="3927325" y="2293900"/>
            <a:ext cx="241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chemeClr val="accent5"/>
                </a:solidFill>
              </a:rPr>
              <a:t>𝝁</a:t>
            </a:r>
            <a:endParaRPr sz="2000" b="1">
              <a:solidFill>
                <a:schemeClr val="accent5"/>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2"/>
                </a:solidFill>
              </a:rPr>
              <a:t>Proposed Solution - Labelled Dataset creation</a:t>
            </a:r>
            <a:endParaRPr>
              <a:solidFill>
                <a:schemeClr val="lt2"/>
              </a:solidFill>
            </a:endParaRPr>
          </a:p>
        </p:txBody>
      </p:sp>
      <p:graphicFrame>
        <p:nvGraphicFramePr>
          <p:cNvPr id="147" name="Google Shape;147;p20"/>
          <p:cNvGraphicFramePr/>
          <p:nvPr/>
        </p:nvGraphicFramePr>
        <p:xfrm>
          <a:off x="1313675" y="2477238"/>
          <a:ext cx="5378875" cy="2040975"/>
        </p:xfrm>
        <a:graphic>
          <a:graphicData uri="http://schemas.openxmlformats.org/drawingml/2006/table">
            <a:tbl>
              <a:tblPr>
                <a:noFill/>
                <a:tableStyleId>{636A2A9A-57AB-42DC-BD9B-1E6AD74CEB06}</a:tableStyleId>
              </a:tblPr>
              <a:tblGrid>
                <a:gridCol w="2633975">
                  <a:extLst>
                    <a:ext uri="{9D8B030D-6E8A-4147-A177-3AD203B41FA5}">
                      <a16:colId xmlns:a16="http://schemas.microsoft.com/office/drawing/2014/main" val="20000"/>
                    </a:ext>
                  </a:extLst>
                </a:gridCol>
                <a:gridCol w="1944400">
                  <a:extLst>
                    <a:ext uri="{9D8B030D-6E8A-4147-A177-3AD203B41FA5}">
                      <a16:colId xmlns:a16="http://schemas.microsoft.com/office/drawing/2014/main" val="20001"/>
                    </a:ext>
                  </a:extLst>
                </a:gridCol>
                <a:gridCol w="800500">
                  <a:extLst>
                    <a:ext uri="{9D8B030D-6E8A-4147-A177-3AD203B41FA5}">
                      <a16:colId xmlns:a16="http://schemas.microsoft.com/office/drawing/2014/main" val="20002"/>
                    </a:ext>
                  </a:extLst>
                </a:gridCol>
              </a:tblGrid>
              <a:tr h="680325">
                <a:tc>
                  <a:txBody>
                    <a:bodyPr/>
                    <a:lstStyle/>
                    <a:p>
                      <a:pPr marL="0" lvl="0" indent="0" algn="l" rtl="0">
                        <a:spcBef>
                          <a:spcPts val="0"/>
                        </a:spcBef>
                        <a:spcAft>
                          <a:spcPts val="0"/>
                        </a:spcAft>
                        <a:buNone/>
                      </a:pPr>
                      <a:r>
                        <a:rPr lang="en-GB"/>
                        <a:t>//query data</a:t>
                      </a:r>
                      <a:endParaRPr/>
                    </a:p>
                  </a:txBody>
                  <a:tcPr marL="91425" marR="91425" marT="91425" marB="91425">
                    <a:solidFill>
                      <a:schemeClr val="lt1"/>
                    </a:solidFill>
                  </a:tcPr>
                </a:tc>
                <a:tc>
                  <a:txBody>
                    <a:bodyPr/>
                    <a:lstStyle/>
                    <a:p>
                      <a:pPr marL="0" lvl="0" indent="0" algn="l" rtl="0">
                        <a:spcBef>
                          <a:spcPts val="0"/>
                        </a:spcBef>
                        <a:spcAft>
                          <a:spcPts val="0"/>
                        </a:spcAft>
                        <a:buNone/>
                      </a:pPr>
                      <a:r>
                        <a:rPr lang="en-GB"/>
                        <a:t>//datalake data</a:t>
                      </a:r>
                      <a:endParaRPr/>
                    </a:p>
                  </a:txBody>
                  <a:tcPr marL="91425" marR="91425" marT="91425" marB="91425">
                    <a:solidFill>
                      <a:schemeClr val="lt1"/>
                    </a:solidFill>
                  </a:tcPr>
                </a:tc>
                <a:tc>
                  <a:txBody>
                    <a:bodyPr/>
                    <a:lstStyle/>
                    <a:p>
                      <a:pPr marL="0" lvl="0" indent="0" algn="l" rtl="0">
                        <a:spcBef>
                          <a:spcPts val="0"/>
                        </a:spcBef>
                        <a:spcAft>
                          <a:spcPts val="0"/>
                        </a:spcAft>
                        <a:buNone/>
                      </a:pPr>
                      <a:r>
                        <a:rPr lang="en-GB"/>
                        <a:t>//Label (0 or 1)</a:t>
                      </a:r>
                      <a:endParaRPr/>
                    </a:p>
                  </a:txBody>
                  <a:tcPr marL="91425" marR="91425" marT="91425" marB="91425">
                    <a:solidFill>
                      <a:schemeClr val="lt1"/>
                    </a:solidFill>
                  </a:tcPr>
                </a:tc>
                <a:extLst>
                  <a:ext uri="{0D108BD9-81ED-4DB2-BD59-A6C34878D82A}">
                    <a16:rowId xmlns:a16="http://schemas.microsoft.com/office/drawing/2014/main" val="10000"/>
                  </a:ext>
                </a:extLst>
              </a:tr>
              <a:tr h="680325">
                <a:tc>
                  <a:txBody>
                    <a:bodyPr/>
                    <a:lstStyle/>
                    <a:p>
                      <a:pPr marL="0" lvl="0" indent="0" algn="l" rtl="0">
                        <a:spcBef>
                          <a:spcPts val="0"/>
                        </a:spcBef>
                        <a:spcAft>
                          <a:spcPts val="0"/>
                        </a:spcAft>
                        <a:buNone/>
                      </a:pPr>
                      <a:r>
                        <a:rPr lang="en-GB"/>
                        <a:t>[0 0 1 … 3 4 5]</a:t>
                      </a:r>
                      <a:endParaRPr/>
                    </a:p>
                    <a:p>
                      <a:pPr marL="0" lvl="0" indent="0" algn="l" rtl="0">
                        <a:spcBef>
                          <a:spcPts val="0"/>
                        </a:spcBef>
                        <a:spcAft>
                          <a:spcPts val="0"/>
                        </a:spcAft>
                        <a:buNone/>
                      </a:pPr>
                      <a:endParaRPr/>
                    </a:p>
                  </a:txBody>
                  <a:tcPr marL="91425" marR="91425" marT="91425" marB="91425">
                    <a:solidFill>
                      <a:srgbClr val="D9D2E9"/>
                    </a:solidFill>
                  </a:tcPr>
                </a:tc>
                <a:tc>
                  <a:txBody>
                    <a:bodyPr/>
                    <a:lstStyle/>
                    <a:p>
                      <a:pPr marL="0" lvl="0" indent="0" algn="l" rtl="0">
                        <a:spcBef>
                          <a:spcPts val="0"/>
                        </a:spcBef>
                        <a:spcAft>
                          <a:spcPts val="0"/>
                        </a:spcAft>
                        <a:buNone/>
                      </a:pPr>
                      <a:r>
                        <a:rPr lang="en-GB"/>
                        <a:t>[0 0 0 …. 9 8 5]</a:t>
                      </a:r>
                      <a:endParaRPr/>
                    </a:p>
                  </a:txBody>
                  <a:tcPr marL="91425" marR="91425" marT="91425" marB="91425">
                    <a:solidFill>
                      <a:srgbClr val="D9D2E9"/>
                    </a:solidFill>
                  </a:tcPr>
                </a:tc>
                <a:tc>
                  <a:txBody>
                    <a:bodyPr/>
                    <a:lstStyle/>
                    <a:p>
                      <a:pPr marL="0" lvl="0" indent="0" algn="l" rtl="0">
                        <a:spcBef>
                          <a:spcPts val="0"/>
                        </a:spcBef>
                        <a:spcAft>
                          <a:spcPts val="0"/>
                        </a:spcAft>
                        <a:buNone/>
                      </a:pPr>
                      <a:r>
                        <a:rPr lang="en-GB"/>
                        <a:t>1</a:t>
                      </a:r>
                      <a:endParaRPr/>
                    </a:p>
                  </a:txBody>
                  <a:tcPr marL="91425" marR="91425" marT="91425" marB="91425">
                    <a:solidFill>
                      <a:srgbClr val="D9D2E9"/>
                    </a:solidFill>
                  </a:tcPr>
                </a:tc>
                <a:extLst>
                  <a:ext uri="{0D108BD9-81ED-4DB2-BD59-A6C34878D82A}">
                    <a16:rowId xmlns:a16="http://schemas.microsoft.com/office/drawing/2014/main" val="10001"/>
                  </a:ext>
                </a:extLst>
              </a:tr>
              <a:tr h="680325">
                <a:tc>
                  <a:txBody>
                    <a:bodyPr/>
                    <a:lstStyle/>
                    <a:p>
                      <a:pPr marL="0" lvl="0" indent="0" algn="l" rtl="0">
                        <a:spcBef>
                          <a:spcPts val="0"/>
                        </a:spcBef>
                        <a:spcAft>
                          <a:spcPts val="0"/>
                        </a:spcAft>
                        <a:buNone/>
                      </a:pPr>
                      <a:r>
                        <a:rPr lang="en-GB"/>
                        <a:t>[0 0 1 … 3 4 5]</a:t>
                      </a:r>
                      <a:endParaRPr/>
                    </a:p>
                    <a:p>
                      <a:pPr marL="0" lvl="0" indent="0" algn="l" rtl="0">
                        <a:spcBef>
                          <a:spcPts val="0"/>
                        </a:spcBef>
                        <a:spcAft>
                          <a:spcPts val="0"/>
                        </a:spcAft>
                        <a:buNone/>
                      </a:pPr>
                      <a:endParaRPr/>
                    </a:p>
                  </a:txBody>
                  <a:tcPr marL="91425" marR="91425" marT="91425" marB="91425">
                    <a:solidFill>
                      <a:schemeClr val="lt1"/>
                    </a:solidFill>
                  </a:tcPr>
                </a:tc>
                <a:tc>
                  <a:txBody>
                    <a:bodyPr/>
                    <a:lstStyle/>
                    <a:p>
                      <a:pPr marL="0" lvl="0" indent="0" algn="l" rtl="0">
                        <a:spcBef>
                          <a:spcPts val="0"/>
                        </a:spcBef>
                        <a:spcAft>
                          <a:spcPts val="0"/>
                        </a:spcAft>
                        <a:buNone/>
                      </a:pPr>
                      <a:r>
                        <a:rPr lang="en-GB"/>
                        <a:t>[1 0 1 …. 2 5 0]</a:t>
                      </a:r>
                      <a:endParaRPr/>
                    </a:p>
                  </a:txBody>
                  <a:tcPr marL="91425" marR="91425" marT="91425" marB="91425">
                    <a:solidFill>
                      <a:schemeClr val="lt1"/>
                    </a:solidFill>
                  </a:tcPr>
                </a:tc>
                <a:tc>
                  <a:txBody>
                    <a:bodyPr/>
                    <a:lstStyle/>
                    <a:p>
                      <a:pPr marL="0" lvl="0" indent="0" algn="l" rtl="0">
                        <a:spcBef>
                          <a:spcPts val="0"/>
                        </a:spcBef>
                        <a:spcAft>
                          <a:spcPts val="0"/>
                        </a:spcAft>
                        <a:buNone/>
                      </a:pPr>
                      <a:r>
                        <a:rPr lang="en-GB"/>
                        <a:t>0</a:t>
                      </a:r>
                      <a:endParaRPr/>
                    </a:p>
                  </a:txBody>
                  <a:tcPr marL="91425" marR="91425" marT="91425" marB="91425">
                    <a:solidFill>
                      <a:schemeClr val="lt1"/>
                    </a:solidFill>
                  </a:tcPr>
                </a:tc>
                <a:extLst>
                  <a:ext uri="{0D108BD9-81ED-4DB2-BD59-A6C34878D82A}">
                    <a16:rowId xmlns:a16="http://schemas.microsoft.com/office/drawing/2014/main" val="10002"/>
                  </a:ext>
                </a:extLst>
              </a:tr>
            </a:tbl>
          </a:graphicData>
        </a:graphic>
      </p:graphicFrame>
      <p:sp>
        <p:nvSpPr>
          <p:cNvPr id="148" name="Google Shape;148;p20"/>
          <p:cNvSpPr/>
          <p:nvPr/>
        </p:nvSpPr>
        <p:spPr>
          <a:xfrm>
            <a:off x="1626750" y="1147175"/>
            <a:ext cx="5442300" cy="1015500"/>
          </a:xfrm>
          <a:prstGeom prst="bevel">
            <a:avLst>
              <a:gd name="adj" fmla="val 12500"/>
            </a:avLst>
          </a:prstGeom>
          <a:gradFill>
            <a:gsLst>
              <a:gs pos="0">
                <a:srgbClr val="F2F2F2"/>
              </a:gs>
              <a:gs pos="100000">
                <a:srgbClr val="A6A6A6"/>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Eg: {data_mill_a: data_mill_a, data_mill_b, data_mill_1, …}</a:t>
            </a:r>
            <a:endParaRPr/>
          </a:p>
        </p:txBody>
      </p:sp>
      <p:sp>
        <p:nvSpPr>
          <p:cNvPr id="149" name="Google Shape;149;p20"/>
          <p:cNvSpPr txBox="1"/>
          <p:nvPr/>
        </p:nvSpPr>
        <p:spPr>
          <a:xfrm>
            <a:off x="1575525" y="3468463"/>
            <a:ext cx="128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latin typeface="Proxima Nova"/>
                <a:ea typeface="Proxima Nova"/>
                <a:cs typeface="Proxima Nova"/>
                <a:sym typeface="Proxima Nova"/>
              </a:rPr>
              <a:t>data_mill_a</a:t>
            </a:r>
            <a:endParaRPr>
              <a:solidFill>
                <a:schemeClr val="dk1"/>
              </a:solidFill>
              <a:latin typeface="Proxima Nova"/>
              <a:ea typeface="Proxima Nova"/>
              <a:cs typeface="Proxima Nova"/>
              <a:sym typeface="Proxima Nova"/>
            </a:endParaRPr>
          </a:p>
        </p:txBody>
      </p:sp>
      <p:sp>
        <p:nvSpPr>
          <p:cNvPr id="150" name="Google Shape;150;p20"/>
          <p:cNvSpPr txBox="1"/>
          <p:nvPr/>
        </p:nvSpPr>
        <p:spPr>
          <a:xfrm>
            <a:off x="4022275" y="3468463"/>
            <a:ext cx="128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latin typeface="Proxima Nova"/>
                <a:ea typeface="Proxima Nova"/>
                <a:cs typeface="Proxima Nova"/>
                <a:sym typeface="Proxima Nova"/>
              </a:rPr>
              <a:t>data_mill_1</a:t>
            </a:r>
            <a:endParaRPr>
              <a:solidFill>
                <a:schemeClr val="dk1"/>
              </a:solidFill>
              <a:latin typeface="Proxima Nova"/>
              <a:ea typeface="Proxima Nova"/>
              <a:cs typeface="Proxima Nova"/>
              <a:sym typeface="Proxima Nova"/>
            </a:endParaRPr>
          </a:p>
        </p:txBody>
      </p:sp>
      <p:sp>
        <p:nvSpPr>
          <p:cNvPr id="151" name="Google Shape;151;p20"/>
          <p:cNvSpPr txBox="1"/>
          <p:nvPr/>
        </p:nvSpPr>
        <p:spPr>
          <a:xfrm>
            <a:off x="1575525" y="4166238"/>
            <a:ext cx="128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latin typeface="Proxima Nova"/>
                <a:ea typeface="Proxima Nova"/>
                <a:cs typeface="Proxima Nova"/>
                <a:sym typeface="Proxima Nova"/>
              </a:rPr>
              <a:t>data_mill_a</a:t>
            </a:r>
            <a:endParaRPr>
              <a:solidFill>
                <a:schemeClr val="dk1"/>
              </a:solidFill>
              <a:latin typeface="Proxima Nova"/>
              <a:ea typeface="Proxima Nova"/>
              <a:cs typeface="Proxima Nova"/>
              <a:sym typeface="Proxima Nova"/>
            </a:endParaRPr>
          </a:p>
        </p:txBody>
      </p:sp>
      <p:sp>
        <p:nvSpPr>
          <p:cNvPr id="152" name="Google Shape;152;p20"/>
          <p:cNvSpPr txBox="1"/>
          <p:nvPr/>
        </p:nvSpPr>
        <p:spPr>
          <a:xfrm>
            <a:off x="4022275" y="4166238"/>
            <a:ext cx="128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latin typeface="Proxima Nova"/>
                <a:ea typeface="Proxima Nova"/>
                <a:cs typeface="Proxima Nova"/>
                <a:sym typeface="Proxima Nova"/>
              </a:rPr>
              <a:t>data_mill_z</a:t>
            </a:r>
            <a:endParaRPr>
              <a:solidFill>
                <a:schemeClr val="dk1"/>
              </a:solidFill>
              <a:latin typeface="Proxima Nova"/>
              <a:ea typeface="Proxima Nova"/>
              <a:cs typeface="Proxima Nova"/>
              <a:sym typeface="Proxima Nova"/>
            </a:endParaRPr>
          </a:p>
        </p:txBody>
      </p:sp>
      <p:sp>
        <p:nvSpPr>
          <p:cNvPr id="153" name="Google Shape;153;p20"/>
          <p:cNvSpPr/>
          <p:nvPr/>
        </p:nvSpPr>
        <p:spPr>
          <a:xfrm>
            <a:off x="7069050" y="2477250"/>
            <a:ext cx="2012100" cy="922500"/>
          </a:xfrm>
          <a:prstGeom prst="wedgeEllipseCallout">
            <a:avLst>
              <a:gd name="adj1" fmla="val -67474"/>
              <a:gd name="adj2" fmla="val 96593"/>
            </a:avLst>
          </a:prstGeom>
          <a:gradFill>
            <a:gsLst>
              <a:gs pos="0">
                <a:srgbClr val="FFFFFF"/>
              </a:gs>
              <a:gs pos="100000">
                <a:srgbClr val="B3B3B3"/>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t>1 - unionable tables</a:t>
            </a:r>
            <a:endParaRPr sz="1200"/>
          </a:p>
          <a:p>
            <a:pPr marL="0" lvl="0" indent="0" algn="l" rtl="0">
              <a:spcBef>
                <a:spcPts val="0"/>
              </a:spcBef>
              <a:spcAft>
                <a:spcPts val="0"/>
              </a:spcAft>
              <a:buNone/>
            </a:pPr>
            <a:r>
              <a:rPr lang="en-GB" sz="1200"/>
              <a:t>0 - Non-unionable tables</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2"/>
                </a:solidFill>
              </a:rPr>
              <a:t>Proposed Solution - Base Model</a:t>
            </a:r>
            <a:endParaRPr>
              <a:solidFill>
                <a:schemeClr val="lt2"/>
              </a:solidFill>
            </a:endParaRPr>
          </a:p>
        </p:txBody>
      </p:sp>
      <p:sp>
        <p:nvSpPr>
          <p:cNvPr id="159" name="Google Shape;159;p21"/>
          <p:cNvSpPr txBox="1"/>
          <p:nvPr/>
        </p:nvSpPr>
        <p:spPr>
          <a:xfrm>
            <a:off x="808675" y="1382250"/>
            <a:ext cx="54162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Proxima Nova"/>
              <a:buChar char="●"/>
            </a:pPr>
            <a:r>
              <a:rPr lang="en-GB">
                <a:solidFill>
                  <a:schemeClr val="lt1"/>
                </a:solidFill>
                <a:latin typeface="Proxima Nova"/>
                <a:ea typeface="Proxima Nova"/>
                <a:cs typeface="Proxima Nova"/>
                <a:sym typeface="Proxima Nova"/>
              </a:rPr>
              <a:t>For the base model, Cosine Similarity. </a:t>
            </a:r>
            <a:endParaRPr>
              <a:solidFill>
                <a:schemeClr val="lt1"/>
              </a:solidFill>
              <a:latin typeface="Proxima Nova"/>
              <a:ea typeface="Proxima Nova"/>
              <a:cs typeface="Proxima Nova"/>
              <a:sym typeface="Proxima Nova"/>
            </a:endParaRPr>
          </a:p>
        </p:txBody>
      </p:sp>
      <p:sp>
        <p:nvSpPr>
          <p:cNvPr id="160" name="Google Shape;160;p21"/>
          <p:cNvSpPr/>
          <p:nvPr/>
        </p:nvSpPr>
        <p:spPr>
          <a:xfrm>
            <a:off x="2456250" y="2303775"/>
            <a:ext cx="3937800" cy="1495200"/>
          </a:xfrm>
          <a:prstGeom prst="rect">
            <a:avLst/>
          </a:prstGeom>
          <a:gradFill>
            <a:gsLst>
              <a:gs pos="0">
                <a:srgbClr val="FFFFFF"/>
              </a:gs>
              <a:gs pos="100000">
                <a:srgbClr val="B3B3B3"/>
              </a:gs>
            </a:gsLst>
            <a:path path="circle">
              <a:fillToRect l="50000" t="50000" r="50000" b="50000"/>
            </a:path>
            <a:tileRect/>
          </a:gra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Similarity =    v1 </a:t>
            </a:r>
            <a:r>
              <a:rPr lang="en-GB" sz="2400" b="1"/>
              <a:t>.</a:t>
            </a:r>
            <a:r>
              <a:rPr lang="en-GB"/>
              <a:t> v2</a:t>
            </a:r>
            <a:endParaRPr/>
          </a:p>
          <a:p>
            <a:pPr marL="0" lvl="0" indent="0" algn="ctr" rtl="0">
              <a:spcBef>
                <a:spcPts val="0"/>
              </a:spcBef>
              <a:spcAft>
                <a:spcPts val="0"/>
              </a:spcAft>
              <a:buNone/>
            </a:pPr>
            <a:r>
              <a:rPr lang="en-GB"/>
              <a:t>		     ||v1|| ||v2||</a:t>
            </a:r>
            <a:endParaRPr/>
          </a:p>
          <a:p>
            <a:pPr marL="0" lvl="0" indent="0" algn="l" rtl="0">
              <a:spcBef>
                <a:spcPts val="0"/>
              </a:spcBef>
              <a:spcAft>
                <a:spcPts val="0"/>
              </a:spcAft>
              <a:buNone/>
            </a:pPr>
            <a:endParaRPr/>
          </a:p>
          <a:p>
            <a:pPr marL="0" lvl="0" indent="0" algn="l" rtl="0">
              <a:spcBef>
                <a:spcPts val="0"/>
              </a:spcBef>
              <a:spcAft>
                <a:spcPts val="0"/>
              </a:spcAft>
              <a:buNone/>
            </a:pPr>
            <a:endParaRPr sz="1300"/>
          </a:p>
          <a:p>
            <a:pPr marL="0" lvl="0" indent="0" algn="l" rtl="0">
              <a:spcBef>
                <a:spcPts val="0"/>
              </a:spcBef>
              <a:spcAft>
                <a:spcPts val="0"/>
              </a:spcAft>
              <a:buNone/>
            </a:pPr>
            <a:endParaRPr sz="1300"/>
          </a:p>
          <a:p>
            <a:pPr marL="0" lvl="0" indent="0" algn="l" rtl="0">
              <a:spcBef>
                <a:spcPts val="0"/>
              </a:spcBef>
              <a:spcAft>
                <a:spcPts val="0"/>
              </a:spcAft>
              <a:buNone/>
            </a:pPr>
            <a:r>
              <a:rPr lang="en-GB" sz="1300"/>
              <a:t>v1, v2 : vectors of both tables</a:t>
            </a:r>
            <a:endParaRPr sz="1300"/>
          </a:p>
        </p:txBody>
      </p:sp>
      <p:cxnSp>
        <p:nvCxnSpPr>
          <p:cNvPr id="161" name="Google Shape;161;p21"/>
          <p:cNvCxnSpPr/>
          <p:nvPr/>
        </p:nvCxnSpPr>
        <p:spPr>
          <a:xfrm>
            <a:off x="4572000" y="2717194"/>
            <a:ext cx="855600" cy="102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19</Slides>
  <Notes>18</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Spearmint</vt:lpstr>
      <vt:lpstr>Table Union Classification using Language Models</vt:lpstr>
      <vt:lpstr>Introduction - Unionability and Language models</vt:lpstr>
      <vt:lpstr>Problem Statement</vt:lpstr>
      <vt:lpstr>Prior work and inspiration</vt:lpstr>
      <vt:lpstr>Proposed Solution</vt:lpstr>
      <vt:lpstr>PowerPoint Presentation</vt:lpstr>
      <vt:lpstr>PowerPoint Presentation</vt:lpstr>
      <vt:lpstr>Proposed Solution - Labelled Dataset creation</vt:lpstr>
      <vt:lpstr>Proposed Solution - Base Model</vt:lpstr>
      <vt:lpstr>Proposed Solution - Deep learning Model</vt:lpstr>
      <vt:lpstr>Dataset - SANTOS labelled benchmark</vt:lpstr>
      <vt:lpstr>Results - Cosine similarity</vt:lpstr>
      <vt:lpstr>Results - Deep learning model</vt:lpstr>
      <vt:lpstr>PowerPoint Presentation</vt:lpstr>
      <vt:lpstr>Conclusion</vt:lpstr>
      <vt:lpstr>Future Work and Improvements</vt:lpstr>
      <vt:lpstr>References and Related 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Union Classification using Language Models</dc:title>
  <cp:revision>8</cp:revision>
  <dcterms:modified xsi:type="dcterms:W3CDTF">2022-12-13T05:29:56Z</dcterms:modified>
</cp:coreProperties>
</file>