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embeddedFontLst>
    <p:embeddedFont>
      <p:font typeface="Raleway"/>
      <p:regular r:id="rId45"/>
      <p:bold r:id="rId46"/>
      <p:italic r:id="rId47"/>
      <p:boldItalic r:id="rId48"/>
    </p:embeddedFont>
    <p:embeddedFont>
      <p:font typeface="Lobster"/>
      <p:regular r:id="rId49"/>
    </p:embeddedFont>
    <p:embeddedFont>
      <p:font typeface="Lato"/>
      <p:regular r:id="rId50"/>
      <p:bold r:id="rId51"/>
      <p:italic r:id="rId52"/>
      <p:boldItalic r:id="rId53"/>
    </p:embeddedFont>
    <p:embeddedFont>
      <p:font typeface="Quattrocento Sans"/>
      <p:regular r:id="rId54"/>
      <p:bold r:id="rId55"/>
      <p:italic r:id="rId56"/>
      <p:boldItalic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0" roundtripDataSignature="AMtx7mhDaNdpYUwC8geY/Oof/mp9VpYt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AEA79C-C105-4638-BE6D-E525B8783FE5}">
  <a:tblStyle styleId="{79AEA79C-C105-4638-BE6D-E525B8783FE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9E9"/>
          </a:solidFill>
        </a:fill>
      </a:tcStyle>
    </a:wholeTbl>
    <a:band1H>
      <a:tcTxStyle b="off" i="off"/>
      <a:tcStyle>
        <a:fill>
          <a:solidFill>
            <a:srgbClr val="D0D0D0"/>
          </a:solidFill>
        </a:fill>
      </a:tcStyle>
    </a:band1H>
    <a:band2H>
      <a:tcTxStyle b="off" i="off"/>
    </a:band2H>
    <a:band1V>
      <a:tcTxStyle b="off" i="off"/>
      <a:tcStyle>
        <a:fill>
          <a:solidFill>
            <a:srgbClr val="D0D0D0"/>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11905936-7133-49D4-81D9-F0BF92FACE9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55" Type="http://schemas.openxmlformats.org/officeDocument/2006/relationships/font" Target="fonts/QuattrocentoSans-bold.fntdata"/><Relationship Id="rId10" Type="http://schemas.openxmlformats.org/officeDocument/2006/relationships/slide" Target="slides/slide5.xml"/><Relationship Id="rId54" Type="http://schemas.openxmlformats.org/officeDocument/2006/relationships/font" Target="fonts/QuattrocentoSans-regular.fntdata"/><Relationship Id="rId13" Type="http://schemas.openxmlformats.org/officeDocument/2006/relationships/slide" Target="slides/slide8.xml"/><Relationship Id="rId57" Type="http://schemas.openxmlformats.org/officeDocument/2006/relationships/font" Target="fonts/QuattrocentoSans-boldItalic.fntdata"/><Relationship Id="rId12" Type="http://schemas.openxmlformats.org/officeDocument/2006/relationships/slide" Target="slides/slide7.xml"/><Relationship Id="rId56" Type="http://schemas.openxmlformats.org/officeDocument/2006/relationships/font" Target="fonts/QuattrocentoSans-italic.fntdata"/><Relationship Id="rId15" Type="http://schemas.openxmlformats.org/officeDocument/2006/relationships/slide" Target="slides/slide10.xml"/><Relationship Id="rId59" Type="http://schemas.openxmlformats.org/officeDocument/2006/relationships/font" Target="fonts/Oswald-bold.fntdata"/><Relationship Id="rId14" Type="http://schemas.openxmlformats.org/officeDocument/2006/relationships/slide" Target="slides/slide9.xml"/><Relationship Id="rId58"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Alison</a:t>
            </a:r>
            <a:endParaRPr/>
          </a:p>
        </p:txBody>
      </p:sp>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ef1046fb4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9ef1046fb4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Audio - Mrugal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Biao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Biao</a:t>
            </a:r>
            <a:endParaRPr/>
          </a:p>
        </p:txBody>
      </p:sp>
      <p:sp>
        <p:nvSpPr>
          <p:cNvPr id="169" name="Google Shape;1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Biao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Biao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ef1046fb4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9ef1046fb4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Sai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ef1046fb4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9ef1046fb4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Audio - Sai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ef1046fb4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9ef1046fb4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Audio - Sai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ef1046fb4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9ef1046fb4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Audio - Sai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Audio - Mrugal</a:t>
            </a:r>
            <a:endParaRPr/>
          </a:p>
          <a:p>
            <a:pPr indent="0" lvl="0" marL="0" rtl="0" algn="l">
              <a:lnSpc>
                <a:spcPct val="100000"/>
              </a:lnSpc>
              <a:spcBef>
                <a:spcPts val="0"/>
              </a:spcBef>
              <a:spcAft>
                <a:spcPts val="0"/>
              </a:spcAft>
              <a:buSzPts val="1100"/>
              <a:buNone/>
            </a:pPr>
            <a:r>
              <a:t/>
            </a:r>
            <a:endParaRPr/>
          </a:p>
        </p:txBody>
      </p:sp>
      <p:sp>
        <p:nvSpPr>
          <p:cNvPr id="242" name="Google Shape;2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Alison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Audio - Mrugal</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Audio - Mrugal</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Pawan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Audio - Pawan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Audio - Pawan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Audio - Pawan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Likhitha </a:t>
            </a:r>
            <a:endParaRPr/>
          </a:p>
          <a:p>
            <a:pPr indent="0" lvl="0" marL="0" rtl="0" algn="l">
              <a:lnSpc>
                <a:spcPct val="100000"/>
              </a:lnSpc>
              <a:spcBef>
                <a:spcPts val="0"/>
              </a:spcBef>
              <a:spcAft>
                <a:spcPts val="0"/>
              </a:spcAft>
              <a:buSzPts val="1100"/>
              <a:buNone/>
            </a:pPr>
            <a:r>
              <a:rPr lang="en-US"/>
              <a:t> Till now, The models have been trained and tuned based on three distinct subsets of variables . Now, Our objective is to select the optimal model by evaluating its performance on key metrics. We aim to choose a model with elevated total accuracy, total 1's accuracy, and sensitivity, coupled with lower Root Average Squared Error and model cost.</a:t>
            </a:r>
            <a:endParaRPr/>
          </a:p>
          <a:p>
            <a:pPr indent="-298450" lvl="0" marL="457200" rtl="0" algn="l">
              <a:lnSpc>
                <a:spcPct val="100000"/>
              </a:lnSpc>
              <a:spcBef>
                <a:spcPts val="0"/>
              </a:spcBef>
              <a:spcAft>
                <a:spcPts val="0"/>
              </a:spcAft>
              <a:buSzPts val="1100"/>
              <a:buNone/>
            </a:pPr>
            <a:r>
              <a:rPr lang="en-US"/>
              <a:t>Our emphasis is on minimizing False Positives (FPs) over False Negatives (FNs) due to the more substantial negative impact associated with FPs. To elaborate, in cases where the model incorrectly predicts a customer as low-risk when they are, in fact, high-risk, there is a lower likelihood of loan repayment. If the customer fails to repay, the business incurs significant financial burdens. Therefore, prioritizing the reduction of False Positives is crucial to mitigate potential financial risks for the business.</a:t>
            </a:r>
            <a:endParaRPr/>
          </a:p>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None/>
            </a:pPr>
            <a:r>
              <a:rPr lang="en-US"/>
              <a:t>Audio - Likhitha </a:t>
            </a:r>
            <a:endParaRPr/>
          </a:p>
          <a:p>
            <a:pPr indent="-298450" lvl="0" marL="457200" rtl="0" algn="l">
              <a:lnSpc>
                <a:spcPct val="100000"/>
              </a:lnSpc>
              <a:spcBef>
                <a:spcPts val="0"/>
              </a:spcBef>
              <a:spcAft>
                <a:spcPts val="0"/>
              </a:spcAft>
              <a:buSzPts val="1100"/>
              <a:buNone/>
            </a:pPr>
            <a:r>
              <a:rPr lang="en-US"/>
              <a:t>This table displays the metrics for the optimal models, all of which were trained using every predictor variable. Upon thorough analysis, we determined that the Decision Tree model outperforms the others. It exhibits superior total accuracy and total 1's accuracy compared to all alternative models. Notably, the Decision Tree model demonstrates a lower incidence of False Positives (FPs) and False Negatives (FNs), resulting in a reduced overall model cost compared to the alternative models. As a result of these favorable characteristics, we have selected the Decision Tree as the best-performing model among those utilizing all predictor variables.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None/>
            </a:pPr>
            <a:r>
              <a:rPr lang="en-US"/>
              <a:t>Audio - Likhitha </a:t>
            </a:r>
            <a:endParaRPr/>
          </a:p>
          <a:p>
            <a:pPr indent="-298450" lvl="0" marL="457200" rtl="0" algn="l">
              <a:lnSpc>
                <a:spcPct val="100000"/>
              </a:lnSpc>
              <a:spcBef>
                <a:spcPts val="0"/>
              </a:spcBef>
              <a:spcAft>
                <a:spcPts val="0"/>
              </a:spcAft>
              <a:buSzPts val="1100"/>
              <a:buNone/>
            </a:pPr>
            <a:r>
              <a:rPr lang="en-US">
                <a:latin typeface="Calibri"/>
                <a:ea typeface="Calibri"/>
                <a:cs typeface="Calibri"/>
                <a:sym typeface="Calibri"/>
              </a:rPr>
              <a:t>In the previous slide, We have identified decision tree as the best model when every predictor variable was fed to the model. Now, we are going to assess the model performance of the models that are trained and tuned using only these 9 significant variables. These were identified by performing different explorations.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Alison</a:t>
            </a:r>
            <a:endParaRPr/>
          </a:p>
        </p:txBody>
      </p:sp>
      <p:sp>
        <p:nvSpPr>
          <p:cNvPr id="100" name="Google Shape;10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None/>
            </a:pPr>
            <a:r>
              <a:rPr lang="en-US"/>
              <a:t>Audio - Likhitha </a:t>
            </a:r>
            <a:endParaRPr/>
          </a:p>
          <a:p>
            <a:pPr indent="-298450" lvl="0" marL="457200" rtl="0" algn="l">
              <a:lnSpc>
                <a:spcPct val="100000"/>
              </a:lnSpc>
              <a:spcBef>
                <a:spcPts val="0"/>
              </a:spcBef>
              <a:spcAft>
                <a:spcPts val="0"/>
              </a:spcAft>
              <a:buSzPts val="1100"/>
              <a:buNone/>
            </a:pPr>
            <a:r>
              <a:rPr lang="en-US"/>
              <a:t>In this slide, we've summarized the performance metrics of various models that are trained and tuned with only 9 significant variables which were mentioned in the previous slide. After thorough analysis, we have identified decision tree as the best model. Even though there are other models with similar good metrics like bootstrap,boosted with similar accuracy and sensitivity, we've chosen the Decision Tree as the standout performer. This is because, If we focus on FP's and FN's,The Decision Tree excels in reducing the model cost by maintaining a fine balance between False Positives (FPs) and False Negatives (FNs) when compared to other models. What sets it apart is its ability to predict low FPs, which is crucial for minimizing negative impacts on the business. Therefore, we've selected the Decision Tree as the best model among those trained with only the nine significant variables.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Audio - Likhitha </a:t>
            </a:r>
            <a:endParaRPr/>
          </a:p>
          <a:p>
            <a:pPr indent="0" lvl="0" marL="0" rtl="0" algn="l">
              <a:lnSpc>
                <a:spcPct val="100000"/>
              </a:lnSpc>
              <a:spcBef>
                <a:spcPts val="0"/>
              </a:spcBef>
              <a:spcAft>
                <a:spcPts val="0"/>
              </a:spcAft>
              <a:buSzPts val="1100"/>
              <a:buNone/>
            </a:pPr>
            <a:r>
              <a:rPr lang="en-US"/>
              <a:t>Now we have two best decision tree models, we are comparing their model performance to chose the final best model. Here, to avoid confusion, we have represented the decisiontree trained on all predictor variables as full model and the other one trained on only significant variables as significant model. If we see the performance metrics chart, Significant model has good metrics when compared to full model. Significant model is predicting balanced FP's and FN's .most importantly it is predicting lower FP's which will reduce the model cost.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None/>
            </a:pPr>
            <a:r>
              <a:rPr lang="en-US"/>
              <a:t>Audio - Likhitha </a:t>
            </a:r>
            <a:endParaRPr/>
          </a:p>
          <a:p>
            <a:pPr indent="-298450" lvl="0" marL="457200" rtl="0" algn="l">
              <a:lnSpc>
                <a:spcPct val="100000"/>
              </a:lnSpc>
              <a:spcBef>
                <a:spcPts val="0"/>
              </a:spcBef>
              <a:spcAft>
                <a:spcPts val="0"/>
              </a:spcAft>
              <a:buSzPts val="1100"/>
              <a:buNone/>
            </a:pPr>
            <a:r>
              <a:rPr lang="en-US"/>
              <a:t>In this slide, we are looking at the RASE and AUC values of the two models. If we observe the highlighted red box, Significant model has lower RASE value than Full Model which means our Significant Model predictions are more precise compared to Full Model. Considering ROC, both the models have approx same AUC. But we can conclude that Significant Model is the better performer than Full Model because, though it's performance metrics are only slightly better than the Full Model , it's model complexity and model cost is lower and considerable. hence we conclude that Significant model is the best model.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US">
                <a:latin typeface="Calibri"/>
                <a:ea typeface="Calibri"/>
                <a:cs typeface="Calibri"/>
                <a:sym typeface="Calibri"/>
              </a:rPr>
              <a:t>We have chosen Decision tree trained on 9 variables as the best model with following performance metrics.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None/>
            </a:pPr>
            <a:r>
              <a:rPr lang="en-US"/>
              <a:t>Audio - Likhitha </a:t>
            </a:r>
            <a:endParaRPr/>
          </a:p>
          <a:p>
            <a:pPr indent="-298450" lvl="0" marL="457200" rtl="0" algn="l">
              <a:lnSpc>
                <a:spcPct val="100000"/>
              </a:lnSpc>
              <a:spcBef>
                <a:spcPts val="0"/>
              </a:spcBef>
              <a:spcAft>
                <a:spcPts val="0"/>
              </a:spcAft>
              <a:buSzPts val="1100"/>
              <a:buNone/>
            </a:pPr>
            <a:r>
              <a:rPr lang="en-US">
                <a:latin typeface="Calibri"/>
                <a:ea typeface="Calibri"/>
                <a:cs typeface="Calibri"/>
                <a:sym typeface="Calibri"/>
              </a:rPr>
              <a:t>       After training different models and finally choosing one best model, we can conclude that our decision tree model can be used by the business to make well-founded lending decisions by classifying customers into low-risk or high-risk categories. It cut downs the manual effort and time that needs to be put into this risk assessment. One more important finding is that the business can use our model to migigate the risks associated with loan repayment. They can focus only on specific proportion of low-risk customers to lends loans and improve the likelihood of loan repayment.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Alison</a:t>
            </a:r>
            <a:endParaRPr/>
          </a:p>
        </p:txBody>
      </p:sp>
      <p:sp>
        <p:nvSpPr>
          <p:cNvPr id="107" name="Google Shape;1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Alison</a:t>
            </a:r>
            <a:endParaRPr/>
          </a:p>
        </p:txBody>
      </p:sp>
      <p:sp>
        <p:nvSpPr>
          <p:cNvPr id="115" name="Google Shape;1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ef415b307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9ef415b307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Mrugal</a:t>
            </a:r>
            <a:endParaRPr/>
          </a:p>
        </p:txBody>
      </p:sp>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ef415b30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9ef415b30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Audio - Mrugal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Audio - Mrugal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g29ef1046fb4_0_50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g29ef1046fb4_0_502"/>
          <p:cNvGrpSpPr/>
          <p:nvPr/>
        </p:nvGrpSpPr>
        <p:grpSpPr>
          <a:xfrm>
            <a:off x="1107036" y="1588427"/>
            <a:ext cx="994316" cy="61102"/>
            <a:chOff x="4580561" y="2589004"/>
            <a:chExt cx="1064464" cy="25200"/>
          </a:xfrm>
        </p:grpSpPr>
        <p:sp>
          <p:nvSpPr>
            <p:cNvPr id="13" name="Google Shape;13;g29ef1046fb4_0_50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9ef1046fb4_0_50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g29ef1046fb4_0_502"/>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p:txBody>
      </p:sp>
      <p:sp>
        <p:nvSpPr>
          <p:cNvPr id="16" name="Google Shape;16;g29ef1046fb4_0_502"/>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7" name="Google Shape;17;g29ef1046fb4_0_50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g29ef1046fb4_0_5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2" name="Google Shape;72;g29ef1046fb4_0_57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73" name="Google Shape;73;g29ef1046fb4_0_57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4" name="Google Shape;74;g29ef1046fb4_0_57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g29ef1046fb4_0_5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76" name="Shape 76"/>
        <p:cNvGrpSpPr/>
        <p:nvPr/>
      </p:nvGrpSpPr>
      <p:grpSpPr>
        <a:xfrm>
          <a:off x="0" y="0"/>
          <a:ext cx="0" cy="0"/>
          <a:chOff x="0" y="0"/>
          <a:chExt cx="0" cy="0"/>
        </a:xfrm>
      </p:grpSpPr>
      <p:sp>
        <p:nvSpPr>
          <p:cNvPr id="77" name="Google Shape;77;g29ef1046fb4_0_58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8" name="Google Shape;78;g29ef1046fb4_0_58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1600"/>
              </a:spcBef>
              <a:spcAft>
                <a:spcPts val="0"/>
              </a:spcAft>
              <a:buClr>
                <a:srgbClr val="888888"/>
              </a:buClr>
              <a:buSzPts val="2000"/>
              <a:buNone/>
              <a:defRPr sz="2000">
                <a:solidFill>
                  <a:srgbClr val="888888"/>
                </a:solidFill>
              </a:defRPr>
            </a:lvl2pPr>
            <a:lvl3pPr indent="-228600" lvl="2" marL="1371600" algn="l">
              <a:lnSpc>
                <a:spcPct val="90000"/>
              </a:lnSpc>
              <a:spcBef>
                <a:spcPts val="1600"/>
              </a:spcBef>
              <a:spcAft>
                <a:spcPts val="0"/>
              </a:spcAft>
              <a:buClr>
                <a:srgbClr val="888888"/>
              </a:buClr>
              <a:buSzPts val="1800"/>
              <a:buNone/>
              <a:defRPr sz="1800">
                <a:solidFill>
                  <a:srgbClr val="888888"/>
                </a:solidFill>
              </a:defRPr>
            </a:lvl3pPr>
            <a:lvl4pPr indent="-228600" lvl="3" marL="1828800" algn="l">
              <a:lnSpc>
                <a:spcPct val="90000"/>
              </a:lnSpc>
              <a:spcBef>
                <a:spcPts val="1600"/>
              </a:spcBef>
              <a:spcAft>
                <a:spcPts val="0"/>
              </a:spcAft>
              <a:buClr>
                <a:srgbClr val="888888"/>
              </a:buClr>
              <a:buSzPts val="1600"/>
              <a:buNone/>
              <a:defRPr sz="1600">
                <a:solidFill>
                  <a:srgbClr val="888888"/>
                </a:solidFill>
              </a:defRPr>
            </a:lvl4pPr>
            <a:lvl5pPr indent="-228600" lvl="4" marL="2286000" algn="l">
              <a:lnSpc>
                <a:spcPct val="90000"/>
              </a:lnSpc>
              <a:spcBef>
                <a:spcPts val="1600"/>
              </a:spcBef>
              <a:spcAft>
                <a:spcPts val="0"/>
              </a:spcAft>
              <a:buClr>
                <a:srgbClr val="888888"/>
              </a:buClr>
              <a:buSzPts val="1600"/>
              <a:buNone/>
              <a:defRPr sz="1600">
                <a:solidFill>
                  <a:srgbClr val="888888"/>
                </a:solidFill>
              </a:defRPr>
            </a:lvl5pPr>
            <a:lvl6pPr indent="-228600" lvl="5" marL="2743200" algn="l">
              <a:lnSpc>
                <a:spcPct val="90000"/>
              </a:lnSpc>
              <a:spcBef>
                <a:spcPts val="1600"/>
              </a:spcBef>
              <a:spcAft>
                <a:spcPts val="0"/>
              </a:spcAft>
              <a:buClr>
                <a:srgbClr val="888888"/>
              </a:buClr>
              <a:buSzPts val="1600"/>
              <a:buNone/>
              <a:defRPr sz="1600">
                <a:solidFill>
                  <a:srgbClr val="888888"/>
                </a:solidFill>
              </a:defRPr>
            </a:lvl6pPr>
            <a:lvl7pPr indent="-228600" lvl="6" marL="3200400" algn="l">
              <a:lnSpc>
                <a:spcPct val="90000"/>
              </a:lnSpc>
              <a:spcBef>
                <a:spcPts val="1600"/>
              </a:spcBef>
              <a:spcAft>
                <a:spcPts val="0"/>
              </a:spcAft>
              <a:buClr>
                <a:srgbClr val="888888"/>
              </a:buClr>
              <a:buSzPts val="1600"/>
              <a:buNone/>
              <a:defRPr sz="1600">
                <a:solidFill>
                  <a:srgbClr val="888888"/>
                </a:solidFill>
              </a:defRPr>
            </a:lvl7pPr>
            <a:lvl8pPr indent="-228600" lvl="7" marL="3657600" algn="l">
              <a:lnSpc>
                <a:spcPct val="90000"/>
              </a:lnSpc>
              <a:spcBef>
                <a:spcPts val="1600"/>
              </a:spcBef>
              <a:spcAft>
                <a:spcPts val="0"/>
              </a:spcAft>
              <a:buClr>
                <a:srgbClr val="888888"/>
              </a:buClr>
              <a:buSzPts val="1600"/>
              <a:buNone/>
              <a:defRPr sz="1600">
                <a:solidFill>
                  <a:srgbClr val="888888"/>
                </a:solidFill>
              </a:defRPr>
            </a:lvl8pPr>
            <a:lvl9pPr indent="-228600" lvl="8" marL="4114800" algn="l">
              <a:lnSpc>
                <a:spcPct val="90000"/>
              </a:lnSpc>
              <a:spcBef>
                <a:spcPts val="1600"/>
              </a:spcBef>
              <a:spcAft>
                <a:spcPts val="1600"/>
              </a:spcAft>
              <a:buClr>
                <a:srgbClr val="888888"/>
              </a:buClr>
              <a:buSzPts val="1600"/>
              <a:buNone/>
              <a:defRPr sz="1600">
                <a:solidFill>
                  <a:srgbClr val="888888"/>
                </a:solidFill>
              </a:defRPr>
            </a:lvl9pPr>
          </a:lstStyle>
          <a:p/>
        </p:txBody>
      </p:sp>
      <p:sp>
        <p:nvSpPr>
          <p:cNvPr id="79" name="Google Shape;79;g29ef1046fb4_0_5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0" name="Google Shape;80;g29ef1046fb4_0_5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1" name="Google Shape;81;g29ef1046fb4_0_5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29ef1046fb4_0_51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g29ef1046fb4_0_516"/>
          <p:cNvGrpSpPr/>
          <p:nvPr/>
        </p:nvGrpSpPr>
        <p:grpSpPr>
          <a:xfrm>
            <a:off x="1107036" y="1588427"/>
            <a:ext cx="994316" cy="61102"/>
            <a:chOff x="4580561" y="2589004"/>
            <a:chExt cx="1064464" cy="25200"/>
          </a:xfrm>
        </p:grpSpPr>
        <p:sp>
          <p:nvSpPr>
            <p:cNvPr id="21" name="Google Shape;21;g29ef1046fb4_0_51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9ef1046fb4_0_51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9ef1046fb4_0_516"/>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24" name="Google Shape;24;g29ef1046fb4_0_516"/>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5" name="Google Shape;25;g29ef1046fb4_0_51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g29ef1046fb4_0_554"/>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Google Shape;28;g29ef1046fb4_0_554"/>
          <p:cNvGrpSpPr/>
          <p:nvPr/>
        </p:nvGrpSpPr>
        <p:grpSpPr>
          <a:xfrm>
            <a:off x="1107036" y="1588427"/>
            <a:ext cx="994316" cy="61102"/>
            <a:chOff x="4580561" y="2589004"/>
            <a:chExt cx="1064464" cy="25200"/>
          </a:xfrm>
        </p:grpSpPr>
        <p:sp>
          <p:nvSpPr>
            <p:cNvPr id="29" name="Google Shape;29;g29ef1046fb4_0_55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9ef1046fb4_0_55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g29ef1046fb4_0_554"/>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32" name="Google Shape;32;g29ef1046fb4_0_554"/>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33" name="Google Shape;33;g29ef1046fb4_0_554"/>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4" name="Google Shape;34;g29ef1046fb4_0_55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grpSp>
        <p:nvGrpSpPr>
          <p:cNvPr id="36" name="Google Shape;36;g29ef1046fb4_0_548"/>
          <p:cNvGrpSpPr/>
          <p:nvPr/>
        </p:nvGrpSpPr>
        <p:grpSpPr>
          <a:xfrm>
            <a:off x="1107036" y="5558926"/>
            <a:ext cx="994316" cy="61102"/>
            <a:chOff x="4580561" y="2589004"/>
            <a:chExt cx="1064464" cy="25200"/>
          </a:xfrm>
        </p:grpSpPr>
        <p:sp>
          <p:nvSpPr>
            <p:cNvPr id="37" name="Google Shape;37;g29ef1046fb4_0_54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9ef1046fb4_0_54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g29ef1046fb4_0_548"/>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0" name="Google Shape;40;g29ef1046fb4_0_54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g29ef1046fb4_0_54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g29ef1046fb4_0_540"/>
          <p:cNvGrpSpPr/>
          <p:nvPr/>
        </p:nvGrpSpPr>
        <p:grpSpPr>
          <a:xfrm>
            <a:off x="1107036" y="1588427"/>
            <a:ext cx="994316" cy="61102"/>
            <a:chOff x="4580561" y="2589004"/>
            <a:chExt cx="1064464" cy="25200"/>
          </a:xfrm>
        </p:grpSpPr>
        <p:sp>
          <p:nvSpPr>
            <p:cNvPr id="44" name="Google Shape;44;g29ef1046fb4_0_54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29ef1046fb4_0_54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29ef1046fb4_0_540"/>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47" name="Google Shape;47;g29ef1046fb4_0_540"/>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48" name="Google Shape;48;g29ef1046fb4_0_54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g29ef1046fb4_0_52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g29ef1046fb4_0_524"/>
          <p:cNvGrpSpPr/>
          <p:nvPr/>
        </p:nvGrpSpPr>
        <p:grpSpPr>
          <a:xfrm>
            <a:off x="1107036" y="1588427"/>
            <a:ext cx="994316" cy="61102"/>
            <a:chOff x="4580561" y="2589004"/>
            <a:chExt cx="1064464" cy="25200"/>
          </a:xfrm>
        </p:grpSpPr>
        <p:sp>
          <p:nvSpPr>
            <p:cNvPr id="52" name="Google Shape;52;g29ef1046fb4_0_52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9ef1046fb4_0_52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9ef1046fb4_0_524"/>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55" name="Google Shape;55;g29ef1046fb4_0_524"/>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6" name="Google Shape;56;g29ef1046fb4_0_524"/>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7" name="Google Shape;57;g29ef1046fb4_0_52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g29ef1046fb4_0_563"/>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60" name="Google Shape;60;g29ef1046fb4_0_56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1" name="Shape 61"/>
        <p:cNvGrpSpPr/>
        <p:nvPr/>
      </p:nvGrpSpPr>
      <p:grpSpPr>
        <a:xfrm>
          <a:off x="0" y="0"/>
          <a:ext cx="0" cy="0"/>
          <a:chOff x="0" y="0"/>
          <a:chExt cx="0" cy="0"/>
        </a:xfrm>
      </p:grpSpPr>
      <p:grpSp>
        <p:nvGrpSpPr>
          <p:cNvPr id="62" name="Google Shape;62;g29ef1046fb4_0_566"/>
          <p:cNvGrpSpPr/>
          <p:nvPr/>
        </p:nvGrpSpPr>
        <p:grpSpPr>
          <a:xfrm>
            <a:off x="1107036" y="5558926"/>
            <a:ext cx="994316" cy="61102"/>
            <a:chOff x="4580561" y="2589004"/>
            <a:chExt cx="1064464" cy="25200"/>
          </a:xfrm>
        </p:grpSpPr>
        <p:sp>
          <p:nvSpPr>
            <p:cNvPr id="63" name="Google Shape;63;g29ef1046fb4_0_56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9ef1046fb4_0_56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g29ef1046fb4_0_566"/>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66" name="Google Shape;66;g29ef1046fb4_0_566"/>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0"/>
              </a:spcBef>
              <a:spcAft>
                <a:spcPts val="0"/>
              </a:spcAft>
              <a:buClr>
                <a:schemeClr val="lt1"/>
              </a:buClr>
              <a:buSzPts val="1500"/>
              <a:buChar char="○"/>
              <a:defRPr>
                <a:solidFill>
                  <a:schemeClr val="lt1"/>
                </a:solidFill>
              </a:defRPr>
            </a:lvl2pPr>
            <a:lvl3pPr indent="-323850" lvl="2" marL="1371600" algn="l">
              <a:lnSpc>
                <a:spcPct val="115000"/>
              </a:lnSpc>
              <a:spcBef>
                <a:spcPts val="0"/>
              </a:spcBef>
              <a:spcAft>
                <a:spcPts val="0"/>
              </a:spcAft>
              <a:buClr>
                <a:schemeClr val="lt1"/>
              </a:buClr>
              <a:buSzPts val="1500"/>
              <a:buChar char="■"/>
              <a:defRPr>
                <a:solidFill>
                  <a:schemeClr val="lt1"/>
                </a:solidFill>
              </a:defRPr>
            </a:lvl3pPr>
            <a:lvl4pPr indent="-323850" lvl="3" marL="1828800" algn="l">
              <a:lnSpc>
                <a:spcPct val="115000"/>
              </a:lnSpc>
              <a:spcBef>
                <a:spcPts val="0"/>
              </a:spcBef>
              <a:spcAft>
                <a:spcPts val="0"/>
              </a:spcAft>
              <a:buClr>
                <a:schemeClr val="lt1"/>
              </a:buClr>
              <a:buSzPts val="1500"/>
              <a:buChar char="●"/>
              <a:defRPr>
                <a:solidFill>
                  <a:schemeClr val="lt1"/>
                </a:solidFill>
              </a:defRPr>
            </a:lvl4pPr>
            <a:lvl5pPr indent="-323850" lvl="4" marL="2286000" algn="l">
              <a:lnSpc>
                <a:spcPct val="115000"/>
              </a:lnSpc>
              <a:spcBef>
                <a:spcPts val="0"/>
              </a:spcBef>
              <a:spcAft>
                <a:spcPts val="0"/>
              </a:spcAft>
              <a:buClr>
                <a:schemeClr val="lt1"/>
              </a:buClr>
              <a:buSzPts val="1500"/>
              <a:buChar char="○"/>
              <a:defRPr>
                <a:solidFill>
                  <a:schemeClr val="lt1"/>
                </a:solidFill>
              </a:defRPr>
            </a:lvl5pPr>
            <a:lvl6pPr indent="-323850" lvl="5" marL="2743200" algn="l">
              <a:lnSpc>
                <a:spcPct val="115000"/>
              </a:lnSpc>
              <a:spcBef>
                <a:spcPts val="0"/>
              </a:spcBef>
              <a:spcAft>
                <a:spcPts val="0"/>
              </a:spcAft>
              <a:buClr>
                <a:schemeClr val="lt1"/>
              </a:buClr>
              <a:buSzPts val="1500"/>
              <a:buChar char="■"/>
              <a:defRPr>
                <a:solidFill>
                  <a:schemeClr val="lt1"/>
                </a:solidFill>
              </a:defRPr>
            </a:lvl6pPr>
            <a:lvl7pPr indent="-323850" lvl="6" marL="3200400" algn="l">
              <a:lnSpc>
                <a:spcPct val="115000"/>
              </a:lnSpc>
              <a:spcBef>
                <a:spcPts val="0"/>
              </a:spcBef>
              <a:spcAft>
                <a:spcPts val="0"/>
              </a:spcAft>
              <a:buClr>
                <a:schemeClr val="lt1"/>
              </a:buClr>
              <a:buSzPts val="1500"/>
              <a:buChar char="●"/>
              <a:defRPr>
                <a:solidFill>
                  <a:schemeClr val="lt1"/>
                </a:solidFill>
              </a:defRPr>
            </a:lvl7pPr>
            <a:lvl8pPr indent="-323850" lvl="7" marL="3657600" algn="l">
              <a:lnSpc>
                <a:spcPct val="115000"/>
              </a:lnSpc>
              <a:spcBef>
                <a:spcPts val="0"/>
              </a:spcBef>
              <a:spcAft>
                <a:spcPts val="0"/>
              </a:spcAft>
              <a:buClr>
                <a:schemeClr val="lt1"/>
              </a:buClr>
              <a:buSzPts val="1500"/>
              <a:buChar char="○"/>
              <a:defRPr>
                <a:solidFill>
                  <a:schemeClr val="lt1"/>
                </a:solidFill>
              </a:defRPr>
            </a:lvl8pPr>
            <a:lvl9pPr indent="-323850" lvl="8" marL="4114800" algn="l">
              <a:lnSpc>
                <a:spcPct val="115000"/>
              </a:lnSpc>
              <a:spcBef>
                <a:spcPts val="0"/>
              </a:spcBef>
              <a:spcAft>
                <a:spcPts val="0"/>
              </a:spcAft>
              <a:buClr>
                <a:schemeClr val="lt1"/>
              </a:buClr>
              <a:buSzPts val="1500"/>
              <a:buChar char="■"/>
              <a:defRPr>
                <a:solidFill>
                  <a:schemeClr val="lt1"/>
                </a:solidFill>
              </a:defRPr>
            </a:lvl9pPr>
          </a:lstStyle>
          <a:p/>
        </p:txBody>
      </p:sp>
      <p:sp>
        <p:nvSpPr>
          <p:cNvPr id="67" name="Google Shape;67;g29ef1046fb4_0_56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g29ef1046fb4_0_57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29ef1046fb4_0_49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9pPr>
          </a:lstStyle>
          <a:p/>
        </p:txBody>
      </p:sp>
      <p:sp>
        <p:nvSpPr>
          <p:cNvPr id="7" name="Google Shape;7;g29ef1046fb4_0_49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 name="Google Shape;8;g29ef1046fb4_0_49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g29ef1046fb4_0_498"/>
          <p:cNvSpPr txBox="1"/>
          <p:nvPr/>
        </p:nvSpPr>
        <p:spPr>
          <a:xfrm>
            <a:off x="10874725" y="6473075"/>
            <a:ext cx="14670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674EA7"/>
                </a:solidFill>
                <a:latin typeface="Lobster"/>
                <a:ea typeface="Lobster"/>
                <a:cs typeface="Lobster"/>
                <a:sym typeface="Lobster"/>
              </a:rPr>
              <a:t>© Team 5</a:t>
            </a:r>
            <a:endParaRPr b="0" i="0" sz="100" u="none" cap="none" strike="noStrike">
              <a:solidFill>
                <a:srgbClr val="674EA7"/>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6.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9.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3.png"/><Relationship Id="rId4" Type="http://schemas.openxmlformats.org/officeDocument/2006/relationships/image" Target="../media/image51.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7.png"/><Relationship Id="rId4" Type="http://schemas.openxmlformats.org/officeDocument/2006/relationships/image" Target="../media/image42.png"/><Relationship Id="rId5" Type="http://schemas.openxmlformats.org/officeDocument/2006/relationships/image" Target="../media/image44.jpg"/><Relationship Id="rId6" Type="http://schemas.openxmlformats.org/officeDocument/2006/relationships/image" Target="../media/image5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9.jpg"/><Relationship Id="rId4" Type="http://schemas.openxmlformats.org/officeDocument/2006/relationships/image" Target="../media/image5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6.png"/><Relationship Id="rId4" Type="http://schemas.openxmlformats.org/officeDocument/2006/relationships/image" Target="../media/image55.png"/><Relationship Id="rId5"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50.png"/><Relationship Id="rId5"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parisrohan/credit-score-classification?select=train.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3.png"/><Relationship Id="rId5" Type="http://schemas.openxmlformats.org/officeDocument/2006/relationships/image" Target="../media/image6.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5"/>
          <p:cNvPicPr preferRelativeResize="0"/>
          <p:nvPr/>
        </p:nvPicPr>
        <p:blipFill rotWithShape="1">
          <a:blip r:embed="rId3">
            <a:alphaModFix/>
          </a:blip>
          <a:srcRect b="0" l="0" r="0" t="0"/>
          <a:stretch/>
        </p:blipFill>
        <p:spPr>
          <a:xfrm>
            <a:off x="0" y="0"/>
            <a:ext cx="12192000" cy="6820543"/>
          </a:xfrm>
          <a:prstGeom prst="rect">
            <a:avLst/>
          </a:prstGeom>
          <a:noFill/>
          <a:ln>
            <a:noFill/>
          </a:ln>
        </p:spPr>
      </p:pic>
      <p:sp>
        <p:nvSpPr>
          <p:cNvPr id="87" name="Google Shape;87;p5"/>
          <p:cNvSpPr txBox="1"/>
          <p:nvPr>
            <p:ph type="ctrTitle"/>
          </p:nvPr>
        </p:nvSpPr>
        <p:spPr>
          <a:xfrm>
            <a:off x="1415225" y="-393087"/>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solidFill>
                  <a:srgbClr val="434343"/>
                </a:solidFill>
                <a:latin typeface="Oswald"/>
                <a:ea typeface="Oswald"/>
                <a:cs typeface="Oswald"/>
                <a:sym typeface="Oswald"/>
              </a:rPr>
              <a:t>Credit Risk Assessment</a:t>
            </a:r>
            <a:endParaRPr>
              <a:solidFill>
                <a:srgbClr val="434343"/>
              </a:solidFill>
              <a:latin typeface="Oswald"/>
              <a:ea typeface="Oswald"/>
              <a:cs typeface="Oswald"/>
              <a:sym typeface="Oswald"/>
            </a:endParaRPr>
          </a:p>
          <a:p>
            <a:pPr indent="0" lvl="0" marL="0" rtl="0" algn="l">
              <a:lnSpc>
                <a:spcPct val="90000"/>
              </a:lnSpc>
              <a:spcBef>
                <a:spcPts val="0"/>
              </a:spcBef>
              <a:spcAft>
                <a:spcPts val="0"/>
              </a:spcAft>
              <a:buClr>
                <a:schemeClr val="dk1"/>
              </a:buClr>
              <a:buSzPts val="6000"/>
              <a:buFont typeface="Calibri"/>
              <a:buNone/>
            </a:pPr>
            <a:r>
              <a:t/>
            </a:r>
            <a:endParaRPr>
              <a:solidFill>
                <a:srgbClr val="434343"/>
              </a:solidFill>
              <a:latin typeface="Oswald"/>
              <a:ea typeface="Oswald"/>
              <a:cs typeface="Oswald"/>
              <a:sym typeface="Oswald"/>
            </a:endParaRPr>
          </a:p>
        </p:txBody>
      </p:sp>
      <p:sp>
        <p:nvSpPr>
          <p:cNvPr id="88" name="Google Shape;88;p5"/>
          <p:cNvSpPr txBox="1"/>
          <p:nvPr/>
        </p:nvSpPr>
        <p:spPr>
          <a:xfrm>
            <a:off x="10874725" y="6473075"/>
            <a:ext cx="14670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674EA7"/>
                </a:solidFill>
                <a:latin typeface="Lobster"/>
                <a:ea typeface="Lobster"/>
                <a:cs typeface="Lobster"/>
                <a:sym typeface="Lobster"/>
              </a:rPr>
              <a:t>© Team 5</a:t>
            </a:r>
            <a:endParaRPr b="0" i="0" sz="100" u="none" cap="none" strike="noStrike">
              <a:solidFill>
                <a:srgbClr val="674EA7"/>
              </a:solidFill>
              <a:latin typeface="Arial"/>
              <a:ea typeface="Arial"/>
              <a:cs typeface="Arial"/>
              <a:sym typeface="Arial"/>
            </a:endParaRPr>
          </a:p>
        </p:txBody>
      </p:sp>
      <p:sp>
        <p:nvSpPr>
          <p:cNvPr id="89" name="Google Shape;89;p5"/>
          <p:cNvSpPr txBox="1"/>
          <p:nvPr/>
        </p:nvSpPr>
        <p:spPr>
          <a:xfrm>
            <a:off x="8419700" y="3854350"/>
            <a:ext cx="3633300" cy="669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100"/>
              <a:buFont typeface="Arial"/>
              <a:buNone/>
            </a:pPr>
            <a:r>
              <a:rPr b="1" i="1" lang="en-US" sz="1600" u="none" cap="none" strike="noStrike">
                <a:solidFill>
                  <a:srgbClr val="434343"/>
                </a:solidFill>
                <a:latin typeface="Oswald"/>
                <a:ea typeface="Oswald"/>
                <a:cs typeface="Oswald"/>
                <a:sym typeface="Oswald"/>
              </a:rPr>
              <a:t>Team 5</a:t>
            </a:r>
            <a:endParaRPr b="1" i="1" sz="1600" u="none" cap="none" strike="noStrike">
              <a:solidFill>
                <a:srgbClr val="434343"/>
              </a:solidFill>
              <a:latin typeface="Oswald"/>
              <a:ea typeface="Oswald"/>
              <a:cs typeface="Oswald"/>
              <a:sym typeface="Oswald"/>
            </a:endParaRPr>
          </a:p>
          <a:p>
            <a:pPr indent="0" lvl="0" marL="457200" marR="0" rtl="0" algn="l">
              <a:lnSpc>
                <a:spcPct val="100000"/>
              </a:lnSpc>
              <a:spcBef>
                <a:spcPts val="0"/>
              </a:spcBef>
              <a:spcAft>
                <a:spcPts val="0"/>
              </a:spcAft>
              <a:buClr>
                <a:schemeClr val="dk1"/>
              </a:buClr>
              <a:buSzPts val="1100"/>
              <a:buFont typeface="Arial"/>
              <a:buNone/>
            </a:pPr>
            <a:r>
              <a:rPr b="0" i="0" lang="en-US" sz="1400" u="none" cap="none" strike="noStrike">
                <a:solidFill>
                  <a:srgbClr val="434343"/>
                </a:solidFill>
                <a:latin typeface="Oswald"/>
                <a:ea typeface="Oswald"/>
                <a:cs typeface="Oswald"/>
                <a:sym typeface="Oswald"/>
              </a:rPr>
              <a:t>Likhitha Guggilla</a:t>
            </a:r>
            <a:endParaRPr b="0" i="0" sz="1400" u="none" cap="none" strike="noStrike">
              <a:solidFill>
                <a:srgbClr val="434343"/>
              </a:solidFill>
              <a:latin typeface="Oswald"/>
              <a:ea typeface="Oswald"/>
              <a:cs typeface="Oswald"/>
              <a:sym typeface="Oswald"/>
            </a:endParaRPr>
          </a:p>
          <a:p>
            <a:pPr indent="0" lvl="0" marL="457200" marR="0" rtl="0" algn="l">
              <a:lnSpc>
                <a:spcPct val="100000"/>
              </a:lnSpc>
              <a:spcBef>
                <a:spcPts val="0"/>
              </a:spcBef>
              <a:spcAft>
                <a:spcPts val="0"/>
              </a:spcAft>
              <a:buClr>
                <a:schemeClr val="dk1"/>
              </a:buClr>
              <a:buSzPts val="1100"/>
              <a:buFont typeface="Arial"/>
              <a:buNone/>
            </a:pPr>
            <a:r>
              <a:rPr b="0" i="0" lang="en-US" sz="1400" u="none" cap="none" strike="noStrike">
                <a:solidFill>
                  <a:srgbClr val="434343"/>
                </a:solidFill>
                <a:latin typeface="Oswald"/>
                <a:ea typeface="Oswald"/>
                <a:cs typeface="Oswald"/>
                <a:sym typeface="Oswald"/>
              </a:rPr>
              <a:t>Mrugal Pramod Nikhar</a:t>
            </a:r>
            <a:endParaRPr b="0" i="0" sz="1400" u="none" cap="none" strike="noStrike">
              <a:solidFill>
                <a:srgbClr val="434343"/>
              </a:solidFill>
              <a:latin typeface="Oswald"/>
              <a:ea typeface="Oswald"/>
              <a:cs typeface="Oswald"/>
              <a:sym typeface="Oswald"/>
            </a:endParaRPr>
          </a:p>
          <a:p>
            <a:pPr indent="0" lvl="0" marL="457200" marR="0" rtl="0" algn="l">
              <a:lnSpc>
                <a:spcPct val="100000"/>
              </a:lnSpc>
              <a:spcBef>
                <a:spcPts val="0"/>
              </a:spcBef>
              <a:spcAft>
                <a:spcPts val="0"/>
              </a:spcAft>
              <a:buClr>
                <a:schemeClr val="dk1"/>
              </a:buClr>
              <a:buSzPts val="1100"/>
              <a:buFont typeface="Arial"/>
              <a:buNone/>
            </a:pPr>
            <a:r>
              <a:rPr b="0" i="0" lang="en-US" sz="1400" u="none" cap="none" strike="noStrike">
                <a:solidFill>
                  <a:srgbClr val="434343"/>
                </a:solidFill>
                <a:latin typeface="Oswald"/>
                <a:ea typeface="Oswald"/>
                <a:cs typeface="Oswald"/>
                <a:sym typeface="Oswald"/>
              </a:rPr>
              <a:t>Pawan Manikanta Reddy Pamireddy</a:t>
            </a:r>
            <a:endParaRPr b="0" i="0" sz="1400" u="none" cap="none" strike="noStrike">
              <a:solidFill>
                <a:srgbClr val="434343"/>
              </a:solidFill>
              <a:latin typeface="Oswald"/>
              <a:ea typeface="Oswald"/>
              <a:cs typeface="Oswald"/>
              <a:sym typeface="Oswald"/>
            </a:endParaRPr>
          </a:p>
          <a:p>
            <a:pPr indent="0" lvl="0" marL="457200" marR="0" rtl="0" algn="l">
              <a:lnSpc>
                <a:spcPct val="100000"/>
              </a:lnSpc>
              <a:spcBef>
                <a:spcPts val="0"/>
              </a:spcBef>
              <a:spcAft>
                <a:spcPts val="0"/>
              </a:spcAft>
              <a:buClr>
                <a:schemeClr val="dk1"/>
              </a:buClr>
              <a:buSzPts val="1100"/>
              <a:buFont typeface="Arial"/>
              <a:buNone/>
            </a:pPr>
            <a:r>
              <a:rPr b="0" i="0" lang="en-US" sz="1400" u="none" cap="none" strike="noStrike">
                <a:solidFill>
                  <a:srgbClr val="434343"/>
                </a:solidFill>
                <a:latin typeface="Oswald"/>
                <a:ea typeface="Oswald"/>
                <a:cs typeface="Oswald"/>
                <a:sym typeface="Oswald"/>
              </a:rPr>
              <a:t>Sai Krishna Rangabashyam Gomathi</a:t>
            </a:r>
            <a:endParaRPr b="0" i="0" sz="1400" u="none" cap="none" strike="noStrike">
              <a:solidFill>
                <a:srgbClr val="434343"/>
              </a:solidFill>
              <a:latin typeface="Oswald"/>
              <a:ea typeface="Oswald"/>
              <a:cs typeface="Oswald"/>
              <a:sym typeface="Oswald"/>
            </a:endParaRPr>
          </a:p>
          <a:p>
            <a:pPr indent="0" lvl="0" marL="457200" marR="0" rtl="0" algn="l">
              <a:lnSpc>
                <a:spcPct val="100000"/>
              </a:lnSpc>
              <a:spcBef>
                <a:spcPts val="0"/>
              </a:spcBef>
              <a:spcAft>
                <a:spcPts val="0"/>
              </a:spcAft>
              <a:buClr>
                <a:schemeClr val="dk1"/>
              </a:buClr>
              <a:buSzPts val="1100"/>
              <a:buFont typeface="Arial"/>
              <a:buNone/>
            </a:pPr>
            <a:r>
              <a:rPr b="0" i="0" lang="en-US" sz="1400" u="none" cap="none" strike="noStrike">
                <a:solidFill>
                  <a:srgbClr val="434343"/>
                </a:solidFill>
                <a:latin typeface="Oswald"/>
                <a:ea typeface="Oswald"/>
                <a:cs typeface="Oswald"/>
                <a:sym typeface="Oswald"/>
              </a:rPr>
              <a:t>Biao Wang</a:t>
            </a:r>
            <a:endParaRPr b="0" i="0" sz="1400" u="none" cap="none" strike="noStrike">
              <a:solidFill>
                <a:srgbClr val="434343"/>
              </a:solidFill>
              <a:latin typeface="Oswald"/>
              <a:ea typeface="Oswald"/>
              <a:cs typeface="Oswald"/>
              <a:sym typeface="Oswald"/>
            </a:endParaRPr>
          </a:p>
          <a:p>
            <a:pPr indent="0" lvl="0" marL="457200" marR="0" rtl="0" algn="l">
              <a:lnSpc>
                <a:spcPct val="100000"/>
              </a:lnSpc>
              <a:spcBef>
                <a:spcPts val="0"/>
              </a:spcBef>
              <a:spcAft>
                <a:spcPts val="0"/>
              </a:spcAft>
              <a:buClr>
                <a:schemeClr val="dk1"/>
              </a:buClr>
              <a:buSzPts val="1100"/>
              <a:buFont typeface="Arial"/>
              <a:buNone/>
            </a:pPr>
            <a:r>
              <a:rPr b="0" i="0" lang="en-US" sz="1400" u="none" cap="none" strike="noStrike">
                <a:solidFill>
                  <a:srgbClr val="434343"/>
                </a:solidFill>
                <a:latin typeface="Oswald"/>
                <a:ea typeface="Oswald"/>
                <a:cs typeface="Oswald"/>
                <a:sym typeface="Oswald"/>
              </a:rPr>
              <a:t>Alison Wenman</a:t>
            </a:r>
            <a:endParaRPr b="0" i="0" sz="1400" u="none" cap="none" strike="noStrike">
              <a:solidFill>
                <a:srgbClr val="434343"/>
              </a:solidFill>
              <a:latin typeface="Oswald"/>
              <a:ea typeface="Oswald"/>
              <a:cs typeface="Oswald"/>
              <a:sym typeface="Oswald"/>
            </a:endParaRPr>
          </a:p>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rgbClr val="434343"/>
              </a:solidFill>
              <a:latin typeface="Oswald"/>
              <a:ea typeface="Oswald"/>
              <a:cs typeface="Oswald"/>
              <a:sym typeface="Oswald"/>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9ef1046fb4_1_2"/>
          <p:cNvSpPr txBox="1"/>
          <p:nvPr>
            <p:ph type="title"/>
          </p:nvPr>
        </p:nvSpPr>
        <p:spPr>
          <a:xfrm>
            <a:off x="836325" y="794550"/>
            <a:ext cx="5066400" cy="12621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Type 3: Example</a:t>
            </a:r>
            <a:endParaRPr/>
          </a:p>
        </p:txBody>
      </p:sp>
      <p:sp>
        <p:nvSpPr>
          <p:cNvPr id="160" name="Google Shape;160;g29ef1046fb4_1_2"/>
          <p:cNvSpPr txBox="1"/>
          <p:nvPr>
            <p:ph idx="2" type="body"/>
          </p:nvPr>
        </p:nvSpPr>
        <p:spPr>
          <a:xfrm>
            <a:off x="783675" y="2056650"/>
            <a:ext cx="5066400" cy="4006800"/>
          </a:xfrm>
          <a:prstGeom prst="rect">
            <a:avLst/>
          </a:prstGeom>
          <a:noFill/>
          <a:ln>
            <a:noFill/>
          </a:ln>
        </p:spPr>
        <p:txBody>
          <a:bodyPr anchorCtr="0" anchor="t" bIns="121900" lIns="121900" spcFirstLastPara="1" rIns="121900" wrap="square" tIns="121900">
            <a:normAutofit/>
          </a:bodyPr>
          <a:lstStyle/>
          <a:p>
            <a:pPr indent="0" lvl="0" marL="120650" rtl="0" algn="l">
              <a:lnSpc>
                <a:spcPct val="95000"/>
              </a:lnSpc>
              <a:spcBef>
                <a:spcPts val="0"/>
              </a:spcBef>
              <a:spcAft>
                <a:spcPts val="0"/>
              </a:spcAft>
              <a:buSzPts val="1730"/>
              <a:buNone/>
            </a:pPr>
            <a:r>
              <a:rPr b="1" lang="en-US" sz="1600">
                <a:latin typeface="Arial"/>
                <a:ea typeface="Arial"/>
                <a:cs typeface="Arial"/>
                <a:sym typeface="Arial"/>
              </a:rPr>
              <a:t>Num_of_Delayed_Payments</a:t>
            </a:r>
            <a:endParaRPr/>
          </a:p>
          <a:p>
            <a:pPr indent="0" lvl="0" marL="120650" rtl="0" algn="l">
              <a:lnSpc>
                <a:spcPct val="95000"/>
              </a:lnSpc>
              <a:spcBef>
                <a:spcPts val="0"/>
              </a:spcBef>
              <a:spcAft>
                <a:spcPts val="0"/>
              </a:spcAft>
              <a:buSzPts val="1730"/>
              <a:buNone/>
            </a:pPr>
            <a:r>
              <a:t/>
            </a:r>
            <a:endParaRPr b="1" sz="1600">
              <a:latin typeface="Arial"/>
              <a:ea typeface="Arial"/>
              <a:cs typeface="Arial"/>
              <a:sym typeface="Arial"/>
            </a:endParaRPr>
          </a:p>
          <a:p>
            <a:pPr indent="-336550" lvl="0" marL="457200" rtl="0" algn="l">
              <a:lnSpc>
                <a:spcPct val="107000"/>
              </a:lnSpc>
              <a:spcBef>
                <a:spcPts val="0"/>
              </a:spcBef>
              <a:spcAft>
                <a:spcPts val="0"/>
              </a:spcAft>
              <a:buSzPts val="1700"/>
              <a:buChar char="●"/>
            </a:pPr>
            <a:r>
              <a:rPr lang="en-US" sz="1800">
                <a:latin typeface="Arial"/>
                <a:ea typeface="Arial"/>
                <a:cs typeface="Arial"/>
                <a:sym typeface="Arial"/>
              </a:rPr>
              <a:t>We can take average but there are some data entry errors(-1,-2,-3,1_..) and too many outliers so follow below steps</a:t>
            </a:r>
            <a:endParaRPr sz="1800">
              <a:latin typeface="Arial"/>
              <a:ea typeface="Arial"/>
              <a:cs typeface="Arial"/>
              <a:sym typeface="Arial"/>
            </a:endParaRPr>
          </a:p>
          <a:p>
            <a:pPr indent="-336550" lvl="0" marL="457200" rtl="0" algn="l">
              <a:lnSpc>
                <a:spcPct val="107000"/>
              </a:lnSpc>
              <a:spcBef>
                <a:spcPts val="0"/>
              </a:spcBef>
              <a:spcAft>
                <a:spcPts val="0"/>
              </a:spcAft>
              <a:buSzPts val="1700"/>
              <a:buChar char="●"/>
            </a:pPr>
            <a:r>
              <a:rPr lang="en-US" sz="1800">
                <a:latin typeface="Arial"/>
                <a:ea typeface="Arial"/>
                <a:cs typeface="Arial"/>
                <a:sym typeface="Arial"/>
              </a:rPr>
              <a:t>Remove ‘_’ using “text to columns” utility and Recode data entry errors like ‘-1,-2…”</a:t>
            </a:r>
            <a:endParaRPr sz="1800">
              <a:latin typeface="Arial"/>
              <a:ea typeface="Arial"/>
              <a:cs typeface="Arial"/>
              <a:sym typeface="Arial"/>
            </a:endParaRPr>
          </a:p>
          <a:p>
            <a:pPr indent="-336550" lvl="0" marL="457200" rtl="0" algn="l">
              <a:lnSpc>
                <a:spcPct val="107000"/>
              </a:lnSpc>
              <a:spcBef>
                <a:spcPts val="0"/>
              </a:spcBef>
              <a:spcAft>
                <a:spcPts val="0"/>
              </a:spcAft>
              <a:buSzPts val="1700"/>
              <a:buChar char="●"/>
            </a:pPr>
            <a:r>
              <a:rPr lang="en-US" sz="1800">
                <a:latin typeface="Arial"/>
                <a:ea typeface="Arial"/>
                <a:cs typeface="Arial"/>
                <a:sym typeface="Arial"/>
              </a:rPr>
              <a:t>Convert outliers to missing values</a:t>
            </a:r>
            <a:endParaRPr sz="1800">
              <a:latin typeface="Arial"/>
              <a:ea typeface="Arial"/>
              <a:cs typeface="Arial"/>
              <a:sym typeface="Arial"/>
            </a:endParaRPr>
          </a:p>
          <a:p>
            <a:pPr indent="-336550" lvl="0" marL="457200" rtl="0" algn="l">
              <a:lnSpc>
                <a:spcPct val="107000"/>
              </a:lnSpc>
              <a:spcBef>
                <a:spcPts val="0"/>
              </a:spcBef>
              <a:spcAft>
                <a:spcPts val="0"/>
              </a:spcAft>
              <a:buSzPts val="1700"/>
              <a:buChar char="●"/>
            </a:pPr>
            <a:r>
              <a:rPr lang="en-US" sz="1800">
                <a:latin typeface="Arial"/>
                <a:ea typeface="Arial"/>
                <a:cs typeface="Arial"/>
                <a:sym typeface="Arial"/>
              </a:rPr>
              <a:t>Create new column</a:t>
            </a:r>
            <a:endParaRPr sz="1800">
              <a:latin typeface="Arial"/>
              <a:ea typeface="Arial"/>
              <a:cs typeface="Arial"/>
              <a:sym typeface="Arial"/>
            </a:endParaRPr>
          </a:p>
          <a:p>
            <a:pPr indent="-336550" lvl="0" marL="457200" rtl="0" algn="l">
              <a:lnSpc>
                <a:spcPct val="107000"/>
              </a:lnSpc>
              <a:spcBef>
                <a:spcPts val="0"/>
              </a:spcBef>
              <a:spcAft>
                <a:spcPts val="0"/>
              </a:spcAft>
              <a:buSzPts val="1700"/>
              <a:buChar char="●"/>
            </a:pPr>
            <a:r>
              <a:rPr lang="en-US" sz="1800">
                <a:latin typeface="Arial"/>
                <a:ea typeface="Arial"/>
                <a:cs typeface="Arial"/>
                <a:sym typeface="Arial"/>
              </a:rPr>
              <a:t>Use Mean</a:t>
            </a:r>
            <a:endParaRPr sz="1800">
              <a:latin typeface="Arial"/>
              <a:ea typeface="Arial"/>
              <a:cs typeface="Arial"/>
              <a:sym typeface="Arial"/>
            </a:endParaRPr>
          </a:p>
          <a:p>
            <a:pPr indent="0" lvl="0" marL="0" rtl="0" algn="l">
              <a:lnSpc>
                <a:spcPct val="115000"/>
              </a:lnSpc>
              <a:spcBef>
                <a:spcPts val="2000"/>
              </a:spcBef>
              <a:spcAft>
                <a:spcPts val="0"/>
              </a:spcAft>
              <a:buSzPts val="1700"/>
              <a:buNone/>
            </a:pPr>
            <a:r>
              <a:t/>
            </a:r>
            <a:endParaRPr/>
          </a:p>
        </p:txBody>
      </p:sp>
      <p:pic>
        <p:nvPicPr>
          <p:cNvPr id="161" name="Google Shape;161;g29ef1046fb4_1_2"/>
          <p:cNvPicPr preferRelativeResize="0"/>
          <p:nvPr/>
        </p:nvPicPr>
        <p:blipFill rotWithShape="1">
          <a:blip r:embed="rId3">
            <a:alphaModFix/>
          </a:blip>
          <a:srcRect b="0" l="0" r="0" t="0"/>
          <a:stretch/>
        </p:blipFill>
        <p:spPr>
          <a:xfrm>
            <a:off x="6557963" y="1343025"/>
            <a:ext cx="5361891" cy="38268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Clr>
                <a:schemeClr val="dk1"/>
              </a:buClr>
              <a:buSzPts val="4400"/>
              <a:buFont typeface="Calibri"/>
              <a:buNone/>
            </a:pPr>
            <a:r>
              <a:rPr lang="en-US"/>
              <a:t>Data Preprocessing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7"/>
          <p:cNvPicPr preferRelativeResize="0"/>
          <p:nvPr/>
        </p:nvPicPr>
        <p:blipFill rotWithShape="1">
          <a:blip r:embed="rId3">
            <a:alphaModFix/>
          </a:blip>
          <a:srcRect b="0" l="0" r="0" t="0"/>
          <a:stretch/>
        </p:blipFill>
        <p:spPr>
          <a:xfrm>
            <a:off x="9781132" y="957302"/>
            <a:ext cx="2298685" cy="3571314"/>
          </a:xfrm>
          <a:prstGeom prst="rect">
            <a:avLst/>
          </a:prstGeom>
          <a:noFill/>
          <a:ln>
            <a:noFill/>
          </a:ln>
        </p:spPr>
      </p:pic>
      <p:sp>
        <p:nvSpPr>
          <p:cNvPr id="172" name="Google Shape;172;p17"/>
          <p:cNvSpPr txBox="1"/>
          <p:nvPr>
            <p:ph type="title"/>
          </p:nvPr>
        </p:nvSpPr>
        <p:spPr>
          <a:xfrm>
            <a:off x="673409" y="794152"/>
            <a:ext cx="4401300" cy="884433"/>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Data Set</a:t>
            </a:r>
            <a:endParaRPr/>
          </a:p>
        </p:txBody>
      </p:sp>
      <p:sp>
        <p:nvSpPr>
          <p:cNvPr id="173" name="Google Shape;173;p17"/>
          <p:cNvSpPr txBox="1"/>
          <p:nvPr>
            <p:ph idx="1" type="subTitle"/>
          </p:nvPr>
        </p:nvSpPr>
        <p:spPr>
          <a:xfrm>
            <a:off x="550382" y="2085743"/>
            <a:ext cx="4995288" cy="4034099"/>
          </a:xfrm>
          <a:prstGeom prst="rect">
            <a:avLst/>
          </a:prstGeom>
          <a:noFill/>
          <a:ln>
            <a:noFill/>
          </a:ln>
        </p:spPr>
        <p:txBody>
          <a:bodyPr anchorCtr="0" anchor="t" bIns="121900" lIns="121900" spcFirstLastPara="1" rIns="121900" wrap="square" tIns="121900">
            <a:normAutofit/>
          </a:bodyPr>
          <a:lstStyle/>
          <a:p>
            <a:pPr indent="-336550" lvl="0" marL="457200" rtl="0" algn="l">
              <a:lnSpc>
                <a:spcPct val="100000"/>
              </a:lnSpc>
              <a:spcBef>
                <a:spcPts val="0"/>
              </a:spcBef>
              <a:spcAft>
                <a:spcPts val="0"/>
              </a:spcAft>
              <a:buSzPts val="2100"/>
              <a:buNone/>
            </a:pPr>
            <a:r>
              <a:rPr lang="en-US"/>
              <a:t>Original Dataset</a:t>
            </a:r>
            <a:endParaRPr/>
          </a:p>
          <a:p>
            <a:pPr indent="-336550" lvl="0" marL="457200" rtl="0" algn="l">
              <a:lnSpc>
                <a:spcPct val="100000"/>
              </a:lnSpc>
              <a:spcBef>
                <a:spcPts val="0"/>
              </a:spcBef>
              <a:spcAft>
                <a:spcPts val="0"/>
              </a:spcAft>
              <a:buSzPts val="2100"/>
              <a:buNone/>
            </a:pPr>
            <a:r>
              <a:t/>
            </a:r>
            <a:endParaRPr/>
          </a:p>
          <a:p>
            <a:pPr indent="-342900" lvl="0" marL="463550" rtl="0" algn="l">
              <a:lnSpc>
                <a:spcPct val="100000"/>
              </a:lnSpc>
              <a:spcBef>
                <a:spcPts val="0"/>
              </a:spcBef>
              <a:spcAft>
                <a:spcPts val="0"/>
              </a:spcAft>
              <a:buSzPts val="2100"/>
              <a:buFont typeface="Arial"/>
              <a:buChar char="•"/>
            </a:pPr>
            <a:r>
              <a:rPr b="1" lang="en-US"/>
              <a:t>100,000 </a:t>
            </a:r>
            <a:r>
              <a:rPr lang="en-US"/>
              <a:t>Records </a:t>
            </a:r>
            <a:r>
              <a:rPr b="1" i="0" lang="en-US" sz="2400" u="none" strike="noStrike">
                <a:solidFill>
                  <a:srgbClr val="000000"/>
                </a:solidFill>
                <a:latin typeface="Times New Roman"/>
                <a:ea typeface="Times New Roman"/>
                <a:cs typeface="Times New Roman"/>
                <a:sym typeface="Times New Roman"/>
              </a:rPr>
              <a:t>×</a:t>
            </a:r>
            <a:r>
              <a:rPr i="0" lang="en-US" sz="2400" u="none" strike="noStrike">
                <a:solidFill>
                  <a:srgbClr val="000000"/>
                </a:solidFill>
                <a:latin typeface="Times New Roman"/>
                <a:ea typeface="Times New Roman"/>
                <a:cs typeface="Times New Roman"/>
                <a:sym typeface="Times New Roman"/>
              </a:rPr>
              <a:t> </a:t>
            </a:r>
            <a:r>
              <a:rPr b="1" lang="en-US" sz="2400"/>
              <a:t>27</a:t>
            </a:r>
            <a:r>
              <a:rPr lang="en-US" sz="2400"/>
              <a:t> columns</a:t>
            </a:r>
            <a:r>
              <a:rPr lang="en-US"/>
              <a:t> </a:t>
            </a:r>
            <a:endParaRPr/>
          </a:p>
          <a:p>
            <a:pPr indent="-209550" lvl="0" marL="463550" rtl="0" algn="l">
              <a:lnSpc>
                <a:spcPct val="100000"/>
              </a:lnSpc>
              <a:spcBef>
                <a:spcPts val="0"/>
              </a:spcBef>
              <a:spcAft>
                <a:spcPts val="0"/>
              </a:spcAft>
              <a:buSzPts val="2100"/>
              <a:buFont typeface="Arial"/>
              <a:buNone/>
            </a:pPr>
            <a:r>
              <a:t/>
            </a:r>
            <a:endParaRPr i="1"/>
          </a:p>
          <a:p>
            <a:pPr indent="-209550" lvl="0" marL="463550" rtl="0" algn="l">
              <a:lnSpc>
                <a:spcPct val="100000"/>
              </a:lnSpc>
              <a:spcBef>
                <a:spcPts val="0"/>
              </a:spcBef>
              <a:spcAft>
                <a:spcPts val="0"/>
              </a:spcAft>
              <a:buSzPts val="2100"/>
              <a:buFont typeface="Arial"/>
              <a:buNone/>
            </a:pPr>
            <a:r>
              <a:t/>
            </a:r>
            <a:endParaRPr i="1"/>
          </a:p>
          <a:p>
            <a:pPr indent="-209550" lvl="0" marL="463550" rtl="0" algn="l">
              <a:lnSpc>
                <a:spcPct val="100000"/>
              </a:lnSpc>
              <a:spcBef>
                <a:spcPts val="0"/>
              </a:spcBef>
              <a:spcAft>
                <a:spcPts val="0"/>
              </a:spcAft>
              <a:buSzPts val="2100"/>
              <a:buFont typeface="Arial"/>
              <a:buNone/>
            </a:pPr>
            <a:r>
              <a:rPr lang="en-US"/>
              <a:t>After Aggregated Dataset</a:t>
            </a:r>
            <a:endParaRPr/>
          </a:p>
          <a:p>
            <a:pPr indent="-209550" lvl="0" marL="463550" rtl="0" algn="l">
              <a:lnSpc>
                <a:spcPct val="100000"/>
              </a:lnSpc>
              <a:spcBef>
                <a:spcPts val="0"/>
              </a:spcBef>
              <a:spcAft>
                <a:spcPts val="0"/>
              </a:spcAft>
              <a:buSzPts val="2100"/>
              <a:buNone/>
            </a:pPr>
            <a:r>
              <a:t/>
            </a:r>
            <a:endParaRPr i="1"/>
          </a:p>
          <a:p>
            <a:pPr indent="-342900" lvl="0" marL="463550" rtl="0" algn="l">
              <a:lnSpc>
                <a:spcPct val="100000"/>
              </a:lnSpc>
              <a:spcBef>
                <a:spcPts val="0"/>
              </a:spcBef>
              <a:spcAft>
                <a:spcPts val="0"/>
              </a:spcAft>
              <a:buSzPts val="2100"/>
              <a:buFont typeface="Arial"/>
              <a:buChar char="•"/>
            </a:pPr>
            <a:r>
              <a:rPr b="1" lang="en-US"/>
              <a:t>12,500</a:t>
            </a:r>
            <a:r>
              <a:rPr lang="en-US"/>
              <a:t> Records </a:t>
            </a:r>
            <a:r>
              <a:rPr b="1" i="0" lang="en-US" sz="2400" u="none" strike="noStrike">
                <a:solidFill>
                  <a:srgbClr val="000000"/>
                </a:solidFill>
                <a:latin typeface="Times New Roman"/>
                <a:ea typeface="Times New Roman"/>
                <a:cs typeface="Times New Roman"/>
                <a:sym typeface="Times New Roman"/>
              </a:rPr>
              <a:t>× </a:t>
            </a:r>
            <a:r>
              <a:rPr b="1" lang="en-US" sz="2400"/>
              <a:t>25</a:t>
            </a:r>
            <a:r>
              <a:rPr lang="en-US" sz="2400"/>
              <a:t> columns</a:t>
            </a:r>
            <a:r>
              <a:rPr lang="en-US"/>
              <a:t> </a:t>
            </a:r>
            <a:endParaRPr/>
          </a:p>
          <a:p>
            <a:pPr indent="0" lvl="0" marL="120650" rtl="0" algn="l">
              <a:lnSpc>
                <a:spcPct val="100000"/>
              </a:lnSpc>
              <a:spcBef>
                <a:spcPts val="0"/>
              </a:spcBef>
              <a:spcAft>
                <a:spcPts val="0"/>
              </a:spcAft>
              <a:buSzPts val="2100"/>
              <a:buNone/>
            </a:pPr>
            <a:r>
              <a:t/>
            </a:r>
            <a:endParaRPr/>
          </a:p>
          <a:p>
            <a:pPr indent="0" lvl="0" marL="120650" rtl="0" algn="l">
              <a:lnSpc>
                <a:spcPct val="100000"/>
              </a:lnSpc>
              <a:spcBef>
                <a:spcPts val="0"/>
              </a:spcBef>
              <a:spcAft>
                <a:spcPts val="0"/>
              </a:spcAft>
              <a:buSzPts val="2100"/>
              <a:buNone/>
            </a:pPr>
            <a:r>
              <a:rPr lang="en-US"/>
              <a:t>(*</a:t>
            </a:r>
            <a:r>
              <a:rPr b="1" lang="en-US"/>
              <a:t>ID</a:t>
            </a:r>
            <a:r>
              <a:rPr lang="en-US"/>
              <a:t> Column is excluded )</a:t>
            </a:r>
            <a:endParaRPr/>
          </a:p>
          <a:p>
            <a:pPr indent="0" lvl="0" marL="120650" rtl="0" algn="l">
              <a:lnSpc>
                <a:spcPct val="100000"/>
              </a:lnSpc>
              <a:spcBef>
                <a:spcPts val="0"/>
              </a:spcBef>
              <a:spcAft>
                <a:spcPts val="0"/>
              </a:spcAft>
              <a:buSzPts val="2100"/>
              <a:buNone/>
            </a:pPr>
            <a:r>
              <a:rPr lang="en-US"/>
              <a:t>(*</a:t>
            </a:r>
            <a:r>
              <a:rPr b="1" lang="en-US"/>
              <a:t>Month</a:t>
            </a:r>
            <a:r>
              <a:rPr lang="en-US"/>
              <a:t> column was split into </a:t>
            </a:r>
            <a:r>
              <a:rPr b="1" lang="en-US"/>
              <a:t>8 </a:t>
            </a:r>
            <a:r>
              <a:rPr lang="en-US"/>
              <a:t>)</a:t>
            </a:r>
            <a:endParaRPr/>
          </a:p>
          <a:p>
            <a:pPr indent="0" lvl="0" marL="120650" rtl="0" algn="l">
              <a:lnSpc>
                <a:spcPct val="100000"/>
              </a:lnSpc>
              <a:spcBef>
                <a:spcPts val="0"/>
              </a:spcBef>
              <a:spcAft>
                <a:spcPts val="0"/>
              </a:spcAft>
              <a:buSzPts val="2100"/>
              <a:buNone/>
            </a:pPr>
            <a:r>
              <a:t/>
            </a:r>
            <a:endParaRPr/>
          </a:p>
          <a:p>
            <a:pPr indent="-209550" lvl="0" marL="463550" rtl="0" algn="l">
              <a:lnSpc>
                <a:spcPct val="100000"/>
              </a:lnSpc>
              <a:spcBef>
                <a:spcPts val="0"/>
              </a:spcBef>
              <a:spcAft>
                <a:spcPts val="0"/>
              </a:spcAft>
              <a:buSzPts val="2100"/>
              <a:buFont typeface="Arial"/>
              <a:buNone/>
            </a:pPr>
            <a:r>
              <a:t/>
            </a:r>
            <a:endParaRPr/>
          </a:p>
          <a:p>
            <a:pPr indent="-209550" lvl="0" marL="463550" rtl="0" algn="l">
              <a:lnSpc>
                <a:spcPct val="100000"/>
              </a:lnSpc>
              <a:spcBef>
                <a:spcPts val="0"/>
              </a:spcBef>
              <a:spcAft>
                <a:spcPts val="0"/>
              </a:spcAft>
              <a:buSzPts val="2100"/>
              <a:buFont typeface="Arial"/>
              <a:buNone/>
            </a:pPr>
            <a:r>
              <a:t/>
            </a:r>
            <a:endParaRPr/>
          </a:p>
          <a:p>
            <a:pPr indent="-336550" lvl="0" marL="457200" rtl="0" algn="l">
              <a:lnSpc>
                <a:spcPct val="100000"/>
              </a:lnSpc>
              <a:spcBef>
                <a:spcPts val="0"/>
              </a:spcBef>
              <a:spcAft>
                <a:spcPts val="0"/>
              </a:spcAft>
              <a:buSzPts val="2100"/>
              <a:buNone/>
            </a:pPr>
            <a:r>
              <a:t/>
            </a:r>
            <a:endParaRPr/>
          </a:p>
          <a:p>
            <a:pPr indent="-209550" lvl="0" marL="463550" rtl="0" algn="l">
              <a:lnSpc>
                <a:spcPct val="100000"/>
              </a:lnSpc>
              <a:spcBef>
                <a:spcPts val="0"/>
              </a:spcBef>
              <a:spcAft>
                <a:spcPts val="0"/>
              </a:spcAft>
              <a:buSzPts val="2100"/>
              <a:buFont typeface="Arial"/>
              <a:buNone/>
            </a:pPr>
            <a:r>
              <a:t/>
            </a:r>
            <a:endParaRPr/>
          </a:p>
        </p:txBody>
      </p:sp>
      <p:pic>
        <p:nvPicPr>
          <p:cNvPr id="174" name="Google Shape;174;p17"/>
          <p:cNvPicPr preferRelativeResize="0"/>
          <p:nvPr/>
        </p:nvPicPr>
        <p:blipFill rotWithShape="1">
          <a:blip r:embed="rId4">
            <a:alphaModFix/>
          </a:blip>
          <a:srcRect b="0" l="0" r="0" t="0"/>
          <a:stretch/>
        </p:blipFill>
        <p:spPr>
          <a:xfrm>
            <a:off x="9868981" y="4677214"/>
            <a:ext cx="2020661" cy="1134276"/>
          </a:xfrm>
          <a:prstGeom prst="rect">
            <a:avLst/>
          </a:prstGeom>
          <a:noFill/>
          <a:ln>
            <a:noFill/>
          </a:ln>
        </p:spPr>
      </p:pic>
      <p:pic>
        <p:nvPicPr>
          <p:cNvPr descr="A screenshot of a computer&#10;&#10;Description automatically generated" id="175" name="Google Shape;175;p17"/>
          <p:cNvPicPr preferRelativeResize="0"/>
          <p:nvPr/>
        </p:nvPicPr>
        <p:blipFill rotWithShape="1">
          <a:blip r:embed="rId5">
            <a:alphaModFix/>
          </a:blip>
          <a:srcRect b="0" l="0" r="0" t="0"/>
          <a:stretch/>
        </p:blipFill>
        <p:spPr>
          <a:xfrm>
            <a:off x="6548356" y="1033176"/>
            <a:ext cx="1878426" cy="3571314"/>
          </a:xfrm>
          <a:prstGeom prst="rect">
            <a:avLst/>
          </a:prstGeom>
          <a:noFill/>
          <a:ln>
            <a:noFill/>
          </a:ln>
        </p:spPr>
      </p:pic>
      <p:pic>
        <p:nvPicPr>
          <p:cNvPr descr="A screenshot of a computer&#10;&#10;Description automatically generated" id="176" name="Google Shape;176;p17"/>
          <p:cNvPicPr preferRelativeResize="0"/>
          <p:nvPr/>
        </p:nvPicPr>
        <p:blipFill rotWithShape="1">
          <a:blip r:embed="rId6">
            <a:alphaModFix/>
          </a:blip>
          <a:srcRect b="0" l="0" r="0" t="0"/>
          <a:stretch/>
        </p:blipFill>
        <p:spPr>
          <a:xfrm>
            <a:off x="6565200" y="4720463"/>
            <a:ext cx="1833603" cy="1050151"/>
          </a:xfrm>
          <a:prstGeom prst="rect">
            <a:avLst/>
          </a:prstGeom>
          <a:noFill/>
          <a:ln>
            <a:noFill/>
          </a:ln>
        </p:spPr>
      </p:pic>
      <p:sp>
        <p:nvSpPr>
          <p:cNvPr id="177" name="Google Shape;177;p17"/>
          <p:cNvSpPr txBox="1"/>
          <p:nvPr/>
        </p:nvSpPr>
        <p:spPr>
          <a:xfrm>
            <a:off x="6685181" y="265619"/>
            <a:ext cx="27813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Calibri"/>
                <a:ea typeface="Calibri"/>
                <a:cs typeface="Calibri"/>
                <a:sym typeface="Calibri"/>
              </a:rPr>
              <a:t>Before</a:t>
            </a:r>
            <a:endParaRPr b="1" i="1" sz="2800" u="none" cap="none" strike="noStrike">
              <a:solidFill>
                <a:schemeClr val="dk1"/>
              </a:solidFill>
              <a:latin typeface="Calibri"/>
              <a:ea typeface="Calibri"/>
              <a:cs typeface="Calibri"/>
              <a:sym typeface="Calibri"/>
            </a:endParaRPr>
          </a:p>
        </p:txBody>
      </p:sp>
      <p:sp>
        <p:nvSpPr>
          <p:cNvPr id="178" name="Google Shape;178;p17"/>
          <p:cNvSpPr txBox="1"/>
          <p:nvPr/>
        </p:nvSpPr>
        <p:spPr>
          <a:xfrm>
            <a:off x="10189595" y="310442"/>
            <a:ext cx="2352600" cy="4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Calibri"/>
                <a:ea typeface="Calibri"/>
                <a:cs typeface="Calibri"/>
                <a:sym typeface="Calibri"/>
              </a:rPr>
              <a:t>After</a:t>
            </a:r>
            <a:endParaRPr b="1" i="1" sz="2800" u="none" cap="none" strike="noStrike">
              <a:solidFill>
                <a:schemeClr val="dk1"/>
              </a:solidFill>
              <a:latin typeface="Calibri"/>
              <a:ea typeface="Calibri"/>
              <a:cs typeface="Calibri"/>
              <a:sym typeface="Calibri"/>
            </a:endParaRPr>
          </a:p>
        </p:txBody>
      </p:sp>
      <p:sp>
        <p:nvSpPr>
          <p:cNvPr id="179" name="Google Shape;179;p17"/>
          <p:cNvSpPr/>
          <p:nvPr/>
        </p:nvSpPr>
        <p:spPr>
          <a:xfrm>
            <a:off x="8638957" y="2790359"/>
            <a:ext cx="994200" cy="663000"/>
          </a:xfrm>
          <a:prstGeom prst="rightArrow">
            <a:avLst>
              <a:gd fmla="val 50000" name="adj1"/>
              <a:gd fmla="val 50000" name="adj2"/>
            </a:avLst>
          </a:prstGeom>
          <a:gradFill>
            <a:gsLst>
              <a:gs pos="0">
                <a:srgbClr val="DBD4EB"/>
              </a:gs>
              <a:gs pos="100000">
                <a:srgbClr val="9180B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0" name="Google Shape;180;p17"/>
          <p:cNvSpPr/>
          <p:nvPr/>
        </p:nvSpPr>
        <p:spPr>
          <a:xfrm>
            <a:off x="6502612" y="957302"/>
            <a:ext cx="1229445" cy="473848"/>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17"/>
          <p:cNvSpPr/>
          <p:nvPr/>
        </p:nvSpPr>
        <p:spPr>
          <a:xfrm>
            <a:off x="9781132" y="912477"/>
            <a:ext cx="729983" cy="236924"/>
          </a:xfrm>
          <a:prstGeom prst="roundRect">
            <a:avLst>
              <a:gd fmla="val 16667" name="adj"/>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17"/>
          <p:cNvSpPr/>
          <p:nvPr/>
        </p:nvSpPr>
        <p:spPr>
          <a:xfrm>
            <a:off x="6438577" y="4722477"/>
            <a:ext cx="2132318" cy="358588"/>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p17"/>
          <p:cNvSpPr/>
          <p:nvPr/>
        </p:nvSpPr>
        <p:spPr>
          <a:xfrm>
            <a:off x="9755517" y="4677651"/>
            <a:ext cx="2266788" cy="358588"/>
          </a:xfrm>
          <a:prstGeom prst="roundRect">
            <a:avLst>
              <a:gd fmla="val 16667" name="adj"/>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17"/>
          <p:cNvSpPr/>
          <p:nvPr/>
        </p:nvSpPr>
        <p:spPr>
          <a:xfrm>
            <a:off x="6438492" y="1730992"/>
            <a:ext cx="729983" cy="236924"/>
          </a:xfrm>
          <a:prstGeom prst="roundRect">
            <a:avLst>
              <a:gd fmla="val 16667"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5" name="Google Shape;185;p17"/>
          <p:cNvSpPr/>
          <p:nvPr/>
        </p:nvSpPr>
        <p:spPr>
          <a:xfrm>
            <a:off x="6438492" y="2230737"/>
            <a:ext cx="729983" cy="236924"/>
          </a:xfrm>
          <a:prstGeom prst="roundRect">
            <a:avLst>
              <a:gd fmla="val 16667"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657133" y="719325"/>
            <a:ext cx="5004832" cy="2249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Column Elimination</a:t>
            </a:r>
            <a:endParaRPr/>
          </a:p>
        </p:txBody>
      </p:sp>
      <p:sp>
        <p:nvSpPr>
          <p:cNvPr id="191" name="Google Shape;191;p18"/>
          <p:cNvSpPr txBox="1"/>
          <p:nvPr>
            <p:ph idx="1" type="subTitle"/>
          </p:nvPr>
        </p:nvSpPr>
        <p:spPr>
          <a:xfrm>
            <a:off x="234511" y="2373008"/>
            <a:ext cx="5927323" cy="3767296"/>
          </a:xfrm>
          <a:prstGeom prst="rect">
            <a:avLst/>
          </a:prstGeom>
          <a:noFill/>
          <a:ln>
            <a:noFill/>
          </a:ln>
        </p:spPr>
        <p:txBody>
          <a:bodyPr anchorCtr="0" anchor="t" bIns="121900" lIns="121900" spcFirstLastPara="1" rIns="121900" wrap="square" tIns="121900">
            <a:normAutofit fontScale="77500" lnSpcReduction="20000"/>
          </a:bodyPr>
          <a:lstStyle/>
          <a:p>
            <a:pPr indent="-294894" lvl="0" marL="342900" rtl="0" algn="l">
              <a:lnSpc>
                <a:spcPct val="100000"/>
              </a:lnSpc>
              <a:spcBef>
                <a:spcPts val="0"/>
              </a:spcBef>
              <a:spcAft>
                <a:spcPts val="0"/>
              </a:spcAft>
              <a:buSzPct val="159999"/>
              <a:buFont typeface="Arial"/>
              <a:buChar char="•"/>
            </a:pPr>
            <a:r>
              <a:rPr b="1" lang="en-US"/>
              <a:t>Unique</a:t>
            </a:r>
            <a:r>
              <a:rPr lang="en-US"/>
              <a:t> values and </a:t>
            </a:r>
            <a:r>
              <a:rPr b="1" lang="en-US"/>
              <a:t>No</a:t>
            </a:r>
            <a:r>
              <a:rPr lang="en-US"/>
              <a:t> impact on </a:t>
            </a:r>
            <a:r>
              <a:rPr b="1" lang="en-US"/>
              <a:t>Target Variable</a:t>
            </a:r>
            <a:r>
              <a:rPr lang="en-US"/>
              <a:t> </a:t>
            </a:r>
            <a:endParaRPr/>
          </a:p>
          <a:p>
            <a:pPr indent="0" lvl="0" marL="0" rtl="0" algn="l">
              <a:lnSpc>
                <a:spcPct val="100000"/>
              </a:lnSpc>
              <a:spcBef>
                <a:spcPts val="0"/>
              </a:spcBef>
              <a:spcAft>
                <a:spcPts val="0"/>
              </a:spcAft>
              <a:buSzPct val="159999"/>
              <a:buNone/>
            </a:pPr>
            <a:r>
              <a:t/>
            </a:r>
            <a:endParaRPr/>
          </a:p>
          <a:p>
            <a:pPr indent="0" lvl="0" marL="0" rtl="0" algn="l">
              <a:lnSpc>
                <a:spcPct val="100000"/>
              </a:lnSpc>
              <a:spcBef>
                <a:spcPts val="0"/>
              </a:spcBef>
              <a:spcAft>
                <a:spcPts val="0"/>
              </a:spcAft>
              <a:buSzPct val="159999"/>
              <a:buNone/>
            </a:pPr>
            <a:r>
              <a:rPr lang="en-US"/>
              <a:t>	1. Name</a:t>
            </a:r>
            <a:endParaRPr/>
          </a:p>
          <a:p>
            <a:pPr indent="0" lvl="0" marL="0" rtl="0" algn="l">
              <a:lnSpc>
                <a:spcPct val="100000"/>
              </a:lnSpc>
              <a:spcBef>
                <a:spcPts val="0"/>
              </a:spcBef>
              <a:spcAft>
                <a:spcPts val="0"/>
              </a:spcAft>
              <a:buSzPct val="159999"/>
              <a:buNone/>
            </a:pPr>
            <a:r>
              <a:t/>
            </a:r>
            <a:endParaRPr/>
          </a:p>
          <a:p>
            <a:pPr indent="0" lvl="0" marL="0" rtl="0" algn="l">
              <a:lnSpc>
                <a:spcPct val="100000"/>
              </a:lnSpc>
              <a:spcBef>
                <a:spcPts val="0"/>
              </a:spcBef>
              <a:spcAft>
                <a:spcPts val="0"/>
              </a:spcAft>
              <a:buSzPct val="159999"/>
              <a:buNone/>
            </a:pPr>
            <a:r>
              <a:rPr lang="en-US"/>
              <a:t>	2. Occupation</a:t>
            </a:r>
            <a:endParaRPr/>
          </a:p>
          <a:p>
            <a:pPr indent="-312896" lvl="0" marL="342900" rtl="0" algn="l">
              <a:spcBef>
                <a:spcPts val="0"/>
              </a:spcBef>
              <a:spcAft>
                <a:spcPts val="0"/>
              </a:spcAft>
              <a:buSzPct val="110526"/>
              <a:buFont typeface="Arial"/>
              <a:buChar char="•"/>
            </a:pPr>
            <a:r>
              <a:rPr b="1" lang="en-US" sz="1900">
                <a:latin typeface="Arial"/>
                <a:ea typeface="Arial"/>
                <a:cs typeface="Arial"/>
                <a:sym typeface="Arial"/>
              </a:rPr>
              <a:t>Redundant</a:t>
            </a:r>
            <a:r>
              <a:rPr lang="en-US" sz="1900">
                <a:latin typeface="Arial"/>
                <a:ea typeface="Arial"/>
                <a:cs typeface="Arial"/>
                <a:sym typeface="Arial"/>
              </a:rPr>
              <a:t> Information</a:t>
            </a:r>
            <a:endParaRPr/>
          </a:p>
          <a:p>
            <a:pPr indent="-209550" lvl="0" marL="342900" rtl="0" algn="l">
              <a:spcBef>
                <a:spcPts val="0"/>
              </a:spcBef>
              <a:spcAft>
                <a:spcPts val="0"/>
              </a:spcAft>
              <a:buClr>
                <a:srgbClr val="000000"/>
              </a:buClr>
              <a:buSzPct val="110526"/>
              <a:buFont typeface="Arial"/>
              <a:buNone/>
            </a:pPr>
            <a:r>
              <a:t/>
            </a:r>
            <a:endParaRPr sz="1900">
              <a:latin typeface="Arial"/>
              <a:ea typeface="Arial"/>
              <a:cs typeface="Arial"/>
              <a:sym typeface="Arial"/>
            </a:endParaRPr>
          </a:p>
          <a:p>
            <a:pPr indent="0" lvl="0" marL="457200" rtl="0" algn="l">
              <a:spcBef>
                <a:spcPts val="0"/>
              </a:spcBef>
              <a:spcAft>
                <a:spcPts val="0"/>
              </a:spcAft>
              <a:buNone/>
            </a:pPr>
            <a:r>
              <a:rPr lang="en-US" sz="1900">
                <a:latin typeface="Arial"/>
                <a:ea typeface="Arial"/>
                <a:cs typeface="Arial"/>
                <a:sym typeface="Arial"/>
              </a:rPr>
              <a:t> </a:t>
            </a:r>
            <a:r>
              <a:rPr b="1" lang="en-US" sz="1900">
                <a:latin typeface="Arial"/>
                <a:ea typeface="Arial"/>
                <a:cs typeface="Arial"/>
                <a:sym typeface="Arial"/>
              </a:rPr>
              <a:t>Monthly_inhand_Salary</a:t>
            </a:r>
            <a:r>
              <a:rPr lang="en-US" sz="1900">
                <a:latin typeface="Arial"/>
                <a:ea typeface="Arial"/>
                <a:cs typeface="Arial"/>
                <a:sym typeface="Arial"/>
              </a:rPr>
              <a:t> </a:t>
            </a:r>
            <a:endParaRPr/>
          </a:p>
          <a:p>
            <a:pPr indent="0" lvl="0" marL="0" rtl="0" algn="l">
              <a:spcBef>
                <a:spcPts val="0"/>
              </a:spcBef>
              <a:spcAft>
                <a:spcPts val="0"/>
              </a:spcAft>
              <a:buClr>
                <a:srgbClr val="000000"/>
              </a:buClr>
              <a:buSzPct val="110526"/>
              <a:buFont typeface="Arial"/>
              <a:buNone/>
            </a:pPr>
            <a:r>
              <a:rPr lang="en-US" sz="1900">
                <a:latin typeface="Quattrocento Sans"/>
                <a:ea typeface="Quattrocento Sans"/>
                <a:cs typeface="Quattrocento Sans"/>
                <a:sym typeface="Quattrocento Sans"/>
              </a:rPr>
              <a:t>         (directly proportional to </a:t>
            </a:r>
            <a:r>
              <a:rPr b="1" lang="en-US" sz="1900">
                <a:solidFill>
                  <a:schemeClr val="dk2"/>
                </a:solidFill>
                <a:latin typeface="Quattrocento Sans"/>
                <a:ea typeface="Quattrocento Sans"/>
                <a:cs typeface="Quattrocento Sans"/>
                <a:sym typeface="Quattrocento Sans"/>
              </a:rPr>
              <a:t>Annual_Income</a:t>
            </a:r>
            <a:r>
              <a:rPr lang="en-US" sz="1900">
                <a:latin typeface="Quattrocento Sans"/>
                <a:ea typeface="Quattrocento Sans"/>
                <a:cs typeface="Quattrocento Sans"/>
                <a:sym typeface="Quattrocento Sans"/>
              </a:rPr>
              <a:t>)</a:t>
            </a:r>
            <a:endParaRPr/>
          </a:p>
          <a:p>
            <a:pPr indent="0" lvl="0" marL="0" rtl="0" algn="l">
              <a:lnSpc>
                <a:spcPct val="100000"/>
              </a:lnSpc>
              <a:spcBef>
                <a:spcPts val="0"/>
              </a:spcBef>
              <a:spcAft>
                <a:spcPts val="0"/>
              </a:spcAft>
              <a:buClr>
                <a:srgbClr val="000000"/>
              </a:buClr>
              <a:buSzPct val="159999"/>
              <a:buFont typeface="Arial"/>
              <a:buNone/>
            </a:pPr>
            <a:r>
              <a:t/>
            </a:r>
            <a:endParaRPr/>
          </a:p>
          <a:p>
            <a:pPr indent="0" lvl="0" marL="0" rtl="0" algn="l">
              <a:lnSpc>
                <a:spcPct val="100000"/>
              </a:lnSpc>
              <a:spcBef>
                <a:spcPts val="0"/>
              </a:spcBef>
              <a:spcAft>
                <a:spcPts val="0"/>
              </a:spcAft>
              <a:buSzPct val="100000"/>
              <a:buNone/>
            </a:pPr>
            <a:r>
              <a:t/>
            </a:r>
            <a:endParaRPr/>
          </a:p>
          <a:p>
            <a:pPr indent="0" lvl="0" marL="0" rtl="0" algn="l">
              <a:lnSpc>
                <a:spcPct val="100000"/>
              </a:lnSpc>
              <a:spcBef>
                <a:spcPts val="0"/>
              </a:spcBef>
              <a:spcAft>
                <a:spcPts val="0"/>
              </a:spcAft>
              <a:buSzPct val="100000"/>
              <a:buNone/>
            </a:pPr>
            <a:r>
              <a:t/>
            </a:r>
            <a:endParaRPr/>
          </a:p>
          <a:p>
            <a:pPr indent="0" lvl="0" marL="0" rtl="0" algn="l">
              <a:lnSpc>
                <a:spcPct val="100000"/>
              </a:lnSpc>
              <a:spcBef>
                <a:spcPts val="0"/>
              </a:spcBef>
              <a:spcAft>
                <a:spcPts val="0"/>
              </a:spcAft>
              <a:buSzPct val="100000"/>
              <a:buNone/>
            </a:pPr>
            <a:r>
              <a:t/>
            </a:r>
            <a:endParaRPr/>
          </a:p>
          <a:p>
            <a:pPr indent="0" lvl="0" marL="0" rtl="0" algn="l">
              <a:lnSpc>
                <a:spcPct val="100000"/>
              </a:lnSpc>
              <a:spcBef>
                <a:spcPts val="0"/>
              </a:spcBef>
              <a:spcAft>
                <a:spcPts val="0"/>
              </a:spcAft>
              <a:buSzPct val="100000"/>
              <a:buNone/>
            </a:pPr>
            <a:r>
              <a:rPr lang="en-US"/>
              <a:t>	</a:t>
            </a:r>
            <a:endParaRPr/>
          </a:p>
          <a:p>
            <a:pPr indent="-209550" lvl="0" marL="342900" rtl="0" algn="l">
              <a:lnSpc>
                <a:spcPct val="100000"/>
              </a:lnSpc>
              <a:spcBef>
                <a:spcPts val="0"/>
              </a:spcBef>
              <a:spcAft>
                <a:spcPts val="0"/>
              </a:spcAft>
              <a:buSzPct val="159999"/>
              <a:buFont typeface="Arial"/>
              <a:buNone/>
            </a:pPr>
            <a:r>
              <a:t/>
            </a:r>
            <a:endParaRPr/>
          </a:p>
          <a:p>
            <a:pPr indent="0" lvl="0" marL="0" rtl="0" algn="l">
              <a:lnSpc>
                <a:spcPct val="100000"/>
              </a:lnSpc>
              <a:spcBef>
                <a:spcPts val="0"/>
              </a:spcBef>
              <a:spcAft>
                <a:spcPts val="0"/>
              </a:spcAft>
              <a:buSzPct val="159999"/>
              <a:buNone/>
            </a:pPr>
            <a:r>
              <a:t/>
            </a:r>
            <a:endParaRPr/>
          </a:p>
          <a:p>
            <a:pPr indent="0" lvl="0" marL="0" rtl="0" algn="l">
              <a:lnSpc>
                <a:spcPct val="100000"/>
              </a:lnSpc>
              <a:spcBef>
                <a:spcPts val="0"/>
              </a:spcBef>
              <a:spcAft>
                <a:spcPts val="0"/>
              </a:spcAft>
              <a:buSzPct val="159999"/>
              <a:buNone/>
            </a:pPr>
            <a:r>
              <a:t/>
            </a:r>
            <a:endParaRPr/>
          </a:p>
        </p:txBody>
      </p:sp>
      <p:pic>
        <p:nvPicPr>
          <p:cNvPr id="192" name="Google Shape;192;p18"/>
          <p:cNvPicPr preferRelativeResize="0"/>
          <p:nvPr/>
        </p:nvPicPr>
        <p:blipFill rotWithShape="1">
          <a:blip r:embed="rId3">
            <a:alphaModFix/>
          </a:blip>
          <a:srcRect b="0" l="0" r="0" t="0"/>
          <a:stretch/>
        </p:blipFill>
        <p:spPr>
          <a:xfrm>
            <a:off x="6277690" y="571808"/>
            <a:ext cx="5257177" cy="5566867"/>
          </a:xfrm>
          <a:prstGeom prst="rect">
            <a:avLst/>
          </a:prstGeom>
          <a:noFill/>
          <a:ln>
            <a:noFill/>
          </a:ln>
        </p:spPr>
      </p:pic>
      <p:sp>
        <p:nvSpPr>
          <p:cNvPr id="193" name="Google Shape;193;p18"/>
          <p:cNvSpPr/>
          <p:nvPr/>
        </p:nvSpPr>
        <p:spPr>
          <a:xfrm>
            <a:off x="9281671" y="5401235"/>
            <a:ext cx="1165412" cy="345781"/>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657133" y="719325"/>
            <a:ext cx="4401300" cy="2249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Missing values </a:t>
            </a:r>
            <a:endParaRPr/>
          </a:p>
        </p:txBody>
      </p:sp>
      <p:pic>
        <p:nvPicPr>
          <p:cNvPr id="199" name="Google Shape;199;p20"/>
          <p:cNvPicPr preferRelativeResize="0"/>
          <p:nvPr/>
        </p:nvPicPr>
        <p:blipFill rotWithShape="1">
          <a:blip r:embed="rId3">
            <a:alphaModFix/>
          </a:blip>
          <a:srcRect b="0" l="0" r="0" t="0"/>
          <a:stretch/>
        </p:blipFill>
        <p:spPr>
          <a:xfrm>
            <a:off x="6662952" y="1049725"/>
            <a:ext cx="4778475" cy="4990201"/>
          </a:xfrm>
          <a:prstGeom prst="rect">
            <a:avLst/>
          </a:prstGeom>
          <a:noFill/>
          <a:ln>
            <a:noFill/>
          </a:ln>
        </p:spPr>
      </p:pic>
      <p:sp>
        <p:nvSpPr>
          <p:cNvPr id="200" name="Google Shape;200;p20"/>
          <p:cNvSpPr txBox="1"/>
          <p:nvPr>
            <p:ph idx="1" type="subTitle"/>
          </p:nvPr>
        </p:nvSpPr>
        <p:spPr>
          <a:xfrm>
            <a:off x="600649" y="2204813"/>
            <a:ext cx="4928400" cy="4031446"/>
          </a:xfrm>
          <a:prstGeom prst="rect">
            <a:avLst/>
          </a:prstGeom>
          <a:noFill/>
          <a:ln>
            <a:noFill/>
          </a:ln>
        </p:spPr>
        <p:txBody>
          <a:bodyPr anchorCtr="0" anchor="t" bIns="121900" lIns="121900" spcFirstLastPara="1" rIns="121900" wrap="square" tIns="121900">
            <a:normAutofit lnSpcReduction="10000"/>
          </a:bodyPr>
          <a:lstStyle/>
          <a:p>
            <a:pPr indent="-342900" lvl="0" marL="342900" rtl="0" algn="l">
              <a:lnSpc>
                <a:spcPct val="100000"/>
              </a:lnSpc>
              <a:spcBef>
                <a:spcPts val="0"/>
              </a:spcBef>
              <a:spcAft>
                <a:spcPts val="0"/>
              </a:spcAft>
              <a:buSzPts val="2268"/>
              <a:buFont typeface="Arial"/>
              <a:buChar char="•"/>
            </a:pPr>
            <a:r>
              <a:rPr b="1" lang="en-US">
                <a:solidFill>
                  <a:schemeClr val="dk2"/>
                </a:solidFill>
              </a:rPr>
              <a:t>2</a:t>
            </a:r>
            <a:r>
              <a:rPr b="1" lang="en-US"/>
              <a:t> </a:t>
            </a:r>
            <a:r>
              <a:rPr lang="en-US"/>
              <a:t>columns </a:t>
            </a:r>
            <a:endParaRPr/>
          </a:p>
          <a:p>
            <a:pPr indent="-342900" lvl="0" marL="342900" rtl="0" algn="l">
              <a:lnSpc>
                <a:spcPct val="100000"/>
              </a:lnSpc>
              <a:spcBef>
                <a:spcPts val="0"/>
              </a:spcBef>
              <a:spcAft>
                <a:spcPts val="0"/>
              </a:spcAft>
              <a:buSzPts val="2268"/>
              <a:buFont typeface="Arial"/>
              <a:buChar char="•"/>
            </a:pPr>
            <a:r>
              <a:rPr lang="en-US"/>
              <a:t>(i.e. </a:t>
            </a:r>
            <a:r>
              <a:rPr b="1" lang="en-US"/>
              <a:t>Type_of_Loan</a:t>
            </a:r>
            <a:r>
              <a:rPr lang="en-US"/>
              <a:t> and </a:t>
            </a:r>
            <a:r>
              <a:rPr b="1" lang="en-US"/>
              <a:t>Payment_Behaviour</a:t>
            </a:r>
            <a:r>
              <a:rPr lang="en-US"/>
              <a:t>) is excluded</a:t>
            </a:r>
            <a:endParaRPr/>
          </a:p>
          <a:p>
            <a:pPr indent="0" lvl="0" marL="0" rtl="0" algn="l">
              <a:lnSpc>
                <a:spcPct val="100000"/>
              </a:lnSpc>
              <a:spcBef>
                <a:spcPts val="0"/>
              </a:spcBef>
              <a:spcAft>
                <a:spcPts val="0"/>
              </a:spcAft>
              <a:buSzPts val="2268"/>
              <a:buNone/>
            </a:pPr>
            <a:r>
              <a:t/>
            </a:r>
            <a:endParaRPr/>
          </a:p>
          <a:p>
            <a:pPr indent="0" lvl="0" marL="0" rtl="0" algn="l">
              <a:lnSpc>
                <a:spcPct val="100000"/>
              </a:lnSpc>
              <a:spcBef>
                <a:spcPts val="0"/>
              </a:spcBef>
              <a:spcAft>
                <a:spcPts val="0"/>
              </a:spcAft>
              <a:buSzPts val="2100"/>
              <a:buNone/>
            </a:pPr>
            <a:r>
              <a:t/>
            </a:r>
            <a:endParaRPr>
              <a:solidFill>
                <a:srgbClr val="595959"/>
              </a:solidFill>
            </a:endParaRPr>
          </a:p>
          <a:p>
            <a:pPr indent="-342900" lvl="0" marL="342900" rtl="0" algn="l">
              <a:lnSpc>
                <a:spcPct val="100000"/>
              </a:lnSpc>
              <a:spcBef>
                <a:spcPts val="0"/>
              </a:spcBef>
              <a:spcAft>
                <a:spcPts val="0"/>
              </a:spcAft>
              <a:buSzPts val="2268"/>
              <a:buFont typeface="Arial"/>
              <a:buChar char="•"/>
            </a:pPr>
            <a:r>
              <a:rPr lang="en-US">
                <a:solidFill>
                  <a:schemeClr val="dk2"/>
                </a:solidFill>
              </a:rPr>
              <a:t>257 </a:t>
            </a:r>
            <a:r>
              <a:rPr lang="en-US"/>
              <a:t>records deleted</a:t>
            </a:r>
            <a:endParaRPr/>
          </a:p>
          <a:p>
            <a:pPr indent="-469900" lvl="0" marL="457200" rtl="0" algn="l">
              <a:spcBef>
                <a:spcPts val="0"/>
              </a:spcBef>
              <a:spcAft>
                <a:spcPts val="0"/>
              </a:spcAft>
              <a:buSzPts val="2100"/>
              <a:buChar char="•"/>
            </a:pPr>
            <a:r>
              <a:rPr lang="en-US" sz="2300">
                <a:solidFill>
                  <a:schemeClr val="dk2"/>
                </a:solidFill>
                <a:latin typeface="Arial"/>
                <a:ea typeface="Arial"/>
                <a:cs typeface="Arial"/>
                <a:sym typeface="Arial"/>
              </a:rPr>
              <a:t>12,243</a:t>
            </a:r>
            <a:r>
              <a:rPr lang="en-US" sz="2300">
                <a:latin typeface="Arial"/>
                <a:ea typeface="Arial"/>
                <a:cs typeface="Arial"/>
                <a:sym typeface="Arial"/>
              </a:rPr>
              <a:t> Records </a:t>
            </a:r>
            <a:r>
              <a:rPr b="1" lang="en-US" sz="2600">
                <a:solidFill>
                  <a:srgbClr val="000000"/>
                </a:solidFill>
                <a:latin typeface="Times New Roman"/>
                <a:ea typeface="Times New Roman"/>
                <a:cs typeface="Times New Roman"/>
                <a:sym typeface="Times New Roman"/>
              </a:rPr>
              <a:t>× </a:t>
            </a:r>
            <a:r>
              <a:rPr lang="en-US" sz="2600">
                <a:solidFill>
                  <a:schemeClr val="dk2"/>
                </a:solidFill>
                <a:latin typeface="Arial"/>
                <a:ea typeface="Arial"/>
                <a:cs typeface="Arial"/>
                <a:sym typeface="Arial"/>
              </a:rPr>
              <a:t>20</a:t>
            </a:r>
            <a:r>
              <a:rPr lang="en-US" sz="2600">
                <a:latin typeface="Arial"/>
                <a:ea typeface="Arial"/>
                <a:cs typeface="Arial"/>
                <a:sym typeface="Arial"/>
              </a:rPr>
              <a:t> columns</a:t>
            </a:r>
            <a:endParaRPr/>
          </a:p>
          <a:p>
            <a:pPr indent="-198882" lvl="0" marL="342900" rtl="0" algn="l">
              <a:lnSpc>
                <a:spcPct val="100000"/>
              </a:lnSpc>
              <a:spcBef>
                <a:spcPts val="0"/>
              </a:spcBef>
              <a:spcAft>
                <a:spcPts val="0"/>
              </a:spcAft>
              <a:buSzPts val="2268"/>
              <a:buFont typeface="Arial"/>
              <a:buNone/>
            </a:pPr>
            <a:r>
              <a:t/>
            </a:r>
            <a:endParaRPr/>
          </a:p>
          <a:p>
            <a:pPr indent="-198882" lvl="0" marL="342900" rtl="0" algn="l">
              <a:lnSpc>
                <a:spcPct val="100000"/>
              </a:lnSpc>
              <a:spcBef>
                <a:spcPts val="0"/>
              </a:spcBef>
              <a:spcAft>
                <a:spcPts val="0"/>
              </a:spcAft>
              <a:buSzPts val="2268"/>
              <a:buFont typeface="Arial"/>
              <a:buNone/>
            </a:pPr>
            <a:r>
              <a:t/>
            </a:r>
            <a:endParaRPr/>
          </a:p>
          <a:p>
            <a:pPr indent="-209550" lvl="0" marL="342900" rtl="0" algn="l">
              <a:lnSpc>
                <a:spcPct val="100000"/>
              </a:lnSpc>
              <a:spcBef>
                <a:spcPts val="0"/>
              </a:spcBef>
              <a:spcAft>
                <a:spcPts val="0"/>
              </a:spcAft>
              <a:buSzPts val="2268"/>
              <a:buFont typeface="Arial"/>
              <a:buNone/>
            </a:pPr>
            <a:r>
              <a:t/>
            </a:r>
            <a:endParaRPr/>
          </a:p>
          <a:p>
            <a:pPr indent="0" lvl="0" marL="0" rtl="0" algn="l">
              <a:lnSpc>
                <a:spcPct val="100000"/>
              </a:lnSpc>
              <a:spcBef>
                <a:spcPts val="0"/>
              </a:spcBef>
              <a:spcAft>
                <a:spcPts val="0"/>
              </a:spcAft>
              <a:buSzPts val="2268"/>
              <a:buNone/>
            </a:pPr>
            <a:r>
              <a:t/>
            </a:r>
            <a:endParaRPr/>
          </a:p>
          <a:p>
            <a:pPr indent="0" lvl="0" marL="0" rtl="0" algn="l">
              <a:lnSpc>
                <a:spcPct val="100000"/>
              </a:lnSpc>
              <a:spcBef>
                <a:spcPts val="0"/>
              </a:spcBef>
              <a:spcAft>
                <a:spcPts val="0"/>
              </a:spcAft>
              <a:buSzPts val="2268"/>
              <a:buNone/>
            </a:pPr>
            <a:r>
              <a:t/>
            </a:r>
            <a:endParaRPr/>
          </a:p>
        </p:txBody>
      </p:sp>
      <p:sp>
        <p:nvSpPr>
          <p:cNvPr id="201" name="Google Shape;201;p20"/>
          <p:cNvSpPr/>
          <p:nvPr/>
        </p:nvSpPr>
        <p:spPr>
          <a:xfrm>
            <a:off x="6662697" y="2718226"/>
            <a:ext cx="4546386" cy="204907"/>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0000"/>
              </a:solidFill>
              <a:highlight>
                <a:srgbClr val="FFFF00"/>
              </a:highlight>
              <a:latin typeface="Arial"/>
              <a:ea typeface="Arial"/>
              <a:cs typeface="Arial"/>
              <a:sym typeface="Arial"/>
            </a:endParaRPr>
          </a:p>
        </p:txBody>
      </p:sp>
      <p:sp>
        <p:nvSpPr>
          <p:cNvPr id="202" name="Google Shape;202;p20"/>
          <p:cNvSpPr/>
          <p:nvPr/>
        </p:nvSpPr>
        <p:spPr>
          <a:xfrm>
            <a:off x="6662697" y="5337200"/>
            <a:ext cx="4546386" cy="204907"/>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0000"/>
              </a:solidFill>
              <a:highlight>
                <a:srgbClr val="FFFF00"/>
              </a:highlight>
              <a:latin typeface="Arial"/>
              <a:ea typeface="Arial"/>
              <a:cs typeface="Arial"/>
              <a:sym typeface="Arial"/>
            </a:endParaRPr>
          </a:p>
        </p:txBody>
      </p:sp>
      <p:sp>
        <p:nvSpPr>
          <p:cNvPr id="203" name="Google Shape;203;p20"/>
          <p:cNvSpPr/>
          <p:nvPr/>
        </p:nvSpPr>
        <p:spPr>
          <a:xfrm>
            <a:off x="6662697" y="3723553"/>
            <a:ext cx="4546386" cy="204907"/>
          </a:xfrm>
          <a:prstGeom prst="rect">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0000"/>
              </a:solidFill>
              <a:highlight>
                <a:srgbClr val="FFFF00"/>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9ef1046fb4_1_26"/>
          <p:cNvSpPr txBox="1"/>
          <p:nvPr>
            <p:ph type="title"/>
          </p:nvPr>
        </p:nvSpPr>
        <p:spPr>
          <a:xfrm>
            <a:off x="822774" y="741925"/>
            <a:ext cx="5841373" cy="11340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sz="3200"/>
              <a:t>Univariate Outlier Analysis</a:t>
            </a:r>
            <a:endParaRPr sz="3200"/>
          </a:p>
        </p:txBody>
      </p:sp>
      <p:sp>
        <p:nvSpPr>
          <p:cNvPr id="209" name="Google Shape;209;g29ef1046fb4_1_26"/>
          <p:cNvSpPr txBox="1"/>
          <p:nvPr>
            <p:ph idx="1" type="subTitle"/>
          </p:nvPr>
        </p:nvSpPr>
        <p:spPr>
          <a:xfrm>
            <a:off x="793933" y="1492501"/>
            <a:ext cx="5233792" cy="2099261"/>
          </a:xfrm>
          <a:prstGeom prst="rect">
            <a:avLst/>
          </a:prstGeom>
          <a:noFill/>
          <a:ln>
            <a:noFill/>
          </a:ln>
        </p:spPr>
        <p:txBody>
          <a:bodyPr anchorCtr="0" anchor="t" bIns="121900" lIns="121900" spcFirstLastPara="1" rIns="121900" wrap="square" tIns="121900">
            <a:normAutofit/>
          </a:bodyPr>
          <a:lstStyle/>
          <a:p>
            <a:pPr indent="-342900" lvl="0" marL="342900" rtl="0" algn="l">
              <a:lnSpc>
                <a:spcPct val="100000"/>
              </a:lnSpc>
              <a:spcBef>
                <a:spcPts val="1200"/>
              </a:spcBef>
              <a:spcAft>
                <a:spcPts val="0"/>
              </a:spcAft>
              <a:buSzPts val="2100"/>
              <a:buFont typeface="Arial"/>
              <a:buChar char="•"/>
            </a:pPr>
            <a:r>
              <a:rPr lang="en-US"/>
              <a:t>Distribution Plots</a:t>
            </a:r>
            <a:endParaRPr/>
          </a:p>
          <a:p>
            <a:pPr indent="-342900" lvl="0" marL="342900" rtl="0" algn="l">
              <a:lnSpc>
                <a:spcPct val="100000"/>
              </a:lnSpc>
              <a:spcBef>
                <a:spcPts val="1200"/>
              </a:spcBef>
              <a:spcAft>
                <a:spcPts val="0"/>
              </a:spcAft>
              <a:buSzPts val="2100"/>
              <a:buFont typeface="Arial"/>
              <a:buChar char="•"/>
            </a:pPr>
            <a:r>
              <a:rPr lang="en-US"/>
              <a:t>Outlier Screening – ‘Explore Outliers’</a:t>
            </a:r>
            <a:endParaRPr/>
          </a:p>
          <a:p>
            <a:pPr indent="0" lvl="0" marL="0" rtl="0" algn="l">
              <a:lnSpc>
                <a:spcPct val="100000"/>
              </a:lnSpc>
              <a:spcBef>
                <a:spcPts val="1200"/>
              </a:spcBef>
              <a:spcAft>
                <a:spcPts val="0"/>
              </a:spcAft>
              <a:buSzPts val="2100"/>
              <a:buNone/>
            </a:pPr>
            <a:r>
              <a:t/>
            </a:r>
            <a:endParaRPr/>
          </a:p>
        </p:txBody>
      </p:sp>
      <p:pic>
        <p:nvPicPr>
          <p:cNvPr id="210" name="Google Shape;210;g29ef1046fb4_1_26"/>
          <p:cNvPicPr preferRelativeResize="0"/>
          <p:nvPr/>
        </p:nvPicPr>
        <p:blipFill rotWithShape="1">
          <a:blip r:embed="rId3">
            <a:alphaModFix/>
          </a:blip>
          <a:srcRect b="0" l="0" r="0" t="0"/>
          <a:stretch/>
        </p:blipFill>
        <p:spPr>
          <a:xfrm>
            <a:off x="6208820" y="3428999"/>
            <a:ext cx="3542340" cy="3429001"/>
          </a:xfrm>
          <a:prstGeom prst="rect">
            <a:avLst/>
          </a:prstGeom>
          <a:noFill/>
          <a:ln>
            <a:noFill/>
          </a:ln>
        </p:spPr>
      </p:pic>
      <p:pic>
        <p:nvPicPr>
          <p:cNvPr id="211" name="Google Shape;211;g29ef1046fb4_1_26"/>
          <p:cNvPicPr preferRelativeResize="0"/>
          <p:nvPr/>
        </p:nvPicPr>
        <p:blipFill rotWithShape="1">
          <a:blip r:embed="rId4">
            <a:alphaModFix/>
          </a:blip>
          <a:srcRect b="0" l="0" r="0" t="0"/>
          <a:stretch/>
        </p:blipFill>
        <p:spPr>
          <a:xfrm>
            <a:off x="6208820" y="137935"/>
            <a:ext cx="3542340" cy="3094330"/>
          </a:xfrm>
          <a:prstGeom prst="rect">
            <a:avLst/>
          </a:prstGeom>
          <a:noFill/>
          <a:ln>
            <a:noFill/>
          </a:ln>
        </p:spPr>
      </p:pic>
      <p:sp>
        <p:nvSpPr>
          <p:cNvPr id="212" name="Google Shape;212;g29ef1046fb4_1_26"/>
          <p:cNvSpPr/>
          <p:nvPr/>
        </p:nvSpPr>
        <p:spPr>
          <a:xfrm>
            <a:off x="9912096" y="2355494"/>
            <a:ext cx="823809" cy="1916583"/>
          </a:xfrm>
          <a:prstGeom prst="curvedLeftArrow">
            <a:avLst>
              <a:gd fmla="val 25000" name="adj1"/>
              <a:gd fmla="val 50000" name="adj2"/>
              <a:gd fmla="val 25000" name="adj3"/>
            </a:avLst>
          </a:prstGeom>
          <a:solidFill>
            <a:schemeClr val="accent1"/>
          </a:solidFill>
          <a:ln cap="flat" cmpd="sng" w="25400">
            <a:solidFill>
              <a:srgbClr val="252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3" name="Google Shape;213;g29ef1046fb4_1_26"/>
          <p:cNvSpPr txBox="1"/>
          <p:nvPr/>
        </p:nvSpPr>
        <p:spPr>
          <a:xfrm>
            <a:off x="10965484" y="2787091"/>
            <a:ext cx="122651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Transformed</a:t>
            </a:r>
            <a:endParaRPr b="0" i="0" sz="1400" u="none" cap="none" strike="noStrike">
              <a:solidFill>
                <a:srgbClr val="000000"/>
              </a:solidFill>
              <a:latin typeface="Arial"/>
              <a:ea typeface="Arial"/>
              <a:cs typeface="Arial"/>
              <a:sym typeface="Arial"/>
            </a:endParaRPr>
          </a:p>
        </p:txBody>
      </p:sp>
      <p:pic>
        <p:nvPicPr>
          <p:cNvPr id="214" name="Google Shape;214;g29ef1046fb4_1_26"/>
          <p:cNvPicPr preferRelativeResize="0"/>
          <p:nvPr/>
        </p:nvPicPr>
        <p:blipFill rotWithShape="1">
          <a:blip r:embed="rId5">
            <a:alphaModFix/>
          </a:blip>
          <a:srcRect b="0" l="0" r="0" t="0"/>
          <a:stretch/>
        </p:blipFill>
        <p:spPr>
          <a:xfrm>
            <a:off x="793933" y="3533779"/>
            <a:ext cx="5113325" cy="30164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9ef1046fb4_1_21"/>
          <p:cNvSpPr txBox="1"/>
          <p:nvPr>
            <p:ph idx="1" type="subTitle"/>
          </p:nvPr>
        </p:nvSpPr>
        <p:spPr>
          <a:xfrm>
            <a:off x="511436" y="1637567"/>
            <a:ext cx="5673900" cy="2653500"/>
          </a:xfrm>
          <a:prstGeom prst="rect">
            <a:avLst/>
          </a:prstGeom>
          <a:noFill/>
          <a:ln>
            <a:noFill/>
          </a:ln>
        </p:spPr>
        <p:txBody>
          <a:bodyPr anchorCtr="0" anchor="t" bIns="121900" lIns="121900" spcFirstLastPara="1" rIns="121900" wrap="square" tIns="121900">
            <a:normAutofit/>
          </a:bodyPr>
          <a:lstStyle/>
          <a:p>
            <a:pPr indent="-342900" lvl="0" marL="478155" rtl="0" algn="l">
              <a:lnSpc>
                <a:spcPct val="100000"/>
              </a:lnSpc>
              <a:spcBef>
                <a:spcPts val="0"/>
              </a:spcBef>
              <a:spcAft>
                <a:spcPts val="0"/>
              </a:spcAft>
              <a:buSzPts val="2100"/>
              <a:buFont typeface="Arial"/>
              <a:buChar char="•"/>
            </a:pPr>
            <a:r>
              <a:rPr lang="en-US"/>
              <a:t>Mahalanobis Distance – 3801 Records excluded</a:t>
            </a:r>
            <a:endParaRPr/>
          </a:p>
          <a:p>
            <a:pPr indent="0" lvl="0" marL="135255" rtl="0" algn="l">
              <a:lnSpc>
                <a:spcPct val="100000"/>
              </a:lnSpc>
              <a:spcBef>
                <a:spcPts val="0"/>
              </a:spcBef>
              <a:spcAft>
                <a:spcPts val="0"/>
              </a:spcAft>
              <a:buSzPts val="2100"/>
              <a:buNone/>
            </a:pPr>
            <a:r>
              <a:rPr lang="en-US"/>
              <a:t>  </a:t>
            </a:r>
            <a:endParaRPr/>
          </a:p>
        </p:txBody>
      </p:sp>
      <p:sp>
        <p:nvSpPr>
          <p:cNvPr id="220" name="Google Shape;220;g29ef1046fb4_1_21"/>
          <p:cNvSpPr txBox="1"/>
          <p:nvPr/>
        </p:nvSpPr>
        <p:spPr>
          <a:xfrm>
            <a:off x="797357" y="826618"/>
            <a:ext cx="552696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Multivariate Outlier Analysis</a:t>
            </a:r>
            <a:endParaRPr b="0" i="0" sz="1400" u="none" cap="none" strike="noStrike">
              <a:solidFill>
                <a:srgbClr val="000000"/>
              </a:solidFill>
              <a:latin typeface="Arial"/>
              <a:ea typeface="Arial"/>
              <a:cs typeface="Arial"/>
              <a:sym typeface="Arial"/>
            </a:endParaRPr>
          </a:p>
        </p:txBody>
      </p:sp>
      <p:pic>
        <p:nvPicPr>
          <p:cNvPr id="221" name="Google Shape;221;g29ef1046fb4_1_21"/>
          <p:cNvPicPr preferRelativeResize="0"/>
          <p:nvPr/>
        </p:nvPicPr>
        <p:blipFill rotWithShape="1">
          <a:blip r:embed="rId3">
            <a:alphaModFix/>
          </a:blip>
          <a:srcRect b="0" l="0" r="0" t="0"/>
          <a:stretch/>
        </p:blipFill>
        <p:spPr>
          <a:xfrm>
            <a:off x="6768992" y="1849708"/>
            <a:ext cx="5074317" cy="265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9ef1046fb4_1_60"/>
          <p:cNvSpPr txBox="1"/>
          <p:nvPr>
            <p:ph type="title"/>
          </p:nvPr>
        </p:nvSpPr>
        <p:spPr>
          <a:xfrm>
            <a:off x="852883" y="749450"/>
            <a:ext cx="6286752" cy="2249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PCA</a:t>
            </a:r>
            <a:endParaRPr/>
          </a:p>
        </p:txBody>
      </p:sp>
      <p:pic>
        <p:nvPicPr>
          <p:cNvPr id="227" name="Google Shape;227;g29ef1046fb4_1_60"/>
          <p:cNvPicPr preferRelativeResize="0"/>
          <p:nvPr/>
        </p:nvPicPr>
        <p:blipFill rotWithShape="1">
          <a:blip r:embed="rId3">
            <a:alphaModFix/>
          </a:blip>
          <a:srcRect b="0" l="0" r="0" t="0"/>
          <a:stretch/>
        </p:blipFill>
        <p:spPr>
          <a:xfrm>
            <a:off x="449210" y="3273109"/>
            <a:ext cx="7690169" cy="3340272"/>
          </a:xfrm>
          <a:prstGeom prst="rect">
            <a:avLst/>
          </a:prstGeom>
          <a:noFill/>
          <a:ln>
            <a:noFill/>
          </a:ln>
        </p:spPr>
      </p:pic>
      <p:pic>
        <p:nvPicPr>
          <p:cNvPr id="228" name="Google Shape;228;g29ef1046fb4_1_60"/>
          <p:cNvPicPr preferRelativeResize="0"/>
          <p:nvPr/>
        </p:nvPicPr>
        <p:blipFill rotWithShape="1">
          <a:blip r:embed="rId4">
            <a:alphaModFix/>
          </a:blip>
          <a:srcRect b="0" l="0" r="0" t="0"/>
          <a:stretch/>
        </p:blipFill>
        <p:spPr>
          <a:xfrm>
            <a:off x="8275372" y="1034658"/>
            <a:ext cx="3581584" cy="3016405"/>
          </a:xfrm>
          <a:prstGeom prst="rect">
            <a:avLst/>
          </a:prstGeom>
          <a:noFill/>
          <a:ln>
            <a:noFill/>
          </a:ln>
        </p:spPr>
      </p:pic>
      <p:sp>
        <p:nvSpPr>
          <p:cNvPr id="229" name="Google Shape;229;g29ef1046fb4_1_60"/>
          <p:cNvSpPr txBox="1"/>
          <p:nvPr/>
        </p:nvSpPr>
        <p:spPr>
          <a:xfrm>
            <a:off x="716890" y="1821485"/>
            <a:ext cx="5379110"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Eliminate Redundant Information in continuous predictor variables using principal components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11 Principal Components retain 93% information</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9ef1046fb4_1_60"/>
          <p:cNvSpPr txBox="1"/>
          <p:nvPr/>
        </p:nvSpPr>
        <p:spPr>
          <a:xfrm>
            <a:off x="449210" y="2870462"/>
            <a:ext cx="43671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Correlation b/w continuous variables</a:t>
            </a:r>
            <a:endParaRPr b="0" i="0" sz="1400" u="none" cap="none" strike="noStrike">
              <a:solidFill>
                <a:srgbClr val="000000"/>
              </a:solidFill>
              <a:latin typeface="Arial"/>
              <a:ea typeface="Arial"/>
              <a:cs typeface="Arial"/>
              <a:sym typeface="Arial"/>
            </a:endParaRPr>
          </a:p>
        </p:txBody>
      </p:sp>
      <p:sp>
        <p:nvSpPr>
          <p:cNvPr id="231" name="Google Shape;231;g29ef1046fb4_1_60"/>
          <p:cNvSpPr txBox="1"/>
          <p:nvPr/>
        </p:nvSpPr>
        <p:spPr>
          <a:xfrm>
            <a:off x="8139379" y="487840"/>
            <a:ext cx="34966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Eigen values of principal components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9ef1046fb4_1_54"/>
          <p:cNvSpPr txBox="1"/>
          <p:nvPr>
            <p:ph idx="1" type="subTitle"/>
          </p:nvPr>
        </p:nvSpPr>
        <p:spPr>
          <a:xfrm>
            <a:off x="966599" y="1792224"/>
            <a:ext cx="6692415" cy="3101645"/>
          </a:xfrm>
          <a:prstGeom prst="rect">
            <a:avLst/>
          </a:prstGeom>
          <a:noFill/>
          <a:ln>
            <a:noFill/>
          </a:ln>
        </p:spPr>
        <p:txBody>
          <a:bodyPr anchorCtr="0" anchor="t" bIns="121900" lIns="121900" spcFirstLastPara="1" rIns="121900" wrap="square" tIns="121900">
            <a:normAutofit fontScale="77500" lnSpcReduction="20000"/>
          </a:bodyPr>
          <a:lstStyle/>
          <a:p>
            <a:pPr indent="-287655" lvl="0" marL="698500" rtl="0" algn="l">
              <a:lnSpc>
                <a:spcPct val="115000"/>
              </a:lnSpc>
              <a:spcBef>
                <a:spcPts val="0"/>
              </a:spcBef>
              <a:spcAft>
                <a:spcPts val="0"/>
              </a:spcAft>
              <a:buClr>
                <a:srgbClr val="1A9988"/>
              </a:buClr>
              <a:buSzPct val="57142"/>
              <a:buFont typeface="Arial"/>
              <a:buChar char="●"/>
            </a:pPr>
            <a:r>
              <a:rPr lang="en-US">
                <a:highlight>
                  <a:srgbClr val="EDEBE9"/>
                </a:highlight>
              </a:rPr>
              <a:t>After Preprocessing​</a:t>
            </a:r>
            <a:endParaRPr>
              <a:highlight>
                <a:srgbClr val="EDEBE9"/>
              </a:highlight>
            </a:endParaRPr>
          </a:p>
          <a:p>
            <a:pPr indent="660400" lvl="0" marL="0" rtl="0" algn="l">
              <a:lnSpc>
                <a:spcPct val="115000"/>
              </a:lnSpc>
              <a:spcBef>
                <a:spcPts val="0"/>
              </a:spcBef>
              <a:spcAft>
                <a:spcPts val="0"/>
              </a:spcAft>
              <a:buNone/>
            </a:pPr>
            <a:r>
              <a:rPr lang="en-US">
                <a:highlight>
                  <a:srgbClr val="EDEBE9"/>
                </a:highlight>
              </a:rPr>
              <a:t>Dataset (with PCA) - </a:t>
            </a:r>
            <a:r>
              <a:rPr lang="en-US" sz="1800">
                <a:highlight>
                  <a:srgbClr val="EDEBE9"/>
                </a:highlight>
              </a:rPr>
              <a:t>8442 Rows </a:t>
            </a:r>
            <a:r>
              <a:rPr b="1" lang="en-US" sz="1800">
                <a:solidFill>
                  <a:srgbClr val="1A9988"/>
                </a:solidFill>
                <a:highlight>
                  <a:srgbClr val="EDEBE9"/>
                </a:highlight>
                <a:latin typeface="Times New Roman"/>
                <a:ea typeface="Times New Roman"/>
                <a:cs typeface="Times New Roman"/>
                <a:sym typeface="Times New Roman"/>
              </a:rPr>
              <a:t>×</a:t>
            </a:r>
            <a:r>
              <a:rPr lang="en-US" sz="1800">
                <a:solidFill>
                  <a:srgbClr val="1A9988"/>
                </a:solidFill>
                <a:highlight>
                  <a:srgbClr val="EDEBE9"/>
                </a:highlight>
                <a:latin typeface="Times New Roman"/>
                <a:ea typeface="Times New Roman"/>
                <a:cs typeface="Times New Roman"/>
                <a:sym typeface="Times New Roman"/>
              </a:rPr>
              <a:t> 14</a:t>
            </a:r>
            <a:r>
              <a:rPr lang="en-US" sz="1800">
                <a:highlight>
                  <a:srgbClr val="EDEBE9"/>
                </a:highlight>
              </a:rPr>
              <a:t> columns​</a:t>
            </a:r>
            <a:endParaRPr sz="1800">
              <a:highlight>
                <a:srgbClr val="EDEBE9"/>
              </a:highlight>
            </a:endParaRPr>
          </a:p>
          <a:p>
            <a:pPr indent="660400" lvl="0" marL="0" rtl="0" algn="l">
              <a:lnSpc>
                <a:spcPct val="115000"/>
              </a:lnSpc>
              <a:spcBef>
                <a:spcPts val="0"/>
              </a:spcBef>
              <a:spcAft>
                <a:spcPts val="0"/>
              </a:spcAft>
              <a:buNone/>
            </a:pPr>
            <a:r>
              <a:rPr lang="en-US">
                <a:highlight>
                  <a:srgbClr val="EDEBE9"/>
                </a:highlight>
              </a:rPr>
              <a:t>Datset (without PCA) - </a:t>
            </a:r>
            <a:r>
              <a:rPr lang="en-US" sz="1800">
                <a:highlight>
                  <a:srgbClr val="EDEBE9"/>
                </a:highlight>
              </a:rPr>
              <a:t>8442 Rows </a:t>
            </a:r>
            <a:r>
              <a:rPr b="1" lang="en-US" sz="1800">
                <a:solidFill>
                  <a:srgbClr val="1A9988"/>
                </a:solidFill>
                <a:highlight>
                  <a:srgbClr val="EDEBE9"/>
                </a:highlight>
                <a:latin typeface="Times New Roman"/>
                <a:ea typeface="Times New Roman"/>
                <a:cs typeface="Times New Roman"/>
                <a:sym typeface="Times New Roman"/>
              </a:rPr>
              <a:t>× </a:t>
            </a:r>
            <a:r>
              <a:rPr lang="en-US" sz="1800">
                <a:solidFill>
                  <a:srgbClr val="1A9988"/>
                </a:solidFill>
                <a:highlight>
                  <a:srgbClr val="EDEBE9"/>
                </a:highlight>
                <a:latin typeface="Times New Roman"/>
                <a:ea typeface="Times New Roman"/>
                <a:cs typeface="Times New Roman"/>
                <a:sym typeface="Times New Roman"/>
              </a:rPr>
              <a:t>21 </a:t>
            </a:r>
            <a:r>
              <a:rPr lang="en-US" sz="1800">
                <a:highlight>
                  <a:srgbClr val="EDEBE9"/>
                </a:highlight>
              </a:rPr>
              <a:t>columns​</a:t>
            </a:r>
            <a:endParaRPr sz="1800">
              <a:highlight>
                <a:srgbClr val="EDEBE9"/>
              </a:highlight>
            </a:endParaRPr>
          </a:p>
          <a:p>
            <a:pPr indent="0" lvl="0" marL="0" rtl="0" algn="l">
              <a:lnSpc>
                <a:spcPct val="115000"/>
              </a:lnSpc>
              <a:spcBef>
                <a:spcPts val="0"/>
              </a:spcBef>
              <a:spcAft>
                <a:spcPts val="0"/>
              </a:spcAft>
              <a:buNone/>
            </a:pPr>
            <a:r>
              <a:rPr lang="en-US" sz="1800">
                <a:highlight>
                  <a:srgbClr val="EDEBE9"/>
                </a:highlight>
              </a:rPr>
              <a:t>                   Dataset (with significant variables) - 8442 Rows </a:t>
            </a:r>
            <a:r>
              <a:rPr b="1" lang="en-US" sz="1800">
                <a:solidFill>
                  <a:srgbClr val="1A9988"/>
                </a:solidFill>
                <a:highlight>
                  <a:srgbClr val="EDEBE9"/>
                </a:highlight>
                <a:latin typeface="Times New Roman"/>
                <a:ea typeface="Times New Roman"/>
                <a:cs typeface="Times New Roman"/>
                <a:sym typeface="Times New Roman"/>
              </a:rPr>
              <a:t>× 9</a:t>
            </a:r>
            <a:r>
              <a:rPr lang="en-US" sz="1800">
                <a:solidFill>
                  <a:srgbClr val="1A9988"/>
                </a:solidFill>
                <a:highlight>
                  <a:srgbClr val="EDEBE9"/>
                </a:highlight>
                <a:latin typeface="Times New Roman"/>
                <a:ea typeface="Times New Roman"/>
                <a:cs typeface="Times New Roman"/>
                <a:sym typeface="Times New Roman"/>
              </a:rPr>
              <a:t> </a:t>
            </a:r>
            <a:r>
              <a:rPr lang="en-US" sz="1800">
                <a:highlight>
                  <a:srgbClr val="EDEBE9"/>
                </a:highlight>
              </a:rPr>
              <a:t>columns​</a:t>
            </a:r>
            <a:endParaRPr sz="1800">
              <a:highlight>
                <a:srgbClr val="EDEBE9"/>
              </a:highlight>
            </a:endParaRPr>
          </a:p>
          <a:p>
            <a:pPr indent="0" lvl="0" marL="457200" rtl="0" algn="l">
              <a:lnSpc>
                <a:spcPct val="115000"/>
              </a:lnSpc>
              <a:spcBef>
                <a:spcPts val="0"/>
              </a:spcBef>
              <a:spcAft>
                <a:spcPts val="0"/>
              </a:spcAft>
              <a:buNone/>
            </a:pPr>
            <a:r>
              <a:rPr lang="en-US" sz="1800">
                <a:highlight>
                  <a:srgbClr val="EDEBE9"/>
                </a:highlight>
              </a:rPr>
              <a:t>​</a:t>
            </a:r>
            <a:endParaRPr sz="1800">
              <a:highlight>
                <a:srgbClr val="EDEBE9"/>
              </a:highlight>
            </a:endParaRPr>
          </a:p>
          <a:p>
            <a:pPr indent="-280273" lvl="0" marL="660400" rtl="0" algn="l">
              <a:lnSpc>
                <a:spcPct val="115000"/>
              </a:lnSpc>
              <a:spcBef>
                <a:spcPts val="0"/>
              </a:spcBef>
              <a:spcAft>
                <a:spcPts val="0"/>
              </a:spcAft>
              <a:buClr>
                <a:srgbClr val="1A9988"/>
              </a:buClr>
              <a:buSzPct val="58333"/>
              <a:buFont typeface="Arial"/>
              <a:buChar char="●"/>
            </a:pPr>
            <a:r>
              <a:rPr lang="en-US" sz="1800">
                <a:highlight>
                  <a:srgbClr val="EDEBE9"/>
                </a:highlight>
              </a:rPr>
              <a:t>Partition (60-20-20)​</a:t>
            </a:r>
            <a:endParaRPr sz="1800">
              <a:highlight>
                <a:srgbClr val="EDEBE9"/>
              </a:highlight>
            </a:endParaRPr>
          </a:p>
          <a:p>
            <a:pPr indent="660400" lvl="0" marL="0" rtl="0" algn="l">
              <a:lnSpc>
                <a:spcPct val="115000"/>
              </a:lnSpc>
              <a:spcBef>
                <a:spcPts val="0"/>
              </a:spcBef>
              <a:spcAft>
                <a:spcPts val="0"/>
              </a:spcAft>
              <a:buNone/>
            </a:pPr>
            <a:r>
              <a:rPr lang="en-US" sz="1800">
                <a:highlight>
                  <a:srgbClr val="EDEBE9"/>
                </a:highlight>
              </a:rPr>
              <a:t>Train – 5065 records​</a:t>
            </a:r>
            <a:endParaRPr sz="1800">
              <a:highlight>
                <a:srgbClr val="EDEBE9"/>
              </a:highlight>
            </a:endParaRPr>
          </a:p>
          <a:p>
            <a:pPr indent="0" lvl="0" marL="0" rtl="0" algn="l">
              <a:lnSpc>
                <a:spcPct val="115000"/>
              </a:lnSpc>
              <a:spcBef>
                <a:spcPts val="0"/>
              </a:spcBef>
              <a:spcAft>
                <a:spcPts val="0"/>
              </a:spcAft>
              <a:buNone/>
            </a:pPr>
            <a:r>
              <a:rPr lang="en-US" sz="1800">
                <a:highlight>
                  <a:srgbClr val="EDEBE9"/>
                </a:highlight>
              </a:rPr>
              <a:t>                    Validation – 1688 records​</a:t>
            </a:r>
            <a:endParaRPr sz="1800">
              <a:highlight>
                <a:srgbClr val="EDEBE9"/>
              </a:highlight>
            </a:endParaRPr>
          </a:p>
          <a:p>
            <a:pPr indent="660400" lvl="0" marL="0" rtl="0" algn="l">
              <a:lnSpc>
                <a:spcPct val="115000"/>
              </a:lnSpc>
              <a:spcBef>
                <a:spcPts val="0"/>
              </a:spcBef>
              <a:spcAft>
                <a:spcPts val="0"/>
              </a:spcAft>
              <a:buNone/>
            </a:pPr>
            <a:r>
              <a:rPr lang="en-US" sz="1800">
                <a:highlight>
                  <a:srgbClr val="EDEBE9"/>
                </a:highlight>
              </a:rPr>
              <a:t>Test – 1689 records</a:t>
            </a:r>
            <a:endParaRPr sz="1800">
              <a:highlight>
                <a:srgbClr val="EDEBE9"/>
              </a:highlight>
            </a:endParaRPr>
          </a:p>
          <a:p>
            <a:pPr indent="0" lvl="0" marL="0" rtl="0" algn="l">
              <a:lnSpc>
                <a:spcPct val="100000"/>
              </a:lnSpc>
              <a:spcBef>
                <a:spcPts val="0"/>
              </a:spcBef>
              <a:spcAft>
                <a:spcPts val="0"/>
              </a:spcAft>
              <a:buSzPct val="100000"/>
              <a:buNone/>
            </a:pPr>
            <a:r>
              <a:t/>
            </a:r>
            <a:endParaRPr/>
          </a:p>
          <a:p>
            <a:pPr indent="0" lvl="0" marL="0" rtl="0" algn="l">
              <a:lnSpc>
                <a:spcPct val="100000"/>
              </a:lnSpc>
              <a:spcBef>
                <a:spcPts val="0"/>
              </a:spcBef>
              <a:spcAft>
                <a:spcPts val="0"/>
              </a:spcAft>
              <a:buSzPct val="116666"/>
              <a:buNone/>
            </a:pPr>
            <a:r>
              <a:t/>
            </a:r>
            <a:endParaRPr sz="1800"/>
          </a:p>
          <a:p>
            <a:pPr indent="0" lvl="0" marL="0" rtl="0" algn="l">
              <a:lnSpc>
                <a:spcPct val="100000"/>
              </a:lnSpc>
              <a:spcBef>
                <a:spcPts val="0"/>
              </a:spcBef>
              <a:spcAft>
                <a:spcPts val="0"/>
              </a:spcAft>
              <a:buSzPct val="116666"/>
              <a:buNone/>
            </a:pPr>
            <a:r>
              <a:t/>
            </a:r>
            <a:endParaRPr sz="1800"/>
          </a:p>
          <a:p>
            <a:pPr indent="-152400" lvl="0" marL="285750" rtl="0" algn="l">
              <a:lnSpc>
                <a:spcPct val="100000"/>
              </a:lnSpc>
              <a:spcBef>
                <a:spcPts val="0"/>
              </a:spcBef>
              <a:spcAft>
                <a:spcPts val="0"/>
              </a:spcAft>
              <a:buSzPct val="116666"/>
              <a:buFont typeface="Arial"/>
              <a:buNone/>
            </a:pPr>
            <a:r>
              <a:t/>
            </a:r>
            <a:endParaRPr sz="1800"/>
          </a:p>
          <a:p>
            <a:pPr indent="0" lvl="0" marL="0" rtl="0" algn="l">
              <a:lnSpc>
                <a:spcPct val="100000"/>
              </a:lnSpc>
              <a:spcBef>
                <a:spcPts val="0"/>
              </a:spcBef>
              <a:spcAft>
                <a:spcPts val="0"/>
              </a:spcAft>
              <a:buSzPct val="100000"/>
              <a:buNone/>
            </a:pPr>
            <a:r>
              <a:t/>
            </a:r>
            <a:endParaRPr/>
          </a:p>
        </p:txBody>
      </p:sp>
      <p:pic>
        <p:nvPicPr>
          <p:cNvPr id="237" name="Google Shape;237;g29ef1046fb4_1_54"/>
          <p:cNvPicPr preferRelativeResize="0"/>
          <p:nvPr/>
        </p:nvPicPr>
        <p:blipFill rotWithShape="1">
          <a:blip r:embed="rId3">
            <a:alphaModFix/>
          </a:blip>
          <a:srcRect b="0" l="0" r="0" t="0"/>
          <a:stretch/>
        </p:blipFill>
        <p:spPr>
          <a:xfrm>
            <a:off x="7512768" y="1387896"/>
            <a:ext cx="2787034" cy="4830023"/>
          </a:xfrm>
          <a:prstGeom prst="rect">
            <a:avLst/>
          </a:prstGeom>
          <a:noFill/>
          <a:ln>
            <a:noFill/>
          </a:ln>
        </p:spPr>
      </p:pic>
      <p:sp>
        <p:nvSpPr>
          <p:cNvPr id="238" name="Google Shape;238;g29ef1046fb4_1_54"/>
          <p:cNvSpPr txBox="1"/>
          <p:nvPr/>
        </p:nvSpPr>
        <p:spPr>
          <a:xfrm>
            <a:off x="7037222" y="570586"/>
            <a:ext cx="36356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Target Variable Distribution</a:t>
            </a:r>
            <a:endParaRPr b="0" i="0" sz="1400" u="none" cap="none" strike="noStrike">
              <a:solidFill>
                <a:srgbClr val="000000"/>
              </a:solidFill>
              <a:latin typeface="Arial"/>
              <a:ea typeface="Arial"/>
              <a:cs typeface="Arial"/>
              <a:sym typeface="Arial"/>
            </a:endParaRPr>
          </a:p>
        </p:txBody>
      </p:sp>
      <p:sp>
        <p:nvSpPr>
          <p:cNvPr id="239" name="Google Shape;239;g29ef1046fb4_1_54"/>
          <p:cNvSpPr/>
          <p:nvPr/>
        </p:nvSpPr>
        <p:spPr>
          <a:xfrm>
            <a:off x="10438790" y="3429000"/>
            <a:ext cx="1753210" cy="1675181"/>
          </a:xfrm>
          <a:prstGeom prst="wedgeRectCallout">
            <a:avLst>
              <a:gd fmla="val -20833" name="adj1"/>
              <a:gd fmla="val 62500" name="adj2"/>
            </a:avLst>
          </a:prstGeom>
          <a:noFill/>
          <a:ln cap="flat" cmpd="sng" w="25400">
            <a:solidFill>
              <a:srgbClr val="252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In target variable,1’s and 0’s are in approx equal proportion. Therefore, no need to do stratified validation column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966600" y="445826"/>
            <a:ext cx="4401300" cy="10119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Exploratory Data Analysis	</a:t>
            </a:r>
            <a:endParaRPr/>
          </a:p>
        </p:txBody>
      </p:sp>
      <p:sp>
        <p:nvSpPr>
          <p:cNvPr id="245" name="Google Shape;245;p22"/>
          <p:cNvSpPr txBox="1"/>
          <p:nvPr>
            <p:ph idx="1" type="subTitle"/>
          </p:nvPr>
        </p:nvSpPr>
        <p:spPr>
          <a:xfrm>
            <a:off x="732514" y="2827239"/>
            <a:ext cx="4401300" cy="2321535"/>
          </a:xfrm>
          <a:prstGeom prst="rect">
            <a:avLst/>
          </a:prstGeom>
          <a:noFill/>
          <a:ln>
            <a:noFill/>
          </a:ln>
        </p:spPr>
        <p:txBody>
          <a:bodyPr anchorCtr="0" anchor="t" bIns="121900" lIns="121900" spcFirstLastPara="1" rIns="121900" wrap="square" tIns="121900">
            <a:normAutofit/>
          </a:bodyPr>
          <a:lstStyle/>
          <a:p>
            <a:pPr indent="-342900" lvl="0" marL="463550" rtl="0" algn="l">
              <a:lnSpc>
                <a:spcPct val="100000"/>
              </a:lnSpc>
              <a:spcBef>
                <a:spcPts val="0"/>
              </a:spcBef>
              <a:spcAft>
                <a:spcPts val="0"/>
              </a:spcAft>
              <a:buSzPts val="2270"/>
              <a:buFont typeface="Arial"/>
              <a:buChar char="•"/>
            </a:pPr>
            <a:r>
              <a:rPr lang="en-US"/>
              <a:t>Interest vs. Low risk: The box plot indicates that the interest rate is lower for the Low risk.</a:t>
            </a:r>
            <a:endParaRPr/>
          </a:p>
          <a:p>
            <a:pPr indent="-198737" lvl="0" marL="463550" rtl="0" algn="l">
              <a:lnSpc>
                <a:spcPct val="100000"/>
              </a:lnSpc>
              <a:spcBef>
                <a:spcPts val="0"/>
              </a:spcBef>
              <a:spcAft>
                <a:spcPts val="0"/>
              </a:spcAft>
              <a:buSzPts val="2270"/>
              <a:buFont typeface="Arial"/>
              <a:buNone/>
            </a:pPr>
            <a:r>
              <a:t/>
            </a:r>
            <a:endParaRPr/>
          </a:p>
          <a:p>
            <a:pPr indent="-342900" lvl="0" marL="463550" rtl="0" algn="l">
              <a:lnSpc>
                <a:spcPct val="100000"/>
              </a:lnSpc>
              <a:spcBef>
                <a:spcPts val="0"/>
              </a:spcBef>
              <a:spcAft>
                <a:spcPts val="0"/>
              </a:spcAft>
              <a:buSzPts val="2270"/>
              <a:buFont typeface="Arial"/>
              <a:buChar char="•"/>
            </a:pPr>
            <a:r>
              <a:rPr lang="en-US"/>
              <a:t> On the other hand, the interest rate is higher for increased risk. </a:t>
            </a:r>
            <a:endParaRPr/>
          </a:p>
        </p:txBody>
      </p:sp>
      <p:pic>
        <p:nvPicPr>
          <p:cNvPr id="246" name="Google Shape;246;p22"/>
          <p:cNvPicPr preferRelativeResize="0"/>
          <p:nvPr/>
        </p:nvPicPr>
        <p:blipFill rotWithShape="1">
          <a:blip r:embed="rId3">
            <a:alphaModFix/>
          </a:blip>
          <a:srcRect b="0" l="0" r="0" t="0"/>
          <a:stretch/>
        </p:blipFill>
        <p:spPr>
          <a:xfrm>
            <a:off x="6096000" y="717452"/>
            <a:ext cx="6096000" cy="52314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2100"/>
              <a:buNone/>
            </a:pPr>
            <a:r>
              <a:t/>
            </a:r>
            <a:endParaRPr/>
          </a:p>
        </p:txBody>
      </p:sp>
      <p:sp>
        <p:nvSpPr>
          <p:cNvPr id="95" name="Google Shape;95;p13"/>
          <p:cNvSpPr txBox="1"/>
          <p:nvPr/>
        </p:nvSpPr>
        <p:spPr>
          <a:xfrm>
            <a:off x="701600" y="794600"/>
            <a:ext cx="10251600" cy="713700"/>
          </a:xfrm>
          <a:prstGeom prst="rect">
            <a:avLst/>
          </a:prstGeom>
          <a:noFill/>
          <a:ln>
            <a:noFill/>
          </a:ln>
        </p:spPr>
        <p:txBody>
          <a:bodyPr anchorCtr="0" anchor="t" bIns="121900" lIns="121900" spcFirstLastPara="1" rIns="121900" wrap="square" tIns="121900">
            <a:normAutofit lnSpcReduction="10000"/>
          </a:bodyPr>
          <a:lstStyle/>
          <a:p>
            <a:pPr indent="0" lvl="0" marL="0" marR="0" rtl="0" algn="l">
              <a:lnSpc>
                <a:spcPct val="90000"/>
              </a:lnSpc>
              <a:spcBef>
                <a:spcPts val="0"/>
              </a:spcBef>
              <a:spcAft>
                <a:spcPts val="0"/>
              </a:spcAft>
              <a:buClr>
                <a:srgbClr val="000000"/>
              </a:buClr>
              <a:buSzPts val="3500"/>
              <a:buFont typeface="Arial"/>
              <a:buNone/>
            </a:pPr>
            <a:r>
              <a:rPr b="1" i="0" lang="en-US" sz="3500" u="none" cap="none" strike="noStrike">
                <a:solidFill>
                  <a:srgbClr val="434343"/>
                </a:solidFill>
                <a:latin typeface="Oswald"/>
                <a:ea typeface="Oswald"/>
                <a:cs typeface="Oswald"/>
                <a:sym typeface="Oswald"/>
              </a:rPr>
              <a:t>Agenda</a:t>
            </a:r>
            <a:endParaRPr b="1" i="0" sz="3500" u="none" cap="none" strike="noStrike">
              <a:solidFill>
                <a:srgbClr val="434343"/>
              </a:solidFill>
              <a:latin typeface="Oswald"/>
              <a:ea typeface="Oswald"/>
              <a:cs typeface="Oswald"/>
              <a:sym typeface="Oswald"/>
            </a:endParaRPr>
          </a:p>
        </p:txBody>
      </p:sp>
      <p:sp>
        <p:nvSpPr>
          <p:cNvPr id="96" name="Google Shape;96;p13"/>
          <p:cNvSpPr txBox="1"/>
          <p:nvPr/>
        </p:nvSpPr>
        <p:spPr>
          <a:xfrm>
            <a:off x="972600" y="2771833"/>
            <a:ext cx="10251600" cy="3014700"/>
          </a:xfrm>
          <a:prstGeom prst="rect">
            <a:avLst/>
          </a:prstGeom>
          <a:noFill/>
          <a:ln>
            <a:noFill/>
          </a:ln>
        </p:spPr>
        <p:txBody>
          <a:bodyPr anchorCtr="0" anchor="t" bIns="121900" lIns="121900" spcFirstLastPara="1" rIns="121900" wrap="square" tIns="121900">
            <a:normAutofit/>
          </a:bodyPr>
          <a:lstStyle/>
          <a:p>
            <a:pPr indent="0" lvl="0" marL="0" marR="0" rtl="0" algn="l">
              <a:lnSpc>
                <a:spcPct val="115000"/>
              </a:lnSpc>
              <a:spcBef>
                <a:spcPts val="0"/>
              </a:spcBef>
              <a:spcAft>
                <a:spcPts val="1600"/>
              </a:spcAft>
              <a:buClr>
                <a:srgbClr val="000000"/>
              </a:buClr>
              <a:buSzPts val="1700"/>
              <a:buFont typeface="Arial"/>
              <a:buNone/>
            </a:pPr>
            <a:r>
              <a:t/>
            </a:r>
            <a:endParaRPr b="0" i="0" sz="1700" u="none" cap="none" strike="noStrike">
              <a:solidFill>
                <a:srgbClr val="595959"/>
              </a:solidFill>
              <a:latin typeface="Lato"/>
              <a:ea typeface="Lato"/>
              <a:cs typeface="Lato"/>
              <a:sym typeface="Lato"/>
            </a:endParaRPr>
          </a:p>
        </p:txBody>
      </p:sp>
      <p:pic>
        <p:nvPicPr>
          <p:cNvPr id="97" name="Google Shape;97;p13"/>
          <p:cNvPicPr preferRelativeResize="0"/>
          <p:nvPr/>
        </p:nvPicPr>
        <p:blipFill rotWithShape="1">
          <a:blip r:embed="rId3">
            <a:alphaModFix/>
          </a:blip>
          <a:srcRect b="8203" l="2266" r="5609" t="25156"/>
          <a:stretch/>
        </p:blipFill>
        <p:spPr>
          <a:xfrm>
            <a:off x="319250" y="1738450"/>
            <a:ext cx="11124449" cy="46815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3"/>
          <p:cNvPicPr preferRelativeResize="0"/>
          <p:nvPr/>
        </p:nvPicPr>
        <p:blipFill rotWithShape="1">
          <a:blip r:embed="rId3">
            <a:alphaModFix/>
          </a:blip>
          <a:srcRect b="0" l="0" r="0" t="0"/>
          <a:stretch/>
        </p:blipFill>
        <p:spPr>
          <a:xfrm>
            <a:off x="6095999" y="761658"/>
            <a:ext cx="5943600" cy="4091696"/>
          </a:xfrm>
          <a:prstGeom prst="rect">
            <a:avLst/>
          </a:prstGeom>
          <a:noFill/>
          <a:ln>
            <a:noFill/>
          </a:ln>
        </p:spPr>
      </p:pic>
      <p:pic>
        <p:nvPicPr>
          <p:cNvPr id="252" name="Google Shape;252;p23"/>
          <p:cNvPicPr preferRelativeResize="0"/>
          <p:nvPr/>
        </p:nvPicPr>
        <p:blipFill rotWithShape="1">
          <a:blip r:embed="rId4">
            <a:alphaModFix/>
          </a:blip>
          <a:srcRect b="0" l="0" r="0" t="0"/>
          <a:stretch/>
        </p:blipFill>
        <p:spPr>
          <a:xfrm>
            <a:off x="152400" y="761658"/>
            <a:ext cx="5791200" cy="4091696"/>
          </a:xfrm>
          <a:prstGeom prst="rect">
            <a:avLst/>
          </a:prstGeom>
          <a:noFill/>
          <a:ln>
            <a:noFill/>
          </a:ln>
        </p:spPr>
      </p:pic>
      <p:pic>
        <p:nvPicPr>
          <p:cNvPr descr="sdffsf" id="253" name="Google Shape;253;p23"/>
          <p:cNvPicPr preferRelativeResize="0"/>
          <p:nvPr/>
        </p:nvPicPr>
        <p:blipFill rotWithShape="1">
          <a:blip r:embed="rId5">
            <a:alphaModFix/>
          </a:blip>
          <a:srcRect b="0" l="0" r="0" t="0"/>
          <a:stretch/>
        </p:blipFill>
        <p:spPr>
          <a:xfrm>
            <a:off x="152400" y="5205048"/>
            <a:ext cx="5548791" cy="119575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54" name="Google Shape;254;p23"/>
          <p:cNvPicPr preferRelativeResize="0"/>
          <p:nvPr/>
        </p:nvPicPr>
        <p:blipFill rotWithShape="1">
          <a:blip r:embed="rId5">
            <a:alphaModFix/>
          </a:blip>
          <a:srcRect b="0" l="0" r="0" t="0"/>
          <a:stretch/>
        </p:blipFill>
        <p:spPr>
          <a:xfrm>
            <a:off x="6095999" y="5205048"/>
            <a:ext cx="5943600" cy="119575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55" name="Google Shape;255;p23"/>
          <p:cNvSpPr txBox="1"/>
          <p:nvPr/>
        </p:nvSpPr>
        <p:spPr>
          <a:xfrm>
            <a:off x="6095999" y="5188638"/>
            <a:ext cx="59436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Credit History Ages vs. Low Risk: Based on the graph, we are able to determine that clients with high credit history ages are at low risk, while those with low credit histories are at high threat.</a:t>
            </a:r>
            <a:endParaRPr/>
          </a:p>
        </p:txBody>
      </p:sp>
      <p:sp>
        <p:nvSpPr>
          <p:cNvPr id="256" name="Google Shape;256;p23"/>
          <p:cNvSpPr/>
          <p:nvPr/>
        </p:nvSpPr>
        <p:spPr>
          <a:xfrm>
            <a:off x="152400" y="5205048"/>
            <a:ext cx="554879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Avg Delay from due date vs. Low Risk: Based on the graph, we are able to determine that clients with high credit history ages are at low risk, while those with low credit histories are at high threat.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idx="1" type="body"/>
          </p:nvPr>
        </p:nvSpPr>
        <p:spPr>
          <a:xfrm>
            <a:off x="661183" y="1800664"/>
            <a:ext cx="3812344" cy="4597197"/>
          </a:xfrm>
          <a:prstGeom prst="rect">
            <a:avLst/>
          </a:prstGeom>
          <a:noFill/>
          <a:ln>
            <a:noFill/>
          </a:ln>
        </p:spPr>
        <p:txBody>
          <a:bodyPr anchorCtr="0" anchor="t" bIns="121900" lIns="121900" spcFirstLastPara="1" rIns="121900" wrap="square" tIns="121900">
            <a:normAutofit/>
          </a:bodyPr>
          <a:lstStyle/>
          <a:p>
            <a:pPr indent="-336550" lvl="0" marL="457200" rtl="0" algn="l">
              <a:lnSpc>
                <a:spcPct val="115000"/>
              </a:lnSpc>
              <a:spcBef>
                <a:spcPts val="0"/>
              </a:spcBef>
              <a:spcAft>
                <a:spcPts val="0"/>
              </a:spcAft>
              <a:buSzPts val="1700"/>
              <a:buChar char="●"/>
            </a:pPr>
            <a:br>
              <a:rPr lang="en-US"/>
            </a:br>
            <a:r>
              <a:rPr lang="en-US"/>
              <a:t>The most pertinent and instructive predictions are chosen through predictor screening.</a:t>
            </a:r>
            <a:endParaRPr/>
          </a:p>
          <a:p>
            <a:pPr indent="-336550" lvl="0" marL="457200" rtl="0" algn="l">
              <a:lnSpc>
                <a:spcPct val="115000"/>
              </a:lnSpc>
              <a:spcBef>
                <a:spcPts val="0"/>
              </a:spcBef>
              <a:spcAft>
                <a:spcPts val="0"/>
              </a:spcAft>
              <a:buSzPts val="1700"/>
              <a:buChar char="●"/>
            </a:pPr>
            <a:r>
              <a:rPr lang="en-US"/>
              <a:t> By removing superfluous, pointless, or noisy features and concentrating on variables that actually aid in the prediction of the goal variable, these suggestions seek to improve the caliber and efficacy of predictive models.</a:t>
            </a:r>
            <a:endParaRPr/>
          </a:p>
        </p:txBody>
      </p:sp>
      <p:pic>
        <p:nvPicPr>
          <p:cNvPr id="262" name="Google Shape;262;p24"/>
          <p:cNvPicPr preferRelativeResize="0"/>
          <p:nvPr/>
        </p:nvPicPr>
        <p:blipFill rotWithShape="1">
          <a:blip r:embed="rId3">
            <a:alphaModFix/>
          </a:blip>
          <a:srcRect b="0" l="0" r="0" t="0"/>
          <a:stretch/>
        </p:blipFill>
        <p:spPr>
          <a:xfrm>
            <a:off x="4946625" y="802538"/>
            <a:ext cx="7245375" cy="5595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1"/>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Clr>
                <a:schemeClr val="dk1"/>
              </a:buClr>
              <a:buSzPts val="4400"/>
              <a:buFont typeface="Calibri"/>
              <a:buNone/>
            </a:pPr>
            <a:r>
              <a:rPr lang="en-US"/>
              <a:t>Models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1003424" y="741925"/>
            <a:ext cx="4718400" cy="1203918"/>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Models</a:t>
            </a:r>
            <a:endParaRPr/>
          </a:p>
        </p:txBody>
      </p:sp>
      <p:sp>
        <p:nvSpPr>
          <p:cNvPr id="273" name="Google Shape;273;p25"/>
          <p:cNvSpPr txBox="1"/>
          <p:nvPr>
            <p:ph idx="1" type="subTitle"/>
          </p:nvPr>
        </p:nvSpPr>
        <p:spPr>
          <a:xfrm>
            <a:off x="1003424" y="2050067"/>
            <a:ext cx="5092576" cy="40341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2100"/>
              <a:buNone/>
            </a:pPr>
            <a:r>
              <a:rPr lang="en-US"/>
              <a:t>We used below models for our dataset</a:t>
            </a:r>
            <a:endParaRPr/>
          </a:p>
          <a:p>
            <a:pPr indent="0" lvl="0" marL="0" rtl="0" algn="l">
              <a:lnSpc>
                <a:spcPct val="100000"/>
              </a:lnSpc>
              <a:spcBef>
                <a:spcPts val="0"/>
              </a:spcBef>
              <a:spcAft>
                <a:spcPts val="0"/>
              </a:spcAft>
              <a:buSzPts val="2100"/>
              <a:buNone/>
            </a:pPr>
            <a:r>
              <a:t/>
            </a:r>
            <a:endParaRPr/>
          </a:p>
          <a:p>
            <a:pPr indent="-457200" lvl="0" marL="457200" rtl="0" algn="l">
              <a:lnSpc>
                <a:spcPct val="100000"/>
              </a:lnSpc>
              <a:spcBef>
                <a:spcPts val="0"/>
              </a:spcBef>
              <a:spcAft>
                <a:spcPts val="0"/>
              </a:spcAft>
              <a:buSzPts val="2100"/>
              <a:buFont typeface="Arial"/>
              <a:buAutoNum type="arabicPeriod"/>
            </a:pPr>
            <a:r>
              <a:rPr lang="en-US"/>
              <a:t>Decision Tree</a:t>
            </a:r>
            <a:endParaRPr/>
          </a:p>
          <a:p>
            <a:pPr indent="-457200" lvl="0" marL="457200" rtl="0" algn="l">
              <a:lnSpc>
                <a:spcPct val="100000"/>
              </a:lnSpc>
              <a:spcBef>
                <a:spcPts val="0"/>
              </a:spcBef>
              <a:spcAft>
                <a:spcPts val="0"/>
              </a:spcAft>
              <a:buSzPts val="2100"/>
              <a:buFont typeface="Arial"/>
              <a:buAutoNum type="arabicPeriod"/>
            </a:pPr>
            <a:r>
              <a:rPr lang="en-US"/>
              <a:t>Logistic Regression</a:t>
            </a:r>
            <a:endParaRPr/>
          </a:p>
          <a:p>
            <a:pPr indent="-457200" lvl="0" marL="457200" rtl="0" algn="l">
              <a:lnSpc>
                <a:spcPct val="100000"/>
              </a:lnSpc>
              <a:spcBef>
                <a:spcPts val="0"/>
              </a:spcBef>
              <a:spcAft>
                <a:spcPts val="0"/>
              </a:spcAft>
              <a:buSzPts val="2100"/>
              <a:buFont typeface="Arial"/>
              <a:buAutoNum type="arabicPeriod"/>
            </a:pPr>
            <a:r>
              <a:rPr lang="en-US"/>
              <a:t>Neural Network</a:t>
            </a:r>
            <a:endParaRPr/>
          </a:p>
          <a:p>
            <a:pPr indent="-457200" lvl="0" marL="457200" rtl="0" algn="l">
              <a:lnSpc>
                <a:spcPct val="100000"/>
              </a:lnSpc>
              <a:spcBef>
                <a:spcPts val="0"/>
              </a:spcBef>
              <a:spcAft>
                <a:spcPts val="0"/>
              </a:spcAft>
              <a:buSzPts val="2100"/>
              <a:buFont typeface="Arial"/>
              <a:buAutoNum type="arabicPeriod"/>
            </a:pPr>
            <a:r>
              <a:rPr lang="en-US"/>
              <a:t>Bootstrap Forest</a:t>
            </a:r>
            <a:endParaRPr/>
          </a:p>
          <a:p>
            <a:pPr indent="-457200" lvl="0" marL="457200" rtl="0" algn="l">
              <a:lnSpc>
                <a:spcPct val="100000"/>
              </a:lnSpc>
              <a:spcBef>
                <a:spcPts val="0"/>
              </a:spcBef>
              <a:spcAft>
                <a:spcPts val="0"/>
              </a:spcAft>
              <a:buSzPts val="2100"/>
              <a:buFont typeface="Arial"/>
              <a:buAutoNum type="arabicPeriod"/>
            </a:pPr>
            <a:r>
              <a:rPr lang="en-US"/>
              <a:t>Boosted Tree</a:t>
            </a:r>
            <a:endParaRPr/>
          </a:p>
          <a:p>
            <a:pPr indent="-457200" lvl="0" marL="457200" rtl="0" algn="l">
              <a:lnSpc>
                <a:spcPct val="100000"/>
              </a:lnSpc>
              <a:spcBef>
                <a:spcPts val="0"/>
              </a:spcBef>
              <a:spcAft>
                <a:spcPts val="0"/>
              </a:spcAft>
              <a:buSzPts val="2100"/>
              <a:buFont typeface="Arial"/>
              <a:buAutoNum type="arabicPeriod"/>
            </a:pPr>
            <a:r>
              <a:rPr lang="en-US"/>
              <a:t>Discriminant Analysis</a:t>
            </a:r>
            <a:endParaRPr/>
          </a:p>
          <a:p>
            <a:pPr indent="-457200" lvl="0" marL="457200" rtl="0" algn="l">
              <a:lnSpc>
                <a:spcPct val="100000"/>
              </a:lnSpc>
              <a:spcBef>
                <a:spcPts val="0"/>
              </a:spcBef>
              <a:spcAft>
                <a:spcPts val="0"/>
              </a:spcAft>
              <a:buSzPts val="2100"/>
              <a:buFont typeface="Arial"/>
              <a:buAutoNum type="arabicPeriod"/>
            </a:pPr>
            <a:r>
              <a:rPr lang="en-US"/>
              <a:t>K-Nearest Neighbour (KNN)</a:t>
            </a:r>
            <a:endParaRPr/>
          </a:p>
          <a:p>
            <a:pPr indent="-457200" lvl="0" marL="457200" rtl="0" algn="l">
              <a:lnSpc>
                <a:spcPct val="100000"/>
              </a:lnSpc>
              <a:spcBef>
                <a:spcPts val="0"/>
              </a:spcBef>
              <a:spcAft>
                <a:spcPts val="0"/>
              </a:spcAft>
              <a:buSzPts val="2100"/>
              <a:buFont typeface="Arial"/>
              <a:buAutoNum type="arabicPeriod"/>
            </a:pPr>
            <a:r>
              <a:rPr lang="en-US"/>
              <a:t>Naïve Bayes</a:t>
            </a:r>
            <a:endParaRPr/>
          </a:p>
          <a:p>
            <a:pPr indent="0" lvl="0" marL="0" rtl="0" algn="l">
              <a:lnSpc>
                <a:spcPct val="100000"/>
              </a:lnSpc>
              <a:spcBef>
                <a:spcPts val="0"/>
              </a:spcBef>
              <a:spcAft>
                <a:spcPts val="0"/>
              </a:spcAft>
              <a:buSzPts val="21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idx="1" type="body"/>
          </p:nvPr>
        </p:nvSpPr>
        <p:spPr>
          <a:xfrm>
            <a:off x="830833" y="1868066"/>
            <a:ext cx="10251600" cy="3014700"/>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rPr lang="en-US" sz="1600">
                <a:solidFill>
                  <a:srgbClr val="595959"/>
                </a:solidFill>
                <a:latin typeface="Lato"/>
                <a:ea typeface="Lato"/>
                <a:cs typeface="Lato"/>
                <a:sym typeface="Lato"/>
              </a:rPr>
              <a:t>Models are trained and tuned considering 3 different subset of variables​</a:t>
            </a:r>
            <a:endParaRPr/>
          </a:p>
          <a:p>
            <a:pPr indent="-228600" lvl="0" marL="457200" rtl="0" algn="l">
              <a:lnSpc>
                <a:spcPct val="115000"/>
              </a:lnSpc>
              <a:spcBef>
                <a:spcPts val="0"/>
              </a:spcBef>
              <a:spcAft>
                <a:spcPts val="0"/>
              </a:spcAft>
              <a:buSzPts val="1700"/>
              <a:buNone/>
            </a:pPr>
            <a:r>
              <a:t/>
            </a:r>
            <a:endParaRPr sz="1600">
              <a:solidFill>
                <a:srgbClr val="595959"/>
              </a:solidFill>
              <a:latin typeface="Lato"/>
              <a:ea typeface="Lato"/>
              <a:cs typeface="Lato"/>
              <a:sym typeface="Lato"/>
            </a:endParaRPr>
          </a:p>
          <a:p>
            <a:pPr indent="-342900" lvl="0" marL="463550" rtl="0" algn="l">
              <a:lnSpc>
                <a:spcPct val="115000"/>
              </a:lnSpc>
              <a:spcBef>
                <a:spcPts val="0"/>
              </a:spcBef>
              <a:spcAft>
                <a:spcPts val="0"/>
              </a:spcAft>
              <a:buSzPts val="1700"/>
              <a:buAutoNum type="arabicPeriod"/>
            </a:pPr>
            <a:r>
              <a:rPr lang="en-US" sz="1600">
                <a:solidFill>
                  <a:srgbClr val="595959"/>
                </a:solidFill>
                <a:latin typeface="Lato"/>
                <a:ea typeface="Lato"/>
                <a:cs typeface="Lato"/>
                <a:sym typeface="Lato"/>
              </a:rPr>
              <a:t>Full Variables ( 18 variables)​</a:t>
            </a:r>
            <a:endParaRPr/>
          </a:p>
          <a:p>
            <a:pPr indent="-342900" lvl="0" marL="463550" rtl="0" algn="l">
              <a:lnSpc>
                <a:spcPct val="115000"/>
              </a:lnSpc>
              <a:spcBef>
                <a:spcPts val="0"/>
              </a:spcBef>
              <a:spcAft>
                <a:spcPts val="0"/>
              </a:spcAft>
              <a:buSzPts val="1700"/>
              <a:buAutoNum type="arabicPeriod"/>
            </a:pPr>
            <a:r>
              <a:rPr lang="en-US" sz="1600">
                <a:solidFill>
                  <a:srgbClr val="595959"/>
                </a:solidFill>
                <a:latin typeface="Lato"/>
                <a:ea typeface="Lato"/>
                <a:cs typeface="Lato"/>
                <a:sym typeface="Lato"/>
              </a:rPr>
              <a:t>Reduced Variables (9 Significant Variables)​</a:t>
            </a:r>
            <a:endParaRPr/>
          </a:p>
          <a:p>
            <a:pPr indent="-342900" lvl="0" marL="463550" rtl="0" algn="l">
              <a:lnSpc>
                <a:spcPct val="115000"/>
              </a:lnSpc>
              <a:spcBef>
                <a:spcPts val="0"/>
              </a:spcBef>
              <a:spcAft>
                <a:spcPts val="0"/>
              </a:spcAft>
              <a:buSzPts val="1700"/>
              <a:buAutoNum type="arabicPeriod"/>
            </a:pPr>
            <a:r>
              <a:rPr lang="en-US" sz="1600">
                <a:solidFill>
                  <a:srgbClr val="595959"/>
                </a:solidFill>
                <a:latin typeface="Lato"/>
                <a:ea typeface="Lato"/>
                <a:cs typeface="Lato"/>
                <a:sym typeface="Lato"/>
              </a:rPr>
              <a:t>Full Variables (11 Principal Components)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502097" y="855832"/>
            <a:ext cx="4802352" cy="1708279"/>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Decision Tree</a:t>
            </a:r>
            <a:endParaRPr/>
          </a:p>
        </p:txBody>
      </p:sp>
      <p:sp>
        <p:nvSpPr>
          <p:cNvPr id="284" name="Google Shape;284;p27"/>
          <p:cNvSpPr txBox="1"/>
          <p:nvPr/>
        </p:nvSpPr>
        <p:spPr>
          <a:xfrm>
            <a:off x="1030204" y="1992730"/>
            <a:ext cx="4094916" cy="1169551"/>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Build decision tree with all predictors</a:t>
            </a:r>
            <a:endParaRPr/>
          </a:p>
          <a:p>
            <a:pPr indent="-228600" lvl="0" marL="2286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Max splits – 20</a:t>
            </a:r>
            <a:endParaRPr/>
          </a:p>
          <a:p>
            <a:pPr indent="-228600" lvl="0" marL="2286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Prune the tree to 11 splits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Reduce the model complexity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No difference Misclassification rate </a:t>
            </a:r>
            <a:endParaRPr/>
          </a:p>
        </p:txBody>
      </p:sp>
      <p:sp>
        <p:nvSpPr>
          <p:cNvPr id="285" name="Google Shape;285;p27"/>
          <p:cNvSpPr txBox="1"/>
          <p:nvPr/>
        </p:nvSpPr>
        <p:spPr>
          <a:xfrm>
            <a:off x="561897" y="3601847"/>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Number of splits - 20</a:t>
            </a:r>
            <a:endParaRPr/>
          </a:p>
        </p:txBody>
      </p:sp>
      <p:pic>
        <p:nvPicPr>
          <p:cNvPr descr="A screenshot of a graph&#10;&#10;Description automatically generated" id="286" name="Google Shape;286;p27"/>
          <p:cNvPicPr preferRelativeResize="0"/>
          <p:nvPr/>
        </p:nvPicPr>
        <p:blipFill rotWithShape="1">
          <a:blip r:embed="rId3">
            <a:alphaModFix/>
          </a:blip>
          <a:srcRect b="0" l="0" r="0" t="0"/>
          <a:stretch/>
        </p:blipFill>
        <p:spPr>
          <a:xfrm>
            <a:off x="500740" y="4013516"/>
            <a:ext cx="4638675" cy="2257425"/>
          </a:xfrm>
          <a:prstGeom prst="rect">
            <a:avLst/>
          </a:prstGeom>
          <a:noFill/>
          <a:ln>
            <a:noFill/>
          </a:ln>
        </p:spPr>
      </p:pic>
      <p:pic>
        <p:nvPicPr>
          <p:cNvPr descr="A graph with red and blue lines&#10;&#10;Description automatically generated" id="287" name="Google Shape;287;p27"/>
          <p:cNvPicPr preferRelativeResize="0"/>
          <p:nvPr/>
        </p:nvPicPr>
        <p:blipFill rotWithShape="1">
          <a:blip r:embed="rId4">
            <a:alphaModFix/>
          </a:blip>
          <a:srcRect b="0" l="0" r="0" t="0"/>
          <a:stretch/>
        </p:blipFill>
        <p:spPr>
          <a:xfrm>
            <a:off x="6837696" y="797844"/>
            <a:ext cx="4752975" cy="2314575"/>
          </a:xfrm>
          <a:prstGeom prst="rect">
            <a:avLst/>
          </a:prstGeom>
          <a:noFill/>
          <a:ln>
            <a:noFill/>
          </a:ln>
        </p:spPr>
      </p:pic>
      <p:pic>
        <p:nvPicPr>
          <p:cNvPr descr="Arrow Right outline" id="288" name="Google Shape;288;p27"/>
          <p:cNvPicPr preferRelativeResize="0"/>
          <p:nvPr/>
        </p:nvPicPr>
        <p:blipFill rotWithShape="1">
          <a:blip r:embed="rId5">
            <a:alphaModFix/>
          </a:blip>
          <a:srcRect b="0" l="0" r="0" t="0"/>
          <a:stretch/>
        </p:blipFill>
        <p:spPr>
          <a:xfrm rot="8400000">
            <a:off x="9324739" y="1447430"/>
            <a:ext cx="834189" cy="543426"/>
          </a:xfrm>
          <a:prstGeom prst="rect">
            <a:avLst/>
          </a:prstGeom>
          <a:noFill/>
          <a:ln>
            <a:noFill/>
          </a:ln>
        </p:spPr>
      </p:pic>
      <p:sp>
        <p:nvSpPr>
          <p:cNvPr id="289" name="Google Shape;289;p27"/>
          <p:cNvSpPr txBox="1"/>
          <p:nvPr/>
        </p:nvSpPr>
        <p:spPr>
          <a:xfrm>
            <a:off x="9996237" y="1105402"/>
            <a:ext cx="146985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Optimal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No.of Splits - 11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90" name="Google Shape;290;p27"/>
          <p:cNvSpPr txBox="1"/>
          <p:nvPr/>
        </p:nvSpPr>
        <p:spPr>
          <a:xfrm>
            <a:off x="6559717" y="3596940"/>
            <a:ext cx="3174331" cy="3178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Number of splits -11</a:t>
            </a:r>
            <a:endParaRPr/>
          </a:p>
        </p:txBody>
      </p:sp>
      <p:pic>
        <p:nvPicPr>
          <p:cNvPr descr="A screenshot of a computer&#10;&#10;Description automatically generated" id="291" name="Google Shape;291;p27"/>
          <p:cNvPicPr preferRelativeResize="0"/>
          <p:nvPr/>
        </p:nvPicPr>
        <p:blipFill rotWithShape="1">
          <a:blip r:embed="rId6">
            <a:alphaModFix/>
          </a:blip>
          <a:srcRect b="0" l="0" r="0" t="0"/>
          <a:stretch/>
        </p:blipFill>
        <p:spPr>
          <a:xfrm>
            <a:off x="6455192" y="4034338"/>
            <a:ext cx="4695825" cy="2238375"/>
          </a:xfrm>
          <a:prstGeom prst="rect">
            <a:avLst/>
          </a:prstGeom>
          <a:noFill/>
          <a:ln>
            <a:noFill/>
          </a:ln>
        </p:spPr>
      </p:pic>
      <p:sp>
        <p:nvSpPr>
          <p:cNvPr id="292" name="Google Shape;292;p27"/>
          <p:cNvSpPr txBox="1"/>
          <p:nvPr/>
        </p:nvSpPr>
        <p:spPr>
          <a:xfrm>
            <a:off x="2817394" y="4932946"/>
            <a:ext cx="657727" cy="41589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3" name="Google Shape;293;p27"/>
          <p:cNvSpPr txBox="1"/>
          <p:nvPr/>
        </p:nvSpPr>
        <p:spPr>
          <a:xfrm>
            <a:off x="8795582" y="4927935"/>
            <a:ext cx="627650" cy="36576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502096" y="926016"/>
            <a:ext cx="4401300" cy="876095"/>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Boosted Tree</a:t>
            </a:r>
            <a:endParaRPr/>
          </a:p>
        </p:txBody>
      </p:sp>
      <p:sp>
        <p:nvSpPr>
          <p:cNvPr id="299" name="Google Shape;299;p28"/>
          <p:cNvSpPr txBox="1"/>
          <p:nvPr/>
        </p:nvSpPr>
        <p:spPr>
          <a:xfrm>
            <a:off x="706855" y="1802230"/>
            <a:ext cx="4397542"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Run model with different no.of layers and splits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50 layers and 3 splits, 20 layers and 3 splits </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300" name="Google Shape;300;p28"/>
          <p:cNvSpPr txBox="1"/>
          <p:nvPr/>
        </p:nvSpPr>
        <p:spPr>
          <a:xfrm>
            <a:off x="794585" y="2531644"/>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20 layers 3 splits</a:t>
            </a:r>
            <a:endParaRPr b="0" i="0" sz="1400" u="none" cap="none" strike="noStrike">
              <a:solidFill>
                <a:srgbClr val="000000"/>
              </a:solidFill>
              <a:latin typeface="Arial"/>
              <a:ea typeface="Arial"/>
              <a:cs typeface="Arial"/>
              <a:sym typeface="Arial"/>
            </a:endParaRPr>
          </a:p>
        </p:txBody>
      </p:sp>
      <p:pic>
        <p:nvPicPr>
          <p:cNvPr descr="A screenshot of a computer&#10;&#10;Description automatically generated" id="301" name="Google Shape;301;p28"/>
          <p:cNvPicPr preferRelativeResize="0"/>
          <p:nvPr/>
        </p:nvPicPr>
        <p:blipFill rotWithShape="1">
          <a:blip r:embed="rId3">
            <a:alphaModFix/>
          </a:blip>
          <a:srcRect b="0" l="0" r="0" t="0"/>
          <a:stretch/>
        </p:blipFill>
        <p:spPr>
          <a:xfrm>
            <a:off x="792079" y="2958013"/>
            <a:ext cx="4953000" cy="1724025"/>
          </a:xfrm>
          <a:prstGeom prst="rect">
            <a:avLst/>
          </a:prstGeom>
          <a:noFill/>
          <a:ln>
            <a:noFill/>
          </a:ln>
        </p:spPr>
      </p:pic>
      <p:pic>
        <p:nvPicPr>
          <p:cNvPr descr="A screenshot of a computer&#10;&#10;Description automatically generated" id="302" name="Google Shape;302;p28"/>
          <p:cNvPicPr preferRelativeResize="0"/>
          <p:nvPr/>
        </p:nvPicPr>
        <p:blipFill rotWithShape="1">
          <a:blip r:embed="rId4">
            <a:alphaModFix/>
          </a:blip>
          <a:srcRect b="0" l="0" r="0" t="0"/>
          <a:stretch/>
        </p:blipFill>
        <p:spPr>
          <a:xfrm>
            <a:off x="788820" y="4686049"/>
            <a:ext cx="4638675" cy="2238375"/>
          </a:xfrm>
          <a:prstGeom prst="rect">
            <a:avLst/>
          </a:prstGeom>
          <a:noFill/>
          <a:ln>
            <a:noFill/>
          </a:ln>
        </p:spPr>
      </p:pic>
      <p:sp>
        <p:nvSpPr>
          <p:cNvPr id="303" name="Google Shape;303;p28"/>
          <p:cNvSpPr txBox="1"/>
          <p:nvPr/>
        </p:nvSpPr>
        <p:spPr>
          <a:xfrm>
            <a:off x="6446921" y="2531644"/>
            <a:ext cx="260283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50 layers 3 splits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descr="A screenshot of a computer&#10;&#10;Description automatically generated" id="304" name="Google Shape;304;p28"/>
          <p:cNvPicPr preferRelativeResize="0"/>
          <p:nvPr/>
        </p:nvPicPr>
        <p:blipFill rotWithShape="1">
          <a:blip r:embed="rId5">
            <a:alphaModFix/>
          </a:blip>
          <a:srcRect b="0" l="0" r="0" t="0"/>
          <a:stretch/>
        </p:blipFill>
        <p:spPr>
          <a:xfrm>
            <a:off x="6237621" y="3097379"/>
            <a:ext cx="4810125" cy="1585662"/>
          </a:xfrm>
          <a:prstGeom prst="rect">
            <a:avLst/>
          </a:prstGeom>
          <a:noFill/>
          <a:ln>
            <a:noFill/>
          </a:ln>
        </p:spPr>
      </p:pic>
      <p:pic>
        <p:nvPicPr>
          <p:cNvPr descr="A screenshot of a computer&#10;&#10;Description automatically generated" id="305" name="Google Shape;305;p28"/>
          <p:cNvPicPr preferRelativeResize="0"/>
          <p:nvPr/>
        </p:nvPicPr>
        <p:blipFill rotWithShape="1">
          <a:blip r:embed="rId6">
            <a:alphaModFix/>
          </a:blip>
          <a:srcRect b="0" l="0" r="0" t="0"/>
          <a:stretch/>
        </p:blipFill>
        <p:spPr>
          <a:xfrm>
            <a:off x="6323346" y="4787314"/>
            <a:ext cx="4638675" cy="2035844"/>
          </a:xfrm>
          <a:prstGeom prst="rect">
            <a:avLst/>
          </a:prstGeom>
          <a:noFill/>
          <a:ln>
            <a:noFill/>
          </a:ln>
        </p:spPr>
      </p:pic>
      <p:sp>
        <p:nvSpPr>
          <p:cNvPr id="306" name="Google Shape;306;p28"/>
          <p:cNvSpPr txBox="1"/>
          <p:nvPr/>
        </p:nvSpPr>
        <p:spPr>
          <a:xfrm>
            <a:off x="792079" y="4218573"/>
            <a:ext cx="3795962" cy="185286"/>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7" name="Google Shape;307;p28"/>
          <p:cNvSpPr txBox="1"/>
          <p:nvPr/>
        </p:nvSpPr>
        <p:spPr>
          <a:xfrm>
            <a:off x="6401802" y="1210677"/>
            <a:ext cx="4307305" cy="3156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FF0000"/>
              </a:solidFill>
              <a:latin typeface="Arial"/>
              <a:ea typeface="Arial"/>
              <a:cs typeface="Arial"/>
              <a:sym typeface="Arial"/>
            </a:endParaRPr>
          </a:p>
        </p:txBody>
      </p:sp>
      <p:sp>
        <p:nvSpPr>
          <p:cNvPr id="308" name="Google Shape;308;p28"/>
          <p:cNvSpPr txBox="1"/>
          <p:nvPr/>
        </p:nvSpPr>
        <p:spPr>
          <a:xfrm>
            <a:off x="6241381" y="4218571"/>
            <a:ext cx="3926305" cy="28555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9" name="Google Shape;309;p28"/>
          <p:cNvSpPr txBox="1"/>
          <p:nvPr/>
        </p:nvSpPr>
        <p:spPr>
          <a:xfrm>
            <a:off x="3045493" y="5542045"/>
            <a:ext cx="657727" cy="536207"/>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28"/>
          <p:cNvSpPr txBox="1"/>
          <p:nvPr/>
        </p:nvSpPr>
        <p:spPr>
          <a:xfrm>
            <a:off x="8504821" y="5579644"/>
            <a:ext cx="747964" cy="345707"/>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972600" y="1003598"/>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Assess  </a:t>
            </a:r>
            <a:endParaRPr/>
          </a:p>
        </p:txBody>
      </p:sp>
      <p:sp>
        <p:nvSpPr>
          <p:cNvPr id="316" name="Google Shape;316;p29"/>
          <p:cNvSpPr txBox="1"/>
          <p:nvPr>
            <p:ph idx="1" type="body"/>
          </p:nvPr>
        </p:nvSpPr>
        <p:spPr>
          <a:xfrm>
            <a:off x="1127959" y="1758299"/>
            <a:ext cx="10251600" cy="4568291"/>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t/>
            </a:r>
            <a:endParaRPr/>
          </a:p>
          <a:p>
            <a:pPr indent="0" lvl="0" marL="120650" rtl="0" algn="l">
              <a:lnSpc>
                <a:spcPct val="114999"/>
              </a:lnSpc>
              <a:spcBef>
                <a:spcPts val="0"/>
              </a:spcBef>
              <a:spcAft>
                <a:spcPts val="0"/>
              </a:spcAft>
              <a:buSzPts val="1700"/>
              <a:buNone/>
            </a:pPr>
            <a:r>
              <a:t/>
            </a:r>
            <a:endParaRPr/>
          </a:p>
          <a:p>
            <a:pPr indent="0" lvl="0" marL="120650" rtl="0" algn="l">
              <a:lnSpc>
                <a:spcPct val="114999"/>
              </a:lnSpc>
              <a:spcBef>
                <a:spcPts val="0"/>
              </a:spcBef>
              <a:spcAft>
                <a:spcPts val="0"/>
              </a:spcAft>
              <a:buSzPts val="1700"/>
              <a:buNone/>
            </a:pPr>
            <a:r>
              <a:t/>
            </a:r>
            <a:endParaRPr>
              <a:latin typeface="Arial"/>
              <a:ea typeface="Arial"/>
              <a:cs typeface="Arial"/>
              <a:sym typeface="Arial"/>
            </a:endParaRPr>
          </a:p>
          <a:p>
            <a:pPr indent="0" lvl="0" marL="120650" rtl="0" algn="l">
              <a:lnSpc>
                <a:spcPct val="114999"/>
              </a:lnSpc>
              <a:spcBef>
                <a:spcPts val="0"/>
              </a:spcBef>
              <a:spcAft>
                <a:spcPts val="0"/>
              </a:spcAft>
              <a:buSzPts val="1700"/>
              <a:buNone/>
            </a:pPr>
            <a:r>
              <a:rPr lang="en-US">
                <a:latin typeface="Arial"/>
                <a:ea typeface="Arial"/>
                <a:cs typeface="Arial"/>
                <a:sym typeface="Arial"/>
              </a:rPr>
              <a:t>Consider the following metrics to assess the model performance on T</a:t>
            </a:r>
            <a:r>
              <a:rPr b="1" lang="en-US">
                <a:latin typeface="Arial"/>
                <a:ea typeface="Arial"/>
                <a:cs typeface="Arial"/>
                <a:sym typeface="Arial"/>
              </a:rPr>
              <a:t>est</a:t>
            </a:r>
            <a:r>
              <a:rPr lang="en-US">
                <a:latin typeface="Arial"/>
                <a:ea typeface="Arial"/>
                <a:cs typeface="Arial"/>
                <a:sym typeface="Arial"/>
              </a:rPr>
              <a:t> dataset</a:t>
            </a:r>
            <a:endParaRPr/>
          </a:p>
          <a:p>
            <a:pPr indent="0" lvl="0" marL="120650" rtl="0" algn="l">
              <a:lnSpc>
                <a:spcPct val="114999"/>
              </a:lnSpc>
              <a:spcBef>
                <a:spcPts val="0"/>
              </a:spcBef>
              <a:spcAft>
                <a:spcPts val="0"/>
              </a:spcAft>
              <a:buSzPts val="1700"/>
              <a:buNone/>
            </a:pPr>
            <a:r>
              <a:t/>
            </a:r>
            <a:endParaRPr>
              <a:latin typeface="Arial"/>
              <a:ea typeface="Arial"/>
              <a:cs typeface="Arial"/>
              <a:sym typeface="Arial"/>
            </a:endParaRPr>
          </a:p>
          <a:p>
            <a:pPr indent="-336550" lvl="0" marL="457200" rtl="0" algn="l">
              <a:lnSpc>
                <a:spcPct val="114999"/>
              </a:lnSpc>
              <a:spcBef>
                <a:spcPts val="0"/>
              </a:spcBef>
              <a:spcAft>
                <a:spcPts val="0"/>
              </a:spcAft>
              <a:buSzPts val="1700"/>
              <a:buAutoNum type="arabicPeriod"/>
            </a:pPr>
            <a:r>
              <a:rPr lang="en-US">
                <a:latin typeface="Arial"/>
                <a:ea typeface="Arial"/>
                <a:cs typeface="Arial"/>
                <a:sym typeface="Arial"/>
              </a:rPr>
              <a:t>Total Accuracy </a:t>
            </a:r>
            <a:endParaRPr/>
          </a:p>
          <a:p>
            <a:pPr indent="-336550" lvl="0" marL="457200" rtl="0" algn="l">
              <a:lnSpc>
                <a:spcPct val="114999"/>
              </a:lnSpc>
              <a:spcBef>
                <a:spcPts val="0"/>
              </a:spcBef>
              <a:spcAft>
                <a:spcPts val="0"/>
              </a:spcAft>
              <a:buSzPts val="1700"/>
              <a:buAutoNum type="arabicPeriod"/>
            </a:pPr>
            <a:r>
              <a:rPr lang="en-US">
                <a:latin typeface="Arial"/>
                <a:ea typeface="Arial"/>
                <a:cs typeface="Arial"/>
                <a:sym typeface="Arial"/>
              </a:rPr>
              <a:t>Total 1's Accuracy </a:t>
            </a:r>
            <a:endParaRPr/>
          </a:p>
          <a:p>
            <a:pPr indent="-336550" lvl="0" marL="457200" rtl="0" algn="l">
              <a:lnSpc>
                <a:spcPct val="114999"/>
              </a:lnSpc>
              <a:spcBef>
                <a:spcPts val="0"/>
              </a:spcBef>
              <a:spcAft>
                <a:spcPts val="0"/>
              </a:spcAft>
              <a:buSzPts val="1700"/>
              <a:buAutoNum type="arabicPeriod"/>
            </a:pPr>
            <a:r>
              <a:rPr lang="en-US">
                <a:latin typeface="Arial"/>
                <a:ea typeface="Arial"/>
                <a:cs typeface="Arial"/>
                <a:sym typeface="Arial"/>
              </a:rPr>
              <a:t>Sensitivity</a:t>
            </a:r>
            <a:endParaRPr/>
          </a:p>
          <a:p>
            <a:pPr indent="-336550" lvl="0" marL="457200" rtl="0" algn="l">
              <a:lnSpc>
                <a:spcPct val="114999"/>
              </a:lnSpc>
              <a:spcBef>
                <a:spcPts val="0"/>
              </a:spcBef>
              <a:spcAft>
                <a:spcPts val="0"/>
              </a:spcAft>
              <a:buSzPts val="1700"/>
              <a:buAutoNum type="arabicPeriod"/>
            </a:pPr>
            <a:r>
              <a:rPr lang="en-US">
                <a:latin typeface="Arial"/>
                <a:ea typeface="Arial"/>
                <a:cs typeface="Arial"/>
                <a:sym typeface="Arial"/>
              </a:rPr>
              <a:t>RASE</a:t>
            </a:r>
            <a:endParaRPr/>
          </a:p>
          <a:p>
            <a:pPr indent="-336550" lvl="0" marL="457200" rtl="0" algn="l">
              <a:lnSpc>
                <a:spcPct val="114999"/>
              </a:lnSpc>
              <a:spcBef>
                <a:spcPts val="0"/>
              </a:spcBef>
              <a:spcAft>
                <a:spcPts val="0"/>
              </a:spcAft>
              <a:buSzPts val="1700"/>
              <a:buAutoNum type="arabicPeriod"/>
            </a:pPr>
            <a:r>
              <a:rPr lang="en-US">
                <a:latin typeface="Arial"/>
                <a:ea typeface="Arial"/>
                <a:cs typeface="Arial"/>
                <a:sym typeface="Arial"/>
              </a:rPr>
              <a:t>Model Cost</a:t>
            </a:r>
            <a:endParaRPr/>
          </a:p>
          <a:p>
            <a:pPr indent="0" lvl="0" marL="120650" rtl="0" algn="l">
              <a:lnSpc>
                <a:spcPct val="114999"/>
              </a:lnSpc>
              <a:spcBef>
                <a:spcPts val="0"/>
              </a:spcBef>
              <a:spcAft>
                <a:spcPts val="0"/>
              </a:spcAft>
              <a:buSzPts val="1700"/>
              <a:buNone/>
            </a:pPr>
            <a:r>
              <a:t/>
            </a:r>
            <a:endParaRPr>
              <a:latin typeface="Arial"/>
              <a:ea typeface="Arial"/>
              <a:cs typeface="Arial"/>
              <a:sym typeface="Arial"/>
            </a:endParaRPr>
          </a:p>
          <a:p>
            <a:pPr indent="0" lvl="0" marL="120650" rtl="0" algn="l">
              <a:lnSpc>
                <a:spcPct val="114999"/>
              </a:lnSpc>
              <a:spcBef>
                <a:spcPts val="0"/>
              </a:spcBef>
              <a:spcAft>
                <a:spcPts val="0"/>
              </a:spcAft>
              <a:buSzPts val="1700"/>
              <a:buNone/>
            </a:pPr>
            <a:r>
              <a:rPr lang="en-US">
                <a:latin typeface="Arial"/>
                <a:ea typeface="Arial"/>
                <a:cs typeface="Arial"/>
                <a:sym typeface="Arial"/>
              </a:rPr>
              <a:t>False Positives ( High risk customers predicted as low risk) </a:t>
            </a:r>
            <a:r>
              <a:rPr lang="en-US" sz="2400">
                <a:solidFill>
                  <a:srgbClr val="FF0000"/>
                </a:solidFill>
                <a:latin typeface="Arial"/>
                <a:ea typeface="Arial"/>
                <a:cs typeface="Arial"/>
                <a:sym typeface="Arial"/>
              </a:rPr>
              <a:t> </a:t>
            </a:r>
            <a:r>
              <a:rPr lang="en-US" sz="2400">
                <a:solidFill>
                  <a:srgbClr val="FF0000"/>
                </a:solidFill>
              </a:rPr>
              <a:t>&gt;</a:t>
            </a:r>
            <a:endParaRPr/>
          </a:p>
          <a:p>
            <a:pPr indent="0" lvl="1" marL="590550" rtl="0" algn="l">
              <a:lnSpc>
                <a:spcPct val="114999"/>
              </a:lnSpc>
              <a:spcBef>
                <a:spcPts val="0"/>
              </a:spcBef>
              <a:spcAft>
                <a:spcPts val="0"/>
              </a:spcAft>
              <a:buSzPts val="1700"/>
              <a:buNone/>
            </a:pPr>
            <a:r>
              <a:t/>
            </a:r>
            <a:endParaRPr/>
          </a:p>
          <a:p>
            <a:pPr indent="0" lvl="1" marL="590550" rtl="0" algn="l">
              <a:lnSpc>
                <a:spcPct val="114999"/>
              </a:lnSpc>
              <a:spcBef>
                <a:spcPts val="0"/>
              </a:spcBef>
              <a:spcAft>
                <a:spcPts val="0"/>
              </a:spcAft>
              <a:buSzPts val="1700"/>
              <a:buNone/>
            </a:pPr>
            <a:r>
              <a:t/>
            </a:r>
            <a:endParaRPr/>
          </a:p>
        </p:txBody>
      </p:sp>
      <p:sp>
        <p:nvSpPr>
          <p:cNvPr id="317" name="Google Shape;317;p29"/>
          <p:cNvSpPr txBox="1"/>
          <p:nvPr/>
        </p:nvSpPr>
        <p:spPr>
          <a:xfrm>
            <a:off x="7273754" y="5166426"/>
            <a:ext cx="50898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False Negatives( Low risk customers predicted as high risk)</a:t>
            </a:r>
            <a:endParaRPr/>
          </a:p>
        </p:txBody>
      </p:sp>
      <p:sp>
        <p:nvSpPr>
          <p:cNvPr id="318" name="Google Shape;318;p29"/>
          <p:cNvSpPr txBox="1"/>
          <p:nvPr/>
        </p:nvSpPr>
        <p:spPr>
          <a:xfrm>
            <a:off x="3481646" y="3347406"/>
            <a:ext cx="642944" cy="92333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en-US" sz="5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
        <p:nvSpPr>
          <p:cNvPr id="319" name="Google Shape;319;p29"/>
          <p:cNvSpPr txBox="1"/>
          <p:nvPr/>
        </p:nvSpPr>
        <p:spPr>
          <a:xfrm>
            <a:off x="4207775" y="3734212"/>
            <a:ext cx="11097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B050"/>
                </a:solidFill>
                <a:latin typeface="Arial"/>
                <a:ea typeface="Arial"/>
                <a:cs typeface="Arial"/>
                <a:sym typeface="Arial"/>
              </a:rPr>
              <a:t>HIGH</a:t>
            </a:r>
            <a:endParaRPr/>
          </a:p>
        </p:txBody>
      </p:sp>
      <p:sp>
        <p:nvSpPr>
          <p:cNvPr id="320" name="Google Shape;320;p29"/>
          <p:cNvSpPr txBox="1"/>
          <p:nvPr/>
        </p:nvSpPr>
        <p:spPr>
          <a:xfrm>
            <a:off x="3440183" y="4045534"/>
            <a:ext cx="721310" cy="92333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a:t>
            </a:r>
            <a:r>
              <a:rPr b="0" i="0" lang="en-US" sz="54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
        <p:nvSpPr>
          <p:cNvPr id="321" name="Google Shape;321;p29"/>
          <p:cNvSpPr txBox="1"/>
          <p:nvPr/>
        </p:nvSpPr>
        <p:spPr>
          <a:xfrm>
            <a:off x="4261023" y="4348940"/>
            <a:ext cx="7767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LOW</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0"/>
          <p:cNvSpPr txBox="1"/>
          <p:nvPr>
            <p:ph type="title"/>
          </p:nvPr>
        </p:nvSpPr>
        <p:spPr>
          <a:xfrm>
            <a:off x="928211" y="803850"/>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Full Predictor variables</a:t>
            </a:r>
            <a:endParaRPr/>
          </a:p>
        </p:txBody>
      </p:sp>
      <p:graphicFrame>
        <p:nvGraphicFramePr>
          <p:cNvPr id="327" name="Google Shape;327;p30"/>
          <p:cNvGraphicFramePr/>
          <p:nvPr/>
        </p:nvGraphicFramePr>
        <p:xfrm>
          <a:off x="983941" y="2522737"/>
          <a:ext cx="3000000" cy="3000000"/>
        </p:xfrm>
        <a:graphic>
          <a:graphicData uri="http://schemas.openxmlformats.org/drawingml/2006/table">
            <a:tbl>
              <a:tblPr>
                <a:noFill/>
                <a:tableStyleId>{11905936-7133-49D4-81D9-F0BF92FACE90}</a:tableStyleId>
              </a:tblPr>
              <a:tblGrid>
                <a:gridCol w="1653475"/>
                <a:gridCol w="770050"/>
                <a:gridCol w="1095175"/>
                <a:gridCol w="975375"/>
                <a:gridCol w="735825"/>
                <a:gridCol w="1129400"/>
                <a:gridCol w="1026725"/>
                <a:gridCol w="1129400"/>
                <a:gridCol w="1249175"/>
              </a:tblGrid>
              <a:tr h="384825">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Model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Logistic</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Decision tree</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Bootstrap</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Boosted</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Neural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Naïve Bayes</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KNN</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Discriminant</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CBCBC"/>
                    </a:solidFill>
                  </a:tcPr>
                </a:tc>
              </a:tr>
              <a:tr h="3848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TP</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736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752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745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753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731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750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722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8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TN</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605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665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635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642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650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633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610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626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8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FP</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223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163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193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186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178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195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218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8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FN</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125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109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116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108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130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158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111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139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8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Total Accuracy</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79.40%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83.90%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81.71%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82.59%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81.76%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79.10%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80.52%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79.81%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8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Accuracy of 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76.75%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82.19%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79.42%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80.19%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80.42%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78.29%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77.48%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78.14%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8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Misclassification rate</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20.60%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16.10%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18.29%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17.41%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18.24%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20.90%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19.48%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20.19%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82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Sensitivity</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85.48%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87.34%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86.53%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87.46%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84.90%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81.65%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87.11%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83.86%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28" name="Google Shape;328;p30"/>
          <p:cNvSpPr/>
          <p:nvPr/>
        </p:nvSpPr>
        <p:spPr>
          <a:xfrm>
            <a:off x="3357452" y="2498794"/>
            <a:ext cx="1148486" cy="3519494"/>
          </a:xfrm>
          <a:prstGeom prst="flowChartProcess">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329" name="Google Shape;329;p30"/>
          <p:cNvCxnSpPr/>
          <p:nvPr/>
        </p:nvCxnSpPr>
        <p:spPr>
          <a:xfrm flipH="1">
            <a:off x="4321298" y="2012363"/>
            <a:ext cx="676183" cy="426129"/>
          </a:xfrm>
          <a:prstGeom prst="straightConnector1">
            <a:avLst/>
          </a:prstGeom>
          <a:noFill/>
          <a:ln cap="flat" cmpd="sng" w="9525">
            <a:solidFill>
              <a:srgbClr val="565656"/>
            </a:solidFill>
            <a:prstDash val="solid"/>
            <a:round/>
            <a:headEnd len="sm" w="sm" type="none"/>
            <a:tailEnd len="med" w="med" type="triangle"/>
          </a:ln>
        </p:spPr>
      </p:cxnSp>
      <p:sp>
        <p:nvSpPr>
          <p:cNvPr id="330" name="Google Shape;330;p30"/>
          <p:cNvSpPr/>
          <p:nvPr/>
        </p:nvSpPr>
        <p:spPr>
          <a:xfrm>
            <a:off x="5038078" y="1446320"/>
            <a:ext cx="3351320" cy="909960"/>
          </a:xfrm>
          <a:prstGeom prst="roundRect">
            <a:avLst>
              <a:gd fmla="val 16667" name="adj"/>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1" name="Google Shape;331;p30"/>
          <p:cNvSpPr txBox="1"/>
          <p:nvPr/>
        </p:nvSpPr>
        <p:spPr>
          <a:xfrm>
            <a:off x="5134252" y="1501805"/>
            <a:ext cx="316266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After model is trained and tuned using all predictor variables, Decision tree is identified as the best model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nvSpPr>
        <p:spPr>
          <a:xfrm>
            <a:off x="1020932" y="943252"/>
            <a:ext cx="851516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Significant variables Considered for Modeling</a:t>
            </a:r>
            <a:endParaRPr/>
          </a:p>
        </p:txBody>
      </p:sp>
      <p:sp>
        <p:nvSpPr>
          <p:cNvPr id="337" name="Google Shape;337;p31"/>
          <p:cNvSpPr txBox="1"/>
          <p:nvPr/>
        </p:nvSpPr>
        <p:spPr>
          <a:xfrm>
            <a:off x="628834" y="1749640"/>
            <a:ext cx="11063796"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Through a comprehensive study of variable contribution summaries across all models, we have identified the key predictor variables. By utilizing both predictor screening procedures and exploratory data analysis, we have thoroughly confirmed the importance of these identified variables.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Outstanding_Debt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Avg_Delay_from_due_date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Avg_Credit_Limit_Change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Num_Credit_Card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Avg_Delayed_Payments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Credit_History_Age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Interest_rate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Num_of_Loan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Num_Credit_Inquiries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844625" y="756975"/>
            <a:ext cx="10251600" cy="71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434343"/>
                </a:solidFill>
                <a:latin typeface="Oswald"/>
                <a:ea typeface="Oswald"/>
                <a:cs typeface="Oswald"/>
                <a:sym typeface="Oswald"/>
              </a:rPr>
              <a:t>Problem Statement</a:t>
            </a:r>
            <a:endParaRPr>
              <a:solidFill>
                <a:srgbClr val="434343"/>
              </a:solidFill>
              <a:latin typeface="Oswald"/>
              <a:ea typeface="Oswald"/>
              <a:cs typeface="Oswald"/>
              <a:sym typeface="Oswald"/>
            </a:endParaRPr>
          </a:p>
        </p:txBody>
      </p:sp>
      <p:sp>
        <p:nvSpPr>
          <p:cNvPr id="103" name="Google Shape;103;p14"/>
          <p:cNvSpPr txBox="1"/>
          <p:nvPr>
            <p:ph idx="1" type="body"/>
          </p:nvPr>
        </p:nvSpPr>
        <p:spPr>
          <a:xfrm>
            <a:off x="633850" y="2448625"/>
            <a:ext cx="4749600" cy="3014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400"/>
              <a:buChar char="●"/>
            </a:pPr>
            <a:r>
              <a:rPr b="1" lang="en-US" sz="2300"/>
              <a:t>Business Question:</a:t>
            </a:r>
            <a:endParaRPr b="1" sz="2300"/>
          </a:p>
          <a:p>
            <a:pPr indent="457200" lvl="0" marL="0" rtl="0" algn="just">
              <a:lnSpc>
                <a:spcPct val="90000"/>
              </a:lnSpc>
              <a:spcBef>
                <a:spcPts val="0"/>
              </a:spcBef>
              <a:spcAft>
                <a:spcPts val="0"/>
              </a:spcAft>
              <a:buClr>
                <a:srgbClr val="000000"/>
              </a:buClr>
              <a:buSzPts val="1800"/>
              <a:buNone/>
            </a:pPr>
            <a:r>
              <a:t/>
            </a:r>
            <a:endParaRPr/>
          </a:p>
          <a:p>
            <a:pPr indent="0" lvl="0" marL="0" rtl="0" algn="just">
              <a:lnSpc>
                <a:spcPct val="90000"/>
              </a:lnSpc>
              <a:spcBef>
                <a:spcPts val="0"/>
              </a:spcBef>
              <a:spcAft>
                <a:spcPts val="0"/>
              </a:spcAft>
              <a:buClr>
                <a:srgbClr val="000000"/>
              </a:buClr>
              <a:buSzPts val="1800"/>
              <a:buNone/>
            </a:pPr>
            <a:r>
              <a:rPr i="0" lang="en-US" sz="2000" u="none" strike="noStrike">
                <a:solidFill>
                  <a:srgbClr val="434343"/>
                </a:solidFill>
              </a:rPr>
              <a:t>How to accurately identify high-risk and low-risk customers more effectively</a:t>
            </a:r>
            <a:r>
              <a:rPr lang="en-US" sz="2000">
                <a:solidFill>
                  <a:srgbClr val="434343"/>
                </a:solidFill>
              </a:rPr>
              <a:t> </a:t>
            </a:r>
            <a:r>
              <a:rPr i="0" lang="en-US" sz="2000" u="none" strike="noStrike">
                <a:solidFill>
                  <a:srgbClr val="434343"/>
                </a:solidFill>
              </a:rPr>
              <a:t>to make informed lending decisions while reducing the manual efforts to do so?</a:t>
            </a:r>
            <a:endParaRPr sz="3000">
              <a:solidFill>
                <a:srgbClr val="434343"/>
              </a:solidFill>
            </a:endParaRPr>
          </a:p>
          <a:p>
            <a:pPr indent="0" lvl="0" marL="228600" rtl="0" algn="just">
              <a:lnSpc>
                <a:spcPct val="90000"/>
              </a:lnSpc>
              <a:spcBef>
                <a:spcPts val="0"/>
              </a:spcBef>
              <a:spcAft>
                <a:spcPts val="0"/>
              </a:spcAft>
              <a:buClr>
                <a:schemeClr val="dk1"/>
              </a:buClr>
              <a:buSzPts val="2800"/>
              <a:buNone/>
            </a:pPr>
            <a:r>
              <a:t/>
            </a:r>
            <a:endParaRPr/>
          </a:p>
        </p:txBody>
      </p:sp>
      <p:pic>
        <p:nvPicPr>
          <p:cNvPr id="104" name="Google Shape;104;p14"/>
          <p:cNvPicPr preferRelativeResize="0"/>
          <p:nvPr/>
        </p:nvPicPr>
        <p:blipFill rotWithShape="1">
          <a:blip r:embed="rId3">
            <a:alphaModFix/>
          </a:blip>
          <a:srcRect b="0" l="0" r="0" t="0"/>
          <a:stretch/>
        </p:blipFill>
        <p:spPr>
          <a:xfrm>
            <a:off x="5814350" y="1357725"/>
            <a:ext cx="6172524" cy="463542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32"/>
          <p:cNvGraphicFramePr/>
          <p:nvPr/>
        </p:nvGraphicFramePr>
        <p:xfrm>
          <a:off x="1161495" y="2552330"/>
          <a:ext cx="3000000" cy="3000000"/>
        </p:xfrm>
        <a:graphic>
          <a:graphicData uri="http://schemas.openxmlformats.org/drawingml/2006/table">
            <a:tbl>
              <a:tblPr>
                <a:noFill/>
                <a:tableStyleId>{11905936-7133-49D4-81D9-F0BF92FACE90}</a:tableStyleId>
              </a:tblPr>
              <a:tblGrid>
                <a:gridCol w="1749350"/>
                <a:gridCol w="771775"/>
                <a:gridCol w="1097625"/>
                <a:gridCol w="977575"/>
                <a:gridCol w="737475"/>
                <a:gridCol w="1131925"/>
                <a:gridCol w="1029025"/>
                <a:gridCol w="1131925"/>
                <a:gridCol w="1252000"/>
              </a:tblGrid>
              <a:tr h="669025">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Model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Logistic</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Decision tree</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Bootstrap</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Boosted</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Neural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Naïve Bayes</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KNN</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c>
                  <a:txBody>
                    <a:bodyPr/>
                    <a:lstStyle/>
                    <a:p>
                      <a:pPr indent="0" lvl="0" marL="0" marR="0" rtl="0" algn="ctr">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Discriminant Analysis</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B9B9B"/>
                    </a:solidFill>
                  </a:tcPr>
                </a:tc>
              </a:tr>
              <a:tr h="36947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TP</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734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743</a:t>
                      </a:r>
                      <a:endParaRPr sz="1400" u="none" cap="none" strike="noStrike"/>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754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754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734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748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743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721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47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TN</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601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679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656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645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658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605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626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613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47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FP</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227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149</a:t>
                      </a:r>
                      <a:endParaRPr sz="1400" u="none" cap="none" strike="noStrike"/>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172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183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170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223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215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47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FN</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127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118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127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113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118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140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47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Total Accuracy</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79.04%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84.07%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83.48%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82.83%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82.42%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80.11%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81.05%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78.98%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47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Accuracy of 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76.38%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83.71%</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81.43%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80.47%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81.19%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77.03%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78.62%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77.03%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47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Misclassification rate</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20.96%</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15.93%</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16.52%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17.17%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17.58%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19.89%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18.95%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21.02%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475">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alibri"/>
                          <a:ea typeface="Calibri"/>
                          <a:cs typeface="Calibri"/>
                          <a:sym typeface="Calibri"/>
                        </a:rPr>
                        <a:t>Sensitivity</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85.25%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86.92%</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87.57%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87.57%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85.25%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86.88%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86.30%</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83.74%</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43" name="Google Shape;343;p32"/>
          <p:cNvSpPr/>
          <p:nvPr/>
        </p:nvSpPr>
        <p:spPr>
          <a:xfrm>
            <a:off x="3660772" y="2432213"/>
            <a:ext cx="1148486" cy="3874599"/>
          </a:xfrm>
          <a:prstGeom prst="flowChartProcess">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344" name="Google Shape;344;p32"/>
          <p:cNvCxnSpPr/>
          <p:nvPr/>
        </p:nvCxnSpPr>
        <p:spPr>
          <a:xfrm flipH="1">
            <a:off x="4762869" y="1928673"/>
            <a:ext cx="972105" cy="396536"/>
          </a:xfrm>
          <a:prstGeom prst="straightConnector1">
            <a:avLst/>
          </a:prstGeom>
          <a:noFill/>
          <a:ln cap="flat" cmpd="sng" w="9525">
            <a:solidFill>
              <a:srgbClr val="565656"/>
            </a:solidFill>
            <a:prstDash val="solid"/>
            <a:round/>
            <a:headEnd len="sm" w="sm" type="none"/>
            <a:tailEnd len="med" w="med" type="triangle"/>
          </a:ln>
        </p:spPr>
      </p:cxnSp>
      <p:sp>
        <p:nvSpPr>
          <p:cNvPr id="345" name="Google Shape;345;p32"/>
          <p:cNvSpPr/>
          <p:nvPr/>
        </p:nvSpPr>
        <p:spPr>
          <a:xfrm>
            <a:off x="5763088" y="1505504"/>
            <a:ext cx="3351320" cy="909960"/>
          </a:xfrm>
          <a:prstGeom prst="roundRect">
            <a:avLst>
              <a:gd fmla="val 16667" name="adj"/>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6" name="Google Shape;346;p32"/>
          <p:cNvSpPr txBox="1"/>
          <p:nvPr/>
        </p:nvSpPr>
        <p:spPr>
          <a:xfrm>
            <a:off x="5922145" y="1461115"/>
            <a:ext cx="308499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After model is trained and tuned using only significant predictor variables, Decision tree is identified as the best model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7" name="Google Shape;347;p32"/>
          <p:cNvSpPr txBox="1"/>
          <p:nvPr/>
        </p:nvSpPr>
        <p:spPr>
          <a:xfrm>
            <a:off x="976544" y="958048"/>
            <a:ext cx="10420163"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1A1A1A"/>
                </a:solidFill>
                <a:latin typeface="Arial"/>
                <a:ea typeface="Arial"/>
                <a:cs typeface="Arial"/>
                <a:sym typeface="Arial"/>
              </a:rPr>
              <a:t>Significant Predictor variables</a:t>
            </a:r>
            <a:endParaRPr b="0" i="0" sz="3200" u="none" cap="none" strike="noStrike">
              <a:solidFill>
                <a:srgbClr val="1A1A1A"/>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3"/>
          <p:cNvSpPr txBox="1"/>
          <p:nvPr>
            <p:ph type="title"/>
          </p:nvPr>
        </p:nvSpPr>
        <p:spPr>
          <a:xfrm>
            <a:off x="913108" y="794600"/>
            <a:ext cx="5451116" cy="777487"/>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Models Comparison</a:t>
            </a:r>
            <a:endParaRPr/>
          </a:p>
        </p:txBody>
      </p:sp>
      <p:sp>
        <p:nvSpPr>
          <p:cNvPr id="353" name="Google Shape;353;p33"/>
          <p:cNvSpPr txBox="1"/>
          <p:nvPr/>
        </p:nvSpPr>
        <p:spPr>
          <a:xfrm>
            <a:off x="809525" y="2414016"/>
            <a:ext cx="34467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54" name="Google Shape;354;p33"/>
          <p:cNvSpPr txBox="1"/>
          <p:nvPr/>
        </p:nvSpPr>
        <p:spPr>
          <a:xfrm>
            <a:off x="1022836" y="3634696"/>
            <a:ext cx="366374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pic>
        <p:nvPicPr>
          <p:cNvPr descr="A graph showing a performance metrics comparison&#10;&#10;Description automatically generated" id="355" name="Google Shape;355;p33"/>
          <p:cNvPicPr preferRelativeResize="0"/>
          <p:nvPr/>
        </p:nvPicPr>
        <p:blipFill rotWithShape="1">
          <a:blip r:embed="rId3">
            <a:alphaModFix/>
          </a:blip>
          <a:srcRect b="0" l="0" r="0" t="0"/>
          <a:stretch/>
        </p:blipFill>
        <p:spPr>
          <a:xfrm>
            <a:off x="409355" y="2412916"/>
            <a:ext cx="5569687" cy="4273868"/>
          </a:xfrm>
          <a:prstGeom prst="rect">
            <a:avLst/>
          </a:prstGeom>
          <a:noFill/>
          <a:ln>
            <a:noFill/>
          </a:ln>
        </p:spPr>
      </p:pic>
      <p:pic>
        <p:nvPicPr>
          <p:cNvPr id="356" name="Google Shape;356;p33"/>
          <p:cNvPicPr preferRelativeResize="0"/>
          <p:nvPr/>
        </p:nvPicPr>
        <p:blipFill rotWithShape="1">
          <a:blip r:embed="rId4">
            <a:alphaModFix/>
          </a:blip>
          <a:srcRect b="0" l="0" r="0" t="0"/>
          <a:stretch/>
        </p:blipFill>
        <p:spPr>
          <a:xfrm>
            <a:off x="6788889" y="2510504"/>
            <a:ext cx="4958315" cy="4069829"/>
          </a:xfrm>
          <a:prstGeom prst="rect">
            <a:avLst/>
          </a:prstGeom>
          <a:noFill/>
          <a:ln>
            <a:noFill/>
          </a:ln>
        </p:spPr>
      </p:pic>
      <p:sp>
        <p:nvSpPr>
          <p:cNvPr id="357" name="Google Shape;357;p33"/>
          <p:cNvSpPr txBox="1"/>
          <p:nvPr/>
        </p:nvSpPr>
        <p:spPr>
          <a:xfrm>
            <a:off x="553779" y="1670197"/>
            <a:ext cx="11164186"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To choose one best model we are comparing the model performances of the two selected Decision Trees</a:t>
            </a:r>
            <a:endParaRPr b="0" i="0" sz="1400" u="none" cap="none" strike="noStrike">
              <a:solidFill>
                <a:srgbClr val="000000"/>
              </a:solidFill>
              <a:latin typeface="Arial"/>
              <a:ea typeface="Arial"/>
              <a:cs typeface="Arial"/>
              <a:sym typeface="Arial"/>
            </a:endParaRPr>
          </a:p>
        </p:txBody>
      </p:sp>
      <p:sp>
        <p:nvSpPr>
          <p:cNvPr id="358" name="Google Shape;358;p33"/>
          <p:cNvSpPr txBox="1"/>
          <p:nvPr/>
        </p:nvSpPr>
        <p:spPr>
          <a:xfrm>
            <a:off x="558208" y="1927151"/>
            <a:ext cx="8448452"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Full Model - Decision Tree trained on all variables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Significant Model - Decision Tree trained on significant variables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descr="A graph with red and blue lines&#10;&#10;Description automatically generated" id="363" name="Google Shape;363;p34"/>
          <p:cNvPicPr preferRelativeResize="0"/>
          <p:nvPr/>
        </p:nvPicPr>
        <p:blipFill rotWithShape="1">
          <a:blip r:embed="rId3">
            <a:alphaModFix/>
          </a:blip>
          <a:srcRect b="0" l="0" r="0" t="0"/>
          <a:stretch/>
        </p:blipFill>
        <p:spPr>
          <a:xfrm>
            <a:off x="1022017" y="3058918"/>
            <a:ext cx="3836303" cy="3461190"/>
          </a:xfrm>
          <a:prstGeom prst="rect">
            <a:avLst/>
          </a:prstGeom>
          <a:noFill/>
          <a:ln>
            <a:noFill/>
          </a:ln>
        </p:spPr>
      </p:pic>
      <p:pic>
        <p:nvPicPr>
          <p:cNvPr descr="A graph with red and blue lines&#10;&#10;Description automatically generated" id="364" name="Google Shape;364;p34"/>
          <p:cNvPicPr preferRelativeResize="0"/>
          <p:nvPr/>
        </p:nvPicPr>
        <p:blipFill rotWithShape="1">
          <a:blip r:embed="rId4">
            <a:alphaModFix/>
          </a:blip>
          <a:srcRect b="0" l="0" r="0" t="0"/>
          <a:stretch/>
        </p:blipFill>
        <p:spPr>
          <a:xfrm>
            <a:off x="6531335" y="3193150"/>
            <a:ext cx="3904349" cy="3407179"/>
          </a:xfrm>
          <a:prstGeom prst="rect">
            <a:avLst/>
          </a:prstGeom>
          <a:noFill/>
          <a:ln>
            <a:noFill/>
          </a:ln>
        </p:spPr>
      </p:pic>
      <p:pic>
        <p:nvPicPr>
          <p:cNvPr descr="A screenshot of a computer&#10;&#10;Description automatically generated" id="365" name="Google Shape;365;p34"/>
          <p:cNvPicPr preferRelativeResize="0"/>
          <p:nvPr/>
        </p:nvPicPr>
        <p:blipFill rotWithShape="1">
          <a:blip r:embed="rId5">
            <a:alphaModFix/>
          </a:blip>
          <a:srcRect b="0" l="0" r="0" t="0"/>
          <a:stretch/>
        </p:blipFill>
        <p:spPr>
          <a:xfrm>
            <a:off x="6531934" y="1714433"/>
            <a:ext cx="3903920" cy="1515271"/>
          </a:xfrm>
          <a:prstGeom prst="rect">
            <a:avLst/>
          </a:prstGeom>
          <a:noFill/>
          <a:ln>
            <a:noFill/>
          </a:ln>
        </p:spPr>
      </p:pic>
      <p:pic>
        <p:nvPicPr>
          <p:cNvPr descr="A screenshot of a computer&#10;&#10;Description automatically generated" id="366" name="Google Shape;366;p34"/>
          <p:cNvPicPr preferRelativeResize="0"/>
          <p:nvPr/>
        </p:nvPicPr>
        <p:blipFill rotWithShape="1">
          <a:blip r:embed="rId6">
            <a:alphaModFix/>
          </a:blip>
          <a:srcRect b="0" l="0" r="0" t="0"/>
          <a:stretch/>
        </p:blipFill>
        <p:spPr>
          <a:xfrm>
            <a:off x="1020725" y="1757272"/>
            <a:ext cx="3779874" cy="1376433"/>
          </a:xfrm>
          <a:prstGeom prst="rect">
            <a:avLst/>
          </a:prstGeom>
          <a:noFill/>
          <a:ln>
            <a:noFill/>
          </a:ln>
        </p:spPr>
      </p:pic>
      <p:sp>
        <p:nvSpPr>
          <p:cNvPr id="367" name="Google Shape;367;p34"/>
          <p:cNvSpPr/>
          <p:nvPr/>
        </p:nvSpPr>
        <p:spPr>
          <a:xfrm>
            <a:off x="1021103" y="2456156"/>
            <a:ext cx="3785310" cy="23226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8" name="Google Shape;368;p34"/>
          <p:cNvSpPr/>
          <p:nvPr/>
        </p:nvSpPr>
        <p:spPr>
          <a:xfrm>
            <a:off x="6513128" y="2514995"/>
            <a:ext cx="4098524" cy="24413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9" name="Google Shape;369;p34"/>
          <p:cNvSpPr/>
          <p:nvPr/>
        </p:nvSpPr>
        <p:spPr>
          <a:xfrm>
            <a:off x="5063755" y="2498651"/>
            <a:ext cx="1089837" cy="186069"/>
          </a:xfrm>
          <a:prstGeom prst="rightArrow">
            <a:avLst>
              <a:gd fmla="val 50000" name="adj1"/>
              <a:gd fmla="val 50000" name="adj2"/>
            </a:avLst>
          </a:prstGeom>
          <a:solidFill>
            <a:schemeClr val="accent1"/>
          </a:solidFill>
          <a:ln cap="flat" cmpd="sng" w="25400">
            <a:solidFill>
              <a:srgbClr val="252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0" name="Google Shape;370;p34"/>
          <p:cNvSpPr txBox="1"/>
          <p:nvPr/>
        </p:nvSpPr>
        <p:spPr>
          <a:xfrm>
            <a:off x="4961860" y="1519570"/>
            <a:ext cx="1501848" cy="9629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Decrease in RASE and Increase in RSquare</a:t>
            </a:r>
            <a:endParaRPr b="0" i="0" sz="1400" u="none" cap="none" strike="noStrike">
              <a:solidFill>
                <a:srgbClr val="000000"/>
              </a:solidFill>
              <a:latin typeface="Arial"/>
              <a:ea typeface="Arial"/>
              <a:cs typeface="Arial"/>
              <a:sym typeface="Arial"/>
            </a:endParaRPr>
          </a:p>
        </p:txBody>
      </p:sp>
      <p:sp>
        <p:nvSpPr>
          <p:cNvPr id="371" name="Google Shape;371;p34"/>
          <p:cNvSpPr/>
          <p:nvPr/>
        </p:nvSpPr>
        <p:spPr>
          <a:xfrm>
            <a:off x="5019452" y="4895406"/>
            <a:ext cx="1134139" cy="194931"/>
          </a:xfrm>
          <a:prstGeom prst="rightArrow">
            <a:avLst>
              <a:gd fmla="val 50000" name="adj1"/>
              <a:gd fmla="val 50000" name="adj2"/>
            </a:avLst>
          </a:prstGeom>
          <a:solidFill>
            <a:schemeClr val="accent1"/>
          </a:solidFill>
          <a:ln cap="flat" cmpd="sng" w="25400">
            <a:solidFill>
              <a:srgbClr val="252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2" name="Google Shape;372;p34"/>
          <p:cNvSpPr txBox="1"/>
          <p:nvPr/>
        </p:nvSpPr>
        <p:spPr>
          <a:xfrm>
            <a:off x="4984011" y="4319476"/>
            <a:ext cx="1253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Similar AUC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928212" y="937016"/>
            <a:ext cx="10251600" cy="71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Best Model</a:t>
            </a:r>
            <a:endParaRPr/>
          </a:p>
        </p:txBody>
      </p:sp>
      <p:sp>
        <p:nvSpPr>
          <p:cNvPr id="378" name="Google Shape;378;p35"/>
          <p:cNvSpPr txBox="1"/>
          <p:nvPr>
            <p:ph idx="1" type="body"/>
          </p:nvPr>
        </p:nvSpPr>
        <p:spPr>
          <a:xfrm>
            <a:off x="1016988" y="1861872"/>
            <a:ext cx="10251600" cy="3014700"/>
          </a:xfrm>
          <a:prstGeom prst="rect">
            <a:avLst/>
          </a:prstGeom>
          <a:noFill/>
          <a:ln>
            <a:noFill/>
          </a:ln>
        </p:spPr>
        <p:txBody>
          <a:bodyPr anchorCtr="0" anchor="t" bIns="121900" lIns="121900" spcFirstLastPara="1" rIns="121900" wrap="square" tIns="121900">
            <a:normAutofit/>
          </a:bodyPr>
          <a:lstStyle/>
          <a:p>
            <a:pPr indent="0" lvl="0" marL="120650" rtl="0" algn="l">
              <a:lnSpc>
                <a:spcPct val="115000"/>
              </a:lnSpc>
              <a:spcBef>
                <a:spcPts val="0"/>
              </a:spcBef>
              <a:spcAft>
                <a:spcPts val="0"/>
              </a:spcAft>
              <a:buSzPts val="1700"/>
              <a:buNone/>
            </a:pPr>
            <a:r>
              <a:rPr lang="en-US"/>
              <a:t>After training and evaluating all the models we identified "</a:t>
            </a:r>
            <a:r>
              <a:rPr b="1" lang="en-US"/>
              <a:t>Decision Tree trained on significant variables(Model 2)</a:t>
            </a:r>
            <a:r>
              <a:rPr lang="en-US"/>
              <a:t>" as the best one with</a:t>
            </a:r>
            <a:endParaRPr/>
          </a:p>
          <a:p>
            <a:pPr indent="0" lvl="0" marL="120650" rtl="0" algn="l">
              <a:lnSpc>
                <a:spcPct val="114999"/>
              </a:lnSpc>
              <a:spcBef>
                <a:spcPts val="0"/>
              </a:spcBef>
              <a:spcAft>
                <a:spcPts val="0"/>
              </a:spcAft>
              <a:buSzPts val="1700"/>
              <a:buNone/>
            </a:pPr>
            <a:r>
              <a:t/>
            </a:r>
            <a:endParaRPr/>
          </a:p>
          <a:p>
            <a:pPr indent="-285750" lvl="0" marL="406400" rtl="0" algn="l">
              <a:lnSpc>
                <a:spcPct val="114999"/>
              </a:lnSpc>
              <a:spcBef>
                <a:spcPts val="0"/>
              </a:spcBef>
              <a:spcAft>
                <a:spcPts val="0"/>
              </a:spcAft>
              <a:buSzPts val="1700"/>
              <a:buChar char="●"/>
            </a:pPr>
            <a:r>
              <a:rPr lang="en-US"/>
              <a:t>Total Accuracy – 84.07%</a:t>
            </a:r>
            <a:endParaRPr/>
          </a:p>
          <a:p>
            <a:pPr indent="-285750" lvl="0" marL="406400" rtl="0" algn="l">
              <a:lnSpc>
                <a:spcPct val="114999"/>
              </a:lnSpc>
              <a:spcBef>
                <a:spcPts val="0"/>
              </a:spcBef>
              <a:spcAft>
                <a:spcPts val="0"/>
              </a:spcAft>
              <a:buSzPts val="1700"/>
              <a:buChar char="●"/>
            </a:pPr>
            <a:r>
              <a:rPr lang="en-US"/>
              <a:t>Total 1's Accuracy – 83.71%</a:t>
            </a:r>
            <a:endParaRPr/>
          </a:p>
          <a:p>
            <a:pPr indent="-285750" lvl="0" marL="406400" rtl="0" algn="l">
              <a:lnSpc>
                <a:spcPct val="114999"/>
              </a:lnSpc>
              <a:spcBef>
                <a:spcPts val="0"/>
              </a:spcBef>
              <a:spcAft>
                <a:spcPts val="0"/>
              </a:spcAft>
              <a:buSzPts val="1700"/>
              <a:buChar char="●"/>
            </a:pPr>
            <a:r>
              <a:rPr lang="en-US"/>
              <a:t>AUC – 0.8963</a:t>
            </a:r>
            <a:endParaRPr/>
          </a:p>
          <a:p>
            <a:pPr indent="-285750" lvl="0" marL="406400" rtl="0" algn="l">
              <a:lnSpc>
                <a:spcPct val="114999"/>
              </a:lnSpc>
              <a:spcBef>
                <a:spcPts val="0"/>
              </a:spcBef>
              <a:spcAft>
                <a:spcPts val="0"/>
              </a:spcAft>
              <a:buSzPts val="1700"/>
              <a:buChar char="●"/>
            </a:pPr>
            <a:r>
              <a:rPr lang="en-US"/>
              <a:t>RASE – 0.3494</a:t>
            </a:r>
            <a:endParaRPr/>
          </a:p>
          <a:p>
            <a:pPr indent="-177800" lvl="0" marL="406400" rtl="0" algn="l">
              <a:lnSpc>
                <a:spcPct val="114999"/>
              </a:lnSpc>
              <a:spcBef>
                <a:spcPts val="0"/>
              </a:spcBef>
              <a:spcAft>
                <a:spcPts val="0"/>
              </a:spcAft>
              <a:buSzPts val="1700"/>
              <a:buNone/>
            </a:pPr>
            <a:r>
              <a:t/>
            </a:r>
            <a:endParaRPr/>
          </a:p>
          <a:p>
            <a:pPr indent="-177800" lvl="0" marL="406400" rtl="0" algn="l">
              <a:lnSpc>
                <a:spcPct val="114999"/>
              </a:lnSpc>
              <a:spcBef>
                <a:spcPts val="0"/>
              </a:spcBef>
              <a:spcAft>
                <a:spcPts val="0"/>
              </a:spcAft>
              <a:buSzPts val="1700"/>
              <a:buNone/>
            </a:pPr>
            <a:r>
              <a:t/>
            </a:r>
            <a:endParaRPr/>
          </a:p>
          <a:p>
            <a:pPr indent="-177800" lvl="0" marL="406400" rtl="0" algn="l">
              <a:lnSpc>
                <a:spcPct val="114999"/>
              </a:lnSpc>
              <a:spcBef>
                <a:spcPts val="0"/>
              </a:spcBef>
              <a:spcAft>
                <a:spcPts val="0"/>
              </a:spcAft>
              <a:buSzPts val="1700"/>
              <a:buNone/>
            </a:pPr>
            <a:r>
              <a:t/>
            </a:r>
            <a:endParaRPr/>
          </a:p>
          <a:p>
            <a:pPr indent="-228600" lvl="0" marL="457200" rtl="0" algn="l">
              <a:lnSpc>
                <a:spcPct val="114999"/>
              </a:lnSpc>
              <a:spcBef>
                <a:spcPts val="0"/>
              </a:spcBef>
              <a:spcAft>
                <a:spcPts val="0"/>
              </a:spcAft>
              <a:buSzPts val="1700"/>
              <a:buNone/>
            </a:pPr>
            <a:r>
              <a:t/>
            </a:r>
            <a:endParaRPr/>
          </a:p>
          <a:p>
            <a:pPr indent="0" lvl="0" marL="120650" rtl="0" algn="l">
              <a:lnSpc>
                <a:spcPct val="114999"/>
              </a:lnSpc>
              <a:spcBef>
                <a:spcPts val="0"/>
              </a:spcBef>
              <a:spcAft>
                <a:spcPts val="0"/>
              </a:spcAft>
              <a:buSzPts val="17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6"/>
          <p:cNvSpPr txBox="1"/>
          <p:nvPr>
            <p:ph type="title"/>
          </p:nvPr>
        </p:nvSpPr>
        <p:spPr>
          <a:xfrm>
            <a:off x="884556" y="840841"/>
            <a:ext cx="4401300" cy="687903"/>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Business Findings</a:t>
            </a:r>
            <a:endParaRPr/>
          </a:p>
        </p:txBody>
      </p:sp>
      <p:sp>
        <p:nvSpPr>
          <p:cNvPr id="384" name="Google Shape;384;p36"/>
          <p:cNvSpPr txBox="1"/>
          <p:nvPr>
            <p:ph idx="1" type="body"/>
          </p:nvPr>
        </p:nvSpPr>
        <p:spPr>
          <a:xfrm>
            <a:off x="1065206" y="1844656"/>
            <a:ext cx="10519493" cy="4674931"/>
          </a:xfrm>
          <a:prstGeom prst="rect">
            <a:avLst/>
          </a:prstGeom>
          <a:noFill/>
          <a:ln>
            <a:noFill/>
          </a:ln>
        </p:spPr>
        <p:txBody>
          <a:bodyPr anchorCtr="0" anchor="t" bIns="121900" lIns="121900" spcFirstLastPara="1" rIns="121900" wrap="square" tIns="121900">
            <a:normAutofit/>
          </a:bodyPr>
          <a:lstStyle/>
          <a:p>
            <a:pPr indent="-336550" lvl="0" marL="457200" rtl="0" algn="l">
              <a:lnSpc>
                <a:spcPct val="114999"/>
              </a:lnSpc>
              <a:spcBef>
                <a:spcPts val="0"/>
              </a:spcBef>
              <a:spcAft>
                <a:spcPts val="0"/>
              </a:spcAft>
              <a:buSzPts val="1700"/>
              <a:buChar char="●"/>
            </a:pPr>
            <a:r>
              <a:rPr b="1" lang="en-US" sz="1200">
                <a:latin typeface="Arial"/>
                <a:ea typeface="Arial"/>
                <a:cs typeface="Arial"/>
                <a:sym typeface="Arial"/>
              </a:rPr>
              <a:t>Effective Lending Decisions</a:t>
            </a:r>
            <a:endParaRPr>
              <a:latin typeface="Arial"/>
              <a:ea typeface="Arial"/>
              <a:cs typeface="Arial"/>
              <a:sym typeface="Arial"/>
            </a:endParaRPr>
          </a:p>
          <a:p>
            <a:pPr indent="0" lvl="0" marL="120650" rtl="0" algn="l">
              <a:lnSpc>
                <a:spcPct val="114999"/>
              </a:lnSpc>
              <a:spcBef>
                <a:spcPts val="0"/>
              </a:spcBef>
              <a:spcAft>
                <a:spcPts val="0"/>
              </a:spcAft>
              <a:buSzPts val="1700"/>
              <a:buNone/>
            </a:pPr>
            <a:r>
              <a:t/>
            </a:r>
            <a:endParaRPr b="1" sz="1200">
              <a:latin typeface="Arial"/>
              <a:ea typeface="Arial"/>
              <a:cs typeface="Arial"/>
              <a:sym typeface="Arial"/>
            </a:endParaRPr>
          </a:p>
          <a:p>
            <a:pPr indent="-323850" lvl="1" marL="914400" rtl="0" algn="l">
              <a:lnSpc>
                <a:spcPct val="114999"/>
              </a:lnSpc>
              <a:spcBef>
                <a:spcPts val="0"/>
              </a:spcBef>
              <a:spcAft>
                <a:spcPts val="0"/>
              </a:spcAft>
              <a:buSzPts val="1500"/>
              <a:buChar char="○"/>
            </a:pPr>
            <a:r>
              <a:rPr lang="en-US" sz="1200">
                <a:latin typeface="Arial"/>
                <a:ea typeface="Arial"/>
                <a:cs typeface="Arial"/>
                <a:sym typeface="Arial"/>
              </a:rPr>
              <a:t>Our risk assessment model empowers businesses to make well-founded lending decisions by classifying customers into low-risk or high-risk categories based on their credit history </a:t>
            </a:r>
            <a:endParaRPr/>
          </a:p>
          <a:p>
            <a:pPr indent="-228600" lvl="1" marL="914400" rtl="0" algn="l">
              <a:lnSpc>
                <a:spcPct val="114999"/>
              </a:lnSpc>
              <a:spcBef>
                <a:spcPts val="0"/>
              </a:spcBef>
              <a:spcAft>
                <a:spcPts val="0"/>
              </a:spcAft>
              <a:buSzPts val="1500"/>
              <a:buNone/>
            </a:pPr>
            <a:r>
              <a:t/>
            </a:r>
            <a:endParaRPr sz="1200">
              <a:latin typeface="Arial"/>
              <a:ea typeface="Arial"/>
              <a:cs typeface="Arial"/>
              <a:sym typeface="Arial"/>
            </a:endParaRPr>
          </a:p>
          <a:p>
            <a:pPr indent="-336550" lvl="0" marL="457200" rtl="0" algn="l">
              <a:lnSpc>
                <a:spcPct val="114999"/>
              </a:lnSpc>
              <a:spcBef>
                <a:spcPts val="0"/>
              </a:spcBef>
              <a:spcAft>
                <a:spcPts val="0"/>
              </a:spcAft>
              <a:buSzPts val="1700"/>
              <a:buChar char="●"/>
            </a:pPr>
            <a:r>
              <a:rPr b="1" lang="en-US" sz="1200">
                <a:latin typeface="Arial"/>
                <a:ea typeface="Arial"/>
                <a:cs typeface="Arial"/>
                <a:sym typeface="Arial"/>
              </a:rPr>
              <a:t>Strategic Focus on Low-Risk Customers</a:t>
            </a:r>
            <a:endParaRPr>
              <a:latin typeface="Arial"/>
              <a:ea typeface="Arial"/>
              <a:cs typeface="Arial"/>
              <a:sym typeface="Arial"/>
            </a:endParaRPr>
          </a:p>
          <a:p>
            <a:pPr indent="0" lvl="0" marL="120650" rtl="0" algn="l">
              <a:lnSpc>
                <a:spcPct val="114999"/>
              </a:lnSpc>
              <a:spcBef>
                <a:spcPts val="0"/>
              </a:spcBef>
              <a:spcAft>
                <a:spcPts val="0"/>
              </a:spcAft>
              <a:buSzPts val="1700"/>
              <a:buNone/>
            </a:pPr>
            <a:r>
              <a:t/>
            </a:r>
            <a:endParaRPr b="1" sz="1200">
              <a:latin typeface="Arial"/>
              <a:ea typeface="Arial"/>
              <a:cs typeface="Arial"/>
              <a:sym typeface="Arial"/>
            </a:endParaRPr>
          </a:p>
          <a:p>
            <a:pPr indent="-323850" lvl="1" marL="914400" rtl="0" algn="l">
              <a:lnSpc>
                <a:spcPct val="114999"/>
              </a:lnSpc>
              <a:spcBef>
                <a:spcPts val="0"/>
              </a:spcBef>
              <a:spcAft>
                <a:spcPts val="0"/>
              </a:spcAft>
              <a:buSzPts val="1500"/>
              <a:buChar char="○"/>
            </a:pPr>
            <a:r>
              <a:rPr lang="en-US" sz="1200">
                <a:latin typeface="Arial"/>
                <a:ea typeface="Arial"/>
                <a:cs typeface="Arial"/>
                <a:sym typeface="Arial"/>
              </a:rPr>
              <a:t>To mitigate the inherent risks associated with loan repayment, our model recommends a strategic approach for businesses.</a:t>
            </a:r>
            <a:endParaRPr>
              <a:latin typeface="Arial"/>
              <a:ea typeface="Arial"/>
              <a:cs typeface="Arial"/>
              <a:sym typeface="Arial"/>
            </a:endParaRPr>
          </a:p>
          <a:p>
            <a:pPr indent="-323850" lvl="1" marL="914400" rtl="0" algn="l">
              <a:lnSpc>
                <a:spcPct val="114999"/>
              </a:lnSpc>
              <a:spcBef>
                <a:spcPts val="0"/>
              </a:spcBef>
              <a:spcAft>
                <a:spcPts val="0"/>
              </a:spcAft>
              <a:buSzPts val="1500"/>
              <a:buChar char="○"/>
            </a:pPr>
            <a:r>
              <a:rPr lang="en-US" sz="1200">
                <a:latin typeface="Arial"/>
                <a:ea typeface="Arial"/>
                <a:cs typeface="Arial"/>
                <a:sym typeface="Arial"/>
              </a:rPr>
              <a:t>By focusing on lending to the top 20% of customers identified as low risk, businesses substantially increase the likelihood of loan repayment. Our analysis indicates that this targeted strategy boosts the chances of successful repayment by 1.7 times compared to a broader customer base.</a:t>
            </a:r>
            <a:endParaRPr>
              <a:latin typeface="Arial"/>
              <a:ea typeface="Arial"/>
              <a:cs typeface="Arial"/>
              <a:sym typeface="Arial"/>
            </a:endParaRPr>
          </a:p>
          <a:p>
            <a:pPr indent="-234950" lvl="0" marL="463550" rtl="0" algn="l">
              <a:lnSpc>
                <a:spcPct val="114999"/>
              </a:lnSpc>
              <a:spcBef>
                <a:spcPts val="0"/>
              </a:spcBef>
              <a:spcAft>
                <a:spcPts val="0"/>
              </a:spcAft>
              <a:buSzPts val="1700"/>
              <a:buNone/>
            </a:pPr>
            <a:r>
              <a:t/>
            </a:r>
            <a:endParaRPr>
              <a:latin typeface="Arial"/>
              <a:ea typeface="Arial"/>
              <a:cs typeface="Arial"/>
              <a:sym typeface="Arial"/>
            </a:endParaRPr>
          </a:p>
          <a:p>
            <a:pPr indent="0" lvl="0" marL="120650" rtl="0" algn="l">
              <a:lnSpc>
                <a:spcPct val="114999"/>
              </a:lnSpc>
              <a:spcBef>
                <a:spcPts val="0"/>
              </a:spcBef>
              <a:spcAft>
                <a:spcPts val="0"/>
              </a:spcAft>
              <a:buSzPts val="1700"/>
              <a:buNone/>
            </a:pPr>
            <a:r>
              <a:t/>
            </a:r>
            <a:endParaRPr/>
          </a:p>
        </p:txBody>
      </p:sp>
      <p:pic>
        <p:nvPicPr>
          <p:cNvPr descr="A graph with a red line and blue line&#10;&#10;Description automatically generated" id="385" name="Google Shape;385;p36"/>
          <p:cNvPicPr preferRelativeResize="0"/>
          <p:nvPr/>
        </p:nvPicPr>
        <p:blipFill rotWithShape="1">
          <a:blip r:embed="rId3">
            <a:alphaModFix/>
          </a:blip>
          <a:srcRect b="0" l="0" r="0" t="0"/>
          <a:stretch/>
        </p:blipFill>
        <p:spPr>
          <a:xfrm>
            <a:off x="8144540" y="4134764"/>
            <a:ext cx="3159641" cy="259340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7"/>
          <p:cNvSpPr txBox="1"/>
          <p:nvPr>
            <p:ph type="title"/>
          </p:nvPr>
        </p:nvSpPr>
        <p:spPr>
          <a:xfrm>
            <a:off x="3894525" y="3198080"/>
            <a:ext cx="4401300" cy="18420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500"/>
              <a:buNone/>
            </a:pPr>
            <a:r>
              <a:rPr lang="en-US"/>
              <a:t>Appendix</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descr="A screenshot of a computer&#10;&#10;Description automatically generated" id="395" name="Google Shape;395;p38"/>
          <p:cNvPicPr preferRelativeResize="0"/>
          <p:nvPr/>
        </p:nvPicPr>
        <p:blipFill rotWithShape="1">
          <a:blip r:embed="rId3">
            <a:alphaModFix/>
          </a:blip>
          <a:srcRect b="0" l="0" r="0" t="0"/>
          <a:stretch/>
        </p:blipFill>
        <p:spPr>
          <a:xfrm>
            <a:off x="796032" y="2786238"/>
            <a:ext cx="4822053" cy="3467952"/>
          </a:xfrm>
          <a:prstGeom prst="rect">
            <a:avLst/>
          </a:prstGeom>
          <a:noFill/>
          <a:ln>
            <a:noFill/>
          </a:ln>
        </p:spPr>
      </p:pic>
      <p:pic>
        <p:nvPicPr>
          <p:cNvPr descr="A screenshot of a computer screen&#10;&#10;Description automatically generated" id="396" name="Google Shape;396;p38"/>
          <p:cNvPicPr preferRelativeResize="0"/>
          <p:nvPr/>
        </p:nvPicPr>
        <p:blipFill rotWithShape="1">
          <a:blip r:embed="rId4">
            <a:alphaModFix/>
          </a:blip>
          <a:srcRect b="0" l="0" r="0" t="0"/>
          <a:stretch/>
        </p:blipFill>
        <p:spPr>
          <a:xfrm>
            <a:off x="6211410" y="2744426"/>
            <a:ext cx="4526131" cy="3462800"/>
          </a:xfrm>
          <a:prstGeom prst="rect">
            <a:avLst/>
          </a:prstGeom>
          <a:noFill/>
          <a:ln>
            <a:noFill/>
          </a:ln>
        </p:spPr>
      </p:pic>
      <p:sp>
        <p:nvSpPr>
          <p:cNvPr id="397" name="Google Shape;397;p38"/>
          <p:cNvSpPr txBox="1"/>
          <p:nvPr/>
        </p:nvSpPr>
        <p:spPr>
          <a:xfrm>
            <a:off x="798990" y="2289699"/>
            <a:ext cx="3639844" cy="3107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Predictor Screening</a:t>
            </a:r>
            <a:endParaRPr/>
          </a:p>
        </p:txBody>
      </p:sp>
      <p:sp>
        <p:nvSpPr>
          <p:cNvPr id="398" name="Google Shape;398;p38"/>
          <p:cNvSpPr txBox="1"/>
          <p:nvPr/>
        </p:nvSpPr>
        <p:spPr>
          <a:xfrm>
            <a:off x="6347533" y="2282300"/>
            <a:ext cx="385068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Decision Tree</a:t>
            </a:r>
            <a:endParaRPr/>
          </a:p>
        </p:txBody>
      </p:sp>
      <p:sp>
        <p:nvSpPr>
          <p:cNvPr id="399" name="Google Shape;399;p38"/>
          <p:cNvSpPr txBox="1"/>
          <p:nvPr/>
        </p:nvSpPr>
        <p:spPr>
          <a:xfrm>
            <a:off x="921058" y="1775533"/>
            <a:ext cx="786783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some of the screenshots taken while identifying significant variables are included below:</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9"/>
          <p:cNvSpPr txBox="1"/>
          <p:nvPr>
            <p:ph type="title"/>
          </p:nvPr>
        </p:nvSpPr>
        <p:spPr>
          <a:xfrm>
            <a:off x="461991" y="855832"/>
            <a:ext cx="4401300" cy="665543"/>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Logistic Regression</a:t>
            </a:r>
            <a:endParaRPr/>
          </a:p>
        </p:txBody>
      </p:sp>
      <p:sp>
        <p:nvSpPr>
          <p:cNvPr id="405" name="Google Shape;405;p39"/>
          <p:cNvSpPr txBox="1"/>
          <p:nvPr>
            <p:ph idx="1" type="subTitle"/>
          </p:nvPr>
        </p:nvSpPr>
        <p:spPr>
          <a:xfrm>
            <a:off x="6631469" y="746261"/>
            <a:ext cx="4401300" cy="1011900"/>
          </a:xfrm>
          <a:prstGeom prst="rect">
            <a:avLst/>
          </a:prstGeom>
          <a:noFill/>
          <a:ln>
            <a:noFill/>
          </a:ln>
        </p:spPr>
        <p:txBody>
          <a:bodyPr anchorCtr="0" anchor="t" bIns="121900" lIns="121900" spcFirstLastPara="1" rIns="121900" wrap="square" tIns="121900">
            <a:normAutofit/>
          </a:bodyPr>
          <a:lstStyle/>
          <a:p>
            <a:pPr indent="-336550" lvl="0" marL="457200" rtl="0" algn="l">
              <a:lnSpc>
                <a:spcPct val="100000"/>
              </a:lnSpc>
              <a:spcBef>
                <a:spcPts val="0"/>
              </a:spcBef>
              <a:spcAft>
                <a:spcPts val="0"/>
              </a:spcAft>
              <a:buSzPts val="2100"/>
              <a:buNone/>
            </a:pPr>
            <a:r>
              <a:rPr b="1" lang="en-US" sz="3500">
                <a:solidFill>
                  <a:srgbClr val="1A1A1A"/>
                </a:solidFill>
              </a:rPr>
              <a:t>Neural Network</a:t>
            </a:r>
            <a:endParaRPr/>
          </a:p>
        </p:txBody>
      </p:sp>
      <p:pic>
        <p:nvPicPr>
          <p:cNvPr descr="A screenshot of a computer&#10;&#10;Description automatically generated" id="406" name="Google Shape;406;p39"/>
          <p:cNvPicPr preferRelativeResize="0"/>
          <p:nvPr/>
        </p:nvPicPr>
        <p:blipFill rotWithShape="1">
          <a:blip r:embed="rId3">
            <a:alphaModFix/>
          </a:blip>
          <a:srcRect b="0" l="0" r="0" t="0"/>
          <a:stretch/>
        </p:blipFill>
        <p:spPr>
          <a:xfrm>
            <a:off x="47625" y="1851609"/>
            <a:ext cx="6000750" cy="1971675"/>
          </a:xfrm>
          <a:prstGeom prst="rect">
            <a:avLst/>
          </a:prstGeom>
          <a:noFill/>
          <a:ln>
            <a:noFill/>
          </a:ln>
        </p:spPr>
      </p:pic>
      <p:pic>
        <p:nvPicPr>
          <p:cNvPr descr="A screenshot of a computer&#10;&#10;Description automatically generated" id="407" name="Google Shape;407;p39"/>
          <p:cNvPicPr preferRelativeResize="0"/>
          <p:nvPr/>
        </p:nvPicPr>
        <p:blipFill rotWithShape="1">
          <a:blip r:embed="rId4">
            <a:alphaModFix/>
          </a:blip>
          <a:srcRect b="0" l="0" r="0" t="0"/>
          <a:stretch/>
        </p:blipFill>
        <p:spPr>
          <a:xfrm>
            <a:off x="143626" y="3947361"/>
            <a:ext cx="4886325" cy="2171700"/>
          </a:xfrm>
          <a:prstGeom prst="rect">
            <a:avLst/>
          </a:prstGeom>
          <a:noFill/>
          <a:ln>
            <a:noFill/>
          </a:ln>
        </p:spPr>
      </p:pic>
      <p:sp>
        <p:nvSpPr>
          <p:cNvPr id="408" name="Google Shape;408;p39"/>
          <p:cNvSpPr txBox="1"/>
          <p:nvPr/>
        </p:nvSpPr>
        <p:spPr>
          <a:xfrm>
            <a:off x="300789" y="6266447"/>
            <a:ext cx="3445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Total accuracy :79.40%</a:t>
            </a:r>
            <a:endParaRPr/>
          </a:p>
        </p:txBody>
      </p:sp>
      <p:pic>
        <p:nvPicPr>
          <p:cNvPr descr="A screenshot of a computer&#10;&#10;Description automatically generated" id="409" name="Google Shape;409;p39"/>
          <p:cNvPicPr preferRelativeResize="0"/>
          <p:nvPr/>
        </p:nvPicPr>
        <p:blipFill rotWithShape="1">
          <a:blip r:embed="rId5">
            <a:alphaModFix/>
          </a:blip>
          <a:srcRect b="0" l="0" r="0" t="0"/>
          <a:stretch/>
        </p:blipFill>
        <p:spPr>
          <a:xfrm>
            <a:off x="6152147" y="1847098"/>
            <a:ext cx="5943600" cy="4086225"/>
          </a:xfrm>
          <a:prstGeom prst="rect">
            <a:avLst/>
          </a:prstGeom>
          <a:noFill/>
          <a:ln>
            <a:noFill/>
          </a:ln>
        </p:spPr>
      </p:pic>
      <p:sp>
        <p:nvSpPr>
          <p:cNvPr id="410" name="Google Shape;410;p39"/>
          <p:cNvSpPr txBox="1"/>
          <p:nvPr/>
        </p:nvSpPr>
        <p:spPr>
          <a:xfrm>
            <a:off x="6233861" y="6118559"/>
            <a:ext cx="33147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Total accuracy : 81.76%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582307" y="334463"/>
            <a:ext cx="4401300" cy="2249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K-Nearest Neighbour(KNN)</a:t>
            </a:r>
            <a:endParaRPr/>
          </a:p>
        </p:txBody>
      </p:sp>
      <p:sp>
        <p:nvSpPr>
          <p:cNvPr id="416" name="Google Shape;416;p40"/>
          <p:cNvSpPr txBox="1"/>
          <p:nvPr>
            <p:ph idx="1" type="subTitle"/>
          </p:nvPr>
        </p:nvSpPr>
        <p:spPr>
          <a:xfrm>
            <a:off x="6340706" y="535709"/>
            <a:ext cx="3829800" cy="921664"/>
          </a:xfrm>
          <a:prstGeom prst="rect">
            <a:avLst/>
          </a:prstGeom>
          <a:noFill/>
          <a:ln>
            <a:noFill/>
          </a:ln>
        </p:spPr>
        <p:txBody>
          <a:bodyPr anchorCtr="0" anchor="t" bIns="121900" lIns="121900" spcFirstLastPara="1" rIns="121900" wrap="square" tIns="121900">
            <a:normAutofit/>
          </a:bodyPr>
          <a:lstStyle/>
          <a:p>
            <a:pPr indent="-336550" lvl="0" marL="457200" rtl="0" algn="l">
              <a:lnSpc>
                <a:spcPct val="100000"/>
              </a:lnSpc>
              <a:spcBef>
                <a:spcPts val="0"/>
              </a:spcBef>
              <a:spcAft>
                <a:spcPts val="0"/>
              </a:spcAft>
              <a:buSzPts val="2100"/>
              <a:buNone/>
            </a:pPr>
            <a:r>
              <a:rPr b="1" lang="en-US" sz="3500">
                <a:solidFill>
                  <a:srgbClr val="000000"/>
                </a:solidFill>
                <a:latin typeface="Times New Roman"/>
                <a:ea typeface="Times New Roman"/>
                <a:cs typeface="Times New Roman"/>
                <a:sym typeface="Times New Roman"/>
              </a:rPr>
              <a:t>Naïve Bayes</a:t>
            </a:r>
            <a:endParaRPr/>
          </a:p>
        </p:txBody>
      </p:sp>
      <p:pic>
        <p:nvPicPr>
          <p:cNvPr descr="A screenshot of a computer&#10;&#10;Description automatically generated" id="417" name="Google Shape;417;p40"/>
          <p:cNvPicPr preferRelativeResize="0"/>
          <p:nvPr/>
        </p:nvPicPr>
        <p:blipFill rotWithShape="1">
          <a:blip r:embed="rId3">
            <a:alphaModFix/>
          </a:blip>
          <a:srcRect b="0" l="0" r="0" t="0"/>
          <a:stretch/>
        </p:blipFill>
        <p:spPr>
          <a:xfrm>
            <a:off x="46121" y="2187491"/>
            <a:ext cx="5943600" cy="1781175"/>
          </a:xfrm>
          <a:prstGeom prst="rect">
            <a:avLst/>
          </a:prstGeom>
          <a:noFill/>
          <a:ln>
            <a:noFill/>
          </a:ln>
        </p:spPr>
      </p:pic>
      <p:pic>
        <p:nvPicPr>
          <p:cNvPr descr="A screenshot of a computer screen&#10;&#10;Description automatically generated" id="418" name="Google Shape;418;p40"/>
          <p:cNvPicPr preferRelativeResize="0"/>
          <p:nvPr/>
        </p:nvPicPr>
        <p:blipFill rotWithShape="1">
          <a:blip r:embed="rId4">
            <a:alphaModFix/>
          </a:blip>
          <a:srcRect b="0" l="0" r="0" t="0"/>
          <a:stretch/>
        </p:blipFill>
        <p:spPr>
          <a:xfrm>
            <a:off x="498809" y="4197266"/>
            <a:ext cx="4857750" cy="2333625"/>
          </a:xfrm>
          <a:prstGeom prst="rect">
            <a:avLst/>
          </a:prstGeom>
          <a:noFill/>
          <a:ln>
            <a:noFill/>
          </a:ln>
        </p:spPr>
      </p:pic>
      <p:pic>
        <p:nvPicPr>
          <p:cNvPr descr="A screenshot of a computer&#10;&#10;Description automatically generated" id="419" name="Google Shape;419;p40"/>
          <p:cNvPicPr preferRelativeResize="0"/>
          <p:nvPr/>
        </p:nvPicPr>
        <p:blipFill rotWithShape="1">
          <a:blip r:embed="rId5">
            <a:alphaModFix/>
          </a:blip>
          <a:srcRect b="0" l="0" r="0" t="0"/>
          <a:stretch/>
        </p:blipFill>
        <p:spPr>
          <a:xfrm>
            <a:off x="6212305" y="2311066"/>
            <a:ext cx="5943600" cy="3238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1"/>
          <p:cNvSpPr txBox="1"/>
          <p:nvPr>
            <p:ph type="title"/>
          </p:nvPr>
        </p:nvSpPr>
        <p:spPr>
          <a:xfrm>
            <a:off x="602360" y="905963"/>
            <a:ext cx="4331116" cy="896148"/>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Bootstrap forest</a:t>
            </a:r>
            <a:endParaRPr/>
          </a:p>
        </p:txBody>
      </p:sp>
      <p:sp>
        <p:nvSpPr>
          <p:cNvPr id="425" name="Google Shape;425;p41"/>
          <p:cNvSpPr txBox="1"/>
          <p:nvPr>
            <p:ph idx="1" type="subTitle"/>
          </p:nvPr>
        </p:nvSpPr>
        <p:spPr>
          <a:xfrm>
            <a:off x="6621442" y="605893"/>
            <a:ext cx="4401300" cy="1011900"/>
          </a:xfrm>
          <a:prstGeom prst="rect">
            <a:avLst/>
          </a:prstGeom>
          <a:noFill/>
          <a:ln>
            <a:noFill/>
          </a:ln>
        </p:spPr>
        <p:txBody>
          <a:bodyPr anchorCtr="0" anchor="t" bIns="121900" lIns="121900" spcFirstLastPara="1" rIns="121900" wrap="square" tIns="121900">
            <a:normAutofit fontScale="92500"/>
          </a:bodyPr>
          <a:lstStyle/>
          <a:p>
            <a:pPr indent="-336550" lvl="0" marL="457200" rtl="0" algn="l">
              <a:lnSpc>
                <a:spcPct val="100000"/>
              </a:lnSpc>
              <a:spcBef>
                <a:spcPts val="0"/>
              </a:spcBef>
              <a:spcAft>
                <a:spcPts val="0"/>
              </a:spcAft>
              <a:buSzPct val="64864"/>
              <a:buNone/>
            </a:pPr>
            <a:r>
              <a:rPr b="1" lang="en-US" sz="3500">
                <a:solidFill>
                  <a:srgbClr val="1A1A1A"/>
                </a:solidFill>
              </a:rPr>
              <a:t>Discriminant Analysis</a:t>
            </a:r>
            <a:endParaRPr/>
          </a:p>
        </p:txBody>
      </p:sp>
      <p:pic>
        <p:nvPicPr>
          <p:cNvPr descr="A screenshot of a computer&#10;&#10;Description automatically generated" id="426" name="Google Shape;426;p41"/>
          <p:cNvPicPr preferRelativeResize="0"/>
          <p:nvPr/>
        </p:nvPicPr>
        <p:blipFill rotWithShape="1">
          <a:blip r:embed="rId3">
            <a:alphaModFix/>
          </a:blip>
          <a:srcRect b="0" l="0" r="0" t="0"/>
          <a:stretch/>
        </p:blipFill>
        <p:spPr>
          <a:xfrm>
            <a:off x="211806" y="1984459"/>
            <a:ext cx="5782677" cy="2026819"/>
          </a:xfrm>
          <a:prstGeom prst="rect">
            <a:avLst/>
          </a:prstGeom>
          <a:noFill/>
          <a:ln>
            <a:noFill/>
          </a:ln>
        </p:spPr>
      </p:pic>
      <p:pic>
        <p:nvPicPr>
          <p:cNvPr descr="A screenshot of a computer&#10;&#10;Description automatically generated" id="427" name="Google Shape;427;p41"/>
          <p:cNvPicPr preferRelativeResize="0"/>
          <p:nvPr/>
        </p:nvPicPr>
        <p:blipFill rotWithShape="1">
          <a:blip r:embed="rId4">
            <a:alphaModFix/>
          </a:blip>
          <a:srcRect b="0" l="0" r="0" t="0"/>
          <a:stretch/>
        </p:blipFill>
        <p:spPr>
          <a:xfrm>
            <a:off x="297530" y="4174707"/>
            <a:ext cx="4638675" cy="2238375"/>
          </a:xfrm>
          <a:prstGeom prst="rect">
            <a:avLst/>
          </a:prstGeom>
          <a:noFill/>
          <a:ln>
            <a:noFill/>
          </a:ln>
        </p:spPr>
      </p:pic>
      <p:pic>
        <p:nvPicPr>
          <p:cNvPr descr="A screenshot of a computer screen&#10;&#10;Description automatically generated" id="428" name="Google Shape;428;p41"/>
          <p:cNvPicPr preferRelativeResize="0"/>
          <p:nvPr/>
        </p:nvPicPr>
        <p:blipFill rotWithShape="1">
          <a:blip r:embed="rId5">
            <a:alphaModFix/>
          </a:blip>
          <a:srcRect b="0" l="0" r="0" t="0"/>
          <a:stretch/>
        </p:blipFill>
        <p:spPr>
          <a:xfrm>
            <a:off x="6093995" y="2119813"/>
            <a:ext cx="6019800" cy="378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701600" y="794600"/>
            <a:ext cx="10251600" cy="71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a:t>
            </a:r>
            <a:endParaRPr/>
          </a:p>
        </p:txBody>
      </p:sp>
      <p:sp>
        <p:nvSpPr>
          <p:cNvPr id="110" name="Google Shape;110;p15"/>
          <p:cNvSpPr txBox="1"/>
          <p:nvPr>
            <p:ph idx="1" type="body"/>
          </p:nvPr>
        </p:nvSpPr>
        <p:spPr>
          <a:xfrm>
            <a:off x="701600" y="1973875"/>
            <a:ext cx="5780700" cy="3014700"/>
          </a:xfrm>
          <a:prstGeom prst="rect">
            <a:avLst/>
          </a:prstGeom>
          <a:noFill/>
          <a:ln>
            <a:noFill/>
          </a:ln>
        </p:spPr>
        <p:txBody>
          <a:bodyPr anchorCtr="0" anchor="t" bIns="45700" lIns="91425" spcFirstLastPara="1" rIns="91425" wrap="square" tIns="45700">
            <a:noAutofit/>
          </a:bodyPr>
          <a:lstStyle/>
          <a:p>
            <a:pPr indent="0" lvl="0" marL="609600" rtl="0" algn="l">
              <a:lnSpc>
                <a:spcPct val="70000"/>
              </a:lnSpc>
              <a:spcBef>
                <a:spcPts val="0"/>
              </a:spcBef>
              <a:spcAft>
                <a:spcPts val="0"/>
              </a:spcAft>
              <a:buSzPts val="1700"/>
              <a:buNone/>
            </a:pPr>
            <a:r>
              <a:t/>
            </a:r>
            <a:endParaRPr sz="1961"/>
          </a:p>
          <a:p>
            <a:pPr indent="0" lvl="0" marL="609600" rtl="0" algn="l">
              <a:lnSpc>
                <a:spcPct val="70000"/>
              </a:lnSpc>
              <a:spcBef>
                <a:spcPts val="0"/>
              </a:spcBef>
              <a:spcAft>
                <a:spcPts val="0"/>
              </a:spcAft>
              <a:buSzPts val="1700"/>
              <a:buNone/>
            </a:pPr>
            <a:r>
              <a:t/>
            </a:r>
            <a:endParaRPr sz="1961"/>
          </a:p>
          <a:p>
            <a:pPr indent="-175331" lvl="0" marL="228600" rtl="0" algn="l">
              <a:lnSpc>
                <a:spcPct val="70000"/>
              </a:lnSpc>
              <a:spcBef>
                <a:spcPts val="0"/>
              </a:spcBef>
              <a:spcAft>
                <a:spcPts val="0"/>
              </a:spcAft>
              <a:buClr>
                <a:schemeClr val="dk1"/>
              </a:buClr>
              <a:buSzPts val="1961"/>
              <a:buChar char="●"/>
            </a:pPr>
            <a:r>
              <a:rPr lang="en-US" sz="1961"/>
              <a:t>Dataset</a:t>
            </a:r>
            <a:endParaRPr/>
          </a:p>
          <a:p>
            <a:pPr indent="0" lvl="0" marL="53269" rtl="0" algn="l">
              <a:lnSpc>
                <a:spcPct val="70000"/>
              </a:lnSpc>
              <a:spcBef>
                <a:spcPts val="0"/>
              </a:spcBef>
              <a:spcAft>
                <a:spcPts val="0"/>
              </a:spcAft>
              <a:buClr>
                <a:schemeClr val="dk1"/>
              </a:buClr>
              <a:buSzPts val="1961"/>
              <a:buNone/>
            </a:pPr>
            <a:r>
              <a:t/>
            </a:r>
            <a:endParaRPr sz="1961"/>
          </a:p>
          <a:p>
            <a:pPr indent="0" lvl="0" marL="0" rtl="0" algn="l">
              <a:lnSpc>
                <a:spcPct val="70000"/>
              </a:lnSpc>
              <a:spcBef>
                <a:spcPts val="1000"/>
              </a:spcBef>
              <a:spcAft>
                <a:spcPts val="0"/>
              </a:spcAft>
              <a:buClr>
                <a:schemeClr val="dk1"/>
              </a:buClr>
              <a:buSzPts val="2170"/>
              <a:buNone/>
            </a:pPr>
            <a:r>
              <a:rPr lang="en-US" sz="1961"/>
              <a:t>	Credit score classification</a:t>
            </a:r>
            <a:endParaRPr sz="1961"/>
          </a:p>
          <a:p>
            <a:pPr indent="0" lvl="0" marL="0" rtl="0" algn="l">
              <a:lnSpc>
                <a:spcPct val="70000"/>
              </a:lnSpc>
              <a:spcBef>
                <a:spcPts val="1000"/>
              </a:spcBef>
              <a:spcAft>
                <a:spcPts val="0"/>
              </a:spcAft>
              <a:buClr>
                <a:schemeClr val="dk1"/>
              </a:buClr>
              <a:buSzPts val="2170"/>
              <a:buNone/>
            </a:pPr>
            <a:r>
              <a:t/>
            </a:r>
            <a:endParaRPr sz="1961"/>
          </a:p>
          <a:p>
            <a:pPr indent="-175331" lvl="0" marL="228600" rtl="0" algn="l">
              <a:lnSpc>
                <a:spcPct val="70000"/>
              </a:lnSpc>
              <a:spcBef>
                <a:spcPts val="1000"/>
              </a:spcBef>
              <a:spcAft>
                <a:spcPts val="0"/>
              </a:spcAft>
              <a:buClr>
                <a:schemeClr val="dk1"/>
              </a:buClr>
              <a:buSzPts val="1961"/>
              <a:buChar char="●"/>
            </a:pPr>
            <a:r>
              <a:rPr lang="en-US" sz="1961"/>
              <a:t>Dimensions </a:t>
            </a:r>
            <a:endParaRPr/>
          </a:p>
          <a:p>
            <a:pPr indent="0" lvl="0" marL="53269" rtl="0" algn="l">
              <a:lnSpc>
                <a:spcPct val="70000"/>
              </a:lnSpc>
              <a:spcBef>
                <a:spcPts val="1000"/>
              </a:spcBef>
              <a:spcAft>
                <a:spcPts val="0"/>
              </a:spcAft>
              <a:buClr>
                <a:schemeClr val="dk1"/>
              </a:buClr>
              <a:buSzPts val="1961"/>
              <a:buNone/>
            </a:pPr>
            <a:r>
              <a:t/>
            </a:r>
            <a:endParaRPr sz="1961"/>
          </a:p>
          <a:p>
            <a:pPr indent="0" lvl="1" marL="457200" rtl="0" algn="l">
              <a:lnSpc>
                <a:spcPct val="70000"/>
              </a:lnSpc>
              <a:spcBef>
                <a:spcPts val="500"/>
              </a:spcBef>
              <a:spcAft>
                <a:spcPts val="0"/>
              </a:spcAft>
              <a:buClr>
                <a:schemeClr val="dk1"/>
              </a:buClr>
              <a:buSzPts val="1860"/>
              <a:buNone/>
            </a:pPr>
            <a:r>
              <a:rPr lang="en-US" sz="1961"/>
              <a:t>	100,000 Rows </a:t>
            </a:r>
            <a:r>
              <a:rPr b="1" i="0" lang="en-US" sz="1961" u="none" strike="noStrike">
                <a:solidFill>
                  <a:srgbClr val="000000"/>
                </a:solidFill>
                <a:latin typeface="Times New Roman"/>
                <a:ea typeface="Times New Roman"/>
                <a:cs typeface="Times New Roman"/>
                <a:sym typeface="Times New Roman"/>
              </a:rPr>
              <a:t>× </a:t>
            </a:r>
            <a:r>
              <a:rPr lang="en-US" sz="1961"/>
              <a:t>27 columns</a:t>
            </a:r>
            <a:endParaRPr sz="1961"/>
          </a:p>
          <a:p>
            <a:pPr indent="0" lvl="1" marL="457200" rtl="0" algn="l">
              <a:lnSpc>
                <a:spcPct val="70000"/>
              </a:lnSpc>
              <a:spcBef>
                <a:spcPts val="500"/>
              </a:spcBef>
              <a:spcAft>
                <a:spcPts val="0"/>
              </a:spcAft>
              <a:buClr>
                <a:schemeClr val="dk1"/>
              </a:buClr>
              <a:buSzPts val="1860"/>
              <a:buNone/>
            </a:pPr>
            <a:r>
              <a:t/>
            </a:r>
            <a:endParaRPr sz="1961"/>
          </a:p>
          <a:p>
            <a:pPr indent="-175331" lvl="0" marL="228600" rtl="0" algn="l">
              <a:lnSpc>
                <a:spcPct val="70000"/>
              </a:lnSpc>
              <a:spcBef>
                <a:spcPts val="1000"/>
              </a:spcBef>
              <a:spcAft>
                <a:spcPts val="0"/>
              </a:spcAft>
              <a:buClr>
                <a:schemeClr val="dk1"/>
              </a:buClr>
              <a:buSzPts val="1961"/>
              <a:buChar char="●"/>
            </a:pPr>
            <a:r>
              <a:rPr lang="en-US" sz="1961"/>
              <a:t>Target variable</a:t>
            </a:r>
            <a:endParaRPr/>
          </a:p>
          <a:p>
            <a:pPr indent="0" lvl="0" marL="53269" rtl="0" algn="l">
              <a:lnSpc>
                <a:spcPct val="70000"/>
              </a:lnSpc>
              <a:spcBef>
                <a:spcPts val="1000"/>
              </a:spcBef>
              <a:spcAft>
                <a:spcPts val="0"/>
              </a:spcAft>
              <a:buClr>
                <a:schemeClr val="dk1"/>
              </a:buClr>
              <a:buSzPts val="1961"/>
              <a:buNone/>
            </a:pPr>
            <a:r>
              <a:t/>
            </a:r>
            <a:endParaRPr sz="1961"/>
          </a:p>
          <a:p>
            <a:pPr indent="0" lvl="0" marL="0" rtl="0" algn="l">
              <a:lnSpc>
                <a:spcPct val="70000"/>
              </a:lnSpc>
              <a:spcBef>
                <a:spcPts val="1000"/>
              </a:spcBef>
              <a:spcAft>
                <a:spcPts val="0"/>
              </a:spcAft>
              <a:buClr>
                <a:schemeClr val="dk1"/>
              </a:buClr>
              <a:buSzPts val="2170"/>
              <a:buNone/>
            </a:pPr>
            <a:r>
              <a:rPr lang="en-US" sz="1961"/>
              <a:t>	Credit_Score (Good, Standard, Poor)</a:t>
            </a:r>
            <a:endParaRPr sz="1961"/>
          </a:p>
          <a:p>
            <a:pPr indent="0" lvl="0" marL="0" rtl="0" algn="l">
              <a:lnSpc>
                <a:spcPct val="70000"/>
              </a:lnSpc>
              <a:spcBef>
                <a:spcPts val="1000"/>
              </a:spcBef>
              <a:spcAft>
                <a:spcPts val="0"/>
              </a:spcAft>
              <a:buSzPts val="1700"/>
              <a:buNone/>
            </a:pPr>
            <a:r>
              <a:t/>
            </a:r>
            <a:endParaRPr sz="1961"/>
          </a:p>
          <a:p>
            <a:pPr indent="0" lvl="0" marL="0" rtl="0" algn="l">
              <a:lnSpc>
                <a:spcPct val="70000"/>
              </a:lnSpc>
              <a:spcBef>
                <a:spcPts val="1000"/>
              </a:spcBef>
              <a:spcAft>
                <a:spcPts val="0"/>
              </a:spcAft>
              <a:buSzPts val="1700"/>
              <a:buNone/>
            </a:pPr>
            <a:r>
              <a:rPr lang="en-US" sz="1361"/>
              <a:t>*Link of the Original Data:</a:t>
            </a:r>
            <a:br>
              <a:rPr lang="en-US" sz="1961"/>
            </a:br>
            <a:r>
              <a:rPr lang="en-US" sz="1061" u="sng">
                <a:solidFill>
                  <a:schemeClr val="hlink"/>
                </a:solidFill>
                <a:hlinkClick r:id="rId3"/>
              </a:rPr>
              <a:t>https://www.kaggle.com/datasets/parisrohan/credit-score-classification?select=train.csv</a:t>
            </a:r>
            <a:endParaRPr sz="1061"/>
          </a:p>
          <a:p>
            <a:pPr indent="0" lvl="0" marL="0" rtl="0" algn="l">
              <a:lnSpc>
                <a:spcPct val="70000"/>
              </a:lnSpc>
              <a:spcBef>
                <a:spcPts val="1000"/>
              </a:spcBef>
              <a:spcAft>
                <a:spcPts val="0"/>
              </a:spcAft>
              <a:buClr>
                <a:schemeClr val="dk1"/>
              </a:buClr>
              <a:buSzPts val="2170"/>
              <a:buNone/>
            </a:pPr>
            <a:r>
              <a:t/>
            </a:r>
            <a:endParaRPr sz="1961"/>
          </a:p>
          <a:p>
            <a:pPr indent="0" lvl="0" marL="0" rtl="0" algn="l">
              <a:lnSpc>
                <a:spcPct val="70000"/>
              </a:lnSpc>
              <a:spcBef>
                <a:spcPts val="1000"/>
              </a:spcBef>
              <a:spcAft>
                <a:spcPts val="0"/>
              </a:spcAft>
              <a:buClr>
                <a:schemeClr val="dk1"/>
              </a:buClr>
              <a:buSzPts val="2170"/>
              <a:buNone/>
            </a:pPr>
            <a:r>
              <a:t/>
            </a:r>
            <a:endParaRPr sz="2370"/>
          </a:p>
          <a:p>
            <a:pPr indent="0" lvl="0" marL="0" rtl="0" algn="l">
              <a:lnSpc>
                <a:spcPct val="70000"/>
              </a:lnSpc>
              <a:spcBef>
                <a:spcPts val="1000"/>
              </a:spcBef>
              <a:spcAft>
                <a:spcPts val="0"/>
              </a:spcAft>
              <a:buClr>
                <a:schemeClr val="dk1"/>
              </a:buClr>
              <a:buSzPts val="2170"/>
              <a:buNone/>
            </a:pPr>
            <a:r>
              <a:t/>
            </a:r>
            <a:endParaRPr sz="2370"/>
          </a:p>
          <a:p>
            <a:pPr indent="-50800" lvl="0" marL="228600" rtl="0" algn="l">
              <a:lnSpc>
                <a:spcPct val="70000"/>
              </a:lnSpc>
              <a:spcBef>
                <a:spcPts val="1000"/>
              </a:spcBef>
              <a:spcAft>
                <a:spcPts val="1600"/>
              </a:spcAft>
              <a:buClr>
                <a:schemeClr val="dk1"/>
              </a:buClr>
              <a:buSzPts val="2170"/>
              <a:buNone/>
            </a:pPr>
            <a:r>
              <a:t/>
            </a:r>
            <a:endParaRPr sz="2370"/>
          </a:p>
        </p:txBody>
      </p:sp>
      <p:sp>
        <p:nvSpPr>
          <p:cNvPr id="111" name="Google Shape;111;p15"/>
          <p:cNvSpPr/>
          <p:nvPr/>
        </p:nvSpPr>
        <p:spPr>
          <a:xfrm>
            <a:off x="6077525" y="5511807"/>
            <a:ext cx="809549" cy="175565"/>
          </a:xfrm>
          <a:prstGeom prst="rightArrow">
            <a:avLst>
              <a:gd fmla="val 50000" name="adj1"/>
              <a:gd fmla="val 50000" name="adj2"/>
            </a:avLst>
          </a:prstGeom>
          <a:solidFill>
            <a:schemeClr val="accent1"/>
          </a:solidFill>
          <a:ln cap="flat" cmpd="sng" w="25400">
            <a:solidFill>
              <a:srgbClr val="252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 name="Google Shape;112;p15"/>
          <p:cNvSpPr txBox="1"/>
          <p:nvPr/>
        </p:nvSpPr>
        <p:spPr>
          <a:xfrm>
            <a:off x="7329830" y="5414923"/>
            <a:ext cx="37453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Risk (Low Risk, High Risk)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6"/>
          <p:cNvPicPr preferRelativeResize="0"/>
          <p:nvPr/>
        </p:nvPicPr>
        <p:blipFill rotWithShape="1">
          <a:blip r:embed="rId3">
            <a:alphaModFix/>
          </a:blip>
          <a:srcRect b="0" l="0" r="0" t="0"/>
          <a:stretch/>
        </p:blipFill>
        <p:spPr>
          <a:xfrm>
            <a:off x="2083076" y="2045703"/>
            <a:ext cx="5849275" cy="3815050"/>
          </a:xfrm>
          <a:prstGeom prst="rect">
            <a:avLst/>
          </a:prstGeom>
          <a:noFill/>
          <a:ln>
            <a:noFill/>
          </a:ln>
        </p:spPr>
      </p:pic>
      <p:pic>
        <p:nvPicPr>
          <p:cNvPr id="118" name="Google Shape;118;p16"/>
          <p:cNvPicPr preferRelativeResize="0"/>
          <p:nvPr/>
        </p:nvPicPr>
        <p:blipFill rotWithShape="1">
          <a:blip r:embed="rId4">
            <a:alphaModFix/>
          </a:blip>
          <a:srcRect b="0" l="0" r="0" t="0"/>
          <a:stretch/>
        </p:blipFill>
        <p:spPr>
          <a:xfrm>
            <a:off x="7932351" y="2045703"/>
            <a:ext cx="4259649" cy="3815075"/>
          </a:xfrm>
          <a:prstGeom prst="rect">
            <a:avLst/>
          </a:prstGeom>
          <a:noFill/>
          <a:ln>
            <a:noFill/>
          </a:ln>
        </p:spPr>
      </p:pic>
      <p:sp>
        <p:nvSpPr>
          <p:cNvPr id="119" name="Google Shape;119;p16"/>
          <p:cNvSpPr txBox="1"/>
          <p:nvPr>
            <p:ph type="title"/>
          </p:nvPr>
        </p:nvSpPr>
        <p:spPr>
          <a:xfrm>
            <a:off x="724883" y="-145450"/>
            <a:ext cx="4401300" cy="224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Original Dataset</a:t>
            </a:r>
            <a:endParaRPr/>
          </a:p>
        </p:txBody>
      </p:sp>
      <p:sp>
        <p:nvSpPr>
          <p:cNvPr id="120" name="Google Shape;120;p16"/>
          <p:cNvSpPr/>
          <p:nvPr/>
        </p:nvSpPr>
        <p:spPr>
          <a:xfrm>
            <a:off x="2083076" y="2472538"/>
            <a:ext cx="5849275" cy="164592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 name="Google Shape;121;p16"/>
          <p:cNvSpPr txBox="1"/>
          <p:nvPr/>
        </p:nvSpPr>
        <p:spPr>
          <a:xfrm>
            <a:off x="223113" y="2606237"/>
            <a:ext cx="1711757" cy="181588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2"/>
                </a:solidFill>
                <a:latin typeface="Arial"/>
                <a:ea typeface="Arial"/>
                <a:cs typeface="Arial"/>
                <a:sym typeface="Arial"/>
              </a:rPr>
              <a:t>Challenge: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2"/>
                </a:solidFill>
                <a:latin typeface="Arial"/>
                <a:ea typeface="Arial"/>
                <a:cs typeface="Arial"/>
                <a:sym typeface="Arial"/>
              </a:rPr>
              <a:t>8 records for each customer with redundant information in the columns like age,occupation etc)</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1390839" y="4309984"/>
            <a:ext cx="1236268" cy="797356"/>
          </a:xfrm>
          <a:prstGeom prst="curvedUpArrow">
            <a:avLst>
              <a:gd fmla="val 25000" name="adj1"/>
              <a:gd fmla="val 50000" name="adj2"/>
              <a:gd fmla="val 25000" name="adj3"/>
            </a:avLst>
          </a:prstGeom>
          <a:solidFill>
            <a:schemeClr val="accent1"/>
          </a:solidFill>
          <a:ln cap="flat" cmpd="sng" w="25400">
            <a:solidFill>
              <a:srgbClr val="2525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9ef415b307_1_11"/>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Clr>
                <a:schemeClr val="dk1"/>
              </a:buClr>
              <a:buSzPts val="4400"/>
              <a:buFont typeface="Calibri"/>
              <a:buNone/>
            </a:pPr>
            <a:r>
              <a:rPr lang="en-US"/>
              <a:t>Data Aggregation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596900" y="726850"/>
            <a:ext cx="10251600" cy="713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90439"/>
              <a:buNone/>
            </a:pPr>
            <a:r>
              <a:rPr lang="en-US" sz="4300"/>
              <a:t>Split the Dataset</a:t>
            </a:r>
            <a:endParaRPr sz="5900"/>
          </a:p>
        </p:txBody>
      </p:sp>
      <p:pic>
        <p:nvPicPr>
          <p:cNvPr id="133" name="Google Shape;133;p6"/>
          <p:cNvPicPr preferRelativeResize="0"/>
          <p:nvPr/>
        </p:nvPicPr>
        <p:blipFill rotWithShape="1">
          <a:blip r:embed="rId3">
            <a:alphaModFix/>
          </a:blip>
          <a:srcRect b="0" l="0" r="0" t="0"/>
          <a:stretch/>
        </p:blipFill>
        <p:spPr>
          <a:xfrm>
            <a:off x="8333900" y="4805362"/>
            <a:ext cx="2514600" cy="1571625"/>
          </a:xfrm>
          <a:prstGeom prst="rect">
            <a:avLst/>
          </a:prstGeom>
          <a:noFill/>
          <a:ln>
            <a:noFill/>
          </a:ln>
        </p:spPr>
      </p:pic>
      <p:pic>
        <p:nvPicPr>
          <p:cNvPr id="134" name="Google Shape;134;p6"/>
          <p:cNvPicPr preferRelativeResize="0"/>
          <p:nvPr/>
        </p:nvPicPr>
        <p:blipFill rotWithShape="1">
          <a:blip r:embed="rId4">
            <a:alphaModFix/>
          </a:blip>
          <a:srcRect b="0" l="0" r="0" t="0"/>
          <a:stretch/>
        </p:blipFill>
        <p:spPr>
          <a:xfrm>
            <a:off x="8333900" y="2052637"/>
            <a:ext cx="2514600" cy="2752725"/>
          </a:xfrm>
          <a:prstGeom prst="rect">
            <a:avLst/>
          </a:prstGeom>
          <a:noFill/>
          <a:ln>
            <a:noFill/>
          </a:ln>
        </p:spPr>
      </p:pic>
      <p:pic>
        <p:nvPicPr>
          <p:cNvPr id="135" name="Google Shape;135;p6"/>
          <p:cNvPicPr preferRelativeResize="0"/>
          <p:nvPr/>
        </p:nvPicPr>
        <p:blipFill rotWithShape="1">
          <a:blip r:embed="rId5">
            <a:alphaModFix/>
          </a:blip>
          <a:srcRect b="0" l="0" r="0" t="0"/>
          <a:stretch/>
        </p:blipFill>
        <p:spPr>
          <a:xfrm>
            <a:off x="2488625" y="2058425"/>
            <a:ext cx="2781300" cy="3257550"/>
          </a:xfrm>
          <a:prstGeom prst="rect">
            <a:avLst/>
          </a:prstGeom>
          <a:noFill/>
          <a:ln>
            <a:noFill/>
          </a:ln>
        </p:spPr>
      </p:pic>
      <p:pic>
        <p:nvPicPr>
          <p:cNvPr id="136" name="Google Shape;136;p6"/>
          <p:cNvPicPr preferRelativeResize="0"/>
          <p:nvPr/>
        </p:nvPicPr>
        <p:blipFill rotWithShape="1">
          <a:blip r:embed="rId6">
            <a:alphaModFix/>
          </a:blip>
          <a:srcRect b="0" l="0" r="0" t="0"/>
          <a:stretch/>
        </p:blipFill>
        <p:spPr>
          <a:xfrm>
            <a:off x="2505469" y="5315975"/>
            <a:ext cx="2781300" cy="1524000"/>
          </a:xfrm>
          <a:prstGeom prst="rect">
            <a:avLst/>
          </a:prstGeom>
          <a:noFill/>
          <a:ln>
            <a:noFill/>
          </a:ln>
        </p:spPr>
      </p:pic>
      <p:sp>
        <p:nvSpPr>
          <p:cNvPr id="137" name="Google Shape;137;p6"/>
          <p:cNvSpPr/>
          <p:nvPr/>
        </p:nvSpPr>
        <p:spPr>
          <a:xfrm>
            <a:off x="6602688" y="3616392"/>
            <a:ext cx="994200" cy="663000"/>
          </a:xfrm>
          <a:prstGeom prst="rightArrow">
            <a:avLst>
              <a:gd fmla="val 50000" name="adj1"/>
              <a:gd fmla="val 50000" name="adj2"/>
            </a:avLst>
          </a:prstGeom>
          <a:gradFill>
            <a:gsLst>
              <a:gs pos="0">
                <a:srgbClr val="DBD4EB"/>
              </a:gs>
              <a:gs pos="100000">
                <a:srgbClr val="9180B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8" name="Google Shape;138;p6"/>
          <p:cNvSpPr txBox="1"/>
          <p:nvPr/>
        </p:nvSpPr>
        <p:spPr>
          <a:xfrm>
            <a:off x="2702290" y="1475854"/>
            <a:ext cx="27813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Calibri"/>
                <a:ea typeface="Calibri"/>
                <a:cs typeface="Calibri"/>
                <a:sym typeface="Calibri"/>
              </a:rPr>
              <a:t>Before</a:t>
            </a:r>
            <a:endParaRPr b="1" i="1" sz="2800" u="none" cap="none" strike="noStrike">
              <a:solidFill>
                <a:schemeClr val="dk1"/>
              </a:solidFill>
              <a:latin typeface="Calibri"/>
              <a:ea typeface="Calibri"/>
              <a:cs typeface="Calibri"/>
              <a:sym typeface="Calibri"/>
            </a:endParaRPr>
          </a:p>
        </p:txBody>
      </p:sp>
      <p:sp>
        <p:nvSpPr>
          <p:cNvPr id="139" name="Google Shape;139;p6"/>
          <p:cNvSpPr txBox="1"/>
          <p:nvPr/>
        </p:nvSpPr>
        <p:spPr>
          <a:xfrm>
            <a:off x="8313410" y="1475854"/>
            <a:ext cx="2352600" cy="4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Calibri"/>
                <a:ea typeface="Calibri"/>
                <a:cs typeface="Calibri"/>
                <a:sym typeface="Calibri"/>
              </a:rPr>
              <a:t>After</a:t>
            </a:r>
            <a:endParaRPr b="1" i="1"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9ef415b307_0_6"/>
          <p:cNvSpPr txBox="1"/>
          <p:nvPr>
            <p:ph type="title"/>
          </p:nvPr>
        </p:nvSpPr>
        <p:spPr>
          <a:xfrm>
            <a:off x="888975" y="410675"/>
            <a:ext cx="5066400" cy="12621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Column Aggregation </a:t>
            </a:r>
            <a:endParaRPr/>
          </a:p>
        </p:txBody>
      </p:sp>
      <p:sp>
        <p:nvSpPr>
          <p:cNvPr id="145" name="Google Shape;145;g29ef415b307_0_6"/>
          <p:cNvSpPr txBox="1"/>
          <p:nvPr>
            <p:ph idx="2" type="body"/>
          </p:nvPr>
        </p:nvSpPr>
        <p:spPr>
          <a:xfrm>
            <a:off x="888975" y="2029350"/>
            <a:ext cx="4961100" cy="4034100"/>
          </a:xfrm>
          <a:prstGeom prst="rect">
            <a:avLst/>
          </a:prstGeom>
          <a:noFill/>
          <a:ln>
            <a:noFill/>
          </a:ln>
        </p:spPr>
        <p:txBody>
          <a:bodyPr anchorCtr="0" anchor="t" bIns="121900" lIns="121900" spcFirstLastPara="1" rIns="121900" wrap="square" tIns="121900">
            <a:normAutofit fontScale="92500" lnSpcReduction="20000"/>
          </a:bodyPr>
          <a:lstStyle/>
          <a:p>
            <a:pPr indent="0" lvl="0" marL="120650" rtl="0" algn="l">
              <a:lnSpc>
                <a:spcPct val="115000"/>
              </a:lnSpc>
              <a:spcBef>
                <a:spcPts val="0"/>
              </a:spcBef>
              <a:spcAft>
                <a:spcPts val="0"/>
              </a:spcAft>
              <a:buSzPct val="108108"/>
              <a:buNone/>
            </a:pPr>
            <a:r>
              <a:rPr b="1" i="0" lang="en-US">
                <a:latin typeface="Arial"/>
                <a:ea typeface="Arial"/>
                <a:cs typeface="Arial"/>
                <a:sym typeface="Arial"/>
              </a:rPr>
              <a:t>Type 1: Constant Data Over Time</a:t>
            </a:r>
            <a:endParaRPr/>
          </a:p>
          <a:p>
            <a:pPr indent="0" lvl="0" marL="120650" rtl="0" algn="l">
              <a:lnSpc>
                <a:spcPct val="115000"/>
              </a:lnSpc>
              <a:spcBef>
                <a:spcPts val="0"/>
              </a:spcBef>
              <a:spcAft>
                <a:spcPts val="0"/>
              </a:spcAft>
              <a:buSzPct val="108108"/>
              <a:buNone/>
            </a:pPr>
            <a:r>
              <a:t/>
            </a:r>
            <a:endParaRPr b="0" i="0">
              <a:latin typeface="Arial"/>
              <a:ea typeface="Arial"/>
              <a:cs typeface="Arial"/>
              <a:sym typeface="Arial"/>
            </a:endParaRPr>
          </a:p>
          <a:p>
            <a:pPr indent="-285784" lvl="1" marL="742950" rtl="0" algn="l">
              <a:lnSpc>
                <a:spcPct val="115000"/>
              </a:lnSpc>
              <a:spcBef>
                <a:spcPts val="0"/>
              </a:spcBef>
              <a:spcAft>
                <a:spcPts val="0"/>
              </a:spcAft>
              <a:buSzPct val="108107"/>
              <a:buFont typeface="Arial"/>
              <a:buChar char="•"/>
            </a:pPr>
            <a:r>
              <a:rPr b="0" i="0" lang="en-US">
                <a:latin typeface="Arial"/>
                <a:ea typeface="Arial"/>
                <a:cs typeface="Arial"/>
                <a:sym typeface="Arial"/>
              </a:rPr>
              <a:t>For variables with constant data throughout the time period, August data is considered.</a:t>
            </a:r>
            <a:endParaRPr/>
          </a:p>
          <a:p>
            <a:pPr indent="0" lvl="1" marL="457200" rtl="0" algn="l">
              <a:lnSpc>
                <a:spcPct val="115000"/>
              </a:lnSpc>
              <a:spcBef>
                <a:spcPts val="0"/>
              </a:spcBef>
              <a:spcAft>
                <a:spcPts val="0"/>
              </a:spcAft>
              <a:buSzPct val="108107"/>
              <a:buNone/>
            </a:pPr>
            <a:r>
              <a:t/>
            </a:r>
            <a:endParaRPr b="0" i="0">
              <a:latin typeface="Arial"/>
              <a:ea typeface="Arial"/>
              <a:cs typeface="Arial"/>
              <a:sym typeface="Arial"/>
            </a:endParaRPr>
          </a:p>
          <a:p>
            <a:pPr indent="0" lvl="0" marL="120650" rtl="0" algn="l">
              <a:lnSpc>
                <a:spcPct val="115000"/>
              </a:lnSpc>
              <a:spcBef>
                <a:spcPts val="0"/>
              </a:spcBef>
              <a:spcAft>
                <a:spcPts val="0"/>
              </a:spcAft>
              <a:buSzPct val="108108"/>
              <a:buNone/>
            </a:pPr>
            <a:r>
              <a:rPr b="1" i="0" lang="en-US">
                <a:latin typeface="Arial"/>
                <a:ea typeface="Arial"/>
                <a:cs typeface="Arial"/>
                <a:sym typeface="Arial"/>
              </a:rPr>
              <a:t>Type 2: Constant Data with Missing Values or Outliers</a:t>
            </a:r>
            <a:endParaRPr/>
          </a:p>
          <a:p>
            <a:pPr indent="0" lvl="0" marL="120650" rtl="0" algn="l">
              <a:lnSpc>
                <a:spcPct val="115000"/>
              </a:lnSpc>
              <a:spcBef>
                <a:spcPts val="0"/>
              </a:spcBef>
              <a:spcAft>
                <a:spcPts val="0"/>
              </a:spcAft>
              <a:buSzPct val="108108"/>
              <a:buNone/>
            </a:pPr>
            <a:r>
              <a:t/>
            </a:r>
            <a:endParaRPr b="0" i="0">
              <a:latin typeface="Arial"/>
              <a:ea typeface="Arial"/>
              <a:cs typeface="Arial"/>
              <a:sym typeface="Arial"/>
            </a:endParaRPr>
          </a:p>
          <a:p>
            <a:pPr indent="-285784" lvl="1" marL="742950" rtl="0" algn="l">
              <a:lnSpc>
                <a:spcPct val="115000"/>
              </a:lnSpc>
              <a:spcBef>
                <a:spcPts val="0"/>
              </a:spcBef>
              <a:spcAft>
                <a:spcPts val="0"/>
              </a:spcAft>
              <a:buSzPct val="108107"/>
              <a:buFont typeface="Arial"/>
              <a:buChar char="•"/>
            </a:pPr>
            <a:r>
              <a:rPr b="0" i="0" lang="en-US">
                <a:latin typeface="Arial"/>
                <a:ea typeface="Arial"/>
                <a:cs typeface="Arial"/>
                <a:sym typeface="Arial"/>
              </a:rPr>
              <a:t>For variables with constant data but August has too many missing values or outliers, a Formula column is used to extract valuable information.</a:t>
            </a:r>
            <a:endParaRPr/>
          </a:p>
          <a:p>
            <a:pPr indent="-190500" lvl="1" marL="742950" rtl="0" algn="l">
              <a:lnSpc>
                <a:spcPct val="115000"/>
              </a:lnSpc>
              <a:spcBef>
                <a:spcPts val="0"/>
              </a:spcBef>
              <a:spcAft>
                <a:spcPts val="0"/>
              </a:spcAft>
              <a:buSzPct val="108107"/>
              <a:buFont typeface="Arial"/>
              <a:buNone/>
            </a:pPr>
            <a:r>
              <a:t/>
            </a:r>
            <a:endParaRPr b="0" i="0">
              <a:latin typeface="Arial"/>
              <a:ea typeface="Arial"/>
              <a:cs typeface="Arial"/>
              <a:sym typeface="Arial"/>
            </a:endParaRPr>
          </a:p>
          <a:p>
            <a:pPr indent="0" lvl="0" marL="120650" rtl="0" algn="l">
              <a:lnSpc>
                <a:spcPct val="115000"/>
              </a:lnSpc>
              <a:spcBef>
                <a:spcPts val="0"/>
              </a:spcBef>
              <a:spcAft>
                <a:spcPts val="0"/>
              </a:spcAft>
              <a:buSzPct val="108108"/>
              <a:buNone/>
            </a:pPr>
            <a:r>
              <a:rPr b="1" i="0" lang="en-US">
                <a:latin typeface="Arial"/>
                <a:ea typeface="Arial"/>
                <a:cs typeface="Arial"/>
                <a:sym typeface="Arial"/>
              </a:rPr>
              <a:t>Type 3: Changing Data Over Time</a:t>
            </a:r>
            <a:endParaRPr/>
          </a:p>
          <a:p>
            <a:pPr indent="0" lvl="0" marL="120650" rtl="0" algn="l">
              <a:lnSpc>
                <a:spcPct val="115000"/>
              </a:lnSpc>
              <a:spcBef>
                <a:spcPts val="0"/>
              </a:spcBef>
              <a:spcAft>
                <a:spcPts val="0"/>
              </a:spcAft>
              <a:buSzPct val="108108"/>
              <a:buNone/>
            </a:pPr>
            <a:r>
              <a:t/>
            </a:r>
            <a:endParaRPr b="0" i="0">
              <a:latin typeface="Arial"/>
              <a:ea typeface="Arial"/>
              <a:cs typeface="Arial"/>
              <a:sym typeface="Arial"/>
            </a:endParaRPr>
          </a:p>
          <a:p>
            <a:pPr indent="-285784" lvl="1" marL="742950" rtl="0" algn="l">
              <a:lnSpc>
                <a:spcPct val="115000"/>
              </a:lnSpc>
              <a:spcBef>
                <a:spcPts val="0"/>
              </a:spcBef>
              <a:spcAft>
                <a:spcPts val="0"/>
              </a:spcAft>
              <a:buSzPct val="108107"/>
              <a:buFont typeface="Arial"/>
              <a:buChar char="•"/>
            </a:pPr>
            <a:r>
              <a:rPr b="0" i="0" lang="en-US">
                <a:latin typeface="Arial"/>
                <a:ea typeface="Arial"/>
                <a:cs typeface="Arial"/>
                <a:sym typeface="Arial"/>
              </a:rPr>
              <a:t>If the variable exhibits changes every month, the average value of the 8 columns is considered.</a:t>
            </a:r>
            <a:endParaRPr/>
          </a:p>
          <a:p>
            <a:pPr indent="-190500" lvl="1" marL="742950" rtl="0" algn="l">
              <a:lnSpc>
                <a:spcPct val="115000"/>
              </a:lnSpc>
              <a:spcBef>
                <a:spcPts val="1200"/>
              </a:spcBef>
              <a:spcAft>
                <a:spcPts val="0"/>
              </a:spcAft>
              <a:buSzPct val="108107"/>
              <a:buFont typeface="Arial"/>
              <a:buNone/>
            </a:pPr>
            <a:r>
              <a:t/>
            </a:r>
            <a:endParaRPr/>
          </a:p>
        </p:txBody>
      </p:sp>
      <p:graphicFrame>
        <p:nvGraphicFramePr>
          <p:cNvPr id="146" name="Google Shape;146;g29ef415b307_0_6"/>
          <p:cNvGraphicFramePr/>
          <p:nvPr/>
        </p:nvGraphicFramePr>
        <p:xfrm>
          <a:off x="6498335" y="1160711"/>
          <a:ext cx="3000000" cy="3000000"/>
        </p:xfrm>
        <a:graphic>
          <a:graphicData uri="http://schemas.openxmlformats.org/drawingml/2006/table">
            <a:tbl>
              <a:tblPr bandRow="1" firstRow="1">
                <a:noFill/>
                <a:tableStyleId>{79AEA79C-C105-4638-BE6D-E525B8783FE5}</a:tableStyleId>
              </a:tblPr>
              <a:tblGrid>
                <a:gridCol w="1688800"/>
                <a:gridCol w="1688800"/>
                <a:gridCol w="16888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Type 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Type 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Type 3</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Type_of_Loan</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Occupation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Age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Num_of_Credit_Inquiries</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Annual_Income</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Dela_From_Due_Date</a:t>
                      </a:r>
                      <a:endParaRPr sz="14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Outstanding_Debt</a:t>
                      </a:r>
                      <a:endParaRPr sz="1400" u="none" cap="none" strike="noStrike">
                        <a:solidFill>
                          <a:schemeClr val="dk2"/>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Num_Bank_Accounts</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Num_of_Delayed_Payments</a:t>
                      </a:r>
                      <a:endParaRPr sz="14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Num_Credit_Cards</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Changed_Credit_Limit</a:t>
                      </a:r>
                      <a:endParaRPr sz="14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Interest_Rate</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Credit_Utilization_ratio</a:t>
                      </a:r>
                      <a:endParaRPr sz="14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Num_of_Loan</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Amount_Invested_Monthly</a:t>
                      </a:r>
                      <a:endParaRPr sz="14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Credit_Mix</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Monthly_Balance</a:t>
                      </a:r>
                      <a:endParaRPr sz="14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Credit_History_Age</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Credit_Score</a:t>
                      </a:r>
                      <a:endParaRPr sz="14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Payment_of_Min_Amount</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2"/>
                          </a:solidFill>
                        </a:rPr>
                        <a:t>Total_EMI_per_Month</a:t>
                      </a:r>
                      <a:endParaRPr sz="1400" u="none" cap="none" strike="noStrike">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2"/>
                        </a:solidFill>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891734" y="791600"/>
            <a:ext cx="4401300" cy="10119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500"/>
              <a:buNone/>
            </a:pPr>
            <a:r>
              <a:rPr lang="en-US"/>
              <a:t>Type 2: Example</a:t>
            </a:r>
            <a:endParaRPr/>
          </a:p>
        </p:txBody>
      </p:sp>
      <p:pic>
        <p:nvPicPr>
          <p:cNvPr id="152" name="Google Shape;152;p7"/>
          <p:cNvPicPr preferRelativeResize="0"/>
          <p:nvPr/>
        </p:nvPicPr>
        <p:blipFill rotWithShape="1">
          <a:blip r:embed="rId3">
            <a:alphaModFix/>
          </a:blip>
          <a:srcRect b="0" l="0" r="0" t="0"/>
          <a:stretch/>
        </p:blipFill>
        <p:spPr>
          <a:xfrm>
            <a:off x="5782878" y="105989"/>
            <a:ext cx="6077188" cy="5356026"/>
          </a:xfrm>
          <a:prstGeom prst="rect">
            <a:avLst/>
          </a:prstGeom>
          <a:noFill/>
          <a:ln>
            <a:noFill/>
          </a:ln>
        </p:spPr>
      </p:pic>
      <p:pic>
        <p:nvPicPr>
          <p:cNvPr id="153" name="Google Shape;153;p7"/>
          <p:cNvPicPr preferRelativeResize="0"/>
          <p:nvPr/>
        </p:nvPicPr>
        <p:blipFill rotWithShape="1">
          <a:blip r:embed="rId4">
            <a:alphaModFix/>
          </a:blip>
          <a:srcRect b="0" l="0" r="0" t="0"/>
          <a:stretch/>
        </p:blipFill>
        <p:spPr>
          <a:xfrm>
            <a:off x="3434632" y="5447275"/>
            <a:ext cx="7705725" cy="1238250"/>
          </a:xfrm>
          <a:prstGeom prst="rect">
            <a:avLst/>
          </a:prstGeom>
          <a:noFill/>
          <a:ln>
            <a:noFill/>
          </a:ln>
        </p:spPr>
      </p:pic>
      <p:sp>
        <p:nvSpPr>
          <p:cNvPr id="154" name="Google Shape;154;p7"/>
          <p:cNvSpPr txBox="1"/>
          <p:nvPr>
            <p:ph idx="2" type="body"/>
          </p:nvPr>
        </p:nvSpPr>
        <p:spPr>
          <a:xfrm>
            <a:off x="331934" y="2119050"/>
            <a:ext cx="4961100" cy="4034100"/>
          </a:xfrm>
          <a:prstGeom prst="rect">
            <a:avLst/>
          </a:prstGeom>
          <a:noFill/>
          <a:ln>
            <a:noFill/>
          </a:ln>
        </p:spPr>
        <p:txBody>
          <a:bodyPr anchorCtr="0" anchor="t" bIns="121900" lIns="121900" spcFirstLastPara="1" rIns="121900" wrap="square" tIns="121900">
            <a:normAutofit/>
          </a:bodyPr>
          <a:lstStyle/>
          <a:p>
            <a:pPr indent="0" lvl="0" marL="120650" rtl="0" algn="l">
              <a:lnSpc>
                <a:spcPct val="95000"/>
              </a:lnSpc>
              <a:spcBef>
                <a:spcPts val="0"/>
              </a:spcBef>
              <a:spcAft>
                <a:spcPts val="0"/>
              </a:spcAft>
              <a:buSzPts val="1730"/>
              <a:buNone/>
            </a:pPr>
            <a:r>
              <a:rPr b="1" lang="en-US" sz="1600">
                <a:latin typeface="Arial"/>
                <a:ea typeface="Arial"/>
                <a:cs typeface="Arial"/>
                <a:sym typeface="Arial"/>
              </a:rPr>
              <a:t>Credit_History_Age</a:t>
            </a:r>
            <a:endParaRPr/>
          </a:p>
          <a:p>
            <a:pPr indent="0" lvl="0" marL="120650" rtl="0" algn="l">
              <a:lnSpc>
                <a:spcPct val="95000"/>
              </a:lnSpc>
              <a:spcBef>
                <a:spcPts val="0"/>
              </a:spcBef>
              <a:spcAft>
                <a:spcPts val="0"/>
              </a:spcAft>
              <a:buSzPts val="1730"/>
              <a:buNone/>
            </a:pPr>
            <a:r>
              <a:t/>
            </a:r>
            <a:endParaRPr b="1" sz="1600">
              <a:latin typeface="Arial"/>
              <a:ea typeface="Arial"/>
              <a:cs typeface="Arial"/>
              <a:sym typeface="Arial"/>
            </a:endParaRPr>
          </a:p>
          <a:p>
            <a:pPr indent="-336550" lvl="0" marL="457200" rtl="0" algn="l">
              <a:lnSpc>
                <a:spcPct val="95000"/>
              </a:lnSpc>
              <a:spcBef>
                <a:spcPts val="0"/>
              </a:spcBef>
              <a:spcAft>
                <a:spcPts val="0"/>
              </a:spcAft>
              <a:buSzPts val="1946"/>
              <a:buChar char="●"/>
            </a:pPr>
            <a:r>
              <a:rPr lang="en-US" sz="1800">
                <a:latin typeface="Arial"/>
                <a:ea typeface="Arial"/>
                <a:cs typeface="Arial"/>
                <a:sym typeface="Arial"/>
              </a:rPr>
              <a:t>Separated years and months from the column data. </a:t>
            </a:r>
            <a:endParaRPr/>
          </a:p>
          <a:p>
            <a:pPr indent="-336550" lvl="0" marL="457200" rtl="0" algn="l">
              <a:lnSpc>
                <a:spcPct val="95000"/>
              </a:lnSpc>
              <a:spcBef>
                <a:spcPts val="0"/>
              </a:spcBef>
              <a:spcAft>
                <a:spcPts val="0"/>
              </a:spcAft>
              <a:buSzPts val="1946"/>
              <a:buChar char="●"/>
            </a:pPr>
            <a:r>
              <a:rPr lang="en-US" sz="1800">
                <a:latin typeface="Arial"/>
                <a:ea typeface="Arial"/>
                <a:cs typeface="Arial"/>
                <a:sym typeface="Arial"/>
              </a:rPr>
              <a:t>Converted extracted data into numeric format.</a:t>
            </a:r>
            <a:endParaRPr/>
          </a:p>
          <a:p>
            <a:pPr indent="-336550" lvl="0" marL="457200" rtl="0" algn="l">
              <a:lnSpc>
                <a:spcPct val="95000"/>
              </a:lnSpc>
              <a:spcBef>
                <a:spcPts val="0"/>
              </a:spcBef>
              <a:spcAft>
                <a:spcPts val="0"/>
              </a:spcAft>
              <a:buSzPts val="1946"/>
              <a:buChar char="●"/>
            </a:pPr>
            <a:r>
              <a:rPr lang="en-US" sz="1800">
                <a:latin typeface="Arial"/>
                <a:ea typeface="Arial"/>
                <a:cs typeface="Arial"/>
                <a:sym typeface="Arial"/>
              </a:rPr>
              <a:t>Converted numeric values to months for standardization. </a:t>
            </a:r>
            <a:endParaRPr/>
          </a:p>
          <a:p>
            <a:pPr indent="-336550" lvl="0" marL="457200" rtl="0" algn="l">
              <a:lnSpc>
                <a:spcPct val="95000"/>
              </a:lnSpc>
              <a:spcBef>
                <a:spcPts val="0"/>
              </a:spcBef>
              <a:spcAft>
                <a:spcPts val="0"/>
              </a:spcAft>
              <a:buSzPts val="1946"/>
              <a:buChar char="●"/>
            </a:pPr>
            <a:r>
              <a:rPr lang="en-US" sz="1800">
                <a:latin typeface="Arial"/>
                <a:ea typeface="Arial"/>
                <a:cs typeface="Arial"/>
                <a:sym typeface="Arial"/>
              </a:rPr>
              <a:t>Added 1 to each value, compared it with subsequent column entries, and iteratively repeated the process for analysis.</a:t>
            </a:r>
            <a:endParaRPr/>
          </a:p>
          <a:p>
            <a:pPr indent="-228600" lvl="0" marL="457200" rtl="0" algn="l">
              <a:lnSpc>
                <a:spcPct val="115000"/>
              </a:lnSpc>
              <a:spcBef>
                <a:spcPts val="0"/>
              </a:spcBef>
              <a:spcAft>
                <a:spcPts val="0"/>
              </a:spcAft>
              <a:buSzPts val="17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2023-11-25T23:09:59Z</dcterms:created>
  <dc:creator>Wang, Biao</dc:creator>
</cp:coreProperties>
</file>