
<file path=[Content_Types].xml><?xml version="1.0" encoding="utf-8"?>
<Types xmlns="http://schemas.openxmlformats.org/package/2006/content-types">
  <Default Extension="fntdata" ContentType="application/x-fontdata"/>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5"/>
  </p:notesMasterIdLst>
  <p:sldIdLst>
    <p:sldId id="256" r:id="rId2"/>
    <p:sldId id="257" r:id="rId3"/>
    <p:sldId id="262" r:id="rId4"/>
    <p:sldId id="263" r:id="rId5"/>
    <p:sldId id="347" r:id="rId6"/>
    <p:sldId id="348" r:id="rId7"/>
    <p:sldId id="349" r:id="rId8"/>
    <p:sldId id="350" r:id="rId9"/>
    <p:sldId id="351" r:id="rId10"/>
    <p:sldId id="352" r:id="rId11"/>
    <p:sldId id="353" r:id="rId12"/>
    <p:sldId id="354" r:id="rId13"/>
    <p:sldId id="316"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erriweather Light" panose="00000400000000000000" pitchFamily="2"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Vidaloka"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6D9A58-A5A5-4E6C-871A-A34D587ABD8B}">
  <a:tblStyle styleId="{DA6D9A58-A5A5-4E6C-871A-A34D587ABD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15" d="100"/>
          <a:sy n="115" d="100"/>
        </p:scale>
        <p:origin x="6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843A4A10-6E84-1703-D39D-33CCBC64AB34}"/>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34D125A0-835F-96B6-1A42-1655A07524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9392B0AB-43AD-4562-E4C0-D593B627F3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31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9891ED19-B56D-4E79-DC93-F3BA8CE9A490}"/>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3F020AA8-8317-8F8E-ED93-AA8531E330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6116F0CB-A230-683E-DB11-7DBD126120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50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F5A85DBE-0F95-F510-46B9-4FD0C96E9728}"/>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96E493C3-6164-3C99-64FC-8F6590B5A3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B053FAE4-9452-3FB9-F75F-362F04C9C8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93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cc7554a049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cc7554a049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3" r:id="rId5"/>
    <p:sldLayoutId id="2147483691"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8.mp3"/><Relationship Id="rId1" Type="http://schemas.microsoft.com/office/2007/relationships/media" Target="../media/media8.mp3"/><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9.mp3"/><Relationship Id="rId1" Type="http://schemas.microsoft.com/office/2007/relationships/media" Target="../media/media9.mp3"/><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0.mp3"/><Relationship Id="rId1" Type="http://schemas.microsoft.com/office/2007/relationships/media" Target="../media/media10.mp3"/><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1.mp3"/><Relationship Id="rId1" Type="http://schemas.microsoft.com/office/2007/relationships/media" Target="../media/media11.mp3"/><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p:spPr>
        <p:txBody>
          <a:bodyPr spcFirstLastPara="1" wrap="square" lIns="91425" tIns="91425" rIns="91425" bIns="91425" anchor="b" anchorCtr="0">
            <a:noAutofit/>
          </a:bodyPr>
          <a:lstStyle/>
          <a:p>
            <a:pPr lvl="0"/>
            <a:r>
              <a:rPr lang="en-IN" dirty="0" err="1"/>
              <a:t>Fastag</a:t>
            </a:r>
            <a:r>
              <a:rPr lang="en-IN" dirty="0"/>
              <a:t> Fraud Detection Project</a:t>
            </a:r>
          </a:p>
        </p:txBody>
      </p:sp>
      <p:sp>
        <p:nvSpPr>
          <p:cNvPr id="483" name="Google Shape;483;p59"/>
          <p:cNvSpPr txBox="1">
            <a:spLocks noGrp="1"/>
          </p:cNvSpPr>
          <p:nvPr>
            <p:ph type="subTitle" idx="1"/>
          </p:nvPr>
        </p:nvSpPr>
        <p:spPr>
          <a:xfrm>
            <a:off x="1040000" y="3377100"/>
            <a:ext cx="7064100" cy="441900"/>
          </a:xfrm>
        </p:spPr>
        <p:txBody>
          <a:bodyPr spcFirstLastPara="1" wrap="square" lIns="91425" tIns="91425" rIns="91425" bIns="91425" anchor="t" anchorCtr="0">
            <a:noAutofit/>
          </a:bodyPr>
          <a:lstStyle/>
          <a:p>
            <a:pPr lvl="0"/>
            <a:r>
              <a:rPr lang="en-IN" dirty="0"/>
              <a:t>Approach and Key Findings</a:t>
            </a:r>
          </a:p>
        </p:txBody>
      </p:sp>
    </p:spTree>
  </p:cSld>
  <p:clrMapOvr>
    <a:masterClrMapping/>
  </p:clrMapOvr>
  <mc:AlternateContent xmlns:mc="http://schemas.openxmlformats.org/markup-compatibility/2006" xmlns:p14="http://schemas.microsoft.com/office/powerpoint/2010/main">
    <mc:Choice Requires="p14">
      <p:transition p14:dur="1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3024F02B-CC87-5279-4E70-EE11187E9810}"/>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59E157FA-D164-354B-A23D-55DF2AC41CB0}"/>
              </a:ext>
            </a:extLst>
          </p:cNvPr>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Segmented the dataset into training and testing sets (80% training, 20% testing).</a:t>
            </a:r>
          </a:p>
        </p:txBody>
      </p:sp>
      <p:sp>
        <p:nvSpPr>
          <p:cNvPr id="547" name="Google Shape;547;p65">
            <a:extLst>
              <a:ext uri="{FF2B5EF4-FFF2-40B4-BE49-F238E27FC236}">
                <a16:creationId xmlns:a16="http://schemas.microsoft.com/office/drawing/2014/main" id="{B8665D89-5BE0-1E32-9AD3-47C397059E05}"/>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Splitting the Dataset</a:t>
            </a:r>
            <a:endParaRPr dirty="0"/>
          </a:p>
        </p:txBody>
      </p:sp>
      <p:pic>
        <p:nvPicPr>
          <p:cNvPr id="4" name="Picture 3">
            <a:extLst>
              <a:ext uri="{FF2B5EF4-FFF2-40B4-BE49-F238E27FC236}">
                <a16:creationId xmlns:a16="http://schemas.microsoft.com/office/drawing/2014/main" id="{6B69905F-882C-4051-1E02-0C5156E1E53C}"/>
              </a:ext>
            </a:extLst>
          </p:cNvPr>
          <p:cNvPicPr>
            <a:picLocks noChangeAspect="1"/>
          </p:cNvPicPr>
          <p:nvPr/>
        </p:nvPicPr>
        <p:blipFill>
          <a:blip r:embed="rId5"/>
          <a:stretch>
            <a:fillRect/>
          </a:stretch>
        </p:blipFill>
        <p:spPr>
          <a:xfrm>
            <a:off x="5267738" y="1017725"/>
            <a:ext cx="3509301" cy="3177815"/>
          </a:xfrm>
          <a:prstGeom prst="rect">
            <a:avLst/>
          </a:prstGeom>
        </p:spPr>
      </p:pic>
      <p:pic>
        <p:nvPicPr>
          <p:cNvPr id="2" name="ttsmaker-file-2024-2-27-18-10-20">
            <a:hlinkClick r:id="" action="ppaction://media"/>
            <a:extLst>
              <a:ext uri="{FF2B5EF4-FFF2-40B4-BE49-F238E27FC236}">
                <a16:creationId xmlns:a16="http://schemas.microsoft.com/office/drawing/2014/main" id="{054267FF-903E-4D7F-48F2-093CBC7AE9D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327525" y="2327275"/>
            <a:ext cx="487363" cy="487363"/>
          </a:xfrm>
          <a:prstGeom prst="rect">
            <a:avLst/>
          </a:prstGeom>
        </p:spPr>
      </p:pic>
    </p:spTree>
    <p:extLst>
      <p:ext uri="{BB962C8B-B14F-4D97-AF65-F5344CB8AC3E}">
        <p14:creationId xmlns:p14="http://schemas.microsoft.com/office/powerpoint/2010/main" val="382065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3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9FC4A87B-1CD7-9384-99FA-D2C63889AB8B}"/>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AF109A7D-7B2B-3351-902E-F47DF86DDE3A}"/>
              </a:ext>
            </a:extLst>
          </p:cNvPr>
          <p:cNvSpPr txBox="1">
            <a:spLocks noGrp="1"/>
          </p:cNvSpPr>
          <p:nvPr>
            <p:ph type="subTitle" idx="1"/>
          </p:nvPr>
        </p:nvSpPr>
        <p:spPr>
          <a:xfrm>
            <a:off x="1192696" y="1285461"/>
            <a:ext cx="6215269" cy="277643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US" dirty="0"/>
              <a:t>Chose a Random Forest model for its ensemble of decision trees and inherent ability to handle diverse features.</a:t>
            </a:r>
          </a:p>
          <a:p>
            <a:pPr marL="285750" indent="-285750">
              <a:buFont typeface="Wingdings" panose="05000000000000000000" pitchFamily="2" charset="2"/>
              <a:buChar char="§"/>
            </a:pPr>
            <a:r>
              <a:rPr lang="en-US" dirty="0"/>
              <a:t>Trained the model on the training set and predicted fraud on the test set.</a:t>
            </a:r>
          </a:p>
        </p:txBody>
      </p:sp>
      <p:sp>
        <p:nvSpPr>
          <p:cNvPr id="547" name="Google Shape;547;p65">
            <a:extLst>
              <a:ext uri="{FF2B5EF4-FFF2-40B4-BE49-F238E27FC236}">
                <a16:creationId xmlns:a16="http://schemas.microsoft.com/office/drawing/2014/main" id="{53B1065B-DF35-E17E-EACA-69B842419C6B}"/>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Model Training</a:t>
            </a:r>
            <a:endParaRPr dirty="0"/>
          </a:p>
        </p:txBody>
      </p:sp>
      <p:pic>
        <p:nvPicPr>
          <p:cNvPr id="3" name="Picture 2">
            <a:extLst>
              <a:ext uri="{FF2B5EF4-FFF2-40B4-BE49-F238E27FC236}">
                <a16:creationId xmlns:a16="http://schemas.microsoft.com/office/drawing/2014/main" id="{387B0001-F9FE-0123-0AD8-CC26CFBB66CB}"/>
              </a:ext>
            </a:extLst>
          </p:cNvPr>
          <p:cNvPicPr>
            <a:picLocks noChangeAspect="1"/>
          </p:cNvPicPr>
          <p:nvPr/>
        </p:nvPicPr>
        <p:blipFill>
          <a:blip r:embed="rId5"/>
          <a:stretch>
            <a:fillRect/>
          </a:stretch>
        </p:blipFill>
        <p:spPr>
          <a:xfrm>
            <a:off x="2384262" y="2571750"/>
            <a:ext cx="3685233" cy="1303133"/>
          </a:xfrm>
          <a:prstGeom prst="rect">
            <a:avLst/>
          </a:prstGeom>
        </p:spPr>
      </p:pic>
      <p:pic>
        <p:nvPicPr>
          <p:cNvPr id="2" name="ttsmaker-file-2024-2-27-18-11-10">
            <a:hlinkClick r:id="" action="ppaction://media"/>
            <a:extLst>
              <a:ext uri="{FF2B5EF4-FFF2-40B4-BE49-F238E27FC236}">
                <a16:creationId xmlns:a16="http://schemas.microsoft.com/office/drawing/2014/main" id="{F9D389A3-AD8E-88AF-FFB9-16270BAE7DB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327525" y="2327275"/>
            <a:ext cx="487363" cy="487363"/>
          </a:xfrm>
          <a:prstGeom prst="rect">
            <a:avLst/>
          </a:prstGeom>
        </p:spPr>
      </p:pic>
    </p:spTree>
    <p:extLst>
      <p:ext uri="{BB962C8B-B14F-4D97-AF65-F5344CB8AC3E}">
        <p14:creationId xmlns:p14="http://schemas.microsoft.com/office/powerpoint/2010/main" val="273546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9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30B33-AE7F-3E8F-2DE2-0B66B025285C}"/>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06218ADB-5BB4-8BB7-BE47-578AF265BD5A}"/>
              </a:ext>
            </a:extLst>
          </p:cNvPr>
          <p:cNvSpPr>
            <a:spLocks noGrp="1"/>
          </p:cNvSpPr>
          <p:nvPr>
            <p:ph type="subTitle" idx="1"/>
          </p:nvPr>
        </p:nvSpPr>
        <p:spPr/>
        <p:txBody>
          <a:bodyPr/>
          <a:lstStyle/>
          <a:p>
            <a:r>
              <a:rPr lang="en-IN" dirty="0"/>
              <a:t>.</a:t>
            </a:r>
          </a:p>
          <a:p>
            <a:endParaRPr lang="en-IN" dirty="0"/>
          </a:p>
        </p:txBody>
      </p:sp>
      <p:sp>
        <p:nvSpPr>
          <p:cNvPr id="3" name="Title 2">
            <a:extLst>
              <a:ext uri="{FF2B5EF4-FFF2-40B4-BE49-F238E27FC236}">
                <a16:creationId xmlns:a16="http://schemas.microsoft.com/office/drawing/2014/main" id="{724BFEA3-9E3C-CEB2-201C-2DE8BFA36DC5}"/>
              </a:ext>
            </a:extLst>
          </p:cNvPr>
          <p:cNvSpPr>
            <a:spLocks noGrp="1"/>
          </p:cNvSpPr>
          <p:nvPr>
            <p:ph type="title"/>
          </p:nvPr>
        </p:nvSpPr>
        <p:spPr/>
        <p:txBody>
          <a:bodyPr/>
          <a:lstStyle/>
          <a:p>
            <a:r>
              <a:rPr lang="en-IN" dirty="0"/>
              <a:t>Evaluation Metrics</a:t>
            </a:r>
          </a:p>
        </p:txBody>
      </p:sp>
      <p:pic>
        <p:nvPicPr>
          <p:cNvPr id="5" name="Picture 4">
            <a:extLst>
              <a:ext uri="{FF2B5EF4-FFF2-40B4-BE49-F238E27FC236}">
                <a16:creationId xmlns:a16="http://schemas.microsoft.com/office/drawing/2014/main" id="{18AE5FB8-0365-C654-6A7B-68BD27F6C627}"/>
              </a:ext>
            </a:extLst>
          </p:cNvPr>
          <p:cNvPicPr>
            <a:picLocks noChangeAspect="1"/>
          </p:cNvPicPr>
          <p:nvPr/>
        </p:nvPicPr>
        <p:blipFill>
          <a:blip r:embed="rId4"/>
          <a:stretch>
            <a:fillRect/>
          </a:stretch>
        </p:blipFill>
        <p:spPr>
          <a:xfrm>
            <a:off x="2286473" y="1389089"/>
            <a:ext cx="4359018" cy="1623201"/>
          </a:xfrm>
          <a:prstGeom prst="rect">
            <a:avLst/>
          </a:prstGeom>
        </p:spPr>
      </p:pic>
      <p:pic>
        <p:nvPicPr>
          <p:cNvPr id="8" name="Picture 7">
            <a:extLst>
              <a:ext uri="{FF2B5EF4-FFF2-40B4-BE49-F238E27FC236}">
                <a16:creationId xmlns:a16="http://schemas.microsoft.com/office/drawing/2014/main" id="{35E6FF0F-5A1F-34C6-38AD-B3A853070E25}"/>
              </a:ext>
            </a:extLst>
          </p:cNvPr>
          <p:cNvPicPr>
            <a:picLocks noChangeAspect="1"/>
          </p:cNvPicPr>
          <p:nvPr/>
        </p:nvPicPr>
        <p:blipFill>
          <a:blip r:embed="rId5"/>
          <a:stretch>
            <a:fillRect/>
          </a:stretch>
        </p:blipFill>
        <p:spPr>
          <a:xfrm>
            <a:off x="3757260" y="3228458"/>
            <a:ext cx="1417443" cy="617273"/>
          </a:xfrm>
          <a:prstGeom prst="rect">
            <a:avLst/>
          </a:prstGeom>
        </p:spPr>
      </p:pic>
      <p:pic>
        <p:nvPicPr>
          <p:cNvPr id="4" name="ttsmaker-file-2024-2-27-18-12-30">
            <a:hlinkClick r:id="" action="ppaction://media"/>
            <a:extLst>
              <a:ext uri="{FF2B5EF4-FFF2-40B4-BE49-F238E27FC236}">
                <a16:creationId xmlns:a16="http://schemas.microsoft.com/office/drawing/2014/main" id="{93977CFB-FE12-A567-E1C5-408DF5EB1E6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327525" y="2327275"/>
            <a:ext cx="487363" cy="487363"/>
          </a:xfrm>
          <a:prstGeom prst="rect">
            <a:avLst/>
          </a:prstGeom>
        </p:spPr>
      </p:pic>
    </p:spTree>
    <p:extLst>
      <p:ext uri="{BB962C8B-B14F-4D97-AF65-F5344CB8AC3E}">
        <p14:creationId xmlns:p14="http://schemas.microsoft.com/office/powerpoint/2010/main" val="402201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86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119"/>
          <p:cNvSpPr txBox="1">
            <a:spLocks noGrp="1"/>
          </p:cNvSpPr>
          <p:nvPr>
            <p:ph type="subTitle" idx="1"/>
          </p:nvPr>
        </p:nvSpPr>
        <p:spPr>
          <a:xfrm>
            <a:off x="496957" y="1453525"/>
            <a:ext cx="7627443" cy="2889000"/>
          </a:xfrm>
          <a:prstGeom prst="rect">
            <a:avLst/>
          </a:prstGeom>
        </p:spPr>
        <p:txBody>
          <a:bodyPr spcFirstLastPara="1" wrap="square" lIns="91425" tIns="91425" rIns="91425" bIns="91425" anchor="ctr" anchorCtr="0">
            <a:noAutofit/>
          </a:bodyPr>
          <a:lstStyle/>
          <a:p>
            <a:pPr marL="425450" lvl="0" indent="-285750" algn="l" rtl="0">
              <a:spcBef>
                <a:spcPts val="0"/>
              </a:spcBef>
              <a:spcAft>
                <a:spcPts val="0"/>
              </a:spcAft>
              <a:buSzPts val="1400"/>
              <a:buFont typeface="Wingdings" panose="05000000000000000000" pitchFamily="2" charset="2"/>
              <a:buChar char="q"/>
            </a:pPr>
            <a:r>
              <a:rPr lang="en-US" dirty="0"/>
              <a:t>Selection of Random Forest was driven by its adaptability to diverse feature types present in </a:t>
            </a:r>
            <a:r>
              <a:rPr lang="en-US" dirty="0" err="1"/>
              <a:t>Fastag</a:t>
            </a:r>
            <a:r>
              <a:rPr lang="en-US" dirty="0"/>
              <a:t> transactions. </a:t>
            </a:r>
          </a:p>
          <a:p>
            <a:pPr marL="425450" lvl="0" indent="-285750" algn="l" rtl="0">
              <a:spcBef>
                <a:spcPts val="0"/>
              </a:spcBef>
              <a:spcAft>
                <a:spcPts val="0"/>
              </a:spcAft>
              <a:buSzPts val="1400"/>
              <a:buFont typeface="Wingdings" panose="05000000000000000000" pitchFamily="2" charset="2"/>
              <a:buChar char="q"/>
            </a:pPr>
            <a:r>
              <a:rPr lang="en-US" dirty="0"/>
              <a:t>The model demonstrated robust performance, achieving a commendable accuracy score. </a:t>
            </a:r>
          </a:p>
          <a:p>
            <a:pPr marL="425450" lvl="0" indent="-285750" algn="l" rtl="0">
              <a:spcBef>
                <a:spcPts val="0"/>
              </a:spcBef>
              <a:spcAft>
                <a:spcPts val="0"/>
              </a:spcAft>
              <a:buSzPts val="1400"/>
              <a:buFont typeface="Wingdings" panose="05000000000000000000" pitchFamily="2" charset="2"/>
              <a:buChar char="q"/>
            </a:pPr>
            <a:r>
              <a:rPr lang="en-US" dirty="0"/>
              <a:t> Regular updates and enhancements are essential to staying ahead of evolving fraud tactics.</a:t>
            </a:r>
          </a:p>
          <a:p>
            <a:pPr marL="425450" lvl="0" indent="-285750" algn="l" rtl="0">
              <a:spcBef>
                <a:spcPts val="0"/>
              </a:spcBef>
              <a:spcAft>
                <a:spcPts val="0"/>
              </a:spcAft>
              <a:buSzPts val="1400"/>
              <a:buFont typeface="Wingdings" panose="05000000000000000000" pitchFamily="2" charset="2"/>
              <a:buChar char="q"/>
            </a:pPr>
            <a:r>
              <a:rPr lang="en-US" dirty="0"/>
              <a:t>The successful implementation of the </a:t>
            </a:r>
            <a:r>
              <a:rPr lang="en-US" dirty="0" err="1"/>
              <a:t>Fastag</a:t>
            </a:r>
            <a:r>
              <a:rPr lang="en-US" dirty="0"/>
              <a:t> fraud detection system not only ensures financial security but also contributes to maintaining user trust in the </a:t>
            </a:r>
            <a:r>
              <a:rPr lang="en-US" dirty="0" err="1"/>
              <a:t>Fastag</a:t>
            </a:r>
            <a:r>
              <a:rPr lang="en-US" dirty="0"/>
              <a:t> ecosystem.</a:t>
            </a:r>
          </a:p>
          <a:p>
            <a:pPr marL="425450" lvl="0" indent="-285750" algn="l" rtl="0">
              <a:spcBef>
                <a:spcPts val="0"/>
              </a:spcBef>
              <a:spcAft>
                <a:spcPts val="0"/>
              </a:spcAft>
              <a:buSzPts val="1400"/>
              <a:buFont typeface="Wingdings" panose="05000000000000000000" pitchFamily="2" charset="2"/>
              <a:buChar char="q"/>
            </a:pPr>
            <a:r>
              <a:rPr lang="en-US" dirty="0"/>
              <a:t>The impact extends beyond accurate detection, positively influencing the overall integrity and sustainability of the system.</a:t>
            </a:r>
          </a:p>
          <a:p>
            <a:pPr marL="425450" lvl="0" indent="-285750" algn="l" rtl="0">
              <a:spcBef>
                <a:spcPts val="0"/>
              </a:spcBef>
              <a:spcAft>
                <a:spcPts val="0"/>
              </a:spcAft>
              <a:buSzPts val="1400"/>
              <a:buFont typeface="Wingdings" panose="05000000000000000000" pitchFamily="2" charset="2"/>
              <a:buChar char="q"/>
            </a:pPr>
            <a:endParaRPr lang="en-US" dirty="0"/>
          </a:p>
        </p:txBody>
      </p:sp>
      <p:sp>
        <p:nvSpPr>
          <p:cNvPr id="1531" name="Google Shape;1531;p119"/>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pic>
        <p:nvPicPr>
          <p:cNvPr id="2" name="ttsmaker-file-2024-2-27-18-13-34">
            <a:hlinkClick r:id="" action="ppaction://media"/>
            <a:extLst>
              <a:ext uri="{FF2B5EF4-FFF2-40B4-BE49-F238E27FC236}">
                <a16:creationId xmlns:a16="http://schemas.microsoft.com/office/drawing/2014/main" id="{EF18DA3D-66AD-CB65-95FB-E20C6AC6D9A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27525" y="2327275"/>
            <a:ext cx="487363" cy="4873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44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p>
        </p:txBody>
      </p:sp>
      <p:sp>
        <p:nvSpPr>
          <p:cNvPr id="489" name="Google Shape;489;p60"/>
          <p:cNvSpPr txBox="1">
            <a:spLocks noGrp="1"/>
          </p:cNvSpPr>
          <p:nvPr>
            <p:ph type="body" idx="1"/>
          </p:nvPr>
        </p:nvSpPr>
        <p:spPr>
          <a:xfrm>
            <a:off x="713225" y="1212767"/>
            <a:ext cx="7717500" cy="32958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US" dirty="0" err="1"/>
              <a:t>Fastag</a:t>
            </a:r>
            <a:r>
              <a:rPr lang="en-US" dirty="0"/>
              <a:t> is an electronic toll collection system in India that uses Radio-frequency Identification (RFID) technology to make toll payments directly from a prepaid account linked to it. Essential for financial security, trust, and reliability in the </a:t>
            </a:r>
            <a:r>
              <a:rPr lang="en-US" dirty="0" err="1"/>
              <a:t>Fastag</a:t>
            </a:r>
            <a:r>
              <a:rPr lang="en-US" dirty="0"/>
              <a:t> system.</a:t>
            </a:r>
          </a:p>
          <a:p>
            <a:pPr marL="0" indent="0">
              <a:spcBef>
                <a:spcPts val="1200"/>
              </a:spcBef>
              <a:spcAft>
                <a:spcPts val="1200"/>
              </a:spcAft>
              <a:buNone/>
            </a:pPr>
            <a:r>
              <a:rPr lang="en-US" dirty="0"/>
              <a:t> </a:t>
            </a:r>
            <a:r>
              <a:rPr lang="en-US" sz="1400" b="1" dirty="0"/>
              <a:t>Project Goals </a:t>
            </a:r>
          </a:p>
          <a:p>
            <a:pPr marL="171450" indent="-171450">
              <a:spcBef>
                <a:spcPts val="1200"/>
              </a:spcBef>
              <a:spcAft>
                <a:spcPts val="1200"/>
              </a:spcAft>
              <a:buFont typeface="Wingdings" panose="05000000000000000000" pitchFamily="2" charset="2"/>
              <a:buChar char="ü"/>
            </a:pPr>
            <a:r>
              <a:rPr lang="en-US" dirty="0"/>
              <a:t>Develop a robust machine learning model for </a:t>
            </a:r>
            <a:r>
              <a:rPr lang="en-US" dirty="0" err="1"/>
              <a:t>Fastag</a:t>
            </a:r>
            <a:r>
              <a:rPr lang="en-US" dirty="0"/>
              <a:t> fraud detection.</a:t>
            </a:r>
          </a:p>
          <a:p>
            <a:pPr marL="171450" indent="-171450">
              <a:spcBef>
                <a:spcPts val="1200"/>
              </a:spcBef>
              <a:spcAft>
                <a:spcPts val="1200"/>
              </a:spcAft>
              <a:buFont typeface="Wingdings" panose="05000000000000000000" pitchFamily="2" charset="2"/>
              <a:buChar char="ü"/>
            </a:pPr>
            <a:r>
              <a:rPr lang="en-US" dirty="0"/>
              <a:t>Implement real-time fraud detection for heightened system security.</a:t>
            </a:r>
            <a:br>
              <a:rPr lang="en-US" dirty="0"/>
            </a:br>
            <a:endParaRPr lang="en-US" dirty="0"/>
          </a:p>
        </p:txBody>
      </p:sp>
      <p:pic>
        <p:nvPicPr>
          <p:cNvPr id="3" name="ttsmaker-file-2024-2-27-17-55-31">
            <a:hlinkClick r:id="" action="ppaction://media"/>
            <a:extLst>
              <a:ext uri="{FF2B5EF4-FFF2-40B4-BE49-F238E27FC236}">
                <a16:creationId xmlns:a16="http://schemas.microsoft.com/office/drawing/2014/main" id="{A25D0B77-4CC4-9F29-6C2F-E457D4C8041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3699" y="4463013"/>
            <a:ext cx="487363" cy="4873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2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29777"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the increasing adoption of </a:t>
            </a:r>
            <a:r>
              <a:rPr lang="en-US" dirty="0" err="1"/>
              <a:t>Fastag</a:t>
            </a:r>
            <a:r>
              <a:rPr lang="en-US" dirty="0"/>
              <a:t>, the risk of fraudulent transactions rises significantly. A robust fraud detection system is crucial for preventing financial losses due to fraudulent activities.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pic>
        <p:nvPicPr>
          <p:cNvPr id="1030" name="Picture 6">
            <a:extLst>
              <a:ext uri="{FF2B5EF4-FFF2-40B4-BE49-F238E27FC236}">
                <a16:creationId xmlns:a16="http://schemas.microsoft.com/office/drawing/2014/main" id="{30BC1CD4-5C63-0F00-E59B-DE2FBCF5A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540" y="1682000"/>
            <a:ext cx="4397460" cy="2316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139687" y="1245704"/>
            <a:ext cx="6798365" cy="33130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500" b="1" dirty="0"/>
              <a:t>Key Features</a:t>
            </a:r>
          </a:p>
          <a:p>
            <a:pPr marL="285750" lvl="0" indent="-285750" algn="l" rtl="0">
              <a:spcBef>
                <a:spcPts val="0"/>
              </a:spcBef>
              <a:spcAft>
                <a:spcPts val="0"/>
              </a:spcAft>
              <a:buClr>
                <a:schemeClr val="dk1"/>
              </a:buClr>
              <a:buSzPts val="1100"/>
              <a:buFont typeface="Wingdings" panose="05000000000000000000" pitchFamily="2" charset="2"/>
              <a:buChar char="Ø"/>
            </a:pPr>
            <a:r>
              <a:rPr lang="en-IN" dirty="0" err="1"/>
              <a:t>Lane_Type</a:t>
            </a:r>
            <a:endParaRPr lang="en-IN" dirty="0"/>
          </a:p>
          <a:p>
            <a:pPr marL="285750" lvl="0" indent="-285750" algn="l" rtl="0">
              <a:spcBef>
                <a:spcPts val="0"/>
              </a:spcBef>
              <a:spcAft>
                <a:spcPts val="0"/>
              </a:spcAft>
              <a:buClr>
                <a:schemeClr val="dk1"/>
              </a:buClr>
              <a:buSzPts val="1100"/>
              <a:buFont typeface="Wingdings" panose="05000000000000000000" pitchFamily="2" charset="2"/>
              <a:buChar char="Ø"/>
            </a:pPr>
            <a:r>
              <a:rPr lang="en-IN" dirty="0" err="1"/>
              <a:t>Vehicle_dimentions</a:t>
            </a:r>
            <a:endParaRPr lang="en-IN" dirty="0"/>
          </a:p>
          <a:p>
            <a:pPr marL="285750" lvl="0" indent="-285750" algn="l" rtl="0">
              <a:spcBef>
                <a:spcPts val="0"/>
              </a:spcBef>
              <a:spcAft>
                <a:spcPts val="0"/>
              </a:spcAft>
              <a:buClr>
                <a:schemeClr val="dk1"/>
              </a:buClr>
              <a:buSzPts val="1100"/>
              <a:buFont typeface="Wingdings" panose="05000000000000000000" pitchFamily="2" charset="2"/>
              <a:buChar char="Ø"/>
            </a:pPr>
            <a:r>
              <a:rPr lang="en-IN" dirty="0" err="1"/>
              <a:t>Vehicle_Speed</a:t>
            </a:r>
            <a:endParaRPr lang="en-IN" dirty="0"/>
          </a:p>
          <a:p>
            <a:pPr marL="285750" lvl="0" indent="-285750" algn="l" rtl="0">
              <a:spcBef>
                <a:spcPts val="0"/>
              </a:spcBef>
              <a:spcAft>
                <a:spcPts val="0"/>
              </a:spcAft>
              <a:buClr>
                <a:schemeClr val="dk1"/>
              </a:buClr>
              <a:buSzPts val="1100"/>
              <a:buFont typeface="Wingdings" panose="05000000000000000000" pitchFamily="2" charset="2"/>
              <a:buChar char="Ø"/>
            </a:pPr>
            <a:r>
              <a:rPr lang="en-IN" dirty="0" err="1"/>
              <a:t>Transaction_Amount</a:t>
            </a:r>
            <a:endParaRPr lang="en-IN" dirty="0"/>
          </a:p>
          <a:p>
            <a:pPr marL="285750" lvl="0" indent="-285750" algn="l" rtl="0">
              <a:spcBef>
                <a:spcPts val="0"/>
              </a:spcBef>
              <a:spcAft>
                <a:spcPts val="0"/>
              </a:spcAft>
              <a:buClr>
                <a:schemeClr val="dk1"/>
              </a:buClr>
              <a:buSzPts val="1100"/>
              <a:buFont typeface="Wingdings" panose="05000000000000000000" pitchFamily="2" charset="2"/>
              <a:buChar char="Ø"/>
            </a:pPr>
            <a:r>
              <a:rPr lang="en-IN" dirty="0" err="1"/>
              <a:t>Amount_Paid</a:t>
            </a:r>
            <a:endParaRPr lang="en-IN" dirty="0"/>
          </a:p>
          <a:p>
            <a:pPr marL="0" lvl="0" indent="0" algn="l" rtl="0">
              <a:spcBef>
                <a:spcPts val="0"/>
              </a:spcBef>
              <a:spcAft>
                <a:spcPts val="0"/>
              </a:spcAft>
              <a:buClr>
                <a:schemeClr val="dk1"/>
              </a:buClr>
              <a:buSzPts val="1100"/>
              <a:buNone/>
            </a:pPr>
            <a:endParaRPr lang="en-IN" dirty="0"/>
          </a:p>
          <a:p>
            <a:pPr marL="0" lvl="0" indent="0" algn="l" rtl="0">
              <a:spcBef>
                <a:spcPts val="0"/>
              </a:spcBef>
              <a:spcAft>
                <a:spcPts val="0"/>
              </a:spcAft>
              <a:buClr>
                <a:schemeClr val="dk1"/>
              </a:buClr>
              <a:buSzPts val="1100"/>
              <a:buNone/>
            </a:pPr>
            <a:endParaRPr lang="en-IN" dirty="0"/>
          </a:p>
          <a:p>
            <a:pPr marL="0" lvl="0" indent="0" algn="l" rtl="0">
              <a:spcBef>
                <a:spcPts val="0"/>
              </a:spcBef>
              <a:spcAft>
                <a:spcPts val="0"/>
              </a:spcAft>
              <a:buClr>
                <a:schemeClr val="dk1"/>
              </a:buClr>
              <a:buSzPts val="1100"/>
              <a:buNone/>
            </a:pPr>
            <a:r>
              <a:rPr lang="en-IN" sz="1500" b="1" dirty="0"/>
              <a:t>Target Variable</a:t>
            </a:r>
          </a:p>
          <a:p>
            <a:pPr marL="285750" indent="-285750">
              <a:buClr>
                <a:schemeClr val="dk1"/>
              </a:buClr>
              <a:buSzPts val="1100"/>
              <a:buFont typeface="Wingdings" panose="05000000000000000000" pitchFamily="2" charset="2"/>
              <a:buChar char="Ø"/>
            </a:pPr>
            <a:r>
              <a:rPr lang="en-IN" dirty="0" err="1"/>
              <a:t>Fraud_Indicator</a:t>
            </a:r>
            <a:endParaRPr lang="en-IN" dirty="0"/>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Overview</a:t>
            </a:r>
            <a:endParaRPr dirty="0"/>
          </a:p>
        </p:txBody>
      </p:sp>
      <p:pic>
        <p:nvPicPr>
          <p:cNvPr id="2" name="ttsmaker-file-2024-2-27-17-57-4">
            <a:hlinkClick r:id="" action="ppaction://media"/>
            <a:extLst>
              <a:ext uri="{FF2B5EF4-FFF2-40B4-BE49-F238E27FC236}">
                <a16:creationId xmlns:a16="http://schemas.microsoft.com/office/drawing/2014/main" id="{3107B9DE-2A4D-DA05-679B-AFBB6738AB2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27525" y="2327275"/>
            <a:ext cx="487363" cy="4873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13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ECB249C-4508-09F9-CDCE-AED1F7B39732}"/>
              </a:ext>
            </a:extLst>
          </p:cNvPr>
          <p:cNvSpPr>
            <a:spLocks noGrp="1"/>
          </p:cNvSpPr>
          <p:nvPr>
            <p:ph type="subTitle" idx="1"/>
          </p:nvPr>
        </p:nvSpPr>
        <p:spPr/>
        <p:txBody>
          <a:bodyPr/>
          <a:lstStyle/>
          <a:p>
            <a:endParaRPr lang="en-IN" dirty="0"/>
          </a:p>
        </p:txBody>
      </p:sp>
      <p:sp>
        <p:nvSpPr>
          <p:cNvPr id="3" name="Title 2">
            <a:extLst>
              <a:ext uri="{FF2B5EF4-FFF2-40B4-BE49-F238E27FC236}">
                <a16:creationId xmlns:a16="http://schemas.microsoft.com/office/drawing/2014/main" id="{1DBD11AA-37EC-8FF6-64CE-402E37F7B4D0}"/>
              </a:ext>
            </a:extLst>
          </p:cNvPr>
          <p:cNvSpPr>
            <a:spLocks noGrp="1"/>
          </p:cNvSpPr>
          <p:nvPr>
            <p:ph type="title"/>
          </p:nvPr>
        </p:nvSpPr>
        <p:spPr/>
        <p:txBody>
          <a:bodyPr/>
          <a:lstStyle/>
          <a:p>
            <a:r>
              <a:rPr lang="en-IN" dirty="0"/>
              <a:t>Data Overview</a:t>
            </a:r>
          </a:p>
        </p:txBody>
      </p:sp>
      <p:pic>
        <p:nvPicPr>
          <p:cNvPr id="5" name="Picture 4">
            <a:extLst>
              <a:ext uri="{FF2B5EF4-FFF2-40B4-BE49-F238E27FC236}">
                <a16:creationId xmlns:a16="http://schemas.microsoft.com/office/drawing/2014/main" id="{086F33A6-C3CB-9530-0818-FB52FEB6FFCE}"/>
              </a:ext>
            </a:extLst>
          </p:cNvPr>
          <p:cNvPicPr>
            <a:picLocks noChangeAspect="1"/>
          </p:cNvPicPr>
          <p:nvPr/>
        </p:nvPicPr>
        <p:blipFill>
          <a:blip r:embed="rId4"/>
          <a:stretch>
            <a:fillRect/>
          </a:stretch>
        </p:blipFill>
        <p:spPr>
          <a:xfrm>
            <a:off x="125896" y="1146313"/>
            <a:ext cx="8872330" cy="2937314"/>
          </a:xfrm>
          <a:prstGeom prst="rect">
            <a:avLst/>
          </a:prstGeom>
        </p:spPr>
      </p:pic>
      <p:pic>
        <p:nvPicPr>
          <p:cNvPr id="4" name="ttsmaker-file-2024-2-27-17-59-57">
            <a:hlinkClick r:id="" action="ppaction://media"/>
            <a:extLst>
              <a:ext uri="{FF2B5EF4-FFF2-40B4-BE49-F238E27FC236}">
                <a16:creationId xmlns:a16="http://schemas.microsoft.com/office/drawing/2014/main" id="{8E690427-D372-766D-BDC1-4E706317B75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27525" y="2327275"/>
            <a:ext cx="487363" cy="487363"/>
          </a:xfrm>
          <a:prstGeom prst="rect">
            <a:avLst/>
          </a:prstGeom>
        </p:spPr>
      </p:pic>
    </p:spTree>
    <p:extLst>
      <p:ext uri="{BB962C8B-B14F-4D97-AF65-F5344CB8AC3E}">
        <p14:creationId xmlns:p14="http://schemas.microsoft.com/office/powerpoint/2010/main" val="27947167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4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DCABA-CC57-889C-9204-E191A325C51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8A2C05D6-2C54-4255-4D64-6AE56B768DF4}"/>
              </a:ext>
            </a:extLst>
          </p:cNvPr>
          <p:cNvSpPr>
            <a:spLocks noGrp="1"/>
          </p:cNvSpPr>
          <p:nvPr>
            <p:ph type="subTitle" idx="1"/>
          </p:nvPr>
        </p:nvSpPr>
        <p:spPr/>
        <p:txBody>
          <a:bodyPr/>
          <a:lstStyle/>
          <a:p>
            <a:endParaRPr lang="en-IN" dirty="0"/>
          </a:p>
        </p:txBody>
      </p:sp>
      <p:sp>
        <p:nvSpPr>
          <p:cNvPr id="3" name="Title 2">
            <a:extLst>
              <a:ext uri="{FF2B5EF4-FFF2-40B4-BE49-F238E27FC236}">
                <a16:creationId xmlns:a16="http://schemas.microsoft.com/office/drawing/2014/main" id="{B1F2C0B7-9D29-EAE5-A7C3-C8E00B4368E6}"/>
              </a:ext>
            </a:extLst>
          </p:cNvPr>
          <p:cNvSpPr>
            <a:spLocks noGrp="1"/>
          </p:cNvSpPr>
          <p:nvPr>
            <p:ph type="title"/>
          </p:nvPr>
        </p:nvSpPr>
        <p:spPr/>
        <p:txBody>
          <a:bodyPr/>
          <a:lstStyle/>
          <a:p>
            <a:r>
              <a:rPr lang="en-IN" dirty="0"/>
              <a:t>Data Overview</a:t>
            </a:r>
          </a:p>
        </p:txBody>
      </p:sp>
      <p:pic>
        <p:nvPicPr>
          <p:cNvPr id="6" name="Picture 5">
            <a:extLst>
              <a:ext uri="{FF2B5EF4-FFF2-40B4-BE49-F238E27FC236}">
                <a16:creationId xmlns:a16="http://schemas.microsoft.com/office/drawing/2014/main" id="{A7320956-BFB6-D164-BF94-819AEC04A5E8}"/>
              </a:ext>
            </a:extLst>
          </p:cNvPr>
          <p:cNvPicPr>
            <a:picLocks noChangeAspect="1"/>
          </p:cNvPicPr>
          <p:nvPr/>
        </p:nvPicPr>
        <p:blipFill>
          <a:blip r:embed="rId4"/>
          <a:stretch>
            <a:fillRect/>
          </a:stretch>
        </p:blipFill>
        <p:spPr>
          <a:xfrm>
            <a:off x="205408" y="1081600"/>
            <a:ext cx="8700053" cy="2980300"/>
          </a:xfrm>
          <a:prstGeom prst="rect">
            <a:avLst/>
          </a:prstGeom>
        </p:spPr>
      </p:pic>
      <p:pic>
        <p:nvPicPr>
          <p:cNvPr id="4" name="ttsmaker-file-2024-2-27-18-1-6">
            <a:hlinkClick r:id="" action="ppaction://media"/>
            <a:extLst>
              <a:ext uri="{FF2B5EF4-FFF2-40B4-BE49-F238E27FC236}">
                <a16:creationId xmlns:a16="http://schemas.microsoft.com/office/drawing/2014/main" id="{D24749A7-F659-A2F8-9F80-3E17C1C9CF0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27525" y="2327275"/>
            <a:ext cx="487363" cy="487363"/>
          </a:xfrm>
          <a:prstGeom prst="rect">
            <a:avLst/>
          </a:prstGeom>
        </p:spPr>
      </p:pic>
    </p:spTree>
    <p:extLst>
      <p:ext uri="{BB962C8B-B14F-4D97-AF65-F5344CB8AC3E}">
        <p14:creationId xmlns:p14="http://schemas.microsoft.com/office/powerpoint/2010/main" val="3426143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8E792-7148-8F5A-0888-D40458E7A8E2}"/>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F9C95E33-8FD0-4FC3-D95E-BD9049DBD380}"/>
              </a:ext>
            </a:extLst>
          </p:cNvPr>
          <p:cNvSpPr>
            <a:spLocks noGrp="1"/>
          </p:cNvSpPr>
          <p:nvPr>
            <p:ph type="subTitle" idx="1"/>
          </p:nvPr>
        </p:nvSpPr>
        <p:spPr/>
        <p:txBody>
          <a:bodyPr/>
          <a:lstStyle/>
          <a:p>
            <a:endParaRPr lang="en-IN" dirty="0"/>
          </a:p>
        </p:txBody>
      </p:sp>
      <p:sp>
        <p:nvSpPr>
          <p:cNvPr id="3" name="Title 2">
            <a:extLst>
              <a:ext uri="{FF2B5EF4-FFF2-40B4-BE49-F238E27FC236}">
                <a16:creationId xmlns:a16="http://schemas.microsoft.com/office/drawing/2014/main" id="{90ABA523-5A52-DE52-02FE-8B1911D2505A}"/>
              </a:ext>
            </a:extLst>
          </p:cNvPr>
          <p:cNvSpPr>
            <a:spLocks noGrp="1"/>
          </p:cNvSpPr>
          <p:nvPr>
            <p:ph type="title"/>
          </p:nvPr>
        </p:nvSpPr>
        <p:spPr/>
        <p:txBody>
          <a:bodyPr/>
          <a:lstStyle/>
          <a:p>
            <a:r>
              <a:rPr lang="en-IN" dirty="0"/>
              <a:t>Data Overview</a:t>
            </a:r>
          </a:p>
        </p:txBody>
      </p:sp>
      <p:pic>
        <p:nvPicPr>
          <p:cNvPr id="5" name="Picture 4">
            <a:extLst>
              <a:ext uri="{FF2B5EF4-FFF2-40B4-BE49-F238E27FC236}">
                <a16:creationId xmlns:a16="http://schemas.microsoft.com/office/drawing/2014/main" id="{13B9E219-DBA3-3BC1-EE8D-FF4286A47514}"/>
              </a:ext>
            </a:extLst>
          </p:cNvPr>
          <p:cNvPicPr>
            <a:picLocks noChangeAspect="1"/>
          </p:cNvPicPr>
          <p:nvPr/>
        </p:nvPicPr>
        <p:blipFill>
          <a:blip r:embed="rId4"/>
          <a:stretch>
            <a:fillRect/>
          </a:stretch>
        </p:blipFill>
        <p:spPr>
          <a:xfrm>
            <a:off x="225287" y="1087604"/>
            <a:ext cx="8673548" cy="2968291"/>
          </a:xfrm>
          <a:prstGeom prst="rect">
            <a:avLst/>
          </a:prstGeom>
        </p:spPr>
      </p:pic>
      <p:pic>
        <p:nvPicPr>
          <p:cNvPr id="4" name="ttsmaker-file-2024-2-27-18-2-7">
            <a:hlinkClick r:id="" action="ppaction://media"/>
            <a:extLst>
              <a:ext uri="{FF2B5EF4-FFF2-40B4-BE49-F238E27FC236}">
                <a16:creationId xmlns:a16="http://schemas.microsoft.com/office/drawing/2014/main" id="{5CBE5C8A-5F33-D014-3FE2-9AC1F0ECEB9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27525" y="2327275"/>
            <a:ext cx="487363" cy="487363"/>
          </a:xfrm>
          <a:prstGeom prst="rect">
            <a:avLst/>
          </a:prstGeom>
        </p:spPr>
      </p:pic>
    </p:spTree>
    <p:extLst>
      <p:ext uri="{BB962C8B-B14F-4D97-AF65-F5344CB8AC3E}">
        <p14:creationId xmlns:p14="http://schemas.microsoft.com/office/powerpoint/2010/main" val="4073127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08B86D93-6EEC-E115-37AF-100579952F58}"/>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272CEA3C-AF27-34F2-669B-E96686D230B2}"/>
              </a:ext>
            </a:extLst>
          </p:cNvPr>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Created a new column, '</a:t>
            </a:r>
            <a:r>
              <a:rPr lang="en-US" i="1" u="sng" dirty="0" err="1"/>
              <a:t>Amount_Difference</a:t>
            </a:r>
            <a:r>
              <a:rPr lang="en-US" dirty="0"/>
              <a:t>', in the dataset, representing the variance between the actual transaction amount and the amount paid. This allows the model to capture discrepancies between expected and observed payment values, potentially aiding in detecting anomalies or fraudulent transactions.</a:t>
            </a:r>
          </a:p>
        </p:txBody>
      </p:sp>
      <p:sp>
        <p:nvSpPr>
          <p:cNvPr id="547" name="Google Shape;547;p65">
            <a:extLst>
              <a:ext uri="{FF2B5EF4-FFF2-40B4-BE49-F238E27FC236}">
                <a16:creationId xmlns:a16="http://schemas.microsoft.com/office/drawing/2014/main" id="{601AA25E-1F8D-0A50-CB77-38860247264D}"/>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pic>
        <p:nvPicPr>
          <p:cNvPr id="3" name="Picture 2">
            <a:extLst>
              <a:ext uri="{FF2B5EF4-FFF2-40B4-BE49-F238E27FC236}">
                <a16:creationId xmlns:a16="http://schemas.microsoft.com/office/drawing/2014/main" id="{B45DC146-B8E2-FDCA-A870-C270C252D51C}"/>
              </a:ext>
            </a:extLst>
          </p:cNvPr>
          <p:cNvPicPr>
            <a:picLocks noChangeAspect="1"/>
          </p:cNvPicPr>
          <p:nvPr/>
        </p:nvPicPr>
        <p:blipFill>
          <a:blip r:embed="rId5"/>
          <a:stretch>
            <a:fillRect/>
          </a:stretch>
        </p:blipFill>
        <p:spPr>
          <a:xfrm>
            <a:off x="5302651" y="1017725"/>
            <a:ext cx="3349591" cy="3191188"/>
          </a:xfrm>
          <a:prstGeom prst="rect">
            <a:avLst/>
          </a:prstGeom>
        </p:spPr>
      </p:pic>
      <p:pic>
        <p:nvPicPr>
          <p:cNvPr id="2" name="ttsmaker-file-2024-2-27-18-6-26">
            <a:hlinkClick r:id="" action="ppaction://media"/>
            <a:extLst>
              <a:ext uri="{FF2B5EF4-FFF2-40B4-BE49-F238E27FC236}">
                <a16:creationId xmlns:a16="http://schemas.microsoft.com/office/drawing/2014/main" id="{24183E77-32C0-CBF7-FFDA-24E920E37C8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327525" y="2327275"/>
            <a:ext cx="487363" cy="487363"/>
          </a:xfrm>
          <a:prstGeom prst="rect">
            <a:avLst/>
          </a:prstGeom>
        </p:spPr>
      </p:pic>
    </p:spTree>
    <p:extLst>
      <p:ext uri="{BB962C8B-B14F-4D97-AF65-F5344CB8AC3E}">
        <p14:creationId xmlns:p14="http://schemas.microsoft.com/office/powerpoint/2010/main" val="4056350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6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C8BBE-1C08-DA13-6337-149E4264FCE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55060FCE-033C-5FDB-7385-8F13C696530F}"/>
              </a:ext>
            </a:extLst>
          </p:cNvPr>
          <p:cNvSpPr>
            <a:spLocks noGrp="1"/>
          </p:cNvSpPr>
          <p:nvPr>
            <p:ph type="subTitle" idx="1"/>
          </p:nvPr>
        </p:nvSpPr>
        <p:spPr/>
        <p:txBody>
          <a:bodyPr/>
          <a:lstStyle/>
          <a:p>
            <a:endParaRPr lang="en-IN" dirty="0"/>
          </a:p>
        </p:txBody>
      </p:sp>
      <p:sp>
        <p:nvSpPr>
          <p:cNvPr id="3" name="Title 2">
            <a:extLst>
              <a:ext uri="{FF2B5EF4-FFF2-40B4-BE49-F238E27FC236}">
                <a16:creationId xmlns:a16="http://schemas.microsoft.com/office/drawing/2014/main" id="{D735D81D-9572-72D6-18A8-0BDD2393C526}"/>
              </a:ext>
            </a:extLst>
          </p:cNvPr>
          <p:cNvSpPr>
            <a:spLocks noGrp="1"/>
          </p:cNvSpPr>
          <p:nvPr>
            <p:ph type="title"/>
          </p:nvPr>
        </p:nvSpPr>
        <p:spPr/>
        <p:txBody>
          <a:bodyPr/>
          <a:lstStyle/>
          <a:p>
            <a:r>
              <a:rPr lang="en-IN" dirty="0"/>
              <a:t>Model Development</a:t>
            </a:r>
          </a:p>
        </p:txBody>
      </p:sp>
      <p:pic>
        <p:nvPicPr>
          <p:cNvPr id="6" name="Picture 5">
            <a:extLst>
              <a:ext uri="{FF2B5EF4-FFF2-40B4-BE49-F238E27FC236}">
                <a16:creationId xmlns:a16="http://schemas.microsoft.com/office/drawing/2014/main" id="{4F4D4EB7-217A-BCEA-182C-0614153BBD2B}"/>
              </a:ext>
            </a:extLst>
          </p:cNvPr>
          <p:cNvPicPr>
            <a:picLocks noChangeAspect="1"/>
          </p:cNvPicPr>
          <p:nvPr/>
        </p:nvPicPr>
        <p:blipFill>
          <a:blip r:embed="rId4"/>
          <a:stretch>
            <a:fillRect/>
          </a:stretch>
        </p:blipFill>
        <p:spPr>
          <a:xfrm>
            <a:off x="1239255" y="1017725"/>
            <a:ext cx="6665490" cy="3450534"/>
          </a:xfrm>
          <a:prstGeom prst="rect">
            <a:avLst/>
          </a:prstGeom>
        </p:spPr>
      </p:pic>
      <p:pic>
        <p:nvPicPr>
          <p:cNvPr id="4" name="ttsmaker-file-2024-2-27-18-7-42">
            <a:hlinkClick r:id="" action="ppaction://media"/>
            <a:extLst>
              <a:ext uri="{FF2B5EF4-FFF2-40B4-BE49-F238E27FC236}">
                <a16:creationId xmlns:a16="http://schemas.microsoft.com/office/drawing/2014/main" id="{0F2DA3C5-8136-AD3D-8CB9-34511E5232C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27525" y="2327275"/>
            <a:ext cx="487363" cy="487363"/>
          </a:xfrm>
          <a:prstGeom prst="rect">
            <a:avLst/>
          </a:prstGeom>
        </p:spPr>
      </p:pic>
    </p:spTree>
    <p:extLst>
      <p:ext uri="{BB962C8B-B14F-4D97-AF65-F5344CB8AC3E}">
        <p14:creationId xmlns:p14="http://schemas.microsoft.com/office/powerpoint/2010/main" val="504505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9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342</Words>
  <Application>Microsoft Office PowerPoint</Application>
  <PresentationFormat>On-screen Show (16:9)</PresentationFormat>
  <Paragraphs>39</Paragraphs>
  <Slides>13</Slides>
  <Notes>8</Notes>
  <HiddenSlides>0</HiddenSlides>
  <MMClips>11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Merriweather Light</vt:lpstr>
      <vt:lpstr>Lato</vt:lpstr>
      <vt:lpstr>Vidaloka</vt:lpstr>
      <vt:lpstr>Arial</vt:lpstr>
      <vt:lpstr>Wingdings</vt:lpstr>
      <vt:lpstr>Montserrat</vt:lpstr>
      <vt:lpstr>Minimalist Business Slides XL by Slidesgo</vt:lpstr>
      <vt:lpstr>Fastag Fraud Detection Project</vt:lpstr>
      <vt:lpstr>Introduction</vt:lpstr>
      <vt:lpstr>Problem Statement</vt:lpstr>
      <vt:lpstr>Data Overview</vt:lpstr>
      <vt:lpstr>Data Overview</vt:lpstr>
      <vt:lpstr>Data Overview</vt:lpstr>
      <vt:lpstr>Data Overview</vt:lpstr>
      <vt:lpstr>Feature Engineering</vt:lpstr>
      <vt:lpstr>Model Development</vt:lpstr>
      <vt:lpstr>Splitting the Dataset</vt:lpstr>
      <vt:lpstr>Model Training</vt:lpstr>
      <vt:lpstr>Evaluation Metrics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Fastag Fraud Detection Project</dc:title>
  <cp:lastModifiedBy>Mrugank Raut</cp:lastModifiedBy>
  <cp:revision>18</cp:revision>
  <dcterms:modified xsi:type="dcterms:W3CDTF">2024-02-27T13:18:01Z</dcterms:modified>
</cp:coreProperties>
</file>