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be892f2d7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be892f2d7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be892f2d7_1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be892f2d7_1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be892f2d7_1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0be892f2d7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be892f2d7_1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0be892f2d7_1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be892f2d7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0be892f2d7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be892f2d7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be892f2d7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0be892f2d7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0be892f2d7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0be892f2d7_1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0be892f2d7_1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0be892f2d7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0be892f2d7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be892f2d7_1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0be892f2d7_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be892f2d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be892f2d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be892f2d7_1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0be892f2d7_1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0be892f2d7_1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0be892f2d7_1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be892f2d7_1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be892f2d7_1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be892f2d7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be892f2d7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be892f2d7_1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be892f2d7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be892f2d7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be892f2d7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be892f2d7_1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be892f2d7_1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be892f2d7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be892f2d7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be892f2d7_1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be892f2d7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Predicting Medical Insurance Charges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-Mrugank Raut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Encoding</a:t>
            </a:r>
            <a:endParaRPr/>
          </a:p>
        </p:txBody>
      </p:sp>
      <p:pic>
        <p:nvPicPr>
          <p:cNvPr id="339" name="Google Shape;339;p22"/>
          <p:cNvPicPr preferRelativeResize="0"/>
          <p:nvPr/>
        </p:nvPicPr>
        <p:blipFill>
          <a:blip r:embed="rId3">
            <a:alphaModFix/>
          </a:blip>
          <a:stretch>
            <a:fillRect/>
          </a:stretch>
        </p:blipFill>
        <p:spPr>
          <a:xfrm>
            <a:off x="2357588" y="1644325"/>
            <a:ext cx="4428800" cy="1526975"/>
          </a:xfrm>
          <a:prstGeom prst="rect">
            <a:avLst/>
          </a:prstGeom>
          <a:noFill/>
          <a:ln>
            <a:noFill/>
          </a:ln>
        </p:spPr>
      </p:pic>
      <p:pic>
        <p:nvPicPr>
          <p:cNvPr id="340" name="Google Shape;340;p22"/>
          <p:cNvPicPr preferRelativeResize="0"/>
          <p:nvPr/>
        </p:nvPicPr>
        <p:blipFill>
          <a:blip r:embed="rId4">
            <a:alphaModFix/>
          </a:blip>
          <a:stretch>
            <a:fillRect/>
          </a:stretch>
        </p:blipFill>
        <p:spPr>
          <a:xfrm>
            <a:off x="1517350" y="3217750"/>
            <a:ext cx="6109283" cy="17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Scaling</a:t>
            </a:r>
            <a:endParaRPr/>
          </a:p>
        </p:txBody>
      </p:sp>
      <p:pic>
        <p:nvPicPr>
          <p:cNvPr id="346" name="Google Shape;346;p23"/>
          <p:cNvPicPr preferRelativeResize="0"/>
          <p:nvPr/>
        </p:nvPicPr>
        <p:blipFill>
          <a:blip r:embed="rId3">
            <a:alphaModFix/>
          </a:blip>
          <a:stretch>
            <a:fillRect/>
          </a:stretch>
        </p:blipFill>
        <p:spPr>
          <a:xfrm>
            <a:off x="1425827" y="1597875"/>
            <a:ext cx="6292325" cy="270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Multicollinearity Check</a:t>
            </a:r>
            <a:endParaRPr/>
          </a:p>
        </p:txBody>
      </p:sp>
      <p:pic>
        <p:nvPicPr>
          <p:cNvPr id="352" name="Google Shape;352;p24"/>
          <p:cNvPicPr preferRelativeResize="0"/>
          <p:nvPr/>
        </p:nvPicPr>
        <p:blipFill>
          <a:blip r:embed="rId3">
            <a:alphaModFix/>
          </a:blip>
          <a:stretch>
            <a:fillRect/>
          </a:stretch>
        </p:blipFill>
        <p:spPr>
          <a:xfrm>
            <a:off x="2158500" y="1308200"/>
            <a:ext cx="4827003" cy="3240825"/>
          </a:xfrm>
          <a:prstGeom prst="rect">
            <a:avLst/>
          </a:prstGeom>
          <a:noFill/>
          <a:ln>
            <a:noFill/>
          </a:ln>
        </p:spPr>
      </p:pic>
      <p:sp>
        <p:nvSpPr>
          <p:cNvPr id="353" name="Google Shape;353;p24"/>
          <p:cNvSpPr txBox="1"/>
          <p:nvPr/>
        </p:nvSpPr>
        <p:spPr>
          <a:xfrm>
            <a:off x="2370600" y="4758600"/>
            <a:ext cx="4896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No any highly correlated features are present</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Splitting the Dataset</a:t>
            </a:r>
            <a:endParaRPr/>
          </a:p>
        </p:txBody>
      </p:sp>
      <p:pic>
        <p:nvPicPr>
          <p:cNvPr id="359" name="Google Shape;359;p25"/>
          <p:cNvPicPr preferRelativeResize="0"/>
          <p:nvPr/>
        </p:nvPicPr>
        <p:blipFill>
          <a:blip r:embed="rId3">
            <a:alphaModFix/>
          </a:blip>
          <a:stretch>
            <a:fillRect/>
          </a:stretch>
        </p:blipFill>
        <p:spPr>
          <a:xfrm>
            <a:off x="1586575" y="1453325"/>
            <a:ext cx="6464949" cy="262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 - Linear Regression</a:t>
            </a:r>
            <a:endParaRPr/>
          </a:p>
        </p:txBody>
      </p:sp>
      <p:pic>
        <p:nvPicPr>
          <p:cNvPr id="365" name="Google Shape;365;p26"/>
          <p:cNvPicPr preferRelativeResize="0"/>
          <p:nvPr/>
        </p:nvPicPr>
        <p:blipFill>
          <a:blip r:embed="rId3">
            <a:alphaModFix/>
          </a:blip>
          <a:stretch>
            <a:fillRect/>
          </a:stretch>
        </p:blipFill>
        <p:spPr>
          <a:xfrm>
            <a:off x="2212788" y="1461225"/>
            <a:ext cx="4718426" cy="3565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 Ridge Regression</a:t>
            </a:r>
            <a:endParaRPr/>
          </a:p>
          <a:p>
            <a:pPr indent="0" lvl="0" marL="0" rtl="0" algn="l">
              <a:spcBef>
                <a:spcPts val="0"/>
              </a:spcBef>
              <a:spcAft>
                <a:spcPts val="0"/>
              </a:spcAft>
              <a:buNone/>
            </a:pPr>
            <a:r>
              <a:t/>
            </a:r>
            <a:endParaRPr/>
          </a:p>
        </p:txBody>
      </p:sp>
      <p:pic>
        <p:nvPicPr>
          <p:cNvPr id="371" name="Google Shape;371;p27"/>
          <p:cNvPicPr preferRelativeResize="0"/>
          <p:nvPr/>
        </p:nvPicPr>
        <p:blipFill>
          <a:blip r:embed="rId3">
            <a:alphaModFix/>
          </a:blip>
          <a:stretch>
            <a:fillRect/>
          </a:stretch>
        </p:blipFill>
        <p:spPr>
          <a:xfrm>
            <a:off x="1028075" y="1597875"/>
            <a:ext cx="3970650" cy="2518825"/>
          </a:xfrm>
          <a:prstGeom prst="rect">
            <a:avLst/>
          </a:prstGeom>
          <a:noFill/>
          <a:ln>
            <a:noFill/>
          </a:ln>
        </p:spPr>
      </p:pic>
      <p:pic>
        <p:nvPicPr>
          <p:cNvPr id="372" name="Google Shape;372;p27"/>
          <p:cNvPicPr preferRelativeResize="0"/>
          <p:nvPr/>
        </p:nvPicPr>
        <p:blipFill>
          <a:blip r:embed="rId4">
            <a:alphaModFix/>
          </a:blip>
          <a:stretch>
            <a:fillRect/>
          </a:stretch>
        </p:blipFill>
        <p:spPr>
          <a:xfrm>
            <a:off x="5126100" y="1597875"/>
            <a:ext cx="3865501" cy="251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 Lasso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78" name="Google Shape;378;p28"/>
          <p:cNvPicPr preferRelativeResize="0"/>
          <p:nvPr/>
        </p:nvPicPr>
        <p:blipFill>
          <a:blip r:embed="rId3">
            <a:alphaModFix/>
          </a:blip>
          <a:stretch>
            <a:fillRect/>
          </a:stretch>
        </p:blipFill>
        <p:spPr>
          <a:xfrm>
            <a:off x="943025" y="1597875"/>
            <a:ext cx="4092426" cy="2527325"/>
          </a:xfrm>
          <a:prstGeom prst="rect">
            <a:avLst/>
          </a:prstGeom>
          <a:noFill/>
          <a:ln>
            <a:noFill/>
          </a:ln>
        </p:spPr>
      </p:pic>
      <p:pic>
        <p:nvPicPr>
          <p:cNvPr id="379" name="Google Shape;379;p28"/>
          <p:cNvPicPr preferRelativeResize="0"/>
          <p:nvPr/>
        </p:nvPicPr>
        <p:blipFill>
          <a:blip r:embed="rId4">
            <a:alphaModFix/>
          </a:blip>
          <a:stretch>
            <a:fillRect/>
          </a:stretch>
        </p:blipFill>
        <p:spPr>
          <a:xfrm>
            <a:off x="5094000" y="1597875"/>
            <a:ext cx="3922800" cy="252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 - Random Forest Model</a:t>
            </a:r>
            <a:endParaRPr/>
          </a:p>
        </p:txBody>
      </p:sp>
      <p:pic>
        <p:nvPicPr>
          <p:cNvPr id="385" name="Google Shape;385;p29"/>
          <p:cNvPicPr preferRelativeResize="0"/>
          <p:nvPr/>
        </p:nvPicPr>
        <p:blipFill>
          <a:blip r:embed="rId3">
            <a:alphaModFix/>
          </a:blip>
          <a:stretch>
            <a:fillRect/>
          </a:stretch>
        </p:blipFill>
        <p:spPr>
          <a:xfrm>
            <a:off x="2616289" y="1291200"/>
            <a:ext cx="3911425" cy="371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 - GB regressor Model</a:t>
            </a:r>
            <a:endParaRPr/>
          </a:p>
        </p:txBody>
      </p:sp>
      <p:pic>
        <p:nvPicPr>
          <p:cNvPr id="391" name="Google Shape;391;p30"/>
          <p:cNvPicPr preferRelativeResize="0"/>
          <p:nvPr/>
        </p:nvPicPr>
        <p:blipFill>
          <a:blip r:embed="rId3">
            <a:alphaModFix/>
          </a:blip>
          <a:stretch>
            <a:fillRect/>
          </a:stretch>
        </p:blipFill>
        <p:spPr>
          <a:xfrm>
            <a:off x="2532063" y="1231700"/>
            <a:ext cx="4079876" cy="371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pic>
        <p:nvPicPr>
          <p:cNvPr id="397" name="Google Shape;397;p31"/>
          <p:cNvPicPr preferRelativeResize="0"/>
          <p:nvPr/>
        </p:nvPicPr>
        <p:blipFill>
          <a:blip r:embed="rId3">
            <a:alphaModFix/>
          </a:blip>
          <a:stretch>
            <a:fillRect/>
          </a:stretch>
        </p:blipFill>
        <p:spPr>
          <a:xfrm>
            <a:off x="945248" y="2081300"/>
            <a:ext cx="7253499" cy="2688750"/>
          </a:xfrm>
          <a:prstGeom prst="rect">
            <a:avLst/>
          </a:prstGeom>
          <a:noFill/>
          <a:ln>
            <a:noFill/>
          </a:ln>
        </p:spPr>
      </p:pic>
      <p:sp>
        <p:nvSpPr>
          <p:cNvPr id="398" name="Google Shape;398;p31"/>
          <p:cNvSpPr txBox="1"/>
          <p:nvPr/>
        </p:nvSpPr>
        <p:spPr>
          <a:xfrm>
            <a:off x="2068350" y="1549200"/>
            <a:ext cx="5007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Random forest Model gives best R2 score so we will do hyperparameter tuning on it</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Health insurance is a type of insurance that covers medical expenses that arise due to an illness. These expenses could be related to hospitalisation costs, cost of medicines or doctor consultation fees. The main purpose of medical insurance is to receive the best medical care without any strain on your finances. Health insurance plans offer protection against high medical costs. It covers hospitalization expenses, day care procedures, domiciliary expenses, and ambulance charges, besides many others. Based on certain input features such as age , bmi,no of dependents ,smoker ,region medical insurance is calculated.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pic>
        <p:nvPicPr>
          <p:cNvPr id="404" name="Google Shape;404;p32"/>
          <p:cNvPicPr preferRelativeResize="0"/>
          <p:nvPr/>
        </p:nvPicPr>
        <p:blipFill>
          <a:blip r:embed="rId3">
            <a:alphaModFix/>
          </a:blip>
          <a:stretch>
            <a:fillRect/>
          </a:stretch>
        </p:blipFill>
        <p:spPr>
          <a:xfrm>
            <a:off x="1769538" y="1486725"/>
            <a:ext cx="5604934"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Saving the Model</a:t>
            </a:r>
            <a:endParaRPr/>
          </a:p>
        </p:txBody>
      </p:sp>
      <p:pic>
        <p:nvPicPr>
          <p:cNvPr id="410" name="Google Shape;410;p33"/>
          <p:cNvPicPr preferRelativeResize="0"/>
          <p:nvPr/>
        </p:nvPicPr>
        <p:blipFill>
          <a:blip r:embed="rId3">
            <a:alphaModFix/>
          </a:blip>
          <a:stretch>
            <a:fillRect/>
          </a:stretch>
        </p:blipFill>
        <p:spPr>
          <a:xfrm>
            <a:off x="1695450" y="2141350"/>
            <a:ext cx="5753100" cy="151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age:</a:t>
            </a:r>
            <a:r>
              <a:rPr lang="en"/>
              <a:t> age of primary beneficiary </a:t>
            </a:r>
            <a:endParaRPr/>
          </a:p>
          <a:p>
            <a:pPr indent="-311150" lvl="0" marL="457200" rtl="0" algn="l">
              <a:spcBef>
                <a:spcPts val="0"/>
              </a:spcBef>
              <a:spcAft>
                <a:spcPts val="0"/>
              </a:spcAft>
              <a:buSzPts val="1300"/>
              <a:buChar char="●"/>
            </a:pPr>
            <a:r>
              <a:rPr b="1" lang="en" u="sng"/>
              <a:t>sex:</a:t>
            </a:r>
            <a:r>
              <a:rPr lang="en"/>
              <a:t> insurance contractor gender, female, male</a:t>
            </a:r>
            <a:endParaRPr/>
          </a:p>
          <a:p>
            <a:pPr indent="-311150" lvl="0" marL="457200" rtl="0" algn="l">
              <a:spcBef>
                <a:spcPts val="0"/>
              </a:spcBef>
              <a:spcAft>
                <a:spcPts val="0"/>
              </a:spcAft>
              <a:buSzPts val="1300"/>
              <a:buChar char="●"/>
            </a:pPr>
            <a:r>
              <a:rPr b="1" lang="en" u="sng"/>
              <a:t>bmi:</a:t>
            </a:r>
            <a:r>
              <a:rPr lang="en"/>
              <a:t> Body mass index, providing an understanding of body, weights that are relatively high or low relative to height, objective index of body weight (kg / m ^ 2) using the ratio of height to weight, ideally 18.5 to 24.9.</a:t>
            </a:r>
            <a:endParaRPr/>
          </a:p>
          <a:p>
            <a:pPr indent="-311150" lvl="0" marL="457200" rtl="0" algn="l">
              <a:spcBef>
                <a:spcPts val="0"/>
              </a:spcBef>
              <a:spcAft>
                <a:spcPts val="0"/>
              </a:spcAft>
              <a:buSzPts val="1300"/>
              <a:buChar char="●"/>
            </a:pPr>
            <a:r>
              <a:rPr b="1" lang="en" u="sng"/>
              <a:t>children:</a:t>
            </a:r>
            <a:r>
              <a:rPr lang="en"/>
              <a:t> Number of children covered by health insurance / Number of dependents </a:t>
            </a:r>
            <a:endParaRPr/>
          </a:p>
          <a:p>
            <a:pPr indent="-311150" lvl="0" marL="457200" rtl="0" algn="l">
              <a:spcBef>
                <a:spcPts val="0"/>
              </a:spcBef>
              <a:spcAft>
                <a:spcPts val="0"/>
              </a:spcAft>
              <a:buSzPts val="1300"/>
              <a:buChar char="●"/>
            </a:pPr>
            <a:r>
              <a:rPr b="1" lang="en" u="sng"/>
              <a:t>smoker:</a:t>
            </a:r>
            <a:r>
              <a:rPr lang="en"/>
              <a:t> Smoking </a:t>
            </a:r>
            <a:endParaRPr/>
          </a:p>
          <a:p>
            <a:pPr indent="-311150" lvl="0" marL="457200" rtl="0" algn="l">
              <a:spcBef>
                <a:spcPts val="0"/>
              </a:spcBef>
              <a:spcAft>
                <a:spcPts val="0"/>
              </a:spcAft>
              <a:buSzPts val="1300"/>
              <a:buChar char="●"/>
            </a:pPr>
            <a:r>
              <a:rPr b="1" lang="en" u="sng"/>
              <a:t>region:</a:t>
            </a:r>
            <a:r>
              <a:rPr lang="en"/>
              <a:t> the beneficiary's residential area in the US, northeast, southeast, southwest, northwest. </a:t>
            </a:r>
            <a:endParaRPr/>
          </a:p>
          <a:p>
            <a:pPr indent="-311150" lvl="0" marL="457200" rtl="0" algn="l">
              <a:spcBef>
                <a:spcPts val="0"/>
              </a:spcBef>
              <a:spcAft>
                <a:spcPts val="0"/>
              </a:spcAft>
              <a:buSzPts val="1300"/>
              <a:buChar char="●"/>
            </a:pPr>
            <a:r>
              <a:rPr b="1" lang="en" u="sng"/>
              <a:t>charges:</a:t>
            </a:r>
            <a:r>
              <a:rPr lang="en"/>
              <a:t> Individual medical costs billed by health insurance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Loading &amp; Initial Exploration</a:t>
            </a:r>
            <a:endParaRPr/>
          </a:p>
        </p:txBody>
      </p:sp>
      <p:pic>
        <p:nvPicPr>
          <p:cNvPr id="296" name="Google Shape;296;p16"/>
          <p:cNvPicPr preferRelativeResize="0"/>
          <p:nvPr/>
        </p:nvPicPr>
        <p:blipFill>
          <a:blip r:embed="rId3">
            <a:alphaModFix/>
          </a:blip>
          <a:stretch>
            <a:fillRect/>
          </a:stretch>
        </p:blipFill>
        <p:spPr>
          <a:xfrm>
            <a:off x="2556450" y="1597874"/>
            <a:ext cx="4031100" cy="1338200"/>
          </a:xfrm>
          <a:prstGeom prst="rect">
            <a:avLst/>
          </a:prstGeom>
          <a:noFill/>
          <a:ln>
            <a:noFill/>
          </a:ln>
        </p:spPr>
      </p:pic>
      <p:pic>
        <p:nvPicPr>
          <p:cNvPr id="297" name="Google Shape;297;p16"/>
          <p:cNvPicPr preferRelativeResize="0"/>
          <p:nvPr/>
        </p:nvPicPr>
        <p:blipFill>
          <a:blip r:embed="rId4">
            <a:alphaModFix/>
          </a:blip>
          <a:stretch>
            <a:fillRect/>
          </a:stretch>
        </p:blipFill>
        <p:spPr>
          <a:xfrm>
            <a:off x="2943225" y="3116343"/>
            <a:ext cx="3257550" cy="1793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Handling Missing Data</a:t>
            </a:r>
            <a:endParaRPr/>
          </a:p>
        </p:txBody>
      </p:sp>
      <p:pic>
        <p:nvPicPr>
          <p:cNvPr id="303" name="Google Shape;303;p17"/>
          <p:cNvPicPr preferRelativeResize="0"/>
          <p:nvPr/>
        </p:nvPicPr>
        <p:blipFill>
          <a:blip r:embed="rId3">
            <a:alphaModFix/>
          </a:blip>
          <a:stretch>
            <a:fillRect/>
          </a:stretch>
        </p:blipFill>
        <p:spPr>
          <a:xfrm>
            <a:off x="3164311" y="1597875"/>
            <a:ext cx="2815375" cy="2831875"/>
          </a:xfrm>
          <a:prstGeom prst="rect">
            <a:avLst/>
          </a:prstGeom>
          <a:noFill/>
          <a:ln>
            <a:noFill/>
          </a:ln>
        </p:spPr>
      </p:pic>
      <p:sp>
        <p:nvSpPr>
          <p:cNvPr id="304" name="Google Shape;304;p17"/>
          <p:cNvSpPr txBox="1"/>
          <p:nvPr/>
        </p:nvSpPr>
        <p:spPr>
          <a:xfrm>
            <a:off x="2123538" y="4660800"/>
            <a:ext cx="4896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No Missing Value is found</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Handling Outliers - data[‘age’]</a:t>
            </a:r>
            <a:endParaRPr/>
          </a:p>
        </p:txBody>
      </p:sp>
      <p:pic>
        <p:nvPicPr>
          <p:cNvPr id="310" name="Google Shape;310;p18"/>
          <p:cNvPicPr preferRelativeResize="0"/>
          <p:nvPr/>
        </p:nvPicPr>
        <p:blipFill>
          <a:blip r:embed="rId3">
            <a:alphaModFix/>
          </a:blip>
          <a:stretch>
            <a:fillRect/>
          </a:stretch>
        </p:blipFill>
        <p:spPr>
          <a:xfrm>
            <a:off x="2616412" y="1316675"/>
            <a:ext cx="3911166" cy="3240824"/>
          </a:xfrm>
          <a:prstGeom prst="rect">
            <a:avLst/>
          </a:prstGeom>
          <a:noFill/>
          <a:ln>
            <a:noFill/>
          </a:ln>
        </p:spPr>
      </p:pic>
      <p:sp>
        <p:nvSpPr>
          <p:cNvPr id="311" name="Google Shape;311;p18"/>
          <p:cNvSpPr txBox="1"/>
          <p:nvPr/>
        </p:nvSpPr>
        <p:spPr>
          <a:xfrm>
            <a:off x="2123550" y="4626775"/>
            <a:ext cx="4896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All values are seem to be in IQR range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Handling Outliers - data[‘bmi’]</a:t>
            </a:r>
            <a:endParaRPr/>
          </a:p>
        </p:txBody>
      </p:sp>
      <p:pic>
        <p:nvPicPr>
          <p:cNvPr id="317" name="Google Shape;317;p19"/>
          <p:cNvPicPr preferRelativeResize="0"/>
          <p:nvPr/>
        </p:nvPicPr>
        <p:blipFill>
          <a:blip r:embed="rId3">
            <a:alphaModFix/>
          </a:blip>
          <a:stretch>
            <a:fillRect/>
          </a:stretch>
        </p:blipFill>
        <p:spPr>
          <a:xfrm>
            <a:off x="1303800" y="1724788"/>
            <a:ext cx="3343375" cy="2726475"/>
          </a:xfrm>
          <a:prstGeom prst="rect">
            <a:avLst/>
          </a:prstGeom>
          <a:noFill/>
          <a:ln>
            <a:noFill/>
          </a:ln>
        </p:spPr>
      </p:pic>
      <p:pic>
        <p:nvPicPr>
          <p:cNvPr id="318" name="Google Shape;318;p19"/>
          <p:cNvPicPr preferRelativeResize="0"/>
          <p:nvPr/>
        </p:nvPicPr>
        <p:blipFill>
          <a:blip r:embed="rId4">
            <a:alphaModFix/>
          </a:blip>
          <a:stretch>
            <a:fillRect/>
          </a:stretch>
        </p:blipFill>
        <p:spPr>
          <a:xfrm>
            <a:off x="5062775" y="1747538"/>
            <a:ext cx="3271526" cy="2680950"/>
          </a:xfrm>
          <a:prstGeom prst="rect">
            <a:avLst/>
          </a:prstGeom>
          <a:noFill/>
          <a:ln>
            <a:noFill/>
          </a:ln>
        </p:spPr>
      </p:pic>
      <p:sp>
        <p:nvSpPr>
          <p:cNvPr id="319" name="Google Shape;319;p19"/>
          <p:cNvSpPr txBox="1"/>
          <p:nvPr/>
        </p:nvSpPr>
        <p:spPr>
          <a:xfrm>
            <a:off x="2370600" y="4677800"/>
            <a:ext cx="4896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Outliers were detected using IQR method and removed</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 BMI Category</a:t>
            </a:r>
            <a:endParaRPr/>
          </a:p>
        </p:txBody>
      </p:sp>
      <p:pic>
        <p:nvPicPr>
          <p:cNvPr id="325" name="Google Shape;325;p20"/>
          <p:cNvPicPr preferRelativeResize="0"/>
          <p:nvPr/>
        </p:nvPicPr>
        <p:blipFill>
          <a:blip r:embed="rId3">
            <a:alphaModFix/>
          </a:blip>
          <a:stretch>
            <a:fillRect/>
          </a:stretch>
        </p:blipFill>
        <p:spPr>
          <a:xfrm>
            <a:off x="1544938" y="1557675"/>
            <a:ext cx="6548226" cy="1466425"/>
          </a:xfrm>
          <a:prstGeom prst="rect">
            <a:avLst/>
          </a:prstGeom>
          <a:noFill/>
          <a:ln>
            <a:noFill/>
          </a:ln>
        </p:spPr>
      </p:pic>
      <p:pic>
        <p:nvPicPr>
          <p:cNvPr id="326" name="Google Shape;326;p20"/>
          <p:cNvPicPr preferRelativeResize="0"/>
          <p:nvPr/>
        </p:nvPicPr>
        <p:blipFill>
          <a:blip r:embed="rId4">
            <a:alphaModFix/>
          </a:blip>
          <a:stretch>
            <a:fillRect/>
          </a:stretch>
        </p:blipFill>
        <p:spPr>
          <a:xfrm>
            <a:off x="3338613" y="3176501"/>
            <a:ext cx="2466768" cy="1814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 Age Category</a:t>
            </a:r>
            <a:endParaRPr/>
          </a:p>
        </p:txBody>
      </p:sp>
      <p:pic>
        <p:nvPicPr>
          <p:cNvPr id="332" name="Google Shape;332;p21"/>
          <p:cNvPicPr preferRelativeResize="0"/>
          <p:nvPr/>
        </p:nvPicPr>
        <p:blipFill>
          <a:blip r:embed="rId3">
            <a:alphaModFix/>
          </a:blip>
          <a:stretch>
            <a:fillRect/>
          </a:stretch>
        </p:blipFill>
        <p:spPr>
          <a:xfrm>
            <a:off x="1960901" y="1453325"/>
            <a:ext cx="5222200" cy="1719500"/>
          </a:xfrm>
          <a:prstGeom prst="rect">
            <a:avLst/>
          </a:prstGeom>
          <a:noFill/>
          <a:ln>
            <a:noFill/>
          </a:ln>
        </p:spPr>
      </p:pic>
      <p:pic>
        <p:nvPicPr>
          <p:cNvPr id="333" name="Google Shape;333;p21"/>
          <p:cNvPicPr preferRelativeResize="0"/>
          <p:nvPr/>
        </p:nvPicPr>
        <p:blipFill>
          <a:blip r:embed="rId4">
            <a:alphaModFix/>
          </a:blip>
          <a:stretch>
            <a:fillRect/>
          </a:stretch>
        </p:blipFill>
        <p:spPr>
          <a:xfrm>
            <a:off x="3326250" y="3284150"/>
            <a:ext cx="2375850" cy="1765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