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96" r:id="rId1"/>
  </p:sldMasterIdLst>
  <p:sldIdLst>
    <p:sldId id="256" r:id="rId2"/>
    <p:sldId id="258" r:id="rId3"/>
    <p:sldId id="269" r:id="rId4"/>
    <p:sldId id="259" r:id="rId5"/>
    <p:sldId id="257" r:id="rId6"/>
    <p:sldId id="260" r:id="rId7"/>
    <p:sldId id="261" r:id="rId8"/>
    <p:sldId id="262" r:id="rId9"/>
    <p:sldId id="267" r:id="rId10"/>
    <p:sldId id="263"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02829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3207305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7601000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3/5/2023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498329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3/5/2023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1833046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3/5/2023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5250962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64C608-40B1-4030-A28D-5B74BC98ADCE}" type="datetimeFigureOut">
              <a:rPr lang="en-US" smtClean="0"/>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0908791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64C608-40B1-4030-A28D-5B74BC98ADCE}" type="datetimeFigureOut">
              <a:rPr lang="en-US" smtClean="0"/>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7802682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64C608-40B1-4030-A28D-5B74BC98ADCE}" type="datetimeFigureOut">
              <a:rPr lang="en-US" smtClean="0"/>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352555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93757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64C608-40B1-4030-A28D-5B74BC98ADCE}" type="datetimeFigureOut">
              <a:rPr lang="en-US" smtClean="0"/>
              <a:t>3/5/2023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9129813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64C608-40B1-4030-A28D-5B74BC98ADCE}" type="datetimeFigureOut">
              <a:rPr lang="en-US" smtClean="0"/>
              <a:t>3/5/2023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2158076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3/5/2023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58902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3/5/2023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82413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3/5/2023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2804306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3/5/2023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85365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664C608-40B1-4030-A28D-5B74BC98ADCE}" type="datetimeFigureOut">
              <a:rPr lang="en-US" smtClean="0"/>
              <a:t>3/5/2023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82547522"/>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 id="2147484008" r:id="rId12"/>
    <p:sldLayoutId id="2147484009" r:id="rId13"/>
    <p:sldLayoutId id="2147484010" r:id="rId14"/>
    <p:sldLayoutId id="2147484011" r:id="rId15"/>
    <p:sldLayoutId id="2147484012"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7C320-53B6-370A-CADD-D54352490F6F}"/>
              </a:ext>
            </a:extLst>
          </p:cNvPr>
          <p:cNvSpPr>
            <a:spLocks noGrp="1"/>
          </p:cNvSpPr>
          <p:nvPr>
            <p:ph type="ctrTitle"/>
          </p:nvPr>
        </p:nvSpPr>
        <p:spPr>
          <a:xfrm>
            <a:off x="1051559" y="2689412"/>
            <a:ext cx="10055711" cy="739588"/>
          </a:xfrm>
        </p:spPr>
        <p:txBody>
          <a:bodyPr>
            <a:normAutofit fontScale="90000"/>
          </a:bodyPr>
          <a:lstStyle/>
          <a:p>
            <a:r>
              <a:rPr lang="en-IN" dirty="0"/>
              <a:t>Currency exchange rate prediction(TR.6)</a:t>
            </a:r>
          </a:p>
        </p:txBody>
      </p:sp>
      <p:sp>
        <p:nvSpPr>
          <p:cNvPr id="3" name="Subtitle 2">
            <a:extLst>
              <a:ext uri="{FF2B5EF4-FFF2-40B4-BE49-F238E27FC236}">
                <a16:creationId xmlns:a16="http://schemas.microsoft.com/office/drawing/2014/main" id="{073637C7-8C70-80DB-2641-8C4A3CF3634D}"/>
              </a:ext>
            </a:extLst>
          </p:cNvPr>
          <p:cNvSpPr>
            <a:spLocks noGrp="1"/>
          </p:cNvSpPr>
          <p:nvPr>
            <p:ph type="subTitle" idx="1"/>
          </p:nvPr>
        </p:nvSpPr>
        <p:spPr>
          <a:xfrm>
            <a:off x="2510118" y="4706471"/>
            <a:ext cx="6355976" cy="1909481"/>
          </a:xfrm>
        </p:spPr>
        <p:txBody>
          <a:bodyPr/>
          <a:lstStyle/>
          <a:p>
            <a:endParaRPr lang="en-IN" dirty="0"/>
          </a:p>
          <a:p>
            <a:endParaRPr lang="en-IN" dirty="0"/>
          </a:p>
        </p:txBody>
      </p:sp>
      <p:sp>
        <p:nvSpPr>
          <p:cNvPr id="4" name="Oval 3">
            <a:extLst>
              <a:ext uri="{FF2B5EF4-FFF2-40B4-BE49-F238E27FC236}">
                <a16:creationId xmlns:a16="http://schemas.microsoft.com/office/drawing/2014/main" id="{49286CDB-BB16-CF6C-CC93-E8B47BA41DBD}"/>
              </a:ext>
            </a:extLst>
          </p:cNvPr>
          <p:cNvSpPr/>
          <p:nvPr/>
        </p:nvSpPr>
        <p:spPr>
          <a:xfrm>
            <a:off x="4849906" y="555811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C2751606-6109-EB4E-5DE4-3369D52697C2}"/>
              </a:ext>
            </a:extLst>
          </p:cNvPr>
          <p:cNvSpPr/>
          <p:nvPr/>
        </p:nvSpPr>
        <p:spPr>
          <a:xfrm>
            <a:off x="3030071" y="4787153"/>
            <a:ext cx="5369858" cy="1631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Team Name:</a:t>
            </a:r>
          </a:p>
          <a:p>
            <a:pPr algn="ctr"/>
            <a:r>
              <a:rPr lang="en-IN" dirty="0"/>
              <a:t>Speech Alchemy</a:t>
            </a:r>
          </a:p>
          <a:p>
            <a:pPr algn="ctr"/>
            <a:r>
              <a:rPr lang="en-IN" dirty="0"/>
              <a:t>Team Members:</a:t>
            </a:r>
          </a:p>
          <a:p>
            <a:pPr algn="ctr"/>
            <a:r>
              <a:rPr lang="en-IN" dirty="0"/>
              <a:t>Aditi Sant,Gargee Dorle,Maitreyee Patil,Mrunal Vibhute,Shreya Mote</a:t>
            </a:r>
          </a:p>
          <a:p>
            <a:pPr algn="ctr"/>
            <a:endParaRPr lang="en-IN" dirty="0"/>
          </a:p>
        </p:txBody>
      </p:sp>
    </p:spTree>
    <p:extLst>
      <p:ext uri="{BB962C8B-B14F-4D97-AF65-F5344CB8AC3E}">
        <p14:creationId xmlns:p14="http://schemas.microsoft.com/office/powerpoint/2010/main" val="2632553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122D-6752-4E99-EF3F-1BB758FCBAB5}"/>
              </a:ext>
            </a:extLst>
          </p:cNvPr>
          <p:cNvSpPr>
            <a:spLocks noGrp="1"/>
          </p:cNvSpPr>
          <p:nvPr>
            <p:ph type="title"/>
          </p:nvPr>
        </p:nvSpPr>
        <p:spPr/>
        <p:txBody>
          <a:bodyPr/>
          <a:lstStyle/>
          <a:p>
            <a:r>
              <a:rPr lang="en-IN" dirty="0"/>
              <a:t>SCREENSHOTS-FOREST REGRESSION</a:t>
            </a:r>
          </a:p>
        </p:txBody>
      </p:sp>
      <p:pic>
        <p:nvPicPr>
          <p:cNvPr id="7" name="Content Placeholder 6">
            <a:extLst>
              <a:ext uri="{FF2B5EF4-FFF2-40B4-BE49-F238E27FC236}">
                <a16:creationId xmlns:a16="http://schemas.microsoft.com/office/drawing/2014/main" id="{265DCE52-C550-82F9-67F0-AB64679F09E9}"/>
              </a:ext>
            </a:extLst>
          </p:cNvPr>
          <p:cNvPicPr>
            <a:picLocks noGrp="1" noChangeAspect="1"/>
          </p:cNvPicPr>
          <p:nvPr>
            <p:ph idx="1"/>
          </p:nvPr>
        </p:nvPicPr>
        <p:blipFill>
          <a:blip r:embed="rId2"/>
          <a:stretch>
            <a:fillRect/>
          </a:stretch>
        </p:blipFill>
        <p:spPr>
          <a:xfrm>
            <a:off x="4851400" y="2546350"/>
            <a:ext cx="4391025" cy="2952750"/>
          </a:xfrm>
        </p:spPr>
      </p:pic>
    </p:spTree>
    <p:extLst>
      <p:ext uri="{BB962C8B-B14F-4D97-AF65-F5344CB8AC3E}">
        <p14:creationId xmlns:p14="http://schemas.microsoft.com/office/powerpoint/2010/main" val="1844887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73CB6-1704-E3D6-0CE4-6D307F544CB7}"/>
              </a:ext>
            </a:extLst>
          </p:cNvPr>
          <p:cNvSpPr>
            <a:spLocks noGrp="1"/>
          </p:cNvSpPr>
          <p:nvPr>
            <p:ph type="title"/>
          </p:nvPr>
        </p:nvSpPr>
        <p:spPr>
          <a:xfrm>
            <a:off x="1484311" y="685800"/>
            <a:ext cx="10018713" cy="999565"/>
          </a:xfrm>
        </p:spPr>
        <p:txBody>
          <a:bodyPr>
            <a:normAutofit/>
          </a:bodyPr>
          <a:lstStyle/>
          <a:p>
            <a:r>
              <a:rPr lang="en-IN" dirty="0" err="1"/>
              <a:t>Screenshot:Sentiment</a:t>
            </a:r>
            <a:r>
              <a:rPr lang="en-IN" dirty="0"/>
              <a:t> Analysis Prediction</a:t>
            </a:r>
          </a:p>
        </p:txBody>
      </p:sp>
      <p:pic>
        <p:nvPicPr>
          <p:cNvPr id="4" name="Content Placeholder 3">
            <a:extLst>
              <a:ext uri="{FF2B5EF4-FFF2-40B4-BE49-F238E27FC236}">
                <a16:creationId xmlns:a16="http://schemas.microsoft.com/office/drawing/2014/main" id="{762BB4DB-0B3F-32C3-23C6-EBB0CED82FCF}"/>
              </a:ext>
            </a:extLst>
          </p:cNvPr>
          <p:cNvPicPr>
            <a:picLocks noGrp="1" noChangeAspect="1"/>
          </p:cNvPicPr>
          <p:nvPr>
            <p:ph idx="1"/>
          </p:nvPr>
        </p:nvPicPr>
        <p:blipFill>
          <a:blip r:embed="rId2"/>
          <a:stretch>
            <a:fillRect/>
          </a:stretch>
        </p:blipFill>
        <p:spPr>
          <a:xfrm>
            <a:off x="4395758" y="2133600"/>
            <a:ext cx="5302309" cy="3778250"/>
          </a:xfrm>
          <a:prstGeom prst="rect">
            <a:avLst/>
          </a:prstGeom>
        </p:spPr>
      </p:pic>
    </p:spTree>
    <p:extLst>
      <p:ext uri="{BB962C8B-B14F-4D97-AF65-F5344CB8AC3E}">
        <p14:creationId xmlns:p14="http://schemas.microsoft.com/office/powerpoint/2010/main" val="3038689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98949-86DC-575F-F019-DA0B336B6CDC}"/>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8BF3A083-1C3A-A8A7-F5AE-FF7341B8D988}"/>
              </a:ext>
            </a:extLst>
          </p:cNvPr>
          <p:cNvSpPr>
            <a:spLocks noGrp="1"/>
          </p:cNvSpPr>
          <p:nvPr>
            <p:ph idx="1"/>
          </p:nvPr>
        </p:nvSpPr>
        <p:spPr/>
        <p:txBody>
          <a:bodyPr/>
          <a:lstStyle/>
          <a:p>
            <a:r>
              <a:rPr lang="en-IN" dirty="0" err="1"/>
              <a:t>Streamlit</a:t>
            </a:r>
            <a:r>
              <a:rPr lang="en-IN" dirty="0"/>
              <a:t> documentation.</a:t>
            </a:r>
          </a:p>
          <a:p>
            <a:r>
              <a:rPr lang="en-IN" dirty="0"/>
              <a:t>Scikit learn documentation .</a:t>
            </a:r>
          </a:p>
        </p:txBody>
      </p:sp>
    </p:spTree>
    <p:extLst>
      <p:ext uri="{BB962C8B-B14F-4D97-AF65-F5344CB8AC3E}">
        <p14:creationId xmlns:p14="http://schemas.microsoft.com/office/powerpoint/2010/main" val="1053637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00BA01-9AE0-6C10-9CDB-8C518B9DE5A1}"/>
              </a:ext>
            </a:extLst>
          </p:cNvPr>
          <p:cNvPicPr>
            <a:picLocks noChangeAspect="1"/>
          </p:cNvPicPr>
          <p:nvPr/>
        </p:nvPicPr>
        <p:blipFill>
          <a:blip r:embed="rId2"/>
          <a:stretch>
            <a:fillRect/>
          </a:stretch>
        </p:blipFill>
        <p:spPr>
          <a:xfrm>
            <a:off x="7485532" y="2214282"/>
            <a:ext cx="3333750" cy="1865219"/>
          </a:xfrm>
          <a:prstGeom prst="rect">
            <a:avLst/>
          </a:prstGeom>
        </p:spPr>
      </p:pic>
      <p:pic>
        <p:nvPicPr>
          <p:cNvPr id="1026" name="Picture 2" descr="Untitled Page">
            <a:extLst>
              <a:ext uri="{FF2B5EF4-FFF2-40B4-BE49-F238E27FC236}">
                <a16:creationId xmlns:a16="http://schemas.microsoft.com/office/drawing/2014/main" id="{7A5B803D-1054-FD85-BBE3-CD0D514A34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7788" y="4280647"/>
            <a:ext cx="5082989" cy="16853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NeD 2023 Hackathon">
            <a:extLst>
              <a:ext uri="{FF2B5EF4-FFF2-40B4-BE49-F238E27FC236}">
                <a16:creationId xmlns:a16="http://schemas.microsoft.com/office/drawing/2014/main" id="{8AA20CDD-319F-26CC-28F1-AAEC27A97B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2718" y="462056"/>
            <a:ext cx="4320988" cy="260910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ited States of America Logo | Free Logo Design Tool from Flaming Text">
            <a:extLst>
              <a:ext uri="{FF2B5EF4-FFF2-40B4-BE49-F238E27FC236}">
                <a16:creationId xmlns:a16="http://schemas.microsoft.com/office/drawing/2014/main" id="{068E1964-3CA3-1D41-94AD-7D9FF29A70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74261" y="4805083"/>
            <a:ext cx="2903723"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57996C38-D638-63EA-22E6-5E7AC404BB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0297" y="318620"/>
            <a:ext cx="1771650"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26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F05C4-426C-C500-6820-59AD71F03838}"/>
              </a:ext>
            </a:extLst>
          </p:cNvPr>
          <p:cNvSpPr>
            <a:spLocks noGrp="1"/>
          </p:cNvSpPr>
          <p:nvPr>
            <p:ph type="title"/>
          </p:nvPr>
        </p:nvSpPr>
        <p:spPr/>
        <p:txBody>
          <a:bodyPr/>
          <a:lstStyle/>
          <a:p>
            <a:r>
              <a:rPr lang="en-IN" dirty="0"/>
              <a:t>Team Photograph</a:t>
            </a:r>
          </a:p>
        </p:txBody>
      </p:sp>
      <p:pic>
        <p:nvPicPr>
          <p:cNvPr id="5" name="Content Placeholder 4">
            <a:extLst>
              <a:ext uri="{FF2B5EF4-FFF2-40B4-BE49-F238E27FC236}">
                <a16:creationId xmlns:a16="http://schemas.microsoft.com/office/drawing/2014/main" id="{B765E044-8CF7-9D23-F30B-3353C298DBC4}"/>
              </a:ext>
            </a:extLst>
          </p:cNvPr>
          <p:cNvPicPr>
            <a:picLocks noGrp="1" noChangeAspect="1"/>
          </p:cNvPicPr>
          <p:nvPr>
            <p:ph idx="1"/>
          </p:nvPr>
        </p:nvPicPr>
        <p:blipFill>
          <a:blip r:embed="rId2"/>
          <a:stretch>
            <a:fillRect/>
          </a:stretch>
        </p:blipFill>
        <p:spPr>
          <a:xfrm>
            <a:off x="3388659" y="1443318"/>
            <a:ext cx="6535270" cy="4930588"/>
          </a:xfrm>
        </p:spPr>
      </p:pic>
    </p:spTree>
    <p:extLst>
      <p:ext uri="{BB962C8B-B14F-4D97-AF65-F5344CB8AC3E}">
        <p14:creationId xmlns:p14="http://schemas.microsoft.com/office/powerpoint/2010/main" val="194249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8120A-1F75-928C-EBEB-CF64468841A2}"/>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6A5B0CB3-E79B-2B55-CD53-6709E119F912}"/>
              </a:ext>
            </a:extLst>
          </p:cNvPr>
          <p:cNvSpPr>
            <a:spLocks noGrp="1"/>
          </p:cNvSpPr>
          <p:nvPr>
            <p:ph idx="1"/>
          </p:nvPr>
        </p:nvSpPr>
        <p:spPr/>
        <p:txBody>
          <a:bodyPr>
            <a:normAutofit fontScale="85000" lnSpcReduction="10000"/>
          </a:bodyPr>
          <a:lstStyle/>
          <a:p>
            <a:r>
              <a:rPr lang="en-US" sz="2400" b="0" i="0" dirty="0">
                <a:effectLst/>
                <a:latin typeface="+mj-lt"/>
              </a:rPr>
              <a:t>Problem Statement :</a:t>
            </a:r>
          </a:p>
          <a:p>
            <a:r>
              <a:rPr lang="en-US" sz="2400" b="0" i="0" dirty="0">
                <a:effectLst/>
                <a:latin typeface="+mj-lt"/>
              </a:rPr>
              <a:t>Create a software program which predicts USD to INR rate for next day by considering the past data. You can take input data for last three years 2020 , 2021 and first six months of 2022 for training the model. You should use data of last six months of 2022 for prediction.</a:t>
            </a:r>
          </a:p>
          <a:p>
            <a:r>
              <a:rPr lang="en-US" sz="2400" b="0" i="0" dirty="0">
                <a:effectLst/>
                <a:latin typeface="+mj-lt"/>
              </a:rPr>
              <a:t>The basic data you will need is daily currency rates of USD to INR.</a:t>
            </a:r>
          </a:p>
          <a:p>
            <a:r>
              <a:rPr lang="en-US" sz="2400" b="0" i="0" dirty="0">
                <a:effectLst/>
                <a:latin typeface="+mj-lt"/>
              </a:rPr>
              <a:t>Other data you can use ( not mandatory ) to improve the accuracy can be divided in </a:t>
            </a:r>
            <a:r>
              <a:rPr lang="en-US" sz="2400" b="0" i="0" dirty="0" err="1">
                <a:effectLst/>
                <a:latin typeface="+mj-lt"/>
              </a:rPr>
              <a:t>boradly</a:t>
            </a:r>
            <a:r>
              <a:rPr lang="en-US" sz="2400" b="0" i="0" dirty="0">
                <a:effectLst/>
                <a:latin typeface="+mj-lt"/>
              </a:rPr>
              <a:t> three categories New article Analysis</a:t>
            </a:r>
          </a:p>
          <a:p>
            <a:r>
              <a:rPr lang="en-US" sz="2400" b="0" i="0" dirty="0">
                <a:effectLst/>
                <a:latin typeface="+mj-lt"/>
              </a:rPr>
              <a:t>Sentiment Analysis ( of tweets on twitter )</a:t>
            </a:r>
          </a:p>
          <a:p>
            <a:r>
              <a:rPr lang="en-US" sz="2400" b="0" i="0" dirty="0">
                <a:effectLst/>
                <a:latin typeface="+mj-lt"/>
              </a:rPr>
              <a:t>Factual data like yield, </a:t>
            </a:r>
            <a:r>
              <a:rPr lang="en-US" sz="2400" b="0" i="0" dirty="0" err="1">
                <a:effectLst/>
                <a:latin typeface="+mj-lt"/>
              </a:rPr>
              <a:t>gdp</a:t>
            </a:r>
            <a:r>
              <a:rPr lang="en-US" sz="2400" b="0" i="0" dirty="0">
                <a:effectLst/>
                <a:latin typeface="+mj-lt"/>
              </a:rPr>
              <a:t>, currency reserves .</a:t>
            </a:r>
            <a:r>
              <a:rPr lang="en-US" sz="2400" dirty="0">
                <a:latin typeface="+mj-lt"/>
              </a:rPr>
              <a:t> </a:t>
            </a:r>
            <a:br>
              <a:rPr lang="en-US" dirty="0"/>
            </a:br>
            <a:endParaRPr lang="en-IN" dirty="0"/>
          </a:p>
        </p:txBody>
      </p:sp>
    </p:spTree>
    <p:extLst>
      <p:ext uri="{BB962C8B-B14F-4D97-AF65-F5344CB8AC3E}">
        <p14:creationId xmlns:p14="http://schemas.microsoft.com/office/powerpoint/2010/main" val="3538845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55A86-AF0A-9FC0-78E7-2426E8A38729}"/>
              </a:ext>
            </a:extLst>
          </p:cNvPr>
          <p:cNvSpPr>
            <a:spLocks noGrp="1"/>
          </p:cNvSpPr>
          <p:nvPr>
            <p:ph type="title"/>
          </p:nvPr>
        </p:nvSpPr>
        <p:spPr/>
        <p:txBody>
          <a:bodyPr/>
          <a:lstStyle/>
          <a:p>
            <a:r>
              <a:rPr lang="en-IN" dirty="0"/>
              <a:t>INTRODUCTION/MOTIVE:</a:t>
            </a:r>
          </a:p>
        </p:txBody>
      </p:sp>
      <p:sp>
        <p:nvSpPr>
          <p:cNvPr id="3" name="Content Placeholder 2">
            <a:extLst>
              <a:ext uri="{FF2B5EF4-FFF2-40B4-BE49-F238E27FC236}">
                <a16:creationId xmlns:a16="http://schemas.microsoft.com/office/drawing/2014/main" id="{509DF655-6395-F668-746D-D01C05975858}"/>
              </a:ext>
            </a:extLst>
          </p:cNvPr>
          <p:cNvSpPr>
            <a:spLocks noGrp="1"/>
          </p:cNvSpPr>
          <p:nvPr>
            <p:ph idx="1"/>
          </p:nvPr>
        </p:nvSpPr>
        <p:spPr>
          <a:xfrm>
            <a:off x="1063752" y="2321858"/>
            <a:ext cx="10939989" cy="4051509"/>
          </a:xfrm>
        </p:spPr>
        <p:txBody>
          <a:bodyPr>
            <a:normAutofit fontScale="92500" lnSpcReduction="10000"/>
          </a:bodyPr>
          <a:lstStyle/>
          <a:p>
            <a:r>
              <a:rPr lang="en-IN" sz="3200" dirty="0">
                <a:latin typeface="+mj-lt"/>
              </a:rPr>
              <a:t>Currency exchange plays a vital role in the economy of any country. With trade relations between India and U.S.A closer than ever it becomes crucial to keep an eye on the ever changing rates of U.S.D. (U.S Dollar) and I.N.R(Indian National Rupee)</a:t>
            </a:r>
          </a:p>
          <a:p>
            <a:r>
              <a:rPr lang="en-US" sz="2800" b="0" i="0" dirty="0">
                <a:solidFill>
                  <a:srgbClr val="504B4B"/>
                </a:solidFill>
                <a:effectLst/>
                <a:latin typeface="Open Sans" panose="020B0606030504020204" pitchFamily="34" charset="0"/>
              </a:rPr>
              <a:t> </a:t>
            </a:r>
            <a:r>
              <a:rPr lang="en-US" sz="3200" b="0" i="0" dirty="0">
                <a:effectLst/>
                <a:latin typeface="+mj-lt"/>
              </a:rPr>
              <a:t>INR is always expressed in terms of another currency. </a:t>
            </a:r>
          </a:p>
          <a:p>
            <a:r>
              <a:rPr lang="en-US" sz="3200" b="0" i="0" dirty="0">
                <a:effectLst/>
                <a:latin typeface="+mj-lt"/>
              </a:rPr>
              <a:t>Normally, the most common benchmark is the US Dollar. Any weakening or strengthening of the dollar has a proportionate effect on the INR/USD exchange rate.</a:t>
            </a:r>
          </a:p>
          <a:p>
            <a:pPr marL="0" indent="0">
              <a:buNone/>
            </a:pPr>
            <a:endParaRPr lang="en-IN" sz="3200" dirty="0">
              <a:latin typeface="+mj-lt"/>
            </a:endParaRPr>
          </a:p>
        </p:txBody>
      </p:sp>
    </p:spTree>
    <p:extLst>
      <p:ext uri="{BB962C8B-B14F-4D97-AF65-F5344CB8AC3E}">
        <p14:creationId xmlns:p14="http://schemas.microsoft.com/office/powerpoint/2010/main" val="1305622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FE319-549B-0D99-8DA0-BABBC864F53E}"/>
              </a:ext>
            </a:extLst>
          </p:cNvPr>
          <p:cNvSpPr>
            <a:spLocks noGrp="1"/>
          </p:cNvSpPr>
          <p:nvPr>
            <p:ph type="title"/>
          </p:nvPr>
        </p:nvSpPr>
        <p:spPr/>
        <p:txBody>
          <a:bodyPr/>
          <a:lstStyle/>
          <a:p>
            <a:r>
              <a:rPr lang="en-IN" dirty="0"/>
              <a:t>OUR PROPOSED APPROACH:</a:t>
            </a:r>
          </a:p>
        </p:txBody>
      </p:sp>
      <p:sp>
        <p:nvSpPr>
          <p:cNvPr id="3" name="Content Placeholder 2">
            <a:extLst>
              <a:ext uri="{FF2B5EF4-FFF2-40B4-BE49-F238E27FC236}">
                <a16:creationId xmlns:a16="http://schemas.microsoft.com/office/drawing/2014/main" id="{BD189106-43E6-0682-7788-0333D9746635}"/>
              </a:ext>
            </a:extLst>
          </p:cNvPr>
          <p:cNvSpPr>
            <a:spLocks noGrp="1"/>
          </p:cNvSpPr>
          <p:nvPr>
            <p:ph idx="1"/>
          </p:nvPr>
        </p:nvSpPr>
        <p:spPr/>
        <p:txBody>
          <a:bodyPr>
            <a:normAutofit fontScale="92500" lnSpcReduction="10000"/>
          </a:bodyPr>
          <a:lstStyle/>
          <a:p>
            <a:r>
              <a:rPr lang="en-IN" sz="2400" dirty="0"/>
              <a:t>Our though thought flow progressed from using regression primarily.</a:t>
            </a:r>
          </a:p>
          <a:p>
            <a:r>
              <a:rPr lang="en-US" sz="2400" b="0" i="0" dirty="0">
                <a:solidFill>
                  <a:srgbClr val="202124"/>
                </a:solidFill>
                <a:effectLst/>
                <a:latin typeface="arial" panose="020B0604020202020204" pitchFamily="34" charset="0"/>
              </a:rPr>
              <a:t>In statistical analysis, regression is used </a:t>
            </a:r>
            <a:r>
              <a:rPr lang="en-US" sz="2400" b="1" i="0" dirty="0">
                <a:solidFill>
                  <a:srgbClr val="202124"/>
                </a:solidFill>
                <a:effectLst/>
                <a:latin typeface="arial" panose="020B0604020202020204" pitchFamily="34" charset="0"/>
              </a:rPr>
              <a:t>to identify the associations between variables occurring in some data</a:t>
            </a:r>
            <a:r>
              <a:rPr lang="en-US" sz="2400" b="0" i="0" dirty="0">
                <a:solidFill>
                  <a:srgbClr val="202124"/>
                </a:solidFill>
                <a:effectLst/>
                <a:latin typeface="arial" panose="020B0604020202020204" pitchFamily="34" charset="0"/>
              </a:rPr>
              <a:t>. It can show both the magnitude of such an association which is what required by our model.</a:t>
            </a:r>
          </a:p>
          <a:p>
            <a:r>
              <a:rPr lang="en-US" sz="2400" dirty="0">
                <a:solidFill>
                  <a:srgbClr val="202124"/>
                </a:solidFill>
                <a:latin typeface="arial" panose="020B0604020202020204" pitchFamily="34" charset="0"/>
              </a:rPr>
              <a:t>Thus we approached the forest regression technique to proceed with the data.</a:t>
            </a:r>
          </a:p>
          <a:p>
            <a:r>
              <a:rPr lang="en-US" sz="2400" dirty="0">
                <a:solidFill>
                  <a:srgbClr val="202124"/>
                </a:solidFill>
                <a:latin typeface="arial" panose="020B0604020202020204" pitchFamily="34" charset="0"/>
              </a:rPr>
              <a:t>Sentiment analysis using the latest tweets was used to improve the data accuracy. Linear regression was followed in that process</a:t>
            </a:r>
            <a:endParaRPr lang="en-IN" sz="2400" dirty="0"/>
          </a:p>
        </p:txBody>
      </p:sp>
    </p:spTree>
    <p:extLst>
      <p:ext uri="{BB962C8B-B14F-4D97-AF65-F5344CB8AC3E}">
        <p14:creationId xmlns:p14="http://schemas.microsoft.com/office/powerpoint/2010/main" val="2764441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BC2F6-34E4-5FAC-207E-F3CD67B84C57}"/>
              </a:ext>
            </a:extLst>
          </p:cNvPr>
          <p:cNvSpPr>
            <a:spLocks noGrp="1"/>
          </p:cNvSpPr>
          <p:nvPr>
            <p:ph type="title"/>
          </p:nvPr>
        </p:nvSpPr>
        <p:spPr/>
        <p:txBody>
          <a:bodyPr>
            <a:normAutofit/>
          </a:bodyPr>
          <a:lstStyle/>
          <a:p>
            <a:r>
              <a:rPr lang="en-IN" dirty="0"/>
              <a:t>Why should you choose our solution?</a:t>
            </a:r>
          </a:p>
        </p:txBody>
      </p:sp>
      <p:sp>
        <p:nvSpPr>
          <p:cNvPr id="3" name="Content Placeholder 2">
            <a:extLst>
              <a:ext uri="{FF2B5EF4-FFF2-40B4-BE49-F238E27FC236}">
                <a16:creationId xmlns:a16="http://schemas.microsoft.com/office/drawing/2014/main" id="{CB844F4C-3FC1-2426-7C0D-CEF26095514F}"/>
              </a:ext>
            </a:extLst>
          </p:cNvPr>
          <p:cNvSpPr>
            <a:spLocks noGrp="1"/>
          </p:cNvSpPr>
          <p:nvPr>
            <p:ph idx="1"/>
          </p:nvPr>
        </p:nvSpPr>
        <p:spPr/>
        <p:txBody>
          <a:bodyPr>
            <a:normAutofit fontScale="70000" lnSpcReduction="20000"/>
          </a:bodyPr>
          <a:lstStyle/>
          <a:p>
            <a:r>
              <a:rPr lang="en-IN" sz="3200" dirty="0">
                <a:latin typeface="+mj-lt"/>
              </a:rPr>
              <a:t>The model uses a dataset and predicts the values of INR accordingly.</a:t>
            </a:r>
          </a:p>
          <a:p>
            <a:r>
              <a:rPr lang="en-IN" sz="3200" dirty="0">
                <a:latin typeface="+mj-lt"/>
              </a:rPr>
              <a:t>It can predicts the data for not only the further day but also for the next 2 years given the condition that the statistics remain the same.</a:t>
            </a:r>
          </a:p>
          <a:p>
            <a:r>
              <a:rPr lang="en-IN" sz="3200" dirty="0">
                <a:latin typeface="+mj-lt"/>
              </a:rPr>
              <a:t>Sentiment analysis classifies the positive , negative and neutral tweets which predicts the effects of tweets on the currency conversion rate.</a:t>
            </a:r>
          </a:p>
          <a:p>
            <a:r>
              <a:rPr lang="en-IN" sz="3200" dirty="0">
                <a:latin typeface="+mj-lt"/>
              </a:rPr>
              <a:t>We have used close to 2000 tweets for the survey.</a:t>
            </a:r>
          </a:p>
          <a:p>
            <a:r>
              <a:rPr lang="en-IN" sz="3200" dirty="0" err="1">
                <a:latin typeface="+mj-lt"/>
              </a:rPr>
              <a:t>Streamlit</a:t>
            </a:r>
            <a:r>
              <a:rPr lang="en-IN" sz="3200" dirty="0">
                <a:latin typeface="+mj-lt"/>
              </a:rPr>
              <a:t> has been used as the front end which improves the user interface.</a:t>
            </a:r>
          </a:p>
        </p:txBody>
      </p:sp>
    </p:spTree>
    <p:extLst>
      <p:ext uri="{BB962C8B-B14F-4D97-AF65-F5344CB8AC3E}">
        <p14:creationId xmlns:p14="http://schemas.microsoft.com/office/powerpoint/2010/main" val="655116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CC26-754B-67FC-4A9A-B61F1B774F18}"/>
              </a:ext>
            </a:extLst>
          </p:cNvPr>
          <p:cNvSpPr>
            <a:spLocks noGrp="1"/>
          </p:cNvSpPr>
          <p:nvPr>
            <p:ph type="title"/>
          </p:nvPr>
        </p:nvSpPr>
        <p:spPr/>
        <p:txBody>
          <a:bodyPr/>
          <a:lstStyle/>
          <a:p>
            <a:r>
              <a:rPr lang="en-IN" dirty="0"/>
              <a:t>Limitations:</a:t>
            </a:r>
          </a:p>
        </p:txBody>
      </p:sp>
      <p:sp>
        <p:nvSpPr>
          <p:cNvPr id="3" name="Content Placeholder 2">
            <a:extLst>
              <a:ext uri="{FF2B5EF4-FFF2-40B4-BE49-F238E27FC236}">
                <a16:creationId xmlns:a16="http://schemas.microsoft.com/office/drawing/2014/main" id="{0667A6C6-11DB-9A74-6B5C-67856EA4206E}"/>
              </a:ext>
            </a:extLst>
          </p:cNvPr>
          <p:cNvSpPr>
            <a:spLocks noGrp="1"/>
          </p:cNvSpPr>
          <p:nvPr>
            <p:ph idx="1"/>
          </p:nvPr>
        </p:nvSpPr>
        <p:spPr/>
        <p:txBody>
          <a:bodyPr>
            <a:normAutofit/>
          </a:bodyPr>
          <a:lstStyle/>
          <a:p>
            <a:r>
              <a:rPr lang="en-IN" sz="2800" dirty="0">
                <a:latin typeface="+mj-lt"/>
              </a:rPr>
              <a:t>We have not used the official Library </a:t>
            </a:r>
            <a:r>
              <a:rPr lang="en-IN" sz="2800" dirty="0" err="1">
                <a:latin typeface="+mj-lt"/>
              </a:rPr>
              <a:t>Tweepy</a:t>
            </a:r>
            <a:r>
              <a:rPr lang="en-IN" sz="2800" dirty="0">
                <a:latin typeface="+mj-lt"/>
              </a:rPr>
              <a:t> so that might be the possible cause for minor deviations in the results. </a:t>
            </a:r>
          </a:p>
          <a:p>
            <a:r>
              <a:rPr lang="en-IN" sz="2800" dirty="0">
                <a:latin typeface="+mj-lt"/>
              </a:rPr>
              <a:t>However we are planning to overcome this limitation by merging the data from Official twitter APIs to increase the accuracy and correctness.</a:t>
            </a:r>
          </a:p>
        </p:txBody>
      </p:sp>
    </p:spTree>
    <p:extLst>
      <p:ext uri="{BB962C8B-B14F-4D97-AF65-F5344CB8AC3E}">
        <p14:creationId xmlns:p14="http://schemas.microsoft.com/office/powerpoint/2010/main" val="1092455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B130B-62E0-34BE-C3F9-0E897CFD9C28}"/>
              </a:ext>
            </a:extLst>
          </p:cNvPr>
          <p:cNvSpPr>
            <a:spLocks noGrp="1"/>
          </p:cNvSpPr>
          <p:nvPr>
            <p:ph type="title"/>
          </p:nvPr>
        </p:nvSpPr>
        <p:spPr>
          <a:xfrm>
            <a:off x="1484311" y="685801"/>
            <a:ext cx="10018713" cy="1017494"/>
          </a:xfrm>
        </p:spPr>
        <p:txBody>
          <a:bodyPr>
            <a:normAutofit/>
          </a:bodyPr>
          <a:lstStyle/>
          <a:p>
            <a:r>
              <a:rPr lang="en-IN" dirty="0"/>
              <a:t>Screenshot :Output Prediction for 6</a:t>
            </a:r>
            <a:r>
              <a:rPr lang="en-IN" baseline="30000" dirty="0"/>
              <a:t>th</a:t>
            </a:r>
            <a:r>
              <a:rPr lang="en-IN" dirty="0"/>
              <a:t> March</a:t>
            </a:r>
          </a:p>
        </p:txBody>
      </p:sp>
      <p:pic>
        <p:nvPicPr>
          <p:cNvPr id="5" name="Content Placeholder 4">
            <a:extLst>
              <a:ext uri="{FF2B5EF4-FFF2-40B4-BE49-F238E27FC236}">
                <a16:creationId xmlns:a16="http://schemas.microsoft.com/office/drawing/2014/main" id="{BC0025AF-8C0E-1656-85AB-E6A32171CC3B}"/>
              </a:ext>
            </a:extLst>
          </p:cNvPr>
          <p:cNvPicPr>
            <a:picLocks noGrp="1" noChangeAspect="1"/>
          </p:cNvPicPr>
          <p:nvPr>
            <p:ph idx="1"/>
          </p:nvPr>
        </p:nvPicPr>
        <p:blipFill>
          <a:blip r:embed="rId2"/>
          <a:stretch>
            <a:fillRect/>
          </a:stretch>
        </p:blipFill>
        <p:spPr>
          <a:xfrm>
            <a:off x="3176747" y="2133600"/>
            <a:ext cx="7740332" cy="3778250"/>
          </a:xfrm>
        </p:spPr>
      </p:pic>
    </p:spTree>
    <p:extLst>
      <p:ext uri="{BB962C8B-B14F-4D97-AF65-F5344CB8AC3E}">
        <p14:creationId xmlns:p14="http://schemas.microsoft.com/office/powerpoint/2010/main" val="291655943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271</TotalTime>
  <Words>506</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vt:lpstr>
      <vt:lpstr>Century Gothic</vt:lpstr>
      <vt:lpstr>Open Sans</vt:lpstr>
      <vt:lpstr>Wingdings 3</vt:lpstr>
      <vt:lpstr>Wisp</vt:lpstr>
      <vt:lpstr>Currency exchange rate prediction(TR.6)</vt:lpstr>
      <vt:lpstr>PowerPoint Presentation</vt:lpstr>
      <vt:lpstr>Team Photograph</vt:lpstr>
      <vt:lpstr>PROBLEM STATEMENT</vt:lpstr>
      <vt:lpstr>INTRODUCTION/MOTIVE:</vt:lpstr>
      <vt:lpstr>OUR PROPOSED APPROACH:</vt:lpstr>
      <vt:lpstr>Why should you choose our solution?</vt:lpstr>
      <vt:lpstr>Limitations:</vt:lpstr>
      <vt:lpstr>Screenshot :Output Prediction for 6th March</vt:lpstr>
      <vt:lpstr>SCREENSHOTS-FOREST REGRESSION</vt:lpstr>
      <vt:lpstr>Screenshot:Sentiment Analysis Prediction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Currency exchange rate prediction(TR.6)</dc:title>
  <dc:creator>hp</dc:creator>
  <cp:lastModifiedBy>hp</cp:lastModifiedBy>
  <cp:revision>2</cp:revision>
  <dcterms:created xsi:type="dcterms:W3CDTF">2023-03-05T02:53:08Z</dcterms:created>
  <dcterms:modified xsi:type="dcterms:W3CDTF">2023-03-05T07:24:19Z</dcterms:modified>
</cp:coreProperties>
</file>