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72" r:id="rId9"/>
    <p:sldId id="267" r:id="rId10"/>
    <p:sldId id="268" r:id="rId11"/>
    <p:sldId id="271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EDA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Credit Application &amp; Previous Application Analysis</a:t>
            </a:r>
            <a:endParaRPr lang="en-IN" dirty="0"/>
          </a:p>
          <a:p>
            <a:r>
              <a:rPr lang="en-IN" dirty="0"/>
              <a:t>By: Mrunal Paunikar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</a:t>
            </a:r>
          </a:p>
        </p:txBody>
      </p:sp>
      <p:pic>
        <p:nvPicPr>
          <p:cNvPr id="3" name="Picture 2" descr="c3a66c10-d136-4c4b-9b44-c5b6f2efcc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326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120640"/>
            <a:ext cx="8016233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Correlation Heatmap</a:t>
            </a:r>
            <a:r>
              <a:rPr dirty="0"/>
              <a:t> </a:t>
            </a:r>
            <a:endParaRPr lang="en-IN"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Highlights strong collinearity between income, credit, annuity, and goods price. Useful for feature selection.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Explainability (SHAP)</a:t>
            </a:r>
          </a:p>
        </p:txBody>
      </p:sp>
      <p:pic>
        <p:nvPicPr>
          <p:cNvPr id="3" name="Picture 2" descr="0e19bf0a-906c-4b5e-912c-01cbfb2f707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66" y="1097280"/>
            <a:ext cx="6256867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67699"/>
            <a:ext cx="710252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lang="en-IN" b="1" dirty="0"/>
              <a:t>Heatmap</a:t>
            </a:r>
            <a:r>
              <a:rPr lang="en-IN" dirty="0"/>
              <a:t>  </a:t>
            </a:r>
            <a:r>
              <a:rPr dirty="0"/>
              <a:t>Summary Plot</a:t>
            </a:r>
            <a:br>
              <a:rPr dirty="0"/>
            </a:br>
            <a:r>
              <a:rPr dirty="0"/>
              <a:t>Explains feature impact on model predictions. EXT_SOURCE variables and AMT_GOODS_PRICE </a:t>
            </a:r>
            <a:endParaRPr lang="en-IN"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are top predictors. Blue = low feature value, Pink = high feature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Cause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loan-to-income ratio drives rejection.</a:t>
            </a:r>
          </a:p>
          <a:p>
            <a:r>
              <a:t>- Past refusals increase rejection likelihood.</a:t>
            </a:r>
          </a:p>
          <a:p>
            <a:r>
              <a:t>- Missing demographic info linked to defaults.</a:t>
            </a:r>
          </a:p>
          <a:p>
            <a:r>
              <a:t>- Employment instability increases risk.</a:t>
            </a:r>
          </a:p>
          <a:p>
            <a:r>
              <a:t>- DAYS_EMPLOYED extreme values are sentinel placeholders.</a:t>
            </a:r>
          </a:p>
        </p:txBody>
      </p:sp>
    </p:spTree>
    <p:extLst>
      <p:ext uri="{BB962C8B-B14F-4D97-AF65-F5344CB8AC3E}">
        <p14:creationId xmlns:p14="http://schemas.microsoft.com/office/powerpoint/2010/main" val="78486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= 1 → rejected/defaulted, 0 → accepted.</a:t>
            </a:r>
          </a:p>
          <a:p>
            <a:r>
              <a:t>- Sentinel values represent missing entries.</a:t>
            </a:r>
          </a:p>
          <a:p>
            <a:r>
              <a:t>- Previous status values are accurate.</a:t>
            </a:r>
          </a:p>
          <a:p>
            <a:r>
              <a:t>- Sampling ~5k rows is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92157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&amp; Precautions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Engineer features: credit_to_income, annuity_to_income.</a:t>
            </a:r>
          </a:p>
          <a:p>
            <a:r>
              <a:t>- Cap extreme outliers.</a:t>
            </a:r>
          </a:p>
          <a:p>
            <a:r>
              <a:t>- Encode categorical variables properly.</a:t>
            </a:r>
          </a:p>
          <a:p>
            <a:r>
              <a:t>- Apply rejection rules for high-risk ratios.</a:t>
            </a:r>
          </a:p>
          <a:p>
            <a:r>
              <a:t>- Monitor drift and retrain models.</a:t>
            </a:r>
          </a:p>
          <a:p>
            <a:r>
              <a:t>- Ensure explainability (SHAP/feature importances).</a:t>
            </a:r>
          </a:p>
        </p:txBody>
      </p:sp>
    </p:spTree>
    <p:extLst>
      <p:ext uri="{BB962C8B-B14F-4D97-AF65-F5344CB8AC3E}">
        <p14:creationId xmlns:p14="http://schemas.microsoft.com/office/powerpoint/2010/main" val="43783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Credit and income strongly impact rejection.</a:t>
            </a:r>
          </a:p>
          <a:p>
            <a:r>
              <a:t>- Past refusals and unstable employment predict risk.</a:t>
            </a:r>
          </a:p>
          <a:p>
            <a:r>
              <a:t>- Combine rules + ML models for fair decisions.</a:t>
            </a:r>
          </a:p>
          <a:p>
            <a:r>
              <a:t>- Clean, aggregated data supports reliable modeling.</a:t>
            </a:r>
          </a:p>
          <a:p>
            <a:r>
              <a:t>- Recommend ongoing monitoring &amp; retraining.</a:t>
            </a:r>
          </a:p>
        </p:txBody>
      </p:sp>
    </p:spTree>
    <p:extLst>
      <p:ext uri="{BB962C8B-B14F-4D97-AF65-F5344CB8AC3E}">
        <p14:creationId xmlns:p14="http://schemas.microsoft.com/office/powerpoint/2010/main" val="350877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rejection rates in credit applications.</a:t>
            </a:r>
          </a:p>
          <a:p>
            <a:r>
              <a:t>- Unclear drivers for defaults and refusals.</a:t>
            </a:r>
          </a:p>
          <a:p>
            <a:r>
              <a:t>- Goal: Identify key patterns and provide actionable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Cleaning: Handle missing &amp; sentinel values.</a:t>
            </a:r>
          </a:p>
          <a:p>
            <a:r>
              <a:t>2. Univariate Analysis: Histograms, boxplots.</a:t>
            </a:r>
          </a:p>
          <a:p>
            <a:r>
              <a:t>3. Bivariate Analysis: Scatterplots, jointplots.</a:t>
            </a:r>
          </a:p>
          <a:p>
            <a:r>
              <a:t>4. Correlation Analysis: Heatmaps, VIF.</a:t>
            </a:r>
          </a:p>
          <a:p>
            <a:r>
              <a:t>5. Previous Applications: Aggregate &amp; analyze.</a:t>
            </a:r>
          </a:p>
          <a:p>
            <a:r>
              <a:t>6. Modeling &amp; Interpretability.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Univariate: Histogram, KDE, boxplot.</a:t>
            </a:r>
          </a:p>
          <a:p>
            <a:r>
              <a:t>- Bivariate: Scatterplot, regression, jointplot.</a:t>
            </a:r>
          </a:p>
          <a:p>
            <a:r>
              <a:t>- Multivariate: Heatmap, pairplot.</a:t>
            </a:r>
          </a:p>
          <a:p>
            <a:r>
              <a:t>- Target Analysis: Boxplot AMT_CREDIT by TARGET.</a:t>
            </a:r>
          </a:p>
          <a:p>
            <a:r>
              <a:t>- Missing Data: Matrix/bar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</a:t>
            </a:r>
          </a:p>
        </p:txBody>
      </p:sp>
      <p:pic>
        <p:nvPicPr>
          <p:cNvPr id="3" name="Picture 2" descr="a89c992b-3c00-4efb-a10c-31d8eeb300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533292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12064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Scatterplot: AMT_CREDIT vs AMT_INCOME_TOTAL</a:t>
            </a:r>
            <a:br/>
            <a:r>
              <a:t>Shows a positive relationship: higher income tends to support higher credit amounts.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</a:t>
            </a:r>
          </a:p>
        </p:txBody>
      </p:sp>
      <p:pic>
        <p:nvPicPr>
          <p:cNvPr id="3" name="Picture 2" descr="0d75a732-4031-43d9-b46b-1235dfe396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4132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12064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t>Histogram: AMT_CREDIT distribution</a:t>
            </a:r>
            <a:br/>
            <a:r>
              <a:t>Credit amounts are right-skewed; most applicants request lower credit, with few very high outliers.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</a:t>
            </a:r>
          </a:p>
        </p:txBody>
      </p:sp>
      <p:pic>
        <p:nvPicPr>
          <p:cNvPr id="3" name="Picture 2" descr="1e61d64c-8c80-4435-9bd6-0963989b59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41324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12064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Boxplot: AMT_CREDIT by TARGET</a:t>
            </a:r>
            <a:br>
              <a:rPr dirty="0"/>
            </a:br>
            <a:r>
              <a:rPr dirty="0"/>
              <a:t>Rejected (1) vs Accepted (0) applicants show overlapping credit levels but rejected tend to cluster at higher amounts.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D1F-A104-69A9-D5F9-E338093D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8D958F-DD44-34A0-86F3-4BEA1F37698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For Understand Purpose</a:t>
            </a:r>
          </a:p>
        </p:txBody>
      </p:sp>
      <p:pic>
        <p:nvPicPr>
          <p:cNvPr id="4" name="Picture 3" descr="1e61d64c-8c80-4435-9bd6-0963989b59ae.png">
            <a:extLst>
              <a:ext uri="{FF2B5EF4-FFF2-40B4-BE49-F238E27FC236}">
                <a16:creationId xmlns:a16="http://schemas.microsoft.com/office/drawing/2014/main" id="{794644D4-E79F-027B-5F81-39FBAE06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7441324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162AC-4081-F349-2F69-EC0A158EFE4D}"/>
              </a:ext>
            </a:extLst>
          </p:cNvPr>
          <p:cNvSpPr txBox="1"/>
          <p:nvPr/>
        </p:nvSpPr>
        <p:spPr>
          <a:xfrm>
            <a:off x="914407" y="5486081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Boxplot: AMT_CREDIT by TARGET</a:t>
            </a:r>
            <a:br>
              <a:rPr dirty="0"/>
            </a:br>
            <a:r>
              <a:rPr dirty="0"/>
              <a:t>Rejected (1) vs Accepted (0) applicants show overlapping credit levels but rejected tend to cluster at higher amounts.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7940E-F817-E508-9484-FF7CF776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2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Insight</a:t>
            </a:r>
          </a:p>
        </p:txBody>
      </p:sp>
      <p:pic>
        <p:nvPicPr>
          <p:cNvPr id="3" name="Picture 2" descr="9e3671d8-4900-4c19-882b-ac0e5094cf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71599"/>
            <a:ext cx="6993467" cy="41994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10200"/>
            <a:ext cx="7644465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 err="1"/>
              <a:t>Jointplot</a:t>
            </a:r>
            <a:r>
              <a:rPr dirty="0"/>
              <a:t>: AMT_CREDIT vs AMT_ANNUITY</a:t>
            </a:r>
            <a:br>
              <a:rPr dirty="0"/>
            </a:br>
            <a:r>
              <a:rPr dirty="0"/>
              <a:t>Shows proportionality: higher credit leads to higher annuities, with dense clusters at low to mid levels.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539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EDA Case Study</vt:lpstr>
      <vt:lpstr>Problem Statement</vt:lpstr>
      <vt:lpstr>Steps for Analysis</vt:lpstr>
      <vt:lpstr>Visualization Techniques</vt:lpstr>
      <vt:lpstr>Visualization Insight</vt:lpstr>
      <vt:lpstr>Visualization Insight</vt:lpstr>
      <vt:lpstr>Visualization Insight</vt:lpstr>
      <vt:lpstr> </vt:lpstr>
      <vt:lpstr>Visualization Insight</vt:lpstr>
      <vt:lpstr>Visualization Insight</vt:lpstr>
      <vt:lpstr>Model Explainability (SHAP)</vt:lpstr>
      <vt:lpstr>Root Cause &amp; Findings</vt:lpstr>
      <vt:lpstr>Assumptions</vt:lpstr>
      <vt:lpstr>Solutions &amp; Precautions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Mrunal Paunikar</cp:lastModifiedBy>
  <cp:revision>3</cp:revision>
  <dcterms:created xsi:type="dcterms:W3CDTF">2013-01-27T09:14:16Z</dcterms:created>
  <dcterms:modified xsi:type="dcterms:W3CDTF">2025-09-13T18:31:28Z</dcterms:modified>
  <cp:category/>
</cp:coreProperties>
</file>