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FE2-479D-4E4C-ADA6-404B90A8C7D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ED2-BF56-48AD-9A77-CF6A8EF06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34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FE2-479D-4E4C-ADA6-404B90A8C7D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ED2-BF56-48AD-9A77-CF6A8EF06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51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FE2-479D-4E4C-ADA6-404B90A8C7D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ED2-BF56-48AD-9A77-CF6A8EF06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333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FE2-479D-4E4C-ADA6-404B90A8C7D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ED2-BF56-48AD-9A77-CF6A8EF06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798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FE2-479D-4E4C-ADA6-404B90A8C7D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ED2-BF56-48AD-9A77-CF6A8EF06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623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FE2-479D-4E4C-ADA6-404B90A8C7D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ED2-BF56-48AD-9A77-CF6A8EF06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476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FE2-479D-4E4C-ADA6-404B90A8C7D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ED2-BF56-48AD-9A77-CF6A8EF06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811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FE2-479D-4E4C-ADA6-404B90A8C7D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ED2-BF56-48AD-9A77-CF6A8EF06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63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FE2-479D-4E4C-ADA6-404B90A8C7D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ED2-BF56-48AD-9A77-CF6A8EF06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81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FE2-479D-4E4C-ADA6-404B90A8C7D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DFACED2-BF56-48AD-9A77-CF6A8EF06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89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FE2-479D-4E4C-ADA6-404B90A8C7D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ED2-BF56-48AD-9A77-CF6A8EF06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4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FE2-479D-4E4C-ADA6-404B90A8C7D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ED2-BF56-48AD-9A77-CF6A8EF06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09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FE2-479D-4E4C-ADA6-404B90A8C7D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ED2-BF56-48AD-9A77-CF6A8EF06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32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FE2-479D-4E4C-ADA6-404B90A8C7D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ED2-BF56-48AD-9A77-CF6A8EF06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1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FE2-479D-4E4C-ADA6-404B90A8C7D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ED2-BF56-48AD-9A77-CF6A8EF06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58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FE2-479D-4E4C-ADA6-404B90A8C7D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ED2-BF56-48AD-9A77-CF6A8EF06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23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00FE2-479D-4E4C-ADA6-404B90A8C7D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CED2-BF56-48AD-9A77-CF6A8EF06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47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000FE2-479D-4E4C-ADA6-404B90A8C7D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FACED2-BF56-48AD-9A77-CF6A8EF060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74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E567E-F242-A2B0-9B15-76DD1D3E2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642649"/>
            <a:ext cx="8574622" cy="2616199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of Brazilian E-Commerce Dataset using SQL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513D5-AB2C-3A92-3CDC-920FE6215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7418" y="4596035"/>
            <a:ext cx="3706761" cy="1388534"/>
          </a:xfrm>
        </p:spPr>
        <p:txBody>
          <a:bodyPr/>
          <a:lstStyle/>
          <a:p>
            <a:r>
              <a:rPr lang="en-US" dirty="0"/>
              <a:t>Analyzing customer behavior, payments, and logistics performance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8DC9A-D9AB-559F-07D0-F3A396E6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243" y="407222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0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3D9A-3131-5634-35E6-EB0B4BF8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156" y="190500"/>
            <a:ext cx="10018713" cy="1752599"/>
          </a:xfrm>
        </p:spPr>
        <p:txBody>
          <a:bodyPr/>
          <a:lstStyle/>
          <a:p>
            <a:r>
              <a:rPr lang="en-IN" b="1" dirty="0"/>
              <a:t>Problem Statement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491F2-8A75-F82C-88BB-269D73843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22555"/>
            <a:ext cx="10018713" cy="5835445"/>
          </a:xfrm>
        </p:spPr>
        <p:txBody>
          <a:bodyPr>
            <a:normAutofit/>
          </a:bodyPr>
          <a:lstStyle/>
          <a:p>
            <a:r>
              <a:rPr lang="en-US" dirty="0"/>
              <a:t>The Brazilian e-commerce industry generates massive amounts of data across </a:t>
            </a:r>
            <a:r>
              <a:rPr lang="en-US" b="1" dirty="0"/>
              <a:t>customers, orders, payments, sellers, and logistics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Businesses struggle to:</a:t>
            </a:r>
          </a:p>
          <a:p>
            <a:r>
              <a:rPr lang="en-US" dirty="0"/>
              <a:t>Track </a:t>
            </a:r>
            <a:r>
              <a:rPr lang="en-US" b="1" dirty="0"/>
              <a:t>order trends</a:t>
            </a:r>
            <a:r>
              <a:rPr lang="en-US" dirty="0"/>
              <a:t> over time.</a:t>
            </a:r>
          </a:p>
          <a:p>
            <a:r>
              <a:rPr lang="en-US" dirty="0"/>
              <a:t>Identify </a:t>
            </a:r>
            <a:r>
              <a:rPr lang="en-US" b="1" dirty="0"/>
              <a:t>regional distribution of customers</a:t>
            </a:r>
            <a:r>
              <a:rPr lang="en-US" dirty="0"/>
              <a:t>.</a:t>
            </a:r>
          </a:p>
          <a:p>
            <a:r>
              <a:rPr lang="en-US" dirty="0"/>
              <a:t>Understand </a:t>
            </a:r>
            <a:r>
              <a:rPr lang="en-US" b="1" dirty="0"/>
              <a:t>payment preferences</a:t>
            </a:r>
            <a:r>
              <a:rPr lang="en-US" dirty="0"/>
              <a:t> and installments usage.</a:t>
            </a:r>
          </a:p>
          <a:p>
            <a:r>
              <a:rPr lang="en-US" dirty="0"/>
              <a:t>Measure </a:t>
            </a:r>
            <a:r>
              <a:rPr lang="en-US" b="1" dirty="0"/>
              <a:t>logistics efficiency</a:t>
            </a:r>
            <a:r>
              <a:rPr lang="en-US" dirty="0"/>
              <a:t> (delivery time &amp; freight).</a:t>
            </a:r>
          </a:p>
          <a:p>
            <a:r>
              <a:rPr lang="en-US" dirty="0"/>
              <a:t>Assess </a:t>
            </a:r>
            <a:r>
              <a:rPr lang="en-US" b="1" dirty="0"/>
              <a:t>year-over-year revenue growth</a:t>
            </a:r>
            <a:r>
              <a:rPr lang="en-US" dirty="0"/>
              <a:t>.</a:t>
            </a:r>
          </a:p>
          <a:p>
            <a:r>
              <a:rPr lang="en-US" b="1" dirty="0"/>
              <a:t>Hence, there is a need to perform structured EDA using SQL queries to extract actionable insights.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24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6C80-D021-6D6E-7701-474D2BBE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505" y="0"/>
            <a:ext cx="10018713" cy="1752599"/>
          </a:xfrm>
        </p:spPr>
        <p:txBody>
          <a:bodyPr/>
          <a:lstStyle/>
          <a:p>
            <a:r>
              <a:rPr lang="en-IN" b="1" dirty="0"/>
              <a:t>Project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0D9BA3-978D-DD9C-342F-3166E7EE26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60361" y="1752599"/>
            <a:ext cx="961220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profiling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understand dataset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 demographics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across Brazil.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Explore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 trends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(time of year, time of day, growth).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payment behaviors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revenue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Evaluate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logistics efficiency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delivery times &amp; freight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Generate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state-wise comparisons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price, freight, and delivery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2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88E8-3ECB-5AE3-6C5F-EE8BCD59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833" y="0"/>
            <a:ext cx="10018713" cy="1752599"/>
          </a:xfrm>
        </p:spPr>
        <p:txBody>
          <a:bodyPr/>
          <a:lstStyle/>
          <a:p>
            <a:r>
              <a:rPr lang="en-IN" b="1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545E6-E00D-D1AE-5A77-9699D43E9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478" y="1752599"/>
            <a:ext cx="10018713" cy="4473677"/>
          </a:xfrm>
        </p:spPr>
        <p:txBody>
          <a:bodyPr>
            <a:noAutofit/>
          </a:bodyPr>
          <a:lstStyle/>
          <a:p>
            <a:r>
              <a:rPr lang="en-US" b="1" dirty="0"/>
              <a:t>Step 1:</a:t>
            </a:r>
            <a:r>
              <a:rPr lang="en-US" dirty="0"/>
              <a:t> Import dataset and examine tables (customers, orders, payments, etc.).</a:t>
            </a:r>
          </a:p>
          <a:p>
            <a:r>
              <a:rPr lang="en-US" b="1" dirty="0"/>
              <a:t>Step 2:</a:t>
            </a:r>
            <a:r>
              <a:rPr lang="en-US" dirty="0"/>
              <a:t> Run SQL queries for profiling (datatypes, order range, etc.).</a:t>
            </a:r>
          </a:p>
          <a:p>
            <a:r>
              <a:rPr lang="en-US" b="1" dirty="0"/>
              <a:t>Step 3:</a:t>
            </a:r>
            <a:r>
              <a:rPr lang="en-US" dirty="0"/>
              <a:t> Perform customer and order trend analysis.</a:t>
            </a:r>
          </a:p>
          <a:p>
            <a:r>
              <a:rPr lang="en-US" b="1" dirty="0"/>
              <a:t>Step 4:</a:t>
            </a:r>
            <a:r>
              <a:rPr lang="en-US" dirty="0"/>
              <a:t> Evaluate payment methods and revenue growth.</a:t>
            </a:r>
          </a:p>
          <a:p>
            <a:r>
              <a:rPr lang="en-US" b="1" dirty="0"/>
              <a:t>Step 5:</a:t>
            </a:r>
            <a:r>
              <a:rPr lang="en-US" dirty="0"/>
              <a:t> Assess delivery performance &amp; freight costs by state.</a:t>
            </a:r>
          </a:p>
          <a:p>
            <a:r>
              <a:rPr lang="en-US" b="1" dirty="0"/>
              <a:t>Step 6:</a:t>
            </a:r>
            <a:r>
              <a:rPr lang="en-US" dirty="0"/>
              <a:t> Summarize findings into actionable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1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93B3-BEB8-95AF-0169-1D8364E6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257" y="0"/>
            <a:ext cx="9227396" cy="1487129"/>
          </a:xfrm>
        </p:spPr>
        <p:txBody>
          <a:bodyPr/>
          <a:lstStyle/>
          <a:p>
            <a:r>
              <a:rPr lang="en-IN" b="1" dirty="0"/>
              <a:t>Key Insights &amp;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5B866-B331-3925-C821-F610D783D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3974" y="1071715"/>
            <a:ext cx="10018713" cy="63024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Identified Order Growth Trends</a:t>
            </a:r>
          </a:p>
          <a:p>
            <a:pPr lvl="1"/>
            <a:r>
              <a:rPr lang="en-US" dirty="0"/>
              <a:t>Peak order volumes occur in August, May, and July with over 10,000 orders each, showing clear monthly seasonality in customer purchasing behavior.</a:t>
            </a:r>
          </a:p>
          <a:p>
            <a:pPr lvl="1"/>
            <a:r>
              <a:rPr lang="en-US" dirty="0"/>
              <a:t>Overall, order counts grew consistently month-over-month during the observed years, indicating a steadily growing e-commerce market.</a:t>
            </a:r>
          </a:p>
          <a:p>
            <a:r>
              <a:rPr lang="en-US" dirty="0"/>
              <a:t>Peak Shopping Times</a:t>
            </a:r>
          </a:p>
          <a:p>
            <a:pPr lvl="1"/>
            <a:r>
              <a:rPr lang="en-US" dirty="0"/>
              <a:t>The busiest time of day for placing orders is the afternoon (13:00–18:00), especially between 15:00 and 16:00 hours.</a:t>
            </a:r>
          </a:p>
          <a:p>
            <a:pPr lvl="1"/>
            <a:r>
              <a:rPr lang="en-US" dirty="0"/>
              <a:t>Morning hours follow close behind, while dawn (midnight–6 AM) sees the least ordering activity, implying customer engagement aligns with daytime hours.</a:t>
            </a:r>
          </a:p>
          <a:p>
            <a:r>
              <a:rPr lang="en-IN" dirty="0"/>
              <a:t>Regional Customer Concentration</a:t>
            </a:r>
          </a:p>
          <a:p>
            <a:pPr lvl="1"/>
            <a:r>
              <a:rPr lang="en-IN" dirty="0"/>
              <a:t>Most customers are located in the major metropolitan states of São Paulo (SP) and Rio de Janeiro (RJ), which dominate order volumes, revealing key focus areas for market penetration.</a:t>
            </a:r>
          </a:p>
          <a:p>
            <a:pPr lvl="1"/>
            <a:r>
              <a:rPr lang="en-IN" dirty="0"/>
              <a:t>Secondary hubs like Belo Horizonte and Brasília also contribute but to a lesser extent.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72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781D-5A36-ABD7-FDDB-4B66910C7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1066800"/>
          </a:xfrm>
        </p:spPr>
        <p:txBody>
          <a:bodyPr/>
          <a:lstStyle/>
          <a:p>
            <a:r>
              <a:rPr lang="en-IN" b="1" dirty="0"/>
              <a:t>Key Insights &amp; 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F157-688B-D74F-D6A6-571B74C4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199535"/>
            <a:ext cx="10018713" cy="5943599"/>
          </a:xfrm>
        </p:spPr>
        <p:txBody>
          <a:bodyPr/>
          <a:lstStyle/>
          <a:p>
            <a:r>
              <a:rPr lang="en-US" dirty="0"/>
              <a:t>Payment Types Impact Order Volume</a:t>
            </a:r>
          </a:p>
          <a:p>
            <a:pPr lvl="1"/>
            <a:r>
              <a:rPr lang="en-US" dirty="0"/>
              <a:t>Orders are heavily concentrated on single-installment payments, with the majority paid via UPI and credit card methods.</a:t>
            </a:r>
          </a:p>
          <a:p>
            <a:pPr lvl="1"/>
            <a:r>
              <a:rPr lang="en-US" dirty="0"/>
              <a:t>There is significant month-over-month growth in payment types usage, reflecting diversification of payment preferences.</a:t>
            </a:r>
          </a:p>
          <a:p>
            <a:r>
              <a:rPr lang="en-US" dirty="0"/>
              <a:t>High Year-over-Year Revenue Growth</a:t>
            </a:r>
          </a:p>
          <a:p>
            <a:pPr lvl="1"/>
            <a:r>
              <a:rPr lang="en-US" dirty="0"/>
              <a:t>The analysis shows up to a 100% increase in total payment values from 2017 to 2018 (Jan–Aug), highlighting a rapidly expanding revenue base in the Brazilian e-commerce sector.</a:t>
            </a:r>
          </a:p>
          <a:p>
            <a:r>
              <a:rPr lang="en-US" dirty="0"/>
              <a:t>Top States by Freight Cost</a:t>
            </a:r>
          </a:p>
          <a:p>
            <a:pPr lvl="1"/>
            <a:r>
              <a:rPr lang="en-US" dirty="0"/>
              <a:t>States like Roraima (RR), Paraíba (PB), and Rondônia (RO) show the highest average freight costs, possibly due to logistical challenges or remote locations.</a:t>
            </a:r>
          </a:p>
          <a:p>
            <a:pPr lvl="1"/>
            <a:r>
              <a:rPr lang="en-US" dirty="0"/>
              <a:t>Lower freight costs are observed in more urbanized or interconnected states.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96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665F-38CF-54A9-CA10-C23DF24A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498" y="1"/>
            <a:ext cx="10018713" cy="1066800"/>
          </a:xfrm>
        </p:spPr>
        <p:txBody>
          <a:bodyPr/>
          <a:lstStyle/>
          <a:p>
            <a:r>
              <a:rPr lang="en-IN" b="1" dirty="0"/>
              <a:t>Key Insights &amp; 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A51E-5C08-FC4E-73D8-735E21644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478" y="948813"/>
            <a:ext cx="10018713" cy="5909187"/>
          </a:xfrm>
        </p:spPr>
        <p:txBody>
          <a:bodyPr>
            <a:normAutofit lnSpcReduction="10000"/>
          </a:bodyPr>
          <a:lstStyle/>
          <a:p>
            <a:r>
              <a:rPr lang="en-IN" sz="1800" dirty="0"/>
              <a:t>Delivery Time Efficiency</a:t>
            </a:r>
          </a:p>
          <a:p>
            <a:pPr lvl="1"/>
            <a:r>
              <a:rPr lang="en-IN" sz="1800" dirty="0"/>
              <a:t>The shortest average delivery times are found in São Paulo (SP), Paraná (PR), and Minas Gerais (MG).</a:t>
            </a:r>
          </a:p>
          <a:p>
            <a:pPr lvl="1"/>
            <a:r>
              <a:rPr lang="en-IN" sz="1800" dirty="0"/>
              <a:t>Conversely, northern states such as Amapá (AP) and Roraima (RR) exhibit the longest average delivery durations, indicating regional disparities in logistics infrastructure.</a:t>
            </a:r>
          </a:p>
          <a:p>
            <a:r>
              <a:rPr lang="en-US" sz="1800" dirty="0"/>
              <a:t>Order Delivery vs. Estimated Delivery</a:t>
            </a:r>
          </a:p>
          <a:p>
            <a:pPr lvl="1"/>
            <a:r>
              <a:rPr lang="en-US" sz="1800" dirty="0"/>
              <a:t>Some orders are delivered earlier than estimated, while others face delays—there is a delivery time variation measurable by the difference between actual and estimated dates.</a:t>
            </a:r>
          </a:p>
          <a:p>
            <a:pPr lvl="1"/>
            <a:r>
              <a:rPr lang="en-US" sz="1800" dirty="0"/>
              <a:t>Monitoring this gap is crucial for improving customer satisfaction.</a:t>
            </a:r>
          </a:p>
          <a:p>
            <a:r>
              <a:rPr lang="en-US" sz="1800" dirty="0"/>
              <a:t>Payment Installments Influence Volume</a:t>
            </a:r>
          </a:p>
          <a:p>
            <a:pPr lvl="1"/>
            <a:r>
              <a:rPr lang="en-US" sz="1800" dirty="0"/>
              <a:t>The majority of orders are paid in a single installment, with smaller but significant shares in 2–4 installment plans, suggesting consumer preference for simpler payment terms.</a:t>
            </a:r>
          </a:p>
          <a:p>
            <a:r>
              <a:rPr lang="en-US" dirty="0"/>
              <a:t>Price and Freight Relationship by State</a:t>
            </a:r>
          </a:p>
          <a:p>
            <a:pPr lvl="1"/>
            <a:r>
              <a:rPr lang="en-US" dirty="0"/>
              <a:t>São Paulo (SP) leads in total sales price and freight values but maintains lower average freight costs compared to other high-revenue states like Rio de Janeiro (RJ) and Paraná (PR), showing operational efficiency at scale.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66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C788-BF34-742C-7486-DE1CA2B6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343" y="272846"/>
            <a:ext cx="10018713" cy="1752599"/>
          </a:xfrm>
        </p:spPr>
        <p:txBody>
          <a:bodyPr/>
          <a:lstStyle/>
          <a:p>
            <a:r>
              <a:rPr lang="en-IN" b="1" dirty="0"/>
              <a:t>Business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EC112-095E-2D9C-71DD-26EB293D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800" y="1818968"/>
            <a:ext cx="10018713" cy="4021394"/>
          </a:xfrm>
        </p:spPr>
        <p:txBody>
          <a:bodyPr/>
          <a:lstStyle/>
          <a:p>
            <a:r>
              <a:rPr lang="en-US" dirty="0"/>
              <a:t>The business value of this project is in enabling data-driven decisions that boost customer engagement, revenue, and operational efficiency. By uncovering trends in orders, payments, customer geography, and logistics, e-commerce leaders can optimize marketing, streamline delivery, and enhance the shopping experience for key markets. This actionable insight helps target growth opportunities, improve customer satisfaction, and control costs—delivering a clear competitive advantage.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84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8764-042C-892D-3485-68D213EA6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233" y="2445774"/>
            <a:ext cx="10018713" cy="1752599"/>
          </a:xfrm>
        </p:spPr>
        <p:txBody>
          <a:bodyPr/>
          <a:lstStyle/>
          <a:p>
            <a:r>
              <a:rPr lang="en-IN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01511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86</TotalTime>
  <Words>787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Exploratory Data Analysis of Brazilian E-Commerce Dataset using SQL</vt:lpstr>
      <vt:lpstr>Problem Statement </vt:lpstr>
      <vt:lpstr>Project Objectives</vt:lpstr>
      <vt:lpstr>Approach</vt:lpstr>
      <vt:lpstr>Key Insights &amp; Outcomes</vt:lpstr>
      <vt:lpstr>Key Insights &amp; Outcomes</vt:lpstr>
      <vt:lpstr>Key Insights &amp; Outcomes</vt:lpstr>
      <vt:lpstr>Business Value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Mrunal Chavan</dc:creator>
  <cp:lastModifiedBy>Mrunal Chavan</cp:lastModifiedBy>
  <cp:revision>1</cp:revision>
  <dcterms:created xsi:type="dcterms:W3CDTF">2025-09-21T08:35:46Z</dcterms:created>
  <dcterms:modified xsi:type="dcterms:W3CDTF">2025-09-21T10:02:31Z</dcterms:modified>
</cp:coreProperties>
</file>