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3" r:id="rId6"/>
    <p:sldId id="265" r:id="rId7"/>
    <p:sldId id="266" r:id="rId8"/>
    <p:sldId id="268" r:id="rId9"/>
    <p:sldId id="269" r:id="rId10"/>
    <p:sldId id="270" r:id="rId11"/>
    <p:sldId id="271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171D48"/>
    <a:srgbClr val="98A22E"/>
    <a:srgbClr val="3E7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10/1/2019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option.asp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rgbClr val="3E75D3">
              <a:alpha val="69000"/>
            </a:srgbClr>
          </a:solidFill>
          <a:ln w="6350" cmpd="sng">
            <a:noFill/>
          </a:ln>
          <a:effectLst>
            <a:softEdge rad="635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961693"/>
            <a:ext cx="10993549" cy="895244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&lt;title&gt;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HTML tags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22917"/>
            <a:ext cx="10993546" cy="48482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&lt;/title&gt;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3001" y="6021231"/>
            <a:ext cx="283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Presented by Mrunal Anekar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6377" y="2950232"/>
            <a:ext cx="5451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THANK YOU!!</a:t>
            </a:r>
          </a:p>
          <a:p>
            <a:r>
              <a:rPr lang="en-US" sz="3600" b="1" dirty="0"/>
              <a:t> </a:t>
            </a:r>
            <a:r>
              <a:rPr lang="en-US" sz="3600" b="1" dirty="0" smtClean="0"/>
              <a:t>  </a:t>
            </a:r>
          </a:p>
          <a:p>
            <a:r>
              <a:rPr lang="en-US" sz="3600" b="1" dirty="0"/>
              <a:t> </a:t>
            </a:r>
            <a:r>
              <a:rPr lang="en-US" sz="3600" b="1" dirty="0" smtClean="0"/>
              <a:t>                      &lt;/HTML&gt;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33" y="581025"/>
            <a:ext cx="44291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042" y="846197"/>
            <a:ext cx="4041824" cy="5709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4069" y="1069676"/>
            <a:ext cx="6628738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</a:p>
          <a:p>
            <a:endParaRPr lang="en-US" sz="3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#Structural Tags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#Header Tags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#Breaking Lines and Paragraphs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#Horizontal Rule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#Text Formatting Tags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#Hyperlink Tag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#Dropdown list Tag</a:t>
            </a:r>
          </a:p>
          <a:p>
            <a:endParaRPr lang="en-US" sz="31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844" y="630473"/>
            <a:ext cx="2897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&lt;Title&gt;</a:t>
            </a:r>
          </a:p>
          <a:p>
            <a:r>
              <a:rPr lang="en-US" sz="2800" b="1" dirty="0" smtClean="0"/>
              <a:t>#Structural Tags</a:t>
            </a:r>
          </a:p>
          <a:p>
            <a:r>
              <a:rPr lang="en-US" sz="2000" b="1" dirty="0" smtClean="0"/>
              <a:t>&lt;/Title&gt;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286" y="841627"/>
            <a:ext cx="3718821" cy="52626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844" y="1968384"/>
            <a:ext cx="799545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79400">
              <a:buFontTx/>
              <a:buNone/>
            </a:pPr>
            <a:r>
              <a:rPr lang="en-US" altLang="en-US" sz="2000" b="1" dirty="0"/>
              <a:t>&lt;HTML&gt;</a:t>
            </a:r>
          </a:p>
          <a:p>
            <a:pPr marL="285750" indent="-279400">
              <a:buFontTx/>
              <a:buNone/>
            </a:pPr>
            <a:r>
              <a:rPr lang="en-US" altLang="en-US" dirty="0"/>
              <a:t>     These tags enclose the entire Web page document.</a:t>
            </a:r>
          </a:p>
          <a:p>
            <a:pPr marL="285750" indent="-279400">
              <a:buFontTx/>
              <a:buNone/>
            </a:pPr>
            <a:r>
              <a:rPr lang="en-US" altLang="en-US" dirty="0"/>
              <a:t>&lt;/HTML&gt;</a:t>
            </a:r>
          </a:p>
          <a:p>
            <a:pPr marL="285750" indent="-279400">
              <a:buFontTx/>
              <a:buNone/>
            </a:pPr>
            <a:endParaRPr lang="en-US" altLang="en-US" dirty="0"/>
          </a:p>
          <a:p>
            <a:pPr marL="285750" indent="-279400">
              <a:buFontTx/>
              <a:buNone/>
            </a:pPr>
            <a:r>
              <a:rPr lang="en-US" altLang="en-US" b="1" dirty="0"/>
              <a:t>&lt;HEAD&gt;</a:t>
            </a:r>
          </a:p>
          <a:p>
            <a:pPr marL="285750" indent="-279400">
              <a:buFontTx/>
              <a:buNone/>
            </a:pPr>
            <a:r>
              <a:rPr lang="en-US" altLang="en-US" dirty="0"/>
              <a:t>    These tags enclose the Head part of the document</a:t>
            </a:r>
          </a:p>
          <a:p>
            <a:pPr marL="285750" indent="-279400">
              <a:buFontTx/>
              <a:buNone/>
            </a:pPr>
            <a:r>
              <a:rPr lang="en-US" altLang="en-US" dirty="0"/>
              <a:t>&lt;/HEAD&gt;</a:t>
            </a:r>
          </a:p>
          <a:p>
            <a:pPr marL="285750" indent="-279400">
              <a:buFontTx/>
              <a:buNone/>
            </a:pPr>
            <a:endParaRPr lang="en-US" altLang="en-US" dirty="0"/>
          </a:p>
          <a:p>
            <a:pPr marL="285750" indent="-279400">
              <a:buFontTx/>
              <a:buNone/>
            </a:pPr>
            <a:r>
              <a:rPr lang="en-US" altLang="en-US" b="1" dirty="0"/>
              <a:t>&lt;TITLE&gt;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These tags enclose the title of the document.  This text appears in the title </a:t>
            </a:r>
            <a:endParaRPr lang="en-US" altLang="en-US" dirty="0" smtClean="0"/>
          </a:p>
          <a:p>
            <a:pPr marL="285750" indent="-279400">
              <a:buFontTx/>
              <a:buNone/>
            </a:pPr>
            <a:r>
              <a:rPr lang="en-US" altLang="en-US" dirty="0" smtClean="0"/>
              <a:t>bar </a:t>
            </a:r>
            <a:r>
              <a:rPr lang="en-US" altLang="en-US" dirty="0"/>
              <a:t>in </a:t>
            </a:r>
            <a:r>
              <a:rPr lang="en-US" altLang="en-US" dirty="0" smtClean="0"/>
              <a:t>the.</a:t>
            </a:r>
            <a:endParaRPr lang="en-US" altLang="en-US" dirty="0"/>
          </a:p>
          <a:p>
            <a:pPr marL="285750" indent="-279400">
              <a:buFontTx/>
              <a:buNone/>
            </a:pPr>
            <a:r>
              <a:rPr lang="en-US" altLang="en-US" dirty="0"/>
              <a:t>&lt;/TITLE</a:t>
            </a:r>
            <a:r>
              <a:rPr lang="en-US" altLang="en-US" dirty="0" smtClean="0"/>
              <a:t>&gt;</a:t>
            </a:r>
          </a:p>
          <a:p>
            <a:pPr marL="285750" indent="-279400">
              <a:buFontTx/>
              <a:buNone/>
            </a:pPr>
            <a:endParaRPr lang="en-US" altLang="en-US" dirty="0"/>
          </a:p>
          <a:p>
            <a:pPr marL="285750" indent="-279400">
              <a:buFontTx/>
              <a:buNone/>
            </a:pPr>
            <a:r>
              <a:rPr lang="en-US" altLang="en-US" b="1" dirty="0" smtClean="0"/>
              <a:t>&lt;BODY&gt;</a:t>
            </a:r>
          </a:p>
          <a:p>
            <a:pPr marL="285750" indent="-279400">
              <a:buFontTx/>
              <a:buNone/>
            </a:pPr>
            <a:r>
              <a:rPr lang="en-US" altLang="en-US" dirty="0"/>
              <a:t>Body element defines the document’s body. </a:t>
            </a:r>
            <a:endParaRPr lang="en-US" altLang="en-US" dirty="0" smtClean="0"/>
          </a:p>
          <a:p>
            <a:pPr marL="285750" indent="-279400">
              <a:buFontTx/>
              <a:buNone/>
            </a:pPr>
            <a:r>
              <a:rPr lang="en-US" altLang="en-US" dirty="0" smtClean="0"/>
              <a:t>It </a:t>
            </a:r>
            <a:r>
              <a:rPr lang="en-US" altLang="en-US" dirty="0"/>
              <a:t>contains all the contents of the document (like text, images, colors, graphics, etc</a:t>
            </a:r>
            <a:r>
              <a:rPr lang="en-US" altLang="en-US" dirty="0" smtClean="0"/>
              <a:t>.).</a:t>
            </a:r>
          </a:p>
          <a:p>
            <a:pPr marL="285750" indent="-279400">
              <a:buFontTx/>
              <a:buNone/>
            </a:pPr>
            <a:r>
              <a:rPr lang="en-US" altLang="en-US" dirty="0" smtClean="0"/>
              <a:t>&lt;/BODY&gt;</a:t>
            </a: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45" y="841627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30" y="768055"/>
            <a:ext cx="2897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&lt;Title&gt;</a:t>
            </a:r>
          </a:p>
          <a:p>
            <a:r>
              <a:rPr lang="en-US" sz="2800" b="1" dirty="0" smtClean="0"/>
              <a:t>#Structural Tags</a:t>
            </a:r>
          </a:p>
          <a:p>
            <a:r>
              <a:rPr lang="en-US" sz="2000" b="1" dirty="0" smtClean="0"/>
              <a:t>&lt;/Title&gt;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916" y="733159"/>
            <a:ext cx="3341507" cy="47355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34" y="733159"/>
            <a:ext cx="3208097" cy="19923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802" y="482667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&lt;sub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tag defines subscript text. Subscript text appears half a character below the normal line, and is sometimes rendered in a smaller font. 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&lt;/sub&gt;</a:t>
            </a:r>
            <a:endParaRPr lang="en-US" dirty="0"/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Subscript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text can be used for chemical formulas, like H</a:t>
            </a:r>
            <a:r>
              <a:rPr lang="en-US" baseline="-250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O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802" y="2329240"/>
            <a:ext cx="60960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&lt;div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tag defines a division or a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section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an HTML document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&lt;/div&gt;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&lt;div&gt; element is often used as a container for other HTML elements to style them with CSS or to perform certain tasks with JavaScript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6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30" y="768055"/>
            <a:ext cx="2439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&lt;Title&gt;</a:t>
            </a:r>
          </a:p>
          <a:p>
            <a:r>
              <a:rPr lang="en-US" sz="2800" b="1" dirty="0" smtClean="0"/>
              <a:t>#Header Tags</a:t>
            </a:r>
          </a:p>
          <a:p>
            <a:r>
              <a:rPr lang="en-US" sz="2000" b="1" dirty="0" smtClean="0"/>
              <a:t>&lt;/Title&gt;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51" y="68910"/>
            <a:ext cx="5720547" cy="408065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73330" y="2218426"/>
            <a:ext cx="7848600" cy="327660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  <a:buFontTx/>
              <a:buNone/>
            </a:pPr>
            <a:r>
              <a:rPr lang="en-US" altLang="en-US" dirty="0" smtClean="0"/>
              <a:t>Header Tags -- Used for marking sections and </a:t>
            </a:r>
          </a:p>
          <a:p>
            <a:pPr>
              <a:buFontTx/>
              <a:buNone/>
            </a:pPr>
            <a:r>
              <a:rPr lang="en-US" altLang="en-US" dirty="0" smtClean="0"/>
              <a:t>subsections in a document.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r>
              <a:rPr lang="en-US" altLang="en-US" dirty="0" smtClean="0"/>
              <a:t>&lt;H1&gt;Header 1 -- Giant-sized and bold &lt;/H1&gt;</a:t>
            </a:r>
          </a:p>
          <a:p>
            <a:pPr>
              <a:buFontTx/>
              <a:buNone/>
            </a:pPr>
            <a:r>
              <a:rPr lang="en-US" altLang="en-US" dirty="0" smtClean="0"/>
              <a:t>&lt;H2&gt;Header 2 -- Large and bold &lt;/H2&gt;</a:t>
            </a:r>
          </a:p>
          <a:p>
            <a:pPr>
              <a:buFontTx/>
              <a:buNone/>
            </a:pPr>
            <a:r>
              <a:rPr lang="en-US" altLang="en-US" dirty="0" smtClean="0"/>
              <a:t>&lt;H3&gt;Header 3 -- Normal-sized and bold &lt;/H3&gt;</a:t>
            </a:r>
          </a:p>
          <a:p>
            <a:pPr>
              <a:buFontTx/>
              <a:buNone/>
            </a:pPr>
            <a:r>
              <a:rPr lang="en-US" altLang="en-US" dirty="0" smtClean="0"/>
              <a:t>&lt;H4&gt;Header 4 -- Small and bold &lt;/H4&gt;</a:t>
            </a:r>
          </a:p>
          <a:p>
            <a:pPr>
              <a:buFontTx/>
              <a:buNone/>
            </a:pPr>
            <a:r>
              <a:rPr lang="en-US" altLang="en-US" dirty="0" smtClean="0"/>
              <a:t>&lt;H5&gt;Header 5 -- Very Small and bold &lt;/H5&gt;</a:t>
            </a:r>
          </a:p>
          <a:p>
            <a:pPr>
              <a:buFontTx/>
              <a:buNone/>
            </a:pPr>
            <a:r>
              <a:rPr lang="en-US" altLang="en-US" dirty="0" smtClean="0"/>
              <a:t>&lt;H6&gt;Header 6 -- Tiny and bold &lt;/H6&gt;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438751" y="4149566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3600" b="1" dirty="0"/>
              <a:t>H1 = Giant-sized and bold</a:t>
            </a:r>
            <a:endParaRPr lang="en-US" altLang="en-US" sz="2800" b="1" dirty="0"/>
          </a:p>
          <a:p>
            <a:endParaRPr lang="en-US" altLang="en-US" sz="1050" b="1" dirty="0"/>
          </a:p>
          <a:p>
            <a:r>
              <a:rPr lang="en-US" altLang="en-US" sz="2800" b="1" dirty="0"/>
              <a:t>H2 = Large and bold</a:t>
            </a:r>
            <a:endParaRPr lang="en-US" altLang="en-US" b="1" dirty="0"/>
          </a:p>
          <a:p>
            <a:endParaRPr lang="en-US" altLang="en-US" sz="1050" b="1" dirty="0"/>
          </a:p>
          <a:p>
            <a:r>
              <a:rPr lang="en-US" altLang="en-US" b="1" dirty="0"/>
              <a:t>H3 = Normal-sized and bold</a:t>
            </a:r>
          </a:p>
          <a:p>
            <a:endParaRPr lang="en-US" altLang="en-US" sz="1050" b="1" dirty="0"/>
          </a:p>
          <a:p>
            <a:r>
              <a:rPr lang="en-US" altLang="en-US" sz="1400" b="1" dirty="0"/>
              <a:t>H4 = Small and bold</a:t>
            </a:r>
            <a:br>
              <a:rPr lang="en-US" altLang="en-US" sz="1400" b="1" dirty="0"/>
            </a:br>
            <a:endParaRPr lang="en-US" altLang="en-US" sz="1050" b="1" dirty="0"/>
          </a:p>
          <a:p>
            <a:r>
              <a:rPr lang="en-US" altLang="en-US" sz="1100" b="1" dirty="0"/>
              <a:t>H5 = Very Small and bold</a:t>
            </a:r>
            <a:endParaRPr lang="en-US" altLang="en-US" b="1" dirty="0"/>
          </a:p>
          <a:p>
            <a:endParaRPr lang="en-US" altLang="en-US" sz="1050" b="1" dirty="0"/>
          </a:p>
          <a:p>
            <a:r>
              <a:rPr lang="en-US" altLang="en-US" sz="1050" b="1" dirty="0"/>
              <a:t>H6 = Tiny and bold</a:t>
            </a:r>
          </a:p>
        </p:txBody>
      </p:sp>
    </p:spTree>
    <p:extLst>
      <p:ext uri="{BB962C8B-B14F-4D97-AF65-F5344CB8AC3E}">
        <p14:creationId xmlns:p14="http://schemas.microsoft.com/office/powerpoint/2010/main" val="18252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896" y="527750"/>
            <a:ext cx="6623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&lt;Title&gt;</a:t>
            </a:r>
          </a:p>
          <a:p>
            <a:r>
              <a:rPr lang="en-US" sz="2800" b="1" dirty="0" smtClean="0"/>
              <a:t>#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Breaking Lines and Paragraphs</a:t>
            </a:r>
          </a:p>
          <a:p>
            <a:r>
              <a:rPr lang="en-US" sz="2000" b="1" dirty="0" smtClean="0"/>
              <a:t>&lt;/Title&gt;</a:t>
            </a:r>
            <a:endParaRPr lang="en-US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183" y="768055"/>
            <a:ext cx="3921945" cy="55581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3330" y="183445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b="1" dirty="0"/>
              <a:t>&lt;P&gt; </a:t>
            </a:r>
            <a:r>
              <a:rPr lang="en-US" altLang="en-US" sz="2000" dirty="0"/>
              <a:t>text &lt;/P&gt;</a:t>
            </a:r>
          </a:p>
          <a:p>
            <a:pPr lvl="1"/>
            <a:r>
              <a:rPr lang="en-US" altLang="en-US" sz="2000" dirty="0" smtClean="0"/>
              <a:t>Most </a:t>
            </a:r>
            <a:r>
              <a:rPr lang="en-US" altLang="en-US" sz="2000" dirty="0"/>
              <a:t>browsers render (process) this with blank lines between each paragraph</a:t>
            </a:r>
          </a:p>
          <a:p>
            <a:r>
              <a:rPr lang="en-US" altLang="en-US" sz="2000" b="1" dirty="0"/>
              <a:t>&lt;BR</a:t>
            </a:r>
            <a:r>
              <a:rPr lang="en-US" altLang="en-US" sz="2000" b="1" dirty="0" smtClean="0"/>
              <a:t>&gt;</a:t>
            </a:r>
            <a:endParaRPr lang="en-US" altLang="en-US" sz="2000" b="1" dirty="0"/>
          </a:p>
          <a:p>
            <a:pPr lvl="1"/>
            <a:r>
              <a:rPr lang="en-US" altLang="en-US" sz="2000" dirty="0" smtClean="0"/>
              <a:t>Used </a:t>
            </a:r>
            <a:r>
              <a:rPr lang="en-US" altLang="en-US" sz="2000" dirty="0"/>
              <a:t>when the webmaster wants a carriage return but doesn't want a blank line to </a:t>
            </a:r>
            <a:r>
              <a:rPr lang="en-US" altLang="en-US" sz="2000" dirty="0" smtClean="0"/>
              <a:t>follow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564417" y="4919008"/>
            <a:ext cx="3515706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imes" panose="02020603050405020304" pitchFamily="18" charset="0"/>
              </a:rPr>
              <a:t>Example:			</a:t>
            </a:r>
            <a:r>
              <a:rPr lang="en-US" altLang="en-US" sz="2000" dirty="0" smtClean="0">
                <a:latin typeface="Times" panose="02020603050405020304" pitchFamily="18" charset="0"/>
              </a:rPr>
              <a:t>     text </a:t>
            </a:r>
            <a:r>
              <a:rPr lang="en-US" altLang="en-US" sz="2000" dirty="0">
                <a:latin typeface="Times" panose="02020603050405020304" pitchFamily="18" charset="0"/>
              </a:rPr>
              <a:t>a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  &lt;p&gt;text a&lt;/p&gt;			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  &lt;p&gt;text b&lt;/p&gt;		</a:t>
            </a:r>
            <a:r>
              <a:rPr lang="en-US" altLang="en-US" sz="2000" dirty="0" smtClean="0">
                <a:latin typeface="Times" panose="02020603050405020304" pitchFamily="18" charset="0"/>
              </a:rPr>
              <a:t>     text </a:t>
            </a:r>
            <a:r>
              <a:rPr lang="en-US" altLang="en-US" sz="2000" dirty="0">
                <a:latin typeface="Times" panose="02020603050405020304" pitchFamily="18" charset="0"/>
              </a:rPr>
              <a:t>b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  &lt;</a:t>
            </a:r>
            <a:r>
              <a:rPr lang="en-US" altLang="en-US" sz="2000" dirty="0" err="1">
                <a:latin typeface="Times" panose="02020603050405020304" pitchFamily="18" charset="0"/>
              </a:rPr>
              <a:t>br</a:t>
            </a:r>
            <a:r>
              <a:rPr lang="en-US" altLang="en-US" sz="2000" dirty="0">
                <a:latin typeface="Times" panose="02020603050405020304" pitchFamily="18" charset="0"/>
              </a:rPr>
              <a:t>&gt;text </a:t>
            </a:r>
            <a:r>
              <a:rPr lang="en-US" altLang="en-US" sz="2000" dirty="0" smtClean="0">
                <a:latin typeface="Times" panose="02020603050405020304" pitchFamily="18" charset="0"/>
              </a:rPr>
              <a:t>c</a:t>
            </a:r>
            <a:endParaRPr lang="en-US" altLang="en-US" sz="2000" dirty="0">
              <a:latin typeface="Times" panose="02020603050405020304" pitchFamily="18" charset="0"/>
            </a:endParaRPr>
          </a:p>
          <a:p>
            <a:r>
              <a:rPr lang="en-US" altLang="en-US" sz="2000" dirty="0">
                <a:latin typeface="Times" panose="02020603050405020304" pitchFamily="18" charset="0"/>
              </a:rPr>
              <a:t>  &lt;</a:t>
            </a:r>
            <a:r>
              <a:rPr lang="en-US" altLang="en-US" sz="2000" dirty="0" err="1">
                <a:latin typeface="Times" panose="02020603050405020304" pitchFamily="18" charset="0"/>
              </a:rPr>
              <a:t>br</a:t>
            </a:r>
            <a:r>
              <a:rPr lang="en-US" altLang="en-US" sz="2000" dirty="0">
                <a:latin typeface="Times" panose="02020603050405020304" pitchFamily="18" charset="0"/>
              </a:rPr>
              <a:t>&gt;text d			</a:t>
            </a:r>
            <a:r>
              <a:rPr lang="en-US" altLang="en-US" sz="2000" dirty="0" smtClean="0">
                <a:latin typeface="Times" panose="02020603050405020304" pitchFamily="18" charset="0"/>
              </a:rPr>
              <a:t>     text </a:t>
            </a:r>
            <a:r>
              <a:rPr lang="en-US" altLang="en-US" sz="2000" dirty="0">
                <a:latin typeface="Times" panose="02020603050405020304" pitchFamily="18" charset="0"/>
              </a:rPr>
              <a:t>c</a:t>
            </a:r>
          </a:p>
          <a:p>
            <a:r>
              <a:rPr lang="en-US" altLang="en-US" sz="2000" dirty="0">
                <a:latin typeface="Times" panose="02020603050405020304" pitchFamily="18" charset="0"/>
              </a:rPr>
              <a:t>				</a:t>
            </a:r>
            <a:r>
              <a:rPr lang="en-US" altLang="en-US" sz="2000" dirty="0" smtClean="0">
                <a:latin typeface="Times" panose="02020603050405020304" pitchFamily="18" charset="0"/>
              </a:rPr>
              <a:t>            text </a:t>
            </a:r>
            <a:r>
              <a:rPr lang="en-US" altLang="en-US" sz="2000" dirty="0">
                <a:latin typeface="Times" panose="02020603050405020304" pitchFamily="18" charset="0"/>
              </a:rPr>
              <a:t>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322270" y="6026526"/>
            <a:ext cx="5999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686" y="3442787"/>
            <a:ext cx="2400300" cy="1905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330" y="5017127"/>
            <a:ext cx="6096000" cy="15081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Verdana" panose="020B0604030504040204" pitchFamily="34" charset="0"/>
              </a:rPr>
              <a:t>&amp;</a:t>
            </a:r>
            <a:r>
              <a:rPr lang="en-US" sz="2000" b="1" i="1" dirty="0" err="1">
                <a:solidFill>
                  <a:srgbClr val="000000"/>
                </a:solidFill>
                <a:latin typeface="Verdana" panose="020B0604030504040204" pitchFamily="34" charset="0"/>
              </a:rPr>
              <a:t>nbsp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non-breaking space is a space that will not break into a new line.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Two words separated by a non-breaking space will stick together (not break into a new line). </a:t>
            </a:r>
          </a:p>
        </p:txBody>
      </p:sp>
    </p:spTree>
    <p:extLst>
      <p:ext uri="{BB962C8B-B14F-4D97-AF65-F5344CB8AC3E}">
        <p14:creationId xmlns:p14="http://schemas.microsoft.com/office/powerpoint/2010/main" val="18010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8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30" y="768055"/>
            <a:ext cx="3089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&lt;Title&gt;</a:t>
            </a:r>
          </a:p>
          <a:p>
            <a:r>
              <a:rPr lang="en-US" sz="2800" b="1" dirty="0" smtClean="0"/>
              <a:t>#Formatting Tags</a:t>
            </a:r>
          </a:p>
          <a:p>
            <a:r>
              <a:rPr lang="en-US" sz="2000" b="1" dirty="0" smtClean="0"/>
              <a:t>&lt;/Title&gt;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91" y="768055"/>
            <a:ext cx="3810000" cy="5448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26" y="696796"/>
            <a:ext cx="1800225" cy="2543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12" y="4319153"/>
            <a:ext cx="2143125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330" y="3419633"/>
            <a:ext cx="6112426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763" indent="6350">
              <a:buFontTx/>
              <a:buNone/>
            </a:pPr>
            <a:r>
              <a:rPr lang="en-US" altLang="en-US" sz="2000" dirty="0"/>
              <a:t>&lt;I&gt; Italics &lt;/I&gt;				</a:t>
            </a:r>
            <a:r>
              <a:rPr lang="en-US" altLang="en-US" sz="2000" dirty="0" smtClean="0"/>
              <a:t>            </a:t>
            </a:r>
            <a:r>
              <a:rPr lang="en-US" altLang="en-US" sz="2000" i="1" dirty="0" smtClean="0"/>
              <a:t>Italics</a:t>
            </a:r>
            <a:endParaRPr lang="en-US" altLang="en-US" sz="2000" dirty="0"/>
          </a:p>
          <a:p>
            <a:pPr marL="4763" indent="6350">
              <a:buFontTx/>
              <a:buNone/>
            </a:pPr>
            <a:r>
              <a:rPr lang="en-US" altLang="en-US" sz="2000" dirty="0"/>
              <a:t>&lt;B&gt; Bold &lt;/B&gt;				</a:t>
            </a:r>
            <a:r>
              <a:rPr lang="en-US" altLang="en-US" sz="2000" dirty="0" smtClean="0"/>
              <a:t>            </a:t>
            </a:r>
            <a:r>
              <a:rPr lang="en-US" altLang="en-US" sz="2000" b="1" dirty="0" smtClean="0"/>
              <a:t>Bold</a:t>
            </a:r>
            <a:endParaRPr lang="en-US" altLang="en-US" sz="2000" dirty="0"/>
          </a:p>
          <a:p>
            <a:pPr marL="4763" indent="6350">
              <a:buFontTx/>
              <a:buNone/>
            </a:pPr>
            <a:endParaRPr lang="en-US" altLang="en-US" sz="2000" dirty="0"/>
          </a:p>
          <a:p>
            <a:pPr marL="4763" indent="6350">
              <a:buFontTx/>
              <a:buNone/>
            </a:pPr>
            <a:r>
              <a:rPr lang="en-US" altLang="en-US" sz="2000" dirty="0"/>
              <a:t>&lt;PRE&gt; Preformatted Text &lt;/PRE&gt;	</a:t>
            </a:r>
            <a:r>
              <a:rPr lang="en-US" altLang="en-US" sz="2000" dirty="0" smtClean="0"/>
              <a:t>     </a:t>
            </a:r>
            <a:r>
              <a:rPr lang="en-US" altLang="en-US" sz="2000" dirty="0" smtClean="0">
                <a:latin typeface="Courier" charset="0"/>
              </a:rPr>
              <a:t>Preformatted</a:t>
            </a:r>
            <a:endParaRPr lang="en-US" altLang="en-US" sz="2000" dirty="0">
              <a:latin typeface="Courier" charset="0"/>
            </a:endParaRPr>
          </a:p>
          <a:p>
            <a:pPr marL="4763" indent="6350">
              <a:buFontTx/>
              <a:buNone/>
            </a:pPr>
            <a:r>
              <a:rPr lang="en-US" altLang="en-US" sz="2000" dirty="0"/>
              <a:t>&lt;STRONG&gt; Strong &lt;/STRONG&gt;	</a:t>
            </a:r>
            <a:r>
              <a:rPr lang="en-US" altLang="en-US" sz="2000" dirty="0" smtClean="0"/>
              <a:t>     </a:t>
            </a:r>
            <a:r>
              <a:rPr lang="en-US" altLang="en-US" sz="2000" b="1" dirty="0" smtClean="0"/>
              <a:t>Strong</a:t>
            </a:r>
            <a:endParaRPr lang="en-US" altLang="en-US" sz="2000" b="1" dirty="0">
              <a:latin typeface="Courier" charset="0"/>
            </a:endParaRPr>
          </a:p>
          <a:p>
            <a:pPr marL="4763" indent="6350">
              <a:buFontTx/>
              <a:buNone/>
            </a:pPr>
            <a:r>
              <a:rPr lang="en-US" altLang="en-US" sz="2000" dirty="0"/>
              <a:t>&lt;ADDRESS&gt; Address &lt;/</a:t>
            </a:r>
            <a:r>
              <a:rPr lang="en-US" altLang="en-US" sz="2000" dirty="0" smtClean="0"/>
              <a:t>ADDRESS&gt;    </a:t>
            </a:r>
            <a:r>
              <a:rPr lang="en-US" altLang="en-US" sz="2000" i="1" dirty="0" smtClean="0"/>
              <a:t>Address</a:t>
            </a:r>
            <a:endParaRPr lang="en-US" altLang="en-US" sz="2000" i="1" dirty="0"/>
          </a:p>
          <a:p>
            <a:pPr marL="4763" indent="6350">
              <a:buFontTx/>
              <a:buNone/>
            </a:pPr>
            <a:r>
              <a:rPr lang="en-US" altLang="en-US" sz="2000" dirty="0"/>
              <a:t>&lt;CITE&gt; Citations &lt;/CITE&gt;		</a:t>
            </a:r>
            <a:r>
              <a:rPr lang="en-US" altLang="en-US" sz="2000" dirty="0" smtClean="0"/>
              <a:t>     </a:t>
            </a:r>
            <a:r>
              <a:rPr lang="en-US" altLang="en-US" sz="2000" i="1" dirty="0" smtClean="0"/>
              <a:t>Citations</a:t>
            </a:r>
            <a:endParaRPr lang="en-US" altLang="en-US" sz="2000" dirty="0"/>
          </a:p>
          <a:p>
            <a:pPr marL="4763" indent="6350">
              <a:buFontTx/>
              <a:buNone/>
            </a:pPr>
            <a:r>
              <a:rPr lang="en-US" altLang="en-US" sz="2000" dirty="0"/>
              <a:t>&lt;CODE&gt; Source Code &lt;/</a:t>
            </a:r>
            <a:r>
              <a:rPr lang="en-US" altLang="en-US" sz="2000" dirty="0" smtClean="0"/>
              <a:t>CODE&gt;      </a:t>
            </a:r>
            <a:r>
              <a:rPr lang="en-US" altLang="en-US" sz="2000" dirty="0" smtClean="0">
                <a:latin typeface="Courier" charset="0"/>
              </a:rPr>
              <a:t>Source Code</a:t>
            </a:r>
          </a:p>
          <a:p>
            <a:pPr marL="4763" indent="6350">
              <a:buFontTx/>
              <a:buNone/>
            </a:pPr>
            <a:r>
              <a:rPr lang="en-US" altLang="en-US" sz="2000" dirty="0" smtClean="0">
                <a:latin typeface="Courier" charset="0"/>
              </a:rPr>
              <a:t>&lt;EM&gt;Emphasized Test&lt;/EM&gt;  </a:t>
            </a:r>
            <a:r>
              <a:rPr lang="en-US" sz="2000" i="1" dirty="0" smtClean="0"/>
              <a:t>Emphasized </a:t>
            </a:r>
            <a:r>
              <a:rPr lang="en-US" sz="2000" i="1" dirty="0"/>
              <a:t>text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79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30" y="768055"/>
            <a:ext cx="2837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&lt;Title&gt;</a:t>
            </a:r>
          </a:p>
          <a:p>
            <a:r>
              <a:rPr lang="en-US" sz="2800" b="1" dirty="0" smtClean="0"/>
              <a:t>#Hyperlink Tags</a:t>
            </a:r>
          </a:p>
          <a:p>
            <a:r>
              <a:rPr lang="en-US" sz="2000" b="1" dirty="0" smtClean="0"/>
              <a:t>&lt;/Title&gt;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13" y="768055"/>
            <a:ext cx="3816246" cy="53912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3330" y="258681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&lt;a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&gt; </a:t>
            </a:r>
            <a:r>
              <a:rPr lang="en-US" sz="2000" u="sng" dirty="0">
                <a:solidFill>
                  <a:srgbClr val="0000FF"/>
                </a:solidFill>
                <a:latin typeface="Verdana" panose="020B0604030504040204" pitchFamily="34" charset="0"/>
              </a:rPr>
              <a:t>tag defines a hyperlink, which is used to link from one page to another</a:t>
            </a:r>
            <a:r>
              <a:rPr lang="en-US" sz="2000" u="sng" dirty="0" smtClean="0">
                <a:solidFill>
                  <a:srgbClr val="0000FF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&lt;/a&gt;</a:t>
            </a:r>
            <a:endParaRPr 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most important attribute of the &lt;a&gt; element is the 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href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attribute, which indicates the link's destination</a:t>
            </a:r>
            <a:r>
              <a:rPr lang="en-US" sz="20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unvisited link is underlined and blue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visited link is underlined and purple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active link is underlined and red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4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330" y="768055"/>
            <a:ext cx="26541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&lt;Title&gt;</a:t>
            </a:r>
          </a:p>
          <a:p>
            <a:r>
              <a:rPr lang="en-US" sz="2800" b="1" dirty="0" smtClean="0"/>
              <a:t>#</a:t>
            </a:r>
            <a:r>
              <a:rPr lang="en-US" sz="2800" b="1" dirty="0" err="1" smtClean="0"/>
              <a:t>Dropdownlist</a:t>
            </a:r>
            <a:endParaRPr lang="en-US" sz="2800" b="1" dirty="0" smtClean="0"/>
          </a:p>
          <a:p>
            <a:r>
              <a:rPr lang="en-US" sz="2000" b="1" dirty="0" smtClean="0"/>
              <a:t>&lt;/Title&gt;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721" y="1968384"/>
            <a:ext cx="5761726" cy="29768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380263"/>
            <a:ext cx="6096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&lt;select</a:t>
            </a:r>
            <a:r>
              <a:rPr 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element is used to create a drop-down list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&lt;/select&gt;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b="1" dirty="0">
                <a:latin typeface="Verdana" panose="020B0604030504040204" pitchFamily="34" charset="0"/>
                <a:hlinkClick r:id="rId3"/>
              </a:rPr>
              <a:t>&lt;option&gt;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tags inside the &lt;select&gt; element define the available options in the list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000" dirty="0"/>
              <a:t>The &lt;select&gt; element is a form control and can be used in a form to collect user input.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1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568355_Tech Dividend design_SL_V1.potx" id="{467224E0-F025-4A0A-AD92-512F9DFA538F}" vid="{0926D7DA-7D63-4ED6-A5D6-C169624678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2C2F66B-486F-47B1-BC58-6A0FC1A721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Dividend design</Template>
  <TotalTime>0</TotalTime>
  <Words>492</Words>
  <Application>Microsoft Office PowerPoint</Application>
  <PresentationFormat>Widescreen</PresentationFormat>
  <Paragraphs>117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Gill Sans MT</vt:lpstr>
      <vt:lpstr>Times</vt:lpstr>
      <vt:lpstr>Verdana</vt:lpstr>
      <vt:lpstr>Wingdings 2</vt:lpstr>
      <vt:lpstr>Dividend</vt:lpstr>
      <vt:lpstr>&lt;title&gt; HTML tags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2019-09-30T09:48:01Z</dcterms:created>
  <dcterms:modified xsi:type="dcterms:W3CDTF">2019-10-01T03:46:13Z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