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4"/>
    <p:sldMasterId id="2147484243" r:id="rId5"/>
  </p:sldMasterIdLst>
  <p:notesMasterIdLst>
    <p:notesMasterId r:id="rId12"/>
  </p:notesMasterIdLst>
  <p:handoutMasterIdLst>
    <p:handoutMasterId r:id="rId13"/>
  </p:handoutMasterIdLst>
  <p:sldIdLst>
    <p:sldId id="2147478501" r:id="rId6"/>
    <p:sldId id="2188" r:id="rId7"/>
    <p:sldId id="2186" r:id="rId8"/>
    <p:sldId id="2187" r:id="rId9"/>
    <p:sldId id="2168" r:id="rId10"/>
    <p:sldId id="2166"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CC4B714-CF09-1D4F-8557-026836CAAC25}">
          <p14:sldIdLst>
            <p14:sldId id="2147478501"/>
            <p14:sldId id="2188"/>
            <p14:sldId id="2186"/>
            <p14:sldId id="2187"/>
            <p14:sldId id="2168"/>
            <p14:sldId id="21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lbach, Chris (Cognizant)" initials="AC(" lastIdx="3" clrIdx="0">
    <p:extLst>
      <p:ext uri="{19B8F6BF-5375-455C-9EA6-DF929625EA0E}">
        <p15:presenceInfo xmlns:p15="http://schemas.microsoft.com/office/powerpoint/2012/main" userId="S-1-5-21-1178368992-402679808-390482200-2418934" providerId="AD"/>
      </p:ext>
    </p:extLst>
  </p:cmAuthor>
  <p:cmAuthor id="2" name="Holsinger, Sophie (Contractor)" initials="HS(" lastIdx="2" clrIdx="1">
    <p:extLst>
      <p:ext uri="{19B8F6BF-5375-455C-9EA6-DF929625EA0E}">
        <p15:presenceInfo xmlns:p15="http://schemas.microsoft.com/office/powerpoint/2012/main" userId="S::745207@cognizant.com::be76981d-d1d7-4226-a9d6-fb7fa2b102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65E"/>
    <a:srgbClr val="FEFDD5"/>
    <a:srgbClr val="328DFF"/>
    <a:srgbClr val="0033A0"/>
    <a:srgbClr val="D9D9D9"/>
    <a:srgbClr val="0A0C40"/>
    <a:srgbClr val="000063"/>
    <a:srgbClr val="00075F"/>
    <a:srgbClr val="050E48"/>
    <a:srgbClr val="221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17" autoAdjust="0"/>
    <p:restoredTop sz="96879" autoAdjust="0"/>
  </p:normalViewPr>
  <p:slideViewPr>
    <p:cSldViewPr snapToGrid="0">
      <p:cViewPr varScale="1">
        <p:scale>
          <a:sx n="114" d="100"/>
          <a:sy n="114" d="100"/>
        </p:scale>
        <p:origin x="318" y="102"/>
      </p:cViewPr>
      <p:guideLst/>
    </p:cSldViewPr>
  </p:slideViewPr>
  <p:outlineViewPr>
    <p:cViewPr>
      <p:scale>
        <a:sx n="33" d="100"/>
        <a:sy n="33" d="100"/>
      </p:scale>
      <p:origin x="0" y="-11296"/>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121" d="100"/>
          <a:sy n="12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gankar, Mrunal (Cognizant)" userId="eba64429-1f33-445f-8c57-9deaf80cbba2" providerId="ADAL" clId="{7C32283C-5192-4035-B6CB-A88DF1AF6EDE}"/>
    <pc:docChg chg="modSld">
      <pc:chgData name="Dingankar, Mrunal (Cognizant)" userId="eba64429-1f33-445f-8c57-9deaf80cbba2" providerId="ADAL" clId="{7C32283C-5192-4035-B6CB-A88DF1AF6EDE}" dt="2023-08-07T08:17:23.524" v="0" actId="1076"/>
      <pc:docMkLst>
        <pc:docMk/>
      </pc:docMkLst>
      <pc:sldChg chg="modSp mod">
        <pc:chgData name="Dingankar, Mrunal (Cognizant)" userId="eba64429-1f33-445f-8c57-9deaf80cbba2" providerId="ADAL" clId="{7C32283C-5192-4035-B6CB-A88DF1AF6EDE}" dt="2023-08-07T08:17:23.524" v="0" actId="1076"/>
        <pc:sldMkLst>
          <pc:docMk/>
          <pc:sldMk cId="271609543" sldId="2188"/>
        </pc:sldMkLst>
        <pc:spChg chg="mod">
          <ac:chgData name="Dingankar, Mrunal (Cognizant)" userId="eba64429-1f33-445f-8c57-9deaf80cbba2" providerId="ADAL" clId="{7C32283C-5192-4035-B6CB-A88DF1AF6EDE}" dt="2023-08-07T08:17:23.524" v="0" actId="1076"/>
          <ac:spMkLst>
            <pc:docMk/>
            <pc:sldMk cId="271609543" sldId="2188"/>
            <ac:spMk id="6" creationId="{C0672233-24C5-FA6F-DEAB-41CF03D2519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latin typeface="Arial Regular"/>
              </a:rPr>
              <a:t>8/7/2023</a:t>
            </a:fld>
            <a:endParaRPr lang="en-US" dirty="0">
              <a:latin typeface="Arial Regul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Regular"/>
              </a:defRPr>
            </a:lvl1pPr>
          </a:lstStyle>
          <a:p>
            <a:fld id="{C4499A69-9E3B-7C4C-9E3F-523F007A72CB}" type="datetimeFigureOut">
              <a:rPr lang="en-US" smtClean="0"/>
              <a:pPr/>
              <a:t>8/7/2023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Regular"/>
              </a:defRPr>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Regular"/>
        <a:ea typeface="+mn-ea"/>
        <a:cs typeface="+mn-cs"/>
      </a:defRPr>
    </a:lvl1pPr>
    <a:lvl2pPr marL="457200" algn="l" defTabSz="457200" rtl="0" eaLnBrk="1" latinLnBrk="0" hangingPunct="1">
      <a:defRPr sz="1200" b="0" i="0" kern="1200">
        <a:solidFill>
          <a:schemeClr val="tx1"/>
        </a:solidFill>
        <a:latin typeface="Arial Regular"/>
        <a:ea typeface="+mn-ea"/>
        <a:cs typeface="+mn-cs"/>
      </a:defRPr>
    </a:lvl2pPr>
    <a:lvl3pPr marL="914400" algn="l" defTabSz="457200" rtl="0" eaLnBrk="1" latinLnBrk="0" hangingPunct="1">
      <a:defRPr sz="1200" b="0" i="0" kern="1200">
        <a:solidFill>
          <a:schemeClr val="tx1"/>
        </a:solidFill>
        <a:latin typeface="Arial Regular"/>
        <a:ea typeface="+mn-ea"/>
        <a:cs typeface="+mn-cs"/>
      </a:defRPr>
    </a:lvl3pPr>
    <a:lvl4pPr marL="1371600" algn="l" defTabSz="457200" rtl="0" eaLnBrk="1" latinLnBrk="0" hangingPunct="1">
      <a:defRPr sz="1200" b="0" i="0" kern="1200">
        <a:solidFill>
          <a:schemeClr val="tx1"/>
        </a:solidFill>
        <a:latin typeface="Arial Regular"/>
        <a:ea typeface="+mn-ea"/>
        <a:cs typeface="+mn-cs"/>
      </a:defRPr>
    </a:lvl4pPr>
    <a:lvl5pPr marL="1828800" algn="l" defTabSz="457200" rtl="0" eaLnBrk="1" latinLnBrk="0" hangingPunct="1">
      <a:defRPr sz="1200" b="0" i="0" kern="1200">
        <a:solidFill>
          <a:schemeClr val="tx1"/>
        </a:solidFill>
        <a:latin typeface="Arial Regul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9A3903-E1C0-B641-BF09-7903E2AE2EC7}" type="slidenum">
              <a:rPr lang="en-US" smtClean="0"/>
              <a:t>1</a:t>
            </a:fld>
            <a:endParaRPr lang="en-US"/>
          </a:p>
        </p:txBody>
      </p:sp>
    </p:spTree>
    <p:extLst>
      <p:ext uri="{BB962C8B-B14F-4D97-AF65-F5344CB8AC3E}">
        <p14:creationId xmlns:p14="http://schemas.microsoft.com/office/powerpoint/2010/main" val="279563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18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2021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162670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265795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2209532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654201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050856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4287325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465855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884333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4781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66440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56327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page">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grpSp>
        <p:nvGrpSpPr>
          <p:cNvPr id="4" name="Group 3"/>
          <p:cNvGrpSpPr/>
          <p:nvPr userDrawn="1"/>
        </p:nvGrpSpPr>
        <p:grpSpPr>
          <a:xfrm>
            <a:off x="1423542" y="2536584"/>
            <a:ext cx="6296917" cy="778668"/>
            <a:chOff x="1423542" y="2536584"/>
            <a:chExt cx="6296917" cy="778668"/>
          </a:xfrm>
        </p:grpSpPr>
        <p:sp>
          <p:nvSpPr>
            <p:cNvPr id="5" name="TextBox 4">
              <a:extLst>
                <a:ext uri="{FF2B5EF4-FFF2-40B4-BE49-F238E27FC236}">
                  <a16:creationId xmlns:a16="http://schemas.microsoft.com/office/drawing/2014/main" id="{278A7696-B03C-D54E-8D43-710486E2239C}"/>
                </a:ext>
              </a:extLst>
            </p:cNvPr>
            <p:cNvSpPr txBox="1"/>
            <p:nvPr/>
          </p:nvSpPr>
          <p:spPr>
            <a:xfrm>
              <a:off x="1423542" y="2642686"/>
              <a:ext cx="6296917" cy="553998"/>
            </a:xfrm>
            <a:prstGeom prst="rect">
              <a:avLst/>
            </a:prstGeom>
            <a:noFill/>
          </p:spPr>
          <p:txBody>
            <a:bodyPr wrap="none" rtlCol="0">
              <a:spAutoFit/>
            </a:bodyPr>
            <a:lstStyle/>
            <a:p>
              <a:pPr algn="ctr"/>
              <a:r>
                <a:rPr lang="en-IN" sz="3000" b="1" dirty="0">
                  <a:solidFill>
                    <a:schemeClr val="bg1"/>
                  </a:solidFill>
                  <a:latin typeface="Arial" panose="020B0604020202020204" pitchFamily="34" charset="0"/>
                  <a:cs typeface="Arial" panose="020B0604020202020204" pitchFamily="34" charset="0"/>
                </a:rPr>
                <a:t>Innovation Premier League 2022</a:t>
              </a:r>
              <a:endParaRPr lang="en-US" sz="3000" b="1" dirty="0">
                <a:solidFill>
                  <a:schemeClr val="bg1"/>
                </a:solidFill>
                <a:latin typeface="Arial" panose="020B0604020202020204" pitchFamily="34" charset="0"/>
                <a:cs typeface="Arial" panose="020B0604020202020204" pitchFamily="34" charset="0"/>
              </a:endParaRPr>
            </a:p>
          </p:txBody>
        </p:sp>
        <p:grpSp>
          <p:nvGrpSpPr>
            <p:cNvPr id="6" name="Group 5"/>
            <p:cNvGrpSpPr/>
            <p:nvPr/>
          </p:nvGrpSpPr>
          <p:grpSpPr>
            <a:xfrm>
              <a:off x="1563331" y="2536584"/>
              <a:ext cx="6017340" cy="778668"/>
              <a:chOff x="1343206" y="2888727"/>
              <a:chExt cx="9505588" cy="1038224"/>
            </a:xfrm>
          </p:grpSpPr>
          <p:cxnSp>
            <p:nvCxnSpPr>
              <p:cNvPr id="8" name="Straight Connector 7">
                <a:extLst>
                  <a:ext uri="{FF2B5EF4-FFF2-40B4-BE49-F238E27FC236}">
                    <a16:creationId xmlns:a16="http://schemas.microsoft.com/office/drawing/2014/main" id="{86022D8E-66C6-8B49-95F0-71CF2718FEBA}"/>
                  </a:ext>
                </a:extLst>
              </p:cNvPr>
              <p:cNvCxnSpPr>
                <a:cxnSpLocks/>
              </p:cNvCxnSpPr>
              <p:nvPr/>
            </p:nvCxnSpPr>
            <p:spPr>
              <a:xfrm>
                <a:off x="1343206" y="3926951"/>
                <a:ext cx="9505588" cy="0"/>
              </a:xfrm>
              <a:prstGeom prst="line">
                <a:avLst/>
              </a:prstGeom>
              <a:ln>
                <a:solidFill>
                  <a:schemeClr val="bg1">
                    <a:alpha val="41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022D8E-66C6-8B49-95F0-71CF2718FEBA}"/>
                  </a:ext>
                </a:extLst>
              </p:cNvPr>
              <p:cNvCxnSpPr>
                <a:cxnSpLocks/>
              </p:cNvCxnSpPr>
              <p:nvPr/>
            </p:nvCxnSpPr>
            <p:spPr>
              <a:xfrm>
                <a:off x="1343206" y="2888727"/>
                <a:ext cx="9505588" cy="0"/>
              </a:xfrm>
              <a:prstGeom prst="line">
                <a:avLst/>
              </a:prstGeom>
              <a:ln>
                <a:solidFill>
                  <a:schemeClr val="bg1">
                    <a:alpha val="41000"/>
                  </a:schemeClr>
                </a:solidFill>
              </a:ln>
            </p:spPr>
            <p:style>
              <a:lnRef idx="1">
                <a:schemeClr val="accent1"/>
              </a:lnRef>
              <a:fillRef idx="0">
                <a:schemeClr val="accent1"/>
              </a:fillRef>
              <a:effectRef idx="0">
                <a:schemeClr val="accent1"/>
              </a:effectRef>
              <a:fontRef idx="minor">
                <a:schemeClr val="tx1"/>
              </a:fontRef>
            </p:style>
          </p:cxnSp>
        </p:grpSp>
      </p:grpSp>
      <p:pic>
        <p:nvPicPr>
          <p:cNvPr id="12" name="Picture 11">
            <a:extLst>
              <a:ext uri="{FF2B5EF4-FFF2-40B4-BE49-F238E27FC236}">
                <a16:creationId xmlns:a16="http://schemas.microsoft.com/office/drawing/2014/main" id="{9935CA5D-5C59-4C57-BBD3-C1CB850D870A}"/>
              </a:ext>
            </a:extLst>
          </p:cNvPr>
          <p:cNvPicPr>
            <a:picLocks noChangeAspect="1"/>
          </p:cNvPicPr>
          <p:nvPr userDrawn="1"/>
        </p:nvPicPr>
        <p:blipFill rotWithShape="1">
          <a:blip r:embed="rId3">
            <a:extLst>
              <a:ext uri="{BEBA8EAE-BF5A-486C-A8C5-ECC9F3942E4B}">
                <a14:imgProps xmlns:a14="http://schemas.microsoft.com/office/drawing/2010/main">
                  <a14:imgLayer r:embed="rId4">
                    <a14:imgEffect>
                      <a14:backgroundRemoval t="35463" b="80741" l="10625" r="30156">
                        <a14:foregroundMark x1="13229" y1="39630" x2="13229" y2="39630"/>
                        <a14:foregroundMark x1="13229" y1="42778" x2="13229" y2="42778"/>
                        <a14:foregroundMark x1="12760" y1="41759" x2="12760" y2="41759"/>
                        <a14:foregroundMark x1="13676" y1="40556" x2="13802" y2="41019"/>
                        <a14:foregroundMark x1="13221" y1="38889" x2="13499" y2="39907"/>
                        <a14:foregroundMark x1="12969" y1="37963" x2="13221" y2="38889"/>
                        <a14:foregroundMark x1="15781" y1="41667" x2="15781" y2="41667"/>
                        <a14:foregroundMark x1="15937" y1="35463" x2="15937" y2="35463"/>
                        <a14:foregroundMark x1="17135" y1="55741" x2="17135" y2="55741"/>
                        <a14:foregroundMark x1="19375" y1="56759" x2="19375" y2="56759"/>
                        <a14:foregroundMark x1="18857" y1="56481" x2="18802" y2="58889"/>
                        <a14:foregroundMark x1="18906" y1="54352" x2="18857" y2="56481"/>
                        <a14:foregroundMark x1="22813" y1="55185" x2="23646" y2="60278"/>
                        <a14:foregroundMark x1="17604" y1="65833" x2="17604" y2="65833"/>
                        <a14:foregroundMark x1="17604" y1="65833" x2="17604" y2="65833"/>
                        <a14:foregroundMark x1="18698" y1="65370" x2="18698" y2="65370"/>
                        <a14:foregroundMark x1="22604" y1="65093" x2="22604" y2="65093"/>
                        <a14:foregroundMark x1="11563" y1="80278" x2="11563" y2="80278"/>
                        <a14:foregroundMark x1="28698" y1="37593" x2="28698" y2="37593"/>
                        <a14:foregroundMark x1="27656" y1="35926" x2="27656" y2="35926"/>
                        <a14:foregroundMark x1="27656" y1="37407" x2="27656" y2="37407"/>
                        <a14:foregroundMark x1="14688" y1="36852" x2="14688" y2="36852"/>
                        <a14:foregroundMark x1="11250" y1="79630" x2="11250" y2="79630"/>
                        <a14:foregroundMark x1="10833" y1="79630" x2="10833" y2="79630"/>
                        <a14:foregroundMark x1="11875" y1="79630" x2="11875" y2="79630"/>
                        <a14:foregroundMark x1="12500" y1="79259" x2="12500" y2="79259"/>
                        <a14:foregroundMark x1="12448" y1="80278" x2="12448" y2="80278"/>
                        <a14:foregroundMark x1="13646" y1="80463" x2="13646" y2="80463"/>
                        <a14:foregroundMark x1="14740" y1="72222" x2="14740" y2="72222"/>
                        <a14:foregroundMark x1="14740" y1="72222" x2="23021" y2="70741"/>
                        <a14:foregroundMark x1="23021" y1="70741" x2="26198" y2="70741"/>
                        <a14:foregroundMark x1="17865" y1="64815" x2="17865" y2="64815"/>
                        <a14:foregroundMark x1="19010" y1="63981" x2="19010" y2="63981"/>
                        <a14:foregroundMark x1="21771" y1="63889" x2="21771" y2="63889"/>
                        <a14:foregroundMark x1="24323" y1="63981" x2="24323" y2="63981"/>
                        <a14:foregroundMark x1="14531" y1="58611" x2="14531" y2="58611"/>
                        <a14:foregroundMark x1="26979" y1="56019" x2="26979" y2="56019"/>
                        <a14:foregroundMark x1="26979" y1="56019" x2="26979" y2="59537"/>
                        <a14:foregroundMark x1="26979" y1="61759" x2="26979" y2="61759"/>
                        <a14:foregroundMark x1="26927" y1="65370" x2="26927" y2="66944"/>
                        <a14:foregroundMark x1="26927" y1="52500" x2="26927" y2="52500"/>
                        <a14:foregroundMark x1="14323" y1="51944" x2="14479" y2="54259"/>
                        <a14:foregroundMark x1="14323" y1="76759" x2="14323" y2="76759"/>
                        <a14:foregroundMark x1="18854" y1="77315" x2="21042" y2="77315"/>
                        <a14:foregroundMark x1="26823" y1="73796" x2="26875" y2="75370"/>
                        <a14:foregroundMark x1="13333" y1="80833" x2="13333" y2="80833"/>
                        <a14:foregroundMark x1="11146" y1="80741" x2="11146" y2="80741"/>
                        <a14:foregroundMark x1="11771" y1="80648" x2="11771" y2="80648"/>
                        <a14:foregroundMark x1="10833" y1="80648" x2="10833" y2="80648"/>
                        <a14:foregroundMark x1="13125" y1="79907" x2="13125" y2="79907"/>
                        <a14:foregroundMark x1="13750" y1="79722" x2="13750" y2="79722"/>
                        <a14:foregroundMark x1="14635" y1="79259" x2="14635" y2="79259"/>
                        <a14:foregroundMark x1="14740" y1="80648" x2="14740" y2="80648"/>
                        <a14:foregroundMark x1="14115" y1="80000" x2="14115" y2="80000"/>
                        <a14:foregroundMark x1="15573" y1="80000" x2="15573" y2="80000"/>
                        <a14:foregroundMark x1="16354" y1="80000" x2="16354" y2="80000"/>
                        <a14:foregroundMark x1="16406" y1="79352" x2="16406" y2="79352"/>
                        <a14:foregroundMark x1="16406" y1="80741" x2="16406" y2="80741"/>
                        <a14:foregroundMark x1="17656" y1="80463" x2="17656" y2="80463"/>
                        <a14:foregroundMark x1="17083" y1="79537" x2="17083" y2="79537"/>
                        <a14:foregroundMark x1="17708" y1="79537" x2="17708" y2="79537"/>
                        <a14:foregroundMark x1="18802" y1="80648" x2="18802" y2="80648"/>
                        <a14:foregroundMark x1="18438" y1="79259" x2="18438" y2="79259"/>
                        <a14:foregroundMark x1="18385" y1="80741" x2="18385" y2="80741"/>
                        <a14:foregroundMark x1="18125" y1="80000" x2="18125" y2="80000"/>
                        <a14:foregroundMark x1="19219" y1="80278" x2="19219" y2="80278"/>
                        <a14:foregroundMark x1="19583" y1="79722" x2="19583" y2="79722"/>
                        <a14:foregroundMark x1="20260" y1="80556" x2="20260" y2="80556"/>
                        <a14:foregroundMark x1="20260" y1="79630" x2="20260" y2="79630"/>
                        <a14:foregroundMark x1="20677" y1="80000" x2="20677" y2="80000"/>
                        <a14:foregroundMark x1="20677" y1="79259" x2="20677" y2="79259"/>
                        <a14:foregroundMark x1="20677" y1="80741" x2="20677" y2="80741"/>
                        <a14:foregroundMark x1="21354" y1="80093" x2="21354" y2="80093"/>
                        <a14:foregroundMark x1="21458" y1="80741" x2="21458" y2="80741"/>
                        <a14:foregroundMark x1="21563" y1="79259" x2="21563" y2="79259"/>
                        <a14:foregroundMark x1="22135" y1="80000" x2="22135" y2="80000"/>
                        <a14:foregroundMark x1="22604" y1="80741" x2="22604" y2="80741"/>
                        <a14:foregroundMark x1="23385" y1="80093" x2="23385" y2="80093"/>
                        <a14:foregroundMark x1="24010" y1="80556" x2="24010" y2="80556"/>
                        <a14:foregroundMark x1="24479" y1="79722" x2="24479" y2="79722"/>
                        <a14:foregroundMark x1="25417" y1="79722" x2="25417" y2="79722"/>
                        <a14:foregroundMark x1="26667" y1="79167" x2="26667" y2="79167"/>
                        <a14:foregroundMark x1="27813" y1="80741" x2="27813" y2="80741"/>
                        <a14:foregroundMark x1="27500" y1="79722" x2="27500" y2="79722"/>
                        <a14:foregroundMark x1="28125" y1="79630" x2="28125" y2="79630"/>
                        <a14:foregroundMark x1="28854" y1="80463" x2="28854" y2="80463"/>
                        <a14:foregroundMark x1="29479" y1="79444" x2="29479" y2="79444"/>
                        <a14:foregroundMark x1="30156" y1="79259" x2="30156" y2="79259"/>
                        <a14:backgroundMark x1="15147" y1="58611" x2="15052" y2="61944"/>
                        <a14:backgroundMark x1="15260" y1="54630" x2="15147" y2="58611"/>
                        <a14:backgroundMark x1="17708" y1="52685" x2="17708" y2="53333"/>
                        <a14:backgroundMark x1="20104" y1="56481" x2="20104" y2="56481"/>
                        <a14:backgroundMark x1="19375" y1="66019" x2="19375" y2="66019"/>
                        <a14:backgroundMark x1="13229" y1="37500" x2="13229" y2="37500"/>
                        <a14:backgroundMark x1="13542" y1="38889" x2="13542" y2="38889"/>
                        <a14:backgroundMark x1="13854" y1="39907" x2="13854" y2="39907"/>
                        <a14:backgroundMark x1="13958" y1="40556" x2="13958" y2="40556"/>
                        <a14:backgroundMark x1="12812" y1="40278" x2="12812" y2="40278"/>
                        <a14:backgroundMark x1="13281" y1="41389" x2="13281" y2="41389"/>
                        <a14:backgroundMark x1="13802" y1="42500" x2="13802" y2="42500"/>
                        <a14:backgroundMark x1="13542" y1="44167" x2="13542" y2="44167"/>
                        <a14:backgroundMark x1="27708" y1="39352" x2="27708" y2="39352"/>
                        <a14:backgroundMark x1="28333" y1="40556" x2="28333" y2="40556"/>
                        <a14:backgroundMark x1="27917" y1="41667" x2="27917" y2="41667"/>
                        <a14:backgroundMark x1="27969" y1="43704" x2="27969" y2="43704"/>
                        <a14:backgroundMark x1="27760" y1="47593" x2="27760" y2="47593"/>
                        <a14:backgroundMark x1="27500" y1="40185" x2="27500" y2="40185"/>
                        <a14:backgroundMark x1="27500" y1="42500" x2="27500" y2="42500"/>
                        <a14:backgroundMark x1="26771" y1="80278" x2="26771" y2="80278"/>
                        <a14:backgroundMark x1="18385" y1="80278" x2="18385" y2="80278"/>
                        <a14:backgroundMark x1="16719" y1="80556" x2="16719" y2="80556"/>
                        <a14:backgroundMark x1="16719" y1="79722" x2="16719" y2="79722"/>
                        <a14:backgroundMark x1="22448" y1="79722" x2="22448" y2="79722"/>
                        <a14:backgroundMark x1="21406" y1="69259" x2="21406" y2="69259"/>
                        <a14:backgroundMark x1="21979" y1="69074" x2="21979" y2="69074"/>
                      </a14:backgroundRemoval>
                    </a14:imgEffect>
                  </a14:imgLayer>
                </a14:imgProps>
              </a:ext>
            </a:extLst>
          </a:blip>
          <a:srcRect l="9590" t="32642" r="68442" b="17085"/>
          <a:stretch/>
        </p:blipFill>
        <p:spPr>
          <a:xfrm>
            <a:off x="3886021" y="757979"/>
            <a:ext cx="1371957" cy="1766139"/>
          </a:xfrm>
          <a:prstGeom prst="rect">
            <a:avLst/>
          </a:prstGeom>
        </p:spPr>
      </p:pic>
      <p:pic>
        <p:nvPicPr>
          <p:cNvPr id="1028" name="Picture 4" descr="image caption">
            <a:extLst>
              <a:ext uri="{FF2B5EF4-FFF2-40B4-BE49-F238E27FC236}">
                <a16:creationId xmlns:a16="http://schemas.microsoft.com/office/drawing/2014/main" id="{661C8425-CB0E-4EAE-9A60-92AFA06BD794}"/>
              </a:ext>
            </a:extLst>
          </p:cNvPr>
          <p:cNvPicPr>
            <a:picLocks noChangeAspect="1" noChangeArrowheads="1"/>
          </p:cNvPicPr>
          <p:nvPr userDrawn="1"/>
        </p:nvPicPr>
        <p:blipFill rotWithShape="1">
          <a:blip r:embed="rId5">
            <a:extLst>
              <a:ext uri="{BEBA8EAE-BF5A-486C-A8C5-ECC9F3942E4B}">
                <a14:imgProps xmlns:a14="http://schemas.microsoft.com/office/drawing/2010/main">
                  <a14:imgLayer r:embed="rId6">
                    <a14:imgEffect>
                      <a14:backgroundRemoval t="9418" b="89751" l="9500" r="91083">
                        <a14:foregroundMark x1="9500" y1="46260" x2="10667" y2="58449"/>
                        <a14:foregroundMark x1="28500" y1="45429" x2="28500" y2="45429"/>
                        <a14:foregroundMark x1="41167" y1="38504" x2="41167" y2="38504"/>
                        <a14:foregroundMark x1="38833" y1="40166" x2="37583" y2="43767"/>
                        <a14:foregroundMark x1="32583" y1="39335" x2="31500" y2="38781"/>
                        <a14:foregroundMark x1="46167" y1="41828" x2="45667" y2="47091"/>
                        <a14:foregroundMark x1="54500" y1="42382" x2="55000" y2="48199"/>
                        <a14:foregroundMark x1="62667" y1="44321" x2="63000" y2="50139"/>
                        <a14:foregroundMark x1="63167" y1="29086" x2="63167" y2="29086"/>
                        <a14:foregroundMark x1="70500" y1="40443" x2="70000" y2="43213"/>
                        <a14:foregroundMark x1="73500" y1="41551" x2="73000" y2="45706"/>
                        <a14:foregroundMark x1="81500" y1="41551" x2="81500" y2="45706"/>
                        <a14:foregroundMark x1="90083" y1="39612" x2="91083" y2="38781"/>
                        <a14:foregroundMark x1="91083" y1="40443" x2="91083" y2="40443"/>
                      </a14:backgroundRemoval>
                    </a14:imgEffect>
                  </a14:imgLayer>
                </a14:imgProps>
              </a:ext>
              <a:ext uri="{28A0092B-C50C-407E-A947-70E740481C1C}">
                <a14:useLocalDpi xmlns:a14="http://schemas.microsoft.com/office/drawing/2010/main" val="0"/>
              </a:ext>
            </a:extLst>
          </a:blip>
          <a:srcRect l="4101" t="6082" r="3417" b="15347"/>
          <a:stretch/>
        </p:blipFill>
        <p:spPr bwMode="auto">
          <a:xfrm>
            <a:off x="7155404" y="4503396"/>
            <a:ext cx="1807843" cy="46210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1600F21-81C7-4A7A-936A-3761C10AD465}"/>
              </a:ext>
            </a:extLst>
          </p:cNvPr>
          <p:cNvSpPr txBox="1"/>
          <p:nvPr userDrawn="1"/>
        </p:nvSpPr>
        <p:spPr>
          <a:xfrm>
            <a:off x="3700131" y="3315252"/>
            <a:ext cx="1743740" cy="492443"/>
          </a:xfrm>
          <a:prstGeom prst="rect">
            <a:avLst/>
          </a:prstGeom>
        </p:spPr>
        <p:txBody>
          <a:bodyPr wrap="square" lIns="0" tIns="0" rIns="0" bIns="0" rtlCol="0">
            <a:spAutoFit/>
          </a:bodyPr>
          <a:lstStyle/>
          <a:p>
            <a:pPr algn="ctr"/>
            <a:r>
              <a:rPr lang="en-US" sz="3200" b="1" dirty="0">
                <a:solidFill>
                  <a:schemeClr val="bg1"/>
                </a:solidFill>
                <a:latin typeface="Avenir Next LT Pro Light" panose="020B0304020202020204" pitchFamily="34" charset="0"/>
              </a:rPr>
              <a:t>FSI Next</a:t>
            </a:r>
            <a:endParaRPr lang="en-IN" sz="3200" b="1" dirty="0">
              <a:solidFill>
                <a:schemeClr val="bg1"/>
              </a:solidFill>
              <a:latin typeface="Avenir Next LT Pro Light" panose="020B0304020202020204" pitchFamily="34" charset="0"/>
            </a:endParaRPr>
          </a:p>
        </p:txBody>
      </p:sp>
    </p:spTree>
    <p:extLst>
      <p:ext uri="{BB962C8B-B14F-4D97-AF65-F5344CB8AC3E}">
        <p14:creationId xmlns:p14="http://schemas.microsoft.com/office/powerpoint/2010/main" val="3138112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Tree>
    <p:extLst>
      <p:ext uri="{BB962C8B-B14F-4D97-AF65-F5344CB8AC3E}">
        <p14:creationId xmlns:p14="http://schemas.microsoft.com/office/powerpoint/2010/main" val="191316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062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426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0889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0962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40704762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2837899052"/>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938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Tree>
    <p:extLst>
      <p:ext uri="{BB962C8B-B14F-4D97-AF65-F5344CB8AC3E}">
        <p14:creationId xmlns:p14="http://schemas.microsoft.com/office/powerpoint/2010/main" val="21472884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Tree>
    <p:extLst>
      <p:ext uri="{BB962C8B-B14F-4D97-AF65-F5344CB8AC3E}">
        <p14:creationId xmlns:p14="http://schemas.microsoft.com/office/powerpoint/2010/main" val="4113818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TextBox 5">
            <a:extLst>
              <a:ext uri="{FF2B5EF4-FFF2-40B4-BE49-F238E27FC236}">
                <a16:creationId xmlns:a16="http://schemas.microsoft.com/office/drawing/2014/main" id="{278A7696-B03C-D54E-8D43-710486E2239C}"/>
              </a:ext>
            </a:extLst>
          </p:cNvPr>
          <p:cNvSpPr txBox="1"/>
          <p:nvPr userDrawn="1"/>
        </p:nvSpPr>
        <p:spPr>
          <a:xfrm>
            <a:off x="3004904" y="3238062"/>
            <a:ext cx="3134191" cy="323165"/>
          </a:xfrm>
          <a:prstGeom prst="rect">
            <a:avLst/>
          </a:prstGeom>
          <a:noFill/>
        </p:spPr>
        <p:txBody>
          <a:bodyPr wrap="none" rtlCol="0">
            <a:spAutoFit/>
          </a:bodyPr>
          <a:lstStyle/>
          <a:p>
            <a:pPr algn="ctr"/>
            <a:r>
              <a:rPr lang="en-IN" sz="1500" b="1" dirty="0">
                <a:solidFill>
                  <a:schemeClr val="bg1"/>
                </a:solidFill>
                <a:latin typeface="Arial" panose="020B0604020202020204" pitchFamily="34" charset="0"/>
                <a:cs typeface="Arial" panose="020B0604020202020204" pitchFamily="34" charset="0"/>
              </a:rPr>
              <a:t>Innovation Premier League 2022</a:t>
            </a:r>
            <a:endParaRPr lang="en-US" sz="1500" b="1" dirty="0">
              <a:solidFill>
                <a:schemeClr val="bg1"/>
              </a:solidFill>
              <a:latin typeface="Arial" panose="020B0604020202020204" pitchFamily="34" charset="0"/>
              <a:cs typeface="Arial" panose="020B0604020202020204" pitchFamily="34" charset="0"/>
            </a:endParaRPr>
          </a:p>
        </p:txBody>
      </p:sp>
      <p:grpSp>
        <p:nvGrpSpPr>
          <p:cNvPr id="7" name="Group 6"/>
          <p:cNvGrpSpPr/>
          <p:nvPr userDrawn="1"/>
        </p:nvGrpSpPr>
        <p:grpSpPr>
          <a:xfrm>
            <a:off x="3019425" y="3201357"/>
            <a:ext cx="3105150" cy="389335"/>
            <a:chOff x="1343206" y="2888726"/>
            <a:chExt cx="9505588" cy="1038225"/>
          </a:xfrm>
        </p:grpSpPr>
        <p:cxnSp>
          <p:nvCxnSpPr>
            <p:cNvPr id="8" name="Straight Connector 7">
              <a:extLst>
                <a:ext uri="{FF2B5EF4-FFF2-40B4-BE49-F238E27FC236}">
                  <a16:creationId xmlns:a16="http://schemas.microsoft.com/office/drawing/2014/main" id="{86022D8E-66C6-8B49-95F0-71CF2718FEBA}"/>
                </a:ext>
              </a:extLst>
            </p:cNvPr>
            <p:cNvCxnSpPr>
              <a:cxnSpLocks/>
            </p:cNvCxnSpPr>
            <p:nvPr/>
          </p:nvCxnSpPr>
          <p:spPr>
            <a:xfrm>
              <a:off x="1343206" y="3926951"/>
              <a:ext cx="9505588" cy="0"/>
            </a:xfrm>
            <a:prstGeom prst="line">
              <a:avLst/>
            </a:prstGeom>
            <a:ln>
              <a:solidFill>
                <a:schemeClr val="bg1">
                  <a:alpha val="41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022D8E-66C6-8B49-95F0-71CF2718FEBA}"/>
                </a:ext>
              </a:extLst>
            </p:cNvPr>
            <p:cNvCxnSpPr>
              <a:cxnSpLocks/>
            </p:cNvCxnSpPr>
            <p:nvPr/>
          </p:nvCxnSpPr>
          <p:spPr>
            <a:xfrm>
              <a:off x="1343206" y="2888726"/>
              <a:ext cx="9505588" cy="0"/>
            </a:xfrm>
            <a:prstGeom prst="line">
              <a:avLst/>
            </a:prstGeom>
            <a:ln>
              <a:solidFill>
                <a:schemeClr val="bg1">
                  <a:alpha val="41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userDrawn="1"/>
        </p:nvPicPr>
        <p:blipFill>
          <a:blip r:embed="rId3"/>
          <a:stretch>
            <a:fillRect/>
          </a:stretch>
        </p:blipFill>
        <p:spPr>
          <a:xfrm>
            <a:off x="3572932" y="1315085"/>
            <a:ext cx="1998137" cy="1664352"/>
          </a:xfrm>
          <a:prstGeom prst="rect">
            <a:avLst/>
          </a:prstGeom>
        </p:spPr>
      </p:pic>
      <p:pic>
        <p:nvPicPr>
          <p:cNvPr id="12" name="Picture 4" descr="image caption">
            <a:extLst>
              <a:ext uri="{FF2B5EF4-FFF2-40B4-BE49-F238E27FC236}">
                <a16:creationId xmlns:a16="http://schemas.microsoft.com/office/drawing/2014/main" id="{225D717C-C4EE-4FBE-80D8-C326CCC8595E}"/>
              </a:ext>
            </a:extLst>
          </p:cNvPr>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ackgroundRemoval t="9418" b="89751" l="9500" r="91083">
                        <a14:foregroundMark x1="9500" y1="46260" x2="10667" y2="58449"/>
                        <a14:foregroundMark x1="28500" y1="45429" x2="28500" y2="45429"/>
                        <a14:foregroundMark x1="41167" y1="38504" x2="41167" y2="38504"/>
                        <a14:foregroundMark x1="38833" y1="40166" x2="37583" y2="43767"/>
                        <a14:foregroundMark x1="32583" y1="39335" x2="31500" y2="38781"/>
                        <a14:foregroundMark x1="46167" y1="41828" x2="45667" y2="47091"/>
                        <a14:foregroundMark x1="54500" y1="42382" x2="55000" y2="48199"/>
                        <a14:foregroundMark x1="62667" y1="44321" x2="63000" y2="50139"/>
                        <a14:foregroundMark x1="63167" y1="29086" x2="63167" y2="29086"/>
                        <a14:foregroundMark x1="70500" y1="40443" x2="70000" y2="43213"/>
                        <a14:foregroundMark x1="73500" y1="41551" x2="73000" y2="45706"/>
                        <a14:foregroundMark x1="81500" y1="41551" x2="81500" y2="45706"/>
                        <a14:foregroundMark x1="90083" y1="39612" x2="91083" y2="38781"/>
                        <a14:foregroundMark x1="91083" y1="40443" x2="91083" y2="40443"/>
                      </a14:backgroundRemoval>
                    </a14:imgEffect>
                  </a14:imgLayer>
                </a14:imgProps>
              </a:ext>
              <a:ext uri="{28A0092B-C50C-407E-A947-70E740481C1C}">
                <a14:useLocalDpi xmlns:a14="http://schemas.microsoft.com/office/drawing/2010/main" val="0"/>
              </a:ext>
            </a:extLst>
          </a:blip>
          <a:srcRect l="4101" t="6082" r="3417" b="15347"/>
          <a:stretch/>
        </p:blipFill>
        <p:spPr bwMode="auto">
          <a:xfrm>
            <a:off x="7155404" y="4503396"/>
            <a:ext cx="1807843" cy="46210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CAD0909-0E53-4EE4-8DE2-7B88B5C7A37A}"/>
              </a:ext>
            </a:extLst>
          </p:cNvPr>
          <p:cNvSpPr txBox="1"/>
          <p:nvPr userDrawn="1"/>
        </p:nvSpPr>
        <p:spPr>
          <a:xfrm>
            <a:off x="3700131" y="3751189"/>
            <a:ext cx="1743740" cy="492443"/>
          </a:xfrm>
          <a:prstGeom prst="rect">
            <a:avLst/>
          </a:prstGeom>
        </p:spPr>
        <p:txBody>
          <a:bodyPr wrap="square" lIns="0" tIns="0" rIns="0" bIns="0" rtlCol="0">
            <a:spAutoFit/>
          </a:bodyPr>
          <a:lstStyle/>
          <a:p>
            <a:pPr algn="ctr"/>
            <a:r>
              <a:rPr lang="en-US" sz="3200" b="1" dirty="0">
                <a:solidFill>
                  <a:schemeClr val="bg1"/>
                </a:solidFill>
                <a:latin typeface="Avenir Next LT Pro Light" panose="020B0304020202020204" pitchFamily="34" charset="0"/>
              </a:rPr>
              <a:t>FSI Next</a:t>
            </a:r>
            <a:endParaRPr lang="en-IN" sz="3200" b="1" dirty="0">
              <a:solidFill>
                <a:schemeClr val="bg1"/>
              </a:solidFill>
              <a:latin typeface="Avenir Next LT Pro Light" panose="020B0304020202020204" pitchFamily="34" charset="0"/>
            </a:endParaRPr>
          </a:p>
        </p:txBody>
      </p:sp>
    </p:spTree>
    <p:extLst>
      <p:ext uri="{BB962C8B-B14F-4D97-AF65-F5344CB8AC3E}">
        <p14:creationId xmlns:p14="http://schemas.microsoft.com/office/powerpoint/2010/main" val="12155240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31270020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98111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358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7" name="Rectangle 6"/>
          <p:cNvSpPr/>
          <p:nvPr userDrawn="1"/>
        </p:nvSpPr>
        <p:spPr>
          <a:xfrm>
            <a:off x="0" y="4767262"/>
            <a:ext cx="9144000" cy="376238"/>
          </a:xfrm>
          <a:prstGeom prst="rect">
            <a:avLst/>
          </a:prstGeom>
          <a:solidFill>
            <a:srgbClr val="CC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p:cNvSpPr/>
          <p:nvPr userDrawn="1"/>
        </p:nvSpPr>
        <p:spPr>
          <a:xfrm>
            <a:off x="128588" y="4395788"/>
            <a:ext cx="685800" cy="685800"/>
          </a:xfrm>
          <a:prstGeom prst="ellipse">
            <a:avLst/>
          </a:prstGeom>
          <a:solidFill>
            <a:schemeClr val="bg1"/>
          </a:solidFill>
          <a:ln>
            <a:solidFill>
              <a:srgbClr val="CCCD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0" y="1"/>
            <a:ext cx="9144000" cy="557212"/>
          </a:xfrm>
          <a:solidFill>
            <a:srgbClr val="CCCDCE"/>
          </a:solidFill>
        </p:spPr>
        <p:txBody>
          <a:bodyPr>
            <a:normAutofit/>
          </a:bodyPr>
          <a:lstStyle>
            <a:lvl1pPr>
              <a:defRPr sz="2700" b="1">
                <a:solidFill>
                  <a:schemeClr val="bg1"/>
                </a:solidFill>
                <a:latin typeface="Century Gothic" panose="020B0502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B8A271-724F-4B87-8E65-57C26DD50BB6}"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7F01C-F0E3-49E2-B83E-680736050E0A}" type="slidenum">
              <a:rPr lang="en-US" smtClean="0"/>
              <a:t>‹#›</a:t>
            </a:fld>
            <a:endParaRPr lang="en-US"/>
          </a:p>
        </p:txBody>
      </p:sp>
      <p:pic>
        <p:nvPicPr>
          <p:cNvPr id="2050" name="Picture 2" descr="business gears target and bulb idea innovation vector illustration ..."/>
          <p:cNvPicPr>
            <a:picLocks noChangeAspect="1" noChangeArrowheads="1"/>
          </p:cNvPicPr>
          <p:nvPr userDrawn="1"/>
        </p:nvPicPr>
        <p:blipFill>
          <a:blip r:embed="rId2" cstate="print">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42875" y="4424363"/>
            <a:ext cx="657225"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256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asic title and content - ligh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5E5E72-A3E8-334F-8440-9071B445F06A}"/>
              </a:ext>
            </a:extLst>
          </p:cNvPr>
          <p:cNvSpPr>
            <a:spLocks noGrp="1"/>
          </p:cNvSpPr>
          <p:nvPr>
            <p:ph sz="quarter" idx="21"/>
          </p:nvPr>
        </p:nvSpPr>
        <p:spPr>
          <a:xfrm>
            <a:off x="342900" y="1143002"/>
            <a:ext cx="8105775" cy="3143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E54E4AF-DC74-4D20-8889-EEAA33BF662F}"/>
              </a:ext>
            </a:extLst>
          </p:cNvPr>
          <p:cNvSpPr>
            <a:spLocks noGrp="1"/>
          </p:cNvSpPr>
          <p:nvPr>
            <p:ph type="title"/>
          </p:nvPr>
        </p:nvSpPr>
        <p:spPr>
          <a:xfrm>
            <a:off x="342900" y="342901"/>
            <a:ext cx="8106157" cy="230833"/>
          </a:xfrm>
        </p:spPr>
        <p:txBody>
          <a:bodyPr wrap="square" lIns="0" tIns="0" rIns="0" bIns="0" anchor="t" anchorCtr="0">
            <a:noAutofit/>
          </a:bodyPr>
          <a:lstStyle>
            <a:lvl1pPr>
              <a:lnSpc>
                <a:spcPct val="100000"/>
              </a:lnSpc>
              <a:defRPr sz="1800" b="1">
                <a:solidFill>
                  <a:schemeClr val="tx1"/>
                </a:solidFill>
              </a:defRPr>
            </a:lvl1pPr>
          </a:lstStyle>
          <a:p>
            <a:r>
              <a:rPr lang="en-US"/>
              <a:t>Click to edit Master title style</a:t>
            </a:r>
          </a:p>
        </p:txBody>
      </p:sp>
      <p:sp>
        <p:nvSpPr>
          <p:cNvPr id="11" name="Footer Placeholder 4">
            <a:extLst>
              <a:ext uri="{FF2B5EF4-FFF2-40B4-BE49-F238E27FC236}">
                <a16:creationId xmlns:a16="http://schemas.microsoft.com/office/drawing/2014/main" id="{DF00D856-F97D-6D4D-B68C-59A8B3CA076C}"/>
              </a:ext>
            </a:extLst>
          </p:cNvPr>
          <p:cNvSpPr>
            <a:spLocks noGrp="1"/>
          </p:cNvSpPr>
          <p:nvPr>
            <p:ph type="ftr" sz="quarter" idx="3"/>
          </p:nvPr>
        </p:nvSpPr>
        <p:spPr>
          <a:xfrm>
            <a:off x="781813" y="4828762"/>
            <a:ext cx="898634" cy="142812"/>
          </a:xfrm>
          <a:prstGeom prst="rect">
            <a:avLst/>
          </a:prstGeom>
        </p:spPr>
        <p:txBody>
          <a:bodyPr vert="horz" wrap="none" lIns="0" tIns="0" rIns="0" bIns="0" rtlCol="0" anchor="b" anchorCtr="0"/>
          <a:lstStyle>
            <a:lvl1pPr algn="l">
              <a:defRPr sz="525">
                <a:solidFill>
                  <a:schemeClr val="tx1"/>
                </a:solidFill>
              </a:defRPr>
            </a:lvl1pPr>
          </a:lstStyle>
          <a:p>
            <a:r>
              <a:rPr lang="en-US"/>
              <a:t>© 2023 Cognizant</a:t>
            </a:r>
          </a:p>
        </p:txBody>
      </p:sp>
      <p:sp>
        <p:nvSpPr>
          <p:cNvPr id="12" name="Slide Number Placeholder 5">
            <a:extLst>
              <a:ext uri="{FF2B5EF4-FFF2-40B4-BE49-F238E27FC236}">
                <a16:creationId xmlns:a16="http://schemas.microsoft.com/office/drawing/2014/main" id="{308676A9-C75A-6044-B235-6820F466A929}"/>
              </a:ext>
            </a:extLst>
          </p:cNvPr>
          <p:cNvSpPr>
            <a:spLocks noGrp="1"/>
          </p:cNvSpPr>
          <p:nvPr>
            <p:ph type="sldNum" sz="quarter" idx="4"/>
          </p:nvPr>
        </p:nvSpPr>
        <p:spPr>
          <a:xfrm>
            <a:off x="342900" y="4891259"/>
            <a:ext cx="81754" cy="80791"/>
          </a:xfrm>
          <a:prstGeom prst="rect">
            <a:avLst/>
          </a:prstGeom>
        </p:spPr>
        <p:txBody>
          <a:bodyPr vert="horz" wrap="none" lIns="0" tIns="0" rIns="0" bIns="0" rtlCol="0" anchor="b" anchorCtr="0"/>
          <a:lstStyle>
            <a:lvl1pPr algn="l">
              <a:defRPr sz="525">
                <a:solidFill>
                  <a:schemeClr val="tx1"/>
                </a:solidFill>
              </a:defRPr>
            </a:lvl1pPr>
          </a:lstStyle>
          <a:p>
            <a:fld id="{C53E075B-3175-45CF-B3C7-FEDF3F5961E3}" type="slidenum">
              <a:rPr lang="en-US" smtClean="0"/>
              <a:pPr/>
              <a:t>‹#›</a:t>
            </a:fld>
            <a:endParaRPr lang="en-US"/>
          </a:p>
        </p:txBody>
      </p:sp>
      <p:pic>
        <p:nvPicPr>
          <p:cNvPr id="9" name="Picture 5">
            <a:extLst>
              <a:ext uri="{FF2B5EF4-FFF2-40B4-BE49-F238E27FC236}">
                <a16:creationId xmlns:a16="http://schemas.microsoft.com/office/drawing/2014/main" id="{45599541-E568-D346-8D2A-006A8CA8D6F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7861814" y="4764359"/>
            <a:ext cx="1021581" cy="306474"/>
          </a:xfrm>
          <a:prstGeom prst="rect">
            <a:avLst/>
          </a:prstGeom>
        </p:spPr>
      </p:pic>
      <p:pic>
        <p:nvPicPr>
          <p:cNvPr id="3" name="Picture 5">
            <a:extLst>
              <a:ext uri="{FF2B5EF4-FFF2-40B4-BE49-F238E27FC236}">
                <a16:creationId xmlns:a16="http://schemas.microsoft.com/office/drawing/2014/main" id="{70090672-9A40-E03E-8632-33A3AAD3CD8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61814" y="4764359"/>
            <a:ext cx="1021581" cy="306474"/>
          </a:xfrm>
          <a:prstGeom prst="rect">
            <a:avLst/>
          </a:prstGeom>
        </p:spPr>
      </p:pic>
    </p:spTree>
    <p:extLst>
      <p:ext uri="{BB962C8B-B14F-4D97-AF65-F5344CB8AC3E}">
        <p14:creationId xmlns:p14="http://schemas.microsoft.com/office/powerpoint/2010/main" val="1840575165"/>
      </p:ext>
    </p:extLst>
  </p:cSld>
  <p:clrMapOvr>
    <a:masterClrMapping/>
  </p:clrMapOvr>
  <p:extLst>
    <p:ext uri="{DCECCB84-F9BA-43D5-87BE-67443E8EF086}">
      <p15:sldGuideLst xmlns:p15="http://schemas.microsoft.com/office/powerpoint/2012/main">
        <p15:guide id="2" orient="horz" pos="3569">
          <p15:clr>
            <a:srgbClr val="FBAE40"/>
          </p15:clr>
        </p15:guide>
        <p15:guide id="3" orient="horz" pos="960">
          <p15:clr>
            <a:srgbClr val="FBAE40"/>
          </p15:clr>
        </p15:guide>
        <p15:guide id="4" pos="7104">
          <p15:clr>
            <a:srgbClr val="FBAE40"/>
          </p15:clr>
        </p15:guide>
        <p15:guide id="5" orient="horz" pos="4759">
          <p15:clr>
            <a:srgbClr val="FBAE40"/>
          </p15:clr>
        </p15:guide>
        <p15:guide id="6" orient="horz" pos="1280">
          <p15:clr>
            <a:srgbClr val="FBAE40"/>
          </p15:clr>
        </p15:guide>
        <p15:guide id="7" pos="94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8B3D69-F8A0-AC46-95E9-28C9598D74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58845501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76001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C6865CC2-EE1E-B44E-B46B-DD0F56CB7AB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2360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7283468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29"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theme" Target="../theme/theme2.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2022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2050" name="Picture 2" descr="image caption">
            <a:extLst>
              <a:ext uri="{FF2B5EF4-FFF2-40B4-BE49-F238E27FC236}">
                <a16:creationId xmlns:a16="http://schemas.microsoft.com/office/drawing/2014/main" id="{319FDF2C-7CFD-48F9-9F54-544F37091348}"/>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561351" y="4602205"/>
            <a:ext cx="1455060" cy="437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651982"/>
      </p:ext>
    </p:extLst>
  </p:cSld>
  <p:clrMap bg1="lt1" tx1="dk1" bg2="lt2" tx2="dk2" accent1="accent1" accent2="accent2" accent3="accent3" accent4="accent4" accent5="accent5" accent6="accent6" hlink="hlink" folHlink="folHlink"/>
  <p:sldLayoutIdLst>
    <p:sldLayoutId id="2147484119" r:id="rId1"/>
    <p:sldLayoutId id="2147484192" r:id="rId2"/>
    <p:sldLayoutId id="2147484241" r:id="rId3"/>
    <p:sldLayoutId id="2147484242" r:id="rId4"/>
    <p:sldLayoutId id="2147484271" r:id="rId5"/>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userDrawn="1">
          <p15:clr>
            <a:srgbClr val="F26B43"/>
          </p15:clr>
        </p15:guide>
        <p15:guide id="3" pos="5520" userDrawn="1">
          <p15:clr>
            <a:srgbClr val="F26B43"/>
          </p15:clr>
        </p15:guide>
        <p15:guide id="4" orient="horz" pos="2988" userDrawn="1">
          <p15:clr>
            <a:srgbClr val="F26B43"/>
          </p15:clr>
        </p15:guide>
        <p15:guide id="5" orient="horz" pos="5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089860879"/>
      </p:ext>
    </p:extLst>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 id="2147484255" r:id="rId12"/>
    <p:sldLayoutId id="2147484256" r:id="rId13"/>
    <p:sldLayoutId id="2147484257" r:id="rId14"/>
    <p:sldLayoutId id="2147484258" r:id="rId15"/>
    <p:sldLayoutId id="2147484259" r:id="rId16"/>
    <p:sldLayoutId id="2147484260" r:id="rId17"/>
    <p:sldLayoutId id="2147484261" r:id="rId18"/>
    <p:sldLayoutId id="2147484262" r:id="rId19"/>
    <p:sldLayoutId id="2147484263" r:id="rId20"/>
    <p:sldLayoutId id="2147484264" r:id="rId21"/>
    <p:sldLayoutId id="2147484265" r:id="rId22"/>
    <p:sldLayoutId id="2147484266" r:id="rId23"/>
    <p:sldLayoutId id="2147484267" r:id="rId24"/>
    <p:sldLayoutId id="2147484268" r:id="rId25"/>
    <p:sldLayoutId id="2147484269" r:id="rId26"/>
    <p:sldLayoutId id="2147484270" r:id="rId27"/>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p15:clr>
            <a:srgbClr val="F26B43"/>
          </p15:clr>
        </p15:guide>
        <p15:guide id="3" pos="5520">
          <p15:clr>
            <a:srgbClr val="F26B43"/>
          </p15:clr>
        </p15:guide>
        <p15:guide id="4" orient="horz" pos="2988">
          <p15:clr>
            <a:srgbClr val="F26B43"/>
          </p15:clr>
        </p15:guide>
        <p15:guide id="5" orient="horz" pos="564">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jpeg"/><Relationship Id="rId7" Type="http://schemas.openxmlformats.org/officeDocument/2006/relationships/image" Target="../media/image36.png"/><Relationship Id="rId12" Type="http://schemas.openxmlformats.org/officeDocument/2006/relationships/image" Target="../media/image41.jpeg"/><Relationship Id="rId2" Type="http://schemas.openxmlformats.org/officeDocument/2006/relationships/image" Target="../media/image31.jpeg"/><Relationship Id="rId16"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35.png"/><Relationship Id="rId11" Type="http://schemas.openxmlformats.org/officeDocument/2006/relationships/image" Target="../media/image40.jpeg"/><Relationship Id="rId5" Type="http://schemas.openxmlformats.org/officeDocument/2006/relationships/image" Target="../media/image34.jpeg"/><Relationship Id="rId15" Type="http://schemas.openxmlformats.org/officeDocument/2006/relationships/image" Target="../media/image44.png"/><Relationship Id="rId10" Type="http://schemas.openxmlformats.org/officeDocument/2006/relationships/image" Target="../media/image39.jpe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jpeg"/></Relationships>
</file>

<file path=ppt/slides/_rels/slide6.xml.rels><?xml version="1.0" encoding="UTF-8" standalone="yes"?>
<Relationships xmlns="http://schemas.openxmlformats.org/package/2006/relationships"><Relationship Id="rId8" Type="http://schemas.openxmlformats.org/officeDocument/2006/relationships/image" Target="../media/image41.jpeg"/><Relationship Id="rId13" Type="http://schemas.openxmlformats.org/officeDocument/2006/relationships/image" Target="../media/image51.png"/><Relationship Id="rId3" Type="http://schemas.openxmlformats.org/officeDocument/2006/relationships/image" Target="../media/image47.png"/><Relationship Id="rId7" Type="http://schemas.openxmlformats.org/officeDocument/2006/relationships/image" Target="../media/image43.jpeg"/><Relationship Id="rId12" Type="http://schemas.openxmlformats.org/officeDocument/2006/relationships/image" Target="../media/image50.png"/><Relationship Id="rId2"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30.jpeg"/><Relationship Id="rId11" Type="http://schemas.openxmlformats.org/officeDocument/2006/relationships/image" Target="../media/image49.png"/><Relationship Id="rId5" Type="http://schemas.openxmlformats.org/officeDocument/2006/relationships/image" Target="../media/image42.png"/><Relationship Id="rId10" Type="http://schemas.openxmlformats.org/officeDocument/2006/relationships/image" Target="../media/image48.png"/><Relationship Id="rId4" Type="http://schemas.openxmlformats.org/officeDocument/2006/relationships/image" Target="../media/image31.jpeg"/><Relationship Id="rId9" Type="http://schemas.openxmlformats.org/officeDocument/2006/relationships/image" Target="../media/image37.png"/><Relationship Id="rId14"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B767B730-2964-418D-BFC4-A33414444980}"/>
              </a:ext>
            </a:extLst>
          </p:cNvPr>
          <p:cNvSpPr/>
          <p:nvPr/>
        </p:nvSpPr>
        <p:spPr>
          <a:xfrm>
            <a:off x="181745" y="1035472"/>
            <a:ext cx="2888602" cy="3625291"/>
          </a:xfrm>
          <a:prstGeom prst="rect">
            <a:avLst/>
          </a:prstGeom>
          <a:solidFill>
            <a:srgbClr val="EDF1F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a:solidFill>
                <a:schemeClr val="bg2"/>
              </a:solidFill>
            </a:endParaRPr>
          </a:p>
        </p:txBody>
      </p:sp>
      <p:sp>
        <p:nvSpPr>
          <p:cNvPr id="65" name="Rectangle 64">
            <a:extLst>
              <a:ext uri="{FF2B5EF4-FFF2-40B4-BE49-F238E27FC236}">
                <a16:creationId xmlns:a16="http://schemas.microsoft.com/office/drawing/2014/main" id="{6F808344-F3B2-4B7A-8A3A-9CF245D88B92}"/>
              </a:ext>
            </a:extLst>
          </p:cNvPr>
          <p:cNvSpPr/>
          <p:nvPr/>
        </p:nvSpPr>
        <p:spPr>
          <a:xfrm>
            <a:off x="3070346" y="1035473"/>
            <a:ext cx="3055801" cy="3625290"/>
          </a:xfrm>
          <a:prstGeom prst="rect">
            <a:avLst/>
          </a:prstGeom>
          <a:solidFill>
            <a:srgbClr val="7473D9">
              <a:alpha val="2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a:solidFill>
                <a:schemeClr val="bg2"/>
              </a:solidFill>
            </a:endParaRPr>
          </a:p>
        </p:txBody>
      </p:sp>
      <p:sp>
        <p:nvSpPr>
          <p:cNvPr id="66" name="Rectangle 65">
            <a:extLst>
              <a:ext uri="{FF2B5EF4-FFF2-40B4-BE49-F238E27FC236}">
                <a16:creationId xmlns:a16="http://schemas.microsoft.com/office/drawing/2014/main" id="{55D1B26E-7167-4CAF-8257-839B142C41C3}"/>
              </a:ext>
            </a:extLst>
          </p:cNvPr>
          <p:cNvSpPr/>
          <p:nvPr/>
        </p:nvSpPr>
        <p:spPr>
          <a:xfrm>
            <a:off x="6110045" y="994325"/>
            <a:ext cx="2836108" cy="3666438"/>
          </a:xfrm>
          <a:prstGeom prst="rect">
            <a:avLst/>
          </a:prstGeom>
          <a:solidFill>
            <a:srgbClr val="85A0F9">
              <a:alpha val="15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b="1">
              <a:solidFill>
                <a:schemeClr val="bg2"/>
              </a:solidFill>
            </a:endParaRPr>
          </a:p>
        </p:txBody>
      </p:sp>
      <p:sp>
        <p:nvSpPr>
          <p:cNvPr id="21" name="TextBox 20">
            <a:extLst>
              <a:ext uri="{FF2B5EF4-FFF2-40B4-BE49-F238E27FC236}">
                <a16:creationId xmlns:a16="http://schemas.microsoft.com/office/drawing/2014/main" id="{AC800068-BFA5-4255-8032-2395DFB05715}"/>
              </a:ext>
            </a:extLst>
          </p:cNvPr>
          <p:cNvSpPr txBox="1"/>
          <p:nvPr/>
        </p:nvSpPr>
        <p:spPr>
          <a:xfrm>
            <a:off x="176497" y="224779"/>
            <a:ext cx="4593431" cy="369332"/>
          </a:xfrm>
          <a:prstGeom prst="rect">
            <a:avLst/>
          </a:prstGeom>
        </p:spPr>
        <p:txBody>
          <a:bodyPr vert="horz" wrap="none" lIns="0" tIns="0" rIns="0" bIns="0" rtlCol="0" anchor="t" anchorCtr="0">
            <a:noAutofit/>
          </a:bodyPr>
          <a:lstStyle>
            <a:lvl1pPr defTabSz="914378">
              <a:lnSpc>
                <a:spcPct val="90000"/>
              </a:lnSpc>
              <a:spcBef>
                <a:spcPct val="0"/>
              </a:spcBef>
              <a:buNone/>
              <a:defRPr sz="2800" b="1">
                <a:solidFill>
                  <a:schemeClr val="bg1">
                    <a:lumMod val="65000"/>
                  </a:schemeClr>
                </a:solidFill>
                <a:latin typeface="Baguet Script" panose="00000500000000000000" pitchFamily="2" charset="0"/>
                <a:ea typeface="+mj-ea"/>
                <a:cs typeface="Arial" panose="020B0604020202020204" pitchFamily="34" charset="0"/>
              </a:defRPr>
            </a:lvl1pPr>
          </a:lstStyle>
          <a:p>
            <a:r>
              <a:rPr lang="en-US" dirty="0"/>
              <a:t>Idea Title: EMERALD</a:t>
            </a:r>
            <a:endParaRPr lang="en-IN" dirty="0"/>
          </a:p>
        </p:txBody>
      </p:sp>
      <p:sp>
        <p:nvSpPr>
          <p:cNvPr id="53" name="Rectangle 52">
            <a:extLst>
              <a:ext uri="{FF2B5EF4-FFF2-40B4-BE49-F238E27FC236}">
                <a16:creationId xmlns:a16="http://schemas.microsoft.com/office/drawing/2014/main" id="{90A70EA4-3CEE-4753-B646-F40CE5686EE9}"/>
              </a:ext>
            </a:extLst>
          </p:cNvPr>
          <p:cNvSpPr/>
          <p:nvPr/>
        </p:nvSpPr>
        <p:spPr>
          <a:xfrm>
            <a:off x="181745" y="746878"/>
            <a:ext cx="2888602" cy="308451"/>
          </a:xfrm>
          <a:prstGeom prst="rect">
            <a:avLst/>
          </a:prstGeom>
          <a:solidFill>
            <a:srgbClr val="2D2D9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2"/>
                </a:solidFill>
              </a:rPr>
              <a:t>Opportunity</a:t>
            </a:r>
            <a:endParaRPr lang="en-IN" sz="1200" b="1">
              <a:solidFill>
                <a:schemeClr val="bg2"/>
              </a:solidFill>
            </a:endParaRPr>
          </a:p>
        </p:txBody>
      </p:sp>
      <p:sp>
        <p:nvSpPr>
          <p:cNvPr id="54" name="Rectangle 53">
            <a:extLst>
              <a:ext uri="{FF2B5EF4-FFF2-40B4-BE49-F238E27FC236}">
                <a16:creationId xmlns:a16="http://schemas.microsoft.com/office/drawing/2014/main" id="{4E06B1A3-50F8-4CDF-9C04-8D9000EBC32F}"/>
              </a:ext>
            </a:extLst>
          </p:cNvPr>
          <p:cNvSpPr/>
          <p:nvPr/>
        </p:nvSpPr>
        <p:spPr>
          <a:xfrm>
            <a:off x="3070346" y="746878"/>
            <a:ext cx="3055801" cy="308451"/>
          </a:xfrm>
          <a:prstGeom prst="rect">
            <a:avLst/>
          </a:prstGeom>
          <a:solidFill>
            <a:srgbClr val="7473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2"/>
                </a:solidFill>
              </a:rPr>
              <a:t>Idea / Solution</a:t>
            </a:r>
            <a:endParaRPr lang="en-IN" sz="1200" b="1">
              <a:solidFill>
                <a:schemeClr val="bg2"/>
              </a:solidFill>
            </a:endParaRPr>
          </a:p>
        </p:txBody>
      </p:sp>
      <p:sp>
        <p:nvSpPr>
          <p:cNvPr id="55" name="Rectangle 54">
            <a:extLst>
              <a:ext uri="{FF2B5EF4-FFF2-40B4-BE49-F238E27FC236}">
                <a16:creationId xmlns:a16="http://schemas.microsoft.com/office/drawing/2014/main" id="{B417004E-ABCD-498F-A288-97E9DBF22B9A}"/>
              </a:ext>
            </a:extLst>
          </p:cNvPr>
          <p:cNvSpPr/>
          <p:nvPr/>
        </p:nvSpPr>
        <p:spPr>
          <a:xfrm>
            <a:off x="6126146" y="746879"/>
            <a:ext cx="2836108" cy="306474"/>
          </a:xfrm>
          <a:prstGeom prst="rect">
            <a:avLst/>
          </a:prstGeom>
          <a:solidFill>
            <a:srgbClr val="85A0F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2"/>
                </a:solidFill>
              </a:rPr>
              <a:t>Benefits</a:t>
            </a:r>
            <a:endParaRPr lang="en-IN" sz="1200" b="1">
              <a:solidFill>
                <a:schemeClr val="bg2"/>
              </a:solidFill>
            </a:endParaRPr>
          </a:p>
        </p:txBody>
      </p:sp>
      <p:sp>
        <p:nvSpPr>
          <p:cNvPr id="57" name="TextBox 56">
            <a:extLst>
              <a:ext uri="{FF2B5EF4-FFF2-40B4-BE49-F238E27FC236}">
                <a16:creationId xmlns:a16="http://schemas.microsoft.com/office/drawing/2014/main" id="{E4C08AC9-89D6-4735-8002-4D7A578BB5CC}"/>
              </a:ext>
            </a:extLst>
          </p:cNvPr>
          <p:cNvSpPr txBox="1"/>
          <p:nvPr/>
        </p:nvSpPr>
        <p:spPr>
          <a:xfrm>
            <a:off x="276271" y="1473400"/>
            <a:ext cx="2703427" cy="830997"/>
          </a:xfrm>
          <a:prstGeom prst="rect">
            <a:avLst/>
          </a:prstGeom>
          <a:noFill/>
        </p:spPr>
        <p:txBody>
          <a:bodyPr wrap="square" lIns="0" tIns="0" rIns="0" bIns="0" rtlCol="0">
            <a:noAutofit/>
          </a:bodyPr>
          <a:lstStyle/>
          <a:p>
            <a:pPr algn="just" defTabSz="514350" fontAlgn="ctr">
              <a:defRPr/>
            </a:pPr>
            <a:r>
              <a:rPr lang="en-US" sz="700" dirty="0">
                <a:solidFill>
                  <a:srgbClr val="000048"/>
                </a:solidFill>
                <a:latin typeface="+mj-lt"/>
                <a:cs typeface="Calibri" panose="020F0502020204030204" pitchFamily="34" charset="0"/>
              </a:rPr>
              <a:t>Banks are at the heart of ESG transformation and plays a major role in channeling capital into low-carbon activities and financing transition activities. Currently banks do not have any comprehensive platform that takes care of </a:t>
            </a:r>
          </a:p>
          <a:p>
            <a:pPr marL="171450" indent="-171450" algn="just" defTabSz="514350" fontAlgn="ctr">
              <a:buFont typeface="Arial" panose="020B0604020202020204" pitchFamily="34" charset="0"/>
              <a:buChar char="•"/>
              <a:defRPr/>
            </a:pPr>
            <a:r>
              <a:rPr lang="en-US" sz="700" dirty="0">
                <a:solidFill>
                  <a:srgbClr val="000048"/>
                </a:solidFill>
                <a:latin typeface="+mj-lt"/>
                <a:cs typeface="Calibri" panose="020F0502020204030204" pitchFamily="34" charset="0"/>
              </a:rPr>
              <a:t>Designing products that reduce carbon emissions, </a:t>
            </a:r>
          </a:p>
          <a:p>
            <a:pPr marL="171450" indent="-171450" algn="just" defTabSz="514350" fontAlgn="ctr">
              <a:buFont typeface="Arial" panose="020B0604020202020204" pitchFamily="34" charset="0"/>
              <a:buChar char="•"/>
              <a:defRPr/>
            </a:pPr>
            <a:r>
              <a:rPr lang="en-US" sz="700" dirty="0">
                <a:solidFill>
                  <a:srgbClr val="000048"/>
                </a:solidFill>
                <a:latin typeface="+mj-lt"/>
                <a:cs typeface="Calibri" panose="020F0502020204030204" pitchFamily="34" charset="0"/>
              </a:rPr>
              <a:t>Running predictive climate risk models and stress tests, </a:t>
            </a:r>
          </a:p>
          <a:p>
            <a:pPr marL="171450" indent="-171450" algn="just" defTabSz="514350" fontAlgn="ctr">
              <a:buFont typeface="Arial" panose="020B0604020202020204" pitchFamily="34" charset="0"/>
              <a:buChar char="•"/>
              <a:defRPr/>
            </a:pPr>
            <a:r>
              <a:rPr lang="en-US" sz="700" dirty="0">
                <a:solidFill>
                  <a:srgbClr val="000048"/>
                </a:solidFill>
                <a:latin typeface="+mj-lt"/>
                <a:cs typeface="Calibri" panose="020F0502020204030204" pitchFamily="34" charset="0"/>
              </a:rPr>
              <a:t>Measuring ESG compliance of retail and corporate customers and incentivizing greener transactions, </a:t>
            </a:r>
          </a:p>
          <a:p>
            <a:pPr marL="171450" indent="-171450" algn="just" defTabSz="514350" fontAlgn="ctr">
              <a:buFont typeface="Arial" panose="020B0604020202020204" pitchFamily="34" charset="0"/>
              <a:buChar char="•"/>
              <a:defRPr/>
            </a:pPr>
            <a:r>
              <a:rPr lang="en-US" sz="700" dirty="0">
                <a:solidFill>
                  <a:srgbClr val="000048"/>
                </a:solidFill>
                <a:latin typeface="+mj-lt"/>
                <a:cs typeface="Calibri" panose="020F0502020204030204" pitchFamily="34" charset="0"/>
              </a:rPr>
              <a:t>Making sense of data from disparate sources including social media. </a:t>
            </a:r>
          </a:p>
        </p:txBody>
      </p:sp>
      <p:sp>
        <p:nvSpPr>
          <p:cNvPr id="58" name="TextBox 57">
            <a:extLst>
              <a:ext uri="{FF2B5EF4-FFF2-40B4-BE49-F238E27FC236}">
                <a16:creationId xmlns:a16="http://schemas.microsoft.com/office/drawing/2014/main" id="{E6EA8DA0-097A-43AA-95C9-42CBE97473F2}"/>
              </a:ext>
            </a:extLst>
          </p:cNvPr>
          <p:cNvSpPr txBox="1"/>
          <p:nvPr/>
        </p:nvSpPr>
        <p:spPr>
          <a:xfrm>
            <a:off x="3187240" y="1511260"/>
            <a:ext cx="2818227" cy="646880"/>
          </a:xfrm>
          <a:prstGeom prst="rect">
            <a:avLst/>
          </a:prstGeom>
          <a:noFill/>
        </p:spPr>
        <p:txBody>
          <a:bodyPr wrap="square" lIns="0" tIns="0" rIns="0" bIns="0" rtlCol="0">
            <a:noAutofit/>
          </a:bodyPr>
          <a:lstStyle/>
          <a:p>
            <a:pPr marL="128588" indent="-128588" algn="just" defTabSz="514350" fontAlgn="ctr">
              <a:buFont typeface="Arial" panose="020B0604020202020204" pitchFamily="34" charset="0"/>
              <a:buChar char="•"/>
              <a:defRPr/>
            </a:pPr>
            <a:r>
              <a:rPr lang="en-US" sz="750" dirty="0">
                <a:solidFill>
                  <a:srgbClr val="000048"/>
                </a:solidFill>
              </a:rPr>
              <a:t>At the heart of the solution will be a Generative AI based scenario creation and prediction mechanism that predicts carbon footprint of the bank and creates mitigation plan </a:t>
            </a:r>
          </a:p>
          <a:p>
            <a:pPr marL="128588" indent="-128588" algn="just" defTabSz="514350" fontAlgn="ctr">
              <a:buFont typeface="Arial" panose="020B0604020202020204" pitchFamily="34" charset="0"/>
              <a:buChar char="•"/>
              <a:defRPr/>
            </a:pPr>
            <a:r>
              <a:rPr lang="en-US" sz="750" dirty="0">
                <a:solidFill>
                  <a:srgbClr val="000048"/>
                </a:solidFill>
              </a:rPr>
              <a:t>A Generative AI and Deep Learning based mechanism to track customer transactions and measure ESG compliance and sustainability rewards; all through a natural language based prompts</a:t>
            </a:r>
          </a:p>
          <a:p>
            <a:pPr marL="128588" indent="-128588" algn="just" defTabSz="514350" fontAlgn="ctr">
              <a:buFont typeface="Arial" panose="020B0604020202020204" pitchFamily="34" charset="0"/>
              <a:buChar char="•"/>
              <a:defRPr/>
            </a:pPr>
            <a:r>
              <a:rPr lang="en-US" sz="750" dirty="0">
                <a:solidFill>
                  <a:srgbClr val="000048"/>
                </a:solidFill>
              </a:rPr>
              <a:t>A Blockchain based sustainability reward program for a consortium of banks with fungible token tied to local currency</a:t>
            </a:r>
          </a:p>
          <a:p>
            <a:pPr marL="128588" indent="-128588" algn="just" defTabSz="514350" fontAlgn="ctr">
              <a:buFont typeface="Arial" panose="020B0604020202020204" pitchFamily="34" charset="0"/>
              <a:buChar char="•"/>
              <a:defRPr/>
            </a:pPr>
            <a:r>
              <a:rPr lang="en-US" sz="750" dirty="0">
                <a:solidFill>
                  <a:srgbClr val="000048"/>
                </a:solidFill>
              </a:rPr>
              <a:t>Smart contract based alert generation and decision making </a:t>
            </a:r>
          </a:p>
          <a:p>
            <a:pPr marL="128588" indent="-128588" algn="just" defTabSz="514350" fontAlgn="ctr">
              <a:buFont typeface="Arial" panose="020B0604020202020204" pitchFamily="34" charset="0"/>
              <a:buChar char="•"/>
              <a:defRPr/>
            </a:pPr>
            <a:endParaRPr lang="en-US" sz="750" dirty="0">
              <a:solidFill>
                <a:srgbClr val="000048"/>
              </a:solidFill>
            </a:endParaRPr>
          </a:p>
        </p:txBody>
      </p:sp>
      <p:cxnSp>
        <p:nvCxnSpPr>
          <p:cNvPr id="3" name="Straight Arrow Connector 2">
            <a:extLst>
              <a:ext uri="{FF2B5EF4-FFF2-40B4-BE49-F238E27FC236}">
                <a16:creationId xmlns:a16="http://schemas.microsoft.com/office/drawing/2014/main" id="{E73210DC-43CB-9E61-F3FF-0AABAEFD942D}"/>
              </a:ext>
            </a:extLst>
          </p:cNvPr>
          <p:cNvCxnSpPr>
            <a:cxnSpLocks/>
          </p:cNvCxnSpPr>
          <p:nvPr/>
        </p:nvCxnSpPr>
        <p:spPr>
          <a:xfrm>
            <a:off x="3070343" y="1035473"/>
            <a:ext cx="0" cy="3515763"/>
          </a:xfrm>
          <a:prstGeom prst="straightConnector1">
            <a:avLst/>
          </a:prstGeom>
          <a:ln w="19050">
            <a:solidFill>
              <a:srgbClr val="2E308E"/>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6D7EFD8-DE8C-1689-951C-820EC4BA997E}"/>
              </a:ext>
            </a:extLst>
          </p:cNvPr>
          <p:cNvCxnSpPr>
            <a:cxnSpLocks/>
          </p:cNvCxnSpPr>
          <p:nvPr/>
        </p:nvCxnSpPr>
        <p:spPr>
          <a:xfrm>
            <a:off x="6126146" y="1053353"/>
            <a:ext cx="0" cy="3497884"/>
          </a:xfrm>
          <a:prstGeom prst="straightConnector1">
            <a:avLst/>
          </a:prstGeom>
          <a:ln w="19050">
            <a:solidFill>
              <a:srgbClr val="2E308E"/>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6AB425C-BCF6-4143-A565-8A9B0D3CE2A1}"/>
              </a:ext>
            </a:extLst>
          </p:cNvPr>
          <p:cNvSpPr txBox="1"/>
          <p:nvPr/>
        </p:nvSpPr>
        <p:spPr>
          <a:xfrm>
            <a:off x="242478" y="3083018"/>
            <a:ext cx="2827863" cy="1492716"/>
          </a:xfrm>
          <a:prstGeom prst="rect">
            <a:avLst/>
          </a:prstGeom>
          <a:noFill/>
        </p:spPr>
        <p:txBody>
          <a:bodyPr wrap="square">
            <a:spAutoFit/>
          </a:bodyPr>
          <a:lstStyle/>
          <a:p>
            <a:r>
              <a:rPr lang="en-US" sz="700" dirty="0">
                <a:solidFill>
                  <a:srgbClr val="000048"/>
                </a:solidFill>
              </a:rPr>
              <a:t>We have analyzed the ESG demands, obligations and opportunities for banks and found 5 major challenges:</a:t>
            </a:r>
          </a:p>
          <a:p>
            <a:pPr marL="171450" indent="-171450">
              <a:buFont typeface="Arial" panose="020B0604020202020204" pitchFamily="34" charset="0"/>
              <a:buChar char="•"/>
            </a:pPr>
            <a:r>
              <a:rPr lang="en-US" sz="700" dirty="0">
                <a:solidFill>
                  <a:srgbClr val="000048"/>
                </a:solidFill>
              </a:rPr>
              <a:t>Inability to design products focused on reducing carbon emissions, run climate risk models and stress tests</a:t>
            </a:r>
          </a:p>
          <a:p>
            <a:pPr marL="171450" indent="-171450">
              <a:buFont typeface="Arial" panose="020B0604020202020204" pitchFamily="34" charset="0"/>
              <a:buChar char="•"/>
            </a:pPr>
            <a:r>
              <a:rPr lang="en-US" sz="700" dirty="0">
                <a:solidFill>
                  <a:srgbClr val="000048"/>
                </a:solidFill>
              </a:rPr>
              <a:t>Lack of means to evaluate retail and corporate customer ESG Performance; incentivize customers to adopt greener transactions</a:t>
            </a:r>
          </a:p>
          <a:p>
            <a:pPr marL="171450" indent="-171450">
              <a:buFont typeface="Arial" panose="020B0604020202020204" pitchFamily="34" charset="0"/>
              <a:buChar char="•"/>
            </a:pPr>
            <a:r>
              <a:rPr lang="en-US" sz="700" dirty="0">
                <a:solidFill>
                  <a:srgbClr val="000048"/>
                </a:solidFill>
              </a:rPr>
              <a:t>Data present in a lot of different silos and social media, Difficulty in extraction and comprehension of data</a:t>
            </a:r>
          </a:p>
          <a:p>
            <a:pPr marL="171450" indent="-171450">
              <a:buFont typeface="Arial" panose="020B0604020202020204" pitchFamily="34" charset="0"/>
              <a:buChar char="•"/>
            </a:pPr>
            <a:r>
              <a:rPr lang="en-US" sz="700" dirty="0">
                <a:solidFill>
                  <a:srgbClr val="000048"/>
                </a:solidFill>
              </a:rPr>
              <a:t>Need to build ability to scientifically measure Green credentials and outlook for banks  </a:t>
            </a:r>
          </a:p>
          <a:p>
            <a:pPr marL="171450" indent="-171450">
              <a:buFont typeface="Arial" panose="020B0604020202020204" pitchFamily="34" charset="0"/>
              <a:buChar char="•"/>
            </a:pPr>
            <a:r>
              <a:rPr lang="en-US" sz="700" dirty="0">
                <a:solidFill>
                  <a:srgbClr val="000048"/>
                </a:solidFill>
              </a:rPr>
              <a:t>Lack of any sustainability reward programs; Inability to aggregate points from different sources and options to transfer</a:t>
            </a:r>
          </a:p>
        </p:txBody>
      </p:sp>
      <p:sp>
        <p:nvSpPr>
          <p:cNvPr id="59" name="TextBox 58">
            <a:extLst>
              <a:ext uri="{FF2B5EF4-FFF2-40B4-BE49-F238E27FC236}">
                <a16:creationId xmlns:a16="http://schemas.microsoft.com/office/drawing/2014/main" id="{E177D701-FEC7-4545-AFDE-EB58C2478275}"/>
              </a:ext>
            </a:extLst>
          </p:cNvPr>
          <p:cNvSpPr txBox="1"/>
          <p:nvPr/>
        </p:nvSpPr>
        <p:spPr>
          <a:xfrm>
            <a:off x="3160991" y="3052650"/>
            <a:ext cx="2912664" cy="580290"/>
          </a:xfrm>
          <a:prstGeom prst="rect">
            <a:avLst/>
          </a:prstGeom>
          <a:noFill/>
        </p:spPr>
        <p:txBody>
          <a:bodyPr wrap="square" lIns="0" tIns="0" rIns="0" bIns="0" rtlCol="0">
            <a:noAutofit/>
          </a:bodyPr>
          <a:lstStyle/>
          <a:p>
            <a:pPr marL="128588" indent="-128588" algn="just" defTabSz="514350" fontAlgn="ctr">
              <a:buFont typeface="Arial" panose="020B0604020202020204" pitchFamily="34" charset="0"/>
              <a:buChar char="•"/>
              <a:defRPr/>
            </a:pPr>
            <a:r>
              <a:rPr lang="en-US" sz="750" dirty="0">
                <a:solidFill>
                  <a:srgbClr val="000048"/>
                </a:solidFill>
              </a:rPr>
              <a:t>Generative AI can be leveraged to create predictive scenarios/transactions that can predict </a:t>
            </a:r>
            <a:r>
              <a:rPr lang="en-US" sz="750" dirty="0" err="1">
                <a:solidFill>
                  <a:srgbClr val="000048"/>
                </a:solidFill>
              </a:rPr>
              <a:t>carboon</a:t>
            </a:r>
            <a:r>
              <a:rPr lang="en-US" sz="750" dirty="0">
                <a:solidFill>
                  <a:srgbClr val="000048"/>
                </a:solidFill>
              </a:rPr>
              <a:t> footprint of banks. Also, it makes data analysis and decision making simpler than ever before. Googles Gen AI Tech Stack PaLM2, Codey, Bard, Vertex AI, </a:t>
            </a:r>
            <a:r>
              <a:rPr lang="en-US" sz="750" dirty="0" err="1">
                <a:solidFill>
                  <a:srgbClr val="000048"/>
                </a:solidFill>
              </a:rPr>
              <a:t>LaMDA</a:t>
            </a:r>
            <a:r>
              <a:rPr lang="en-US" sz="750" dirty="0">
                <a:solidFill>
                  <a:srgbClr val="000048"/>
                </a:solidFill>
              </a:rPr>
              <a:t>, Chinchilla AI makes ESG tracking and compliance </a:t>
            </a:r>
            <a:r>
              <a:rPr lang="en-US" sz="750" dirty="0" err="1">
                <a:solidFill>
                  <a:srgbClr val="000048"/>
                </a:solidFill>
              </a:rPr>
              <a:t>simplert</a:t>
            </a:r>
            <a:r>
              <a:rPr lang="en-US" sz="750" dirty="0">
                <a:solidFill>
                  <a:srgbClr val="000048"/>
                </a:solidFill>
              </a:rPr>
              <a:t> for banks by:</a:t>
            </a:r>
          </a:p>
          <a:p>
            <a:pPr marL="128588" indent="-128588" algn="just" defTabSz="514350" fontAlgn="ctr">
              <a:buFont typeface="Arial" panose="020B0604020202020204" pitchFamily="34" charset="0"/>
              <a:buChar char="•"/>
              <a:defRPr/>
            </a:pPr>
            <a:r>
              <a:rPr lang="en-US" sz="750" dirty="0">
                <a:solidFill>
                  <a:srgbClr val="000048"/>
                </a:solidFill>
              </a:rPr>
              <a:t>Analyzing social media activity and measure compliance with ESG standards</a:t>
            </a:r>
          </a:p>
          <a:p>
            <a:pPr marL="128588" indent="-128588" algn="just" defTabSz="514350" fontAlgn="ctr">
              <a:buFont typeface="Arial" panose="020B0604020202020204" pitchFamily="34" charset="0"/>
              <a:buChar char="•"/>
              <a:defRPr/>
            </a:pPr>
            <a:r>
              <a:rPr lang="en-US" sz="750" dirty="0">
                <a:solidFill>
                  <a:srgbClr val="000048"/>
                </a:solidFill>
              </a:rPr>
              <a:t>Creating scenarios for future and monitor impacts of climate change, build climate risk models and stress tests for banks</a:t>
            </a:r>
          </a:p>
          <a:p>
            <a:pPr marL="128588" indent="-128588" algn="just" defTabSz="514350" fontAlgn="ctr">
              <a:buFont typeface="Arial" panose="020B0604020202020204" pitchFamily="34" charset="0"/>
              <a:buChar char="•"/>
              <a:defRPr/>
            </a:pPr>
            <a:r>
              <a:rPr lang="en-US" sz="750" dirty="0">
                <a:solidFill>
                  <a:srgbClr val="000048"/>
                </a:solidFill>
              </a:rPr>
              <a:t>Measuring Green Transaction and ESR compliance by customers, Decide on the quantum of reward</a:t>
            </a:r>
          </a:p>
          <a:p>
            <a:pPr marL="128588" indent="-128588" algn="just" defTabSz="514350" fontAlgn="ctr">
              <a:buFont typeface="Arial" panose="020B0604020202020204" pitchFamily="34" charset="0"/>
              <a:buChar char="•"/>
              <a:defRPr/>
            </a:pPr>
            <a:r>
              <a:rPr lang="en-US" sz="750" dirty="0">
                <a:solidFill>
                  <a:srgbClr val="000048"/>
                </a:solidFill>
              </a:rPr>
              <a:t>Supporting natural language prompts</a:t>
            </a:r>
          </a:p>
          <a:p>
            <a:pPr marL="128588" indent="-128588" algn="just" defTabSz="514350" fontAlgn="ctr">
              <a:buFont typeface="Arial" panose="020B0604020202020204" pitchFamily="34" charset="0"/>
              <a:buChar char="•"/>
              <a:defRPr/>
            </a:pPr>
            <a:r>
              <a:rPr lang="en-US" sz="750" dirty="0">
                <a:solidFill>
                  <a:srgbClr val="000048"/>
                </a:solidFill>
              </a:rPr>
              <a:t>Creating ESG reports</a:t>
            </a:r>
          </a:p>
          <a:p>
            <a:pPr marL="128588" indent="-128588" algn="just" defTabSz="514350" fontAlgn="ctr">
              <a:buFont typeface="Arial" panose="020B0604020202020204" pitchFamily="34" charset="0"/>
              <a:buChar char="•"/>
              <a:defRPr/>
            </a:pPr>
            <a:endParaRPr lang="en-US" sz="750" dirty="0">
              <a:solidFill>
                <a:srgbClr val="000048"/>
              </a:solidFill>
            </a:endParaRPr>
          </a:p>
        </p:txBody>
      </p:sp>
      <p:sp>
        <p:nvSpPr>
          <p:cNvPr id="27" name="TextBox 26">
            <a:extLst>
              <a:ext uri="{FF2B5EF4-FFF2-40B4-BE49-F238E27FC236}">
                <a16:creationId xmlns:a16="http://schemas.microsoft.com/office/drawing/2014/main" id="{97FC2ADE-11BA-47DE-84FE-C65B1BE59E24}"/>
              </a:ext>
            </a:extLst>
          </p:cNvPr>
          <p:cNvSpPr txBox="1"/>
          <p:nvPr/>
        </p:nvSpPr>
        <p:spPr>
          <a:xfrm>
            <a:off x="6249826" y="1532435"/>
            <a:ext cx="2323462" cy="580290"/>
          </a:xfrm>
          <a:prstGeom prst="rect">
            <a:avLst/>
          </a:prstGeom>
          <a:noFill/>
        </p:spPr>
        <p:txBody>
          <a:bodyPr wrap="square" lIns="0" tIns="0" rIns="0" bIns="0" rtlCol="0">
            <a:noAutofit/>
          </a:bodyPr>
          <a:lstStyle/>
          <a:p>
            <a:pPr marL="128588" indent="-128588" algn="just" defTabSz="514350" fontAlgn="ctr">
              <a:buFont typeface="Arial" panose="020B0604020202020204" pitchFamily="34" charset="0"/>
              <a:buChar char="•"/>
              <a:defRPr/>
            </a:pPr>
            <a:r>
              <a:rPr lang="en-US" sz="750" dirty="0">
                <a:solidFill>
                  <a:srgbClr val="000048"/>
                </a:solidFill>
              </a:rPr>
              <a:t>This has a potential to generate around 80M$ in the next 3 years</a:t>
            </a:r>
            <a:endParaRPr lang="en-US" sz="750" dirty="0">
              <a:solidFill>
                <a:srgbClr val="000048"/>
              </a:solidFill>
              <a:latin typeface="+mj-lt"/>
              <a:cs typeface="Calibri" panose="020F0502020204030204" pitchFamily="34" charset="0"/>
            </a:endParaRPr>
          </a:p>
        </p:txBody>
      </p:sp>
      <p:sp>
        <p:nvSpPr>
          <p:cNvPr id="28" name="TextBox 27">
            <a:extLst>
              <a:ext uri="{FF2B5EF4-FFF2-40B4-BE49-F238E27FC236}">
                <a16:creationId xmlns:a16="http://schemas.microsoft.com/office/drawing/2014/main" id="{64FB395D-F21E-4E5C-BA5E-751B6590EE8B}"/>
              </a:ext>
            </a:extLst>
          </p:cNvPr>
          <p:cNvSpPr txBox="1"/>
          <p:nvPr/>
        </p:nvSpPr>
        <p:spPr>
          <a:xfrm>
            <a:off x="6255492" y="3118381"/>
            <a:ext cx="2527355" cy="580290"/>
          </a:xfrm>
          <a:prstGeom prst="rect">
            <a:avLst/>
          </a:prstGeom>
          <a:noFill/>
        </p:spPr>
        <p:txBody>
          <a:bodyPr wrap="square" lIns="0" tIns="0" rIns="0" bIns="0" rtlCol="0">
            <a:noAutofit/>
          </a:bodyPr>
          <a:lstStyle/>
          <a:p>
            <a:pPr algn="just" defTabSz="514350" fontAlgn="ctr">
              <a:defRPr/>
            </a:pPr>
            <a:r>
              <a:rPr lang="en-US" sz="750" b="1" dirty="0">
                <a:solidFill>
                  <a:srgbClr val="000048"/>
                </a:solidFill>
              </a:rPr>
              <a:t>Clients</a:t>
            </a:r>
          </a:p>
          <a:p>
            <a:pPr marL="128588" indent="-128588" algn="just" defTabSz="514350" fontAlgn="ctr">
              <a:buFont typeface="Arial" panose="020B0604020202020204" pitchFamily="34" charset="0"/>
              <a:buChar char="•"/>
              <a:defRPr/>
            </a:pPr>
            <a:r>
              <a:rPr lang="en-US" sz="750" dirty="0">
                <a:solidFill>
                  <a:srgbClr val="000048"/>
                </a:solidFill>
              </a:rPr>
              <a:t>Ensure ESG compliance</a:t>
            </a:r>
          </a:p>
          <a:p>
            <a:pPr marL="128588" indent="-128588" algn="just" defTabSz="514350" fontAlgn="ctr">
              <a:buFont typeface="Arial" panose="020B0604020202020204" pitchFamily="34" charset="0"/>
              <a:buChar char="•"/>
              <a:defRPr/>
            </a:pPr>
            <a:r>
              <a:rPr lang="en-US" sz="750" dirty="0">
                <a:solidFill>
                  <a:srgbClr val="000048"/>
                </a:solidFill>
              </a:rPr>
              <a:t>Predict carbon footprint of the bank</a:t>
            </a:r>
          </a:p>
          <a:p>
            <a:pPr marL="128588" indent="-128588" algn="just" defTabSz="514350" fontAlgn="ctr">
              <a:buFont typeface="Arial" panose="020B0604020202020204" pitchFamily="34" charset="0"/>
              <a:buChar char="•"/>
              <a:defRPr/>
            </a:pPr>
            <a:r>
              <a:rPr lang="en-US" sz="750" dirty="0">
                <a:solidFill>
                  <a:srgbClr val="000048"/>
                </a:solidFill>
              </a:rPr>
              <a:t>Encourage Retail Customers to participate in Green Transactions</a:t>
            </a:r>
          </a:p>
          <a:p>
            <a:pPr marL="128588" indent="-128588" algn="just" defTabSz="514350" fontAlgn="ctr">
              <a:buFont typeface="Arial" panose="020B0604020202020204" pitchFamily="34" charset="0"/>
              <a:buChar char="•"/>
              <a:defRPr/>
            </a:pPr>
            <a:r>
              <a:rPr lang="en-US" sz="750" dirty="0">
                <a:solidFill>
                  <a:srgbClr val="000048"/>
                </a:solidFill>
              </a:rPr>
              <a:t>A one stop platform for Sustainability rewards, Facilitate exchange of sustainability reward coins</a:t>
            </a:r>
          </a:p>
          <a:p>
            <a:pPr marL="128588" indent="-128588" algn="just" defTabSz="514350" fontAlgn="ctr">
              <a:buFont typeface="Arial" panose="020B0604020202020204" pitchFamily="34" charset="0"/>
              <a:buChar char="•"/>
              <a:defRPr/>
            </a:pPr>
            <a:endParaRPr lang="en-US" sz="750" dirty="0">
              <a:solidFill>
                <a:srgbClr val="000048"/>
              </a:solidFill>
            </a:endParaRPr>
          </a:p>
          <a:p>
            <a:pPr algn="just" defTabSz="514350" fontAlgn="ctr">
              <a:defRPr/>
            </a:pPr>
            <a:r>
              <a:rPr lang="en-US" sz="750" b="1" dirty="0">
                <a:solidFill>
                  <a:srgbClr val="000048"/>
                </a:solidFill>
              </a:rPr>
              <a:t>Cognizant</a:t>
            </a:r>
          </a:p>
          <a:p>
            <a:pPr marL="128588" indent="-128588" algn="just" defTabSz="514350" fontAlgn="ctr">
              <a:buFont typeface="Arial" panose="020B0604020202020204" pitchFamily="34" charset="0"/>
              <a:buChar char="•"/>
              <a:defRPr/>
            </a:pPr>
            <a:r>
              <a:rPr lang="en-US" sz="750" dirty="0">
                <a:solidFill>
                  <a:srgbClr val="000048"/>
                </a:solidFill>
              </a:rPr>
              <a:t>Partner in clients digital journey; more business</a:t>
            </a:r>
          </a:p>
          <a:p>
            <a:pPr marL="128588" indent="-128588" algn="just" defTabSz="514350" fontAlgn="ctr">
              <a:buFont typeface="Arial" panose="020B0604020202020204" pitchFamily="34" charset="0"/>
              <a:buChar char="•"/>
              <a:defRPr/>
            </a:pPr>
            <a:r>
              <a:rPr lang="en-US" sz="750" dirty="0">
                <a:solidFill>
                  <a:srgbClr val="000048"/>
                </a:solidFill>
              </a:rPr>
              <a:t>More Mindshare</a:t>
            </a:r>
            <a:endParaRPr lang="en-US" sz="750" dirty="0">
              <a:solidFill>
                <a:srgbClr val="000048"/>
              </a:solidFill>
              <a:latin typeface="+mj-lt"/>
              <a:cs typeface="Calibri" panose="020F0502020204030204" pitchFamily="34" charset="0"/>
            </a:endParaRPr>
          </a:p>
        </p:txBody>
      </p:sp>
      <p:pic>
        <p:nvPicPr>
          <p:cNvPr id="33" name="Picture 8">
            <a:extLst>
              <a:ext uri="{FF2B5EF4-FFF2-40B4-BE49-F238E27FC236}">
                <a16:creationId xmlns:a16="http://schemas.microsoft.com/office/drawing/2014/main" id="{ADED1F3D-8E1D-4E64-9A09-33243EE02E28}"/>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3815260" y="781465"/>
            <a:ext cx="207749" cy="207749"/>
          </a:xfrm>
          <a:prstGeom prst="rect">
            <a:avLst/>
          </a:prstGeom>
        </p:spPr>
      </p:pic>
      <p:pic>
        <p:nvPicPr>
          <p:cNvPr id="34" name="Picture 9">
            <a:extLst>
              <a:ext uri="{FF2B5EF4-FFF2-40B4-BE49-F238E27FC236}">
                <a16:creationId xmlns:a16="http://schemas.microsoft.com/office/drawing/2014/main" id="{736A9309-73D1-4D12-B307-F7C985DD17ED}"/>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6933664" y="788878"/>
            <a:ext cx="222476" cy="222476"/>
          </a:xfrm>
          <a:prstGeom prst="rect">
            <a:avLst/>
          </a:prstGeom>
        </p:spPr>
      </p:pic>
      <p:pic>
        <p:nvPicPr>
          <p:cNvPr id="36" name="Picture 10">
            <a:extLst>
              <a:ext uri="{FF2B5EF4-FFF2-40B4-BE49-F238E27FC236}">
                <a16:creationId xmlns:a16="http://schemas.microsoft.com/office/drawing/2014/main" id="{A2C131F9-F9AE-43A3-9E34-04CE4EF2CD52}"/>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896956" y="790970"/>
            <a:ext cx="224777" cy="220266"/>
          </a:xfrm>
          <a:prstGeom prst="rect">
            <a:avLst/>
          </a:prstGeom>
        </p:spPr>
      </p:pic>
      <p:sp>
        <p:nvSpPr>
          <p:cNvPr id="38" name="Rectangle 37">
            <a:extLst>
              <a:ext uri="{FF2B5EF4-FFF2-40B4-BE49-F238E27FC236}">
                <a16:creationId xmlns:a16="http://schemas.microsoft.com/office/drawing/2014/main" id="{BABDE005-7F50-43D1-A3AA-CA1E74318519}"/>
              </a:ext>
            </a:extLst>
          </p:cNvPr>
          <p:cNvSpPr/>
          <p:nvPr/>
        </p:nvSpPr>
        <p:spPr>
          <a:xfrm>
            <a:off x="276993" y="1199335"/>
            <a:ext cx="2581461" cy="228985"/>
          </a:xfrm>
          <a:prstGeom prst="rect">
            <a:avLst/>
          </a:prstGeom>
          <a:noFill/>
          <a:ln w="19050">
            <a:solidFill>
              <a:srgbClr val="2E30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fontAlgn="ctr">
              <a:defRPr/>
            </a:pPr>
            <a:r>
              <a:rPr lang="en-US" sz="900" b="1">
                <a:solidFill>
                  <a:srgbClr val="2E308E"/>
                </a:solidFill>
                <a:latin typeface="+mj-lt"/>
                <a:cs typeface="Calibri" panose="020F0502020204030204" pitchFamily="34" charset="0"/>
              </a:rPr>
              <a:t>Business Scenario</a:t>
            </a:r>
          </a:p>
        </p:txBody>
      </p:sp>
      <p:sp>
        <p:nvSpPr>
          <p:cNvPr id="42" name="Rectangle 41">
            <a:extLst>
              <a:ext uri="{FF2B5EF4-FFF2-40B4-BE49-F238E27FC236}">
                <a16:creationId xmlns:a16="http://schemas.microsoft.com/office/drawing/2014/main" id="{C4F3B3ED-B085-4C95-813C-F22B907ED579}"/>
              </a:ext>
            </a:extLst>
          </p:cNvPr>
          <p:cNvSpPr/>
          <p:nvPr/>
        </p:nvSpPr>
        <p:spPr>
          <a:xfrm>
            <a:off x="276271" y="2799598"/>
            <a:ext cx="2581457" cy="238340"/>
          </a:xfrm>
          <a:prstGeom prst="rect">
            <a:avLst/>
          </a:prstGeom>
          <a:noFill/>
          <a:ln w="19050">
            <a:solidFill>
              <a:srgbClr val="2E30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fontAlgn="ctr">
              <a:defRPr/>
            </a:pPr>
            <a:r>
              <a:rPr lang="en-US" sz="900" b="1" dirty="0">
                <a:solidFill>
                  <a:srgbClr val="2E308E"/>
                </a:solidFill>
                <a:latin typeface="+mj-lt"/>
                <a:cs typeface="Calibri" panose="020F0502020204030204" pitchFamily="34" charset="0"/>
              </a:rPr>
              <a:t>Opportunity / Problem Statement</a:t>
            </a:r>
          </a:p>
        </p:txBody>
      </p:sp>
      <p:sp>
        <p:nvSpPr>
          <p:cNvPr id="43" name="Rectangle 42">
            <a:extLst>
              <a:ext uri="{FF2B5EF4-FFF2-40B4-BE49-F238E27FC236}">
                <a16:creationId xmlns:a16="http://schemas.microsoft.com/office/drawing/2014/main" id="{E54EC184-C0FF-4F56-A36B-E36EDCDA558F}"/>
              </a:ext>
            </a:extLst>
          </p:cNvPr>
          <p:cNvSpPr/>
          <p:nvPr/>
        </p:nvSpPr>
        <p:spPr>
          <a:xfrm>
            <a:off x="3190426" y="1190196"/>
            <a:ext cx="2832921" cy="254460"/>
          </a:xfrm>
          <a:prstGeom prst="rect">
            <a:avLst/>
          </a:prstGeom>
          <a:noFill/>
          <a:ln w="19050">
            <a:solidFill>
              <a:srgbClr val="2E30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fontAlgn="ctr">
              <a:defRPr/>
            </a:pPr>
            <a:r>
              <a:rPr lang="en-US" sz="900" b="1">
                <a:solidFill>
                  <a:srgbClr val="2E308E"/>
                </a:solidFill>
                <a:latin typeface="+mj-lt"/>
                <a:cs typeface="Calibri" panose="020F0502020204030204" pitchFamily="34" charset="0"/>
              </a:rPr>
              <a:t>Idea / Solution Description</a:t>
            </a:r>
          </a:p>
        </p:txBody>
      </p:sp>
      <p:sp>
        <p:nvSpPr>
          <p:cNvPr id="49" name="Rectangle 48">
            <a:extLst>
              <a:ext uri="{FF2B5EF4-FFF2-40B4-BE49-F238E27FC236}">
                <a16:creationId xmlns:a16="http://schemas.microsoft.com/office/drawing/2014/main" id="{0C176D1C-A358-41BC-B873-762D67A7A651}"/>
              </a:ext>
            </a:extLst>
          </p:cNvPr>
          <p:cNvSpPr/>
          <p:nvPr/>
        </p:nvSpPr>
        <p:spPr>
          <a:xfrm>
            <a:off x="6246825" y="1199335"/>
            <a:ext cx="2527349" cy="228985"/>
          </a:xfrm>
          <a:prstGeom prst="rect">
            <a:avLst/>
          </a:prstGeom>
          <a:noFill/>
          <a:ln w="19050">
            <a:solidFill>
              <a:srgbClr val="2E30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fontAlgn="ctr">
              <a:defRPr/>
            </a:pPr>
            <a:r>
              <a:rPr lang="en-US" sz="900" b="1">
                <a:solidFill>
                  <a:srgbClr val="2E308E"/>
                </a:solidFill>
                <a:latin typeface="+mj-lt"/>
                <a:cs typeface="Calibri" panose="020F0502020204030204" pitchFamily="34" charset="0"/>
              </a:rPr>
              <a:t>Reuse / Market Potential</a:t>
            </a:r>
          </a:p>
        </p:txBody>
      </p:sp>
      <p:sp>
        <p:nvSpPr>
          <p:cNvPr id="63" name="Rectangle 62">
            <a:extLst>
              <a:ext uri="{FF2B5EF4-FFF2-40B4-BE49-F238E27FC236}">
                <a16:creationId xmlns:a16="http://schemas.microsoft.com/office/drawing/2014/main" id="{DAD4080F-489D-4F82-857D-0733D18D635C}"/>
              </a:ext>
            </a:extLst>
          </p:cNvPr>
          <p:cNvSpPr/>
          <p:nvPr/>
        </p:nvSpPr>
        <p:spPr>
          <a:xfrm>
            <a:off x="6255492" y="2793355"/>
            <a:ext cx="2527351" cy="244583"/>
          </a:xfrm>
          <a:prstGeom prst="rect">
            <a:avLst/>
          </a:prstGeom>
          <a:noFill/>
          <a:ln w="19050">
            <a:solidFill>
              <a:srgbClr val="2E30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fontAlgn="ctr">
              <a:defRPr/>
            </a:pPr>
            <a:r>
              <a:rPr lang="en-US" sz="900" b="1">
                <a:solidFill>
                  <a:srgbClr val="2E308E"/>
                </a:solidFill>
                <a:latin typeface="+mj-lt"/>
                <a:cs typeface="Calibri" panose="020F0502020204030204" pitchFamily="34" charset="0"/>
              </a:rPr>
              <a:t>Benefits</a:t>
            </a:r>
          </a:p>
        </p:txBody>
      </p:sp>
      <p:sp>
        <p:nvSpPr>
          <p:cNvPr id="5" name="TextBox 4">
            <a:extLst>
              <a:ext uri="{FF2B5EF4-FFF2-40B4-BE49-F238E27FC236}">
                <a16:creationId xmlns:a16="http://schemas.microsoft.com/office/drawing/2014/main" id="{D239D8DC-34F7-C7EE-FD4B-1E2ACB166CFC}"/>
              </a:ext>
            </a:extLst>
          </p:cNvPr>
          <p:cNvSpPr txBox="1"/>
          <p:nvPr/>
        </p:nvSpPr>
        <p:spPr>
          <a:xfrm>
            <a:off x="3187240" y="2678095"/>
            <a:ext cx="2836108" cy="346249"/>
          </a:xfrm>
          <a:prstGeom prst="rect">
            <a:avLst/>
          </a:prstGeom>
          <a:noFill/>
          <a:ln w="19050">
            <a:solidFill>
              <a:srgbClr val="2E30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defTabSz="685800" fontAlgn="ctr">
              <a:defRPr sz="1200" b="1">
                <a:solidFill>
                  <a:srgbClr val="2E308E"/>
                </a:solidFill>
                <a:latin typeface="+mj-lt"/>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a:t>Why is applying Gen AI appealing for this opportunity?</a:t>
            </a:r>
          </a:p>
        </p:txBody>
      </p:sp>
    </p:spTree>
    <p:extLst>
      <p:ext uri="{BB962C8B-B14F-4D97-AF65-F5344CB8AC3E}">
        <p14:creationId xmlns:p14="http://schemas.microsoft.com/office/powerpoint/2010/main" val="386725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60848"/>
            <a:ext cx="8417052" cy="621030"/>
          </a:xfrm>
        </p:spPr>
        <p:txBody>
          <a:bodyPr/>
          <a:lstStyle/>
          <a:p>
            <a:r>
              <a:rPr lang="en-US" sz="2800" dirty="0">
                <a:solidFill>
                  <a:schemeClr val="bg1">
                    <a:lumMod val="65000"/>
                  </a:schemeClr>
                </a:solidFill>
                <a:latin typeface="Baguet Script" panose="00000500000000000000" pitchFamily="2" charset="0"/>
              </a:rPr>
              <a:t>What is Emerald?</a:t>
            </a:r>
          </a:p>
        </p:txBody>
      </p:sp>
      <p:sp>
        <p:nvSpPr>
          <p:cNvPr id="4" name="Footer Placeholder 3"/>
          <p:cNvSpPr>
            <a:spLocks noGrp="1"/>
          </p:cNvSpPr>
          <p:nvPr>
            <p:ph type="ftr" sz="quarter" idx="3"/>
          </p:nvPr>
        </p:nvSpPr>
        <p:spPr/>
        <p:txBody>
          <a:bodyPr/>
          <a:lstStyle/>
          <a:p>
            <a:r>
              <a:rPr lang="en-US" dirty="0"/>
              <a:t>© 2023 Cognizant</a:t>
            </a:r>
          </a:p>
        </p:txBody>
      </p:sp>
      <p:sp>
        <p:nvSpPr>
          <p:cNvPr id="5" name="Slide Number Placeholder 4"/>
          <p:cNvSpPr>
            <a:spLocks noGrp="1"/>
          </p:cNvSpPr>
          <p:nvPr>
            <p:ph type="sldNum" sz="quarter" idx="4"/>
          </p:nvPr>
        </p:nvSpPr>
        <p:spPr/>
        <p:txBody>
          <a:bodyPr/>
          <a:lstStyle/>
          <a:p>
            <a:fld id="{2EFEF571-C9B4-4D92-A7F7-315B894862A8}" type="slidenum">
              <a:rPr lang="en-US" smtClean="0"/>
              <a:pPr/>
              <a:t>2</a:t>
            </a:fld>
            <a:endParaRPr lang="en-US" dirty="0"/>
          </a:p>
        </p:txBody>
      </p:sp>
      <p:pic>
        <p:nvPicPr>
          <p:cNvPr id="2052" name="Picture 4" descr="Cartoon Tree Low Poly Stock Photo, Picture And Royalty Free Image. Image  24877593.">
            <a:extLst>
              <a:ext uri="{FF2B5EF4-FFF2-40B4-BE49-F238E27FC236}">
                <a16:creationId xmlns:a16="http://schemas.microsoft.com/office/drawing/2014/main" id="{66CDCAC9-6478-F62A-4E5C-A1687800E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048" y="1210255"/>
            <a:ext cx="3267587" cy="27229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0672233-24C5-FA6F-DEAB-41CF03D25192}"/>
              </a:ext>
            </a:extLst>
          </p:cNvPr>
          <p:cNvSpPr txBox="1"/>
          <p:nvPr/>
        </p:nvSpPr>
        <p:spPr>
          <a:xfrm>
            <a:off x="3829912" y="512224"/>
            <a:ext cx="5017874" cy="4247317"/>
          </a:xfrm>
          <a:prstGeom prst="rect">
            <a:avLst/>
          </a:prstGeom>
          <a:noFill/>
        </p:spPr>
        <p:txBody>
          <a:bodyPr wrap="square">
            <a:spAutoFit/>
          </a:bodyPr>
          <a:lstStyle/>
          <a:p>
            <a:r>
              <a:rPr lang="en-US" sz="1200" dirty="0">
                <a:solidFill>
                  <a:schemeClr val="tx2"/>
                </a:solidFill>
                <a:latin typeface="Calibri" panose="020F0502020204030204" pitchFamily="34" charset="0"/>
                <a:cs typeface="Calibri" panose="020F0502020204030204" pitchFamily="34" charset="0"/>
              </a:rPr>
              <a:t>Banks face increasing environmental, social and governance (ESG) demands. Not just from regulators, but investors, customers, and employees too. But as sustainability moves up the priority list for all stakeholders, it opens up the next frontier of competitive advantage and a pillar for future growth for those banks that get it right. As financial intermediaries, banks are at the heart of ESG transformation. They stand to play a big part in channeling capital into low-carbon activities and financing transition activities. </a:t>
            </a:r>
          </a:p>
          <a:p>
            <a:endParaRPr lang="en-US" sz="1200" dirty="0">
              <a:solidFill>
                <a:schemeClr val="tx2"/>
              </a:solidFill>
              <a:latin typeface="Calibri" panose="020F0502020204030204" pitchFamily="34" charset="0"/>
              <a:cs typeface="Calibri" panose="020F0502020204030204" pitchFamily="34" charset="0"/>
            </a:endParaRPr>
          </a:p>
          <a:p>
            <a:r>
              <a:rPr lang="en-US" sz="1200" dirty="0">
                <a:solidFill>
                  <a:schemeClr val="tx2"/>
                </a:solidFill>
                <a:latin typeface="Calibri" panose="020F0502020204030204" pitchFamily="34" charset="0"/>
                <a:cs typeface="Calibri" panose="020F0502020204030204" pitchFamily="34" charset="0"/>
              </a:rPr>
              <a:t>This is more than a feel-good exercise. Companies that implement policies and practices to address sustainability create more value. Commercial banks that adopt a strategic focus on ESG outperform their rivals too. </a:t>
            </a:r>
          </a:p>
          <a:p>
            <a:endParaRPr lang="en-US" sz="1200" dirty="0">
              <a:solidFill>
                <a:schemeClr val="tx2"/>
              </a:solidFill>
              <a:latin typeface="Calibri" panose="020F0502020204030204" pitchFamily="34" charset="0"/>
              <a:cs typeface="Calibri" panose="020F0502020204030204" pitchFamily="34" charset="0"/>
            </a:endParaRPr>
          </a:p>
          <a:p>
            <a:r>
              <a:rPr lang="en-US" b="1" dirty="0">
                <a:solidFill>
                  <a:srgbClr val="92D050"/>
                </a:solidFill>
                <a:latin typeface="Calibri" panose="020F0502020204030204" pitchFamily="34" charset="0"/>
                <a:cs typeface="Calibri" panose="020F0502020204030204" pitchFamily="34" charset="0"/>
              </a:rPr>
              <a:t>Emerald</a:t>
            </a:r>
            <a:r>
              <a:rPr lang="en-US" sz="1200" dirty="0">
                <a:solidFill>
                  <a:schemeClr val="tx2"/>
                </a:solidFill>
                <a:latin typeface="Calibri" panose="020F0502020204030204" pitchFamily="34" charset="0"/>
                <a:cs typeface="Calibri" panose="020F0502020204030204" pitchFamily="34" charset="0"/>
              </a:rPr>
              <a:t> is a comprehensive </a:t>
            </a:r>
            <a:r>
              <a:rPr lang="en-US" b="1" dirty="0">
                <a:solidFill>
                  <a:srgbClr val="92D050"/>
                </a:solidFill>
                <a:latin typeface="Calibri" panose="020F0502020204030204" pitchFamily="34" charset="0"/>
                <a:cs typeface="Calibri" panose="020F0502020204030204" pitchFamily="34" charset="0"/>
              </a:rPr>
              <a:t>Banking ESG Platform </a:t>
            </a:r>
            <a:r>
              <a:rPr lang="en-US" sz="1200" dirty="0">
                <a:solidFill>
                  <a:schemeClr val="tx2"/>
                </a:solidFill>
                <a:latin typeface="Calibri" panose="020F0502020204030204" pitchFamily="34" charset="0"/>
                <a:cs typeface="Calibri" panose="020F0502020204030204" pitchFamily="34" charset="0"/>
              </a:rPr>
              <a:t>that is powered by Generative AI, Deep Learning and Blockchain that can help banks in:</a:t>
            </a:r>
          </a:p>
          <a:p>
            <a:endParaRPr lang="en-US" sz="1200" dirty="0">
              <a:solidFill>
                <a:schemeClr val="tx2"/>
              </a:solidFill>
              <a:latin typeface="Calibri" panose="020F0502020204030204" pitchFamily="34" charset="0"/>
              <a:cs typeface="Calibri" panose="020F0502020204030204" pitchFamily="34" charset="0"/>
            </a:endParaRPr>
          </a:p>
          <a:p>
            <a:pPr marL="228600" indent="-228600">
              <a:buAutoNum type="arabicPeriod"/>
            </a:pPr>
            <a:r>
              <a:rPr lang="en-US" sz="1200" dirty="0">
                <a:solidFill>
                  <a:schemeClr val="tx2"/>
                </a:solidFill>
                <a:latin typeface="Calibri" panose="020F0502020204030204" pitchFamily="34" charset="0"/>
                <a:cs typeface="Calibri" panose="020F0502020204030204" pitchFamily="34" charset="0"/>
              </a:rPr>
              <a:t>Designing products that reduce carbon emissions</a:t>
            </a:r>
          </a:p>
          <a:p>
            <a:pPr marL="228600" indent="-228600">
              <a:buAutoNum type="arabicPeriod"/>
            </a:pPr>
            <a:r>
              <a:rPr lang="en-US" sz="1200" dirty="0">
                <a:solidFill>
                  <a:schemeClr val="tx2"/>
                </a:solidFill>
                <a:latin typeface="Calibri" panose="020F0502020204030204" pitchFamily="34" charset="0"/>
                <a:cs typeface="Calibri" panose="020F0502020204030204" pitchFamily="34" charset="0"/>
              </a:rPr>
              <a:t>Running predictive climate risk models and stress tests</a:t>
            </a:r>
          </a:p>
          <a:p>
            <a:pPr marL="228600" indent="-228600">
              <a:buAutoNum type="arabicPeriod"/>
            </a:pPr>
            <a:r>
              <a:rPr lang="en-US" sz="1200" dirty="0">
                <a:solidFill>
                  <a:schemeClr val="tx2"/>
                </a:solidFill>
                <a:latin typeface="Calibri" panose="020F0502020204030204" pitchFamily="34" charset="0"/>
                <a:cs typeface="Calibri" panose="020F0502020204030204" pitchFamily="34" charset="0"/>
              </a:rPr>
              <a:t>Measuring ESG compliance of retail and corporate customers and incentivizing greener transactions</a:t>
            </a:r>
          </a:p>
          <a:p>
            <a:pPr marL="228600" indent="-228600">
              <a:buAutoNum type="arabicPeriod"/>
            </a:pPr>
            <a:r>
              <a:rPr lang="en-US" sz="1200" dirty="0">
                <a:solidFill>
                  <a:schemeClr val="tx2"/>
                </a:solidFill>
                <a:latin typeface="Calibri" panose="020F0502020204030204" pitchFamily="34" charset="0"/>
                <a:cs typeface="Calibri" panose="020F0502020204030204" pitchFamily="34" charset="0"/>
              </a:rPr>
              <a:t>Making sense of data from disparate sources including social media</a:t>
            </a:r>
          </a:p>
          <a:p>
            <a:pPr marL="228600" indent="-228600">
              <a:buAutoNum type="arabicPeriod"/>
            </a:pPr>
            <a:endParaRPr lang="en-US" sz="12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609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58953"/>
            <a:ext cx="8417052" cy="621030"/>
          </a:xfrm>
        </p:spPr>
        <p:txBody>
          <a:bodyPr/>
          <a:lstStyle/>
          <a:p>
            <a:r>
              <a:rPr lang="en-US" sz="2800" dirty="0">
                <a:solidFill>
                  <a:schemeClr val="bg1">
                    <a:lumMod val="65000"/>
                  </a:schemeClr>
                </a:solidFill>
                <a:latin typeface="Baguet Script" panose="00000500000000000000" pitchFamily="2" charset="0"/>
              </a:rPr>
              <a:t>ESG for Banks – Some Facts</a:t>
            </a:r>
          </a:p>
        </p:txBody>
      </p:sp>
      <p:sp>
        <p:nvSpPr>
          <p:cNvPr id="4" name="Footer Placeholder 3"/>
          <p:cNvSpPr>
            <a:spLocks noGrp="1"/>
          </p:cNvSpPr>
          <p:nvPr>
            <p:ph type="ftr" sz="quarter" idx="3"/>
          </p:nvPr>
        </p:nvSpPr>
        <p:spPr/>
        <p:txBody>
          <a:bodyPr/>
          <a:lstStyle/>
          <a:p>
            <a:r>
              <a:rPr lang="en-US" dirty="0"/>
              <a:t>© 2023 Cognizant</a:t>
            </a:r>
          </a:p>
        </p:txBody>
      </p:sp>
      <p:sp>
        <p:nvSpPr>
          <p:cNvPr id="5" name="Slide Number Placeholder 4"/>
          <p:cNvSpPr>
            <a:spLocks noGrp="1"/>
          </p:cNvSpPr>
          <p:nvPr>
            <p:ph type="sldNum" sz="quarter" idx="4"/>
          </p:nvPr>
        </p:nvSpPr>
        <p:spPr/>
        <p:txBody>
          <a:bodyPr/>
          <a:lstStyle/>
          <a:p>
            <a:fld id="{2EFEF571-C9B4-4D92-A7F7-315B894862A8}" type="slidenum">
              <a:rPr lang="en-US" smtClean="0"/>
              <a:pPr/>
              <a:t>3</a:t>
            </a:fld>
            <a:endParaRPr lang="en-US" dirty="0"/>
          </a:p>
        </p:txBody>
      </p:sp>
      <p:sp>
        <p:nvSpPr>
          <p:cNvPr id="3" name="Rectangle 2">
            <a:extLst>
              <a:ext uri="{FF2B5EF4-FFF2-40B4-BE49-F238E27FC236}">
                <a16:creationId xmlns:a16="http://schemas.microsoft.com/office/drawing/2014/main" id="{31C75C56-5F1C-C263-8C81-225FC2A27E69}"/>
              </a:ext>
            </a:extLst>
          </p:cNvPr>
          <p:cNvSpPr/>
          <p:nvPr/>
        </p:nvSpPr>
        <p:spPr>
          <a:xfrm>
            <a:off x="199785" y="760722"/>
            <a:ext cx="4218534" cy="17365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1" dirty="0">
                <a:solidFill>
                  <a:schemeClr val="bg1"/>
                </a:solidFill>
                <a:effectLst/>
                <a:latin typeface="Calibri" panose="020F0502020204030204" pitchFamily="34" charset="0"/>
                <a:cs typeface="Calibri" panose="020F0502020204030204" pitchFamily="34" charset="0"/>
              </a:rPr>
              <a:t>Banks face increasing environmental, social and governance (ESG) demands from regulators, investors, customers, and employees too</a:t>
            </a:r>
            <a:endParaRPr lang="en-IN" sz="1800" b="1" i="1" dirty="0">
              <a:solidFill>
                <a:schemeClr val="bg1"/>
              </a:solidFill>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9C0D25D0-5359-AB15-4AFF-B036BE607EC8}"/>
              </a:ext>
            </a:extLst>
          </p:cNvPr>
          <p:cNvSpPr/>
          <p:nvPr/>
        </p:nvSpPr>
        <p:spPr>
          <a:xfrm>
            <a:off x="4725683" y="760721"/>
            <a:ext cx="4218534" cy="17365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1" dirty="0">
                <a:solidFill>
                  <a:schemeClr val="bg1"/>
                </a:solidFill>
                <a:effectLst/>
                <a:latin typeface="Calibri" panose="020F0502020204030204" pitchFamily="34" charset="0"/>
                <a:cs typeface="Calibri" panose="020F0502020204030204" pitchFamily="34" charset="0"/>
              </a:rPr>
              <a:t>ESG Scores for banks are up by ~79% from 2002 to 2020</a:t>
            </a:r>
            <a:endParaRPr lang="en-IN" sz="1800" b="1" i="1" dirty="0">
              <a:solidFill>
                <a:schemeClr val="bg1"/>
              </a:solidFill>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0A13A9C8-A71E-032E-FEDD-5434E5336E3F}"/>
              </a:ext>
            </a:extLst>
          </p:cNvPr>
          <p:cNvSpPr/>
          <p:nvPr/>
        </p:nvSpPr>
        <p:spPr>
          <a:xfrm>
            <a:off x="199785" y="2792189"/>
            <a:ext cx="4218534" cy="17365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bg1"/>
                </a:solidFill>
                <a:latin typeface="Calibri" panose="020F0502020204030204" pitchFamily="34" charset="0"/>
                <a:cs typeface="Calibri" panose="020F0502020204030204" pitchFamily="34" charset="0"/>
              </a:rPr>
              <a:t>66% of people would happily pay more for banking products backed by environment friendly businesses</a:t>
            </a:r>
            <a:endParaRPr lang="en-IN" b="1" i="1" dirty="0">
              <a:solidFill>
                <a:schemeClr val="bg1"/>
              </a:solidFill>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81C8CBA4-E50D-832F-1CB0-8DC337CFF31D}"/>
              </a:ext>
            </a:extLst>
          </p:cNvPr>
          <p:cNvSpPr/>
          <p:nvPr/>
        </p:nvSpPr>
        <p:spPr>
          <a:xfrm>
            <a:off x="4725683" y="2792188"/>
            <a:ext cx="4218534" cy="17365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bg1"/>
                </a:solidFill>
                <a:latin typeface="Calibri" panose="020F0502020204030204" pitchFamily="34" charset="0"/>
                <a:cs typeface="Calibri" panose="020F0502020204030204" pitchFamily="34" charset="0"/>
              </a:rPr>
              <a:t>Banks are now earning more fees arranging green-related bond sales and loans than they did helping fossil-fuel companies raise money in the debt markets</a:t>
            </a:r>
            <a:endParaRPr lang="en-IN" b="1" i="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737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58953"/>
            <a:ext cx="8417052" cy="621030"/>
          </a:xfrm>
        </p:spPr>
        <p:txBody>
          <a:bodyPr/>
          <a:lstStyle/>
          <a:p>
            <a:r>
              <a:rPr lang="en-US" sz="2800" dirty="0">
                <a:solidFill>
                  <a:schemeClr val="bg1">
                    <a:lumMod val="65000"/>
                  </a:schemeClr>
                </a:solidFill>
                <a:latin typeface="Baguet Script" panose="00000500000000000000" pitchFamily="2" charset="0"/>
              </a:rPr>
              <a:t>ESG for Banks – The Problem at Hand</a:t>
            </a:r>
          </a:p>
        </p:txBody>
      </p:sp>
      <p:sp>
        <p:nvSpPr>
          <p:cNvPr id="4" name="Footer Placeholder 3"/>
          <p:cNvSpPr>
            <a:spLocks noGrp="1"/>
          </p:cNvSpPr>
          <p:nvPr>
            <p:ph type="ftr" sz="quarter" idx="3"/>
          </p:nvPr>
        </p:nvSpPr>
        <p:spPr/>
        <p:txBody>
          <a:bodyPr/>
          <a:lstStyle/>
          <a:p>
            <a:r>
              <a:rPr lang="en-US" dirty="0"/>
              <a:t>© 2023 Cognizant</a:t>
            </a:r>
          </a:p>
        </p:txBody>
      </p:sp>
      <p:sp>
        <p:nvSpPr>
          <p:cNvPr id="5" name="Slide Number Placeholder 4"/>
          <p:cNvSpPr>
            <a:spLocks noGrp="1"/>
          </p:cNvSpPr>
          <p:nvPr>
            <p:ph type="sldNum" sz="quarter" idx="4"/>
          </p:nvPr>
        </p:nvSpPr>
        <p:spPr/>
        <p:txBody>
          <a:bodyPr/>
          <a:lstStyle/>
          <a:p>
            <a:fld id="{2EFEF571-C9B4-4D92-A7F7-315B894862A8}" type="slidenum">
              <a:rPr lang="en-US" smtClean="0"/>
              <a:pPr/>
              <a:t>4</a:t>
            </a:fld>
            <a:endParaRPr lang="en-US" dirty="0"/>
          </a:p>
        </p:txBody>
      </p:sp>
      <p:sp>
        <p:nvSpPr>
          <p:cNvPr id="6" name="TextBox 5">
            <a:extLst>
              <a:ext uri="{FF2B5EF4-FFF2-40B4-BE49-F238E27FC236}">
                <a16:creationId xmlns:a16="http://schemas.microsoft.com/office/drawing/2014/main" id="{F82E45BD-EFE8-5BDB-D16A-4A9EE05A89BB}"/>
              </a:ext>
            </a:extLst>
          </p:cNvPr>
          <p:cNvSpPr txBox="1"/>
          <p:nvPr/>
        </p:nvSpPr>
        <p:spPr>
          <a:xfrm>
            <a:off x="384048" y="745708"/>
            <a:ext cx="848563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chemeClr val="accent6">
                    <a:lumMod val="10000"/>
                  </a:schemeClr>
                </a:solidFill>
                <a:effectLst/>
                <a:uLnTx/>
                <a:uFillTx/>
                <a:latin typeface="Calibri" panose="020F0502020204030204" pitchFamily="34" charset="0"/>
                <a:cs typeface="Calibri" panose="020F0502020204030204" pitchFamily="34" charset="0"/>
              </a:rPr>
              <a:t>Banks are at the heart of ESG transformation and plays a major role in channeling capital into low-carbon activities and financing transition activities. We </a:t>
            </a:r>
            <a:r>
              <a:rPr lang="en-US" sz="1200" dirty="0">
                <a:solidFill>
                  <a:schemeClr val="accent6">
                    <a:lumMod val="10000"/>
                  </a:schemeClr>
                </a:solidFill>
                <a:latin typeface="Calibri" panose="020F0502020204030204" pitchFamily="34" charset="0"/>
                <a:cs typeface="Calibri" panose="020F0502020204030204" pitchFamily="34" charset="0"/>
              </a:rPr>
              <a:t>have analyzed the ESG demands, obligations and opportunities for banks and found 5 major challenges:</a:t>
            </a:r>
            <a:endParaRPr kumimoji="0" lang="en-US" sz="1200" i="0" u="none" strike="noStrike" kern="1200" cap="none" spc="0" normalizeH="0" baseline="0" noProof="0" dirty="0">
              <a:ln>
                <a:noFill/>
              </a:ln>
              <a:solidFill>
                <a:schemeClr val="accent6">
                  <a:lumMod val="10000"/>
                </a:schemeClr>
              </a:solidFill>
              <a:effectLst/>
              <a:uLnTx/>
              <a:uFillTx/>
              <a:latin typeface="Calibri" panose="020F0502020204030204" pitchFamily="34" charset="0"/>
              <a:cs typeface="Calibri" panose="020F0502020204030204" pitchFamily="34" charset="0"/>
            </a:endParaRPr>
          </a:p>
        </p:txBody>
      </p:sp>
      <p:pic>
        <p:nvPicPr>
          <p:cNvPr id="7" name="Picture 4" descr="Pen Clipart Marker - Transparent Background Marker Circle , Free ...">
            <a:extLst>
              <a:ext uri="{FF2B5EF4-FFF2-40B4-BE49-F238E27FC236}">
                <a16:creationId xmlns:a16="http://schemas.microsoft.com/office/drawing/2014/main" id="{30270FE6-7784-B9DF-3898-8D81652D6A5D}"/>
              </a:ext>
            </a:extLst>
          </p:cNvPr>
          <p:cNvPicPr>
            <a:picLocks noChangeAspect="1" noChangeArrowheads="1"/>
          </p:cNvPicPr>
          <p:nvPr/>
        </p:nvPicPr>
        <p:blipFill>
          <a:blip r:embed="rId2">
            <a:clrChange>
              <a:clrFrom>
                <a:srgbClr val="F7F7F7"/>
              </a:clrFrom>
              <a:clrTo>
                <a:srgbClr val="F7F7F7">
                  <a:alpha val="0"/>
                </a:srgbClr>
              </a:clrTo>
            </a:clrChange>
            <a:duotone>
              <a:srgbClr val="2C67FF">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1323" y="1430352"/>
            <a:ext cx="1798572" cy="12524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Pen Clipart Marker - Transparent Background Marker Circle , Free ...">
            <a:extLst>
              <a:ext uri="{FF2B5EF4-FFF2-40B4-BE49-F238E27FC236}">
                <a16:creationId xmlns:a16="http://schemas.microsoft.com/office/drawing/2014/main" id="{CCB53C9C-0485-7CC4-D007-D9D1E5667A8A}"/>
              </a:ext>
            </a:extLst>
          </p:cNvPr>
          <p:cNvPicPr>
            <a:picLocks noChangeAspect="1" noChangeArrowheads="1"/>
          </p:cNvPicPr>
          <p:nvPr/>
        </p:nvPicPr>
        <p:blipFill>
          <a:blip r:embed="rId2">
            <a:clrChange>
              <a:clrFrom>
                <a:srgbClr val="F7F7F7"/>
              </a:clrFrom>
              <a:clrTo>
                <a:srgbClr val="F7F7F7">
                  <a:alpha val="0"/>
                </a:srgbClr>
              </a:clrTo>
            </a:clrChange>
            <a:duotone>
              <a:srgbClr val="2C67FF">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856497" y="1430352"/>
            <a:ext cx="1798572" cy="12524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Pen Clipart Marker - Transparent Background Marker Circle , Free ...">
            <a:extLst>
              <a:ext uri="{FF2B5EF4-FFF2-40B4-BE49-F238E27FC236}">
                <a16:creationId xmlns:a16="http://schemas.microsoft.com/office/drawing/2014/main" id="{E89C7F86-FBCC-B8FF-A6C8-AD945DC4F54A}"/>
              </a:ext>
            </a:extLst>
          </p:cNvPr>
          <p:cNvPicPr>
            <a:picLocks noChangeAspect="1" noChangeArrowheads="1"/>
          </p:cNvPicPr>
          <p:nvPr/>
        </p:nvPicPr>
        <p:blipFill>
          <a:blip r:embed="rId2">
            <a:clrChange>
              <a:clrFrom>
                <a:srgbClr val="F7F7F7"/>
              </a:clrFrom>
              <a:clrTo>
                <a:srgbClr val="F7F7F7">
                  <a:alpha val="0"/>
                </a:srgbClr>
              </a:clrTo>
            </a:clrChange>
            <a:duotone>
              <a:srgbClr val="2C67FF">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701670" y="1430351"/>
            <a:ext cx="1798572" cy="12524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Pen Clipart Marker - Transparent Background Marker Circle , Free ...">
            <a:extLst>
              <a:ext uri="{FF2B5EF4-FFF2-40B4-BE49-F238E27FC236}">
                <a16:creationId xmlns:a16="http://schemas.microsoft.com/office/drawing/2014/main" id="{A33BB02C-814F-549C-1468-A294F4E34364}"/>
              </a:ext>
            </a:extLst>
          </p:cNvPr>
          <p:cNvPicPr>
            <a:picLocks noChangeAspect="1" noChangeArrowheads="1"/>
          </p:cNvPicPr>
          <p:nvPr/>
        </p:nvPicPr>
        <p:blipFill>
          <a:blip r:embed="rId2">
            <a:clrChange>
              <a:clrFrom>
                <a:srgbClr val="F7F7F7"/>
              </a:clrFrom>
              <a:clrTo>
                <a:srgbClr val="F7F7F7">
                  <a:alpha val="0"/>
                </a:srgbClr>
              </a:clrTo>
            </a:clrChange>
            <a:duotone>
              <a:srgbClr val="2C67FF">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546844" y="1430350"/>
            <a:ext cx="1798572" cy="125247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1129021-9557-DCF0-28D8-D89AC56E41AC}"/>
              </a:ext>
            </a:extLst>
          </p:cNvPr>
          <p:cNvSpPr txBox="1"/>
          <p:nvPr/>
        </p:nvSpPr>
        <p:spPr>
          <a:xfrm>
            <a:off x="238192" y="1693127"/>
            <a:ext cx="1304183" cy="677108"/>
          </a:xfrm>
          <a:prstGeom prst="rect">
            <a:avLst/>
          </a:prstGeom>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92D050"/>
                </a:solidFill>
                <a:effectLst/>
                <a:uLnTx/>
                <a:uFillTx/>
                <a:latin typeface="Calibri" panose="020F0502020204030204" pitchFamily="34" charset="0"/>
                <a:cs typeface="Calibri" panose="020F0502020204030204" pitchFamily="34" charset="0"/>
              </a:rPr>
              <a:t>1</a:t>
            </a:r>
            <a:endParaRPr kumimoji="0" lang="en-US" sz="1050" b="1" i="0" u="none" strike="noStrike" kern="0" cap="none" spc="0" normalizeH="0" baseline="0" noProof="0" dirty="0">
              <a:ln>
                <a:noFill/>
              </a:ln>
              <a:solidFill>
                <a:srgbClr val="92D050"/>
              </a:solidFill>
              <a:effectLst/>
              <a:uLnTx/>
              <a:uFillTx/>
              <a:latin typeface="Calibri" panose="020F0502020204030204" pitchFamily="34" charset="0"/>
              <a:cs typeface="Calibri" panose="020F050202020403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chemeClr val="accent6">
                    <a:lumMod val="10000"/>
                  </a:schemeClr>
                </a:solidFill>
                <a:effectLst/>
                <a:uLnTx/>
                <a:uFillTx/>
                <a:latin typeface="Calibri" panose="020F0502020204030204" pitchFamily="34" charset="0"/>
                <a:cs typeface="Calibri" panose="020F0502020204030204" pitchFamily="34" charset="0"/>
              </a:rPr>
              <a:t>Inability to design products focused on reducing carbon emissions, run climate risk models and stress tests</a:t>
            </a:r>
          </a:p>
        </p:txBody>
      </p:sp>
      <p:sp>
        <p:nvSpPr>
          <p:cNvPr id="15" name="TextBox 14">
            <a:extLst>
              <a:ext uri="{FF2B5EF4-FFF2-40B4-BE49-F238E27FC236}">
                <a16:creationId xmlns:a16="http://schemas.microsoft.com/office/drawing/2014/main" id="{4CE80255-265D-1708-6166-1367EB52717C}"/>
              </a:ext>
            </a:extLst>
          </p:cNvPr>
          <p:cNvSpPr txBox="1"/>
          <p:nvPr/>
        </p:nvSpPr>
        <p:spPr>
          <a:xfrm>
            <a:off x="2103691" y="1672202"/>
            <a:ext cx="1304183" cy="800219"/>
          </a:xfrm>
          <a:prstGeom prst="rect">
            <a:avLst/>
          </a:prstGeom>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92D050"/>
                </a:solidFill>
                <a:effectLst/>
                <a:uLnTx/>
                <a:uFillTx/>
                <a:latin typeface="Calibri" panose="020F0502020204030204" pitchFamily="34" charset="0"/>
                <a:cs typeface="Calibri" panose="020F0502020204030204" pitchFamily="34" charset="0"/>
              </a:rPr>
              <a:t>2</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chemeClr val="accent6">
                    <a:lumMod val="10000"/>
                  </a:schemeClr>
                </a:solidFill>
                <a:effectLst/>
                <a:uLnTx/>
                <a:uFillTx/>
                <a:latin typeface="Calibri" panose="020F0502020204030204" pitchFamily="34" charset="0"/>
                <a:cs typeface="Calibri" panose="020F0502020204030204" pitchFamily="34" charset="0"/>
              </a:rPr>
              <a:t>Lack of means to evaluate retail and corporate customer ESG Performance; incentivize customers to adopt greener transactions</a:t>
            </a:r>
          </a:p>
        </p:txBody>
      </p:sp>
      <p:sp>
        <p:nvSpPr>
          <p:cNvPr id="16" name="TextBox 15">
            <a:extLst>
              <a:ext uri="{FF2B5EF4-FFF2-40B4-BE49-F238E27FC236}">
                <a16:creationId xmlns:a16="http://schemas.microsoft.com/office/drawing/2014/main" id="{355D7B50-EBAF-689A-90A3-86CAF2699664}"/>
              </a:ext>
            </a:extLst>
          </p:cNvPr>
          <p:cNvSpPr txBox="1"/>
          <p:nvPr/>
        </p:nvSpPr>
        <p:spPr>
          <a:xfrm>
            <a:off x="3948865" y="1698831"/>
            <a:ext cx="1304183" cy="677108"/>
          </a:xfrm>
          <a:prstGeom prst="rect">
            <a:avLst/>
          </a:prstGeom>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kern="0" dirty="0">
                <a:solidFill>
                  <a:srgbClr val="92D050"/>
                </a:solidFill>
                <a:latin typeface="Calibri" panose="020F0502020204030204" pitchFamily="34" charset="0"/>
                <a:cs typeface="Calibri" panose="020F0502020204030204" pitchFamily="34" charset="0"/>
              </a:rPr>
              <a:t>3</a:t>
            </a:r>
            <a:endParaRPr kumimoji="0" lang="en-US" sz="1200" b="1" i="0" u="none" strike="noStrike" kern="0" cap="none" spc="0" normalizeH="0" baseline="0" noProof="0" dirty="0">
              <a:ln>
                <a:noFill/>
              </a:ln>
              <a:solidFill>
                <a:srgbClr val="92D050"/>
              </a:solidFill>
              <a:effectLst/>
              <a:uLnTx/>
              <a:uFillTx/>
              <a:latin typeface="Calibri" panose="020F0502020204030204" pitchFamily="34" charset="0"/>
              <a:cs typeface="Calibri" panose="020F050202020403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chemeClr val="accent6">
                    <a:lumMod val="10000"/>
                  </a:schemeClr>
                </a:solidFill>
                <a:effectLst/>
                <a:uLnTx/>
                <a:uFillTx/>
                <a:latin typeface="Calibri" panose="020F0502020204030204" pitchFamily="34" charset="0"/>
                <a:cs typeface="Calibri" panose="020F0502020204030204" pitchFamily="34" charset="0"/>
              </a:rPr>
              <a:t>Data present in a lot of different silos and social media, Difficulty in extraction and comprehension of data</a:t>
            </a:r>
          </a:p>
        </p:txBody>
      </p:sp>
      <p:sp>
        <p:nvSpPr>
          <p:cNvPr id="17" name="TextBox 16">
            <a:extLst>
              <a:ext uri="{FF2B5EF4-FFF2-40B4-BE49-F238E27FC236}">
                <a16:creationId xmlns:a16="http://schemas.microsoft.com/office/drawing/2014/main" id="{BFD2888D-FE6D-31F6-C713-02B9C69FF3A1}"/>
              </a:ext>
            </a:extLst>
          </p:cNvPr>
          <p:cNvSpPr txBox="1"/>
          <p:nvPr/>
        </p:nvSpPr>
        <p:spPr>
          <a:xfrm>
            <a:off x="5794039" y="1694163"/>
            <a:ext cx="1304183" cy="677108"/>
          </a:xfrm>
          <a:prstGeom prst="rect">
            <a:avLst/>
          </a:prstGeom>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kern="0" dirty="0">
                <a:solidFill>
                  <a:srgbClr val="92D050"/>
                </a:solidFill>
                <a:latin typeface="Calibri" panose="020F0502020204030204" pitchFamily="34" charset="0"/>
                <a:cs typeface="Calibri" panose="020F0502020204030204" pitchFamily="34" charset="0"/>
              </a:rPr>
              <a:t>4</a:t>
            </a:r>
            <a:endParaRPr kumimoji="0" lang="en-US" sz="1200" b="1" i="0" u="none" strike="noStrike" kern="0" cap="none" spc="0" normalizeH="0" baseline="0" noProof="0" dirty="0">
              <a:ln>
                <a:noFill/>
              </a:ln>
              <a:solidFill>
                <a:srgbClr val="92D050"/>
              </a:solidFill>
              <a:effectLst/>
              <a:uLnTx/>
              <a:uFillTx/>
              <a:latin typeface="Calibri" panose="020F0502020204030204" pitchFamily="34" charset="0"/>
              <a:cs typeface="Calibri" panose="020F050202020403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chemeClr val="accent6">
                    <a:lumMod val="10000"/>
                  </a:schemeClr>
                </a:solidFill>
                <a:effectLst/>
                <a:uLnTx/>
                <a:uFillTx/>
                <a:latin typeface="Calibri" panose="020F0502020204030204" pitchFamily="34" charset="0"/>
                <a:cs typeface="Calibri" panose="020F0502020204030204" pitchFamily="34" charset="0"/>
              </a:rPr>
              <a:t>Need </a:t>
            </a:r>
            <a:r>
              <a:rPr lang="en-US" sz="800" b="1" kern="0" dirty="0">
                <a:solidFill>
                  <a:schemeClr val="accent6">
                    <a:lumMod val="10000"/>
                  </a:schemeClr>
                </a:solidFill>
                <a:latin typeface="Calibri" panose="020F0502020204030204" pitchFamily="34" charset="0"/>
                <a:cs typeface="Calibri" panose="020F0502020204030204" pitchFamily="34" charset="0"/>
              </a:rPr>
              <a:t>to build ability to scientifically measure </a:t>
            </a:r>
            <a:r>
              <a:rPr kumimoji="0" lang="en-US" sz="800" b="1" i="0" u="none" strike="noStrike" kern="0" cap="none" spc="0" normalizeH="0" baseline="0" noProof="0" dirty="0">
                <a:ln>
                  <a:noFill/>
                </a:ln>
                <a:solidFill>
                  <a:schemeClr val="accent6">
                    <a:lumMod val="10000"/>
                  </a:schemeClr>
                </a:solidFill>
                <a:effectLst/>
                <a:uLnTx/>
                <a:uFillTx/>
                <a:latin typeface="Calibri" panose="020F0502020204030204" pitchFamily="34" charset="0"/>
                <a:cs typeface="Calibri" panose="020F0502020204030204" pitchFamily="34" charset="0"/>
              </a:rPr>
              <a:t>Green credentials and outlook for banks  </a:t>
            </a:r>
          </a:p>
        </p:txBody>
      </p:sp>
      <p:sp>
        <p:nvSpPr>
          <p:cNvPr id="18" name="TextBox 17">
            <a:extLst>
              <a:ext uri="{FF2B5EF4-FFF2-40B4-BE49-F238E27FC236}">
                <a16:creationId xmlns:a16="http://schemas.microsoft.com/office/drawing/2014/main" id="{269A8E70-E392-9BE8-3578-29D76BE3002B}"/>
              </a:ext>
            </a:extLst>
          </p:cNvPr>
          <p:cNvSpPr txBox="1"/>
          <p:nvPr/>
        </p:nvSpPr>
        <p:spPr>
          <a:xfrm>
            <a:off x="384048" y="2808287"/>
            <a:ext cx="8417052"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chemeClr val="accent6">
                    <a:lumMod val="10000"/>
                  </a:schemeClr>
                </a:solidFill>
                <a:effectLst/>
                <a:uLnTx/>
                <a:uFillTx/>
                <a:latin typeface="Calibri" panose="020F0502020204030204" pitchFamily="34" charset="0"/>
                <a:cs typeface="Calibri" panose="020F0502020204030204" pitchFamily="34" charset="0"/>
              </a:rPr>
              <a:t>Therefore, we have thought of a 3 prong solution to address these challenges </a:t>
            </a:r>
          </a:p>
        </p:txBody>
      </p:sp>
      <p:pic>
        <p:nvPicPr>
          <p:cNvPr id="20" name="Picture 4" descr="Pen Clipart Marker - Transparent Background Marker Circle , Free ...">
            <a:extLst>
              <a:ext uri="{FF2B5EF4-FFF2-40B4-BE49-F238E27FC236}">
                <a16:creationId xmlns:a16="http://schemas.microsoft.com/office/drawing/2014/main" id="{4332CCBD-9870-0A1C-1884-F555EE6671A1}"/>
              </a:ext>
            </a:extLst>
          </p:cNvPr>
          <p:cNvPicPr>
            <a:picLocks noChangeAspect="1" noChangeArrowheads="1"/>
          </p:cNvPicPr>
          <p:nvPr/>
        </p:nvPicPr>
        <p:blipFill>
          <a:blip r:embed="rId2">
            <a:clrChange>
              <a:clrFrom>
                <a:srgbClr val="F7F7F7"/>
              </a:clrFrom>
              <a:clrTo>
                <a:srgbClr val="F7F7F7">
                  <a:alpha val="0"/>
                </a:srgbClr>
              </a:clrTo>
            </a:clrChange>
            <a:duotone>
              <a:srgbClr val="2C67FF">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390745" y="1418265"/>
            <a:ext cx="1798572" cy="125247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276C137-F6FF-B314-4435-F192E02726A0}"/>
              </a:ext>
            </a:extLst>
          </p:cNvPr>
          <p:cNvSpPr txBox="1"/>
          <p:nvPr/>
        </p:nvSpPr>
        <p:spPr>
          <a:xfrm>
            <a:off x="7637940" y="1682078"/>
            <a:ext cx="1304183" cy="800219"/>
          </a:xfrm>
          <a:prstGeom prst="rect">
            <a:avLst/>
          </a:prstGeom>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kern="0" dirty="0">
                <a:solidFill>
                  <a:srgbClr val="92D050"/>
                </a:solidFill>
                <a:latin typeface="Calibri" panose="020F0502020204030204" pitchFamily="34" charset="0"/>
                <a:cs typeface="Calibri" panose="020F0502020204030204" pitchFamily="34" charset="0"/>
              </a:rPr>
              <a:t>5</a:t>
            </a:r>
            <a:endParaRPr kumimoji="0" lang="en-US" sz="1200" b="1" i="0" u="none" strike="noStrike" kern="0" cap="none" spc="0" normalizeH="0" baseline="0" noProof="0" dirty="0">
              <a:ln>
                <a:noFill/>
              </a:ln>
              <a:solidFill>
                <a:srgbClr val="92D050"/>
              </a:solidFill>
              <a:effectLst/>
              <a:uLnTx/>
              <a:uFillTx/>
              <a:latin typeface="Calibri" panose="020F0502020204030204" pitchFamily="34" charset="0"/>
              <a:cs typeface="Calibri" panose="020F050202020403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chemeClr val="accent6">
                    <a:lumMod val="10000"/>
                  </a:schemeClr>
                </a:solidFill>
                <a:effectLst/>
                <a:uLnTx/>
                <a:uFillTx/>
                <a:latin typeface="Calibri" panose="020F0502020204030204" pitchFamily="34" charset="0"/>
                <a:cs typeface="Calibri" panose="020F0502020204030204" pitchFamily="34" charset="0"/>
              </a:rPr>
              <a:t>Lack of any sustainability </a:t>
            </a:r>
            <a:r>
              <a:rPr lang="en-US" sz="800" b="1" kern="0" dirty="0">
                <a:solidFill>
                  <a:schemeClr val="accent6">
                    <a:lumMod val="10000"/>
                  </a:schemeClr>
                </a:solidFill>
                <a:latin typeface="Calibri" panose="020F0502020204030204" pitchFamily="34" charset="0"/>
                <a:cs typeface="Calibri" panose="020F0502020204030204" pitchFamily="34" charset="0"/>
              </a:rPr>
              <a:t>reward programs; Inability to aggregate points from different sources and options to transfer</a:t>
            </a:r>
          </a:p>
        </p:txBody>
      </p:sp>
      <p:pic>
        <p:nvPicPr>
          <p:cNvPr id="22" name="Picture 8" descr="Set hand drawn rectangle, photo, foto frame. Text box from smears ...">
            <a:extLst>
              <a:ext uri="{FF2B5EF4-FFF2-40B4-BE49-F238E27FC236}">
                <a16:creationId xmlns:a16="http://schemas.microsoft.com/office/drawing/2014/main" id="{D833A027-0C52-3C05-020A-E6257AB0C5C0}"/>
              </a:ext>
            </a:extLst>
          </p:cNvPr>
          <p:cNvPicPr>
            <a:picLocks noChangeAspect="1" noChangeArrowheads="1"/>
          </p:cNvPicPr>
          <p:nvPr/>
        </p:nvPicPr>
        <p:blipFill rotWithShape="1">
          <a:blip r:embed="rId3">
            <a:clrChange>
              <a:clrFrom>
                <a:srgbClr val="FFFFFF"/>
              </a:clrFrom>
              <a:clrTo>
                <a:srgbClr val="FFFFFF">
                  <a:alpha val="0"/>
                </a:srgbClr>
              </a:clrTo>
            </a:clrChange>
            <a:duotone>
              <a:srgbClr val="A5A5A5">
                <a:shade val="45000"/>
                <a:satMod val="135000"/>
              </a:srgbClr>
              <a:prstClr val="white"/>
            </a:duotone>
            <a:extLst>
              <a:ext uri="{28A0092B-C50C-407E-A947-70E740481C1C}">
                <a14:useLocalDpi xmlns:a14="http://schemas.microsoft.com/office/drawing/2010/main" val="0"/>
              </a:ext>
            </a:extLst>
          </a:blip>
          <a:srcRect l="4184" t="8739" r="65440" b="72061"/>
          <a:stretch/>
        </p:blipFill>
        <p:spPr bwMode="auto">
          <a:xfrm>
            <a:off x="7206834" y="3148114"/>
            <a:ext cx="1882639" cy="115676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CEE63383-69A7-9E5E-0877-6E5F40A5DCB3}"/>
              </a:ext>
            </a:extLst>
          </p:cNvPr>
          <p:cNvSpPr txBox="1"/>
          <p:nvPr/>
        </p:nvSpPr>
        <p:spPr>
          <a:xfrm>
            <a:off x="7361782" y="3559058"/>
            <a:ext cx="1516411" cy="41549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3A0"/>
                </a:solidFill>
                <a:effectLst/>
                <a:uLnTx/>
                <a:uFillTx/>
                <a:latin typeface="Century Gothic" panose="020B0502020202020204" pitchFamily="34" charset="0"/>
                <a:ea typeface="+mn-ea"/>
                <a:cs typeface="+mn-cs"/>
              </a:rPr>
              <a:t>Smart contract based alert generation and decision making</a:t>
            </a:r>
          </a:p>
        </p:txBody>
      </p:sp>
      <p:pic>
        <p:nvPicPr>
          <p:cNvPr id="24" name="Picture 8" descr="Set hand drawn rectangle, photo, foto frame. Text box from smears ...">
            <a:extLst>
              <a:ext uri="{FF2B5EF4-FFF2-40B4-BE49-F238E27FC236}">
                <a16:creationId xmlns:a16="http://schemas.microsoft.com/office/drawing/2014/main" id="{14454BA3-C5C1-0AE2-B722-6F0B4EAD3FD4}"/>
              </a:ext>
            </a:extLst>
          </p:cNvPr>
          <p:cNvPicPr>
            <a:picLocks noChangeAspect="1" noChangeArrowheads="1"/>
          </p:cNvPicPr>
          <p:nvPr/>
        </p:nvPicPr>
        <p:blipFill rotWithShape="1">
          <a:blip r:embed="rId3">
            <a:clrChange>
              <a:clrFrom>
                <a:srgbClr val="FFFFFF"/>
              </a:clrFrom>
              <a:clrTo>
                <a:srgbClr val="FFFFFF">
                  <a:alpha val="0"/>
                </a:srgbClr>
              </a:clrTo>
            </a:clrChange>
            <a:duotone>
              <a:srgbClr val="A5A5A5">
                <a:shade val="45000"/>
                <a:satMod val="135000"/>
              </a:srgbClr>
              <a:prstClr val="white"/>
            </a:duotone>
            <a:extLst>
              <a:ext uri="{28A0092B-C50C-407E-A947-70E740481C1C}">
                <a14:useLocalDpi xmlns:a14="http://schemas.microsoft.com/office/drawing/2010/main" val="0"/>
              </a:ext>
            </a:extLst>
          </a:blip>
          <a:srcRect l="4184" t="8739" r="65440" b="72061"/>
          <a:stretch/>
        </p:blipFill>
        <p:spPr bwMode="auto">
          <a:xfrm>
            <a:off x="4920861" y="3144231"/>
            <a:ext cx="1882639" cy="115676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3F2D67D2-78E4-B7DA-26D0-E4A77C27DBBC}"/>
              </a:ext>
            </a:extLst>
          </p:cNvPr>
          <p:cNvSpPr txBox="1"/>
          <p:nvPr/>
        </p:nvSpPr>
        <p:spPr>
          <a:xfrm>
            <a:off x="5072984" y="3429150"/>
            <a:ext cx="1516411" cy="63094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3A0"/>
                </a:solidFill>
                <a:effectLst/>
                <a:uLnTx/>
                <a:uFillTx/>
                <a:latin typeface="Century Gothic" panose="020B0502020202020204" pitchFamily="34" charset="0"/>
                <a:ea typeface="+mn-ea"/>
                <a:cs typeface="+mn-cs"/>
              </a:rPr>
              <a:t>A Blockchain based sustainability reward program for a consortium of banks with fungible token tied to local currency </a:t>
            </a:r>
          </a:p>
        </p:txBody>
      </p:sp>
      <p:pic>
        <p:nvPicPr>
          <p:cNvPr id="26" name="Picture 8" descr="Set hand drawn rectangle, photo, foto frame. Text box from smears ...">
            <a:extLst>
              <a:ext uri="{FF2B5EF4-FFF2-40B4-BE49-F238E27FC236}">
                <a16:creationId xmlns:a16="http://schemas.microsoft.com/office/drawing/2014/main" id="{1651C0C8-4BEE-E930-2A40-306DBCB3072D}"/>
              </a:ext>
            </a:extLst>
          </p:cNvPr>
          <p:cNvPicPr>
            <a:picLocks noChangeAspect="1" noChangeArrowheads="1"/>
          </p:cNvPicPr>
          <p:nvPr/>
        </p:nvPicPr>
        <p:blipFill rotWithShape="1">
          <a:blip r:embed="rId3">
            <a:clrChange>
              <a:clrFrom>
                <a:srgbClr val="FFFFFF"/>
              </a:clrFrom>
              <a:clrTo>
                <a:srgbClr val="FFFFFF">
                  <a:alpha val="0"/>
                </a:srgbClr>
              </a:clrTo>
            </a:clrChange>
            <a:duotone>
              <a:srgbClr val="A5A5A5">
                <a:shade val="45000"/>
                <a:satMod val="135000"/>
              </a:srgbClr>
              <a:prstClr val="white"/>
            </a:duotone>
            <a:extLst>
              <a:ext uri="{28A0092B-C50C-407E-A947-70E740481C1C}">
                <a14:useLocalDpi xmlns:a14="http://schemas.microsoft.com/office/drawing/2010/main" val="0"/>
              </a:ext>
            </a:extLst>
          </a:blip>
          <a:srcRect l="4184" t="8739" r="65440" b="72061"/>
          <a:stretch/>
        </p:blipFill>
        <p:spPr bwMode="auto">
          <a:xfrm>
            <a:off x="149635" y="3144231"/>
            <a:ext cx="1882639" cy="115676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136F20C-95FC-CF37-2496-381379FBDE06}"/>
              </a:ext>
            </a:extLst>
          </p:cNvPr>
          <p:cNvSpPr txBox="1"/>
          <p:nvPr/>
        </p:nvSpPr>
        <p:spPr>
          <a:xfrm>
            <a:off x="301758" y="3342210"/>
            <a:ext cx="1516411" cy="8463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3A0"/>
                </a:solidFill>
                <a:effectLst/>
                <a:uLnTx/>
                <a:uFillTx/>
                <a:latin typeface="Century Gothic" panose="020B0502020202020204" pitchFamily="34" charset="0"/>
                <a:ea typeface="+mn-ea"/>
                <a:cs typeface="+mn-cs"/>
              </a:rPr>
              <a:t>At the heart of the solution will be a Generative AI based scenario creation and prediction mechanism that predicts carbon footprint of the bank and creates mitigation plan </a:t>
            </a:r>
          </a:p>
        </p:txBody>
      </p:sp>
      <p:pic>
        <p:nvPicPr>
          <p:cNvPr id="29" name="Picture 8" descr="Set hand drawn rectangle, photo, foto frame. Text box from smears ...">
            <a:extLst>
              <a:ext uri="{FF2B5EF4-FFF2-40B4-BE49-F238E27FC236}">
                <a16:creationId xmlns:a16="http://schemas.microsoft.com/office/drawing/2014/main" id="{A59FB06F-2F5A-7D96-B155-35EC7FE41B53}"/>
              </a:ext>
            </a:extLst>
          </p:cNvPr>
          <p:cNvPicPr>
            <a:picLocks noChangeAspect="1" noChangeArrowheads="1"/>
          </p:cNvPicPr>
          <p:nvPr/>
        </p:nvPicPr>
        <p:blipFill rotWithShape="1">
          <a:blip r:embed="rId3">
            <a:clrChange>
              <a:clrFrom>
                <a:srgbClr val="FFFFFF"/>
              </a:clrFrom>
              <a:clrTo>
                <a:srgbClr val="FFFFFF">
                  <a:alpha val="0"/>
                </a:srgbClr>
              </a:clrTo>
            </a:clrChange>
            <a:duotone>
              <a:srgbClr val="A5A5A5">
                <a:shade val="45000"/>
                <a:satMod val="135000"/>
              </a:srgbClr>
              <a:prstClr val="white"/>
            </a:duotone>
            <a:extLst>
              <a:ext uri="{28A0092B-C50C-407E-A947-70E740481C1C}">
                <a14:useLocalDpi xmlns:a14="http://schemas.microsoft.com/office/drawing/2010/main" val="0"/>
              </a:ext>
            </a:extLst>
          </a:blip>
          <a:srcRect l="4184" t="8739" r="65440" b="72061"/>
          <a:stretch/>
        </p:blipFill>
        <p:spPr bwMode="auto">
          <a:xfrm>
            <a:off x="2340501" y="3144231"/>
            <a:ext cx="1882639" cy="115676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C18CF9A1-C374-656C-AA82-FB1170AB0EFA}"/>
              </a:ext>
            </a:extLst>
          </p:cNvPr>
          <p:cNvSpPr txBox="1"/>
          <p:nvPr/>
        </p:nvSpPr>
        <p:spPr>
          <a:xfrm>
            <a:off x="2492624" y="3344626"/>
            <a:ext cx="1516411" cy="8463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3A0"/>
                </a:solidFill>
                <a:effectLst/>
                <a:uLnTx/>
                <a:uFillTx/>
                <a:latin typeface="Century Gothic" panose="020B0502020202020204" pitchFamily="34" charset="0"/>
                <a:ea typeface="+mn-ea"/>
                <a:cs typeface="+mn-cs"/>
              </a:rPr>
              <a:t>A Generative AI and Deep Learning based mechanism to track customer transactions and measure ESG compliance and sustainability rewards; all through a natural language based prompts</a:t>
            </a:r>
          </a:p>
        </p:txBody>
      </p:sp>
    </p:spTree>
    <p:extLst>
      <p:ext uri="{BB962C8B-B14F-4D97-AF65-F5344CB8AC3E}">
        <p14:creationId xmlns:p14="http://schemas.microsoft.com/office/powerpoint/2010/main" val="318497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Training and Deploying A Deep Learning Model in Keras MobileNet V2 and  Heroku: A Step-by-Step Tutorial Part 2 | by Mohammed Alnakli |  HackerNoon.com | Medium">
            <a:extLst>
              <a:ext uri="{FF2B5EF4-FFF2-40B4-BE49-F238E27FC236}">
                <a16:creationId xmlns:a16="http://schemas.microsoft.com/office/drawing/2014/main" id="{6CE231EA-C1A4-4F7D-A7C2-608BF78C1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8402" y="1850976"/>
            <a:ext cx="1105502" cy="44450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Square hand drawn set stock vector. Illustration of black - 145679033">
            <a:extLst>
              <a:ext uri="{FF2B5EF4-FFF2-40B4-BE49-F238E27FC236}">
                <a16:creationId xmlns:a16="http://schemas.microsoft.com/office/drawing/2014/main" id="{4A6BBD27-1042-46DA-99CD-68632C4E0368}"/>
              </a:ext>
            </a:extLst>
          </p:cNvPr>
          <p:cNvPicPr>
            <a:picLocks noChangeAspect="1" noChangeArrowheads="1"/>
          </p:cNvPicPr>
          <p:nvPr/>
        </p:nvPicPr>
        <p:blipFill rotWithShape="1">
          <a:blip r:embed="rId3"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8423" t="6574" r="54600" b="57382"/>
          <a:stretch/>
        </p:blipFill>
        <p:spPr bwMode="auto">
          <a:xfrm>
            <a:off x="3895610" y="653628"/>
            <a:ext cx="1446365" cy="19157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166">
            <a:extLst>
              <a:ext uri="{FF2B5EF4-FFF2-40B4-BE49-F238E27FC236}">
                <a16:creationId xmlns:a16="http://schemas.microsoft.com/office/drawing/2014/main" id="{5EDB414A-9321-470A-913D-D3DB80F18530}"/>
              </a:ext>
            </a:extLst>
          </p:cNvPr>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blip>
          <a:stretch>
            <a:fillRect/>
          </a:stretch>
        </p:blipFill>
        <p:spPr>
          <a:xfrm rot="13826137" flipH="1">
            <a:off x="5839068" y="2222537"/>
            <a:ext cx="983986" cy="983986"/>
          </a:xfrm>
          <a:prstGeom prst="rect">
            <a:avLst/>
          </a:prstGeom>
        </p:spPr>
      </p:pic>
      <p:pic>
        <p:nvPicPr>
          <p:cNvPr id="24" name="Picture 2" descr="Square hand drawn set stock vector. Illustration of black - 145679033">
            <a:extLst>
              <a:ext uri="{FF2B5EF4-FFF2-40B4-BE49-F238E27FC236}">
                <a16:creationId xmlns:a16="http://schemas.microsoft.com/office/drawing/2014/main" id="{54C9C5C0-E17E-0DE1-4AAB-524AAFEBB6DE}"/>
              </a:ext>
            </a:extLst>
          </p:cNvPr>
          <p:cNvPicPr>
            <a:picLocks noChangeAspect="1" noChangeArrowheads="1"/>
          </p:cNvPicPr>
          <p:nvPr/>
        </p:nvPicPr>
        <p:blipFill rotWithShape="1">
          <a:blip r:embed="rId3"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8423" t="6574" r="54600" b="57382"/>
          <a:stretch/>
        </p:blipFill>
        <p:spPr bwMode="auto">
          <a:xfrm>
            <a:off x="44901" y="2320845"/>
            <a:ext cx="3536337" cy="2111084"/>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 descr="Stack Of Coins With Coin In Front Of It Icon Flat Coins Pile Coins Money  One Golden Coin Standing On Stacked Gold Coins Modern Design Isolated On  White Backgrounddigital Currency Vector Illustration">
            <a:extLst>
              <a:ext uri="{FF2B5EF4-FFF2-40B4-BE49-F238E27FC236}">
                <a16:creationId xmlns:a16="http://schemas.microsoft.com/office/drawing/2014/main" id="{1C75779E-038E-4FAA-B5B3-80239A068C6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398" t="17566" r="5882" b="5422"/>
          <a:stretch/>
        </p:blipFill>
        <p:spPr bwMode="auto">
          <a:xfrm>
            <a:off x="5784570" y="1719798"/>
            <a:ext cx="395777" cy="36406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ank Icon. Doodle Hand Drawn or Outline Icon Style 2761763 Vector Art at  Vecteezy">
            <a:extLst>
              <a:ext uri="{FF2B5EF4-FFF2-40B4-BE49-F238E27FC236}">
                <a16:creationId xmlns:a16="http://schemas.microsoft.com/office/drawing/2014/main" id="{AD44DBE4-9FDA-4AFB-81D0-E53FA4C6B395}"/>
              </a:ext>
            </a:extLst>
          </p:cNvPr>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34018" y="300864"/>
            <a:ext cx="678582" cy="67858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etworking Icon Vector Art, Icons, and Graphics for Free Download">
            <a:extLst>
              <a:ext uri="{FF2B5EF4-FFF2-40B4-BE49-F238E27FC236}">
                <a16:creationId xmlns:a16="http://schemas.microsoft.com/office/drawing/2014/main" id="{A8276412-179F-4E0D-B1BE-21CF89BA9904}"/>
              </a:ext>
            </a:extLst>
          </p:cNvPr>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94187" y="1544304"/>
            <a:ext cx="551446" cy="5514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z="2800" dirty="0">
                <a:solidFill>
                  <a:schemeClr val="bg1">
                    <a:lumMod val="65000"/>
                  </a:schemeClr>
                </a:solidFill>
                <a:latin typeface="Baguet Script" panose="00000500000000000000" pitchFamily="2" charset="0"/>
              </a:rPr>
              <a:t>How would Emarald work?</a:t>
            </a:r>
          </a:p>
        </p:txBody>
      </p:sp>
      <p:sp>
        <p:nvSpPr>
          <p:cNvPr id="4" name="Footer Placeholder 3"/>
          <p:cNvSpPr>
            <a:spLocks noGrp="1"/>
          </p:cNvSpPr>
          <p:nvPr>
            <p:ph type="ftr" sz="quarter" idx="3"/>
          </p:nvPr>
        </p:nvSpPr>
        <p:spPr/>
        <p:txBody>
          <a:bodyPr/>
          <a:lstStyle/>
          <a:p>
            <a:r>
              <a:rPr lang="en-US" dirty="0"/>
              <a:t>© 2023 Cognizant</a:t>
            </a:r>
          </a:p>
        </p:txBody>
      </p:sp>
      <p:sp>
        <p:nvSpPr>
          <p:cNvPr id="5" name="Slide Number Placeholder 4"/>
          <p:cNvSpPr>
            <a:spLocks noGrp="1"/>
          </p:cNvSpPr>
          <p:nvPr>
            <p:ph type="sldNum" sz="quarter" idx="4"/>
          </p:nvPr>
        </p:nvSpPr>
        <p:spPr/>
        <p:txBody>
          <a:bodyPr/>
          <a:lstStyle/>
          <a:p>
            <a:fld id="{2EFEF571-C9B4-4D92-A7F7-315B894862A8}" type="slidenum">
              <a:rPr lang="en-US" smtClean="0"/>
              <a:pPr/>
              <a:t>5</a:t>
            </a:fld>
            <a:endParaRPr lang="en-US" dirty="0"/>
          </a:p>
        </p:txBody>
      </p:sp>
      <p:pic>
        <p:nvPicPr>
          <p:cNvPr id="67" name="Picture 4" descr="Business Man icon | Myiconfinder">
            <a:extLst>
              <a:ext uri="{FF2B5EF4-FFF2-40B4-BE49-F238E27FC236}">
                <a16:creationId xmlns:a16="http://schemas.microsoft.com/office/drawing/2014/main" id="{948E99DF-6C18-4549-9A90-91564072CA49}"/>
              </a:ext>
            </a:extLst>
          </p:cNvPr>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3487" y="669675"/>
            <a:ext cx="420006" cy="420005"/>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69">
            <a:extLst>
              <a:ext uri="{FF2B5EF4-FFF2-40B4-BE49-F238E27FC236}">
                <a16:creationId xmlns:a16="http://schemas.microsoft.com/office/drawing/2014/main" id="{84B57EF4-DEC4-4AFA-B6E7-872FCB36DA39}"/>
              </a:ext>
            </a:extLst>
          </p:cNvPr>
          <p:cNvSpPr/>
          <p:nvPr/>
        </p:nvSpPr>
        <p:spPr>
          <a:xfrm>
            <a:off x="137960" y="1114831"/>
            <a:ext cx="1303020" cy="577081"/>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33A0"/>
                </a:solidFill>
                <a:effectLst/>
                <a:uLnTx/>
                <a:uFillTx/>
                <a:latin typeface="Century Gothic" panose="020B0502020202020204" pitchFamily="34" charset="0"/>
                <a:ea typeface="+mn-ea"/>
                <a:cs typeface="+mn-cs"/>
              </a:rPr>
              <a:t>Retail/Corporate Banking customer</a:t>
            </a:r>
          </a:p>
        </p:txBody>
      </p:sp>
      <p:pic>
        <p:nvPicPr>
          <p:cNvPr id="1026" name="Picture 2" descr="Credit card sketch - Free commerce icons">
            <a:extLst>
              <a:ext uri="{FF2B5EF4-FFF2-40B4-BE49-F238E27FC236}">
                <a16:creationId xmlns:a16="http://schemas.microsoft.com/office/drawing/2014/main" id="{9E1DAEF2-1571-4D2E-B8AD-8CAFFB124CC6}"/>
              </a:ext>
            </a:extLst>
          </p:cNvPr>
          <p:cNvPicPr>
            <a:picLocks noChangeAspect="1" noChangeArrowheads="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59129" y="1372604"/>
            <a:ext cx="208774" cy="208774"/>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a:extLst>
              <a:ext uri="{FF2B5EF4-FFF2-40B4-BE49-F238E27FC236}">
                <a16:creationId xmlns:a16="http://schemas.microsoft.com/office/drawing/2014/main" id="{FAAABAC5-6344-4A8C-AC8A-1F517E7424FF}"/>
              </a:ext>
            </a:extLst>
          </p:cNvPr>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blip>
          <a:stretch>
            <a:fillRect/>
          </a:stretch>
        </p:blipFill>
        <p:spPr>
          <a:xfrm rot="15708640" flipH="1">
            <a:off x="989458" y="514121"/>
            <a:ext cx="983986" cy="983986"/>
          </a:xfrm>
          <a:prstGeom prst="rect">
            <a:avLst/>
          </a:prstGeom>
        </p:spPr>
      </p:pic>
      <p:sp>
        <p:nvSpPr>
          <p:cNvPr id="73" name="TextBox 72">
            <a:extLst>
              <a:ext uri="{FF2B5EF4-FFF2-40B4-BE49-F238E27FC236}">
                <a16:creationId xmlns:a16="http://schemas.microsoft.com/office/drawing/2014/main" id="{F129FC1A-D151-4DA5-BC17-2E418B91E627}"/>
              </a:ext>
            </a:extLst>
          </p:cNvPr>
          <p:cNvSpPr txBox="1"/>
          <p:nvPr/>
        </p:nvSpPr>
        <p:spPr>
          <a:xfrm>
            <a:off x="1471779" y="1600049"/>
            <a:ext cx="859775" cy="338554"/>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0033A0"/>
                </a:solidFill>
                <a:effectLst/>
                <a:uLnTx/>
                <a:uFillTx/>
                <a:latin typeface="Century Gothic" panose="020B0502020202020204" pitchFamily="34" charset="0"/>
                <a:ea typeface="+mn-ea"/>
                <a:cs typeface="+mn-cs"/>
              </a:rPr>
              <a:t>Card/Online Transactions</a:t>
            </a:r>
          </a:p>
        </p:txBody>
      </p:sp>
      <p:pic>
        <p:nvPicPr>
          <p:cNvPr id="1028" name="Picture 4" descr="Hand Drawn Computer Mouse Stock Illustrations – 1,598 Hand Drawn Computer  Mouse Stock Illustrations, Vectors &amp; Clipart - Dreamstime">
            <a:extLst>
              <a:ext uri="{FF2B5EF4-FFF2-40B4-BE49-F238E27FC236}">
                <a16:creationId xmlns:a16="http://schemas.microsoft.com/office/drawing/2014/main" id="{D54E7570-F286-44C1-B004-717C382775BC}"/>
              </a:ext>
            </a:extLst>
          </p:cNvPr>
          <p:cNvPicPr>
            <a:picLocks noChangeAspect="1" noChangeArrowheads="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11957" y="1287206"/>
            <a:ext cx="353911" cy="3539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46 Sketch database Stock Illustrations, Images &amp; Vectors | Shutterstock">
            <a:extLst>
              <a:ext uri="{FF2B5EF4-FFF2-40B4-BE49-F238E27FC236}">
                <a16:creationId xmlns:a16="http://schemas.microsoft.com/office/drawing/2014/main" id="{C04F12EB-6304-4AEE-879A-C9EE77AF2877}"/>
              </a:ext>
            </a:extLst>
          </p:cNvPr>
          <p:cNvPicPr>
            <a:picLocks noChangeAspect="1" noChangeArrowheads="1"/>
          </p:cNvPicPr>
          <p:nvPr/>
        </p:nvPicPr>
        <p:blipFill rotWithShape="1">
          <a:blip r:embed="rId11">
            <a:duotone>
              <a:schemeClr val="accent1">
                <a:shade val="45000"/>
                <a:satMod val="135000"/>
              </a:schemeClr>
              <a:prstClr val="white"/>
            </a:duotone>
            <a:extLst>
              <a:ext uri="{28A0092B-C50C-407E-A947-70E740481C1C}">
                <a14:useLocalDpi xmlns:a14="http://schemas.microsoft.com/office/drawing/2010/main" val="0"/>
              </a:ext>
            </a:extLst>
          </a:blip>
          <a:srcRect l="26000" t="20071" r="25692" b="22715"/>
          <a:stretch/>
        </p:blipFill>
        <p:spPr bwMode="auto">
          <a:xfrm>
            <a:off x="3144218" y="1530322"/>
            <a:ext cx="398156" cy="507839"/>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328A6666-6F75-4AFA-9F0E-D2C6782CE827}"/>
              </a:ext>
            </a:extLst>
          </p:cNvPr>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blip>
          <a:stretch>
            <a:fillRect/>
          </a:stretch>
        </p:blipFill>
        <p:spPr>
          <a:xfrm rot="7703535" flipH="1" flipV="1">
            <a:off x="2160142" y="1506165"/>
            <a:ext cx="983986" cy="983986"/>
          </a:xfrm>
          <a:prstGeom prst="rect">
            <a:avLst/>
          </a:prstGeom>
        </p:spPr>
      </p:pic>
      <p:pic>
        <p:nvPicPr>
          <p:cNvPr id="78" name="Picture 77">
            <a:extLst>
              <a:ext uri="{FF2B5EF4-FFF2-40B4-BE49-F238E27FC236}">
                <a16:creationId xmlns:a16="http://schemas.microsoft.com/office/drawing/2014/main" id="{D64039F1-3395-4960-9904-9D6E570D6916}"/>
              </a:ext>
            </a:extLst>
          </p:cNvPr>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blip>
          <a:stretch>
            <a:fillRect/>
          </a:stretch>
        </p:blipFill>
        <p:spPr>
          <a:xfrm rot="13826137" flipH="1">
            <a:off x="2166869" y="895576"/>
            <a:ext cx="983986" cy="983986"/>
          </a:xfrm>
          <a:prstGeom prst="rect">
            <a:avLst/>
          </a:prstGeom>
        </p:spPr>
      </p:pic>
      <p:sp>
        <p:nvSpPr>
          <p:cNvPr id="79" name="TextBox 78">
            <a:extLst>
              <a:ext uri="{FF2B5EF4-FFF2-40B4-BE49-F238E27FC236}">
                <a16:creationId xmlns:a16="http://schemas.microsoft.com/office/drawing/2014/main" id="{17A62145-2905-41ED-921E-D3D9E0D7BC87}"/>
              </a:ext>
            </a:extLst>
          </p:cNvPr>
          <p:cNvSpPr txBox="1"/>
          <p:nvPr/>
        </p:nvSpPr>
        <p:spPr>
          <a:xfrm>
            <a:off x="2462081" y="1547617"/>
            <a:ext cx="783609" cy="473206"/>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25" b="1" i="1" u="none" strike="noStrike" kern="0" cap="none" spc="0" normalizeH="0" baseline="0" noProof="0" dirty="0">
                <a:ln>
                  <a:noFill/>
                </a:ln>
                <a:solidFill>
                  <a:srgbClr val="0033A0"/>
                </a:solidFill>
                <a:effectLst/>
                <a:uLnTx/>
                <a:uFillTx/>
                <a:latin typeface="Century Gothic" panose="020B0502020202020204" pitchFamily="34" charset="0"/>
                <a:ea typeface="+mn-ea"/>
                <a:cs typeface="+mn-cs"/>
              </a:rPr>
              <a:t>Data stored </a:t>
            </a:r>
            <a:r>
              <a:rPr kumimoji="0" lang="en-US" sz="825" b="1" i="1" u="none" strike="noStrike" kern="0" cap="none" spc="0" normalizeH="0" noProof="0" dirty="0">
                <a:ln>
                  <a:noFill/>
                </a:ln>
                <a:solidFill>
                  <a:srgbClr val="0033A0"/>
                </a:solidFill>
                <a:effectLst/>
                <a:uLnTx/>
                <a:uFillTx/>
                <a:latin typeface="Century Gothic" panose="020B0502020202020204" pitchFamily="34" charset="0"/>
                <a:ea typeface="+mn-ea"/>
                <a:cs typeface="+mn-cs"/>
              </a:rPr>
              <a:t>in App DB</a:t>
            </a:r>
            <a:endParaRPr kumimoji="0" lang="en-US" sz="825" b="1" i="1" u="none" strike="noStrike" kern="0" cap="none" spc="0" normalizeH="0" baseline="0" noProof="0" dirty="0">
              <a:ln>
                <a:noFill/>
              </a:ln>
              <a:solidFill>
                <a:srgbClr val="0033A0"/>
              </a:solidFill>
              <a:effectLst/>
              <a:uLnTx/>
              <a:uFillTx/>
              <a:latin typeface="Century Gothic" panose="020B0502020202020204" pitchFamily="34" charset="0"/>
              <a:ea typeface="+mn-ea"/>
              <a:cs typeface="+mn-cs"/>
            </a:endParaRPr>
          </a:p>
        </p:txBody>
      </p:sp>
      <p:pic>
        <p:nvPicPr>
          <p:cNvPr id="82" name="Picture 2" descr="Hand drawn doodle lines pencil stroke underline Vector Image">
            <a:extLst>
              <a:ext uri="{FF2B5EF4-FFF2-40B4-BE49-F238E27FC236}">
                <a16:creationId xmlns:a16="http://schemas.microsoft.com/office/drawing/2014/main" id="{593E3DE5-474A-49AF-B3C0-A807BAA29D5C}"/>
              </a:ext>
            </a:extLst>
          </p:cNvPr>
          <p:cNvPicPr>
            <a:picLocks noChangeAspect="1" noChangeArrowheads="1"/>
          </p:cNvPicPr>
          <p:nvPr/>
        </p:nvPicPr>
        <p:blipFill rotWithShape="1">
          <a:blip r:embed="rId12">
            <a:clrChange>
              <a:clrFrom>
                <a:srgbClr val="FFFFFF"/>
              </a:clrFrom>
              <a:clrTo>
                <a:srgbClr val="FFFFFF">
                  <a:alpha val="0"/>
                </a:srgbClr>
              </a:clrTo>
            </a:clrChange>
            <a:duotone>
              <a:srgbClr val="D9D9D9">
                <a:shade val="45000"/>
                <a:satMod val="135000"/>
              </a:srgbClr>
              <a:prstClr val="white"/>
            </a:duotone>
            <a:extLst>
              <a:ext uri="{28A0092B-C50C-407E-A947-70E740481C1C}">
                <a14:useLocalDpi xmlns:a14="http://schemas.microsoft.com/office/drawing/2010/main" val="0"/>
              </a:ext>
            </a:extLst>
          </a:blip>
          <a:srcRect l="50936" t="17770" r="5507" b="78235"/>
          <a:stretch/>
        </p:blipFill>
        <p:spPr bwMode="auto">
          <a:xfrm rot="16200000">
            <a:off x="3192384" y="2535849"/>
            <a:ext cx="4357597" cy="309062"/>
          </a:xfrm>
          <a:prstGeom prst="rect">
            <a:avLst/>
          </a:prstGeom>
          <a:noFill/>
          <a:extLst>
            <a:ext uri="{909E8E84-426E-40DD-AFC4-6F175D3DCCD1}">
              <a14:hiddenFill xmlns:a14="http://schemas.microsoft.com/office/drawing/2010/main">
                <a:solidFill>
                  <a:srgbClr val="FFFFFF"/>
                </a:solidFill>
              </a14:hiddenFill>
            </a:ext>
          </a:extLst>
        </p:spPr>
      </p:pic>
      <p:sp>
        <p:nvSpPr>
          <p:cNvPr id="84" name="Oval 83">
            <a:extLst>
              <a:ext uri="{FF2B5EF4-FFF2-40B4-BE49-F238E27FC236}">
                <a16:creationId xmlns:a16="http://schemas.microsoft.com/office/drawing/2014/main" id="{0619423D-AFD7-482C-85F7-47B8404B0C15}"/>
              </a:ext>
            </a:extLst>
          </p:cNvPr>
          <p:cNvSpPr/>
          <p:nvPr/>
        </p:nvSpPr>
        <p:spPr>
          <a:xfrm>
            <a:off x="3373716" y="4648127"/>
            <a:ext cx="365760" cy="365760"/>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entury Gothic" panose="020B0502020202020204" pitchFamily="34" charset="0"/>
                <a:ea typeface="+mn-ea"/>
                <a:cs typeface="+mn-cs"/>
              </a:rPr>
              <a:t>1</a:t>
            </a:r>
          </a:p>
        </p:txBody>
      </p:sp>
      <p:sp>
        <p:nvSpPr>
          <p:cNvPr id="85" name="Rectangle 84">
            <a:extLst>
              <a:ext uri="{FF2B5EF4-FFF2-40B4-BE49-F238E27FC236}">
                <a16:creationId xmlns:a16="http://schemas.microsoft.com/office/drawing/2014/main" id="{D0DD50AF-1525-4C3F-BDE6-C35792736023}"/>
              </a:ext>
            </a:extLst>
          </p:cNvPr>
          <p:cNvSpPr/>
          <p:nvPr/>
        </p:nvSpPr>
        <p:spPr>
          <a:xfrm>
            <a:off x="3771550" y="4577091"/>
            <a:ext cx="1551407" cy="507831"/>
          </a:xfrm>
          <a:prstGeom prst="rect">
            <a:avLst/>
          </a:prstGeom>
        </p:spPr>
        <p:txBody>
          <a:bodyPr wrap="square">
            <a:spAutoFit/>
          </a:bodyPr>
          <a:lstStyle/>
          <a:p>
            <a:pPr defTabSz="914400"/>
            <a:r>
              <a:rPr lang="en-US" sz="900" b="1" dirty="0">
                <a:solidFill>
                  <a:srgbClr val="00B0F0"/>
                </a:solidFill>
                <a:latin typeface="Century Gothic" panose="020B0502020202020204" pitchFamily="34" charset="0"/>
              </a:rPr>
              <a:t>Generative AI and Deep Learning based models for ESG Compliance </a:t>
            </a:r>
          </a:p>
        </p:txBody>
      </p:sp>
      <p:sp>
        <p:nvSpPr>
          <p:cNvPr id="145" name="Rectangle 144">
            <a:extLst>
              <a:ext uri="{FF2B5EF4-FFF2-40B4-BE49-F238E27FC236}">
                <a16:creationId xmlns:a16="http://schemas.microsoft.com/office/drawing/2014/main" id="{BD8C4EB0-465E-45EE-A4E8-14680B8630C8}"/>
              </a:ext>
            </a:extLst>
          </p:cNvPr>
          <p:cNvSpPr/>
          <p:nvPr/>
        </p:nvSpPr>
        <p:spPr>
          <a:xfrm>
            <a:off x="3976673" y="842652"/>
            <a:ext cx="1366205" cy="430887"/>
          </a:xfrm>
          <a:prstGeom prst="rect">
            <a:avLst/>
          </a:prstGeom>
          <a:noFill/>
        </p:spPr>
        <p:txBody>
          <a:bodyPr wrap="square" anchor="ctr">
            <a:spAutoFit/>
          </a:bodyPr>
          <a:lstStyle/>
          <a:p>
            <a:pPr algn="ctr" defTabSz="685800">
              <a:defRPr/>
            </a:pPr>
            <a:r>
              <a:rPr lang="en-US" sz="1100" b="1" kern="0" dirty="0">
                <a:solidFill>
                  <a:srgbClr val="00B050"/>
                </a:solidFill>
                <a:latin typeface="Century Gothic" panose="020B0502020202020204" pitchFamily="34" charset="0"/>
              </a:rPr>
              <a:t>Information Processor</a:t>
            </a:r>
          </a:p>
        </p:txBody>
      </p:sp>
      <p:pic>
        <p:nvPicPr>
          <p:cNvPr id="146" name="Picture 145">
            <a:extLst>
              <a:ext uri="{FF2B5EF4-FFF2-40B4-BE49-F238E27FC236}">
                <a16:creationId xmlns:a16="http://schemas.microsoft.com/office/drawing/2014/main" id="{30436F5B-F60B-4559-BBC9-4FAC97795E5E}"/>
              </a:ext>
            </a:extLst>
          </p:cNvPr>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blip>
          <a:stretch>
            <a:fillRect/>
          </a:stretch>
        </p:blipFill>
        <p:spPr>
          <a:xfrm rot="11536763" flipH="1">
            <a:off x="3364860" y="980004"/>
            <a:ext cx="655058" cy="655058"/>
          </a:xfrm>
          <a:prstGeom prst="rect">
            <a:avLst/>
          </a:prstGeom>
        </p:spPr>
      </p:pic>
      <p:sp>
        <p:nvSpPr>
          <p:cNvPr id="147" name="TextBox 146">
            <a:extLst>
              <a:ext uri="{FF2B5EF4-FFF2-40B4-BE49-F238E27FC236}">
                <a16:creationId xmlns:a16="http://schemas.microsoft.com/office/drawing/2014/main" id="{AC624D27-56C4-4498-976D-DB65CC2FFE2D}"/>
              </a:ext>
            </a:extLst>
          </p:cNvPr>
          <p:cNvSpPr txBox="1"/>
          <p:nvPr/>
        </p:nvSpPr>
        <p:spPr>
          <a:xfrm>
            <a:off x="3903498" y="2437260"/>
            <a:ext cx="1507922" cy="473206"/>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25" b="1" i="1" u="none" strike="noStrike" kern="0" cap="none" spc="0" normalizeH="0" baseline="0" noProof="0" dirty="0">
                <a:ln>
                  <a:noFill/>
                </a:ln>
                <a:solidFill>
                  <a:srgbClr val="0033A0"/>
                </a:solidFill>
                <a:effectLst/>
                <a:uLnTx/>
                <a:uFillTx/>
                <a:latin typeface="Century Gothic" panose="020B0502020202020204" pitchFamily="34" charset="0"/>
                <a:ea typeface="+mn-ea"/>
                <a:cs typeface="+mn-cs"/>
              </a:rPr>
              <a:t>Generative AI and Deep Learning based Model</a:t>
            </a:r>
          </a:p>
        </p:txBody>
      </p:sp>
      <p:pic>
        <p:nvPicPr>
          <p:cNvPr id="1034" name="Picture 10" descr="Python icon - Free download on Iconfinder">
            <a:extLst>
              <a:ext uri="{FF2B5EF4-FFF2-40B4-BE49-F238E27FC236}">
                <a16:creationId xmlns:a16="http://schemas.microsoft.com/office/drawing/2014/main" id="{0002A5DE-D16E-40C8-B617-407185D744A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20108" y="1401831"/>
            <a:ext cx="359093" cy="359093"/>
          </a:xfrm>
          <a:prstGeom prst="rect">
            <a:avLst/>
          </a:prstGeom>
          <a:noFill/>
          <a:extLst>
            <a:ext uri="{909E8E84-426E-40DD-AFC4-6F175D3DCCD1}">
              <a14:hiddenFill xmlns:a14="http://schemas.microsoft.com/office/drawing/2010/main">
                <a:solidFill>
                  <a:srgbClr val="FFFFFF"/>
                </a:solidFill>
              </a14:hiddenFill>
            </a:ext>
          </a:extLst>
        </p:spPr>
      </p:pic>
      <p:sp>
        <p:nvSpPr>
          <p:cNvPr id="148" name="TextBox 147">
            <a:extLst>
              <a:ext uri="{FF2B5EF4-FFF2-40B4-BE49-F238E27FC236}">
                <a16:creationId xmlns:a16="http://schemas.microsoft.com/office/drawing/2014/main" id="{ECE657C6-6BAA-4524-8318-8765AA9E8610}"/>
              </a:ext>
            </a:extLst>
          </p:cNvPr>
          <p:cNvSpPr txBox="1"/>
          <p:nvPr/>
        </p:nvSpPr>
        <p:spPr>
          <a:xfrm>
            <a:off x="3475309" y="2680840"/>
            <a:ext cx="1913289" cy="1938992"/>
          </a:xfrm>
          <a:prstGeom prst="rect">
            <a:avLst/>
          </a:prstGeom>
          <a:noFill/>
        </p:spPr>
        <p:txBody>
          <a:bodyPr wrap="square" rtlCol="0">
            <a:spAutoFit/>
          </a:bodyPr>
          <a:lstStyle/>
          <a:p>
            <a:pPr marL="171450" indent="-171450" defTabSz="685800">
              <a:buClr>
                <a:schemeClr val="tx1"/>
              </a:buClr>
              <a:buFont typeface="Wingdings 2" panose="05020102010507070707" pitchFamily="18" charset="2"/>
              <a:buChar char=""/>
            </a:pPr>
            <a:r>
              <a:rPr lang="en-US" sz="800" dirty="0">
                <a:solidFill>
                  <a:schemeClr val="bg1">
                    <a:lumMod val="50000"/>
                  </a:schemeClr>
                </a:solidFill>
                <a:latin typeface="Century Gothic" panose="020B0502020202020204" pitchFamily="34" charset="0"/>
              </a:rPr>
              <a:t>Analyze social media activity and measure compliance with ESG standards</a:t>
            </a:r>
          </a:p>
          <a:p>
            <a:pPr marL="171450" indent="-171450" defTabSz="685800">
              <a:buClr>
                <a:schemeClr val="tx1"/>
              </a:buClr>
              <a:buFont typeface="Wingdings 2" panose="05020102010507070707" pitchFamily="18" charset="2"/>
              <a:buChar char=""/>
            </a:pPr>
            <a:r>
              <a:rPr lang="en-US" sz="800" dirty="0">
                <a:solidFill>
                  <a:schemeClr val="bg1">
                    <a:lumMod val="50000"/>
                  </a:schemeClr>
                </a:solidFill>
                <a:latin typeface="Century Gothic" panose="020B0502020202020204" pitchFamily="34" charset="0"/>
              </a:rPr>
              <a:t>Create scenarios for future and monitor impacts of climate change, build climate risk models and stress tests for banks</a:t>
            </a:r>
          </a:p>
          <a:p>
            <a:pPr marL="171450" indent="-171450" defTabSz="685800">
              <a:buClr>
                <a:schemeClr val="tx1"/>
              </a:buClr>
              <a:buFont typeface="Wingdings 2" panose="05020102010507070707" pitchFamily="18" charset="2"/>
              <a:buChar char=""/>
            </a:pPr>
            <a:r>
              <a:rPr lang="en-US" sz="800" dirty="0">
                <a:solidFill>
                  <a:schemeClr val="bg1">
                    <a:lumMod val="50000"/>
                  </a:schemeClr>
                </a:solidFill>
                <a:latin typeface="Century Gothic" panose="020B0502020202020204" pitchFamily="34" charset="0"/>
              </a:rPr>
              <a:t>Measure Green Transaction and ESR compliance by customers, Decide on the quantum of reward</a:t>
            </a:r>
          </a:p>
          <a:p>
            <a:pPr marL="171450" indent="-171450" defTabSz="685800">
              <a:buClr>
                <a:schemeClr val="tx1"/>
              </a:buClr>
              <a:buFont typeface="Wingdings 2" panose="05020102010507070707" pitchFamily="18" charset="2"/>
              <a:buChar char=""/>
            </a:pPr>
            <a:r>
              <a:rPr lang="en-US" sz="800" dirty="0">
                <a:solidFill>
                  <a:schemeClr val="bg1">
                    <a:lumMod val="50000"/>
                  </a:schemeClr>
                </a:solidFill>
                <a:latin typeface="Century Gothic" panose="020B0502020202020204" pitchFamily="34" charset="0"/>
              </a:rPr>
              <a:t>Support natural language prompts</a:t>
            </a:r>
          </a:p>
          <a:p>
            <a:pPr marL="171450" indent="-171450" defTabSz="685800">
              <a:buClr>
                <a:schemeClr val="tx1"/>
              </a:buClr>
              <a:buFont typeface="Wingdings 2" panose="05020102010507070707" pitchFamily="18" charset="2"/>
              <a:buChar char=""/>
            </a:pPr>
            <a:r>
              <a:rPr lang="en-US" sz="800" dirty="0">
                <a:solidFill>
                  <a:schemeClr val="bg1">
                    <a:lumMod val="50000"/>
                  </a:schemeClr>
                </a:solidFill>
                <a:latin typeface="Century Gothic" panose="020B0502020202020204" pitchFamily="34" charset="0"/>
              </a:rPr>
              <a:t>Create ESG reports</a:t>
            </a:r>
          </a:p>
        </p:txBody>
      </p:sp>
      <p:pic>
        <p:nvPicPr>
          <p:cNvPr id="149" name="Picture 4" descr="Circle Pen Stock Illustrations – 20,399 Circle Pen Stock ...">
            <a:extLst>
              <a:ext uri="{FF2B5EF4-FFF2-40B4-BE49-F238E27FC236}">
                <a16:creationId xmlns:a16="http://schemas.microsoft.com/office/drawing/2014/main" id="{7C076D69-80B2-4EDB-9F6A-B40DD2162457}"/>
              </a:ext>
            </a:extLst>
          </p:cNvPr>
          <p:cNvPicPr>
            <a:picLocks noChangeAspect="1" noChangeArrowheads="1"/>
          </p:cNvPicPr>
          <p:nvPr/>
        </p:nvPicPr>
        <p:blipFill>
          <a:blip r:embed="rId14">
            <a:duotone>
              <a:schemeClr val="accent1">
                <a:shade val="45000"/>
                <a:satMod val="135000"/>
              </a:schemeClr>
              <a:prstClr val="white"/>
            </a:duotone>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48024" y="1263790"/>
            <a:ext cx="1414664" cy="1081995"/>
          </a:xfrm>
          <a:prstGeom prst="rect">
            <a:avLst/>
          </a:prstGeom>
          <a:extLst>
            <a:ext uri="{909E8E84-426E-40DD-AFC4-6F175D3DCCD1}">
              <a14:hiddenFill xmlns:a14="http://schemas.microsoft.com/office/drawing/2010/main">
                <a:solidFill>
                  <a:srgbClr val="FFFFFF"/>
                </a:solidFill>
              </a14:hiddenFill>
            </a:ext>
          </a:extLst>
        </p:spPr>
      </p:pic>
      <p:pic>
        <p:nvPicPr>
          <p:cNvPr id="153" name="Picture 152">
            <a:extLst>
              <a:ext uri="{FF2B5EF4-FFF2-40B4-BE49-F238E27FC236}">
                <a16:creationId xmlns:a16="http://schemas.microsoft.com/office/drawing/2014/main" id="{22276434-832E-4647-9D53-8F0ABD8E8A98}"/>
              </a:ext>
            </a:extLst>
          </p:cNvPr>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blip>
          <a:stretch>
            <a:fillRect/>
          </a:stretch>
        </p:blipFill>
        <p:spPr>
          <a:xfrm rot="15708640" flipH="1">
            <a:off x="5203923" y="718693"/>
            <a:ext cx="983986" cy="983986"/>
          </a:xfrm>
          <a:prstGeom prst="rect">
            <a:avLst/>
          </a:prstGeom>
        </p:spPr>
      </p:pic>
      <p:pic>
        <p:nvPicPr>
          <p:cNvPr id="154" name="Picture 2" descr="Hand drawn doodle lines pencil stroke underline Vector Image">
            <a:extLst>
              <a:ext uri="{FF2B5EF4-FFF2-40B4-BE49-F238E27FC236}">
                <a16:creationId xmlns:a16="http://schemas.microsoft.com/office/drawing/2014/main" id="{9C7B4910-1926-42BF-9C5D-EC1C3C905834}"/>
              </a:ext>
            </a:extLst>
          </p:cNvPr>
          <p:cNvPicPr>
            <a:picLocks noChangeAspect="1" noChangeArrowheads="1"/>
          </p:cNvPicPr>
          <p:nvPr/>
        </p:nvPicPr>
        <p:blipFill rotWithShape="1">
          <a:blip r:embed="rId12">
            <a:clrChange>
              <a:clrFrom>
                <a:srgbClr val="FFFFFF"/>
              </a:clrFrom>
              <a:clrTo>
                <a:srgbClr val="FFFFFF">
                  <a:alpha val="0"/>
                </a:srgbClr>
              </a:clrTo>
            </a:clrChange>
            <a:duotone>
              <a:srgbClr val="D9D9D9">
                <a:shade val="45000"/>
                <a:satMod val="135000"/>
              </a:srgbClr>
              <a:prstClr val="white"/>
            </a:duotone>
            <a:extLst>
              <a:ext uri="{28A0092B-C50C-407E-A947-70E740481C1C}">
                <a14:useLocalDpi xmlns:a14="http://schemas.microsoft.com/office/drawing/2010/main" val="0"/>
              </a:ext>
            </a:extLst>
          </a:blip>
          <a:srcRect l="50936" t="17770" r="5507" b="78235"/>
          <a:stretch/>
        </p:blipFill>
        <p:spPr bwMode="auto">
          <a:xfrm rot="16200000">
            <a:off x="5115228" y="2549322"/>
            <a:ext cx="4357597" cy="309062"/>
          </a:xfrm>
          <a:prstGeom prst="rect">
            <a:avLst/>
          </a:prstGeom>
          <a:noFill/>
          <a:extLst>
            <a:ext uri="{909E8E84-426E-40DD-AFC4-6F175D3DCCD1}">
              <a14:hiddenFill xmlns:a14="http://schemas.microsoft.com/office/drawing/2010/main">
                <a:solidFill>
                  <a:srgbClr val="FFFFFF"/>
                </a:solidFill>
              </a14:hiddenFill>
            </a:ext>
          </a:extLst>
        </p:spPr>
      </p:pic>
      <p:sp>
        <p:nvSpPr>
          <p:cNvPr id="155" name="Oval 154">
            <a:extLst>
              <a:ext uri="{FF2B5EF4-FFF2-40B4-BE49-F238E27FC236}">
                <a16:creationId xmlns:a16="http://schemas.microsoft.com/office/drawing/2014/main" id="{CD11AE87-03CB-45AF-BCCE-C0880323671A}"/>
              </a:ext>
            </a:extLst>
          </p:cNvPr>
          <p:cNvSpPr/>
          <p:nvPr/>
        </p:nvSpPr>
        <p:spPr>
          <a:xfrm>
            <a:off x="5525714" y="4502131"/>
            <a:ext cx="365760" cy="365760"/>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entury Gothic" panose="020B0502020202020204" pitchFamily="34" charset="0"/>
                <a:ea typeface="+mn-ea"/>
                <a:cs typeface="+mn-cs"/>
              </a:rPr>
              <a:t>2</a:t>
            </a:r>
          </a:p>
        </p:txBody>
      </p:sp>
      <p:sp>
        <p:nvSpPr>
          <p:cNvPr id="156" name="Rectangle 155">
            <a:extLst>
              <a:ext uri="{FF2B5EF4-FFF2-40B4-BE49-F238E27FC236}">
                <a16:creationId xmlns:a16="http://schemas.microsoft.com/office/drawing/2014/main" id="{00AF476D-D5B2-4540-ADF3-3C21DA4562D9}"/>
              </a:ext>
            </a:extLst>
          </p:cNvPr>
          <p:cNvSpPr/>
          <p:nvPr/>
        </p:nvSpPr>
        <p:spPr>
          <a:xfrm>
            <a:off x="5923548" y="4431095"/>
            <a:ext cx="1551407" cy="507831"/>
          </a:xfrm>
          <a:prstGeom prst="rect">
            <a:avLst/>
          </a:prstGeom>
        </p:spPr>
        <p:txBody>
          <a:bodyPr wrap="square">
            <a:spAutoFit/>
          </a:bodyPr>
          <a:lstStyle/>
          <a:p>
            <a:pPr defTabSz="914400"/>
            <a:r>
              <a:rPr lang="en-US" sz="900" b="1" dirty="0">
                <a:solidFill>
                  <a:srgbClr val="00B0F0"/>
                </a:solidFill>
                <a:latin typeface="Century Gothic" panose="020B0502020202020204" pitchFamily="34" charset="0"/>
              </a:rPr>
              <a:t>A Blockchain based sustainability reward program </a:t>
            </a:r>
          </a:p>
        </p:txBody>
      </p:sp>
      <p:sp>
        <p:nvSpPr>
          <p:cNvPr id="157" name="TextBox 156">
            <a:extLst>
              <a:ext uri="{FF2B5EF4-FFF2-40B4-BE49-F238E27FC236}">
                <a16:creationId xmlns:a16="http://schemas.microsoft.com/office/drawing/2014/main" id="{67C16A2B-8C1B-403A-9494-311DFB137B1E}"/>
              </a:ext>
            </a:extLst>
          </p:cNvPr>
          <p:cNvSpPr txBox="1"/>
          <p:nvPr/>
        </p:nvSpPr>
        <p:spPr>
          <a:xfrm>
            <a:off x="5442471" y="2180558"/>
            <a:ext cx="1824585" cy="261610"/>
          </a:xfrm>
          <a:prstGeom prst="rect">
            <a:avLst/>
          </a:prstGeom>
          <a:noFill/>
        </p:spPr>
        <p:txBody>
          <a:bodyPr wrap="square" anchor="ctr">
            <a:spAutoFit/>
          </a:bodyPr>
          <a:lstStyle>
            <a:defPPr>
              <a:defRPr lang="en-US"/>
            </a:defPPr>
            <a:lvl1pPr algn="ctr" defTabSz="685800">
              <a:defRPr sz="1100" b="1" kern="0">
                <a:solidFill>
                  <a:srgbClr val="00B050"/>
                </a:solidFill>
                <a:latin typeface="Century Gothic" panose="020B0502020202020204" pitchFamily="34" charset="0"/>
              </a:defRPr>
            </a:lvl1pPr>
          </a:lstStyle>
          <a:p>
            <a:r>
              <a:rPr lang="en-US" dirty="0"/>
              <a:t>Emarald Coins Platform</a:t>
            </a:r>
          </a:p>
        </p:txBody>
      </p:sp>
      <p:pic>
        <p:nvPicPr>
          <p:cNvPr id="160" name="Picture 14" descr="Bank Icon. Doodle Hand Drawn or Outline Icon Style 2761763 Vector Art at  Vecteezy">
            <a:extLst>
              <a:ext uri="{FF2B5EF4-FFF2-40B4-BE49-F238E27FC236}">
                <a16:creationId xmlns:a16="http://schemas.microsoft.com/office/drawing/2014/main" id="{F6A8D289-7F87-48FF-A5A4-9FB1B9787002}"/>
              </a:ext>
            </a:extLst>
          </p:cNvPr>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93598" y="51180"/>
            <a:ext cx="678582" cy="678582"/>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160">
            <a:extLst>
              <a:ext uri="{FF2B5EF4-FFF2-40B4-BE49-F238E27FC236}">
                <a16:creationId xmlns:a16="http://schemas.microsoft.com/office/drawing/2014/main" id="{3361938B-9DB5-413B-A7B5-2068BAC4E9A9}"/>
              </a:ext>
            </a:extLst>
          </p:cNvPr>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blip>
          <a:stretch>
            <a:fillRect/>
          </a:stretch>
        </p:blipFill>
        <p:spPr>
          <a:xfrm rot="15660710" flipH="1" flipV="1">
            <a:off x="6069514" y="537441"/>
            <a:ext cx="983986" cy="983986"/>
          </a:xfrm>
          <a:prstGeom prst="rect">
            <a:avLst/>
          </a:prstGeom>
        </p:spPr>
      </p:pic>
      <p:sp>
        <p:nvSpPr>
          <p:cNvPr id="162" name="Rectangle 161">
            <a:extLst>
              <a:ext uri="{FF2B5EF4-FFF2-40B4-BE49-F238E27FC236}">
                <a16:creationId xmlns:a16="http://schemas.microsoft.com/office/drawing/2014/main" id="{C34871A3-8227-4047-BCCC-B9EBB8DB4B2B}"/>
              </a:ext>
            </a:extLst>
          </p:cNvPr>
          <p:cNvSpPr/>
          <p:nvPr/>
        </p:nvSpPr>
        <p:spPr>
          <a:xfrm>
            <a:off x="5082503" y="100074"/>
            <a:ext cx="1303020" cy="253916"/>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50" b="1" kern="0" dirty="0">
                <a:solidFill>
                  <a:srgbClr val="0033A0"/>
                </a:solidFill>
                <a:latin typeface="Century Gothic" panose="020B0502020202020204" pitchFamily="34" charset="0"/>
              </a:rPr>
              <a:t>Bank 1</a:t>
            </a:r>
            <a:endParaRPr kumimoji="0" lang="en-US" sz="1050" b="1" i="0" u="none" strike="noStrike" kern="0" cap="none" spc="0" normalizeH="0" baseline="0" noProof="0" dirty="0">
              <a:ln>
                <a:noFill/>
              </a:ln>
              <a:solidFill>
                <a:srgbClr val="0033A0"/>
              </a:solidFill>
              <a:effectLst/>
              <a:uLnTx/>
              <a:uFillTx/>
              <a:latin typeface="Century Gothic" panose="020B0502020202020204" pitchFamily="34" charset="0"/>
              <a:ea typeface="+mn-ea"/>
              <a:cs typeface="+mn-cs"/>
            </a:endParaRPr>
          </a:p>
        </p:txBody>
      </p:sp>
      <p:sp>
        <p:nvSpPr>
          <p:cNvPr id="163" name="Rectangle 162">
            <a:extLst>
              <a:ext uri="{FF2B5EF4-FFF2-40B4-BE49-F238E27FC236}">
                <a16:creationId xmlns:a16="http://schemas.microsoft.com/office/drawing/2014/main" id="{6B0505D2-FA5B-4B8C-A28E-2EA1158E5B6A}"/>
              </a:ext>
            </a:extLst>
          </p:cNvPr>
          <p:cNvSpPr/>
          <p:nvPr/>
        </p:nvSpPr>
        <p:spPr>
          <a:xfrm>
            <a:off x="6578030" y="763328"/>
            <a:ext cx="735521" cy="253916"/>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50" b="1" kern="0" dirty="0">
                <a:solidFill>
                  <a:srgbClr val="0033A0"/>
                </a:solidFill>
                <a:latin typeface="Century Gothic" panose="020B0502020202020204" pitchFamily="34" charset="0"/>
              </a:rPr>
              <a:t>Bank 2</a:t>
            </a:r>
            <a:endParaRPr kumimoji="0" lang="en-US" sz="1050" b="1" i="0" u="none" strike="noStrike" kern="0" cap="none" spc="0" normalizeH="0" baseline="0" noProof="0" dirty="0">
              <a:ln>
                <a:noFill/>
              </a:ln>
              <a:solidFill>
                <a:srgbClr val="0033A0"/>
              </a:solidFill>
              <a:effectLst/>
              <a:uLnTx/>
              <a:uFillTx/>
              <a:latin typeface="Century Gothic" panose="020B0502020202020204" pitchFamily="34" charset="0"/>
              <a:ea typeface="+mn-ea"/>
              <a:cs typeface="+mn-cs"/>
            </a:endParaRPr>
          </a:p>
        </p:txBody>
      </p:sp>
      <p:sp>
        <p:nvSpPr>
          <p:cNvPr id="164" name="TextBox 163">
            <a:extLst>
              <a:ext uri="{FF2B5EF4-FFF2-40B4-BE49-F238E27FC236}">
                <a16:creationId xmlns:a16="http://schemas.microsoft.com/office/drawing/2014/main" id="{1F9997AA-B03E-4866-B2BD-26DD2E65598B}"/>
              </a:ext>
            </a:extLst>
          </p:cNvPr>
          <p:cNvSpPr txBox="1"/>
          <p:nvPr/>
        </p:nvSpPr>
        <p:spPr>
          <a:xfrm>
            <a:off x="5388598" y="3056993"/>
            <a:ext cx="1913289" cy="1446550"/>
          </a:xfrm>
          <a:prstGeom prst="rect">
            <a:avLst/>
          </a:prstGeom>
          <a:noFill/>
        </p:spPr>
        <p:txBody>
          <a:bodyPr wrap="square" rtlCol="0">
            <a:spAutoFit/>
          </a:bodyPr>
          <a:lstStyle/>
          <a:p>
            <a:pPr marL="171450" indent="-171450" defTabSz="685800">
              <a:buClr>
                <a:schemeClr val="tx1"/>
              </a:buClr>
              <a:buFont typeface="Wingdings 2" panose="05020102010507070707" pitchFamily="18" charset="2"/>
              <a:buChar char=""/>
            </a:pPr>
            <a:r>
              <a:rPr lang="en-US" sz="800" dirty="0">
                <a:solidFill>
                  <a:schemeClr val="bg1">
                    <a:lumMod val="50000"/>
                  </a:schemeClr>
                </a:solidFill>
                <a:latin typeface="Century Gothic" panose="020B0502020202020204" pitchFamily="34" charset="0"/>
              </a:rPr>
              <a:t>Blockchain based Emarald Reward program. Rewards from different banks get converted to Emarald Coins and overall points get aggregated as balance</a:t>
            </a:r>
          </a:p>
          <a:p>
            <a:pPr marL="171450" indent="-171450" defTabSz="685800">
              <a:buClr>
                <a:schemeClr val="tx1"/>
              </a:buClr>
              <a:buFont typeface="Wingdings 2" panose="05020102010507070707" pitchFamily="18" charset="2"/>
              <a:buChar char=""/>
            </a:pPr>
            <a:r>
              <a:rPr lang="en-US" sz="800" dirty="0">
                <a:solidFill>
                  <a:schemeClr val="bg1">
                    <a:lumMod val="50000"/>
                  </a:schemeClr>
                </a:solidFill>
                <a:latin typeface="Century Gothic" panose="020B0502020202020204" pitchFamily="34" charset="0"/>
              </a:rPr>
              <a:t>Emarald Coins tied to local currency (e.g. INR) can be redeemed, Coins can be transferred between participants</a:t>
            </a:r>
          </a:p>
        </p:txBody>
      </p:sp>
      <p:pic>
        <p:nvPicPr>
          <p:cNvPr id="165" name="Picture 4" descr="Business Man icon | Myiconfinder">
            <a:extLst>
              <a:ext uri="{FF2B5EF4-FFF2-40B4-BE49-F238E27FC236}">
                <a16:creationId xmlns:a16="http://schemas.microsoft.com/office/drawing/2014/main" id="{FE5921FE-40CF-4413-8C0E-45824F742104}"/>
              </a:ext>
            </a:extLst>
          </p:cNvPr>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64125" y="2580634"/>
            <a:ext cx="420006" cy="420005"/>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4" descr="Business Man icon | Myiconfinder">
            <a:extLst>
              <a:ext uri="{FF2B5EF4-FFF2-40B4-BE49-F238E27FC236}">
                <a16:creationId xmlns:a16="http://schemas.microsoft.com/office/drawing/2014/main" id="{01B502B3-24F0-4DBE-9698-94EFCDF89425}"/>
              </a:ext>
            </a:extLst>
          </p:cNvPr>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70325" y="2564477"/>
            <a:ext cx="420006" cy="420005"/>
          </a:xfrm>
          <a:prstGeom prst="rect">
            <a:avLst/>
          </a:prstGeom>
          <a:noFill/>
          <a:extLst>
            <a:ext uri="{909E8E84-426E-40DD-AFC4-6F175D3DCCD1}">
              <a14:hiddenFill xmlns:a14="http://schemas.microsoft.com/office/drawing/2010/main">
                <a:solidFill>
                  <a:srgbClr val="FFFFFF"/>
                </a:solidFill>
              </a14:hiddenFill>
            </a:ext>
          </a:extLst>
        </p:spPr>
      </p:pic>
      <p:sp>
        <p:nvSpPr>
          <p:cNvPr id="168" name="TextBox 167">
            <a:extLst>
              <a:ext uri="{FF2B5EF4-FFF2-40B4-BE49-F238E27FC236}">
                <a16:creationId xmlns:a16="http://schemas.microsoft.com/office/drawing/2014/main" id="{ABD23B28-DA9B-4BB0-9C8C-90D2B4FF23EC}"/>
              </a:ext>
            </a:extLst>
          </p:cNvPr>
          <p:cNvSpPr txBox="1"/>
          <p:nvPr/>
        </p:nvSpPr>
        <p:spPr>
          <a:xfrm>
            <a:off x="5802833" y="2737793"/>
            <a:ext cx="936301" cy="473206"/>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25" b="1" i="1" u="none" strike="noStrike" kern="0" cap="none" spc="0" normalizeH="0" baseline="0" noProof="0" dirty="0">
                <a:ln>
                  <a:noFill/>
                </a:ln>
                <a:solidFill>
                  <a:srgbClr val="0033A0"/>
                </a:solidFill>
                <a:effectLst/>
                <a:uLnTx/>
                <a:uFillTx/>
                <a:latin typeface="Century Gothic" panose="020B0502020202020204" pitchFamily="34" charset="0"/>
                <a:ea typeface="+mn-ea"/>
                <a:cs typeface="+mn-cs"/>
              </a:rPr>
              <a:t>Emarald Coins Transfer</a:t>
            </a:r>
          </a:p>
        </p:txBody>
      </p:sp>
      <p:sp>
        <p:nvSpPr>
          <p:cNvPr id="169" name="Oval 168">
            <a:extLst>
              <a:ext uri="{FF2B5EF4-FFF2-40B4-BE49-F238E27FC236}">
                <a16:creationId xmlns:a16="http://schemas.microsoft.com/office/drawing/2014/main" id="{8281A0CD-A3B3-4CC1-9377-6F18CE851B74}"/>
              </a:ext>
            </a:extLst>
          </p:cNvPr>
          <p:cNvSpPr/>
          <p:nvPr/>
        </p:nvSpPr>
        <p:spPr>
          <a:xfrm>
            <a:off x="7414970" y="909475"/>
            <a:ext cx="365760" cy="365760"/>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entury Gothic" panose="020B0502020202020204" pitchFamily="34" charset="0"/>
                <a:ea typeface="+mn-ea"/>
                <a:cs typeface="+mn-cs"/>
              </a:rPr>
              <a:t>3</a:t>
            </a:r>
          </a:p>
        </p:txBody>
      </p:sp>
      <p:sp>
        <p:nvSpPr>
          <p:cNvPr id="170" name="Rectangle 169">
            <a:extLst>
              <a:ext uri="{FF2B5EF4-FFF2-40B4-BE49-F238E27FC236}">
                <a16:creationId xmlns:a16="http://schemas.microsoft.com/office/drawing/2014/main" id="{9B139FCD-6032-4F07-A00D-0AE2C511DF92}"/>
              </a:ext>
            </a:extLst>
          </p:cNvPr>
          <p:cNvSpPr/>
          <p:nvPr/>
        </p:nvSpPr>
        <p:spPr>
          <a:xfrm>
            <a:off x="7793788" y="768168"/>
            <a:ext cx="1551407" cy="507831"/>
          </a:xfrm>
          <a:prstGeom prst="rect">
            <a:avLst/>
          </a:prstGeom>
        </p:spPr>
        <p:txBody>
          <a:bodyPr wrap="square">
            <a:spAutoFit/>
          </a:bodyPr>
          <a:lstStyle/>
          <a:p>
            <a:pPr defTabSz="914400"/>
            <a:r>
              <a:rPr lang="en-US" sz="900" b="1" dirty="0">
                <a:solidFill>
                  <a:srgbClr val="00B0F0"/>
                </a:solidFill>
                <a:latin typeface="Century Gothic" panose="020B0502020202020204" pitchFamily="34" charset="0"/>
              </a:rPr>
              <a:t>Smart contract based alert generation and decision making</a:t>
            </a:r>
          </a:p>
        </p:txBody>
      </p:sp>
      <p:pic>
        <p:nvPicPr>
          <p:cNvPr id="171" name="Picture 2" descr="Square hand drawn set stock vector. Illustration of black - 145679033">
            <a:extLst>
              <a:ext uri="{FF2B5EF4-FFF2-40B4-BE49-F238E27FC236}">
                <a16:creationId xmlns:a16="http://schemas.microsoft.com/office/drawing/2014/main" id="{784A133F-42CA-44B9-8005-CCBB74A6B757}"/>
              </a:ext>
            </a:extLst>
          </p:cNvPr>
          <p:cNvPicPr>
            <a:picLocks noChangeAspect="1" noChangeArrowheads="1"/>
          </p:cNvPicPr>
          <p:nvPr/>
        </p:nvPicPr>
        <p:blipFill rotWithShape="1">
          <a:blip r:embed="rId3"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8423" t="6574" r="54600" b="57382"/>
          <a:stretch/>
        </p:blipFill>
        <p:spPr bwMode="auto">
          <a:xfrm>
            <a:off x="7495171" y="1489368"/>
            <a:ext cx="1446365" cy="1915780"/>
          </a:xfrm>
          <a:prstGeom prst="rect">
            <a:avLst/>
          </a:prstGeom>
          <a:noFill/>
          <a:extLst>
            <a:ext uri="{909E8E84-426E-40DD-AFC4-6F175D3DCCD1}">
              <a14:hiddenFill xmlns:a14="http://schemas.microsoft.com/office/drawing/2010/main">
                <a:solidFill>
                  <a:srgbClr val="FFFFFF"/>
                </a:solidFill>
              </a14:hiddenFill>
            </a:ext>
          </a:extLst>
        </p:spPr>
      </p:pic>
      <p:sp>
        <p:nvSpPr>
          <p:cNvPr id="172" name="Rectangle 171">
            <a:extLst>
              <a:ext uri="{FF2B5EF4-FFF2-40B4-BE49-F238E27FC236}">
                <a16:creationId xmlns:a16="http://schemas.microsoft.com/office/drawing/2014/main" id="{60E4AC5B-5BA2-4CD3-84E6-873BE2DFD46A}"/>
              </a:ext>
            </a:extLst>
          </p:cNvPr>
          <p:cNvSpPr/>
          <p:nvPr/>
        </p:nvSpPr>
        <p:spPr>
          <a:xfrm>
            <a:off x="7551438" y="1645370"/>
            <a:ext cx="1366205" cy="430887"/>
          </a:xfrm>
          <a:prstGeom prst="rect">
            <a:avLst/>
          </a:prstGeom>
          <a:noFill/>
        </p:spPr>
        <p:txBody>
          <a:bodyPr wrap="square" anchor="ctr">
            <a:spAutoFit/>
          </a:bodyPr>
          <a:lstStyle/>
          <a:p>
            <a:pPr algn="ctr" defTabSz="685800">
              <a:defRPr/>
            </a:pPr>
            <a:r>
              <a:rPr lang="en-US" sz="1100" b="1" kern="0" dirty="0">
                <a:solidFill>
                  <a:srgbClr val="00B050"/>
                </a:solidFill>
                <a:latin typeface="Century Gothic" panose="020B0502020202020204" pitchFamily="34" charset="0"/>
              </a:rPr>
              <a:t>Automated Decisions</a:t>
            </a:r>
          </a:p>
        </p:txBody>
      </p:sp>
      <p:pic>
        <p:nvPicPr>
          <p:cNvPr id="1040" name="Picture 16" descr="Hand Drawn Gear Icon. Doodle Cog Symbol. Settings Icon. Vector Illustration  Stock Vector - Illustration of industrial, hardware: 181610088">
            <a:extLst>
              <a:ext uri="{FF2B5EF4-FFF2-40B4-BE49-F238E27FC236}">
                <a16:creationId xmlns:a16="http://schemas.microsoft.com/office/drawing/2014/main" id="{C51716A8-1A04-4AE2-B566-11D06BFE2B2F}"/>
              </a:ext>
            </a:extLst>
          </p:cNvPr>
          <p:cNvPicPr>
            <a:picLocks noChangeAspect="1" noChangeArrowheads="1"/>
          </p:cNvPicPr>
          <p:nvPr/>
        </p:nvPicPr>
        <p:blipFill rotWithShape="1">
          <a:blip r:embed="rId15">
            <a:duotone>
              <a:schemeClr val="accent1">
                <a:shade val="45000"/>
                <a:satMod val="135000"/>
              </a:schemeClr>
              <a:prstClr val="white"/>
            </a:duotone>
            <a:extLst>
              <a:ext uri="{28A0092B-C50C-407E-A947-70E740481C1C}">
                <a14:useLocalDpi xmlns:a14="http://schemas.microsoft.com/office/drawing/2010/main" val="0"/>
              </a:ext>
            </a:extLst>
          </a:blip>
          <a:srcRect l="28788" t="28681" r="28315" b="32487"/>
          <a:stretch/>
        </p:blipFill>
        <p:spPr bwMode="auto">
          <a:xfrm>
            <a:off x="7968808" y="2058777"/>
            <a:ext cx="612296" cy="58356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n Overview of Ethereum and Solidity | by Burakcan Ekici | Better  Programming">
            <a:extLst>
              <a:ext uri="{FF2B5EF4-FFF2-40B4-BE49-F238E27FC236}">
                <a16:creationId xmlns:a16="http://schemas.microsoft.com/office/drawing/2014/main" id="{C21D53B7-E548-493F-AE80-123354D8272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07780" y="2624648"/>
            <a:ext cx="725418" cy="379089"/>
          </a:xfrm>
          <a:prstGeom prst="rect">
            <a:avLst/>
          </a:prstGeom>
          <a:noFill/>
          <a:extLst>
            <a:ext uri="{909E8E84-426E-40DD-AFC4-6F175D3DCCD1}">
              <a14:hiddenFill xmlns:a14="http://schemas.microsoft.com/office/drawing/2010/main">
                <a:solidFill>
                  <a:srgbClr val="FFFFFF"/>
                </a:solidFill>
              </a14:hiddenFill>
            </a:ext>
          </a:extLst>
        </p:spPr>
      </p:pic>
      <p:sp>
        <p:nvSpPr>
          <p:cNvPr id="174" name="TextBox 173">
            <a:extLst>
              <a:ext uri="{FF2B5EF4-FFF2-40B4-BE49-F238E27FC236}">
                <a16:creationId xmlns:a16="http://schemas.microsoft.com/office/drawing/2014/main" id="{F62F7B45-79BB-4786-9436-4F66FBC18F32}"/>
              </a:ext>
            </a:extLst>
          </p:cNvPr>
          <p:cNvSpPr txBox="1"/>
          <p:nvPr/>
        </p:nvSpPr>
        <p:spPr>
          <a:xfrm>
            <a:off x="7324747" y="3334669"/>
            <a:ext cx="1819253" cy="461665"/>
          </a:xfrm>
          <a:prstGeom prst="rect">
            <a:avLst/>
          </a:prstGeom>
          <a:noFill/>
        </p:spPr>
        <p:txBody>
          <a:bodyPr wrap="square" rtlCol="0">
            <a:spAutoFit/>
          </a:bodyPr>
          <a:lstStyle/>
          <a:p>
            <a:pPr marL="171450" indent="-171450" defTabSz="685800">
              <a:buClr>
                <a:schemeClr val="tx1"/>
              </a:buClr>
              <a:buFont typeface="Wingdings 2" panose="05020102010507070707" pitchFamily="18" charset="2"/>
              <a:buChar char=""/>
            </a:pPr>
            <a:r>
              <a:rPr lang="en-US" sz="800" dirty="0">
                <a:solidFill>
                  <a:schemeClr val="bg1">
                    <a:lumMod val="50000"/>
                  </a:schemeClr>
                </a:solidFill>
                <a:latin typeface="Century Gothic" panose="020B0502020202020204" pitchFamily="34" charset="0"/>
              </a:rPr>
              <a:t>Solidity Smart Contract based alert generation and decision making</a:t>
            </a:r>
          </a:p>
        </p:txBody>
      </p:sp>
      <p:pic>
        <p:nvPicPr>
          <p:cNvPr id="175" name="Picture 174">
            <a:extLst>
              <a:ext uri="{FF2B5EF4-FFF2-40B4-BE49-F238E27FC236}">
                <a16:creationId xmlns:a16="http://schemas.microsoft.com/office/drawing/2014/main" id="{F3AB3399-A635-4CFF-86F0-7A309A54F295}"/>
              </a:ext>
            </a:extLst>
          </p:cNvPr>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blip>
          <a:stretch>
            <a:fillRect/>
          </a:stretch>
        </p:blipFill>
        <p:spPr>
          <a:xfrm rot="13826137" flipH="1">
            <a:off x="6675632" y="1016058"/>
            <a:ext cx="983986" cy="983986"/>
          </a:xfrm>
          <a:prstGeom prst="rect">
            <a:avLst/>
          </a:prstGeom>
        </p:spPr>
      </p:pic>
      <p:pic>
        <p:nvPicPr>
          <p:cNvPr id="7" name="Picture 6" descr="2,746 Sketch database Stock Illustrations, Images &amp; Vectors | Shutterstock">
            <a:extLst>
              <a:ext uri="{FF2B5EF4-FFF2-40B4-BE49-F238E27FC236}">
                <a16:creationId xmlns:a16="http://schemas.microsoft.com/office/drawing/2014/main" id="{255889D7-12B3-3738-708D-2E6B1DC7E76C}"/>
              </a:ext>
            </a:extLst>
          </p:cNvPr>
          <p:cNvPicPr>
            <a:picLocks noChangeAspect="1" noChangeArrowheads="1"/>
          </p:cNvPicPr>
          <p:nvPr/>
        </p:nvPicPr>
        <p:blipFill rotWithShape="1">
          <a:blip r:embed="rId11">
            <a:duotone>
              <a:schemeClr val="accent1">
                <a:shade val="45000"/>
                <a:satMod val="135000"/>
              </a:schemeClr>
              <a:prstClr val="white"/>
            </a:duotone>
            <a:extLst>
              <a:ext uri="{28A0092B-C50C-407E-A947-70E740481C1C}">
                <a14:useLocalDpi xmlns:a14="http://schemas.microsoft.com/office/drawing/2010/main" val="0"/>
              </a:ext>
            </a:extLst>
          </a:blip>
          <a:srcRect l="26000" t="20071" r="25692" b="22715"/>
          <a:stretch/>
        </p:blipFill>
        <p:spPr bwMode="auto">
          <a:xfrm>
            <a:off x="3136241" y="716209"/>
            <a:ext cx="398156" cy="507839"/>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B02E4FD0-C48E-A85F-91E1-2AF4CF6D07CE}"/>
              </a:ext>
            </a:extLst>
          </p:cNvPr>
          <p:cNvGrpSpPr/>
          <p:nvPr/>
        </p:nvGrpSpPr>
        <p:grpSpPr>
          <a:xfrm>
            <a:off x="264140" y="2606474"/>
            <a:ext cx="3199739" cy="1498571"/>
            <a:chOff x="199944" y="2646941"/>
            <a:chExt cx="3519713" cy="1648428"/>
          </a:xfrm>
        </p:grpSpPr>
        <p:sp>
          <p:nvSpPr>
            <p:cNvPr id="13" name="TextBox 12">
              <a:extLst>
                <a:ext uri="{FF2B5EF4-FFF2-40B4-BE49-F238E27FC236}">
                  <a16:creationId xmlns:a16="http://schemas.microsoft.com/office/drawing/2014/main" id="{6ADA08FE-3328-975A-E0A3-30E72475C16F}"/>
                </a:ext>
              </a:extLst>
            </p:cNvPr>
            <p:cNvSpPr txBox="1"/>
            <p:nvPr/>
          </p:nvSpPr>
          <p:spPr>
            <a:xfrm>
              <a:off x="760101" y="3833705"/>
              <a:ext cx="1040328" cy="461664"/>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0033A0"/>
                  </a:solidFill>
                  <a:effectLst/>
                  <a:uLnTx/>
                  <a:uFillTx/>
                  <a:latin typeface="Century Gothic" panose="020B0502020202020204" pitchFamily="34" charset="0"/>
                  <a:ea typeface="+mn-ea"/>
                  <a:cs typeface="+mn-cs"/>
                </a:rPr>
                <a:t>Employee health &amp; Safety</a:t>
              </a:r>
            </a:p>
          </p:txBody>
        </p:sp>
        <p:grpSp>
          <p:nvGrpSpPr>
            <p:cNvPr id="18" name="Group 17">
              <a:extLst>
                <a:ext uri="{FF2B5EF4-FFF2-40B4-BE49-F238E27FC236}">
                  <a16:creationId xmlns:a16="http://schemas.microsoft.com/office/drawing/2014/main" id="{7371913B-BD06-5098-81F1-56EECEEA3468}"/>
                </a:ext>
              </a:extLst>
            </p:cNvPr>
            <p:cNvGrpSpPr/>
            <p:nvPr/>
          </p:nvGrpSpPr>
          <p:grpSpPr>
            <a:xfrm>
              <a:off x="199944" y="2646941"/>
              <a:ext cx="3229165" cy="1436094"/>
              <a:chOff x="-136580" y="2850080"/>
              <a:chExt cx="3552082" cy="1579704"/>
            </a:xfrm>
          </p:grpSpPr>
          <p:pic>
            <p:nvPicPr>
              <p:cNvPr id="3" name="Picture 6" descr="2,746 Sketch database Stock Illustrations, Images &amp; Vectors | Shutterstock">
                <a:extLst>
                  <a:ext uri="{FF2B5EF4-FFF2-40B4-BE49-F238E27FC236}">
                    <a16:creationId xmlns:a16="http://schemas.microsoft.com/office/drawing/2014/main" id="{F57D7B18-2DF4-B6C7-43E1-682AECC1843C}"/>
                  </a:ext>
                </a:extLst>
              </p:cNvPr>
              <p:cNvPicPr>
                <a:picLocks noChangeAspect="1" noChangeArrowheads="1"/>
              </p:cNvPicPr>
              <p:nvPr/>
            </p:nvPicPr>
            <p:blipFill rotWithShape="1">
              <a:blip r:embed="rId11">
                <a:duotone>
                  <a:schemeClr val="accent1">
                    <a:shade val="45000"/>
                    <a:satMod val="135000"/>
                  </a:schemeClr>
                  <a:prstClr val="white"/>
                </a:duotone>
                <a:extLst>
                  <a:ext uri="{28A0092B-C50C-407E-A947-70E740481C1C}">
                    <a14:useLocalDpi xmlns:a14="http://schemas.microsoft.com/office/drawing/2010/main" val="0"/>
                  </a:ext>
                </a:extLst>
              </a:blip>
              <a:srcRect l="26000" t="20071" r="25692" b="22715"/>
              <a:stretch/>
            </p:blipFill>
            <p:spPr bwMode="auto">
              <a:xfrm>
                <a:off x="200510" y="2850080"/>
                <a:ext cx="398156" cy="5078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2,746 Sketch database Stock Illustrations, Images &amp; Vectors | Shutterstock">
                <a:extLst>
                  <a:ext uri="{FF2B5EF4-FFF2-40B4-BE49-F238E27FC236}">
                    <a16:creationId xmlns:a16="http://schemas.microsoft.com/office/drawing/2014/main" id="{2A52AE13-87A6-384C-D200-2FA475A5869D}"/>
                  </a:ext>
                </a:extLst>
              </p:cNvPr>
              <p:cNvPicPr>
                <a:picLocks noChangeAspect="1" noChangeArrowheads="1"/>
              </p:cNvPicPr>
              <p:nvPr/>
            </p:nvPicPr>
            <p:blipFill rotWithShape="1">
              <a:blip r:embed="rId11">
                <a:duotone>
                  <a:schemeClr val="accent1">
                    <a:shade val="45000"/>
                    <a:satMod val="135000"/>
                  </a:schemeClr>
                  <a:prstClr val="white"/>
                </a:duotone>
                <a:extLst>
                  <a:ext uri="{28A0092B-C50C-407E-A947-70E740481C1C}">
                    <a14:useLocalDpi xmlns:a14="http://schemas.microsoft.com/office/drawing/2010/main" val="0"/>
                  </a:ext>
                </a:extLst>
              </a:blip>
              <a:srcRect l="26000" t="20071" r="25692" b="22715"/>
              <a:stretch/>
            </p:blipFill>
            <p:spPr bwMode="auto">
              <a:xfrm>
                <a:off x="1415378" y="2907213"/>
                <a:ext cx="398156" cy="5078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2,746 Sketch database Stock Illustrations, Images &amp; Vectors | Shutterstock">
                <a:extLst>
                  <a:ext uri="{FF2B5EF4-FFF2-40B4-BE49-F238E27FC236}">
                    <a16:creationId xmlns:a16="http://schemas.microsoft.com/office/drawing/2014/main" id="{D63B74B6-FD50-5DC9-F00F-A44DFC0DC743}"/>
                  </a:ext>
                </a:extLst>
              </p:cNvPr>
              <p:cNvPicPr>
                <a:picLocks noChangeAspect="1" noChangeArrowheads="1"/>
              </p:cNvPicPr>
              <p:nvPr/>
            </p:nvPicPr>
            <p:blipFill rotWithShape="1">
              <a:blip r:embed="rId11">
                <a:duotone>
                  <a:schemeClr val="accent1">
                    <a:shade val="45000"/>
                    <a:satMod val="135000"/>
                  </a:schemeClr>
                  <a:prstClr val="white"/>
                </a:duotone>
                <a:extLst>
                  <a:ext uri="{28A0092B-C50C-407E-A947-70E740481C1C}">
                    <a14:useLocalDpi xmlns:a14="http://schemas.microsoft.com/office/drawing/2010/main" val="0"/>
                  </a:ext>
                </a:extLst>
              </a:blip>
              <a:srcRect l="26000" t="20071" r="25692" b="22715"/>
              <a:stretch/>
            </p:blipFill>
            <p:spPr bwMode="auto">
              <a:xfrm>
                <a:off x="3017346" y="3174184"/>
                <a:ext cx="398156" cy="50783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2,746 Sketch database Stock Illustrations, Images &amp; Vectors | Shutterstock">
                <a:extLst>
                  <a:ext uri="{FF2B5EF4-FFF2-40B4-BE49-F238E27FC236}">
                    <a16:creationId xmlns:a16="http://schemas.microsoft.com/office/drawing/2014/main" id="{67E63143-1BDA-2C0A-AD20-EBA7C9153BA7}"/>
                  </a:ext>
                </a:extLst>
              </p:cNvPr>
              <p:cNvPicPr>
                <a:picLocks noChangeAspect="1" noChangeArrowheads="1"/>
              </p:cNvPicPr>
              <p:nvPr/>
            </p:nvPicPr>
            <p:blipFill rotWithShape="1">
              <a:blip r:embed="rId11">
                <a:duotone>
                  <a:schemeClr val="accent1">
                    <a:shade val="45000"/>
                    <a:satMod val="135000"/>
                  </a:schemeClr>
                  <a:prstClr val="white"/>
                </a:duotone>
                <a:extLst>
                  <a:ext uri="{28A0092B-C50C-407E-A947-70E740481C1C}">
                    <a14:useLocalDpi xmlns:a14="http://schemas.microsoft.com/office/drawing/2010/main" val="0"/>
                  </a:ext>
                </a:extLst>
              </a:blip>
              <a:srcRect l="26000" t="20071" r="25692" b="22715"/>
              <a:stretch/>
            </p:blipFill>
            <p:spPr bwMode="auto">
              <a:xfrm>
                <a:off x="2048736" y="3534174"/>
                <a:ext cx="398156" cy="5078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2,746 Sketch database Stock Illustrations, Images &amp; Vectors | Shutterstock">
                <a:extLst>
                  <a:ext uri="{FF2B5EF4-FFF2-40B4-BE49-F238E27FC236}">
                    <a16:creationId xmlns:a16="http://schemas.microsoft.com/office/drawing/2014/main" id="{5A86DEBC-B352-A76B-D79C-317BD347C409}"/>
                  </a:ext>
                </a:extLst>
              </p:cNvPr>
              <p:cNvPicPr>
                <a:picLocks noChangeAspect="1" noChangeArrowheads="1"/>
              </p:cNvPicPr>
              <p:nvPr/>
            </p:nvPicPr>
            <p:blipFill rotWithShape="1">
              <a:blip r:embed="rId11">
                <a:duotone>
                  <a:schemeClr val="accent1">
                    <a:shade val="45000"/>
                    <a:satMod val="135000"/>
                  </a:schemeClr>
                  <a:prstClr val="white"/>
                </a:duotone>
                <a:extLst>
                  <a:ext uri="{28A0092B-C50C-407E-A947-70E740481C1C}">
                    <a14:useLocalDpi xmlns:a14="http://schemas.microsoft.com/office/drawing/2010/main" val="0"/>
                  </a:ext>
                </a:extLst>
              </a:blip>
              <a:srcRect l="26000" t="20071" r="25692" b="22715"/>
              <a:stretch/>
            </p:blipFill>
            <p:spPr bwMode="auto">
              <a:xfrm>
                <a:off x="832789" y="3703331"/>
                <a:ext cx="398156" cy="50783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F25D49A-8B3C-87A3-862D-D81AC1F28D1E}"/>
                  </a:ext>
                </a:extLst>
              </p:cNvPr>
              <p:cNvSpPr txBox="1"/>
              <p:nvPr/>
            </p:nvSpPr>
            <p:spPr>
              <a:xfrm>
                <a:off x="-136580" y="3326421"/>
                <a:ext cx="1040328" cy="46166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0033A0"/>
                    </a:solidFill>
                    <a:effectLst/>
                    <a:uLnTx/>
                    <a:uFillTx/>
                    <a:latin typeface="Century Gothic" panose="020B0502020202020204" pitchFamily="34" charset="0"/>
                    <a:ea typeface="+mn-ea"/>
                    <a:cs typeface="+mn-cs"/>
                  </a:rPr>
                  <a:t>Ecological Impact Assessment</a:t>
                </a:r>
              </a:p>
            </p:txBody>
          </p:sp>
          <p:sp>
            <p:nvSpPr>
              <p:cNvPr id="14" name="TextBox 13">
                <a:extLst>
                  <a:ext uri="{FF2B5EF4-FFF2-40B4-BE49-F238E27FC236}">
                    <a16:creationId xmlns:a16="http://schemas.microsoft.com/office/drawing/2014/main" id="{7AC54EA2-4115-9279-FEBD-9E0FC05758F7}"/>
                  </a:ext>
                </a:extLst>
              </p:cNvPr>
              <p:cNvSpPr txBox="1"/>
              <p:nvPr/>
            </p:nvSpPr>
            <p:spPr>
              <a:xfrm>
                <a:off x="1184488" y="3365408"/>
                <a:ext cx="859775" cy="215444"/>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0033A0"/>
                    </a:solidFill>
                    <a:effectLst/>
                    <a:uLnTx/>
                    <a:uFillTx/>
                    <a:latin typeface="Century Gothic" panose="020B0502020202020204" pitchFamily="34" charset="0"/>
                    <a:ea typeface="+mn-ea"/>
                    <a:cs typeface="+mn-cs"/>
                  </a:rPr>
                  <a:t>Bank Policies</a:t>
                </a:r>
              </a:p>
            </p:txBody>
          </p:sp>
          <p:sp>
            <p:nvSpPr>
              <p:cNvPr id="15" name="TextBox 14">
                <a:extLst>
                  <a:ext uri="{FF2B5EF4-FFF2-40B4-BE49-F238E27FC236}">
                    <a16:creationId xmlns:a16="http://schemas.microsoft.com/office/drawing/2014/main" id="{214DF488-2025-4620-017C-2D5CA9B1F521}"/>
                  </a:ext>
                </a:extLst>
              </p:cNvPr>
              <p:cNvSpPr txBox="1"/>
              <p:nvPr/>
            </p:nvSpPr>
            <p:spPr>
              <a:xfrm>
                <a:off x="1770546" y="3968119"/>
                <a:ext cx="945753" cy="46166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0033A0"/>
                    </a:solidFill>
                    <a:effectLst/>
                    <a:uLnTx/>
                    <a:uFillTx/>
                    <a:latin typeface="Century Gothic" panose="020B0502020202020204" pitchFamily="34" charset="0"/>
                    <a:ea typeface="+mn-ea"/>
                    <a:cs typeface="+mn-cs"/>
                  </a:rPr>
                  <a:t>Employee Engagement, Diversity</a:t>
                </a:r>
              </a:p>
            </p:txBody>
          </p:sp>
        </p:grpSp>
        <p:sp>
          <p:nvSpPr>
            <p:cNvPr id="16" name="TextBox 15">
              <a:extLst>
                <a:ext uri="{FF2B5EF4-FFF2-40B4-BE49-F238E27FC236}">
                  <a16:creationId xmlns:a16="http://schemas.microsoft.com/office/drawing/2014/main" id="{EC56C164-A158-3239-2450-36651FD22B12}"/>
                </a:ext>
              </a:extLst>
            </p:cNvPr>
            <p:cNvSpPr txBox="1"/>
            <p:nvPr/>
          </p:nvSpPr>
          <p:spPr>
            <a:xfrm>
              <a:off x="2773904" y="3361071"/>
              <a:ext cx="945753" cy="58477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0033A0"/>
                  </a:solidFill>
                  <a:effectLst/>
                  <a:uLnTx/>
                  <a:uFillTx/>
                  <a:latin typeface="Century Gothic" panose="020B0502020202020204" pitchFamily="34" charset="0"/>
                  <a:ea typeface="+mn-ea"/>
                  <a:cs typeface="+mn-cs"/>
                </a:rPr>
                <a:t>Bank Product, Purchase Info.</a:t>
              </a:r>
            </a:p>
          </p:txBody>
        </p:sp>
      </p:grpSp>
      <p:sp>
        <p:nvSpPr>
          <p:cNvPr id="17" name="TextBox 16">
            <a:extLst>
              <a:ext uri="{FF2B5EF4-FFF2-40B4-BE49-F238E27FC236}">
                <a16:creationId xmlns:a16="http://schemas.microsoft.com/office/drawing/2014/main" id="{93C92A77-F97E-82F9-1802-CA9A756EA6C0}"/>
              </a:ext>
            </a:extLst>
          </p:cNvPr>
          <p:cNvSpPr txBox="1"/>
          <p:nvPr/>
        </p:nvSpPr>
        <p:spPr>
          <a:xfrm>
            <a:off x="2326194" y="751126"/>
            <a:ext cx="945753" cy="338554"/>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0033A0"/>
                </a:solidFill>
                <a:effectLst/>
                <a:uLnTx/>
                <a:uFillTx/>
                <a:latin typeface="Century Gothic" panose="020B0502020202020204" pitchFamily="34" charset="0"/>
                <a:ea typeface="+mn-ea"/>
                <a:cs typeface="+mn-cs"/>
              </a:rPr>
              <a:t>Social Media Activity</a:t>
            </a:r>
          </a:p>
        </p:txBody>
      </p:sp>
      <p:pic>
        <p:nvPicPr>
          <p:cNvPr id="19" name="Picture 18">
            <a:extLst>
              <a:ext uri="{FF2B5EF4-FFF2-40B4-BE49-F238E27FC236}">
                <a16:creationId xmlns:a16="http://schemas.microsoft.com/office/drawing/2014/main" id="{AD2B0585-1D2D-0A78-C715-4D6A49F558F2}"/>
              </a:ext>
            </a:extLst>
          </p:cNvPr>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blip>
          <a:stretch>
            <a:fillRect/>
          </a:stretch>
        </p:blipFill>
        <p:spPr>
          <a:xfrm rot="12212363" flipH="1" flipV="1">
            <a:off x="-8558" y="1379165"/>
            <a:ext cx="983986" cy="983986"/>
          </a:xfrm>
          <a:prstGeom prst="rect">
            <a:avLst/>
          </a:prstGeom>
        </p:spPr>
      </p:pic>
      <p:pic>
        <p:nvPicPr>
          <p:cNvPr id="21" name="Picture 20">
            <a:extLst>
              <a:ext uri="{FF2B5EF4-FFF2-40B4-BE49-F238E27FC236}">
                <a16:creationId xmlns:a16="http://schemas.microsoft.com/office/drawing/2014/main" id="{45333AA5-88D7-DA7C-4565-FFFF8D4697E3}"/>
              </a:ext>
            </a:extLst>
          </p:cNvPr>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blip>
          <a:stretch>
            <a:fillRect/>
          </a:stretch>
        </p:blipFill>
        <p:spPr>
          <a:xfrm rot="14845231" flipH="1">
            <a:off x="3349044" y="432691"/>
            <a:ext cx="655058" cy="655058"/>
          </a:xfrm>
          <a:prstGeom prst="rect">
            <a:avLst/>
          </a:prstGeom>
        </p:spPr>
      </p:pic>
      <p:pic>
        <p:nvPicPr>
          <p:cNvPr id="22" name="Picture 4" descr="Business Man icon | Myiconfinder">
            <a:extLst>
              <a:ext uri="{FF2B5EF4-FFF2-40B4-BE49-F238E27FC236}">
                <a16:creationId xmlns:a16="http://schemas.microsoft.com/office/drawing/2014/main" id="{94272A10-71F9-01D0-11BF-3601100DA80A}"/>
              </a:ext>
            </a:extLst>
          </p:cNvPr>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92653" y="4233661"/>
            <a:ext cx="420006" cy="42000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7C1FC522-47D6-80ED-78C1-2B6D3D2A01DF}"/>
              </a:ext>
            </a:extLst>
          </p:cNvPr>
          <p:cNvSpPr/>
          <p:nvPr/>
        </p:nvSpPr>
        <p:spPr>
          <a:xfrm>
            <a:off x="1667126" y="4671133"/>
            <a:ext cx="1303020" cy="253916"/>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0033A0"/>
                </a:solidFill>
                <a:effectLst/>
                <a:uLnTx/>
                <a:uFillTx/>
                <a:latin typeface="Century Gothic" panose="020B0502020202020204" pitchFamily="34" charset="0"/>
                <a:ea typeface="+mn-ea"/>
                <a:cs typeface="+mn-cs"/>
              </a:rPr>
              <a:t>Bank Users</a:t>
            </a:r>
          </a:p>
        </p:txBody>
      </p:sp>
      <p:pic>
        <p:nvPicPr>
          <p:cNvPr id="25" name="Picture 24">
            <a:extLst>
              <a:ext uri="{FF2B5EF4-FFF2-40B4-BE49-F238E27FC236}">
                <a16:creationId xmlns:a16="http://schemas.microsoft.com/office/drawing/2014/main" id="{249C9B82-8FD2-1388-A5F6-2A3597504688}"/>
              </a:ext>
            </a:extLst>
          </p:cNvPr>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blip>
          <a:stretch>
            <a:fillRect/>
          </a:stretch>
        </p:blipFill>
        <p:spPr>
          <a:xfrm rot="6211183" flipH="1">
            <a:off x="1383681" y="4151227"/>
            <a:ext cx="655058" cy="655058"/>
          </a:xfrm>
          <a:prstGeom prst="rect">
            <a:avLst/>
          </a:prstGeom>
        </p:spPr>
      </p:pic>
      <p:pic>
        <p:nvPicPr>
          <p:cNvPr id="26" name="Picture 25">
            <a:extLst>
              <a:ext uri="{FF2B5EF4-FFF2-40B4-BE49-F238E27FC236}">
                <a16:creationId xmlns:a16="http://schemas.microsoft.com/office/drawing/2014/main" id="{4AD52414-76D1-56CE-47C0-00CE6F01AE44}"/>
              </a:ext>
            </a:extLst>
          </p:cNvPr>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blip>
          <a:stretch>
            <a:fillRect/>
          </a:stretch>
        </p:blipFill>
        <p:spPr>
          <a:xfrm rot="10069736" flipH="1">
            <a:off x="3384497" y="1781344"/>
            <a:ext cx="655058" cy="655058"/>
          </a:xfrm>
          <a:prstGeom prst="rect">
            <a:avLst/>
          </a:prstGeom>
        </p:spPr>
      </p:pic>
      <p:sp>
        <p:nvSpPr>
          <p:cNvPr id="27" name="TextBox 26">
            <a:extLst>
              <a:ext uri="{FF2B5EF4-FFF2-40B4-BE49-F238E27FC236}">
                <a16:creationId xmlns:a16="http://schemas.microsoft.com/office/drawing/2014/main" id="{723380EB-EBF3-040E-ADA3-236DCC49DA98}"/>
              </a:ext>
            </a:extLst>
          </p:cNvPr>
          <p:cNvSpPr txBox="1"/>
          <p:nvPr/>
        </p:nvSpPr>
        <p:spPr>
          <a:xfrm>
            <a:off x="4613739" y="1271892"/>
            <a:ext cx="533468" cy="754053"/>
          </a:xfrm>
          <a:prstGeom prst="rect">
            <a:avLst/>
          </a:prstGeom>
        </p:spPr>
        <p:txBody>
          <a:bodyPr wrap="square" lIns="0" tIns="0" rIns="0" bIns="0" rtlCol="0">
            <a:spAutoFit/>
          </a:bodyPr>
          <a:lstStyle/>
          <a:p>
            <a:pPr algn="l"/>
            <a:r>
              <a:rPr lang="en-US" sz="700" b="1" dirty="0">
                <a:latin typeface="Calibri" panose="020F0502020204030204" pitchFamily="34" charset="0"/>
                <a:cs typeface="Calibri" panose="020F0502020204030204" pitchFamily="34" charset="0"/>
              </a:rPr>
              <a:t>Google’s Gen AI Tech Stack</a:t>
            </a:r>
          </a:p>
          <a:p>
            <a:pPr algn="l"/>
            <a:r>
              <a:rPr lang="en-US" sz="700" b="1" dirty="0">
                <a:latin typeface="Calibri" panose="020F0502020204030204" pitchFamily="34" charset="0"/>
                <a:cs typeface="Calibri" panose="020F0502020204030204" pitchFamily="34" charset="0"/>
              </a:rPr>
              <a:t>PaLM2</a:t>
            </a:r>
          </a:p>
          <a:p>
            <a:pPr algn="l"/>
            <a:r>
              <a:rPr lang="en-US" sz="700" b="1" dirty="0">
                <a:latin typeface="Calibri" panose="020F0502020204030204" pitchFamily="34" charset="0"/>
                <a:cs typeface="Calibri" panose="020F0502020204030204" pitchFamily="34" charset="0"/>
              </a:rPr>
              <a:t>Codey, Bard, Vertex AI, </a:t>
            </a:r>
            <a:r>
              <a:rPr lang="en-US" sz="700" b="1" dirty="0" err="1">
                <a:latin typeface="Calibri" panose="020F0502020204030204" pitchFamily="34" charset="0"/>
                <a:cs typeface="Calibri" panose="020F0502020204030204" pitchFamily="34" charset="0"/>
              </a:rPr>
              <a:t>LaMDA</a:t>
            </a:r>
            <a:r>
              <a:rPr lang="en-US" sz="700" b="1" dirty="0">
                <a:latin typeface="Calibri" panose="020F0502020204030204" pitchFamily="34" charset="0"/>
                <a:cs typeface="Calibri" panose="020F0502020204030204" pitchFamily="34" charset="0"/>
              </a:rPr>
              <a:t>, </a:t>
            </a:r>
            <a:r>
              <a:rPr lang="en-US" sz="700" b="1" dirty="0" err="1">
                <a:latin typeface="Calibri" panose="020F0502020204030204" pitchFamily="34" charset="0"/>
                <a:cs typeface="Calibri" panose="020F0502020204030204" pitchFamily="34" charset="0"/>
              </a:rPr>
              <a:t>Chincilla</a:t>
            </a:r>
            <a:r>
              <a:rPr lang="en-US" sz="700" b="1" dirty="0">
                <a:latin typeface="Calibri" panose="020F0502020204030204" pitchFamily="34" charset="0"/>
                <a:cs typeface="Calibri" panose="020F0502020204030204" pitchFamily="34" charset="0"/>
              </a:rPr>
              <a:t> AI</a:t>
            </a:r>
            <a:endParaRPr lang="en-IN" sz="7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333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Node.js? - DevTeam.Space">
            <a:extLst>
              <a:ext uri="{FF2B5EF4-FFF2-40B4-BE49-F238E27FC236}">
                <a16:creationId xmlns:a16="http://schemas.microsoft.com/office/drawing/2014/main" id="{E7F97E30-F0E8-458B-999E-15B9EF5D9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544" y="3112062"/>
            <a:ext cx="1046238" cy="7836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oogle Cloud brings generative AI to developers, businesses, and  governments | Google Cloud Blog">
            <a:extLst>
              <a:ext uri="{FF2B5EF4-FFF2-40B4-BE49-F238E27FC236}">
                <a16:creationId xmlns:a16="http://schemas.microsoft.com/office/drawing/2014/main" id="{EF5E0DC6-E64A-01F4-AD2F-3024F215BA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925" y="2754999"/>
            <a:ext cx="1292649" cy="63420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8" descr="Training and Deploying A Deep Learning Model in Keras MobileNet V2 and  Heroku: A Step-by-Step Tutorial Part 2 | by Mohammed Alnakli |  HackerNoon.com | Medium">
            <a:extLst>
              <a:ext uri="{FF2B5EF4-FFF2-40B4-BE49-F238E27FC236}">
                <a16:creationId xmlns:a16="http://schemas.microsoft.com/office/drawing/2014/main" id="{2183D69D-50F6-4CC7-9ABE-0F0F08FD4B2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4755"/>
          <a:stretch/>
        </p:blipFill>
        <p:spPr bwMode="auto">
          <a:xfrm>
            <a:off x="7294504" y="3201574"/>
            <a:ext cx="732313" cy="65080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0" descr="Python icon - Free download on Iconfinder">
            <a:extLst>
              <a:ext uri="{FF2B5EF4-FFF2-40B4-BE49-F238E27FC236}">
                <a16:creationId xmlns:a16="http://schemas.microsoft.com/office/drawing/2014/main" id="{F6BCCEBE-4D6B-4614-BAAC-CD516CB35E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1521" y="3347429"/>
            <a:ext cx="359093" cy="35909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Training and Deploying A Deep Learning Model in Keras MobileNet V2 and  Heroku: A Step-by-Step Tutorial Part 2 | by Mohammed Alnakli |  HackerNoon.com | Medium">
            <a:extLst>
              <a:ext uri="{FF2B5EF4-FFF2-40B4-BE49-F238E27FC236}">
                <a16:creationId xmlns:a16="http://schemas.microsoft.com/office/drawing/2014/main" id="{182B1EEC-D1DB-4689-8024-5B87A22864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415" r="23482"/>
          <a:stretch/>
        </p:blipFill>
        <p:spPr bwMode="auto">
          <a:xfrm>
            <a:off x="8183221" y="3190839"/>
            <a:ext cx="422493" cy="6508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z="2800" dirty="0">
                <a:solidFill>
                  <a:schemeClr val="bg1">
                    <a:lumMod val="65000"/>
                  </a:schemeClr>
                </a:solidFill>
                <a:latin typeface="Baguet Script" panose="00000500000000000000" pitchFamily="2" charset="0"/>
              </a:rPr>
              <a:t>How would the rubber hit the road</a:t>
            </a:r>
            <a:br>
              <a:rPr lang="en-US" sz="2800" dirty="0">
                <a:solidFill>
                  <a:schemeClr val="bg1">
                    <a:lumMod val="65000"/>
                  </a:schemeClr>
                </a:solidFill>
                <a:latin typeface="Baguet Script" panose="00000500000000000000" pitchFamily="2" charset="0"/>
              </a:rPr>
            </a:br>
            <a:r>
              <a:rPr lang="en-US" sz="2800" dirty="0">
                <a:solidFill>
                  <a:schemeClr val="bg1">
                    <a:lumMod val="65000"/>
                  </a:schemeClr>
                </a:solidFill>
                <a:latin typeface="Baguet Script" panose="00000500000000000000" pitchFamily="2" charset="0"/>
              </a:rPr>
              <a:t>Architecture &amp; Tech stack …</a:t>
            </a:r>
          </a:p>
        </p:txBody>
      </p:sp>
      <p:sp>
        <p:nvSpPr>
          <p:cNvPr id="4" name="Footer Placeholder 3"/>
          <p:cNvSpPr>
            <a:spLocks noGrp="1"/>
          </p:cNvSpPr>
          <p:nvPr>
            <p:ph type="ftr" sz="quarter" idx="3"/>
          </p:nvPr>
        </p:nvSpPr>
        <p:spPr/>
        <p:txBody>
          <a:bodyPr/>
          <a:lstStyle/>
          <a:p>
            <a:r>
              <a:rPr lang="en-US" dirty="0"/>
              <a:t>© 2022 Cognizant</a:t>
            </a:r>
          </a:p>
        </p:txBody>
      </p:sp>
      <p:sp>
        <p:nvSpPr>
          <p:cNvPr id="5" name="Slide Number Placeholder 4"/>
          <p:cNvSpPr>
            <a:spLocks noGrp="1"/>
          </p:cNvSpPr>
          <p:nvPr>
            <p:ph type="sldNum" sz="quarter" idx="4"/>
          </p:nvPr>
        </p:nvSpPr>
        <p:spPr/>
        <p:txBody>
          <a:bodyPr/>
          <a:lstStyle/>
          <a:p>
            <a:fld id="{2EFEF571-C9B4-4D92-A7F7-315B894862A8}" type="slidenum">
              <a:rPr lang="en-US" smtClean="0"/>
              <a:pPr/>
              <a:t>6</a:t>
            </a:fld>
            <a:endParaRPr lang="en-US" dirty="0"/>
          </a:p>
        </p:txBody>
      </p:sp>
      <p:pic>
        <p:nvPicPr>
          <p:cNvPr id="6" name="Picture 8" descr="Set hand drawn rectangle, photo, foto frame. Text box from smears ...">
            <a:extLst>
              <a:ext uri="{FF2B5EF4-FFF2-40B4-BE49-F238E27FC236}">
                <a16:creationId xmlns:a16="http://schemas.microsoft.com/office/drawing/2014/main" id="{C5996E01-9348-40DF-B6A7-244326E691BD}"/>
              </a:ext>
            </a:extLst>
          </p:cNvPr>
          <p:cNvPicPr>
            <a:picLocks noChangeAspect="1" noChangeArrowheads="1"/>
          </p:cNvPicPr>
          <p:nvPr/>
        </p:nvPicPr>
        <p:blipFill rotWithShape="1">
          <a:blip r:embed="rId6">
            <a:duotone>
              <a:schemeClr val="accent1">
                <a:shade val="45000"/>
                <a:satMod val="135000"/>
              </a:schemeClr>
              <a:prstClr val="white"/>
            </a:duotone>
            <a:extLst>
              <a:ext uri="{28A0092B-C50C-407E-A947-70E740481C1C}">
                <a14:useLocalDpi xmlns:a14="http://schemas.microsoft.com/office/drawing/2010/main" val="0"/>
              </a:ext>
            </a:extLst>
          </a:blip>
          <a:srcRect l="4184" t="8739" r="65440" b="72061"/>
          <a:stretch/>
        </p:blipFill>
        <p:spPr bwMode="auto">
          <a:xfrm>
            <a:off x="4477187" y="3808586"/>
            <a:ext cx="1688913" cy="10675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Set hand drawn rectangle, photo, foto frame. Text box from smears ...">
            <a:extLst>
              <a:ext uri="{FF2B5EF4-FFF2-40B4-BE49-F238E27FC236}">
                <a16:creationId xmlns:a16="http://schemas.microsoft.com/office/drawing/2014/main" id="{BA6D155A-8FE1-499B-B9DC-0B514A94EBD7}"/>
              </a:ext>
            </a:extLst>
          </p:cNvPr>
          <p:cNvPicPr>
            <a:picLocks noChangeAspect="1" noChangeArrowheads="1"/>
          </p:cNvPicPr>
          <p:nvPr/>
        </p:nvPicPr>
        <p:blipFill rotWithShape="1">
          <a:blip r:embed="rId6">
            <a:duotone>
              <a:schemeClr val="accent1">
                <a:shade val="45000"/>
                <a:satMod val="135000"/>
              </a:schemeClr>
              <a:prstClr val="white"/>
            </a:duotone>
            <a:extLst>
              <a:ext uri="{28A0092B-C50C-407E-A947-70E740481C1C}">
                <a14:useLocalDpi xmlns:a14="http://schemas.microsoft.com/office/drawing/2010/main" val="0"/>
              </a:ext>
            </a:extLst>
          </a:blip>
          <a:srcRect l="4184" t="8739" r="65440" b="72061"/>
          <a:stretch/>
        </p:blipFill>
        <p:spPr bwMode="auto">
          <a:xfrm>
            <a:off x="2455648" y="3808586"/>
            <a:ext cx="1688913" cy="10675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ircle Pen Stock Illustrations – 20,399 Circle Pen Stock ...">
            <a:extLst>
              <a:ext uri="{FF2B5EF4-FFF2-40B4-BE49-F238E27FC236}">
                <a16:creationId xmlns:a16="http://schemas.microsoft.com/office/drawing/2014/main" id="{F6355E30-0FA3-40B2-97A3-4F2118488F43}"/>
              </a:ext>
            </a:extLst>
          </p:cNvPr>
          <p:cNvPicPr>
            <a:picLocks noChangeAspect="1" noChangeArrowheads="1"/>
          </p:cNvPicPr>
          <p:nvPr/>
        </p:nvPicPr>
        <p:blipFill>
          <a:blip r:embed="rId7">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0460" y="1152891"/>
            <a:ext cx="993598" cy="7097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and drawn doodle lines pencil stroke underline Vector Image">
            <a:extLst>
              <a:ext uri="{FF2B5EF4-FFF2-40B4-BE49-F238E27FC236}">
                <a16:creationId xmlns:a16="http://schemas.microsoft.com/office/drawing/2014/main" id="{C2273E5E-057D-4C98-8F91-474F46E663B6}"/>
              </a:ext>
            </a:extLst>
          </p:cNvPr>
          <p:cNvPicPr>
            <a:picLocks noChangeAspect="1" noChangeArrowheads="1"/>
          </p:cNvPicPr>
          <p:nvPr/>
        </p:nvPicPr>
        <p:blipFill rotWithShape="1">
          <a:blip r:embed="rId8">
            <a:clrChange>
              <a:clrFrom>
                <a:srgbClr val="FFFFFF"/>
              </a:clrFrom>
              <a:clrTo>
                <a:srgbClr val="FFFFFF">
                  <a:alpha val="0"/>
                </a:srgbClr>
              </a:clrTo>
            </a:clrChange>
            <a:duotone>
              <a:srgbClr val="D9D9D9">
                <a:shade val="45000"/>
                <a:satMod val="135000"/>
              </a:srgbClr>
              <a:prstClr val="white"/>
            </a:duotone>
            <a:extLst>
              <a:ext uri="{28A0092B-C50C-407E-A947-70E740481C1C}">
                <a14:useLocalDpi xmlns:a14="http://schemas.microsoft.com/office/drawing/2010/main" val="0"/>
              </a:ext>
            </a:extLst>
          </a:blip>
          <a:srcRect l="50936" t="17770" r="5507" b="78235"/>
          <a:stretch/>
        </p:blipFill>
        <p:spPr bwMode="auto">
          <a:xfrm rot="10800000">
            <a:off x="180460" y="1717825"/>
            <a:ext cx="8673525" cy="3918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ircle Pen Stock Illustrations – 20,399 Circle Pen Stock ...">
            <a:extLst>
              <a:ext uri="{FF2B5EF4-FFF2-40B4-BE49-F238E27FC236}">
                <a16:creationId xmlns:a16="http://schemas.microsoft.com/office/drawing/2014/main" id="{E6D2280C-57AE-4566-80EA-3D3F3F09C5B0}"/>
              </a:ext>
            </a:extLst>
          </p:cNvPr>
          <p:cNvPicPr>
            <a:picLocks noChangeAspect="1" noChangeArrowheads="1"/>
          </p:cNvPicPr>
          <p:nvPr/>
        </p:nvPicPr>
        <p:blipFill>
          <a:blip r:embed="rId7">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0460" y="1955364"/>
            <a:ext cx="993598" cy="70971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and drawn doodle lines pencil stroke underline Vector Image">
            <a:extLst>
              <a:ext uri="{FF2B5EF4-FFF2-40B4-BE49-F238E27FC236}">
                <a16:creationId xmlns:a16="http://schemas.microsoft.com/office/drawing/2014/main" id="{29E24887-FC28-4F0E-8C90-373581500225}"/>
              </a:ext>
            </a:extLst>
          </p:cNvPr>
          <p:cNvPicPr>
            <a:picLocks noChangeAspect="1" noChangeArrowheads="1"/>
          </p:cNvPicPr>
          <p:nvPr/>
        </p:nvPicPr>
        <p:blipFill rotWithShape="1">
          <a:blip r:embed="rId8">
            <a:clrChange>
              <a:clrFrom>
                <a:srgbClr val="FFFFFF"/>
              </a:clrFrom>
              <a:clrTo>
                <a:srgbClr val="FFFFFF">
                  <a:alpha val="0"/>
                </a:srgbClr>
              </a:clrTo>
            </a:clrChange>
            <a:duotone>
              <a:srgbClr val="D9D9D9">
                <a:shade val="45000"/>
                <a:satMod val="135000"/>
              </a:srgbClr>
              <a:prstClr val="white"/>
            </a:duotone>
            <a:extLst>
              <a:ext uri="{28A0092B-C50C-407E-A947-70E740481C1C}">
                <a14:useLocalDpi xmlns:a14="http://schemas.microsoft.com/office/drawing/2010/main" val="0"/>
              </a:ext>
            </a:extLst>
          </a:blip>
          <a:srcRect l="50936" t="17770" r="5507" b="78235"/>
          <a:stretch/>
        </p:blipFill>
        <p:spPr bwMode="auto">
          <a:xfrm rot="10800000">
            <a:off x="180460" y="2665077"/>
            <a:ext cx="8673525" cy="3918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ircle Pen Stock Illustrations – 20,399 Circle Pen Stock ...">
            <a:extLst>
              <a:ext uri="{FF2B5EF4-FFF2-40B4-BE49-F238E27FC236}">
                <a16:creationId xmlns:a16="http://schemas.microsoft.com/office/drawing/2014/main" id="{510BF742-C4DA-4BD9-A5AF-D99A9706201E}"/>
              </a:ext>
            </a:extLst>
          </p:cNvPr>
          <p:cNvPicPr>
            <a:picLocks noChangeAspect="1" noChangeArrowheads="1"/>
          </p:cNvPicPr>
          <p:nvPr/>
        </p:nvPicPr>
        <p:blipFill>
          <a:blip r:embed="rId7">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0460" y="2902615"/>
            <a:ext cx="993598" cy="70971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and drawn doodle lines pencil stroke underline Vector Image">
            <a:extLst>
              <a:ext uri="{FF2B5EF4-FFF2-40B4-BE49-F238E27FC236}">
                <a16:creationId xmlns:a16="http://schemas.microsoft.com/office/drawing/2014/main" id="{CA2B8505-6A94-4AD2-BB52-EF57EFA6E070}"/>
              </a:ext>
            </a:extLst>
          </p:cNvPr>
          <p:cNvPicPr>
            <a:picLocks noChangeAspect="1" noChangeArrowheads="1"/>
          </p:cNvPicPr>
          <p:nvPr/>
        </p:nvPicPr>
        <p:blipFill rotWithShape="1">
          <a:blip r:embed="rId8">
            <a:clrChange>
              <a:clrFrom>
                <a:srgbClr val="FFFFFF"/>
              </a:clrFrom>
              <a:clrTo>
                <a:srgbClr val="FFFFFF">
                  <a:alpha val="0"/>
                </a:srgbClr>
              </a:clrTo>
            </a:clrChange>
            <a:duotone>
              <a:srgbClr val="D9D9D9">
                <a:shade val="45000"/>
                <a:satMod val="135000"/>
              </a:srgbClr>
              <a:prstClr val="white"/>
            </a:duotone>
            <a:extLst>
              <a:ext uri="{28A0092B-C50C-407E-A947-70E740481C1C}">
                <a14:useLocalDpi xmlns:a14="http://schemas.microsoft.com/office/drawing/2010/main" val="0"/>
              </a:ext>
            </a:extLst>
          </a:blip>
          <a:srcRect l="50936" t="17770" r="5507" b="78235"/>
          <a:stretch/>
        </p:blipFill>
        <p:spPr bwMode="auto">
          <a:xfrm rot="10800000">
            <a:off x="180460" y="3612328"/>
            <a:ext cx="8673525" cy="39181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ircle Pen Stock Illustrations – 20,399 Circle Pen Stock ...">
            <a:extLst>
              <a:ext uri="{FF2B5EF4-FFF2-40B4-BE49-F238E27FC236}">
                <a16:creationId xmlns:a16="http://schemas.microsoft.com/office/drawing/2014/main" id="{F7EA7D2B-1B4B-4DC1-A9B8-726515DCC701}"/>
              </a:ext>
            </a:extLst>
          </p:cNvPr>
          <p:cNvPicPr>
            <a:picLocks noChangeAspect="1" noChangeArrowheads="1"/>
          </p:cNvPicPr>
          <p:nvPr/>
        </p:nvPicPr>
        <p:blipFill>
          <a:blip r:embed="rId7">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0460" y="3849867"/>
            <a:ext cx="993598" cy="70971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Business Man icon | Myiconfinder">
            <a:extLst>
              <a:ext uri="{FF2B5EF4-FFF2-40B4-BE49-F238E27FC236}">
                <a16:creationId xmlns:a16="http://schemas.microsoft.com/office/drawing/2014/main" id="{6303D564-8DB4-40FB-BCCD-CB4EE16E05F8}"/>
              </a:ext>
            </a:extLst>
          </p:cNvPr>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73161" y="1127773"/>
            <a:ext cx="594353" cy="59435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Business Man icon | Myiconfinder">
            <a:extLst>
              <a:ext uri="{FF2B5EF4-FFF2-40B4-BE49-F238E27FC236}">
                <a16:creationId xmlns:a16="http://schemas.microsoft.com/office/drawing/2014/main" id="{095C29B4-096F-4838-8A36-6B99C846FD6E}"/>
              </a:ext>
            </a:extLst>
          </p:cNvPr>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05045" y="1126195"/>
            <a:ext cx="594353" cy="59435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ethereum logo">
            <a:extLst>
              <a:ext uri="{FF2B5EF4-FFF2-40B4-BE49-F238E27FC236}">
                <a16:creationId xmlns:a16="http://schemas.microsoft.com/office/drawing/2014/main" id="{DF944EB3-4BFF-46F8-9FAD-38626C30E61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09636" y="4196330"/>
            <a:ext cx="1144427" cy="286743"/>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5A3154A1-BAC6-4FFF-8F2A-6C5BF1E20E01}"/>
              </a:ext>
            </a:extLst>
          </p:cNvPr>
          <p:cNvSpPr txBox="1"/>
          <p:nvPr/>
        </p:nvSpPr>
        <p:spPr>
          <a:xfrm>
            <a:off x="235424" y="1391302"/>
            <a:ext cx="907926" cy="276999"/>
          </a:xfrm>
          <a:prstGeom prst="rect">
            <a:avLst/>
          </a:prstGeom>
          <a:noFill/>
        </p:spPr>
        <p:txBody>
          <a:bodyPr wrap="square" rtlCol="0">
            <a:spAutoFit/>
          </a:bodyPr>
          <a:lstStyle/>
          <a:p>
            <a:pPr algn="ctr" defTabSz="685800"/>
            <a:r>
              <a:rPr lang="en-US" sz="1200" b="1" dirty="0">
                <a:solidFill>
                  <a:srgbClr val="00B050"/>
                </a:solidFill>
                <a:latin typeface="Century Gothic" panose="020B0502020202020204" pitchFamily="34" charset="0"/>
              </a:rPr>
              <a:t>Actors</a:t>
            </a:r>
          </a:p>
        </p:txBody>
      </p:sp>
      <p:sp>
        <p:nvSpPr>
          <p:cNvPr id="24" name="TextBox 23">
            <a:extLst>
              <a:ext uri="{FF2B5EF4-FFF2-40B4-BE49-F238E27FC236}">
                <a16:creationId xmlns:a16="http://schemas.microsoft.com/office/drawing/2014/main" id="{34F6479A-1F93-42F2-B1CC-FD29CDF663A4}"/>
              </a:ext>
            </a:extLst>
          </p:cNvPr>
          <p:cNvSpPr txBox="1"/>
          <p:nvPr/>
        </p:nvSpPr>
        <p:spPr>
          <a:xfrm>
            <a:off x="235424" y="2189141"/>
            <a:ext cx="907926" cy="276999"/>
          </a:xfrm>
          <a:prstGeom prst="rect">
            <a:avLst/>
          </a:prstGeom>
          <a:noFill/>
        </p:spPr>
        <p:txBody>
          <a:bodyPr wrap="square" rtlCol="0">
            <a:spAutoFit/>
          </a:bodyPr>
          <a:lstStyle/>
          <a:p>
            <a:pPr algn="ctr" defTabSz="685800"/>
            <a:r>
              <a:rPr lang="en-US" sz="1200" b="1" dirty="0">
                <a:solidFill>
                  <a:srgbClr val="00B050"/>
                </a:solidFill>
                <a:latin typeface="Century Gothic" panose="020B0502020202020204" pitchFamily="34" charset="0"/>
              </a:rPr>
              <a:t>Front-End</a:t>
            </a:r>
          </a:p>
        </p:txBody>
      </p:sp>
      <p:sp>
        <p:nvSpPr>
          <p:cNvPr id="25" name="TextBox 24">
            <a:extLst>
              <a:ext uri="{FF2B5EF4-FFF2-40B4-BE49-F238E27FC236}">
                <a16:creationId xmlns:a16="http://schemas.microsoft.com/office/drawing/2014/main" id="{78E187B8-F51C-4574-974A-6A1413E0E56E}"/>
              </a:ext>
            </a:extLst>
          </p:cNvPr>
          <p:cNvSpPr txBox="1"/>
          <p:nvPr/>
        </p:nvSpPr>
        <p:spPr>
          <a:xfrm>
            <a:off x="235424" y="3070960"/>
            <a:ext cx="907926" cy="461665"/>
          </a:xfrm>
          <a:prstGeom prst="rect">
            <a:avLst/>
          </a:prstGeom>
          <a:noFill/>
        </p:spPr>
        <p:txBody>
          <a:bodyPr wrap="square" rtlCol="0">
            <a:spAutoFit/>
          </a:bodyPr>
          <a:lstStyle/>
          <a:p>
            <a:pPr algn="ctr" defTabSz="685800"/>
            <a:r>
              <a:rPr lang="en-US" sz="1200" b="1" dirty="0">
                <a:solidFill>
                  <a:srgbClr val="00B050"/>
                </a:solidFill>
                <a:latin typeface="Century Gothic" panose="020B0502020202020204" pitchFamily="34" charset="0"/>
              </a:rPr>
              <a:t>Middle Layer</a:t>
            </a:r>
          </a:p>
        </p:txBody>
      </p:sp>
      <p:sp>
        <p:nvSpPr>
          <p:cNvPr id="26" name="TextBox 25">
            <a:extLst>
              <a:ext uri="{FF2B5EF4-FFF2-40B4-BE49-F238E27FC236}">
                <a16:creationId xmlns:a16="http://schemas.microsoft.com/office/drawing/2014/main" id="{98FF4BA3-507A-424E-818A-E78CA4A78EAD}"/>
              </a:ext>
            </a:extLst>
          </p:cNvPr>
          <p:cNvSpPr txBox="1"/>
          <p:nvPr/>
        </p:nvSpPr>
        <p:spPr>
          <a:xfrm>
            <a:off x="256801" y="4085791"/>
            <a:ext cx="907926" cy="276999"/>
          </a:xfrm>
          <a:prstGeom prst="rect">
            <a:avLst/>
          </a:prstGeom>
          <a:noFill/>
        </p:spPr>
        <p:txBody>
          <a:bodyPr wrap="square" rtlCol="0">
            <a:spAutoFit/>
          </a:bodyPr>
          <a:lstStyle/>
          <a:p>
            <a:pPr algn="ctr" defTabSz="685800"/>
            <a:r>
              <a:rPr lang="en-US" sz="1200" b="1" dirty="0">
                <a:solidFill>
                  <a:srgbClr val="00B050"/>
                </a:solidFill>
                <a:latin typeface="Century Gothic" panose="020B0502020202020204" pitchFamily="34" charset="0"/>
              </a:rPr>
              <a:t>Storage</a:t>
            </a:r>
          </a:p>
        </p:txBody>
      </p:sp>
      <p:sp>
        <p:nvSpPr>
          <p:cNvPr id="27" name="TextBox 26">
            <a:extLst>
              <a:ext uri="{FF2B5EF4-FFF2-40B4-BE49-F238E27FC236}">
                <a16:creationId xmlns:a16="http://schemas.microsoft.com/office/drawing/2014/main" id="{0998D997-6033-4968-8FCF-AA43AF5F22ED}"/>
              </a:ext>
            </a:extLst>
          </p:cNvPr>
          <p:cNvSpPr txBox="1"/>
          <p:nvPr/>
        </p:nvSpPr>
        <p:spPr>
          <a:xfrm>
            <a:off x="2342307" y="2106774"/>
            <a:ext cx="3604507" cy="461665"/>
          </a:xfrm>
          <a:prstGeom prst="rect">
            <a:avLst/>
          </a:prstGeom>
          <a:noFill/>
        </p:spPr>
        <p:txBody>
          <a:bodyPr wrap="square" rtlCol="0">
            <a:spAutoFit/>
          </a:bodyPr>
          <a:lstStyle/>
          <a:p>
            <a:pPr algn="ctr" defTabSz="685800"/>
            <a:r>
              <a:rPr lang="en-US" sz="1200" dirty="0">
                <a:latin typeface="Century Gothic" panose="020B0502020202020204" pitchFamily="34" charset="0"/>
              </a:rPr>
              <a:t>USER INTERFACE LAYER BUILT WITH </a:t>
            </a:r>
            <a:br>
              <a:rPr lang="en-US" sz="1200" dirty="0">
                <a:latin typeface="Century Gothic" panose="020B0502020202020204" pitchFamily="34" charset="0"/>
              </a:rPr>
            </a:br>
            <a:r>
              <a:rPr lang="en-US" sz="1200" dirty="0">
                <a:latin typeface="Century Gothic" panose="020B0502020202020204" pitchFamily="34" charset="0"/>
              </a:rPr>
              <a:t>HTML5 + CSS + ReactJS</a:t>
            </a:r>
          </a:p>
        </p:txBody>
      </p:sp>
      <p:sp>
        <p:nvSpPr>
          <p:cNvPr id="28" name="TextBox 27">
            <a:extLst>
              <a:ext uri="{FF2B5EF4-FFF2-40B4-BE49-F238E27FC236}">
                <a16:creationId xmlns:a16="http://schemas.microsoft.com/office/drawing/2014/main" id="{7555DF69-89F4-4EEA-8AD1-439A8A0D3E03}"/>
              </a:ext>
            </a:extLst>
          </p:cNvPr>
          <p:cNvSpPr txBox="1"/>
          <p:nvPr/>
        </p:nvSpPr>
        <p:spPr>
          <a:xfrm>
            <a:off x="1498183" y="3083560"/>
            <a:ext cx="4317605" cy="646331"/>
          </a:xfrm>
          <a:prstGeom prst="rect">
            <a:avLst/>
          </a:prstGeom>
          <a:noFill/>
        </p:spPr>
        <p:txBody>
          <a:bodyPr wrap="square" rtlCol="0">
            <a:spAutoFit/>
          </a:bodyPr>
          <a:lstStyle/>
          <a:p>
            <a:pPr algn="ctr" defTabSz="685800"/>
            <a:r>
              <a:rPr lang="en-US" sz="1200" dirty="0">
                <a:latin typeface="Century Gothic" panose="020B0502020202020204" pitchFamily="34" charset="0"/>
              </a:rPr>
              <a:t>BUSINESS SERVICE LAYER BUILT WITH NodeJS + Python + </a:t>
            </a:r>
            <a:r>
              <a:rPr lang="en-US" sz="1200" dirty="0" err="1">
                <a:latin typeface="Century Gothic" panose="020B0502020202020204" pitchFamily="34" charset="0"/>
              </a:rPr>
              <a:t>Keras</a:t>
            </a:r>
            <a:r>
              <a:rPr lang="en-US" sz="1200" dirty="0">
                <a:latin typeface="Century Gothic" panose="020B0502020202020204" pitchFamily="34" charset="0"/>
              </a:rPr>
              <a:t> + Tensor Flow + Google’s Generative AI Tech Stack – PaLM2, Codey, Vertex AI, </a:t>
            </a:r>
            <a:r>
              <a:rPr lang="en-US" sz="1200" dirty="0" err="1">
                <a:latin typeface="Century Gothic" panose="020B0502020202020204" pitchFamily="34" charset="0"/>
              </a:rPr>
              <a:t>LaMDA</a:t>
            </a:r>
            <a:r>
              <a:rPr lang="en-US" sz="1200" dirty="0">
                <a:latin typeface="Century Gothic" panose="020B0502020202020204" pitchFamily="34" charset="0"/>
              </a:rPr>
              <a:t>, </a:t>
            </a:r>
            <a:r>
              <a:rPr lang="en-US" sz="1200" dirty="0" err="1">
                <a:latin typeface="Century Gothic" panose="020B0502020202020204" pitchFamily="34" charset="0"/>
              </a:rPr>
              <a:t>Chincilla</a:t>
            </a:r>
            <a:r>
              <a:rPr lang="en-US" sz="1200" dirty="0">
                <a:latin typeface="Century Gothic" panose="020B0502020202020204" pitchFamily="34" charset="0"/>
              </a:rPr>
              <a:t> AI</a:t>
            </a:r>
          </a:p>
        </p:txBody>
      </p:sp>
      <p:sp>
        <p:nvSpPr>
          <p:cNvPr id="29" name="Rectangle 28">
            <a:extLst>
              <a:ext uri="{FF2B5EF4-FFF2-40B4-BE49-F238E27FC236}">
                <a16:creationId xmlns:a16="http://schemas.microsoft.com/office/drawing/2014/main" id="{AE5D8370-1CF8-489D-BA05-541E643F9ECF}"/>
              </a:ext>
            </a:extLst>
          </p:cNvPr>
          <p:cNvSpPr/>
          <p:nvPr/>
        </p:nvSpPr>
        <p:spPr>
          <a:xfrm>
            <a:off x="8149590" y="1308872"/>
            <a:ext cx="1303020" cy="253916"/>
          </a:xfrm>
          <a:prstGeom prst="rect">
            <a:avLst/>
          </a:prstGeom>
        </p:spPr>
        <p:txBody>
          <a:bodyPr wrap="square">
            <a:spAutoFit/>
          </a:bodyPr>
          <a:lstStyle/>
          <a:p>
            <a:pPr defTabSz="685800">
              <a:defRPr/>
            </a:pPr>
            <a:r>
              <a:rPr lang="en-US" sz="1050" b="1" kern="0" dirty="0">
                <a:latin typeface="Century Gothic" panose="020B0502020202020204" pitchFamily="34" charset="0"/>
              </a:rPr>
              <a:t>Admin</a:t>
            </a:r>
          </a:p>
        </p:txBody>
      </p:sp>
      <p:sp>
        <p:nvSpPr>
          <p:cNvPr id="31" name="Rectangle 30">
            <a:extLst>
              <a:ext uri="{FF2B5EF4-FFF2-40B4-BE49-F238E27FC236}">
                <a16:creationId xmlns:a16="http://schemas.microsoft.com/office/drawing/2014/main" id="{1A3AA261-71A4-4936-9E5F-6AA5D9890434}"/>
              </a:ext>
            </a:extLst>
          </p:cNvPr>
          <p:cNvSpPr/>
          <p:nvPr/>
        </p:nvSpPr>
        <p:spPr>
          <a:xfrm>
            <a:off x="4892986" y="1333593"/>
            <a:ext cx="1070097" cy="253916"/>
          </a:xfrm>
          <a:prstGeom prst="rect">
            <a:avLst/>
          </a:prstGeom>
        </p:spPr>
        <p:txBody>
          <a:bodyPr wrap="square">
            <a:spAutoFit/>
          </a:bodyPr>
          <a:lstStyle/>
          <a:p>
            <a:pPr algn="ctr" defTabSz="685800"/>
            <a:r>
              <a:rPr lang="en-US" sz="1050" b="1" kern="0" dirty="0">
                <a:latin typeface="Century Gothic" panose="020B0502020202020204" pitchFamily="34" charset="0"/>
              </a:rPr>
              <a:t>Bank Users</a:t>
            </a:r>
          </a:p>
        </p:txBody>
      </p:sp>
      <p:pic>
        <p:nvPicPr>
          <p:cNvPr id="35" name="Picture 34">
            <a:extLst>
              <a:ext uri="{FF2B5EF4-FFF2-40B4-BE49-F238E27FC236}">
                <a16:creationId xmlns:a16="http://schemas.microsoft.com/office/drawing/2014/main" id="{38C3C409-5DA2-40AA-A6B1-9722341693BC}"/>
              </a:ext>
            </a:extLst>
          </p:cNvPr>
          <p:cNvPicPr>
            <a:picLocks noChangeAspect="1"/>
          </p:cNvPicPr>
          <p:nvPr/>
        </p:nvPicPr>
        <p:blipFill rotWithShape="1">
          <a:blip r:embed="rId11"/>
          <a:srcRect t="31373" b="28507"/>
          <a:stretch/>
        </p:blipFill>
        <p:spPr>
          <a:xfrm>
            <a:off x="4952220" y="4236496"/>
            <a:ext cx="738845" cy="296420"/>
          </a:xfrm>
          <a:prstGeom prst="rect">
            <a:avLst/>
          </a:prstGeom>
        </p:spPr>
      </p:pic>
      <p:pic>
        <p:nvPicPr>
          <p:cNvPr id="37" name="Picture 36">
            <a:extLst>
              <a:ext uri="{FF2B5EF4-FFF2-40B4-BE49-F238E27FC236}">
                <a16:creationId xmlns:a16="http://schemas.microsoft.com/office/drawing/2014/main" id="{7CBDA84F-914A-4B0B-8ADF-6C8364862CD0}"/>
              </a:ext>
            </a:extLst>
          </p:cNvPr>
          <p:cNvPicPr>
            <a:picLocks noChangeAspect="1"/>
          </p:cNvPicPr>
          <p:nvPr/>
        </p:nvPicPr>
        <p:blipFill>
          <a:blip r:embed="rId12"/>
          <a:stretch>
            <a:fillRect/>
          </a:stretch>
        </p:blipFill>
        <p:spPr>
          <a:xfrm>
            <a:off x="6758376" y="2245391"/>
            <a:ext cx="213779" cy="213779"/>
          </a:xfrm>
          <a:prstGeom prst="rect">
            <a:avLst/>
          </a:prstGeom>
        </p:spPr>
      </p:pic>
      <p:pic>
        <p:nvPicPr>
          <p:cNvPr id="38" name="Picture 37">
            <a:extLst>
              <a:ext uri="{FF2B5EF4-FFF2-40B4-BE49-F238E27FC236}">
                <a16:creationId xmlns:a16="http://schemas.microsoft.com/office/drawing/2014/main" id="{EE39B200-0EB2-4362-887C-1EF9835E6CA0}"/>
              </a:ext>
            </a:extLst>
          </p:cNvPr>
          <p:cNvPicPr>
            <a:picLocks noChangeAspect="1"/>
          </p:cNvPicPr>
          <p:nvPr/>
        </p:nvPicPr>
        <p:blipFill rotWithShape="1">
          <a:blip r:embed="rId13"/>
          <a:srcRect b="12613"/>
          <a:stretch/>
        </p:blipFill>
        <p:spPr>
          <a:xfrm>
            <a:off x="7189634" y="2214121"/>
            <a:ext cx="317737" cy="299515"/>
          </a:xfrm>
          <a:prstGeom prst="rect">
            <a:avLst/>
          </a:prstGeom>
        </p:spPr>
      </p:pic>
      <p:pic>
        <p:nvPicPr>
          <p:cNvPr id="41" name="Picture 4" descr="Business Man icon | Myiconfinder">
            <a:extLst>
              <a:ext uri="{FF2B5EF4-FFF2-40B4-BE49-F238E27FC236}">
                <a16:creationId xmlns:a16="http://schemas.microsoft.com/office/drawing/2014/main" id="{3791273A-B6B9-406C-A051-CC9CDCBEADDE}"/>
              </a:ext>
            </a:extLst>
          </p:cNvPr>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52489" y="1127773"/>
            <a:ext cx="594353" cy="594353"/>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B2E81B76-3FCD-4BBC-AC07-FB9C1753B885}"/>
              </a:ext>
            </a:extLst>
          </p:cNvPr>
          <p:cNvSpPr/>
          <p:nvPr/>
        </p:nvSpPr>
        <p:spPr>
          <a:xfrm>
            <a:off x="1946842" y="1237961"/>
            <a:ext cx="1245938" cy="415498"/>
          </a:xfrm>
          <a:prstGeom prst="rect">
            <a:avLst/>
          </a:prstGeom>
        </p:spPr>
        <p:txBody>
          <a:bodyPr wrap="square">
            <a:spAutoFit/>
          </a:bodyPr>
          <a:lstStyle/>
          <a:p>
            <a:pPr algn="ctr" defTabSz="685800"/>
            <a:r>
              <a:rPr lang="en-US" sz="1050" b="1" kern="0" dirty="0">
                <a:latin typeface="Century Gothic" panose="020B0502020202020204" pitchFamily="34" charset="0"/>
              </a:rPr>
              <a:t>Banking Customers</a:t>
            </a:r>
          </a:p>
        </p:txBody>
      </p:sp>
      <p:pic>
        <p:nvPicPr>
          <p:cNvPr id="2052" name="Picture 4" descr="React (JavaScript library) - Wikipedia">
            <a:extLst>
              <a:ext uri="{FF2B5EF4-FFF2-40B4-BE49-F238E27FC236}">
                <a16:creationId xmlns:a16="http://schemas.microsoft.com/office/drawing/2014/main" id="{F4971BC7-FA60-4C7F-AE2A-3AE16988DFA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0660" y="2211756"/>
            <a:ext cx="375337" cy="325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18743B6-EA64-80DD-0EB7-548BFE98BB31}"/>
              </a:ext>
            </a:extLst>
          </p:cNvPr>
          <p:cNvSpPr txBox="1"/>
          <p:nvPr/>
        </p:nvSpPr>
        <p:spPr>
          <a:xfrm>
            <a:off x="7112349" y="2926142"/>
            <a:ext cx="1796227" cy="323165"/>
          </a:xfrm>
          <a:prstGeom prst="rect">
            <a:avLst/>
          </a:prstGeom>
        </p:spPr>
        <p:txBody>
          <a:bodyPr wrap="square" lIns="0" tIns="0" rIns="0" bIns="0" rtlCol="0">
            <a:spAutoFit/>
          </a:bodyPr>
          <a:lstStyle/>
          <a:p>
            <a:pPr algn="l"/>
            <a:r>
              <a:rPr lang="en-US" sz="700" b="1" dirty="0">
                <a:latin typeface="Calibri" panose="020F0502020204030204" pitchFamily="34" charset="0"/>
                <a:cs typeface="Calibri" panose="020F0502020204030204" pitchFamily="34" charset="0"/>
              </a:rPr>
              <a:t>Google’s Gen AI Tech Stack</a:t>
            </a:r>
          </a:p>
          <a:p>
            <a:pPr algn="l"/>
            <a:r>
              <a:rPr lang="en-US" sz="700" b="1" dirty="0">
                <a:latin typeface="Calibri" panose="020F0502020204030204" pitchFamily="34" charset="0"/>
                <a:cs typeface="Calibri" panose="020F0502020204030204" pitchFamily="34" charset="0"/>
              </a:rPr>
              <a:t>PaLM2, Codey, Bard, Vertex AI, </a:t>
            </a:r>
            <a:r>
              <a:rPr lang="en-US" sz="700" b="1" dirty="0" err="1">
                <a:latin typeface="Calibri" panose="020F0502020204030204" pitchFamily="34" charset="0"/>
                <a:cs typeface="Calibri" panose="020F0502020204030204" pitchFamily="34" charset="0"/>
              </a:rPr>
              <a:t>LaMDA</a:t>
            </a:r>
            <a:r>
              <a:rPr lang="en-US" sz="700" b="1" dirty="0">
                <a:latin typeface="Calibri" panose="020F0502020204030204" pitchFamily="34" charset="0"/>
                <a:cs typeface="Calibri" panose="020F0502020204030204" pitchFamily="34" charset="0"/>
              </a:rPr>
              <a:t>, Chinchilla AI</a:t>
            </a:r>
            <a:endParaRPr lang="en-IN" sz="7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97657"/>
      </p:ext>
    </p:extLst>
  </p:cSld>
  <p:clrMapOvr>
    <a:masterClrMapping/>
  </p:clrMapOvr>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1_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B15E3898E0F24CB91651B768CF0354" ma:contentTypeVersion="11" ma:contentTypeDescription="Create a new document." ma:contentTypeScope="" ma:versionID="df57ef969a893e4683510cd61b6135fd">
  <xsd:schema xmlns:xsd="http://www.w3.org/2001/XMLSchema" xmlns:xs="http://www.w3.org/2001/XMLSchema" xmlns:p="http://schemas.microsoft.com/office/2006/metadata/properties" xmlns:ns2="1e760fed-1da2-4e9d-a180-8950446a8e0e" xmlns:ns3="faef9fc0-00ec-4cc9-8acd-d229bed8012f" targetNamespace="http://schemas.microsoft.com/office/2006/metadata/properties" ma:root="true" ma:fieldsID="7ffad26c0d9e8e674bff276355eba7af" ns2:_="" ns3:_="">
    <xsd:import namespace="1e760fed-1da2-4e9d-a180-8950446a8e0e"/>
    <xsd:import namespace="faef9fc0-00ec-4cc9-8acd-d229bed8012f"/>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760fed-1da2-4e9d-a180-8950446a8e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ef9fc0-00ec-4cc9-8acd-d229bed8012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FFF623-8B8E-4C18-B44E-3ABE9C7E4D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760fed-1da2-4e9d-a180-8950446a8e0e"/>
    <ds:schemaRef ds:uri="faef9fc0-00ec-4cc9-8acd-d229bed801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421221-6257-44B8-A0C2-D26A1BFC5168}">
  <ds:schemaRefs>
    <ds:schemaRef ds:uri="http://schemas.microsoft.com/office/2006/documentManagement/types"/>
    <ds:schemaRef ds:uri="http://purl.org/dc/dcmitype/"/>
    <ds:schemaRef ds:uri="1e760fed-1da2-4e9d-a180-8950446a8e0e"/>
    <ds:schemaRef ds:uri="http://purl.org/dc/terms/"/>
    <ds:schemaRef ds:uri="http://schemas.microsoft.com/office/2006/metadata/properties"/>
    <ds:schemaRef ds:uri="http://schemas.microsoft.com/office/infopath/2007/PartnerControls"/>
    <ds:schemaRef ds:uri="http://schemas.openxmlformats.org/package/2006/metadata/core-properties"/>
    <ds:schemaRef ds:uri="faef9fc0-00ec-4cc9-8acd-d229bed8012f"/>
    <ds:schemaRef ds:uri="http://www.w3.org/XML/1998/namespace"/>
    <ds:schemaRef ds:uri="http://purl.org/dc/elements/1.1/"/>
  </ds:schemaRefs>
</ds:datastoreItem>
</file>

<file path=customXml/itemProps3.xml><?xml version="1.0" encoding="utf-8"?>
<ds:datastoreItem xmlns:ds="http://schemas.openxmlformats.org/officeDocument/2006/customXml" ds:itemID="{1CB683CF-7DFD-4974-9672-9F63D2D5A3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54628</TotalTime>
  <Words>1291</Words>
  <Application>Microsoft Office PowerPoint</Application>
  <PresentationFormat>On-screen Show (16:9)</PresentationFormat>
  <Paragraphs>132</Paragraphs>
  <Slides>6</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vt:i4>
      </vt:variant>
    </vt:vector>
  </HeadingPairs>
  <TitlesOfParts>
    <vt:vector size="16" baseType="lpstr">
      <vt:lpstr>Arial</vt:lpstr>
      <vt:lpstr>Arial Regular</vt:lpstr>
      <vt:lpstr>Avenir Next LT Pro Light</vt:lpstr>
      <vt:lpstr>Baguet Script</vt:lpstr>
      <vt:lpstr>Calibri</vt:lpstr>
      <vt:lpstr>Century Gothic</vt:lpstr>
      <vt:lpstr>Courier New</vt:lpstr>
      <vt:lpstr>Wingdings 2</vt:lpstr>
      <vt:lpstr>Cognizantnewbrand</vt:lpstr>
      <vt:lpstr>1_Cognizantnewbrand</vt:lpstr>
      <vt:lpstr>PowerPoint Presentation</vt:lpstr>
      <vt:lpstr>What is Emerald?</vt:lpstr>
      <vt:lpstr>ESG for Banks – Some Facts</vt:lpstr>
      <vt:lpstr>ESG for Banks – The Problem at Hand</vt:lpstr>
      <vt:lpstr>How would Emarald work?</vt:lpstr>
      <vt:lpstr>How would the rubber hit the road Architecture &amp; Tech stack …</vt:lpstr>
    </vt:vector>
  </TitlesOfParts>
  <Manager/>
  <Company>Cognizant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OCM CoE - Capabilities</dc:title>
  <dc:subject/>
  <dc:creator>user</dc:creator>
  <cp:keywords/>
  <dc:description/>
  <cp:lastModifiedBy>Dingankar, Mrunal (Cognizant)</cp:lastModifiedBy>
  <cp:revision>2332</cp:revision>
  <cp:lastPrinted>2020-02-12T20:07:34Z</cp:lastPrinted>
  <dcterms:created xsi:type="dcterms:W3CDTF">2018-08-01T04:55:58Z</dcterms:created>
  <dcterms:modified xsi:type="dcterms:W3CDTF">2023-08-07T08:17:34Z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0x01010094B15E3898E0F24CB91651B768CF0354</vt:lpwstr>
  </property>
</Properties>
</file>