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 id="2147484243" r:id="rId5"/>
  </p:sldMasterIdLst>
  <p:notesMasterIdLst>
    <p:notesMasterId r:id="rId7"/>
  </p:notesMasterIdLst>
  <p:handoutMasterIdLst>
    <p:handoutMasterId r:id="rId8"/>
  </p:handoutMasterIdLst>
  <p:sldIdLst>
    <p:sldId id="2147478501"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474785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65E"/>
    <a:srgbClr val="FEFDD5"/>
    <a:srgbClr val="328DFF"/>
    <a:srgbClr val="0033A0"/>
    <a:srgbClr val="D9D9D9"/>
    <a:srgbClr val="0A0C40"/>
    <a:srgbClr val="000063"/>
    <a:srgbClr val="00075F"/>
    <a:srgbClr val="050E48"/>
    <a:srgbClr val="2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29" autoAdjust="0"/>
    <p:restoredTop sz="96879" autoAdjust="0"/>
  </p:normalViewPr>
  <p:slideViewPr>
    <p:cSldViewPr snapToGrid="0">
      <p:cViewPr>
        <p:scale>
          <a:sx n="150" d="100"/>
          <a:sy n="150" d="100"/>
        </p:scale>
        <p:origin x="204" y="-492"/>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gankar, Mrunal (Cognizant)" userId="eba64429-1f33-445f-8c57-9deaf80cbba2" providerId="ADAL" clId="{5C3A56C9-C44D-4B11-B18C-32FAEABCA885}"/>
    <pc:docChg chg="undo redo custSel delSld modSld modSection">
      <pc:chgData name="Dingankar, Mrunal (Cognizant)" userId="eba64429-1f33-445f-8c57-9deaf80cbba2" providerId="ADAL" clId="{5C3A56C9-C44D-4B11-B18C-32FAEABCA885}" dt="2023-06-29T12:05:35.688" v="957" actId="20577"/>
      <pc:docMkLst>
        <pc:docMk/>
      </pc:docMkLst>
      <pc:sldChg chg="del">
        <pc:chgData name="Dingankar, Mrunal (Cognizant)" userId="eba64429-1f33-445f-8c57-9deaf80cbba2" providerId="ADAL" clId="{5C3A56C9-C44D-4B11-B18C-32FAEABCA885}" dt="2023-06-29T09:10:53.131" v="48" actId="47"/>
        <pc:sldMkLst>
          <pc:docMk/>
          <pc:sldMk cId="262797657" sldId="2166"/>
        </pc:sldMkLst>
      </pc:sldChg>
      <pc:sldChg chg="del">
        <pc:chgData name="Dingankar, Mrunal (Cognizant)" userId="eba64429-1f33-445f-8c57-9deaf80cbba2" providerId="ADAL" clId="{5C3A56C9-C44D-4B11-B18C-32FAEABCA885}" dt="2023-06-29T09:10:53.131" v="48" actId="47"/>
        <pc:sldMkLst>
          <pc:docMk/>
          <pc:sldMk cId="3833338865" sldId="2168"/>
        </pc:sldMkLst>
      </pc:sldChg>
      <pc:sldChg chg="del">
        <pc:chgData name="Dingankar, Mrunal (Cognizant)" userId="eba64429-1f33-445f-8c57-9deaf80cbba2" providerId="ADAL" clId="{5C3A56C9-C44D-4B11-B18C-32FAEABCA885}" dt="2023-06-29T09:10:53.131" v="48" actId="47"/>
        <pc:sldMkLst>
          <pc:docMk/>
          <pc:sldMk cId="2597371540" sldId="2186"/>
        </pc:sldMkLst>
      </pc:sldChg>
      <pc:sldChg chg="del">
        <pc:chgData name="Dingankar, Mrunal (Cognizant)" userId="eba64429-1f33-445f-8c57-9deaf80cbba2" providerId="ADAL" clId="{5C3A56C9-C44D-4B11-B18C-32FAEABCA885}" dt="2023-06-29T09:10:53.131" v="48" actId="47"/>
        <pc:sldMkLst>
          <pc:docMk/>
          <pc:sldMk cId="3184972077" sldId="2187"/>
        </pc:sldMkLst>
      </pc:sldChg>
      <pc:sldChg chg="del">
        <pc:chgData name="Dingankar, Mrunal (Cognizant)" userId="eba64429-1f33-445f-8c57-9deaf80cbba2" providerId="ADAL" clId="{5C3A56C9-C44D-4B11-B18C-32FAEABCA885}" dt="2023-06-29T09:10:53.131" v="48" actId="47"/>
        <pc:sldMkLst>
          <pc:docMk/>
          <pc:sldMk cId="271609543" sldId="2188"/>
        </pc:sldMkLst>
      </pc:sldChg>
      <pc:sldChg chg="modSp mod">
        <pc:chgData name="Dingankar, Mrunal (Cognizant)" userId="eba64429-1f33-445f-8c57-9deaf80cbba2" providerId="ADAL" clId="{5C3A56C9-C44D-4B11-B18C-32FAEABCA885}" dt="2023-06-29T12:05:35.688" v="957" actId="20577"/>
        <pc:sldMkLst>
          <pc:docMk/>
          <pc:sldMk cId="3867257931" sldId="2147478501"/>
        </pc:sldMkLst>
        <pc:spChg chg="mod">
          <ac:chgData name="Dingankar, Mrunal (Cognizant)" userId="eba64429-1f33-445f-8c57-9deaf80cbba2" providerId="ADAL" clId="{5C3A56C9-C44D-4B11-B18C-32FAEABCA885}" dt="2023-06-29T11:56:10.565" v="717" actId="1035"/>
          <ac:spMkLst>
            <pc:docMk/>
            <pc:sldMk cId="3867257931" sldId="2147478501"/>
            <ac:spMk id="5" creationId="{D239D8DC-34F7-C7EE-FD4B-1E2ACB166CFC}"/>
          </ac:spMkLst>
        </pc:spChg>
        <pc:spChg chg="mod">
          <ac:chgData name="Dingankar, Mrunal (Cognizant)" userId="eba64429-1f33-445f-8c57-9deaf80cbba2" providerId="ADAL" clId="{5C3A56C9-C44D-4B11-B18C-32FAEABCA885}" dt="2023-06-29T09:10:10.443" v="47" actId="113"/>
          <ac:spMkLst>
            <pc:docMk/>
            <pc:sldMk cId="3867257931" sldId="2147478501"/>
            <ac:spMk id="21" creationId="{AC800068-BFA5-4255-8032-2395DFB05715}"/>
          </ac:spMkLst>
        </pc:spChg>
        <pc:spChg chg="mod">
          <ac:chgData name="Dingankar, Mrunal (Cognizant)" userId="eba64429-1f33-445f-8c57-9deaf80cbba2" providerId="ADAL" clId="{5C3A56C9-C44D-4B11-B18C-32FAEABCA885}" dt="2023-06-29T12:01:18.139" v="765" actId="14100"/>
          <ac:spMkLst>
            <pc:docMk/>
            <pc:sldMk cId="3867257931" sldId="2147478501"/>
            <ac:spMk id="27" creationId="{97FC2ADE-11BA-47DE-84FE-C65B1BE59E24}"/>
          </ac:spMkLst>
        </pc:spChg>
        <pc:spChg chg="mod">
          <ac:chgData name="Dingankar, Mrunal (Cognizant)" userId="eba64429-1f33-445f-8c57-9deaf80cbba2" providerId="ADAL" clId="{5C3A56C9-C44D-4B11-B18C-32FAEABCA885}" dt="2023-06-29T12:05:35.688" v="957" actId="20577"/>
          <ac:spMkLst>
            <pc:docMk/>
            <pc:sldMk cId="3867257931" sldId="2147478501"/>
            <ac:spMk id="28" creationId="{64FB395D-F21E-4E5C-BA5E-751B6590EE8B}"/>
          </ac:spMkLst>
        </pc:spChg>
        <pc:spChg chg="mod">
          <ac:chgData name="Dingankar, Mrunal (Cognizant)" userId="eba64429-1f33-445f-8c57-9deaf80cbba2" providerId="ADAL" clId="{5C3A56C9-C44D-4B11-B18C-32FAEABCA885}" dt="2023-06-29T09:29:40.240" v="72" actId="1035"/>
          <ac:spMkLst>
            <pc:docMk/>
            <pc:sldMk cId="3867257931" sldId="2147478501"/>
            <ac:spMk id="38" creationId="{BABDE005-7F50-43D1-A3AA-CA1E74318519}"/>
          </ac:spMkLst>
        </pc:spChg>
        <pc:spChg chg="mod">
          <ac:chgData name="Dingankar, Mrunal (Cognizant)" userId="eba64429-1f33-445f-8c57-9deaf80cbba2" providerId="ADAL" clId="{5C3A56C9-C44D-4B11-B18C-32FAEABCA885}" dt="2023-06-29T11:57:53.625" v="729" actId="255"/>
          <ac:spMkLst>
            <pc:docMk/>
            <pc:sldMk cId="3867257931" sldId="2147478501"/>
            <ac:spMk id="41" creationId="{F6AB425C-BCF6-4143-A565-8A9B0D3CE2A1}"/>
          </ac:spMkLst>
        </pc:spChg>
        <pc:spChg chg="mod">
          <ac:chgData name="Dingankar, Mrunal (Cognizant)" userId="eba64429-1f33-445f-8c57-9deaf80cbba2" providerId="ADAL" clId="{5C3A56C9-C44D-4B11-B18C-32FAEABCA885}" dt="2023-06-29T11:33:43.624" v="378" actId="1036"/>
          <ac:spMkLst>
            <pc:docMk/>
            <pc:sldMk cId="3867257931" sldId="2147478501"/>
            <ac:spMk id="42" creationId="{C4F3B3ED-B085-4C95-813C-F22B907ED579}"/>
          </ac:spMkLst>
        </pc:spChg>
        <pc:spChg chg="mod">
          <ac:chgData name="Dingankar, Mrunal (Cognizant)" userId="eba64429-1f33-445f-8c57-9deaf80cbba2" providerId="ADAL" clId="{5C3A56C9-C44D-4B11-B18C-32FAEABCA885}" dt="2023-06-29T09:29:40.240" v="72" actId="1035"/>
          <ac:spMkLst>
            <pc:docMk/>
            <pc:sldMk cId="3867257931" sldId="2147478501"/>
            <ac:spMk id="43" creationId="{E54EC184-C0FF-4F56-A36B-E36EDCDA558F}"/>
          </ac:spMkLst>
        </pc:spChg>
        <pc:spChg chg="mod">
          <ac:chgData name="Dingankar, Mrunal (Cognizant)" userId="eba64429-1f33-445f-8c57-9deaf80cbba2" providerId="ADAL" clId="{5C3A56C9-C44D-4B11-B18C-32FAEABCA885}" dt="2023-06-29T09:29:40.240" v="72" actId="1035"/>
          <ac:spMkLst>
            <pc:docMk/>
            <pc:sldMk cId="3867257931" sldId="2147478501"/>
            <ac:spMk id="49" creationId="{0C176D1C-A358-41BC-B873-762D67A7A651}"/>
          </ac:spMkLst>
        </pc:spChg>
        <pc:spChg chg="mod">
          <ac:chgData name="Dingankar, Mrunal (Cognizant)" userId="eba64429-1f33-445f-8c57-9deaf80cbba2" providerId="ADAL" clId="{5C3A56C9-C44D-4B11-B18C-32FAEABCA885}" dt="2023-06-29T11:57:59.479" v="730" actId="255"/>
          <ac:spMkLst>
            <pc:docMk/>
            <pc:sldMk cId="3867257931" sldId="2147478501"/>
            <ac:spMk id="57" creationId="{E4C08AC9-89D6-4735-8002-4D7A578BB5CC}"/>
          </ac:spMkLst>
        </pc:spChg>
        <pc:spChg chg="mod">
          <ac:chgData name="Dingankar, Mrunal (Cognizant)" userId="eba64429-1f33-445f-8c57-9deaf80cbba2" providerId="ADAL" clId="{5C3A56C9-C44D-4B11-B18C-32FAEABCA885}" dt="2023-06-29T11:58:16.273" v="731" actId="255"/>
          <ac:spMkLst>
            <pc:docMk/>
            <pc:sldMk cId="3867257931" sldId="2147478501"/>
            <ac:spMk id="58" creationId="{E6EA8DA0-097A-43AA-95C9-42CBE97473F2}"/>
          </ac:spMkLst>
        </pc:spChg>
        <pc:spChg chg="mod">
          <ac:chgData name="Dingankar, Mrunal (Cognizant)" userId="eba64429-1f33-445f-8c57-9deaf80cbba2" providerId="ADAL" clId="{5C3A56C9-C44D-4B11-B18C-32FAEABCA885}" dt="2023-06-29T11:58:57" v="741" actId="255"/>
          <ac:spMkLst>
            <pc:docMk/>
            <pc:sldMk cId="3867257931" sldId="2147478501"/>
            <ac:spMk id="59" creationId="{E177D701-FEC7-4545-AFDE-EB58C2478275}"/>
          </ac:spMkLst>
        </pc:spChg>
        <pc:spChg chg="mod">
          <ac:chgData name="Dingankar, Mrunal (Cognizant)" userId="eba64429-1f33-445f-8c57-9deaf80cbba2" providerId="ADAL" clId="{5C3A56C9-C44D-4B11-B18C-32FAEABCA885}" dt="2023-06-29T11:56:43.060" v="724" actId="1076"/>
          <ac:spMkLst>
            <pc:docMk/>
            <pc:sldMk cId="3867257931" sldId="2147478501"/>
            <ac:spMk id="63" creationId="{DAD4080F-489D-4F82-857D-0733D18D635C}"/>
          </ac:spMkLst>
        </pc:spChg>
      </pc:sldChg>
    </pc:docChg>
  </pc:docChgLst>
  <pc:docChgLst>
    <pc:chgData name="Dingankar, Mrunal (Cognizant)" userId="eba64429-1f33-445f-8c57-9deaf80cbba2" providerId="ADAL" clId="{64C51C85-E3DE-46DD-A3C5-CE1B5AE49107}"/>
    <pc:docChg chg="modSld">
      <pc:chgData name="Dingankar, Mrunal (Cognizant)" userId="eba64429-1f33-445f-8c57-9deaf80cbba2" providerId="ADAL" clId="{64C51C85-E3DE-46DD-A3C5-CE1B5AE49107}" dt="2023-08-14T04:59:08.699" v="0" actId="1076"/>
      <pc:docMkLst>
        <pc:docMk/>
      </pc:docMkLst>
      <pc:sldChg chg="modSp mod">
        <pc:chgData name="Dingankar, Mrunal (Cognizant)" userId="eba64429-1f33-445f-8c57-9deaf80cbba2" providerId="ADAL" clId="{64C51C85-E3DE-46DD-A3C5-CE1B5AE49107}" dt="2023-08-14T04:59:08.699" v="0" actId="1076"/>
        <pc:sldMkLst>
          <pc:docMk/>
          <pc:sldMk cId="3867257931" sldId="2147478501"/>
        </pc:sldMkLst>
        <pc:spChg chg="mod">
          <ac:chgData name="Dingankar, Mrunal (Cognizant)" userId="eba64429-1f33-445f-8c57-9deaf80cbba2" providerId="ADAL" clId="{64C51C85-E3DE-46DD-A3C5-CE1B5AE49107}" dt="2023-08-14T04:59:08.699" v="0" actId="1076"/>
          <ac:spMkLst>
            <pc:docMk/>
            <pc:sldMk cId="3867257931" sldId="2147478501"/>
            <ac:spMk id="65" creationId="{6F808344-F3B2-4B7A-8A3A-9CF245D88B9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8/14/2023</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8/14/2023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A3903-E1C0-B641-BF09-7903E2AE2EC7}" type="slidenum">
              <a:rPr lang="en-US" smtClean="0"/>
              <a:t>1</a:t>
            </a:fld>
            <a:endParaRPr lang="en-US"/>
          </a:p>
        </p:txBody>
      </p:sp>
    </p:spTree>
    <p:extLst>
      <p:ext uri="{BB962C8B-B14F-4D97-AF65-F5344CB8AC3E}">
        <p14:creationId xmlns:p14="http://schemas.microsoft.com/office/powerpoint/2010/main" val="279563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18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2021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65795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20953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654201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050856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4287325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46585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884333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4781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6644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56327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page">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4" name="Group 3"/>
          <p:cNvGrpSpPr/>
          <p:nvPr userDrawn="1"/>
        </p:nvGrpSpPr>
        <p:grpSpPr>
          <a:xfrm>
            <a:off x="1423542" y="2536584"/>
            <a:ext cx="6296917" cy="778668"/>
            <a:chOff x="1423542" y="2536584"/>
            <a:chExt cx="6296917" cy="778668"/>
          </a:xfrm>
        </p:grpSpPr>
        <p:sp>
          <p:nvSpPr>
            <p:cNvPr id="5" name="TextBox 4">
              <a:extLst>
                <a:ext uri="{FF2B5EF4-FFF2-40B4-BE49-F238E27FC236}">
                  <a16:creationId xmlns:a16="http://schemas.microsoft.com/office/drawing/2014/main" id="{278A7696-B03C-D54E-8D43-710486E2239C}"/>
                </a:ext>
              </a:extLst>
            </p:cNvPr>
            <p:cNvSpPr txBox="1"/>
            <p:nvPr/>
          </p:nvSpPr>
          <p:spPr>
            <a:xfrm>
              <a:off x="1423542" y="2642686"/>
              <a:ext cx="6296917" cy="553998"/>
            </a:xfrm>
            <a:prstGeom prst="rect">
              <a:avLst/>
            </a:prstGeom>
            <a:noFill/>
          </p:spPr>
          <p:txBody>
            <a:bodyPr wrap="none" rtlCol="0">
              <a:spAutoFit/>
            </a:bodyPr>
            <a:lstStyle/>
            <a:p>
              <a:pPr algn="ctr"/>
              <a:r>
                <a:rPr lang="en-IN" sz="3000" b="1" dirty="0">
                  <a:solidFill>
                    <a:schemeClr val="bg1"/>
                  </a:solidFill>
                  <a:latin typeface="Arial" panose="020B0604020202020204" pitchFamily="34" charset="0"/>
                  <a:cs typeface="Arial" panose="020B0604020202020204" pitchFamily="34" charset="0"/>
                </a:rPr>
                <a:t>Innovation Premier League 2022</a:t>
              </a:r>
              <a:endParaRPr lang="en-US" sz="30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1563331" y="2536584"/>
              <a:ext cx="6017340" cy="778668"/>
              <a:chOff x="1343206" y="2888727"/>
              <a:chExt cx="9505588" cy="1038224"/>
            </a:xfrm>
          </p:grpSpPr>
          <p:cxnSp>
            <p:nvCxnSpPr>
              <p:cNvPr id="8" name="Straight Connector 7">
                <a:extLst>
                  <a:ext uri="{FF2B5EF4-FFF2-40B4-BE49-F238E27FC236}">
                    <a16:creationId xmlns:a16="http://schemas.microsoft.com/office/drawing/2014/main" id="{86022D8E-66C6-8B49-95F0-71CF2718FEBA}"/>
                  </a:ext>
                </a:extLst>
              </p:cNvPr>
              <p:cNvCxnSpPr>
                <a:cxnSpLocks/>
              </p:cNvCxnSpPr>
              <p:nvPr/>
            </p:nvCxnSpPr>
            <p:spPr>
              <a:xfrm>
                <a:off x="1343206" y="3926951"/>
                <a:ext cx="9505588" cy="0"/>
              </a:xfrm>
              <a:prstGeom prst="line">
                <a:avLst/>
              </a:prstGeom>
              <a:ln>
                <a:solidFill>
                  <a:schemeClr val="bg1">
                    <a:alpha val="41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022D8E-66C6-8B49-95F0-71CF2718FEBA}"/>
                  </a:ext>
                </a:extLst>
              </p:cNvPr>
              <p:cNvCxnSpPr>
                <a:cxnSpLocks/>
              </p:cNvCxnSpPr>
              <p:nvPr/>
            </p:nvCxnSpPr>
            <p:spPr>
              <a:xfrm>
                <a:off x="1343206" y="2888727"/>
                <a:ext cx="9505588" cy="0"/>
              </a:xfrm>
              <a:prstGeom prst="line">
                <a:avLst/>
              </a:prstGeom>
              <a:ln>
                <a:solidFill>
                  <a:schemeClr val="bg1">
                    <a:alpha val="41000"/>
                  </a:schemeClr>
                </a:solidFill>
              </a:ln>
            </p:spPr>
            <p:style>
              <a:lnRef idx="1">
                <a:schemeClr val="accent1"/>
              </a:lnRef>
              <a:fillRef idx="0">
                <a:schemeClr val="accent1"/>
              </a:fillRef>
              <a:effectRef idx="0">
                <a:schemeClr val="accent1"/>
              </a:effectRef>
              <a:fontRef idx="minor">
                <a:schemeClr val="tx1"/>
              </a:fontRef>
            </p:style>
          </p:cxnSp>
        </p:grpSp>
      </p:grpSp>
      <p:pic>
        <p:nvPicPr>
          <p:cNvPr id="12" name="Picture 11">
            <a:extLst>
              <a:ext uri="{FF2B5EF4-FFF2-40B4-BE49-F238E27FC236}">
                <a16:creationId xmlns:a16="http://schemas.microsoft.com/office/drawing/2014/main" id="{9935CA5D-5C59-4C57-BBD3-C1CB850D870A}"/>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ackgroundRemoval t="35463" b="80741" l="10625" r="30156">
                        <a14:foregroundMark x1="13229" y1="39630" x2="13229" y2="39630"/>
                        <a14:foregroundMark x1="13229" y1="42778" x2="13229" y2="42778"/>
                        <a14:foregroundMark x1="12760" y1="41759" x2="12760" y2="41759"/>
                        <a14:foregroundMark x1="13676" y1="40556" x2="13802" y2="41019"/>
                        <a14:foregroundMark x1="13221" y1="38889" x2="13499" y2="39907"/>
                        <a14:foregroundMark x1="12969" y1="37963" x2="13221" y2="38889"/>
                        <a14:foregroundMark x1="15781" y1="41667" x2="15781" y2="41667"/>
                        <a14:foregroundMark x1="15937" y1="35463" x2="15937" y2="35463"/>
                        <a14:foregroundMark x1="17135" y1="55741" x2="17135" y2="55741"/>
                        <a14:foregroundMark x1="19375" y1="56759" x2="19375" y2="56759"/>
                        <a14:foregroundMark x1="18857" y1="56481" x2="18802" y2="58889"/>
                        <a14:foregroundMark x1="18906" y1="54352" x2="18857" y2="56481"/>
                        <a14:foregroundMark x1="22813" y1="55185" x2="23646" y2="60278"/>
                        <a14:foregroundMark x1="17604" y1="65833" x2="17604" y2="65833"/>
                        <a14:foregroundMark x1="17604" y1="65833" x2="17604" y2="65833"/>
                        <a14:foregroundMark x1="18698" y1="65370" x2="18698" y2="65370"/>
                        <a14:foregroundMark x1="22604" y1="65093" x2="22604" y2="65093"/>
                        <a14:foregroundMark x1="11563" y1="80278" x2="11563" y2="80278"/>
                        <a14:foregroundMark x1="28698" y1="37593" x2="28698" y2="37593"/>
                        <a14:foregroundMark x1="27656" y1="35926" x2="27656" y2="35926"/>
                        <a14:foregroundMark x1="27656" y1="37407" x2="27656" y2="37407"/>
                        <a14:foregroundMark x1="14688" y1="36852" x2="14688" y2="36852"/>
                        <a14:foregroundMark x1="11250" y1="79630" x2="11250" y2="79630"/>
                        <a14:foregroundMark x1="10833" y1="79630" x2="10833" y2="79630"/>
                        <a14:foregroundMark x1="11875" y1="79630" x2="11875" y2="79630"/>
                        <a14:foregroundMark x1="12500" y1="79259" x2="12500" y2="79259"/>
                        <a14:foregroundMark x1="12448" y1="80278" x2="12448" y2="80278"/>
                        <a14:foregroundMark x1="13646" y1="80463" x2="13646" y2="80463"/>
                        <a14:foregroundMark x1="14740" y1="72222" x2="14740" y2="72222"/>
                        <a14:foregroundMark x1="14740" y1="72222" x2="23021" y2="70741"/>
                        <a14:foregroundMark x1="23021" y1="70741" x2="26198" y2="70741"/>
                        <a14:foregroundMark x1="17865" y1="64815" x2="17865" y2="64815"/>
                        <a14:foregroundMark x1="19010" y1="63981" x2="19010" y2="63981"/>
                        <a14:foregroundMark x1="21771" y1="63889" x2="21771" y2="63889"/>
                        <a14:foregroundMark x1="24323" y1="63981" x2="24323" y2="63981"/>
                        <a14:foregroundMark x1="14531" y1="58611" x2="14531" y2="58611"/>
                        <a14:foregroundMark x1="26979" y1="56019" x2="26979" y2="56019"/>
                        <a14:foregroundMark x1="26979" y1="56019" x2="26979" y2="59537"/>
                        <a14:foregroundMark x1="26979" y1="61759" x2="26979" y2="61759"/>
                        <a14:foregroundMark x1="26927" y1="65370" x2="26927" y2="66944"/>
                        <a14:foregroundMark x1="26927" y1="52500" x2="26927" y2="52500"/>
                        <a14:foregroundMark x1="14323" y1="51944" x2="14479" y2="54259"/>
                        <a14:foregroundMark x1="14323" y1="76759" x2="14323" y2="76759"/>
                        <a14:foregroundMark x1="18854" y1="77315" x2="21042" y2="77315"/>
                        <a14:foregroundMark x1="26823" y1="73796" x2="26875" y2="75370"/>
                        <a14:foregroundMark x1="13333" y1="80833" x2="13333" y2="80833"/>
                        <a14:foregroundMark x1="11146" y1="80741" x2="11146" y2="80741"/>
                        <a14:foregroundMark x1="11771" y1="80648" x2="11771" y2="80648"/>
                        <a14:foregroundMark x1="10833" y1="80648" x2="10833" y2="80648"/>
                        <a14:foregroundMark x1="13125" y1="79907" x2="13125" y2="79907"/>
                        <a14:foregroundMark x1="13750" y1="79722" x2="13750" y2="79722"/>
                        <a14:foregroundMark x1="14635" y1="79259" x2="14635" y2="79259"/>
                        <a14:foregroundMark x1="14740" y1="80648" x2="14740" y2="80648"/>
                        <a14:foregroundMark x1="14115" y1="80000" x2="14115" y2="80000"/>
                        <a14:foregroundMark x1="15573" y1="80000" x2="15573" y2="80000"/>
                        <a14:foregroundMark x1="16354" y1="80000" x2="16354" y2="80000"/>
                        <a14:foregroundMark x1="16406" y1="79352" x2="16406" y2="79352"/>
                        <a14:foregroundMark x1="16406" y1="80741" x2="16406" y2="80741"/>
                        <a14:foregroundMark x1="17656" y1="80463" x2="17656" y2="80463"/>
                        <a14:foregroundMark x1="17083" y1="79537" x2="17083" y2="79537"/>
                        <a14:foregroundMark x1="17708" y1="79537" x2="17708" y2="79537"/>
                        <a14:foregroundMark x1="18802" y1="80648" x2="18802" y2="80648"/>
                        <a14:foregroundMark x1="18438" y1="79259" x2="18438" y2="79259"/>
                        <a14:foregroundMark x1="18385" y1="80741" x2="18385" y2="80741"/>
                        <a14:foregroundMark x1="18125" y1="80000" x2="18125" y2="80000"/>
                        <a14:foregroundMark x1="19219" y1="80278" x2="19219" y2="80278"/>
                        <a14:foregroundMark x1="19583" y1="79722" x2="19583" y2="79722"/>
                        <a14:foregroundMark x1="20260" y1="80556" x2="20260" y2="80556"/>
                        <a14:foregroundMark x1="20260" y1="79630" x2="20260" y2="79630"/>
                        <a14:foregroundMark x1="20677" y1="80000" x2="20677" y2="80000"/>
                        <a14:foregroundMark x1="20677" y1="79259" x2="20677" y2="79259"/>
                        <a14:foregroundMark x1="20677" y1="80741" x2="20677" y2="80741"/>
                        <a14:foregroundMark x1="21354" y1="80093" x2="21354" y2="80093"/>
                        <a14:foregroundMark x1="21458" y1="80741" x2="21458" y2="80741"/>
                        <a14:foregroundMark x1="21563" y1="79259" x2="21563" y2="79259"/>
                        <a14:foregroundMark x1="22135" y1="80000" x2="22135" y2="80000"/>
                        <a14:foregroundMark x1="22604" y1="80741" x2="22604" y2="80741"/>
                        <a14:foregroundMark x1="23385" y1="80093" x2="23385" y2="80093"/>
                        <a14:foregroundMark x1="24010" y1="80556" x2="24010" y2="80556"/>
                        <a14:foregroundMark x1="24479" y1="79722" x2="24479" y2="79722"/>
                        <a14:foregroundMark x1="25417" y1="79722" x2="25417" y2="79722"/>
                        <a14:foregroundMark x1="26667" y1="79167" x2="26667" y2="79167"/>
                        <a14:foregroundMark x1="27813" y1="80741" x2="27813" y2="80741"/>
                        <a14:foregroundMark x1="27500" y1="79722" x2="27500" y2="79722"/>
                        <a14:foregroundMark x1="28125" y1="79630" x2="28125" y2="79630"/>
                        <a14:foregroundMark x1="28854" y1="80463" x2="28854" y2="80463"/>
                        <a14:foregroundMark x1="29479" y1="79444" x2="29479" y2="79444"/>
                        <a14:foregroundMark x1="30156" y1="79259" x2="30156" y2="79259"/>
                        <a14:backgroundMark x1="15147" y1="58611" x2="15052" y2="61944"/>
                        <a14:backgroundMark x1="15260" y1="54630" x2="15147" y2="58611"/>
                        <a14:backgroundMark x1="17708" y1="52685" x2="17708" y2="53333"/>
                        <a14:backgroundMark x1="20104" y1="56481" x2="20104" y2="56481"/>
                        <a14:backgroundMark x1="19375" y1="66019" x2="19375" y2="66019"/>
                        <a14:backgroundMark x1="13229" y1="37500" x2="13229" y2="37500"/>
                        <a14:backgroundMark x1="13542" y1="38889" x2="13542" y2="38889"/>
                        <a14:backgroundMark x1="13854" y1="39907" x2="13854" y2="39907"/>
                        <a14:backgroundMark x1="13958" y1="40556" x2="13958" y2="40556"/>
                        <a14:backgroundMark x1="12812" y1="40278" x2="12812" y2="40278"/>
                        <a14:backgroundMark x1="13281" y1="41389" x2="13281" y2="41389"/>
                        <a14:backgroundMark x1="13802" y1="42500" x2="13802" y2="42500"/>
                        <a14:backgroundMark x1="13542" y1="44167" x2="13542" y2="44167"/>
                        <a14:backgroundMark x1="27708" y1="39352" x2="27708" y2="39352"/>
                        <a14:backgroundMark x1="28333" y1="40556" x2="28333" y2="40556"/>
                        <a14:backgroundMark x1="27917" y1="41667" x2="27917" y2="41667"/>
                        <a14:backgroundMark x1="27969" y1="43704" x2="27969" y2="43704"/>
                        <a14:backgroundMark x1="27760" y1="47593" x2="27760" y2="47593"/>
                        <a14:backgroundMark x1="27500" y1="40185" x2="27500" y2="40185"/>
                        <a14:backgroundMark x1="27500" y1="42500" x2="27500" y2="42500"/>
                        <a14:backgroundMark x1="26771" y1="80278" x2="26771" y2="80278"/>
                        <a14:backgroundMark x1="18385" y1="80278" x2="18385" y2="80278"/>
                        <a14:backgroundMark x1="16719" y1="80556" x2="16719" y2="80556"/>
                        <a14:backgroundMark x1="16719" y1="79722" x2="16719" y2="79722"/>
                        <a14:backgroundMark x1="22448" y1="79722" x2="22448" y2="79722"/>
                        <a14:backgroundMark x1="21406" y1="69259" x2="21406" y2="69259"/>
                        <a14:backgroundMark x1="21979" y1="69074" x2="21979" y2="69074"/>
                      </a14:backgroundRemoval>
                    </a14:imgEffect>
                  </a14:imgLayer>
                </a14:imgProps>
              </a:ext>
            </a:extLst>
          </a:blip>
          <a:srcRect l="9590" t="32642" r="68442" b="17085"/>
          <a:stretch/>
        </p:blipFill>
        <p:spPr>
          <a:xfrm>
            <a:off x="3886021" y="757979"/>
            <a:ext cx="1371957" cy="1766139"/>
          </a:xfrm>
          <a:prstGeom prst="rect">
            <a:avLst/>
          </a:prstGeom>
        </p:spPr>
      </p:pic>
      <p:pic>
        <p:nvPicPr>
          <p:cNvPr id="1028" name="Picture 4" descr="image caption">
            <a:extLst>
              <a:ext uri="{FF2B5EF4-FFF2-40B4-BE49-F238E27FC236}">
                <a16:creationId xmlns:a16="http://schemas.microsoft.com/office/drawing/2014/main" id="{661C8425-CB0E-4EAE-9A60-92AFA06BD794}"/>
              </a:ext>
            </a:extLst>
          </p:cNvPr>
          <p:cNvPicPr>
            <a:picLocks noChangeAspect="1" noChangeArrowheads="1"/>
          </p:cNvPicPr>
          <p:nvPr userDrawn="1"/>
        </p:nvPicPr>
        <p:blipFill rotWithShape="1">
          <a:blip r:embed="rId5">
            <a:extLst>
              <a:ext uri="{BEBA8EAE-BF5A-486C-A8C5-ECC9F3942E4B}">
                <a14:imgProps xmlns:a14="http://schemas.microsoft.com/office/drawing/2010/main">
                  <a14:imgLayer r:embed="rId6">
                    <a14:imgEffect>
                      <a14:backgroundRemoval t="9418" b="89751" l="9500" r="91083">
                        <a14:foregroundMark x1="9500" y1="46260" x2="10667" y2="58449"/>
                        <a14:foregroundMark x1="28500" y1="45429" x2="28500" y2="45429"/>
                        <a14:foregroundMark x1="41167" y1="38504" x2="41167" y2="38504"/>
                        <a14:foregroundMark x1="38833" y1="40166" x2="37583" y2="43767"/>
                        <a14:foregroundMark x1="32583" y1="39335" x2="31500" y2="38781"/>
                        <a14:foregroundMark x1="46167" y1="41828" x2="45667" y2="47091"/>
                        <a14:foregroundMark x1="54500" y1="42382" x2="55000" y2="48199"/>
                        <a14:foregroundMark x1="62667" y1="44321" x2="63000" y2="50139"/>
                        <a14:foregroundMark x1="63167" y1="29086" x2="63167" y2="29086"/>
                        <a14:foregroundMark x1="70500" y1="40443" x2="70000" y2="43213"/>
                        <a14:foregroundMark x1="73500" y1="41551" x2="73000" y2="45706"/>
                        <a14:foregroundMark x1="81500" y1="41551" x2="81500" y2="45706"/>
                        <a14:foregroundMark x1="90083" y1="39612" x2="91083" y2="38781"/>
                        <a14:foregroundMark x1="91083" y1="40443" x2="91083" y2="40443"/>
                      </a14:backgroundRemoval>
                    </a14:imgEffect>
                  </a14:imgLayer>
                </a14:imgProps>
              </a:ext>
              <a:ext uri="{28A0092B-C50C-407E-A947-70E740481C1C}">
                <a14:useLocalDpi xmlns:a14="http://schemas.microsoft.com/office/drawing/2010/main" val="0"/>
              </a:ext>
            </a:extLst>
          </a:blip>
          <a:srcRect l="4101" t="6082" r="3417" b="15347"/>
          <a:stretch/>
        </p:blipFill>
        <p:spPr bwMode="auto">
          <a:xfrm>
            <a:off x="7155404" y="4503396"/>
            <a:ext cx="1807843" cy="46210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1600F21-81C7-4A7A-936A-3761C10AD465}"/>
              </a:ext>
            </a:extLst>
          </p:cNvPr>
          <p:cNvSpPr txBox="1"/>
          <p:nvPr userDrawn="1"/>
        </p:nvSpPr>
        <p:spPr>
          <a:xfrm>
            <a:off x="3700131" y="3315252"/>
            <a:ext cx="1743740" cy="492443"/>
          </a:xfrm>
          <a:prstGeom prst="rect">
            <a:avLst/>
          </a:prstGeom>
        </p:spPr>
        <p:txBody>
          <a:bodyPr wrap="square" lIns="0" tIns="0" rIns="0" bIns="0" rtlCol="0">
            <a:spAutoFit/>
          </a:bodyPr>
          <a:lstStyle/>
          <a:p>
            <a:pPr algn="ctr"/>
            <a:r>
              <a:rPr lang="en-US" sz="3200" b="1" dirty="0">
                <a:solidFill>
                  <a:schemeClr val="bg1"/>
                </a:solidFill>
                <a:latin typeface="Avenir Next LT Pro Light" panose="020B0304020202020204" pitchFamily="34" charset="0"/>
              </a:rPr>
              <a:t>FSI Next</a:t>
            </a:r>
            <a:endParaRPr lang="en-IN" sz="3200" b="1"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313811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91316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062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26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0889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096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070476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837899052"/>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938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1472884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411381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extBox 5">
            <a:extLst>
              <a:ext uri="{FF2B5EF4-FFF2-40B4-BE49-F238E27FC236}">
                <a16:creationId xmlns:a16="http://schemas.microsoft.com/office/drawing/2014/main" id="{278A7696-B03C-D54E-8D43-710486E2239C}"/>
              </a:ext>
            </a:extLst>
          </p:cNvPr>
          <p:cNvSpPr txBox="1"/>
          <p:nvPr userDrawn="1"/>
        </p:nvSpPr>
        <p:spPr>
          <a:xfrm>
            <a:off x="3004904" y="3238062"/>
            <a:ext cx="3134191" cy="323165"/>
          </a:xfrm>
          <a:prstGeom prst="rect">
            <a:avLst/>
          </a:prstGeom>
          <a:noFill/>
        </p:spPr>
        <p:txBody>
          <a:bodyPr wrap="none" rtlCol="0">
            <a:spAutoFit/>
          </a:bodyPr>
          <a:lstStyle/>
          <a:p>
            <a:pPr algn="ctr"/>
            <a:r>
              <a:rPr lang="en-IN" sz="1500" b="1" dirty="0">
                <a:solidFill>
                  <a:schemeClr val="bg1"/>
                </a:solidFill>
                <a:latin typeface="Arial" panose="020B0604020202020204" pitchFamily="34" charset="0"/>
                <a:cs typeface="Arial" panose="020B0604020202020204" pitchFamily="34" charset="0"/>
              </a:rPr>
              <a:t>Innovation Premier League 2022</a:t>
            </a:r>
            <a:endParaRPr lang="en-US" sz="1500" b="1" dirty="0">
              <a:solidFill>
                <a:schemeClr val="bg1"/>
              </a:solidFill>
              <a:latin typeface="Arial" panose="020B0604020202020204" pitchFamily="34" charset="0"/>
              <a:cs typeface="Arial" panose="020B0604020202020204" pitchFamily="34" charset="0"/>
            </a:endParaRPr>
          </a:p>
        </p:txBody>
      </p:sp>
      <p:grpSp>
        <p:nvGrpSpPr>
          <p:cNvPr id="7" name="Group 6"/>
          <p:cNvGrpSpPr/>
          <p:nvPr userDrawn="1"/>
        </p:nvGrpSpPr>
        <p:grpSpPr>
          <a:xfrm>
            <a:off x="3019425" y="3201357"/>
            <a:ext cx="3105150" cy="389335"/>
            <a:chOff x="1343206" y="2888726"/>
            <a:chExt cx="9505588" cy="1038225"/>
          </a:xfrm>
        </p:grpSpPr>
        <p:cxnSp>
          <p:nvCxnSpPr>
            <p:cNvPr id="8" name="Straight Connector 7">
              <a:extLst>
                <a:ext uri="{FF2B5EF4-FFF2-40B4-BE49-F238E27FC236}">
                  <a16:creationId xmlns:a16="http://schemas.microsoft.com/office/drawing/2014/main" id="{86022D8E-66C6-8B49-95F0-71CF2718FEBA}"/>
                </a:ext>
              </a:extLst>
            </p:cNvPr>
            <p:cNvCxnSpPr>
              <a:cxnSpLocks/>
            </p:cNvCxnSpPr>
            <p:nvPr/>
          </p:nvCxnSpPr>
          <p:spPr>
            <a:xfrm>
              <a:off x="1343206" y="3926951"/>
              <a:ext cx="9505588" cy="0"/>
            </a:xfrm>
            <a:prstGeom prst="line">
              <a:avLst/>
            </a:prstGeom>
            <a:ln>
              <a:solidFill>
                <a:schemeClr val="bg1">
                  <a:alpha val="41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022D8E-66C6-8B49-95F0-71CF2718FEBA}"/>
                </a:ext>
              </a:extLst>
            </p:cNvPr>
            <p:cNvCxnSpPr>
              <a:cxnSpLocks/>
            </p:cNvCxnSpPr>
            <p:nvPr/>
          </p:nvCxnSpPr>
          <p:spPr>
            <a:xfrm>
              <a:off x="1343206" y="2888726"/>
              <a:ext cx="9505588" cy="0"/>
            </a:xfrm>
            <a:prstGeom prst="line">
              <a:avLst/>
            </a:prstGeom>
            <a:ln>
              <a:solidFill>
                <a:schemeClr val="bg1">
                  <a:alpha val="41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userDrawn="1"/>
        </p:nvPicPr>
        <p:blipFill>
          <a:blip r:embed="rId3"/>
          <a:stretch>
            <a:fillRect/>
          </a:stretch>
        </p:blipFill>
        <p:spPr>
          <a:xfrm>
            <a:off x="3572932" y="1315085"/>
            <a:ext cx="1998137" cy="1664352"/>
          </a:xfrm>
          <a:prstGeom prst="rect">
            <a:avLst/>
          </a:prstGeom>
        </p:spPr>
      </p:pic>
      <p:pic>
        <p:nvPicPr>
          <p:cNvPr id="12" name="Picture 4" descr="image caption">
            <a:extLst>
              <a:ext uri="{FF2B5EF4-FFF2-40B4-BE49-F238E27FC236}">
                <a16:creationId xmlns:a16="http://schemas.microsoft.com/office/drawing/2014/main" id="{225D717C-C4EE-4FBE-80D8-C326CCC8595E}"/>
              </a:ext>
            </a:extLst>
          </p:cNvPr>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ackgroundRemoval t="9418" b="89751" l="9500" r="91083">
                        <a14:foregroundMark x1="9500" y1="46260" x2="10667" y2="58449"/>
                        <a14:foregroundMark x1="28500" y1="45429" x2="28500" y2="45429"/>
                        <a14:foregroundMark x1="41167" y1="38504" x2="41167" y2="38504"/>
                        <a14:foregroundMark x1="38833" y1="40166" x2="37583" y2="43767"/>
                        <a14:foregroundMark x1="32583" y1="39335" x2="31500" y2="38781"/>
                        <a14:foregroundMark x1="46167" y1="41828" x2="45667" y2="47091"/>
                        <a14:foregroundMark x1="54500" y1="42382" x2="55000" y2="48199"/>
                        <a14:foregroundMark x1="62667" y1="44321" x2="63000" y2="50139"/>
                        <a14:foregroundMark x1="63167" y1="29086" x2="63167" y2="29086"/>
                        <a14:foregroundMark x1="70500" y1="40443" x2="70000" y2="43213"/>
                        <a14:foregroundMark x1="73500" y1="41551" x2="73000" y2="45706"/>
                        <a14:foregroundMark x1="81500" y1="41551" x2="81500" y2="45706"/>
                        <a14:foregroundMark x1="90083" y1="39612" x2="91083" y2="38781"/>
                        <a14:foregroundMark x1="91083" y1="40443" x2="91083" y2="40443"/>
                      </a14:backgroundRemoval>
                    </a14:imgEffect>
                  </a14:imgLayer>
                </a14:imgProps>
              </a:ext>
              <a:ext uri="{28A0092B-C50C-407E-A947-70E740481C1C}">
                <a14:useLocalDpi xmlns:a14="http://schemas.microsoft.com/office/drawing/2010/main" val="0"/>
              </a:ext>
            </a:extLst>
          </a:blip>
          <a:srcRect l="4101" t="6082" r="3417" b="15347"/>
          <a:stretch/>
        </p:blipFill>
        <p:spPr bwMode="auto">
          <a:xfrm>
            <a:off x="7155404" y="4503396"/>
            <a:ext cx="1807843" cy="46210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CAD0909-0E53-4EE4-8DE2-7B88B5C7A37A}"/>
              </a:ext>
            </a:extLst>
          </p:cNvPr>
          <p:cNvSpPr txBox="1"/>
          <p:nvPr userDrawn="1"/>
        </p:nvSpPr>
        <p:spPr>
          <a:xfrm>
            <a:off x="3700131" y="3751189"/>
            <a:ext cx="1743740" cy="492443"/>
          </a:xfrm>
          <a:prstGeom prst="rect">
            <a:avLst/>
          </a:prstGeom>
        </p:spPr>
        <p:txBody>
          <a:bodyPr wrap="square" lIns="0" tIns="0" rIns="0" bIns="0" rtlCol="0">
            <a:spAutoFit/>
          </a:bodyPr>
          <a:lstStyle/>
          <a:p>
            <a:pPr algn="ctr"/>
            <a:r>
              <a:rPr lang="en-US" sz="3200" b="1" dirty="0">
                <a:solidFill>
                  <a:schemeClr val="bg1"/>
                </a:solidFill>
                <a:latin typeface="Avenir Next LT Pro Light" panose="020B0304020202020204" pitchFamily="34" charset="0"/>
              </a:rPr>
              <a:t>FSI Next</a:t>
            </a:r>
            <a:endParaRPr lang="en-IN" sz="3200" b="1"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1215524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127002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8111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58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p:nvPr userDrawn="1"/>
        </p:nvSpPr>
        <p:spPr>
          <a:xfrm>
            <a:off x="0" y="4767262"/>
            <a:ext cx="9144000" cy="376238"/>
          </a:xfrm>
          <a:prstGeom prst="rect">
            <a:avLst/>
          </a:prstGeom>
          <a:solidFill>
            <a:srgbClr val="CC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p:cNvSpPr/>
          <p:nvPr userDrawn="1"/>
        </p:nvSpPr>
        <p:spPr>
          <a:xfrm>
            <a:off x="128588" y="4395788"/>
            <a:ext cx="685800" cy="685800"/>
          </a:xfrm>
          <a:prstGeom prst="ellipse">
            <a:avLst/>
          </a:prstGeom>
          <a:solidFill>
            <a:schemeClr val="bg1"/>
          </a:solidFill>
          <a:ln>
            <a:solidFill>
              <a:srgbClr val="CCCD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0" y="1"/>
            <a:ext cx="9144000" cy="557212"/>
          </a:xfrm>
          <a:solidFill>
            <a:srgbClr val="CCCDCE"/>
          </a:solidFill>
        </p:spPr>
        <p:txBody>
          <a:bodyPr>
            <a:normAutofit/>
          </a:bodyPr>
          <a:lstStyle>
            <a:lvl1pPr>
              <a:defRPr sz="2700" b="1">
                <a:solidFill>
                  <a:schemeClr val="bg1"/>
                </a:solidFill>
                <a:latin typeface="Century Gothic" panose="020B0502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8A271-724F-4B87-8E65-57C26DD50BB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7F01C-F0E3-49E2-B83E-680736050E0A}" type="slidenum">
              <a:rPr lang="en-US" smtClean="0"/>
              <a:t>‹#›</a:t>
            </a:fld>
            <a:endParaRPr lang="en-US"/>
          </a:p>
        </p:txBody>
      </p:sp>
      <p:pic>
        <p:nvPicPr>
          <p:cNvPr id="2050" name="Picture 2" descr="business gears target and bulb idea innovation vector illustration ..."/>
          <p:cNvPicPr>
            <a:picLocks noChangeAspect="1" noChangeArrowheads="1"/>
          </p:cNvPicPr>
          <p:nvPr userDrawn="1"/>
        </p:nvPicPr>
        <p:blipFill>
          <a:blip r:embed="rId2" cstate="print">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42875" y="4424363"/>
            <a:ext cx="657225"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5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asic title and content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342900" y="1143002"/>
            <a:ext cx="8105775" cy="3143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342900" y="342901"/>
            <a:ext cx="8106157" cy="230833"/>
          </a:xfrm>
        </p:spPr>
        <p:txBody>
          <a:bodyPr wrap="square" lIns="0" tIns="0" rIns="0" bIns="0" anchor="t" anchorCtr="0">
            <a:noAutofit/>
          </a:bodyPr>
          <a:lstStyle>
            <a:lvl1pPr>
              <a:lnSpc>
                <a:spcPct val="100000"/>
              </a:lnSpc>
              <a:defRPr sz="1800" b="1">
                <a:solidFill>
                  <a:schemeClr val="tx1"/>
                </a:solidFill>
              </a:defRPr>
            </a:lvl1pPr>
          </a:lstStyle>
          <a:p>
            <a:r>
              <a:rPr lang="en-US"/>
              <a:t>Click to edit Master title style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781813" y="4828762"/>
            <a:ext cx="898634" cy="142812"/>
          </a:xfrm>
          <a:prstGeom prst="rect">
            <a:avLst/>
          </a:prstGeom>
        </p:spPr>
        <p:txBody>
          <a:bodyPr vert="horz" wrap="none" lIns="0" tIns="0" rIns="0" bIns="0" rtlCol="0" anchor="b" anchorCtr="0"/>
          <a:lstStyle>
            <a:lvl1pPr algn="l">
              <a:defRPr sz="525">
                <a:solidFill>
                  <a:schemeClr val="tx1"/>
                </a:solidFill>
              </a:defRPr>
            </a:lvl1pPr>
          </a:lstStyle>
          <a:p>
            <a:r>
              <a:rPr lang="en-US"/>
              <a:t>© 2023 Cognizant</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342900" y="4891259"/>
            <a:ext cx="81754" cy="80791"/>
          </a:xfrm>
          <a:prstGeom prst="rect">
            <a:avLst/>
          </a:prstGeom>
        </p:spPr>
        <p:txBody>
          <a:bodyPr vert="horz" wrap="none" lIns="0" tIns="0" rIns="0" bIns="0" rtlCol="0" anchor="b" anchorCtr="0"/>
          <a:lstStyle>
            <a:lvl1pPr algn="l">
              <a:defRPr sz="525">
                <a:solidFill>
                  <a:schemeClr val="tx1"/>
                </a:solidFill>
              </a:defRPr>
            </a:lvl1pPr>
          </a:lstStyle>
          <a:p>
            <a:fld id="{C53E075B-3175-45CF-B3C7-FEDF3F5961E3}" type="slidenum">
              <a:rPr lang="en-US" smtClean="0"/>
              <a:pPr/>
              <a:t>‹#›</a:t>
            </a:fld>
            <a:endParaRPr lang="en-US"/>
          </a:p>
        </p:txBody>
      </p:sp>
      <p:pic>
        <p:nvPicPr>
          <p:cNvPr id="9" name="Picture 5">
            <a:extLst>
              <a:ext uri="{FF2B5EF4-FFF2-40B4-BE49-F238E27FC236}">
                <a16:creationId xmlns:a16="http://schemas.microsoft.com/office/drawing/2014/main" id="{45599541-E568-D346-8D2A-006A8CA8D6F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861814" y="4764359"/>
            <a:ext cx="1021581" cy="306474"/>
          </a:xfrm>
          <a:prstGeom prst="rect">
            <a:avLst/>
          </a:prstGeom>
        </p:spPr>
      </p:pic>
      <p:pic>
        <p:nvPicPr>
          <p:cNvPr id="3" name="Picture 5">
            <a:extLst>
              <a:ext uri="{FF2B5EF4-FFF2-40B4-BE49-F238E27FC236}">
                <a16:creationId xmlns:a16="http://schemas.microsoft.com/office/drawing/2014/main" id="{70090672-9A40-E03E-8632-33A3AAD3CD8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814" y="4764359"/>
            <a:ext cx="1021581" cy="306474"/>
          </a:xfrm>
          <a:prstGeom prst="rect">
            <a:avLst/>
          </a:prstGeom>
        </p:spPr>
      </p:pic>
    </p:spTree>
    <p:extLst>
      <p:ext uri="{BB962C8B-B14F-4D97-AF65-F5344CB8AC3E}">
        <p14:creationId xmlns:p14="http://schemas.microsoft.com/office/powerpoint/2010/main" val="1840575165"/>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guide id="5" orient="horz" pos="4759">
          <p15:clr>
            <a:srgbClr val="FBAE40"/>
          </p15:clr>
        </p15:guide>
        <p15:guide id="6" orient="horz" pos="1280">
          <p15:clr>
            <a:srgbClr val="FBAE40"/>
          </p15:clr>
        </p15:guide>
        <p15:guide id="7" pos="94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8B3D69-F8A0-AC46-95E9-28C9598D74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58845501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76001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360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728346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theme" Target="../theme/theme2.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2022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2050" name="Picture 2" descr="image caption">
            <a:extLst>
              <a:ext uri="{FF2B5EF4-FFF2-40B4-BE49-F238E27FC236}">
                <a16:creationId xmlns:a16="http://schemas.microsoft.com/office/drawing/2014/main" id="{319FDF2C-7CFD-48F9-9F54-544F3709134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561351" y="4602205"/>
            <a:ext cx="1455060" cy="437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19" r:id="rId1"/>
    <p:sldLayoutId id="2147484192" r:id="rId2"/>
    <p:sldLayoutId id="2147484241" r:id="rId3"/>
    <p:sldLayoutId id="2147484242" r:id="rId4"/>
    <p:sldLayoutId id="2147484271" r:id="rId5"/>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089860879"/>
      </p:ext>
    </p:extLst>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 id="2147484256" r:id="rId13"/>
    <p:sldLayoutId id="2147484257" r:id="rId14"/>
    <p:sldLayoutId id="2147484258" r:id="rId15"/>
    <p:sldLayoutId id="2147484259" r:id="rId16"/>
    <p:sldLayoutId id="2147484260" r:id="rId17"/>
    <p:sldLayoutId id="2147484261" r:id="rId18"/>
    <p:sldLayoutId id="2147484262" r:id="rId19"/>
    <p:sldLayoutId id="2147484263" r:id="rId20"/>
    <p:sldLayoutId id="2147484264" r:id="rId21"/>
    <p:sldLayoutId id="2147484265" r:id="rId22"/>
    <p:sldLayoutId id="2147484266" r:id="rId23"/>
    <p:sldLayoutId id="2147484267" r:id="rId24"/>
    <p:sldLayoutId id="2147484268" r:id="rId25"/>
    <p:sldLayoutId id="2147484269" r:id="rId26"/>
    <p:sldLayoutId id="2147484270"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767B730-2964-418D-BFC4-A33414444980}"/>
              </a:ext>
            </a:extLst>
          </p:cNvPr>
          <p:cNvSpPr/>
          <p:nvPr/>
        </p:nvSpPr>
        <p:spPr>
          <a:xfrm>
            <a:off x="181745" y="1035472"/>
            <a:ext cx="2888602" cy="3625291"/>
          </a:xfrm>
          <a:prstGeom prst="rect">
            <a:avLst/>
          </a:prstGeom>
          <a:solidFill>
            <a:srgbClr val="EDF1F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a:solidFill>
                <a:schemeClr val="bg2"/>
              </a:solidFill>
            </a:endParaRPr>
          </a:p>
        </p:txBody>
      </p:sp>
      <p:sp>
        <p:nvSpPr>
          <p:cNvPr id="65" name="Rectangle 64">
            <a:extLst>
              <a:ext uri="{FF2B5EF4-FFF2-40B4-BE49-F238E27FC236}">
                <a16:creationId xmlns:a16="http://schemas.microsoft.com/office/drawing/2014/main" id="{6F808344-F3B2-4B7A-8A3A-9CF245D88B92}"/>
              </a:ext>
            </a:extLst>
          </p:cNvPr>
          <p:cNvSpPr/>
          <p:nvPr/>
        </p:nvSpPr>
        <p:spPr>
          <a:xfrm>
            <a:off x="3122106" y="1029144"/>
            <a:ext cx="3055801" cy="3625290"/>
          </a:xfrm>
          <a:prstGeom prst="rect">
            <a:avLst/>
          </a:prstGeom>
          <a:solidFill>
            <a:srgbClr val="7473D9">
              <a:alpha val="2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a:solidFill>
                <a:schemeClr val="bg2"/>
              </a:solidFill>
            </a:endParaRPr>
          </a:p>
        </p:txBody>
      </p:sp>
      <p:sp>
        <p:nvSpPr>
          <p:cNvPr id="66" name="Rectangle 65">
            <a:extLst>
              <a:ext uri="{FF2B5EF4-FFF2-40B4-BE49-F238E27FC236}">
                <a16:creationId xmlns:a16="http://schemas.microsoft.com/office/drawing/2014/main" id="{55D1B26E-7167-4CAF-8257-839B142C41C3}"/>
              </a:ext>
            </a:extLst>
          </p:cNvPr>
          <p:cNvSpPr/>
          <p:nvPr/>
        </p:nvSpPr>
        <p:spPr>
          <a:xfrm>
            <a:off x="6110045" y="994325"/>
            <a:ext cx="2836108" cy="3666438"/>
          </a:xfrm>
          <a:prstGeom prst="rect">
            <a:avLst/>
          </a:prstGeom>
          <a:solidFill>
            <a:srgbClr val="85A0F9">
              <a:alpha val="15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a:solidFill>
                <a:schemeClr val="bg2"/>
              </a:solidFill>
            </a:endParaRPr>
          </a:p>
        </p:txBody>
      </p:sp>
      <p:sp>
        <p:nvSpPr>
          <p:cNvPr id="21" name="TextBox 20">
            <a:extLst>
              <a:ext uri="{FF2B5EF4-FFF2-40B4-BE49-F238E27FC236}">
                <a16:creationId xmlns:a16="http://schemas.microsoft.com/office/drawing/2014/main" id="{AC800068-BFA5-4255-8032-2395DFB05715}"/>
              </a:ext>
            </a:extLst>
          </p:cNvPr>
          <p:cNvSpPr txBox="1"/>
          <p:nvPr/>
        </p:nvSpPr>
        <p:spPr>
          <a:xfrm>
            <a:off x="176497" y="224779"/>
            <a:ext cx="7155481" cy="367484"/>
          </a:xfrm>
          <a:prstGeom prst="rect">
            <a:avLst/>
          </a:prstGeom>
        </p:spPr>
        <p:txBody>
          <a:bodyPr vert="horz" wrap="none" lIns="0" tIns="0" rIns="0" bIns="0" rtlCol="0" anchor="t" anchorCtr="0">
            <a:noAutofit/>
          </a:bodyPr>
          <a:lstStyle>
            <a:lvl1pPr defTabSz="914378">
              <a:lnSpc>
                <a:spcPct val="90000"/>
              </a:lnSpc>
              <a:spcBef>
                <a:spcPct val="0"/>
              </a:spcBef>
              <a:buNone/>
              <a:defRPr sz="2800" b="1">
                <a:solidFill>
                  <a:schemeClr val="bg1">
                    <a:lumMod val="65000"/>
                  </a:schemeClr>
                </a:solidFill>
                <a:latin typeface="Baguet Script" panose="00000500000000000000" pitchFamily="2" charset="0"/>
                <a:ea typeface="+mj-ea"/>
                <a:cs typeface="Arial" panose="020B0604020202020204" pitchFamily="34" charset="0"/>
              </a:defRPr>
            </a:lvl1pPr>
          </a:lstStyle>
          <a:p>
            <a:r>
              <a:rPr lang="en-US" b="0" dirty="0">
                <a:solidFill>
                  <a:srgbClr val="00B050"/>
                </a:solidFill>
                <a:latin typeface="Cavolini" panose="03000502040302020204" pitchFamily="66" charset="0"/>
                <a:cs typeface="Cavolini" panose="03000502040302020204" pitchFamily="66" charset="0"/>
              </a:rPr>
              <a:t>Be A Part Of Solution And Not </a:t>
            </a:r>
            <a:r>
              <a:rPr lang="en-US" b="0" dirty="0">
                <a:solidFill>
                  <a:schemeClr val="accent6">
                    <a:lumMod val="75000"/>
                  </a:schemeClr>
                </a:solidFill>
                <a:latin typeface="Cavolini" panose="03000502040302020204" pitchFamily="66" charset="0"/>
                <a:cs typeface="Cavolini" panose="03000502040302020204" pitchFamily="66" charset="0"/>
              </a:rPr>
              <a:t>Pollution</a:t>
            </a:r>
            <a:endParaRPr lang="en-IN" b="0" dirty="0">
              <a:solidFill>
                <a:schemeClr val="accent6">
                  <a:lumMod val="75000"/>
                </a:schemeClr>
              </a:solidFill>
              <a:latin typeface="Cavolini" panose="03000502040302020204" pitchFamily="66" charset="0"/>
              <a:cs typeface="Cavolini" panose="03000502040302020204" pitchFamily="66" charset="0"/>
            </a:endParaRPr>
          </a:p>
        </p:txBody>
      </p:sp>
      <p:sp>
        <p:nvSpPr>
          <p:cNvPr id="53" name="Rectangle 52">
            <a:extLst>
              <a:ext uri="{FF2B5EF4-FFF2-40B4-BE49-F238E27FC236}">
                <a16:creationId xmlns:a16="http://schemas.microsoft.com/office/drawing/2014/main" id="{90A70EA4-3CEE-4753-B646-F40CE5686EE9}"/>
              </a:ext>
            </a:extLst>
          </p:cNvPr>
          <p:cNvSpPr/>
          <p:nvPr/>
        </p:nvSpPr>
        <p:spPr>
          <a:xfrm>
            <a:off x="181745" y="746878"/>
            <a:ext cx="2888602" cy="308451"/>
          </a:xfrm>
          <a:prstGeom prst="rect">
            <a:avLst/>
          </a:prstGeom>
          <a:solidFill>
            <a:srgbClr val="2D2D9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2"/>
                </a:solidFill>
              </a:rPr>
              <a:t>Opportunity</a:t>
            </a:r>
            <a:endParaRPr lang="en-IN" sz="1200" b="1">
              <a:solidFill>
                <a:schemeClr val="bg2"/>
              </a:solidFill>
            </a:endParaRPr>
          </a:p>
        </p:txBody>
      </p:sp>
      <p:sp>
        <p:nvSpPr>
          <p:cNvPr id="54" name="Rectangle 53">
            <a:extLst>
              <a:ext uri="{FF2B5EF4-FFF2-40B4-BE49-F238E27FC236}">
                <a16:creationId xmlns:a16="http://schemas.microsoft.com/office/drawing/2014/main" id="{4E06B1A3-50F8-4CDF-9C04-8D9000EBC32F}"/>
              </a:ext>
            </a:extLst>
          </p:cNvPr>
          <p:cNvSpPr/>
          <p:nvPr/>
        </p:nvSpPr>
        <p:spPr>
          <a:xfrm>
            <a:off x="3070346" y="746878"/>
            <a:ext cx="3055801" cy="308451"/>
          </a:xfrm>
          <a:prstGeom prst="rect">
            <a:avLst/>
          </a:prstGeom>
          <a:solidFill>
            <a:srgbClr val="7473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2"/>
                </a:solidFill>
              </a:rPr>
              <a:t>Idea / Solution</a:t>
            </a:r>
            <a:endParaRPr lang="en-IN" sz="1200" b="1">
              <a:solidFill>
                <a:schemeClr val="bg2"/>
              </a:solidFill>
            </a:endParaRPr>
          </a:p>
        </p:txBody>
      </p:sp>
      <p:sp>
        <p:nvSpPr>
          <p:cNvPr id="55" name="Rectangle 54">
            <a:extLst>
              <a:ext uri="{FF2B5EF4-FFF2-40B4-BE49-F238E27FC236}">
                <a16:creationId xmlns:a16="http://schemas.microsoft.com/office/drawing/2014/main" id="{B417004E-ABCD-498F-A288-97E9DBF22B9A}"/>
              </a:ext>
            </a:extLst>
          </p:cNvPr>
          <p:cNvSpPr/>
          <p:nvPr/>
        </p:nvSpPr>
        <p:spPr>
          <a:xfrm>
            <a:off x="6126146" y="746879"/>
            <a:ext cx="2836108" cy="306474"/>
          </a:xfrm>
          <a:prstGeom prst="rect">
            <a:avLst/>
          </a:prstGeom>
          <a:solidFill>
            <a:srgbClr val="85A0F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2"/>
                </a:solidFill>
              </a:rPr>
              <a:t>Benefits</a:t>
            </a:r>
            <a:endParaRPr lang="en-IN" sz="1200" b="1">
              <a:solidFill>
                <a:schemeClr val="bg2"/>
              </a:solidFill>
            </a:endParaRPr>
          </a:p>
        </p:txBody>
      </p:sp>
      <p:sp>
        <p:nvSpPr>
          <p:cNvPr id="57" name="TextBox 56">
            <a:extLst>
              <a:ext uri="{FF2B5EF4-FFF2-40B4-BE49-F238E27FC236}">
                <a16:creationId xmlns:a16="http://schemas.microsoft.com/office/drawing/2014/main" id="{E4C08AC9-89D6-4735-8002-4D7A578BB5CC}"/>
              </a:ext>
            </a:extLst>
          </p:cNvPr>
          <p:cNvSpPr txBox="1"/>
          <p:nvPr/>
        </p:nvSpPr>
        <p:spPr>
          <a:xfrm>
            <a:off x="276271" y="1365450"/>
            <a:ext cx="2703427" cy="830997"/>
          </a:xfrm>
          <a:prstGeom prst="rect">
            <a:avLst/>
          </a:prstGeom>
          <a:noFill/>
        </p:spPr>
        <p:txBody>
          <a:bodyPr wrap="square" lIns="0" tIns="0" rIns="0" bIns="0" rtlCol="0">
            <a:noAutofit/>
          </a:bodyPr>
          <a:lstStyle/>
          <a:p>
            <a:pPr algn="just" defTabSz="514350" fontAlgn="ctr">
              <a:defRPr/>
            </a:pPr>
            <a:r>
              <a:rPr lang="en-US" sz="700" dirty="0">
                <a:solidFill>
                  <a:srgbClr val="000048"/>
                </a:solidFill>
              </a:rPr>
              <a:t>Key is committed to leveraging resources to help address the pressing challenge of climate change. </a:t>
            </a:r>
          </a:p>
          <a:p>
            <a:pPr algn="just" defTabSz="514350" fontAlgn="ctr">
              <a:defRPr/>
            </a:pPr>
            <a:r>
              <a:rPr lang="en-US" sz="700" dirty="0">
                <a:solidFill>
                  <a:srgbClr val="000048"/>
                </a:solidFill>
              </a:rPr>
              <a:t>In 2022, Key committed to finance or facilitate $38 billion to address climate change and support green initiatives by year-end 2026.</a:t>
            </a:r>
          </a:p>
          <a:p>
            <a:pPr algn="just" defTabSz="514350" fontAlgn="ctr">
              <a:defRPr/>
            </a:pPr>
            <a:endParaRPr lang="en-US" sz="700" dirty="0">
              <a:solidFill>
                <a:srgbClr val="000048"/>
              </a:solidFill>
            </a:endParaRPr>
          </a:p>
          <a:p>
            <a:pPr algn="just" defTabSz="514350" fontAlgn="ctr">
              <a:defRPr/>
            </a:pPr>
            <a:r>
              <a:rPr lang="en-US" sz="700" dirty="0">
                <a:solidFill>
                  <a:srgbClr val="000048"/>
                </a:solidFill>
              </a:rPr>
              <a:t>Banks are at the heart of ESG transformation and play a major role in channeling capital into low-carbon activities and financing transition activities. Currently banks do not have any comprehensive platform that takes care of </a:t>
            </a:r>
          </a:p>
          <a:p>
            <a:pPr marL="171450" indent="-171450" algn="just" defTabSz="514350" fontAlgn="ctr">
              <a:buFont typeface="Arial" panose="020B0604020202020204" pitchFamily="34" charset="0"/>
              <a:buChar char="•"/>
              <a:defRPr/>
            </a:pPr>
            <a:r>
              <a:rPr lang="en-US" sz="700" dirty="0">
                <a:solidFill>
                  <a:srgbClr val="000048"/>
                </a:solidFill>
              </a:rPr>
              <a:t>Transparent, one stop platform for low carbon economy sustainability</a:t>
            </a:r>
          </a:p>
          <a:p>
            <a:pPr marL="171450" indent="-171450" algn="just" defTabSz="514350" fontAlgn="ctr">
              <a:buFont typeface="Arial" panose="020B0604020202020204" pitchFamily="34" charset="0"/>
              <a:buChar char="•"/>
              <a:defRPr/>
            </a:pPr>
            <a:r>
              <a:rPr lang="en-US" sz="700" dirty="0">
                <a:solidFill>
                  <a:srgbClr val="000048"/>
                </a:solidFill>
              </a:rPr>
              <a:t>Measuring ESG compliance of retail and corporate customers and incentivizing greener transactions</a:t>
            </a:r>
          </a:p>
        </p:txBody>
      </p:sp>
      <p:sp>
        <p:nvSpPr>
          <p:cNvPr id="58" name="TextBox 57">
            <a:extLst>
              <a:ext uri="{FF2B5EF4-FFF2-40B4-BE49-F238E27FC236}">
                <a16:creationId xmlns:a16="http://schemas.microsoft.com/office/drawing/2014/main" id="{E6EA8DA0-097A-43AA-95C9-42CBE97473F2}"/>
              </a:ext>
            </a:extLst>
          </p:cNvPr>
          <p:cNvSpPr txBox="1"/>
          <p:nvPr/>
        </p:nvSpPr>
        <p:spPr>
          <a:xfrm>
            <a:off x="3187240" y="1403310"/>
            <a:ext cx="2818227" cy="646880"/>
          </a:xfrm>
          <a:prstGeom prst="rect">
            <a:avLst/>
          </a:prstGeom>
          <a:noFill/>
        </p:spPr>
        <p:txBody>
          <a:bodyPr wrap="square" lIns="0" tIns="0" rIns="0" bIns="0" rtlCol="0">
            <a:noAutofit/>
          </a:bodyPr>
          <a:lstStyle/>
          <a:p>
            <a:pPr marL="128588" indent="-128588" algn="just" defTabSz="514350" fontAlgn="ctr">
              <a:buFont typeface="Arial" panose="020B0604020202020204" pitchFamily="34" charset="0"/>
              <a:buChar char="•"/>
              <a:defRPr/>
            </a:pPr>
            <a:r>
              <a:rPr lang="en-US" sz="700" dirty="0">
                <a:solidFill>
                  <a:srgbClr val="000048"/>
                </a:solidFill>
              </a:rPr>
              <a:t>At the heart of the solution will be a Blockchain based platform that enables KeyBank customers to trade carbon credits</a:t>
            </a:r>
          </a:p>
          <a:p>
            <a:pPr marL="128588" indent="-128588" algn="just" defTabSz="514350" fontAlgn="ctr">
              <a:buFont typeface="Arial" panose="020B0604020202020204" pitchFamily="34" charset="0"/>
              <a:buChar char="•"/>
              <a:defRPr/>
            </a:pPr>
            <a:r>
              <a:rPr lang="en-US" sz="700" dirty="0">
                <a:solidFill>
                  <a:srgbClr val="000048"/>
                </a:solidFill>
              </a:rPr>
              <a:t>Making informed underwriting decision based on carbon emission information</a:t>
            </a:r>
          </a:p>
          <a:p>
            <a:pPr marL="128588" indent="-128588" algn="just" defTabSz="514350" fontAlgn="ctr">
              <a:buFont typeface="Arial" panose="020B0604020202020204" pitchFamily="34" charset="0"/>
              <a:buChar char="•"/>
              <a:defRPr/>
            </a:pPr>
            <a:r>
              <a:rPr lang="en-US" sz="700" dirty="0">
                <a:solidFill>
                  <a:srgbClr val="000048"/>
                </a:solidFill>
              </a:rPr>
              <a:t>A Blockchain based sustainability reward program for a consortium of KeyBank clients </a:t>
            </a:r>
          </a:p>
          <a:p>
            <a:pPr marL="128588" indent="-128588" algn="just" defTabSz="514350" fontAlgn="ctr">
              <a:buFont typeface="Arial" panose="020B0604020202020204" pitchFamily="34" charset="0"/>
              <a:buChar char="•"/>
              <a:defRPr/>
            </a:pPr>
            <a:r>
              <a:rPr lang="en-US" sz="700" dirty="0">
                <a:solidFill>
                  <a:srgbClr val="000048"/>
                </a:solidFill>
              </a:rPr>
              <a:t>Smart contract based alert generation and decision making </a:t>
            </a:r>
          </a:p>
          <a:p>
            <a:pPr marL="128588" indent="-128588" algn="just" defTabSz="514350" fontAlgn="ctr">
              <a:buFont typeface="Arial" panose="020B0604020202020204" pitchFamily="34" charset="0"/>
              <a:buChar char="•"/>
              <a:defRPr/>
            </a:pPr>
            <a:endParaRPr lang="en-US" sz="700" dirty="0">
              <a:solidFill>
                <a:srgbClr val="000048"/>
              </a:solidFill>
            </a:endParaRPr>
          </a:p>
          <a:p>
            <a:pPr marL="128588" indent="-128588" algn="just" defTabSz="514350" fontAlgn="ctr">
              <a:buFont typeface="Arial" panose="020B0604020202020204" pitchFamily="34" charset="0"/>
              <a:buChar char="•"/>
              <a:defRPr/>
            </a:pPr>
            <a:endParaRPr lang="en-US" sz="700" dirty="0">
              <a:solidFill>
                <a:srgbClr val="000048"/>
              </a:solidFill>
            </a:endParaRPr>
          </a:p>
        </p:txBody>
      </p:sp>
      <p:cxnSp>
        <p:nvCxnSpPr>
          <p:cNvPr id="3" name="Straight Arrow Connector 2">
            <a:extLst>
              <a:ext uri="{FF2B5EF4-FFF2-40B4-BE49-F238E27FC236}">
                <a16:creationId xmlns:a16="http://schemas.microsoft.com/office/drawing/2014/main" id="{E73210DC-43CB-9E61-F3FF-0AABAEFD942D}"/>
              </a:ext>
            </a:extLst>
          </p:cNvPr>
          <p:cNvCxnSpPr>
            <a:cxnSpLocks/>
          </p:cNvCxnSpPr>
          <p:nvPr/>
        </p:nvCxnSpPr>
        <p:spPr>
          <a:xfrm>
            <a:off x="3070343" y="1035473"/>
            <a:ext cx="0" cy="3515763"/>
          </a:xfrm>
          <a:prstGeom prst="straightConnector1">
            <a:avLst/>
          </a:prstGeom>
          <a:ln w="19050">
            <a:solidFill>
              <a:srgbClr val="2E308E"/>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D7EFD8-DE8C-1689-951C-820EC4BA997E}"/>
              </a:ext>
            </a:extLst>
          </p:cNvPr>
          <p:cNvCxnSpPr>
            <a:cxnSpLocks/>
          </p:cNvCxnSpPr>
          <p:nvPr/>
        </p:nvCxnSpPr>
        <p:spPr>
          <a:xfrm>
            <a:off x="6126146" y="1053353"/>
            <a:ext cx="0" cy="3497884"/>
          </a:xfrm>
          <a:prstGeom prst="straightConnector1">
            <a:avLst/>
          </a:prstGeom>
          <a:ln w="19050">
            <a:solidFill>
              <a:srgbClr val="2E308E"/>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6AB425C-BCF6-4143-A565-8A9B0D3CE2A1}"/>
              </a:ext>
            </a:extLst>
          </p:cNvPr>
          <p:cNvSpPr txBox="1"/>
          <p:nvPr/>
        </p:nvSpPr>
        <p:spPr>
          <a:xfrm>
            <a:off x="181007" y="3053996"/>
            <a:ext cx="2827863" cy="1600438"/>
          </a:xfrm>
          <a:prstGeom prst="rect">
            <a:avLst/>
          </a:prstGeom>
          <a:noFill/>
        </p:spPr>
        <p:txBody>
          <a:bodyPr wrap="square">
            <a:spAutoFit/>
          </a:bodyPr>
          <a:lstStyle/>
          <a:p>
            <a:r>
              <a:rPr lang="en-US" sz="700" dirty="0">
                <a:solidFill>
                  <a:srgbClr val="000048"/>
                </a:solidFill>
              </a:rPr>
              <a:t>Key has established goals to reduce greenhouse gas (GHG) emissions 40% by 2030 and 80% by 2050 over its 2016 baseline. We have analyzed the ESG demands, obligations and opportunities for banks and found 4 major challenges:</a:t>
            </a:r>
          </a:p>
          <a:p>
            <a:pPr marL="171450" indent="-171450">
              <a:buFont typeface="Arial" panose="020B0604020202020204" pitchFamily="34" charset="0"/>
              <a:buChar char="•"/>
            </a:pPr>
            <a:r>
              <a:rPr lang="en-US" sz="700" dirty="0">
                <a:solidFill>
                  <a:srgbClr val="000048"/>
                </a:solidFill>
              </a:rPr>
              <a:t>Inability to make informed underwriting decision focused on reducing carbon emissions, run climate risk models and stress tests</a:t>
            </a:r>
          </a:p>
          <a:p>
            <a:pPr marL="171450" indent="-171450">
              <a:buFont typeface="Arial" panose="020B0604020202020204" pitchFamily="34" charset="0"/>
              <a:buChar char="•"/>
            </a:pPr>
            <a:r>
              <a:rPr lang="en-US" sz="700" dirty="0">
                <a:solidFill>
                  <a:srgbClr val="000048"/>
                </a:solidFill>
              </a:rPr>
              <a:t>Lack of means to evaluate retail and corporate customer ESG Performance; incentivize customers to adopt greener transactions</a:t>
            </a:r>
          </a:p>
          <a:p>
            <a:pPr marL="171450" indent="-171450">
              <a:buFont typeface="Arial" panose="020B0604020202020204" pitchFamily="34" charset="0"/>
              <a:buChar char="•"/>
            </a:pPr>
            <a:r>
              <a:rPr lang="en-US" sz="700" dirty="0">
                <a:solidFill>
                  <a:srgbClr val="000048"/>
                </a:solidFill>
              </a:rPr>
              <a:t>Need to build ability to scientifically measure Green credentials and outlook for banks  </a:t>
            </a:r>
          </a:p>
          <a:p>
            <a:pPr marL="171450" indent="-171450">
              <a:buFont typeface="Arial" panose="020B0604020202020204" pitchFamily="34" charset="0"/>
              <a:buChar char="•"/>
            </a:pPr>
            <a:r>
              <a:rPr lang="en-US" sz="700" dirty="0">
                <a:solidFill>
                  <a:srgbClr val="000048"/>
                </a:solidFill>
              </a:rPr>
              <a:t>Lack of any sustainability reward programs; Inability to aggregate points from different sources and options to transfer</a:t>
            </a:r>
          </a:p>
        </p:txBody>
      </p:sp>
      <p:sp>
        <p:nvSpPr>
          <p:cNvPr id="59" name="TextBox 58">
            <a:extLst>
              <a:ext uri="{FF2B5EF4-FFF2-40B4-BE49-F238E27FC236}">
                <a16:creationId xmlns:a16="http://schemas.microsoft.com/office/drawing/2014/main" id="{E177D701-FEC7-4545-AFDE-EB58C2478275}"/>
              </a:ext>
            </a:extLst>
          </p:cNvPr>
          <p:cNvSpPr txBox="1"/>
          <p:nvPr/>
        </p:nvSpPr>
        <p:spPr>
          <a:xfrm>
            <a:off x="3115668" y="2594814"/>
            <a:ext cx="2912664" cy="580290"/>
          </a:xfrm>
          <a:prstGeom prst="rect">
            <a:avLst/>
          </a:prstGeom>
          <a:noFill/>
        </p:spPr>
        <p:txBody>
          <a:bodyPr wrap="square" lIns="0" tIns="0" rIns="0" bIns="0" rtlCol="0">
            <a:noAutofit/>
          </a:bodyPr>
          <a:lstStyle/>
          <a:p>
            <a:pPr marL="128588" indent="-128588" algn="just" defTabSz="514350" fontAlgn="ctr">
              <a:buFont typeface="Arial" panose="020B0604020202020204" pitchFamily="34" charset="0"/>
              <a:buChar char="•"/>
              <a:defRPr/>
            </a:pPr>
            <a:r>
              <a:rPr lang="en-US" sz="700" dirty="0">
                <a:solidFill>
                  <a:srgbClr val="000048"/>
                </a:solidFill>
              </a:rPr>
              <a:t>Blockchain technology offers new opportunities to enhance sustainability efforts by improving tracking and verifying emissions. Its immutability, accountability, and transparency make it possible to track carbon balances and other environmental metrics, holding companies accountable for their sustainability claims</a:t>
            </a:r>
          </a:p>
          <a:p>
            <a:pPr marL="128588" indent="-128588" algn="just" defTabSz="514350" fontAlgn="ctr">
              <a:buFont typeface="Arial" panose="020B0604020202020204" pitchFamily="34" charset="0"/>
              <a:buChar char="•"/>
              <a:defRPr/>
            </a:pPr>
            <a:r>
              <a:rPr lang="en-US" sz="700" dirty="0">
                <a:solidFill>
                  <a:srgbClr val="000048"/>
                </a:solidFill>
              </a:rPr>
              <a:t>This Blockchain based platform can be leveraged to track carbon footprint of KeyBank clients helping the bank make informed underwriting decision.</a:t>
            </a:r>
          </a:p>
          <a:p>
            <a:pPr marL="128588" indent="-128588" algn="just" defTabSz="514350" fontAlgn="ctr">
              <a:buFont typeface="Arial" panose="020B0604020202020204" pitchFamily="34" charset="0"/>
              <a:buChar char="•"/>
              <a:defRPr/>
            </a:pPr>
            <a:r>
              <a:rPr lang="en-US" sz="700" dirty="0">
                <a:solidFill>
                  <a:srgbClr val="000048"/>
                </a:solidFill>
              </a:rPr>
              <a:t>Also, it makes data analysis and decision making simpler than ever before. This makes ESG tracking and compliance simpler for KeyBank by:</a:t>
            </a:r>
          </a:p>
          <a:p>
            <a:pPr marL="128588" indent="-128588" algn="just" defTabSz="514350" fontAlgn="ctr">
              <a:buFont typeface="Arial" panose="020B0604020202020204" pitchFamily="34" charset="0"/>
              <a:buChar char="•"/>
              <a:defRPr/>
            </a:pPr>
            <a:r>
              <a:rPr lang="en-US" sz="700" dirty="0">
                <a:solidFill>
                  <a:srgbClr val="000048"/>
                </a:solidFill>
              </a:rPr>
              <a:t>Measure compliance with ESG standards</a:t>
            </a:r>
          </a:p>
          <a:p>
            <a:pPr marL="128588" indent="-128588" algn="just" defTabSz="514350" fontAlgn="ctr">
              <a:buFont typeface="Arial" panose="020B0604020202020204" pitchFamily="34" charset="0"/>
              <a:buChar char="•"/>
              <a:defRPr/>
            </a:pPr>
            <a:r>
              <a:rPr lang="en-US" sz="700" dirty="0">
                <a:solidFill>
                  <a:srgbClr val="000048"/>
                </a:solidFill>
              </a:rPr>
              <a:t>Creating scenarios for future and monitor impacts of climate change, build climate risk models and stress tests</a:t>
            </a:r>
          </a:p>
          <a:p>
            <a:pPr marL="128588" indent="-128588" algn="just" defTabSz="514350" fontAlgn="ctr">
              <a:buFont typeface="Arial" panose="020B0604020202020204" pitchFamily="34" charset="0"/>
              <a:buChar char="•"/>
              <a:defRPr/>
            </a:pPr>
            <a:r>
              <a:rPr lang="en-US" sz="700" dirty="0">
                <a:solidFill>
                  <a:srgbClr val="000048"/>
                </a:solidFill>
              </a:rPr>
              <a:t>Measuring Green Transaction and ESR compliance by customers, Decide on the quantum of reward</a:t>
            </a:r>
          </a:p>
          <a:p>
            <a:pPr marL="128588" indent="-128588" algn="just" defTabSz="514350" fontAlgn="ctr">
              <a:buFont typeface="Arial" panose="020B0604020202020204" pitchFamily="34" charset="0"/>
              <a:buChar char="•"/>
              <a:defRPr/>
            </a:pPr>
            <a:r>
              <a:rPr lang="en-US" sz="700" dirty="0">
                <a:solidFill>
                  <a:srgbClr val="000048"/>
                </a:solidFill>
              </a:rPr>
              <a:t>Creating ESG reports</a:t>
            </a:r>
          </a:p>
          <a:p>
            <a:pPr marL="128588" indent="-128588" algn="just" defTabSz="514350" fontAlgn="ctr">
              <a:buFont typeface="Arial" panose="020B0604020202020204" pitchFamily="34" charset="0"/>
              <a:buChar char="•"/>
              <a:defRPr/>
            </a:pPr>
            <a:endParaRPr lang="en-US" sz="700" dirty="0">
              <a:solidFill>
                <a:srgbClr val="000048"/>
              </a:solidFill>
            </a:endParaRPr>
          </a:p>
        </p:txBody>
      </p:sp>
      <p:sp>
        <p:nvSpPr>
          <p:cNvPr id="27" name="TextBox 26">
            <a:extLst>
              <a:ext uri="{FF2B5EF4-FFF2-40B4-BE49-F238E27FC236}">
                <a16:creationId xmlns:a16="http://schemas.microsoft.com/office/drawing/2014/main" id="{97FC2ADE-11BA-47DE-84FE-C65B1BE59E24}"/>
              </a:ext>
            </a:extLst>
          </p:cNvPr>
          <p:cNvSpPr txBox="1"/>
          <p:nvPr/>
        </p:nvSpPr>
        <p:spPr>
          <a:xfrm>
            <a:off x="6249826" y="1424485"/>
            <a:ext cx="2323462" cy="244583"/>
          </a:xfrm>
          <a:prstGeom prst="rect">
            <a:avLst/>
          </a:prstGeom>
          <a:noFill/>
        </p:spPr>
        <p:txBody>
          <a:bodyPr wrap="square" lIns="0" tIns="0" rIns="0" bIns="0" rtlCol="0">
            <a:noAutofit/>
          </a:bodyPr>
          <a:lstStyle/>
          <a:p>
            <a:pPr marL="128588" indent="-128588" algn="just" defTabSz="514350" fontAlgn="ctr">
              <a:buFont typeface="Arial" panose="020B0604020202020204" pitchFamily="34" charset="0"/>
              <a:buChar char="•"/>
              <a:defRPr/>
            </a:pPr>
            <a:r>
              <a:rPr lang="en-US" sz="700" dirty="0">
                <a:solidFill>
                  <a:srgbClr val="000048"/>
                </a:solidFill>
              </a:rPr>
              <a:t>This has a potential to generate $2M revenue per year</a:t>
            </a:r>
            <a:endParaRPr lang="en-US" sz="700" dirty="0">
              <a:solidFill>
                <a:srgbClr val="000048"/>
              </a:solidFill>
              <a:latin typeface="+mj-lt"/>
              <a:cs typeface="Calibri" panose="020F0502020204030204" pitchFamily="34" charset="0"/>
            </a:endParaRPr>
          </a:p>
        </p:txBody>
      </p:sp>
      <p:sp>
        <p:nvSpPr>
          <p:cNvPr id="28" name="TextBox 27">
            <a:extLst>
              <a:ext uri="{FF2B5EF4-FFF2-40B4-BE49-F238E27FC236}">
                <a16:creationId xmlns:a16="http://schemas.microsoft.com/office/drawing/2014/main" id="{64FB395D-F21E-4E5C-BA5E-751B6590EE8B}"/>
              </a:ext>
            </a:extLst>
          </p:cNvPr>
          <p:cNvSpPr txBox="1"/>
          <p:nvPr/>
        </p:nvSpPr>
        <p:spPr>
          <a:xfrm>
            <a:off x="6247001" y="2357406"/>
            <a:ext cx="2527355" cy="1871693"/>
          </a:xfrm>
          <a:prstGeom prst="rect">
            <a:avLst/>
          </a:prstGeom>
          <a:noFill/>
        </p:spPr>
        <p:txBody>
          <a:bodyPr wrap="square" lIns="0" tIns="0" rIns="0" bIns="0" rtlCol="0">
            <a:noAutofit/>
          </a:bodyPr>
          <a:lstStyle/>
          <a:p>
            <a:pPr algn="just" defTabSz="514350" fontAlgn="ctr">
              <a:defRPr/>
            </a:pPr>
            <a:r>
              <a:rPr lang="en-US" sz="750" b="1" dirty="0">
                <a:solidFill>
                  <a:srgbClr val="000048"/>
                </a:solidFill>
              </a:rPr>
              <a:t>KeyBank</a:t>
            </a:r>
          </a:p>
          <a:p>
            <a:pPr marL="128588" indent="-128588" algn="just" defTabSz="514350" fontAlgn="ctr">
              <a:buFont typeface="Arial" panose="020B0604020202020204" pitchFamily="34" charset="0"/>
              <a:buChar char="•"/>
              <a:defRPr/>
            </a:pPr>
            <a:r>
              <a:rPr lang="en-US" sz="700" dirty="0">
                <a:solidFill>
                  <a:srgbClr val="000048"/>
                </a:solidFill>
              </a:rPr>
              <a:t>Ensure ESG compliance</a:t>
            </a:r>
          </a:p>
          <a:p>
            <a:pPr marL="128588" indent="-128588" algn="just" defTabSz="514350" fontAlgn="ctr">
              <a:buFont typeface="Arial" panose="020B0604020202020204" pitchFamily="34" charset="0"/>
              <a:buChar char="•"/>
              <a:defRPr/>
            </a:pPr>
            <a:r>
              <a:rPr lang="en-US" sz="700" dirty="0">
                <a:solidFill>
                  <a:srgbClr val="000048"/>
                </a:solidFill>
              </a:rPr>
              <a:t>Meet ESG target for KeyBank and its customer</a:t>
            </a:r>
          </a:p>
          <a:p>
            <a:pPr marL="128588" indent="-128588" algn="just" defTabSz="514350" fontAlgn="ctr">
              <a:buFont typeface="Arial" panose="020B0604020202020204" pitchFamily="34" charset="0"/>
              <a:buChar char="•"/>
              <a:defRPr/>
            </a:pPr>
            <a:r>
              <a:rPr lang="en-US" sz="700" dirty="0">
                <a:solidFill>
                  <a:srgbClr val="000048"/>
                </a:solidFill>
              </a:rPr>
              <a:t>Encourage KeyBank Customers to participate in Green Transactions</a:t>
            </a:r>
          </a:p>
          <a:p>
            <a:pPr marL="128588" indent="-128588" algn="just" defTabSz="514350" fontAlgn="ctr">
              <a:buFont typeface="Arial" panose="020B0604020202020204" pitchFamily="34" charset="0"/>
              <a:buChar char="•"/>
              <a:defRPr/>
            </a:pPr>
            <a:r>
              <a:rPr lang="en-US" sz="700" dirty="0">
                <a:solidFill>
                  <a:srgbClr val="000048"/>
                </a:solidFill>
              </a:rPr>
              <a:t>A one stop platform for Sustainability rewards, Facilitate exchange of sustainability reward coins</a:t>
            </a:r>
          </a:p>
          <a:p>
            <a:pPr marL="128588" indent="-128588" algn="just" defTabSz="514350" fontAlgn="ctr">
              <a:buFont typeface="Arial" panose="020B0604020202020204" pitchFamily="34" charset="0"/>
              <a:buChar char="•"/>
              <a:defRPr/>
            </a:pPr>
            <a:r>
              <a:rPr lang="en-US" sz="700" dirty="0">
                <a:solidFill>
                  <a:srgbClr val="000048"/>
                </a:solidFill>
              </a:rPr>
              <a:t>Branding on different social media platforms on the first ever initiative for Green environment by a regional bank</a:t>
            </a:r>
          </a:p>
          <a:p>
            <a:pPr marL="128588" indent="-128588" algn="just" defTabSz="514350" fontAlgn="ctr">
              <a:buFont typeface="Arial" panose="020B0604020202020204" pitchFamily="34" charset="0"/>
              <a:buChar char="•"/>
              <a:defRPr/>
            </a:pPr>
            <a:endParaRPr lang="en-US" sz="700" dirty="0">
              <a:solidFill>
                <a:srgbClr val="000048"/>
              </a:solidFill>
            </a:endParaRPr>
          </a:p>
          <a:p>
            <a:pPr marL="128588" indent="-128588" algn="just" defTabSz="514350" fontAlgn="ctr">
              <a:buFont typeface="Arial" panose="020B0604020202020204" pitchFamily="34" charset="0"/>
              <a:buChar char="•"/>
              <a:defRPr/>
            </a:pPr>
            <a:endParaRPr lang="en-US" sz="700" dirty="0">
              <a:solidFill>
                <a:srgbClr val="000048"/>
              </a:solidFill>
            </a:endParaRPr>
          </a:p>
          <a:p>
            <a:pPr algn="just" defTabSz="514350" fontAlgn="ctr">
              <a:defRPr/>
            </a:pPr>
            <a:r>
              <a:rPr lang="en-US" sz="750" b="1" dirty="0">
                <a:solidFill>
                  <a:srgbClr val="000048"/>
                </a:solidFill>
              </a:rPr>
              <a:t>Cognizant</a:t>
            </a:r>
          </a:p>
          <a:p>
            <a:pPr marL="128588" indent="-128588" algn="just" defTabSz="514350" fontAlgn="ctr">
              <a:buFont typeface="Arial" panose="020B0604020202020204" pitchFamily="34" charset="0"/>
              <a:buChar char="•"/>
              <a:defRPr/>
            </a:pPr>
            <a:r>
              <a:rPr lang="en-US" sz="700" dirty="0">
                <a:solidFill>
                  <a:srgbClr val="000048"/>
                </a:solidFill>
              </a:rPr>
              <a:t>Partner in client’s next Gen technology journey; more business</a:t>
            </a:r>
          </a:p>
          <a:p>
            <a:pPr marL="128588" indent="-128588" algn="just" defTabSz="514350" fontAlgn="ctr">
              <a:buFont typeface="Arial" panose="020B0604020202020204" pitchFamily="34" charset="0"/>
              <a:buChar char="•"/>
              <a:defRPr/>
            </a:pPr>
            <a:r>
              <a:rPr lang="en-US" sz="700" dirty="0">
                <a:solidFill>
                  <a:srgbClr val="000048"/>
                </a:solidFill>
              </a:rPr>
              <a:t>More Mindshare</a:t>
            </a:r>
          </a:p>
          <a:p>
            <a:pPr marL="128588" indent="-128588" algn="just" defTabSz="514350" fontAlgn="ctr">
              <a:buFont typeface="Arial" panose="020B0604020202020204" pitchFamily="34" charset="0"/>
              <a:buChar char="•"/>
              <a:defRPr/>
            </a:pPr>
            <a:endParaRPr lang="en-US" sz="750" dirty="0">
              <a:solidFill>
                <a:srgbClr val="000048"/>
              </a:solidFill>
              <a:latin typeface="+mj-lt"/>
              <a:cs typeface="Calibri" panose="020F0502020204030204" pitchFamily="34" charset="0"/>
            </a:endParaRPr>
          </a:p>
        </p:txBody>
      </p:sp>
      <p:pic>
        <p:nvPicPr>
          <p:cNvPr id="33" name="Picture 8">
            <a:extLst>
              <a:ext uri="{FF2B5EF4-FFF2-40B4-BE49-F238E27FC236}">
                <a16:creationId xmlns:a16="http://schemas.microsoft.com/office/drawing/2014/main" id="{ADED1F3D-8E1D-4E64-9A09-33243EE02E2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3815260" y="781465"/>
            <a:ext cx="207749" cy="207749"/>
          </a:xfrm>
          <a:prstGeom prst="rect">
            <a:avLst/>
          </a:prstGeom>
        </p:spPr>
      </p:pic>
      <p:pic>
        <p:nvPicPr>
          <p:cNvPr id="34" name="Picture 9">
            <a:extLst>
              <a:ext uri="{FF2B5EF4-FFF2-40B4-BE49-F238E27FC236}">
                <a16:creationId xmlns:a16="http://schemas.microsoft.com/office/drawing/2014/main" id="{736A9309-73D1-4D12-B307-F7C985DD17ED}"/>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6933664" y="788878"/>
            <a:ext cx="222476" cy="222476"/>
          </a:xfrm>
          <a:prstGeom prst="rect">
            <a:avLst/>
          </a:prstGeom>
        </p:spPr>
      </p:pic>
      <p:pic>
        <p:nvPicPr>
          <p:cNvPr id="36" name="Picture 10">
            <a:extLst>
              <a:ext uri="{FF2B5EF4-FFF2-40B4-BE49-F238E27FC236}">
                <a16:creationId xmlns:a16="http://schemas.microsoft.com/office/drawing/2014/main" id="{A2C131F9-F9AE-43A3-9E34-04CE4EF2CD52}"/>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896956" y="790970"/>
            <a:ext cx="224777" cy="220266"/>
          </a:xfrm>
          <a:prstGeom prst="rect">
            <a:avLst/>
          </a:prstGeom>
        </p:spPr>
      </p:pic>
      <p:sp>
        <p:nvSpPr>
          <p:cNvPr id="38" name="Rectangle 37">
            <a:extLst>
              <a:ext uri="{FF2B5EF4-FFF2-40B4-BE49-F238E27FC236}">
                <a16:creationId xmlns:a16="http://schemas.microsoft.com/office/drawing/2014/main" id="{BABDE005-7F50-43D1-A3AA-CA1E74318519}"/>
              </a:ext>
            </a:extLst>
          </p:cNvPr>
          <p:cNvSpPr/>
          <p:nvPr/>
        </p:nvSpPr>
        <p:spPr>
          <a:xfrm>
            <a:off x="276993" y="1091385"/>
            <a:ext cx="2581461" cy="228985"/>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a:solidFill>
                  <a:srgbClr val="2E308E"/>
                </a:solidFill>
                <a:latin typeface="+mj-lt"/>
                <a:cs typeface="Calibri" panose="020F0502020204030204" pitchFamily="34" charset="0"/>
              </a:rPr>
              <a:t>Business Scenario</a:t>
            </a:r>
          </a:p>
        </p:txBody>
      </p:sp>
      <p:sp>
        <p:nvSpPr>
          <p:cNvPr id="42" name="Rectangle 41">
            <a:extLst>
              <a:ext uri="{FF2B5EF4-FFF2-40B4-BE49-F238E27FC236}">
                <a16:creationId xmlns:a16="http://schemas.microsoft.com/office/drawing/2014/main" id="{C4F3B3ED-B085-4C95-813C-F22B907ED579}"/>
              </a:ext>
            </a:extLst>
          </p:cNvPr>
          <p:cNvSpPr/>
          <p:nvPr/>
        </p:nvSpPr>
        <p:spPr>
          <a:xfrm>
            <a:off x="276997" y="2791420"/>
            <a:ext cx="2581457" cy="238340"/>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dirty="0">
                <a:solidFill>
                  <a:srgbClr val="2E308E"/>
                </a:solidFill>
                <a:latin typeface="+mj-lt"/>
                <a:cs typeface="Calibri" panose="020F0502020204030204" pitchFamily="34" charset="0"/>
              </a:rPr>
              <a:t>Opportunity / Problem Statement</a:t>
            </a:r>
          </a:p>
        </p:txBody>
      </p:sp>
      <p:sp>
        <p:nvSpPr>
          <p:cNvPr id="43" name="Rectangle 42">
            <a:extLst>
              <a:ext uri="{FF2B5EF4-FFF2-40B4-BE49-F238E27FC236}">
                <a16:creationId xmlns:a16="http://schemas.microsoft.com/office/drawing/2014/main" id="{E54EC184-C0FF-4F56-A36B-E36EDCDA558F}"/>
              </a:ext>
            </a:extLst>
          </p:cNvPr>
          <p:cNvSpPr/>
          <p:nvPr/>
        </p:nvSpPr>
        <p:spPr>
          <a:xfrm>
            <a:off x="3190426" y="1082246"/>
            <a:ext cx="2832921" cy="254460"/>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a:solidFill>
                  <a:srgbClr val="2E308E"/>
                </a:solidFill>
                <a:latin typeface="+mj-lt"/>
                <a:cs typeface="Calibri" panose="020F0502020204030204" pitchFamily="34" charset="0"/>
              </a:rPr>
              <a:t>Idea / Solution Description</a:t>
            </a:r>
          </a:p>
        </p:txBody>
      </p:sp>
      <p:sp>
        <p:nvSpPr>
          <p:cNvPr id="49" name="Rectangle 48">
            <a:extLst>
              <a:ext uri="{FF2B5EF4-FFF2-40B4-BE49-F238E27FC236}">
                <a16:creationId xmlns:a16="http://schemas.microsoft.com/office/drawing/2014/main" id="{0C176D1C-A358-41BC-B873-762D67A7A651}"/>
              </a:ext>
            </a:extLst>
          </p:cNvPr>
          <p:cNvSpPr/>
          <p:nvPr/>
        </p:nvSpPr>
        <p:spPr>
          <a:xfrm>
            <a:off x="6246825" y="1091385"/>
            <a:ext cx="2527349" cy="228985"/>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a:solidFill>
                  <a:srgbClr val="2E308E"/>
                </a:solidFill>
                <a:latin typeface="+mj-lt"/>
                <a:cs typeface="Calibri" panose="020F0502020204030204" pitchFamily="34" charset="0"/>
              </a:rPr>
              <a:t>Reuse / Market Potential</a:t>
            </a:r>
          </a:p>
        </p:txBody>
      </p:sp>
      <p:sp>
        <p:nvSpPr>
          <p:cNvPr id="63" name="Rectangle 62">
            <a:extLst>
              <a:ext uri="{FF2B5EF4-FFF2-40B4-BE49-F238E27FC236}">
                <a16:creationId xmlns:a16="http://schemas.microsoft.com/office/drawing/2014/main" id="{DAD4080F-489D-4F82-857D-0733D18D635C}"/>
              </a:ext>
            </a:extLst>
          </p:cNvPr>
          <p:cNvSpPr/>
          <p:nvPr/>
        </p:nvSpPr>
        <p:spPr>
          <a:xfrm>
            <a:off x="6263983" y="1936237"/>
            <a:ext cx="2527351" cy="244583"/>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a:solidFill>
                  <a:srgbClr val="2E308E"/>
                </a:solidFill>
                <a:latin typeface="+mj-lt"/>
                <a:cs typeface="Calibri" panose="020F0502020204030204" pitchFamily="34" charset="0"/>
              </a:rPr>
              <a:t>Benefits</a:t>
            </a:r>
          </a:p>
        </p:txBody>
      </p:sp>
      <p:sp>
        <p:nvSpPr>
          <p:cNvPr id="5" name="TextBox 4">
            <a:extLst>
              <a:ext uri="{FF2B5EF4-FFF2-40B4-BE49-F238E27FC236}">
                <a16:creationId xmlns:a16="http://schemas.microsoft.com/office/drawing/2014/main" id="{D239D8DC-34F7-C7EE-FD4B-1E2ACB166CFC}"/>
              </a:ext>
            </a:extLst>
          </p:cNvPr>
          <p:cNvSpPr txBox="1"/>
          <p:nvPr/>
        </p:nvSpPr>
        <p:spPr>
          <a:xfrm>
            <a:off x="3188832" y="2219307"/>
            <a:ext cx="2836108" cy="346249"/>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defTabSz="685800" fontAlgn="ctr">
              <a:defRPr sz="1200" b="1">
                <a:solidFill>
                  <a:srgbClr val="2E308E"/>
                </a:solidFill>
                <a:latin typeface="+mj-lt"/>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t>Why is applying this solution appealing for this opportunity?</a:t>
            </a:r>
          </a:p>
        </p:txBody>
      </p:sp>
    </p:spTree>
    <p:extLst>
      <p:ext uri="{BB962C8B-B14F-4D97-AF65-F5344CB8AC3E}">
        <p14:creationId xmlns:p14="http://schemas.microsoft.com/office/powerpoint/2010/main" val="3867257931"/>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1_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B15E3898E0F24CB91651B768CF0354" ma:contentTypeVersion="11" ma:contentTypeDescription="Create a new document." ma:contentTypeScope="" ma:versionID="df57ef969a893e4683510cd61b6135fd">
  <xsd:schema xmlns:xsd="http://www.w3.org/2001/XMLSchema" xmlns:xs="http://www.w3.org/2001/XMLSchema" xmlns:p="http://schemas.microsoft.com/office/2006/metadata/properties" xmlns:ns2="1e760fed-1da2-4e9d-a180-8950446a8e0e" xmlns:ns3="faef9fc0-00ec-4cc9-8acd-d229bed8012f" targetNamespace="http://schemas.microsoft.com/office/2006/metadata/properties" ma:root="true" ma:fieldsID="7ffad26c0d9e8e674bff276355eba7af" ns2:_="" ns3:_="">
    <xsd:import namespace="1e760fed-1da2-4e9d-a180-8950446a8e0e"/>
    <xsd:import namespace="faef9fc0-00ec-4cc9-8acd-d229bed8012f"/>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760fed-1da2-4e9d-a180-8950446a8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f9fc0-00ec-4cc9-8acd-d229bed801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421221-6257-44B8-A0C2-D26A1BFC5168}">
  <ds:schemaRefs>
    <ds:schemaRef ds:uri="http://schemas.microsoft.com/office/2006/documentManagement/types"/>
    <ds:schemaRef ds:uri="http://purl.org/dc/dcmitype/"/>
    <ds:schemaRef ds:uri="1e760fed-1da2-4e9d-a180-8950446a8e0e"/>
    <ds:schemaRef ds:uri="http://purl.org/dc/terms/"/>
    <ds:schemaRef ds:uri="http://schemas.microsoft.com/office/2006/metadata/properties"/>
    <ds:schemaRef ds:uri="http://schemas.microsoft.com/office/infopath/2007/PartnerControls"/>
    <ds:schemaRef ds:uri="http://schemas.openxmlformats.org/package/2006/metadata/core-properties"/>
    <ds:schemaRef ds:uri="faef9fc0-00ec-4cc9-8acd-d229bed8012f"/>
    <ds:schemaRef ds:uri="http://www.w3.org/XML/1998/namespace"/>
    <ds:schemaRef ds:uri="http://purl.org/dc/elements/1.1/"/>
  </ds:schemaRefs>
</ds:datastoreItem>
</file>

<file path=customXml/itemProps2.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3.xml><?xml version="1.0" encoding="utf-8"?>
<ds:datastoreItem xmlns:ds="http://schemas.openxmlformats.org/officeDocument/2006/customXml" ds:itemID="{BEFFF623-8B8E-4C18-B44E-3ABE9C7E4D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760fed-1da2-4e9d-a180-8950446a8e0e"/>
    <ds:schemaRef ds:uri="faef9fc0-00ec-4cc9-8acd-d229bed801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54796</TotalTime>
  <Words>504</Words>
  <Application>Microsoft Office PowerPoint</Application>
  <PresentationFormat>On-screen Show (16:9)</PresentationFormat>
  <Paragraphs>45</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Regular</vt:lpstr>
      <vt:lpstr>Avenir Next LT Pro Light</vt:lpstr>
      <vt:lpstr>Cavolini</vt:lpstr>
      <vt:lpstr>Century Gothic</vt:lpstr>
      <vt:lpstr>Courier New</vt:lpstr>
      <vt:lpstr>Cognizantnewbrand</vt:lpstr>
      <vt:lpstr>1_Cognizantnewbrand</vt:lpstr>
      <vt:lpstr>PowerPoint Presentation</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OCM CoE - Capabilities</dc:title>
  <dc:subject/>
  <dc:creator>user</dc:creator>
  <cp:keywords/>
  <dc:description/>
  <cp:lastModifiedBy>Dingankar, Mrunal (Cognizant)</cp:lastModifiedBy>
  <cp:revision>2332</cp:revision>
  <cp:lastPrinted>2020-02-12T20:07:34Z</cp:lastPrinted>
  <dcterms:created xsi:type="dcterms:W3CDTF">2018-08-01T04:55:58Z</dcterms:created>
  <dcterms:modified xsi:type="dcterms:W3CDTF">2023-08-14T04:59:18Z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0x01010094B15E3898E0F24CB91651B768CF0354</vt:lpwstr>
  </property>
</Properties>
</file>