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9" r:id="rId6"/>
    <p:sldId id="260" r:id="rId7"/>
    <p:sldId id="261" r:id="rId8"/>
    <p:sldId id="262" r:id="rId9"/>
    <p:sldId id="263" r:id="rId10"/>
    <p:sldId id="267" r:id="rId11"/>
    <p:sldId id="265" r:id="rId12"/>
    <p:sldId id="266" r:id="rId13"/>
  </p:sldIdLst>
  <p:sldSz cx="18288000" cy="10287000"/>
  <p:notesSz cx="6858000" cy="9144000"/>
  <p:embeddedFontLst>
    <p:embeddedFont>
      <p:font typeface="Arial Nova Cond" panose="020B0506020202020204" pitchFamily="34" charset="0"/>
      <p:regular r:id="rId15"/>
      <p:bold r:id="rId16"/>
      <p:italic r:id="rId17"/>
      <p:boldItalic r:id="rId18"/>
    </p:embeddedFont>
    <p:embeddedFont>
      <p:font typeface="Avenir Next LT Pro" panose="020B0504020202020204" pitchFamily="34" charset="0"/>
      <p:regular r:id="rId19"/>
      <p:bold r:id="rId20"/>
      <p:italic r:id="rId21"/>
      <p:boldItalic r:id="rId22"/>
    </p:embeddedFont>
    <p:embeddedFont>
      <p:font typeface="Avenir Next LT Pro Light" panose="020B0304020202020204" pitchFamily="34" charset="0"/>
      <p:regular r:id="rId23"/>
      <p:italic r:id="rId24"/>
    </p:embeddedFont>
    <p:embeddedFont>
      <p:font typeface="Clear Sans Regular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B49"/>
    <a:srgbClr val="A100FF"/>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146" autoAdjust="0"/>
  </p:normalViewPr>
  <p:slideViewPr>
    <p:cSldViewPr>
      <p:cViewPr varScale="1">
        <p:scale>
          <a:sx n="31" d="100"/>
          <a:sy n="31" d="100"/>
        </p:scale>
        <p:origin x="144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nka\Downloads\Reac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nka\Downloads\Reaction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nka\Downloads\Reaction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accent4"/>
                </a:solidFill>
                <a:latin typeface="Avenir Next LT Pro" panose="020B0504020202020204" pitchFamily="34" charset="0"/>
                <a:ea typeface="+mn-ea"/>
                <a:cs typeface="+mn-cs"/>
              </a:defRPr>
            </a:pPr>
            <a:r>
              <a:rPr lang="en-IN" sz="3000" b="1" dirty="0">
                <a:solidFill>
                  <a:schemeClr val="accent4"/>
                </a:solidFill>
                <a:latin typeface="Avenir Next LT Pro" panose="020B0504020202020204" pitchFamily="34" charset="0"/>
              </a:rPr>
              <a:t>SENTIMENT SCORE PER CATEGORY</a:t>
            </a:r>
          </a:p>
        </c:rich>
      </c:tx>
      <c:layout>
        <c:manualLayout>
          <c:xMode val="edge"/>
          <c:yMode val="edge"/>
          <c:x val="0.22815235971129832"/>
          <c:y val="0.10188160074445768"/>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accent4"/>
              </a:solidFill>
              <a:latin typeface="Avenir Next LT Pro" panose="020B0504020202020204" pitchFamily="34"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Reactions!$M$3:$M$18</c:f>
              <c:strCache>
                <c:ptCount val="16"/>
                <c:pt idx="0">
                  <c:v>Animals</c:v>
                </c:pt>
                <c:pt idx="1">
                  <c:v>science</c:v>
                </c:pt>
                <c:pt idx="2">
                  <c:v>healthy eating</c:v>
                </c:pt>
                <c:pt idx="3">
                  <c:v>technology</c:v>
                </c:pt>
                <c:pt idx="4">
                  <c:v>food</c:v>
                </c:pt>
                <c:pt idx="5">
                  <c:v>travel</c:v>
                </c:pt>
                <c:pt idx="6">
                  <c:v>culture</c:v>
                </c:pt>
                <c:pt idx="7">
                  <c:v>cooking</c:v>
                </c:pt>
                <c:pt idx="8">
                  <c:v>education</c:v>
                </c:pt>
                <c:pt idx="9">
                  <c:v>fitness</c:v>
                </c:pt>
                <c:pt idx="10">
                  <c:v>soccer</c:v>
                </c:pt>
                <c:pt idx="11">
                  <c:v>Studying</c:v>
                </c:pt>
                <c:pt idx="12">
                  <c:v>dogs</c:v>
                </c:pt>
                <c:pt idx="13">
                  <c:v>tennis</c:v>
                </c:pt>
                <c:pt idx="14">
                  <c:v>veganism</c:v>
                </c:pt>
                <c:pt idx="15">
                  <c:v>public speaking</c:v>
                </c:pt>
              </c:strCache>
            </c:strRef>
          </c:cat>
          <c:val>
            <c:numRef>
              <c:f>Reactions!$N$3:$N$18</c:f>
              <c:numCache>
                <c:formatCode>General</c:formatCode>
                <c:ptCount val="16"/>
                <c:pt idx="0">
                  <c:v>73271</c:v>
                </c:pt>
                <c:pt idx="1">
                  <c:v>70662</c:v>
                </c:pt>
                <c:pt idx="2">
                  <c:v>69339</c:v>
                </c:pt>
                <c:pt idx="3">
                  <c:v>67345</c:v>
                </c:pt>
                <c:pt idx="4">
                  <c:v>66626</c:v>
                </c:pt>
                <c:pt idx="5">
                  <c:v>64880</c:v>
                </c:pt>
                <c:pt idx="6">
                  <c:v>64542</c:v>
                </c:pt>
                <c:pt idx="7">
                  <c:v>63982</c:v>
                </c:pt>
                <c:pt idx="8">
                  <c:v>57436</c:v>
                </c:pt>
                <c:pt idx="9">
                  <c:v>55323</c:v>
                </c:pt>
                <c:pt idx="10">
                  <c:v>55315</c:v>
                </c:pt>
                <c:pt idx="11">
                  <c:v>53723</c:v>
                </c:pt>
                <c:pt idx="12">
                  <c:v>50748</c:v>
                </c:pt>
                <c:pt idx="13">
                  <c:v>50339</c:v>
                </c:pt>
                <c:pt idx="14">
                  <c:v>48490</c:v>
                </c:pt>
                <c:pt idx="15">
                  <c:v>48285</c:v>
                </c:pt>
              </c:numCache>
            </c:numRef>
          </c:val>
          <c:extLst>
            <c:ext xmlns:c16="http://schemas.microsoft.com/office/drawing/2014/chart" uri="{C3380CC4-5D6E-409C-BE32-E72D297353CC}">
              <c16:uniqueId val="{00000000-0E9B-4187-AFCF-33208BF97649}"/>
            </c:ext>
          </c:extLst>
        </c:ser>
        <c:dLbls>
          <c:showLegendKey val="0"/>
          <c:showVal val="0"/>
          <c:showCatName val="0"/>
          <c:showSerName val="0"/>
          <c:showPercent val="0"/>
          <c:showBubbleSize val="0"/>
        </c:dLbls>
        <c:gapWidth val="219"/>
        <c:overlap val="-27"/>
        <c:axId val="148116143"/>
        <c:axId val="148113263"/>
      </c:barChart>
      <c:catAx>
        <c:axId val="148116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113263"/>
        <c:crosses val="autoZero"/>
        <c:auto val="1"/>
        <c:lblAlgn val="ctr"/>
        <c:lblOffset val="100"/>
        <c:noMultiLvlLbl val="0"/>
      </c:catAx>
      <c:valAx>
        <c:axId val="14811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1161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dirty="0"/>
              <a:t>SENTIMENT SCORE IN</a:t>
            </a:r>
            <a:r>
              <a:rPr lang="en-IN" sz="2000" b="1" baseline="0" dirty="0"/>
              <a:t> 2020 (PER MONTH)</a:t>
            </a:r>
            <a:endParaRPr lang="en-IN" sz="2000" b="1" dirty="0"/>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Reactions!$J$17:$J$28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Reactions!$K$17:$K$28</c:f>
              <c:numCache>
                <c:formatCode>General</c:formatCode>
                <c:ptCount val="12"/>
                <c:pt idx="0">
                  <c:v>0</c:v>
                </c:pt>
                <c:pt idx="1">
                  <c:v>0</c:v>
                </c:pt>
                <c:pt idx="2">
                  <c:v>0</c:v>
                </c:pt>
                <c:pt idx="3">
                  <c:v>0</c:v>
                </c:pt>
                <c:pt idx="4">
                  <c:v>0</c:v>
                </c:pt>
                <c:pt idx="5">
                  <c:v>892</c:v>
                </c:pt>
                <c:pt idx="6">
                  <c:v>2070</c:v>
                </c:pt>
                <c:pt idx="7">
                  <c:v>2114</c:v>
                </c:pt>
                <c:pt idx="8">
                  <c:v>2022</c:v>
                </c:pt>
                <c:pt idx="9">
                  <c:v>2056</c:v>
                </c:pt>
                <c:pt idx="10">
                  <c:v>2034</c:v>
                </c:pt>
                <c:pt idx="11">
                  <c:v>2092</c:v>
                </c:pt>
              </c:numCache>
            </c:numRef>
          </c:val>
          <c:extLst>
            <c:ext xmlns:c16="http://schemas.microsoft.com/office/drawing/2014/chart" uri="{C3380CC4-5D6E-409C-BE32-E72D297353CC}">
              <c16:uniqueId val="{00000000-A4F7-4CAE-B95F-C4A16B5346B3}"/>
            </c:ext>
          </c:extLst>
        </c:ser>
        <c:dLbls>
          <c:showLegendKey val="0"/>
          <c:showVal val="0"/>
          <c:showCatName val="0"/>
          <c:showSerName val="0"/>
          <c:showPercent val="0"/>
          <c:showBubbleSize val="0"/>
        </c:dLbls>
        <c:gapWidth val="219"/>
        <c:overlap val="-27"/>
        <c:axId val="1164627663"/>
        <c:axId val="1164625743"/>
      </c:barChart>
      <c:catAx>
        <c:axId val="1164627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4625743"/>
        <c:crosses val="autoZero"/>
        <c:auto val="1"/>
        <c:lblAlgn val="ctr"/>
        <c:lblOffset val="100"/>
        <c:noMultiLvlLbl val="0"/>
      </c:catAx>
      <c:valAx>
        <c:axId val="1164625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4627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dirty="0"/>
              <a:t>SENTIMENT SCORE IN 2021 (PER MONTH)</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Reactions!$J$3:$J$14</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Reactions!$K$3:$K$14</c:f>
              <c:numCache>
                <c:formatCode>General</c:formatCode>
                <c:ptCount val="12"/>
                <c:pt idx="0">
                  <c:v>2126</c:v>
                </c:pt>
                <c:pt idx="1">
                  <c:v>1914</c:v>
                </c:pt>
                <c:pt idx="2">
                  <c:v>2012</c:v>
                </c:pt>
                <c:pt idx="3">
                  <c:v>1974</c:v>
                </c:pt>
                <c:pt idx="4">
                  <c:v>2138</c:v>
                </c:pt>
                <c:pt idx="5">
                  <c:v>1129</c:v>
                </c:pt>
                <c:pt idx="6">
                  <c:v>0</c:v>
                </c:pt>
                <c:pt idx="7">
                  <c:v>0</c:v>
                </c:pt>
                <c:pt idx="8">
                  <c:v>0</c:v>
                </c:pt>
                <c:pt idx="9">
                  <c:v>0</c:v>
                </c:pt>
                <c:pt idx="10">
                  <c:v>0</c:v>
                </c:pt>
                <c:pt idx="11">
                  <c:v>0</c:v>
                </c:pt>
              </c:numCache>
            </c:numRef>
          </c:val>
          <c:extLst>
            <c:ext xmlns:c16="http://schemas.microsoft.com/office/drawing/2014/chart" uri="{C3380CC4-5D6E-409C-BE32-E72D297353CC}">
              <c16:uniqueId val="{00000000-C616-4451-9D37-50A8A86CAD6C}"/>
            </c:ext>
          </c:extLst>
        </c:ser>
        <c:dLbls>
          <c:showLegendKey val="0"/>
          <c:showVal val="0"/>
          <c:showCatName val="0"/>
          <c:showSerName val="0"/>
          <c:showPercent val="0"/>
          <c:showBubbleSize val="0"/>
        </c:dLbls>
        <c:gapWidth val="219"/>
        <c:overlap val="-27"/>
        <c:axId val="1149725311"/>
        <c:axId val="1149725791"/>
      </c:barChart>
      <c:catAx>
        <c:axId val="114972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725791"/>
        <c:crosses val="autoZero"/>
        <c:auto val="1"/>
        <c:lblAlgn val="ctr"/>
        <c:lblOffset val="100"/>
        <c:noMultiLvlLbl val="0"/>
      </c:catAx>
      <c:valAx>
        <c:axId val="1149725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7253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442284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5943600"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75707" y="21197"/>
            <a:ext cx="8594590" cy="8610600"/>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72386" y="3050312"/>
            <a:ext cx="8115506" cy="2770182"/>
          </a:xfrm>
          <a:prstGeom prst="rect">
            <a:avLst/>
          </a:prstGeom>
        </p:spPr>
        <p:txBody>
          <a:bodyPr wrap="square" lIns="0" tIns="0" rIns="0" bIns="0" rtlCol="0" anchor="t">
            <a:spAutoFit/>
          </a:bodyPr>
          <a:lstStyle/>
          <a:p>
            <a:pPr algn="ctr">
              <a:lnSpc>
                <a:spcPts val="11059"/>
              </a:lnSpc>
            </a:pPr>
            <a:r>
              <a:rPr lang="en-US" sz="8800" b="1" spc="-105" dirty="0">
                <a:solidFill>
                  <a:srgbClr val="FFFFFF"/>
                </a:solidFill>
                <a:latin typeface="Avenir Next LT Pro" panose="020B0504020202020204" pitchFamily="34" charset="0"/>
              </a:rPr>
              <a:t>Social Buzz</a:t>
            </a:r>
          </a:p>
          <a:p>
            <a:pPr algn="ctr">
              <a:lnSpc>
                <a:spcPts val="11059"/>
              </a:lnSpc>
            </a:pPr>
            <a:endParaRPr lang="en-US" sz="8800" b="1" spc="-105" dirty="0">
              <a:solidFill>
                <a:srgbClr val="FFFFFF"/>
              </a:solidFill>
              <a:latin typeface="Avenir Next LT Pro" panose="020B0504020202020204" pitchFamily="34" charset="0"/>
            </a:endParaRPr>
          </a:p>
        </p:txBody>
      </p:sp>
      <p:sp>
        <p:nvSpPr>
          <p:cNvPr id="25" name="TextBox 24">
            <a:extLst>
              <a:ext uri="{FF2B5EF4-FFF2-40B4-BE49-F238E27FC236}">
                <a16:creationId xmlns:a16="http://schemas.microsoft.com/office/drawing/2014/main" id="{76BEFD28-9885-607A-1BC8-EC63AE35DEEF}"/>
              </a:ext>
            </a:extLst>
          </p:cNvPr>
          <p:cNvSpPr txBox="1"/>
          <p:nvPr/>
        </p:nvSpPr>
        <p:spPr>
          <a:xfrm>
            <a:off x="0" y="2941406"/>
            <a:ext cx="8115506" cy="2770182"/>
          </a:xfrm>
          <a:prstGeom prst="rect">
            <a:avLst/>
          </a:prstGeom>
        </p:spPr>
        <p:txBody>
          <a:bodyPr wrap="square" lIns="0" tIns="0" rIns="0" bIns="0" rtlCol="0" anchor="t">
            <a:spAutoFit/>
          </a:bodyPr>
          <a:lstStyle/>
          <a:p>
            <a:pPr algn="ctr">
              <a:lnSpc>
                <a:spcPts val="11059"/>
              </a:lnSpc>
            </a:pPr>
            <a:r>
              <a:rPr lang="en-US" sz="8800" b="1" spc="-105" dirty="0">
                <a:solidFill>
                  <a:srgbClr val="461B49"/>
                </a:solidFill>
                <a:latin typeface="Avenir Next LT Pro" panose="020B0504020202020204" pitchFamily="34" charset="0"/>
              </a:rPr>
              <a:t>Social Buzz</a:t>
            </a:r>
          </a:p>
          <a:p>
            <a:pPr algn="ctr">
              <a:lnSpc>
                <a:spcPts val="11059"/>
              </a:lnSpc>
            </a:pPr>
            <a:endParaRPr lang="en-US" sz="8800" b="1" spc="-105" dirty="0">
              <a:solidFill>
                <a:srgbClr val="461B49"/>
              </a:solidFill>
              <a:latin typeface="Avenir Next LT Pro" panose="020B0504020202020204" pitchFamily="34" charset="0"/>
            </a:endParaRPr>
          </a:p>
        </p:txBody>
      </p:sp>
      <p:sp>
        <p:nvSpPr>
          <p:cNvPr id="26" name="TextBox 24">
            <a:extLst>
              <a:ext uri="{FF2B5EF4-FFF2-40B4-BE49-F238E27FC236}">
                <a16:creationId xmlns:a16="http://schemas.microsoft.com/office/drawing/2014/main" id="{1697177F-E859-1261-F84E-B6853CA1FCEF}"/>
              </a:ext>
            </a:extLst>
          </p:cNvPr>
          <p:cNvSpPr txBox="1"/>
          <p:nvPr/>
        </p:nvSpPr>
        <p:spPr>
          <a:xfrm>
            <a:off x="186265" y="3729988"/>
            <a:ext cx="8115506" cy="2643288"/>
          </a:xfrm>
          <a:prstGeom prst="rect">
            <a:avLst/>
          </a:prstGeom>
        </p:spPr>
        <p:txBody>
          <a:bodyPr wrap="square" lIns="0" tIns="0" rIns="0" bIns="0" rtlCol="0" anchor="t">
            <a:spAutoFit/>
          </a:bodyPr>
          <a:lstStyle/>
          <a:p>
            <a:pPr algn="ctr">
              <a:lnSpc>
                <a:spcPts val="11059"/>
              </a:lnSpc>
            </a:pPr>
            <a:r>
              <a:rPr lang="en-US" sz="3200" b="1" spc="-105" dirty="0">
                <a:solidFill>
                  <a:srgbClr val="FFFFFF"/>
                </a:solidFill>
                <a:latin typeface="Avenir Next LT Pro" panose="020B0504020202020204" pitchFamily="34" charset="0"/>
              </a:rPr>
              <a:t>BENEATH THE DATA</a:t>
            </a:r>
          </a:p>
          <a:p>
            <a:pPr algn="ctr">
              <a:lnSpc>
                <a:spcPts val="11059"/>
              </a:lnSpc>
            </a:pPr>
            <a:endParaRPr lang="en-US" sz="3200" b="1" spc="-105" dirty="0">
              <a:solidFill>
                <a:srgbClr val="FFFFFF"/>
              </a:solidFill>
              <a:latin typeface="Avenir Next LT Pro" panose="020B05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3977" y="8687047"/>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979499" y="-274025"/>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E7B3EEE7-26C0-D90E-28B7-9C03C8975D07}"/>
              </a:ext>
            </a:extLst>
          </p:cNvPr>
          <p:cNvGraphicFramePr>
            <a:graphicFrameLocks/>
          </p:cNvGraphicFramePr>
          <p:nvPr>
            <p:extLst>
              <p:ext uri="{D42A27DB-BD31-4B8C-83A1-F6EECF244321}">
                <p14:modId xmlns:p14="http://schemas.microsoft.com/office/powerpoint/2010/main" val="1661983707"/>
              </p:ext>
            </p:extLst>
          </p:nvPr>
        </p:nvGraphicFramePr>
        <p:xfrm>
          <a:off x="3112399" y="2102277"/>
          <a:ext cx="7111112" cy="594709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EA7D004F-31BD-2DE3-1B10-76FF31B4BB25}"/>
              </a:ext>
            </a:extLst>
          </p:cNvPr>
          <p:cNvGraphicFramePr>
            <a:graphicFrameLocks/>
          </p:cNvGraphicFramePr>
          <p:nvPr>
            <p:extLst>
              <p:ext uri="{D42A27DB-BD31-4B8C-83A1-F6EECF244321}">
                <p14:modId xmlns:p14="http://schemas.microsoft.com/office/powerpoint/2010/main" val="3745519808"/>
              </p:ext>
            </p:extLst>
          </p:nvPr>
        </p:nvGraphicFramePr>
        <p:xfrm>
          <a:off x="10798415" y="2102277"/>
          <a:ext cx="7111112" cy="5947090"/>
        </p:xfrm>
        <a:graphic>
          <a:graphicData uri="http://schemas.openxmlformats.org/drawingml/2006/chart">
            <c:chart xmlns:c="http://schemas.openxmlformats.org/drawingml/2006/chart" xmlns:r="http://schemas.openxmlformats.org/officeDocument/2006/relationships" r:id="rId8"/>
          </a:graphicData>
        </a:graphic>
      </p:graphicFrame>
      <p:sp>
        <p:nvSpPr>
          <p:cNvPr id="29" name="TextBox 28">
            <a:extLst>
              <a:ext uri="{FF2B5EF4-FFF2-40B4-BE49-F238E27FC236}">
                <a16:creationId xmlns:a16="http://schemas.microsoft.com/office/drawing/2014/main" id="{4564662E-4183-11B2-206B-7AC5A857D8A8}"/>
              </a:ext>
            </a:extLst>
          </p:cNvPr>
          <p:cNvSpPr txBox="1"/>
          <p:nvPr/>
        </p:nvSpPr>
        <p:spPr>
          <a:xfrm rot="16200000">
            <a:off x="898272" y="4844989"/>
            <a:ext cx="3600940"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Sentiment</a:t>
            </a:r>
            <a:r>
              <a:rPr lang="en-IN" sz="2400" b="1" spc="300" dirty="0">
                <a:solidFill>
                  <a:schemeClr val="accent4"/>
                </a:solidFill>
                <a:latin typeface="Arial Nova Cond" panose="020B0506020202020204" pitchFamily="34" charset="0"/>
              </a:rPr>
              <a:t> Score</a:t>
            </a:r>
          </a:p>
        </p:txBody>
      </p:sp>
      <p:sp>
        <p:nvSpPr>
          <p:cNvPr id="30" name="TextBox 29">
            <a:extLst>
              <a:ext uri="{FF2B5EF4-FFF2-40B4-BE49-F238E27FC236}">
                <a16:creationId xmlns:a16="http://schemas.microsoft.com/office/drawing/2014/main" id="{D057E350-0858-48E5-F280-D2126A65BA67}"/>
              </a:ext>
            </a:extLst>
          </p:cNvPr>
          <p:cNvSpPr txBox="1"/>
          <p:nvPr/>
        </p:nvSpPr>
        <p:spPr>
          <a:xfrm rot="16200000">
            <a:off x="8797456" y="4844989"/>
            <a:ext cx="3600940"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Sentiment</a:t>
            </a:r>
            <a:r>
              <a:rPr lang="en-IN" sz="2400" b="1" spc="300" dirty="0">
                <a:solidFill>
                  <a:schemeClr val="accent4"/>
                </a:solidFill>
                <a:latin typeface="Arial Nova Cond" panose="020B0506020202020204" pitchFamily="34" charset="0"/>
              </a:rPr>
              <a:t> Score</a:t>
            </a:r>
          </a:p>
        </p:txBody>
      </p:sp>
      <p:sp>
        <p:nvSpPr>
          <p:cNvPr id="31" name="TextBox 30">
            <a:extLst>
              <a:ext uri="{FF2B5EF4-FFF2-40B4-BE49-F238E27FC236}">
                <a16:creationId xmlns:a16="http://schemas.microsoft.com/office/drawing/2014/main" id="{C15CC25A-60F5-750B-4A97-142EF4828D55}"/>
              </a:ext>
            </a:extLst>
          </p:cNvPr>
          <p:cNvSpPr txBox="1"/>
          <p:nvPr/>
        </p:nvSpPr>
        <p:spPr>
          <a:xfrm>
            <a:off x="6140482" y="8077678"/>
            <a:ext cx="3600940"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Month</a:t>
            </a:r>
            <a:endParaRPr lang="en-IN" sz="2400" b="1" spc="300" dirty="0">
              <a:solidFill>
                <a:schemeClr val="accent4"/>
              </a:solidFill>
              <a:latin typeface="Arial Nova Cond" panose="020B0506020202020204" pitchFamily="34" charset="0"/>
            </a:endParaRPr>
          </a:p>
        </p:txBody>
      </p:sp>
      <p:sp>
        <p:nvSpPr>
          <p:cNvPr id="32" name="TextBox 31">
            <a:extLst>
              <a:ext uri="{FF2B5EF4-FFF2-40B4-BE49-F238E27FC236}">
                <a16:creationId xmlns:a16="http://schemas.microsoft.com/office/drawing/2014/main" id="{841080C7-2237-F293-5D1B-994FE46AA34D}"/>
              </a:ext>
            </a:extLst>
          </p:cNvPr>
          <p:cNvSpPr txBox="1"/>
          <p:nvPr/>
        </p:nvSpPr>
        <p:spPr>
          <a:xfrm>
            <a:off x="14070017" y="8093740"/>
            <a:ext cx="3600940"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Month</a:t>
            </a:r>
            <a:endParaRPr lang="en-IN" sz="2400" b="1" spc="300" dirty="0">
              <a:solidFill>
                <a:schemeClr val="accent4"/>
              </a:solidFill>
              <a:latin typeface="Arial Nova Cond" panose="020B0506020202020204" pitchFamily="34" charset="0"/>
            </a:endParaRPr>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001616"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venir Next LT Pro" panose="020B05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267284FD-88EA-DE92-97D8-F51E27693A2E}"/>
              </a:ext>
            </a:extLst>
          </p:cNvPr>
          <p:cNvSpPr txBox="1"/>
          <p:nvPr/>
        </p:nvSpPr>
        <p:spPr>
          <a:xfrm>
            <a:off x="10972800" y="1895898"/>
            <a:ext cx="6504650" cy="1077218"/>
          </a:xfrm>
          <a:prstGeom prst="rect">
            <a:avLst/>
          </a:prstGeom>
          <a:noFill/>
        </p:spPr>
        <p:txBody>
          <a:bodyPr wrap="square" rtlCol="0">
            <a:spAutoFit/>
          </a:bodyPr>
          <a:lstStyle/>
          <a:p>
            <a:pPr algn="just"/>
            <a:r>
              <a:rPr lang="en-IN" sz="3200" dirty="0">
                <a:latin typeface="Avenir Next LT Pro" panose="020B0504020202020204" pitchFamily="34" charset="0"/>
              </a:rPr>
              <a:t>The category with the highest sentiment score is ‘Animals’.</a:t>
            </a:r>
          </a:p>
        </p:txBody>
      </p:sp>
      <p:sp>
        <p:nvSpPr>
          <p:cNvPr id="18" name="TextBox 17">
            <a:extLst>
              <a:ext uri="{FF2B5EF4-FFF2-40B4-BE49-F238E27FC236}">
                <a16:creationId xmlns:a16="http://schemas.microsoft.com/office/drawing/2014/main" id="{BE00EC56-FF33-8180-0E61-CF22CE69C286}"/>
              </a:ext>
            </a:extLst>
          </p:cNvPr>
          <p:cNvSpPr txBox="1"/>
          <p:nvPr/>
        </p:nvSpPr>
        <p:spPr>
          <a:xfrm>
            <a:off x="10972800" y="7448636"/>
            <a:ext cx="6504650" cy="1077218"/>
          </a:xfrm>
          <a:prstGeom prst="rect">
            <a:avLst/>
          </a:prstGeom>
          <a:noFill/>
        </p:spPr>
        <p:txBody>
          <a:bodyPr wrap="square" rtlCol="0">
            <a:spAutoFit/>
          </a:bodyPr>
          <a:lstStyle/>
          <a:p>
            <a:pPr algn="just"/>
            <a:r>
              <a:rPr lang="en-IN" sz="3200" dirty="0">
                <a:latin typeface="Avenir Next LT Pro" panose="020B0504020202020204" pitchFamily="34" charset="0"/>
              </a:rPr>
              <a:t>The greatest sentiment score was generated in May 2021.</a:t>
            </a:r>
          </a:p>
        </p:txBody>
      </p:sp>
      <p:sp>
        <p:nvSpPr>
          <p:cNvPr id="19" name="TextBox 18">
            <a:extLst>
              <a:ext uri="{FF2B5EF4-FFF2-40B4-BE49-F238E27FC236}">
                <a16:creationId xmlns:a16="http://schemas.microsoft.com/office/drawing/2014/main" id="{E0B0DE4B-75DE-030F-2FE4-1AB97AD89E34}"/>
              </a:ext>
            </a:extLst>
          </p:cNvPr>
          <p:cNvSpPr txBox="1"/>
          <p:nvPr/>
        </p:nvSpPr>
        <p:spPr>
          <a:xfrm>
            <a:off x="10972800" y="4677531"/>
            <a:ext cx="6504650" cy="1569660"/>
          </a:xfrm>
          <a:prstGeom prst="rect">
            <a:avLst/>
          </a:prstGeom>
          <a:noFill/>
        </p:spPr>
        <p:txBody>
          <a:bodyPr wrap="square" rtlCol="0">
            <a:spAutoFit/>
          </a:bodyPr>
          <a:lstStyle/>
          <a:p>
            <a:pPr algn="just"/>
            <a:r>
              <a:rPr lang="en-IN" sz="3200" dirty="0">
                <a:latin typeface="Avenir Next LT Pro" panose="020B0504020202020204" pitchFamily="34" charset="0"/>
              </a:rPr>
              <a:t>The category with the lowest sentiment score is ‘Public Speaking’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8707"/>
          </a:xfrm>
          <a:prstGeom prst="rect">
            <a:avLst/>
          </a:prstGeom>
        </p:spPr>
        <p:txBody>
          <a:bodyPr lIns="0" tIns="0" rIns="0" bIns="0" rtlCol="0" anchor="t">
            <a:spAutoFit/>
          </a:bodyPr>
          <a:lstStyle/>
          <a:p>
            <a:pPr>
              <a:lnSpc>
                <a:spcPts val="3640"/>
              </a:lnSpc>
            </a:pPr>
            <a:r>
              <a:rPr lang="en-US" sz="2600" spc="-26" dirty="0">
                <a:solidFill>
                  <a:srgbClr val="FFFFFF"/>
                </a:solidFill>
                <a:latin typeface="Avenir Next LT Pro" panose="020B05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venir Next LT Pro" panose="020B05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31434" y="1069598"/>
            <a:ext cx="8781464" cy="7351113"/>
            <a:chOff x="279791" y="-2954270"/>
            <a:chExt cx="11708619" cy="9801482"/>
          </a:xfrm>
        </p:grpSpPr>
        <p:sp>
          <p:nvSpPr>
            <p:cNvPr id="3" name="TextBox 3"/>
            <p:cNvSpPr txBox="1"/>
            <p:nvPr/>
          </p:nvSpPr>
          <p:spPr>
            <a:xfrm>
              <a:off x="423819" y="-295427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latin typeface="Avenir Next LT Pro" panose="020B0504020202020204" pitchFamily="34" charset="0"/>
                </a:rPr>
                <a:t>Today's agenda</a:t>
              </a:r>
            </a:p>
          </p:txBody>
        </p:sp>
        <p:sp>
          <p:nvSpPr>
            <p:cNvPr id="4" name="TextBox 4"/>
            <p:cNvSpPr txBox="1"/>
            <p:nvPr/>
          </p:nvSpPr>
          <p:spPr>
            <a:xfrm>
              <a:off x="279791" y="-784021"/>
              <a:ext cx="11564591" cy="7631233"/>
            </a:xfrm>
            <a:prstGeom prst="rect">
              <a:avLst/>
            </a:prstGeom>
          </p:spPr>
          <p:txBody>
            <a:bodyPr lIns="0" tIns="0" rIns="0" bIns="0" rtlCol="0" anchor="t">
              <a:spAutoFit/>
            </a:bodyPr>
            <a:lstStyle/>
            <a:p>
              <a:pPr>
                <a:lnSpc>
                  <a:spcPct val="150000"/>
                </a:lnSpc>
              </a:pPr>
              <a:r>
                <a:rPr lang="en-US" sz="3600" spc="300" dirty="0">
                  <a:solidFill>
                    <a:srgbClr val="000000"/>
                  </a:solidFill>
                  <a:latin typeface="Avenir Next LT Pro" panose="020B0504020202020204" pitchFamily="34" charset="0"/>
                </a:rPr>
                <a:t>Project recap</a:t>
              </a:r>
            </a:p>
            <a:p>
              <a:pPr>
                <a:lnSpc>
                  <a:spcPct val="150000"/>
                </a:lnSpc>
              </a:pPr>
              <a:r>
                <a:rPr lang="en-US" sz="3600" spc="300" dirty="0">
                  <a:solidFill>
                    <a:srgbClr val="000000"/>
                  </a:solidFill>
                  <a:latin typeface="Avenir Next LT Pro" panose="020B0504020202020204" pitchFamily="34" charset="0"/>
                </a:rPr>
                <a:t>Problem</a:t>
              </a:r>
            </a:p>
            <a:p>
              <a:pPr>
                <a:lnSpc>
                  <a:spcPct val="150000"/>
                </a:lnSpc>
              </a:pPr>
              <a:r>
                <a:rPr lang="en-US" sz="3600" spc="300" dirty="0">
                  <a:solidFill>
                    <a:srgbClr val="000000"/>
                  </a:solidFill>
                  <a:latin typeface="Avenir Next LT Pro" panose="020B0504020202020204" pitchFamily="34" charset="0"/>
                </a:rPr>
                <a:t>Key Focus</a:t>
              </a:r>
            </a:p>
            <a:p>
              <a:pPr>
                <a:lnSpc>
                  <a:spcPct val="150000"/>
                </a:lnSpc>
              </a:pPr>
              <a:r>
                <a:rPr lang="en-US" sz="3600" spc="300" dirty="0">
                  <a:solidFill>
                    <a:srgbClr val="000000"/>
                  </a:solidFill>
                  <a:latin typeface="Avenir Next LT Pro" panose="020B0504020202020204" pitchFamily="34" charset="0"/>
                </a:rPr>
                <a:t>The Analytics team</a:t>
              </a:r>
            </a:p>
            <a:p>
              <a:pPr>
                <a:lnSpc>
                  <a:spcPct val="150000"/>
                </a:lnSpc>
              </a:pPr>
              <a:r>
                <a:rPr lang="en-US" sz="3600" spc="300" dirty="0">
                  <a:solidFill>
                    <a:srgbClr val="000000"/>
                  </a:solidFill>
                  <a:latin typeface="Avenir Next LT Pro" panose="020B0504020202020204" pitchFamily="34" charset="0"/>
                </a:rPr>
                <a:t>Process</a:t>
              </a:r>
            </a:p>
            <a:p>
              <a:pPr>
                <a:lnSpc>
                  <a:spcPct val="150000"/>
                </a:lnSpc>
              </a:pPr>
              <a:r>
                <a:rPr lang="en-US" sz="3600" spc="300" dirty="0">
                  <a:solidFill>
                    <a:srgbClr val="000000"/>
                  </a:solidFill>
                  <a:latin typeface="Avenir Next LT Pro" panose="020B0504020202020204" pitchFamily="34" charset="0"/>
                </a:rPr>
                <a:t>Insights</a:t>
              </a:r>
            </a:p>
            <a:p>
              <a:pPr>
                <a:lnSpc>
                  <a:spcPct val="150000"/>
                </a:lnSpc>
              </a:pPr>
              <a:r>
                <a:rPr lang="en-US" sz="3600" spc="300" dirty="0">
                  <a:solidFill>
                    <a:srgbClr val="000000"/>
                  </a:solidFill>
                  <a:latin typeface="Avenir Next LT Pro" panose="020B05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99341"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7" y="2005584"/>
            <a:ext cx="10902704"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venir Next LT Pro Light" panose="020B0304020202020204" pitchFamily="34" charset="0"/>
              </a:rPr>
              <a:t>Project Recap</a:t>
            </a:r>
          </a:p>
        </p:txBody>
      </p:sp>
      <p:sp>
        <p:nvSpPr>
          <p:cNvPr id="34" name="TextBox 33">
            <a:extLst>
              <a:ext uri="{FF2B5EF4-FFF2-40B4-BE49-F238E27FC236}">
                <a16:creationId xmlns:a16="http://schemas.microsoft.com/office/drawing/2014/main" id="{1F9E0D06-F563-0B4C-A2A7-C796E10D717D}"/>
              </a:ext>
            </a:extLst>
          </p:cNvPr>
          <p:cNvSpPr txBox="1"/>
          <p:nvPr/>
        </p:nvSpPr>
        <p:spPr>
          <a:xfrm>
            <a:off x="8782194" y="2324100"/>
            <a:ext cx="6536793" cy="5693866"/>
          </a:xfrm>
          <a:prstGeom prst="rect">
            <a:avLst/>
          </a:prstGeom>
          <a:noFill/>
        </p:spPr>
        <p:txBody>
          <a:bodyPr wrap="square" rtlCol="0">
            <a:spAutoFit/>
          </a:bodyPr>
          <a:lstStyle/>
          <a:p>
            <a:r>
              <a:rPr lang="en-IN" sz="2800" dirty="0">
                <a:latin typeface="Avenir Next LT Pro" panose="020B0504020202020204" pitchFamily="34" charset="0"/>
              </a:rPr>
              <a:t>Social Buzz, a social media and content creation platform, was begun by two engineers in 2010. </a:t>
            </a:r>
          </a:p>
          <a:p>
            <a:endParaRPr lang="en-GB" sz="2800" dirty="0">
              <a:latin typeface="Avenir Next LT Pro" panose="020B0504020202020204" pitchFamily="34" charset="0"/>
            </a:endParaRPr>
          </a:p>
          <a:p>
            <a:pPr algn="just"/>
            <a:r>
              <a:rPr lang="en-GB" sz="2800" dirty="0">
                <a:latin typeface="Avenir Next LT Pro" panose="020B0504020202020204" pitchFamily="34" charset="0"/>
              </a:rPr>
              <a:t>Over the past 5 years, they have scaled quicker than anticipated and need the help of an advisory firm to oversee their scaling process effectively.</a:t>
            </a:r>
          </a:p>
          <a:p>
            <a:endParaRPr lang="en-GB" sz="2800" dirty="0">
              <a:latin typeface="Avenir Next LT Pro" panose="020B0504020202020204" pitchFamily="34" charset="0"/>
            </a:endParaRPr>
          </a:p>
          <a:p>
            <a:r>
              <a:rPr lang="en-GB" sz="2800" dirty="0">
                <a:latin typeface="Avenir Next LT Pro" panose="020B0504020202020204" pitchFamily="34" charset="0"/>
              </a:rPr>
              <a:t>Our project aims to provide insights for data generated from June 2020 to June 2021 and analyse the sentiment score.</a:t>
            </a:r>
            <a:endParaRPr lang="en-IN" sz="2800" dirty="0">
              <a:latin typeface="Avenir Next LT Pro" panose="020B05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2" name="AutoShape 31">
            <a:extLst>
              <a:ext uri="{FF2B5EF4-FFF2-40B4-BE49-F238E27FC236}">
                <a16:creationId xmlns:a16="http://schemas.microsoft.com/office/drawing/2014/main" id="{57EFEF9B-0C49-FD13-8CAC-A2502035B046}"/>
              </a:ext>
            </a:extLst>
          </p:cNvPr>
          <p:cNvSpPr/>
          <p:nvPr/>
        </p:nvSpPr>
        <p:spPr>
          <a:xfrm>
            <a:off x="2442801" y="2560121"/>
            <a:ext cx="6983414" cy="6532436"/>
          </a:xfrm>
          <a:prstGeom prst="rect">
            <a:avLst/>
          </a:prstGeom>
          <a:solidFill>
            <a:schemeClr val="bg1"/>
          </a:solidFill>
        </p:spPr>
        <p:txBody>
          <a:bodyPr/>
          <a:lstStyle/>
          <a:p>
            <a:pPr algn="just"/>
            <a:endParaRPr lang="en-IN" sz="3200" dirty="0">
              <a:latin typeface="Avenir Next LT Pro" panose="020B0504020202020204" pitchFamily="34" charset="0"/>
            </a:endParaRPr>
          </a:p>
          <a:p>
            <a:pPr algn="just"/>
            <a:endParaRPr lang="en-IN" sz="3600" dirty="0">
              <a:latin typeface="Avenir Next LT Pro" panose="020B0504020202020204" pitchFamily="34" charset="0"/>
            </a:endParaRPr>
          </a:p>
          <a:p>
            <a:pPr algn="just"/>
            <a:endParaRPr lang="en-IN" sz="3600" dirty="0">
              <a:latin typeface="Avenir Next LT Pro" panose="020B0504020202020204" pitchFamily="34" charset="0"/>
            </a:endParaRPr>
          </a:p>
          <a:p>
            <a:pPr algn="just"/>
            <a:r>
              <a:rPr lang="en-IN" sz="3600" i="1" dirty="0">
                <a:latin typeface="Avenir Next LT Pro" panose="020B0504020202020204" pitchFamily="34" charset="0"/>
              </a:rPr>
              <a:t>With the company having expanded to </a:t>
            </a:r>
            <a:r>
              <a:rPr lang="en-GB" sz="3600" i="1" dirty="0">
                <a:latin typeface="Avenir Next LT Pro" panose="020B0504020202020204" pitchFamily="34" charset="0"/>
              </a:rPr>
              <a:t>over 500 million active users (per month) in a matter of 5 months, they have scaled quicker than anticipated and need the help of an advisory firm to oversee their scaling process effectively.</a:t>
            </a:r>
            <a:endParaRPr lang="en-IN" sz="3600" i="1" dirty="0">
              <a:latin typeface="Avenir Next LT Pro" panose="020B0504020202020204" pitchFamily="34" charset="0"/>
            </a:endParaRPr>
          </a:p>
        </p:txBody>
      </p:sp>
      <p:grpSp>
        <p:nvGrpSpPr>
          <p:cNvPr id="23" name="Group 12"/>
          <p:cNvGrpSpPr/>
          <p:nvPr/>
        </p:nvGrpSpPr>
        <p:grpSpPr>
          <a:xfrm>
            <a:off x="2112836" y="448072"/>
            <a:ext cx="7159512" cy="3297100"/>
            <a:chOff x="0" y="154662"/>
            <a:chExt cx="4584818" cy="4396135"/>
          </a:xfrm>
        </p:grpSpPr>
        <p:grpSp>
          <p:nvGrpSpPr>
            <p:cNvPr id="24" name="Group 13"/>
            <p:cNvGrpSpPr>
              <a:grpSpLocks noChangeAspect="1"/>
            </p:cNvGrpSpPr>
            <p:nvPr/>
          </p:nvGrpSpPr>
          <p:grpSpPr>
            <a:xfrm>
              <a:off x="0" y="656398"/>
              <a:ext cx="3894399" cy="3894399"/>
              <a:chOff x="0" y="0"/>
              <a:chExt cx="6350000" cy="6350000"/>
            </a:xfrm>
          </p:grpSpPr>
          <p:sp>
            <p:nvSpPr>
              <p:cNvPr id="26"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sp>
        <p:nvSpPr>
          <p:cNvPr id="27" name="TextBox 21"/>
          <p:cNvSpPr txBox="1"/>
          <p:nvPr/>
        </p:nvSpPr>
        <p:spPr>
          <a:xfrm>
            <a:off x="4419140" y="122844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venir Next LT Pro" panose="020B0504020202020204"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6">
            <a:extLst>
              <a:ext uri="{FF2B5EF4-FFF2-40B4-BE49-F238E27FC236}">
                <a16:creationId xmlns:a16="http://schemas.microsoft.com/office/drawing/2014/main" id="{39A067DA-A9C5-BA9E-55CA-47C48701FF83}"/>
              </a:ext>
            </a:extLst>
          </p:cNvPr>
          <p:cNvSpPr/>
          <p:nvPr/>
        </p:nvSpPr>
        <p:spPr>
          <a:xfrm>
            <a:off x="-35442" y="0"/>
            <a:ext cx="8036442" cy="10287000"/>
          </a:xfrm>
          <a:prstGeom prst="rect">
            <a:avLst/>
          </a:prstGeom>
          <a:solidFill>
            <a:srgbClr val="A100FF"/>
          </a:solidFill>
          <a:ln>
            <a:solidFill>
              <a:srgbClr val="A100FF"/>
            </a:solidFill>
          </a:ln>
        </p:spPr>
        <p:txBody>
          <a:bodyPr/>
          <a:lstStyle/>
          <a:p>
            <a:endParaRPr lang="en-AU" dirty="0"/>
          </a:p>
        </p:txBody>
      </p:sp>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155516" y="5579130"/>
            <a:ext cx="2972219" cy="881758"/>
          </a:xfrm>
          <a:prstGeom prst="rect">
            <a:avLst/>
          </a:prstGeom>
        </p:spPr>
      </p:pic>
      <p:grpSp>
        <p:nvGrpSpPr>
          <p:cNvPr id="4" name="Group 4"/>
          <p:cNvGrpSpPr/>
          <p:nvPr/>
        </p:nvGrpSpPr>
        <p:grpSpPr>
          <a:xfrm>
            <a:off x="8398335" y="7962900"/>
            <a:ext cx="9711339" cy="2017079"/>
            <a:chOff x="0" y="0"/>
            <a:chExt cx="12948452" cy="2689439"/>
          </a:xfrm>
        </p:grpSpPr>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4694694" y="-20843"/>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200000">
            <a:off x="16361012" y="5579130"/>
            <a:ext cx="2972219" cy="881758"/>
          </a:xfrm>
          <a:prstGeom prst="rect">
            <a:avLst/>
          </a:prstGeom>
        </p:spPr>
      </p:pic>
      <p:pic>
        <p:nvPicPr>
          <p:cNvPr id="14" name="Picture 12">
            <a:extLst>
              <a:ext uri="{FF2B5EF4-FFF2-40B4-BE49-F238E27FC236}">
                <a16:creationId xmlns:a16="http://schemas.microsoft.com/office/drawing/2014/main" id="{AFEFA717-AC9D-CF12-78EF-E3739D0C40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4874902" y="-20844"/>
            <a:ext cx="2972219" cy="881758"/>
          </a:xfrm>
          <a:prstGeom prst="rect">
            <a:avLst/>
          </a:prstGeom>
        </p:spPr>
      </p:pic>
      <p:grpSp>
        <p:nvGrpSpPr>
          <p:cNvPr id="15" name="Group 12">
            <a:extLst>
              <a:ext uri="{FF2B5EF4-FFF2-40B4-BE49-F238E27FC236}">
                <a16:creationId xmlns:a16="http://schemas.microsoft.com/office/drawing/2014/main" id="{83D45108-9E4F-DE3F-50D7-BA8EC10D23D6}"/>
              </a:ext>
            </a:extLst>
          </p:cNvPr>
          <p:cNvGrpSpPr/>
          <p:nvPr/>
        </p:nvGrpSpPr>
        <p:grpSpPr>
          <a:xfrm rot="20987991">
            <a:off x="-264055" y="104468"/>
            <a:ext cx="7159512" cy="3297100"/>
            <a:chOff x="0" y="154662"/>
            <a:chExt cx="4584818" cy="4396135"/>
          </a:xfrm>
        </p:grpSpPr>
        <p:grpSp>
          <p:nvGrpSpPr>
            <p:cNvPr id="16" name="Group 13">
              <a:extLst>
                <a:ext uri="{FF2B5EF4-FFF2-40B4-BE49-F238E27FC236}">
                  <a16:creationId xmlns:a16="http://schemas.microsoft.com/office/drawing/2014/main" id="{10DAC797-6830-60E0-517B-E7E4286BE170}"/>
                </a:ext>
              </a:extLst>
            </p:cNvPr>
            <p:cNvGrpSpPr>
              <a:grpSpLocks noChangeAspect="1"/>
            </p:cNvGrpSpPr>
            <p:nvPr/>
          </p:nvGrpSpPr>
          <p:grpSpPr>
            <a:xfrm>
              <a:off x="0" y="656398"/>
              <a:ext cx="3894399" cy="3894399"/>
              <a:chOff x="0" y="0"/>
              <a:chExt cx="6350000" cy="6350000"/>
            </a:xfrm>
          </p:grpSpPr>
          <p:sp>
            <p:nvSpPr>
              <p:cNvPr id="18" name="Freeform 14">
                <a:extLst>
                  <a:ext uri="{FF2B5EF4-FFF2-40B4-BE49-F238E27FC236}">
                    <a16:creationId xmlns:a16="http://schemas.microsoft.com/office/drawing/2014/main" id="{13FAB657-17D0-AA42-8AEC-2989DAC5FC4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7" name="Picture 15">
              <a:extLst>
                <a:ext uri="{FF2B5EF4-FFF2-40B4-BE49-F238E27FC236}">
                  <a16:creationId xmlns:a16="http://schemas.microsoft.com/office/drawing/2014/main" id="{3A2A9690-F7BE-5C07-EABA-35F3A9B14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sp>
        <p:nvSpPr>
          <p:cNvPr id="3" name="TextBox 3"/>
          <p:cNvSpPr txBox="1"/>
          <p:nvPr/>
        </p:nvSpPr>
        <p:spPr>
          <a:xfrm>
            <a:off x="1579857" y="843888"/>
            <a:ext cx="4636129" cy="1231106"/>
          </a:xfrm>
          <a:prstGeom prst="rect">
            <a:avLst/>
          </a:prstGeom>
        </p:spPr>
        <p:txBody>
          <a:bodyPr lIns="0" tIns="0" rIns="0" bIns="0" rtlCol="0" anchor="t">
            <a:spAutoFit/>
          </a:bodyPr>
          <a:lstStyle/>
          <a:p>
            <a:pPr>
              <a:lnSpc>
                <a:spcPts val="9600"/>
              </a:lnSpc>
            </a:pPr>
            <a:r>
              <a:rPr lang="en-US" sz="8000" spc="-80" dirty="0">
                <a:solidFill>
                  <a:schemeClr val="bg1"/>
                </a:solidFill>
                <a:latin typeface="Avenir Next LT Pro" panose="020B0504020202020204" pitchFamily="34" charset="0"/>
              </a:rPr>
              <a:t>Key Focus</a:t>
            </a:r>
          </a:p>
        </p:txBody>
      </p:sp>
      <p:sp>
        <p:nvSpPr>
          <p:cNvPr id="28" name="TextBox 27">
            <a:extLst>
              <a:ext uri="{FF2B5EF4-FFF2-40B4-BE49-F238E27FC236}">
                <a16:creationId xmlns:a16="http://schemas.microsoft.com/office/drawing/2014/main" id="{55E9769B-3A34-BB1D-778F-37604DCF60FD}"/>
              </a:ext>
            </a:extLst>
          </p:cNvPr>
          <p:cNvSpPr txBox="1"/>
          <p:nvPr/>
        </p:nvSpPr>
        <p:spPr>
          <a:xfrm>
            <a:off x="8398335" y="1101562"/>
            <a:ext cx="8829371" cy="5815759"/>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IN" sz="3600" dirty="0">
                <a:latin typeface="Avenir Next LT Pro" panose="020B0504020202020204" pitchFamily="34" charset="0"/>
              </a:rPr>
              <a:t>Guidance to ensure IPO is executed smoothly</a:t>
            </a:r>
          </a:p>
          <a:p>
            <a:pPr>
              <a:lnSpc>
                <a:spcPct val="150000"/>
              </a:lnSpc>
            </a:pPr>
            <a:endParaRPr lang="en-IN" sz="3600" dirty="0">
              <a:latin typeface="Avenir Next LT Pro" panose="020B0504020202020204" pitchFamily="34" charset="0"/>
            </a:endParaRPr>
          </a:p>
          <a:p>
            <a:pPr marL="571500" indent="-571500">
              <a:lnSpc>
                <a:spcPct val="150000"/>
              </a:lnSpc>
              <a:buFont typeface="Wingdings" panose="05000000000000000000" pitchFamily="2" charset="2"/>
              <a:buChar char="Ø"/>
            </a:pPr>
            <a:r>
              <a:rPr lang="en-IN" sz="3600" dirty="0">
                <a:latin typeface="Avenir Next LT Pro" panose="020B0504020202020204" pitchFamily="34" charset="0"/>
              </a:rPr>
              <a:t>Learn data practises for managing the data generated on their platform</a:t>
            </a:r>
          </a:p>
          <a:p>
            <a:pPr>
              <a:lnSpc>
                <a:spcPct val="150000"/>
              </a:lnSpc>
            </a:pPr>
            <a:endParaRPr lang="en-IN" sz="3600" dirty="0">
              <a:latin typeface="Avenir Next LT Pro" panose="020B0504020202020204" pitchFamily="34" charset="0"/>
            </a:endParaRPr>
          </a:p>
          <a:p>
            <a:pPr marL="571500" indent="-571500">
              <a:lnSpc>
                <a:spcPct val="150000"/>
              </a:lnSpc>
              <a:buFont typeface="Wingdings" panose="05000000000000000000" pitchFamily="2" charset="2"/>
              <a:buChar char="Ø"/>
            </a:pPr>
            <a:r>
              <a:rPr lang="en-IN" sz="3600" b="1" dirty="0">
                <a:latin typeface="Avenir Next LT Pro" panose="020B0504020202020204" pitchFamily="34" charset="0"/>
              </a:rPr>
              <a:t>Analysis of their content categories</a:t>
            </a:r>
          </a:p>
        </p:txBody>
      </p:sp>
      <p:sp>
        <p:nvSpPr>
          <p:cNvPr id="29" name="TextBox 28">
            <a:extLst>
              <a:ext uri="{FF2B5EF4-FFF2-40B4-BE49-F238E27FC236}">
                <a16:creationId xmlns:a16="http://schemas.microsoft.com/office/drawing/2014/main" id="{79349396-3C2E-061B-F9E4-3219F54485AA}"/>
              </a:ext>
            </a:extLst>
          </p:cNvPr>
          <p:cNvSpPr txBox="1"/>
          <p:nvPr/>
        </p:nvSpPr>
        <p:spPr>
          <a:xfrm>
            <a:off x="422137" y="3919298"/>
            <a:ext cx="7103324" cy="5815759"/>
          </a:xfrm>
          <a:prstGeom prst="rect">
            <a:avLst/>
          </a:prstGeom>
          <a:noFill/>
        </p:spPr>
        <p:txBody>
          <a:bodyPr wrap="square" rtlCol="0">
            <a:spAutoFit/>
          </a:bodyPr>
          <a:lstStyle/>
          <a:p>
            <a:pPr algn="just">
              <a:lnSpc>
                <a:spcPct val="150000"/>
              </a:lnSpc>
            </a:pPr>
            <a:r>
              <a:rPr lang="en-GB" sz="3600" i="1" dirty="0">
                <a:solidFill>
                  <a:schemeClr val="bg1"/>
                </a:solidFill>
                <a:latin typeface="Avenir Next LT Pro Light" panose="020B0304020202020204" pitchFamily="34" charset="0"/>
              </a:rPr>
              <a:t>With over 100,000 pieces of highly unstructured data generated in the form of GIFs, images and videos, the company requires extremely sophisticated and expensive technology to manage and maintain said data. </a:t>
            </a:r>
            <a:endParaRPr lang="en-GB" sz="7200" i="1" dirty="0">
              <a:solidFill>
                <a:schemeClr val="bg1"/>
              </a:solidFill>
              <a:latin typeface="Avenir Next LT Pro Light" panose="020B0304020202020204" pitchFamily="34" charset="0"/>
            </a:endParaRPr>
          </a:p>
        </p:txBody>
      </p:sp>
      <p:sp>
        <p:nvSpPr>
          <p:cNvPr id="33" name="TextBox 32">
            <a:extLst>
              <a:ext uri="{FF2B5EF4-FFF2-40B4-BE49-F238E27FC236}">
                <a16:creationId xmlns:a16="http://schemas.microsoft.com/office/drawing/2014/main" id="{E040118A-7CF6-77ED-A08D-985D154902A3}"/>
              </a:ext>
            </a:extLst>
          </p:cNvPr>
          <p:cNvSpPr txBox="1"/>
          <p:nvPr/>
        </p:nvSpPr>
        <p:spPr>
          <a:xfrm>
            <a:off x="6923852" y="8703169"/>
            <a:ext cx="2047492" cy="1200329"/>
          </a:xfrm>
          <a:prstGeom prst="rect">
            <a:avLst/>
          </a:prstGeom>
          <a:noFill/>
        </p:spPr>
        <p:txBody>
          <a:bodyPr wrap="square">
            <a:spAutoFit/>
          </a:bodyPr>
          <a:lstStyle/>
          <a:p>
            <a:r>
              <a:rPr lang="en-GB" sz="7200" i="1" dirty="0">
                <a:solidFill>
                  <a:schemeClr val="bg1"/>
                </a:solidFill>
                <a:latin typeface="Avenir Next LT Pro Light" panose="020B0304020202020204" pitchFamily="34" charset="0"/>
              </a:rPr>
              <a:t>“</a:t>
            </a:r>
            <a:endParaRPr lang="en-IN" sz="7200" dirty="0"/>
          </a:p>
        </p:txBody>
      </p:sp>
      <p:sp>
        <p:nvSpPr>
          <p:cNvPr id="5" name="TextBox 4">
            <a:extLst>
              <a:ext uri="{FF2B5EF4-FFF2-40B4-BE49-F238E27FC236}">
                <a16:creationId xmlns:a16="http://schemas.microsoft.com/office/drawing/2014/main" id="{A5B8B27A-3499-A7D3-1C57-18F85EE4C4AD}"/>
              </a:ext>
            </a:extLst>
          </p:cNvPr>
          <p:cNvSpPr txBox="1"/>
          <p:nvPr/>
        </p:nvSpPr>
        <p:spPr>
          <a:xfrm>
            <a:off x="0" y="3750857"/>
            <a:ext cx="2047492" cy="1200329"/>
          </a:xfrm>
          <a:prstGeom prst="rect">
            <a:avLst/>
          </a:prstGeom>
          <a:noFill/>
        </p:spPr>
        <p:txBody>
          <a:bodyPr wrap="square">
            <a:spAutoFit/>
          </a:bodyPr>
          <a:lstStyle/>
          <a:p>
            <a:r>
              <a:rPr lang="en-GB" sz="7200" i="1" dirty="0">
                <a:solidFill>
                  <a:schemeClr val="bg1"/>
                </a:solidFill>
                <a:latin typeface="Avenir Next LT Pro Light" panose="020B0304020202020204" pitchFamily="34" charset="0"/>
              </a:rPr>
              <a:t>“</a:t>
            </a:r>
            <a:endParaRPr lang="en-IN" sz="7200" dirty="0"/>
          </a:p>
        </p:txBody>
      </p:sp>
    </p:spTree>
    <p:extLst>
      <p:ext uri="{BB962C8B-B14F-4D97-AF65-F5344CB8AC3E}">
        <p14:creationId xmlns:p14="http://schemas.microsoft.com/office/powerpoint/2010/main" val="329232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629889" y="2705184"/>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629890" y="5143499"/>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629887" y="7581814"/>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197281" y="3524341"/>
            <a:ext cx="6575560"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Avenir Next LT Pro" panose="020B0504020202020204" pitchFamily="34" charset="0"/>
              </a:rPr>
              <a:t>The Analytics team</a:t>
            </a:r>
          </a:p>
        </p:txBody>
      </p:sp>
      <p:sp>
        <p:nvSpPr>
          <p:cNvPr id="32" name="TextBox 31">
            <a:extLst>
              <a:ext uri="{FF2B5EF4-FFF2-40B4-BE49-F238E27FC236}">
                <a16:creationId xmlns:a16="http://schemas.microsoft.com/office/drawing/2014/main" id="{753A2AD0-FC54-3E2A-97F0-AF0170BF8E72}"/>
              </a:ext>
            </a:extLst>
          </p:cNvPr>
          <p:cNvSpPr txBox="1"/>
          <p:nvPr/>
        </p:nvSpPr>
        <p:spPr>
          <a:xfrm>
            <a:off x="13888589" y="3247342"/>
            <a:ext cx="4114800" cy="553998"/>
          </a:xfrm>
          <a:prstGeom prst="rect">
            <a:avLst/>
          </a:prstGeom>
          <a:noFill/>
        </p:spPr>
        <p:txBody>
          <a:bodyPr wrap="square" rtlCol="0">
            <a:spAutoFit/>
          </a:bodyPr>
          <a:lstStyle/>
          <a:p>
            <a:r>
              <a:rPr lang="en-IN" sz="3000" b="1" dirty="0">
                <a:latin typeface="Avenir Next LT Pro" panose="020B0504020202020204" pitchFamily="34" charset="0"/>
              </a:rPr>
              <a:t>MARCUS ROMPTON</a:t>
            </a:r>
          </a:p>
        </p:txBody>
      </p:sp>
      <p:sp>
        <p:nvSpPr>
          <p:cNvPr id="33" name="TextBox 32">
            <a:extLst>
              <a:ext uri="{FF2B5EF4-FFF2-40B4-BE49-F238E27FC236}">
                <a16:creationId xmlns:a16="http://schemas.microsoft.com/office/drawing/2014/main" id="{F44ECBC5-8495-73B3-0024-C23F11E9AC66}"/>
              </a:ext>
            </a:extLst>
          </p:cNvPr>
          <p:cNvSpPr txBox="1"/>
          <p:nvPr/>
        </p:nvSpPr>
        <p:spPr>
          <a:xfrm>
            <a:off x="14103848" y="5747383"/>
            <a:ext cx="4114800" cy="553998"/>
          </a:xfrm>
          <a:prstGeom prst="rect">
            <a:avLst/>
          </a:prstGeom>
          <a:noFill/>
        </p:spPr>
        <p:txBody>
          <a:bodyPr wrap="square" rtlCol="0">
            <a:spAutoFit/>
          </a:bodyPr>
          <a:lstStyle/>
          <a:p>
            <a:r>
              <a:rPr lang="en-IN" sz="3000" b="1" dirty="0">
                <a:latin typeface="Avenir Next LT Pro" panose="020B0504020202020204" pitchFamily="34" charset="0"/>
              </a:rPr>
              <a:t>MICHELLE GROVE</a:t>
            </a:r>
          </a:p>
        </p:txBody>
      </p:sp>
      <p:sp>
        <p:nvSpPr>
          <p:cNvPr id="34" name="TextBox 33">
            <a:extLst>
              <a:ext uri="{FF2B5EF4-FFF2-40B4-BE49-F238E27FC236}">
                <a16:creationId xmlns:a16="http://schemas.microsoft.com/office/drawing/2014/main" id="{5EF34496-F59E-324F-7C51-8464FAEA1205}"/>
              </a:ext>
            </a:extLst>
          </p:cNvPr>
          <p:cNvSpPr txBox="1"/>
          <p:nvPr/>
        </p:nvSpPr>
        <p:spPr>
          <a:xfrm>
            <a:off x="13895507" y="8312796"/>
            <a:ext cx="4114800" cy="553998"/>
          </a:xfrm>
          <a:prstGeom prst="rect">
            <a:avLst/>
          </a:prstGeom>
          <a:noFill/>
        </p:spPr>
        <p:txBody>
          <a:bodyPr wrap="square" rtlCol="0">
            <a:spAutoFit/>
          </a:bodyPr>
          <a:lstStyle/>
          <a:p>
            <a:r>
              <a:rPr lang="en-IN" sz="3000" b="1" dirty="0">
                <a:latin typeface="Avenir Next LT Pro" panose="020B0504020202020204" pitchFamily="34" charset="0"/>
              </a:rPr>
              <a:t>MRUNAL KANKAREJ</a:t>
            </a:r>
          </a:p>
        </p:txBody>
      </p:sp>
      <p:sp>
        <p:nvSpPr>
          <p:cNvPr id="38" name="TextBox 37">
            <a:extLst>
              <a:ext uri="{FF2B5EF4-FFF2-40B4-BE49-F238E27FC236}">
                <a16:creationId xmlns:a16="http://schemas.microsoft.com/office/drawing/2014/main" id="{07DEE851-1AAB-0955-97C0-332C277DFDB0}"/>
              </a:ext>
            </a:extLst>
          </p:cNvPr>
          <p:cNvSpPr txBox="1"/>
          <p:nvPr/>
        </p:nvSpPr>
        <p:spPr>
          <a:xfrm>
            <a:off x="14103848" y="3774239"/>
            <a:ext cx="4008049" cy="461665"/>
          </a:xfrm>
          <a:prstGeom prst="rect">
            <a:avLst/>
          </a:prstGeom>
          <a:noFill/>
        </p:spPr>
        <p:txBody>
          <a:bodyPr wrap="square" rtlCol="0">
            <a:spAutoFit/>
          </a:bodyPr>
          <a:lstStyle/>
          <a:p>
            <a:r>
              <a:rPr lang="en-IN" sz="2300" i="1" dirty="0"/>
              <a:t>SENIOR PRINCIPAL ANALYST</a:t>
            </a:r>
          </a:p>
        </p:txBody>
      </p:sp>
      <p:sp>
        <p:nvSpPr>
          <p:cNvPr id="39" name="TextBox 38">
            <a:extLst>
              <a:ext uri="{FF2B5EF4-FFF2-40B4-BE49-F238E27FC236}">
                <a16:creationId xmlns:a16="http://schemas.microsoft.com/office/drawing/2014/main" id="{BCD41530-6B1E-A770-16F6-C034A9C9207D}"/>
              </a:ext>
            </a:extLst>
          </p:cNvPr>
          <p:cNvSpPr txBox="1"/>
          <p:nvPr/>
        </p:nvSpPr>
        <p:spPr>
          <a:xfrm>
            <a:off x="14898350" y="6301381"/>
            <a:ext cx="4008049" cy="461665"/>
          </a:xfrm>
          <a:prstGeom prst="rect">
            <a:avLst/>
          </a:prstGeom>
          <a:noFill/>
        </p:spPr>
        <p:txBody>
          <a:bodyPr wrap="square" rtlCol="0">
            <a:spAutoFit/>
          </a:bodyPr>
          <a:lstStyle/>
          <a:p>
            <a:r>
              <a:rPr lang="en-IN" sz="2300" i="1" dirty="0"/>
              <a:t>DATA SCIENTIST</a:t>
            </a:r>
          </a:p>
        </p:txBody>
      </p:sp>
      <p:sp>
        <p:nvSpPr>
          <p:cNvPr id="43" name="TextBox 42">
            <a:extLst>
              <a:ext uri="{FF2B5EF4-FFF2-40B4-BE49-F238E27FC236}">
                <a16:creationId xmlns:a16="http://schemas.microsoft.com/office/drawing/2014/main" id="{E504BF4E-ADDC-2A13-6878-B4744E3DD3BE}"/>
              </a:ext>
            </a:extLst>
          </p:cNvPr>
          <p:cNvSpPr txBox="1"/>
          <p:nvPr/>
        </p:nvSpPr>
        <p:spPr>
          <a:xfrm>
            <a:off x="14898350" y="8866794"/>
            <a:ext cx="4008049" cy="461665"/>
          </a:xfrm>
          <a:prstGeom prst="rect">
            <a:avLst/>
          </a:prstGeom>
          <a:noFill/>
        </p:spPr>
        <p:txBody>
          <a:bodyPr wrap="square" rtlCol="0">
            <a:spAutoFit/>
          </a:bodyPr>
          <a:lstStyle/>
          <a:p>
            <a:r>
              <a:rPr lang="en-IN" sz="2300" i="1" dirty="0"/>
              <a:t>DATA ANALYST</a:t>
            </a:r>
          </a:p>
        </p:txBody>
      </p:sp>
      <p:grpSp>
        <p:nvGrpSpPr>
          <p:cNvPr id="44" name="Group 16">
            <a:extLst>
              <a:ext uri="{FF2B5EF4-FFF2-40B4-BE49-F238E27FC236}">
                <a16:creationId xmlns:a16="http://schemas.microsoft.com/office/drawing/2014/main" id="{14AA978D-A356-A8EA-7D48-3F8BCB3260EE}"/>
              </a:ext>
            </a:extLst>
          </p:cNvPr>
          <p:cNvGrpSpPr>
            <a:grpSpLocks noChangeAspect="1"/>
          </p:cNvGrpSpPr>
          <p:nvPr/>
        </p:nvGrpSpPr>
        <p:grpSpPr>
          <a:xfrm>
            <a:off x="11629888" y="262485"/>
            <a:ext cx="2085137" cy="2085137"/>
            <a:chOff x="0" y="0"/>
            <a:chExt cx="6350000" cy="6350000"/>
          </a:xfrm>
        </p:grpSpPr>
        <p:sp>
          <p:nvSpPr>
            <p:cNvPr id="45" name="Freeform 17">
              <a:extLst>
                <a:ext uri="{FF2B5EF4-FFF2-40B4-BE49-F238E27FC236}">
                  <a16:creationId xmlns:a16="http://schemas.microsoft.com/office/drawing/2014/main" id="{E1EC0B75-18B9-2388-6558-2309B0E571C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sp>
        <p:nvSpPr>
          <p:cNvPr id="46" name="TextBox 45">
            <a:extLst>
              <a:ext uri="{FF2B5EF4-FFF2-40B4-BE49-F238E27FC236}">
                <a16:creationId xmlns:a16="http://schemas.microsoft.com/office/drawing/2014/main" id="{0F3A47FA-E80A-524D-1BBE-DF6EE5D58F81}"/>
              </a:ext>
            </a:extLst>
          </p:cNvPr>
          <p:cNvSpPr txBox="1"/>
          <p:nvPr/>
        </p:nvSpPr>
        <p:spPr>
          <a:xfrm>
            <a:off x="14002258" y="866208"/>
            <a:ext cx="4008049" cy="553998"/>
          </a:xfrm>
          <a:prstGeom prst="rect">
            <a:avLst/>
          </a:prstGeom>
          <a:noFill/>
        </p:spPr>
        <p:txBody>
          <a:bodyPr wrap="square" rtlCol="0">
            <a:spAutoFit/>
          </a:bodyPr>
          <a:lstStyle/>
          <a:p>
            <a:r>
              <a:rPr lang="en-IN" sz="3000" b="1" dirty="0">
                <a:latin typeface="Avenir Next LT Pro" panose="020B0504020202020204" pitchFamily="34" charset="0"/>
              </a:rPr>
              <a:t>ANDREW FLEMING</a:t>
            </a:r>
          </a:p>
        </p:txBody>
      </p:sp>
      <p:sp>
        <p:nvSpPr>
          <p:cNvPr id="47" name="TextBox 46">
            <a:extLst>
              <a:ext uri="{FF2B5EF4-FFF2-40B4-BE49-F238E27FC236}">
                <a16:creationId xmlns:a16="http://schemas.microsoft.com/office/drawing/2014/main" id="{5BC3B7CD-AA44-649A-2CFB-FA5FB989DD78}"/>
              </a:ext>
            </a:extLst>
          </p:cNvPr>
          <p:cNvSpPr txBox="1"/>
          <p:nvPr/>
        </p:nvSpPr>
        <p:spPr>
          <a:xfrm>
            <a:off x="13948883" y="1420206"/>
            <a:ext cx="4008049" cy="446276"/>
          </a:xfrm>
          <a:prstGeom prst="rect">
            <a:avLst/>
          </a:prstGeom>
          <a:noFill/>
        </p:spPr>
        <p:txBody>
          <a:bodyPr wrap="square" rtlCol="0">
            <a:spAutoFit/>
          </a:bodyPr>
          <a:lstStyle/>
          <a:p>
            <a:r>
              <a:rPr lang="en-IN" sz="2300" i="1" dirty="0"/>
              <a:t>CHIEF TECHNOLOGY ARCHITECT</a:t>
            </a:r>
          </a:p>
        </p:txBody>
      </p:sp>
      <p:pic>
        <p:nvPicPr>
          <p:cNvPr id="1026" name="Picture 2" descr="Avatar profile icon in flat style. Female and male user profile ...">
            <a:extLst>
              <a:ext uri="{FF2B5EF4-FFF2-40B4-BE49-F238E27FC236}">
                <a16:creationId xmlns:a16="http://schemas.microsoft.com/office/drawing/2014/main" id="{45956393-BC1F-F57D-8128-05EB6C91FCA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263" t="15833" r="56886" b="21114"/>
          <a:stretch/>
        </p:blipFill>
        <p:spPr bwMode="auto">
          <a:xfrm>
            <a:off x="11586099" y="252263"/>
            <a:ext cx="2172712" cy="208513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8" name="Picture 2" descr="Avatar profile icon in flat style. Female and male user profile ...">
            <a:extLst>
              <a:ext uri="{FF2B5EF4-FFF2-40B4-BE49-F238E27FC236}">
                <a16:creationId xmlns:a16="http://schemas.microsoft.com/office/drawing/2014/main" id="{B59BC4CE-3370-CDBB-57E0-C765BDC8981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263" t="15833" r="56886" b="21114"/>
          <a:stretch/>
        </p:blipFill>
        <p:spPr bwMode="auto">
          <a:xfrm>
            <a:off x="11586099" y="2690578"/>
            <a:ext cx="2172712" cy="208513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28" name="Picture 4" descr="Avatar profile icon in flat style. Female and male user profile ...">
            <a:extLst>
              <a:ext uri="{FF2B5EF4-FFF2-40B4-BE49-F238E27FC236}">
                <a16:creationId xmlns:a16="http://schemas.microsoft.com/office/drawing/2014/main" id="{A21A776E-81D8-0789-5107-E2B6232A22C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7226" t="15340" r="9166" b="18334"/>
          <a:stretch/>
        </p:blipFill>
        <p:spPr bwMode="auto">
          <a:xfrm>
            <a:off x="11586099" y="5106747"/>
            <a:ext cx="2172712" cy="2144034"/>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9" name="Picture 4" descr="Avatar profile icon in flat style. Female and male user profile ...">
            <a:extLst>
              <a:ext uri="{FF2B5EF4-FFF2-40B4-BE49-F238E27FC236}">
                <a16:creationId xmlns:a16="http://schemas.microsoft.com/office/drawing/2014/main" id="{760246B4-309B-1EF9-0996-F8483B5BA62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7226" t="15340" r="9166" b="18334"/>
          <a:stretch/>
        </p:blipFill>
        <p:spPr bwMode="auto">
          <a:xfrm>
            <a:off x="11586099" y="7552365"/>
            <a:ext cx="2172712" cy="2144034"/>
          </a:xfrm>
          <a:prstGeom prst="flowChartConnector">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venir Next LT Pro" panose="020B05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372B584-FFA9-7B66-43A6-F2D6F5016EFB}"/>
              </a:ext>
            </a:extLst>
          </p:cNvPr>
          <p:cNvSpPr txBox="1"/>
          <p:nvPr/>
        </p:nvSpPr>
        <p:spPr>
          <a:xfrm>
            <a:off x="4033238" y="1272375"/>
            <a:ext cx="9550769" cy="923330"/>
          </a:xfrm>
          <a:prstGeom prst="rect">
            <a:avLst/>
          </a:prstGeom>
          <a:noFill/>
        </p:spPr>
        <p:txBody>
          <a:bodyPr wrap="square" rtlCol="0">
            <a:spAutoFit/>
          </a:bodyPr>
          <a:lstStyle/>
          <a:p>
            <a:r>
              <a:rPr lang="en-IN" sz="5400" dirty="0"/>
              <a:t>Importing the Data</a:t>
            </a:r>
          </a:p>
        </p:txBody>
      </p:sp>
      <p:sp>
        <p:nvSpPr>
          <p:cNvPr id="40" name="TextBox 39">
            <a:extLst>
              <a:ext uri="{FF2B5EF4-FFF2-40B4-BE49-F238E27FC236}">
                <a16:creationId xmlns:a16="http://schemas.microsoft.com/office/drawing/2014/main" id="{8947FC99-CDA3-9BF2-91FA-A90FEAB7DBB8}"/>
              </a:ext>
            </a:extLst>
          </p:cNvPr>
          <p:cNvSpPr txBox="1"/>
          <p:nvPr/>
        </p:nvSpPr>
        <p:spPr>
          <a:xfrm>
            <a:off x="5947581" y="2879341"/>
            <a:ext cx="9550769" cy="923330"/>
          </a:xfrm>
          <a:prstGeom prst="rect">
            <a:avLst/>
          </a:prstGeom>
          <a:noFill/>
        </p:spPr>
        <p:txBody>
          <a:bodyPr wrap="square" rtlCol="0">
            <a:spAutoFit/>
          </a:bodyPr>
          <a:lstStyle/>
          <a:p>
            <a:r>
              <a:rPr lang="en-IN" sz="5400" dirty="0"/>
              <a:t>Cleaning the Data</a:t>
            </a:r>
          </a:p>
        </p:txBody>
      </p:sp>
      <p:sp>
        <p:nvSpPr>
          <p:cNvPr id="42" name="TextBox 41">
            <a:extLst>
              <a:ext uri="{FF2B5EF4-FFF2-40B4-BE49-F238E27FC236}">
                <a16:creationId xmlns:a16="http://schemas.microsoft.com/office/drawing/2014/main" id="{480D249E-98B0-70BE-5077-70646F7FB7FA}"/>
              </a:ext>
            </a:extLst>
          </p:cNvPr>
          <p:cNvSpPr txBox="1"/>
          <p:nvPr/>
        </p:nvSpPr>
        <p:spPr>
          <a:xfrm>
            <a:off x="7891585" y="4520169"/>
            <a:ext cx="9550769" cy="923330"/>
          </a:xfrm>
          <a:prstGeom prst="rect">
            <a:avLst/>
          </a:prstGeom>
          <a:noFill/>
        </p:spPr>
        <p:txBody>
          <a:bodyPr wrap="square" rtlCol="0">
            <a:spAutoFit/>
          </a:bodyPr>
          <a:lstStyle/>
          <a:p>
            <a:r>
              <a:rPr lang="en-IN" sz="5400" dirty="0"/>
              <a:t>Merging the Tables</a:t>
            </a:r>
          </a:p>
        </p:txBody>
      </p:sp>
      <p:sp>
        <p:nvSpPr>
          <p:cNvPr id="43" name="TextBox 42">
            <a:extLst>
              <a:ext uri="{FF2B5EF4-FFF2-40B4-BE49-F238E27FC236}">
                <a16:creationId xmlns:a16="http://schemas.microsoft.com/office/drawing/2014/main" id="{54DA9E63-1883-6B85-F0FC-D0A8B7972021}"/>
              </a:ext>
            </a:extLst>
          </p:cNvPr>
          <p:cNvSpPr txBox="1"/>
          <p:nvPr/>
        </p:nvSpPr>
        <p:spPr>
          <a:xfrm>
            <a:off x="9804146" y="6121080"/>
            <a:ext cx="9550769" cy="923330"/>
          </a:xfrm>
          <a:prstGeom prst="rect">
            <a:avLst/>
          </a:prstGeom>
          <a:noFill/>
        </p:spPr>
        <p:txBody>
          <a:bodyPr wrap="square" rtlCol="0">
            <a:spAutoFit/>
          </a:bodyPr>
          <a:lstStyle/>
          <a:p>
            <a:r>
              <a:rPr lang="en-IN" sz="5400" dirty="0"/>
              <a:t>Analysing the Data</a:t>
            </a:r>
          </a:p>
        </p:txBody>
      </p:sp>
      <p:sp>
        <p:nvSpPr>
          <p:cNvPr id="44" name="TextBox 43">
            <a:extLst>
              <a:ext uri="{FF2B5EF4-FFF2-40B4-BE49-F238E27FC236}">
                <a16:creationId xmlns:a16="http://schemas.microsoft.com/office/drawing/2014/main" id="{C72FD6CC-A45E-A005-6A7D-C78F38C7DBC1}"/>
              </a:ext>
            </a:extLst>
          </p:cNvPr>
          <p:cNvSpPr txBox="1"/>
          <p:nvPr/>
        </p:nvSpPr>
        <p:spPr>
          <a:xfrm>
            <a:off x="11513264" y="7938895"/>
            <a:ext cx="9550769" cy="923330"/>
          </a:xfrm>
          <a:prstGeom prst="rect">
            <a:avLst/>
          </a:prstGeom>
          <a:noFill/>
        </p:spPr>
        <p:txBody>
          <a:bodyPr wrap="square" rtlCol="0">
            <a:spAutoFit/>
          </a:bodyPr>
          <a:lstStyle/>
          <a:p>
            <a:r>
              <a:rPr lang="en-IN" sz="5400" dirty="0"/>
              <a:t>Presenting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45230" y="3024271"/>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venir Next LT Pro" panose="020B05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45231" y="5996489"/>
            <a:ext cx="2972219" cy="881758"/>
          </a:xfrm>
          <a:prstGeom prst="rect">
            <a:avLst/>
          </a:prstGeom>
        </p:spPr>
      </p:pic>
      <p:sp>
        <p:nvSpPr>
          <p:cNvPr id="14" name="TextBox 13">
            <a:extLst>
              <a:ext uri="{FF2B5EF4-FFF2-40B4-BE49-F238E27FC236}">
                <a16:creationId xmlns:a16="http://schemas.microsoft.com/office/drawing/2014/main" id="{3AF453A0-31AB-7BB6-97D4-EBF45F3DD041}"/>
              </a:ext>
            </a:extLst>
          </p:cNvPr>
          <p:cNvSpPr txBox="1"/>
          <p:nvPr/>
        </p:nvSpPr>
        <p:spPr>
          <a:xfrm>
            <a:off x="1219200" y="2680320"/>
            <a:ext cx="5099378" cy="1569660"/>
          </a:xfrm>
          <a:prstGeom prst="rect">
            <a:avLst/>
          </a:prstGeom>
          <a:noFill/>
        </p:spPr>
        <p:txBody>
          <a:bodyPr wrap="square" rtlCol="0">
            <a:spAutoFit/>
          </a:bodyPr>
          <a:lstStyle/>
          <a:p>
            <a:pPr algn="just"/>
            <a:r>
              <a:rPr lang="en-IN" sz="3200" b="1" dirty="0">
                <a:latin typeface="Avenir Next LT Pro" panose="020B0504020202020204" pitchFamily="34" charset="0"/>
              </a:rPr>
              <a:t>The ‘Animals’ category generates the highest sentiment score</a:t>
            </a:r>
          </a:p>
        </p:txBody>
      </p:sp>
      <p:sp>
        <p:nvSpPr>
          <p:cNvPr id="17" name="TextBox 16">
            <a:extLst>
              <a:ext uri="{FF2B5EF4-FFF2-40B4-BE49-F238E27FC236}">
                <a16:creationId xmlns:a16="http://schemas.microsoft.com/office/drawing/2014/main" id="{D6CABE36-E09C-8EE8-FA47-44D3CBCA7D95}"/>
              </a:ext>
            </a:extLst>
          </p:cNvPr>
          <p:cNvSpPr txBox="1"/>
          <p:nvPr/>
        </p:nvSpPr>
        <p:spPr>
          <a:xfrm>
            <a:off x="1271902" y="5539560"/>
            <a:ext cx="5099378" cy="1569660"/>
          </a:xfrm>
          <a:prstGeom prst="rect">
            <a:avLst/>
          </a:prstGeom>
          <a:noFill/>
        </p:spPr>
        <p:txBody>
          <a:bodyPr wrap="square" rtlCol="0">
            <a:spAutoFit/>
          </a:bodyPr>
          <a:lstStyle/>
          <a:p>
            <a:pPr algn="just"/>
            <a:r>
              <a:rPr lang="en-IN" sz="3200" b="1" dirty="0">
                <a:latin typeface="Avenir Next LT Pro" panose="020B0504020202020204" pitchFamily="34" charset="0"/>
              </a:rPr>
              <a:t>‘Public Speaking’ Content generated the least sentiment score.</a:t>
            </a:r>
          </a:p>
        </p:txBody>
      </p:sp>
      <p:sp>
        <p:nvSpPr>
          <p:cNvPr id="13" name="Arrow: Up 12">
            <a:extLst>
              <a:ext uri="{FF2B5EF4-FFF2-40B4-BE49-F238E27FC236}">
                <a16:creationId xmlns:a16="http://schemas.microsoft.com/office/drawing/2014/main" id="{6B0AEDE8-E06C-F4CD-8F65-896FB4FB2DFA}"/>
              </a:ext>
            </a:extLst>
          </p:cNvPr>
          <p:cNvSpPr/>
          <p:nvPr/>
        </p:nvSpPr>
        <p:spPr>
          <a:xfrm>
            <a:off x="7957140" y="2282310"/>
            <a:ext cx="1160840" cy="2365679"/>
          </a:xfrm>
          <a:prstGeom prst="upArrow">
            <a:avLst/>
          </a:prstGeom>
          <a:solidFill>
            <a:srgbClr val="00B050"/>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8" name="Arrow: Up 17">
            <a:extLst>
              <a:ext uri="{FF2B5EF4-FFF2-40B4-BE49-F238E27FC236}">
                <a16:creationId xmlns:a16="http://schemas.microsoft.com/office/drawing/2014/main" id="{E3E33DD4-AFD9-374E-95F8-8826D606701D}"/>
              </a:ext>
            </a:extLst>
          </p:cNvPr>
          <p:cNvSpPr/>
          <p:nvPr/>
        </p:nvSpPr>
        <p:spPr>
          <a:xfrm rot="10800000">
            <a:off x="7957140" y="5089544"/>
            <a:ext cx="1160840" cy="2365679"/>
          </a:xfrm>
          <a:prstGeom prst="upArrow">
            <a:avLst/>
          </a:prstGeom>
          <a:solidFill>
            <a:schemeClr val="accent2"/>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16" name="Picture 2">
            <a:extLst>
              <a:ext uri="{FF2B5EF4-FFF2-40B4-BE49-F238E27FC236}">
                <a16:creationId xmlns:a16="http://schemas.microsoft.com/office/drawing/2014/main" id="{7D553AB2-783A-56B6-5358-F5F0CB2C73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200000">
            <a:off x="16361012" y="3024270"/>
            <a:ext cx="2972219" cy="881758"/>
          </a:xfrm>
          <a:prstGeom prst="rect">
            <a:avLst/>
          </a:prstGeom>
        </p:spPr>
      </p:pic>
      <p:pic>
        <p:nvPicPr>
          <p:cNvPr id="19" name="Picture 12">
            <a:extLst>
              <a:ext uri="{FF2B5EF4-FFF2-40B4-BE49-F238E27FC236}">
                <a16:creationId xmlns:a16="http://schemas.microsoft.com/office/drawing/2014/main" id="{470F134E-5429-736A-3718-0A924C9675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200000">
            <a:off x="16361012" y="5996488"/>
            <a:ext cx="2972219" cy="881758"/>
          </a:xfrm>
          <a:prstGeom prst="rect">
            <a:avLst/>
          </a:prstGeom>
        </p:spPr>
      </p:pic>
      <p:sp>
        <p:nvSpPr>
          <p:cNvPr id="20" name="TextBox 19">
            <a:extLst>
              <a:ext uri="{FF2B5EF4-FFF2-40B4-BE49-F238E27FC236}">
                <a16:creationId xmlns:a16="http://schemas.microsoft.com/office/drawing/2014/main" id="{AF8C7A3E-E9B6-149C-163F-E05EC92F774D}"/>
              </a:ext>
            </a:extLst>
          </p:cNvPr>
          <p:cNvSpPr txBox="1"/>
          <p:nvPr/>
        </p:nvSpPr>
        <p:spPr>
          <a:xfrm>
            <a:off x="11860351" y="2680319"/>
            <a:ext cx="5099378" cy="1569660"/>
          </a:xfrm>
          <a:prstGeom prst="rect">
            <a:avLst/>
          </a:prstGeom>
          <a:noFill/>
        </p:spPr>
        <p:txBody>
          <a:bodyPr wrap="square" rtlCol="0">
            <a:spAutoFit/>
          </a:bodyPr>
          <a:lstStyle/>
          <a:p>
            <a:pPr algn="just"/>
            <a:r>
              <a:rPr lang="en-IN" sz="3200" b="1" dirty="0">
                <a:latin typeface="Avenir Next LT Pro" panose="020B0504020202020204" pitchFamily="34" charset="0"/>
              </a:rPr>
              <a:t>The greatest sentiment score was generated in May 2021.</a:t>
            </a:r>
          </a:p>
        </p:txBody>
      </p:sp>
      <p:sp>
        <p:nvSpPr>
          <p:cNvPr id="21" name="TextBox 20">
            <a:extLst>
              <a:ext uri="{FF2B5EF4-FFF2-40B4-BE49-F238E27FC236}">
                <a16:creationId xmlns:a16="http://schemas.microsoft.com/office/drawing/2014/main" id="{5F1B4E9F-8963-1D5F-D2D9-6796B5913960}"/>
              </a:ext>
            </a:extLst>
          </p:cNvPr>
          <p:cNvSpPr txBox="1"/>
          <p:nvPr/>
        </p:nvSpPr>
        <p:spPr>
          <a:xfrm>
            <a:off x="11860351" y="5652537"/>
            <a:ext cx="5099378" cy="1569660"/>
          </a:xfrm>
          <a:prstGeom prst="rect">
            <a:avLst/>
          </a:prstGeom>
          <a:noFill/>
        </p:spPr>
        <p:txBody>
          <a:bodyPr wrap="square" rtlCol="0">
            <a:spAutoFit/>
          </a:bodyPr>
          <a:lstStyle/>
          <a:p>
            <a:pPr algn="just"/>
            <a:r>
              <a:rPr lang="en-IN" sz="3200" b="1" dirty="0">
                <a:latin typeface="Avenir Next LT Pro" panose="020B0504020202020204" pitchFamily="34" charset="0"/>
              </a:rPr>
              <a:t>The lowest sentiment score was generated in June 2020.</a:t>
            </a:r>
          </a:p>
        </p:txBody>
      </p:sp>
      <p:sp>
        <p:nvSpPr>
          <p:cNvPr id="22" name="Arrow: Up 21">
            <a:extLst>
              <a:ext uri="{FF2B5EF4-FFF2-40B4-BE49-F238E27FC236}">
                <a16:creationId xmlns:a16="http://schemas.microsoft.com/office/drawing/2014/main" id="{F9D4D90D-1390-AF67-502F-696B8FC70272}"/>
              </a:ext>
            </a:extLst>
          </p:cNvPr>
          <p:cNvSpPr/>
          <p:nvPr/>
        </p:nvSpPr>
        <p:spPr>
          <a:xfrm>
            <a:off x="9460745" y="2282309"/>
            <a:ext cx="1160840" cy="2365679"/>
          </a:xfrm>
          <a:prstGeom prst="upArrow">
            <a:avLst/>
          </a:prstGeom>
          <a:solidFill>
            <a:srgbClr val="00B050"/>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3" name="Arrow: Up 22">
            <a:extLst>
              <a:ext uri="{FF2B5EF4-FFF2-40B4-BE49-F238E27FC236}">
                <a16:creationId xmlns:a16="http://schemas.microsoft.com/office/drawing/2014/main" id="{44FD6243-B35B-EA3B-5EB7-2C261AE64F6F}"/>
              </a:ext>
            </a:extLst>
          </p:cNvPr>
          <p:cNvSpPr/>
          <p:nvPr/>
        </p:nvSpPr>
        <p:spPr>
          <a:xfrm rot="10800000">
            <a:off x="9460745" y="5089544"/>
            <a:ext cx="1160840" cy="2365679"/>
          </a:xfrm>
          <a:prstGeom prst="upArrow">
            <a:avLst/>
          </a:prstGeom>
          <a:solidFill>
            <a:schemeClr val="accent2"/>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DB48B4A9-D21F-0578-8C0B-3F8F93A715EA}"/>
              </a:ext>
            </a:extLst>
          </p:cNvPr>
          <p:cNvSpPr txBox="1"/>
          <p:nvPr/>
        </p:nvSpPr>
        <p:spPr>
          <a:xfrm rot="16200000">
            <a:off x="2673846" y="3231053"/>
            <a:ext cx="2959926"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Category</a:t>
            </a:r>
          </a:p>
        </p:txBody>
      </p:sp>
      <p:sp>
        <p:nvSpPr>
          <p:cNvPr id="28" name="TextBox 27">
            <a:extLst>
              <a:ext uri="{FF2B5EF4-FFF2-40B4-BE49-F238E27FC236}">
                <a16:creationId xmlns:a16="http://schemas.microsoft.com/office/drawing/2014/main" id="{0E538CD5-6D7F-8C9C-E417-6AC105C41AB5}"/>
              </a:ext>
            </a:extLst>
          </p:cNvPr>
          <p:cNvSpPr txBox="1"/>
          <p:nvPr/>
        </p:nvSpPr>
        <p:spPr>
          <a:xfrm>
            <a:off x="9525000" y="7856952"/>
            <a:ext cx="3600940" cy="461665"/>
          </a:xfrm>
          <a:prstGeom prst="rect">
            <a:avLst/>
          </a:prstGeom>
          <a:noFill/>
        </p:spPr>
        <p:txBody>
          <a:bodyPr wrap="square" rtlCol="0">
            <a:spAutoFit/>
          </a:bodyPr>
          <a:lstStyle/>
          <a:p>
            <a:r>
              <a:rPr lang="en-IN" sz="2400" b="1" spc="300" dirty="0">
                <a:solidFill>
                  <a:schemeClr val="accent4"/>
                </a:solidFill>
                <a:latin typeface="Avenir Next LT Pro" panose="020B0504020202020204" pitchFamily="34" charset="0"/>
              </a:rPr>
              <a:t>Sentiment</a:t>
            </a:r>
            <a:r>
              <a:rPr lang="en-IN" sz="2400" b="1" spc="300" dirty="0">
                <a:solidFill>
                  <a:schemeClr val="accent4"/>
                </a:solidFill>
                <a:latin typeface="Arial Nova Cond" panose="020B0506020202020204" pitchFamily="34" charset="0"/>
              </a:rPr>
              <a:t> Score</a:t>
            </a:r>
          </a:p>
        </p:txBody>
      </p:sp>
      <p:graphicFrame>
        <p:nvGraphicFramePr>
          <p:cNvPr id="30" name="Chart 29">
            <a:extLst>
              <a:ext uri="{FF2B5EF4-FFF2-40B4-BE49-F238E27FC236}">
                <a16:creationId xmlns:a16="http://schemas.microsoft.com/office/drawing/2014/main" id="{A3372735-A71D-1400-3A69-88002ABCB9A7}"/>
              </a:ext>
            </a:extLst>
          </p:cNvPr>
          <p:cNvGraphicFramePr>
            <a:graphicFrameLocks/>
          </p:cNvGraphicFramePr>
          <p:nvPr>
            <p:extLst>
              <p:ext uri="{D42A27DB-BD31-4B8C-83A1-F6EECF244321}">
                <p14:modId xmlns:p14="http://schemas.microsoft.com/office/powerpoint/2010/main" val="3834770255"/>
              </p:ext>
            </p:extLst>
          </p:nvPr>
        </p:nvGraphicFramePr>
        <p:xfrm>
          <a:off x="4361148" y="876300"/>
          <a:ext cx="12783852" cy="698065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371</Words>
  <Application>Microsoft Office PowerPoint</Application>
  <PresentationFormat>Custom</PresentationFormat>
  <Paragraphs>95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Clear Sans Regular Bold</vt:lpstr>
      <vt:lpstr>Arial Nova Cond</vt:lpstr>
      <vt:lpstr>Calibri</vt:lpstr>
      <vt:lpstr>Avenir Next LT Pro</vt:lpstr>
      <vt:lpstr>Wingdings</vt:lpstr>
      <vt:lpstr>Graphik Regular</vt:lpstr>
      <vt:lpstr>Avenir Next LT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Mahesh Kankarej</cp:lastModifiedBy>
  <cp:revision>13</cp:revision>
  <dcterms:created xsi:type="dcterms:W3CDTF">2006-08-16T00:00:00Z</dcterms:created>
  <dcterms:modified xsi:type="dcterms:W3CDTF">2024-09-19T19:43:44Z</dcterms:modified>
  <dc:identifier>DAEhDyfaYKE</dc:identifier>
</cp:coreProperties>
</file>