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6" r:id="rId10"/>
    <p:sldId id="263" r:id="rId11"/>
    <p:sldId id="271" r:id="rId12"/>
    <p:sldId id="264"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C56DF-6669-F309-0F68-1055FFDF533F}" v="70" dt="2024-05-09T04:19:17.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26"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0CF55E-C3E5-457A-BC36-DB6D5E36C73F}"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D4D7866-6BE9-4560-B283-349C2844AD54}">
      <dgm:prSet/>
      <dgm:spPr/>
      <dgm:t>
        <a:bodyPr/>
        <a:lstStyle/>
        <a:p>
          <a:r>
            <a:rPr lang="en-US" dirty="0"/>
            <a:t>The dataset contains multiple observations with the same ID, so aggregated the data based on ID to effectively analyze the dataset.</a:t>
          </a:r>
        </a:p>
      </dgm:t>
    </dgm:pt>
    <dgm:pt modelId="{A54B9915-94B3-48DA-8D22-30F0B8386955}" type="parTrans" cxnId="{5EFD409E-EF49-42F7-B5BB-89BADC245D47}">
      <dgm:prSet/>
      <dgm:spPr/>
      <dgm:t>
        <a:bodyPr/>
        <a:lstStyle/>
        <a:p>
          <a:endParaRPr lang="en-US"/>
        </a:p>
      </dgm:t>
    </dgm:pt>
    <dgm:pt modelId="{40186439-A809-49CF-96B5-F60C4F34DCE8}" type="sibTrans" cxnId="{5EFD409E-EF49-42F7-B5BB-89BADC245D47}">
      <dgm:prSet/>
      <dgm:spPr/>
      <dgm:t>
        <a:bodyPr/>
        <a:lstStyle/>
        <a:p>
          <a:endParaRPr lang="en-US"/>
        </a:p>
      </dgm:t>
    </dgm:pt>
    <dgm:pt modelId="{A2603211-329E-47A6-93E5-F243F2C4A971}">
      <dgm:prSet/>
      <dgm:spPr/>
      <dgm:t>
        <a:bodyPr/>
        <a:lstStyle/>
        <a:p>
          <a:r>
            <a:rPr lang="en-US" dirty="0"/>
            <a:t>Partitioned the active customer separately.</a:t>
          </a:r>
        </a:p>
      </dgm:t>
    </dgm:pt>
    <dgm:pt modelId="{37541797-AB18-4F8B-9492-9D21E433F276}" type="parTrans" cxnId="{5F17C799-9CE0-4790-B01B-FFDED700D8B4}">
      <dgm:prSet/>
      <dgm:spPr/>
      <dgm:t>
        <a:bodyPr/>
        <a:lstStyle/>
        <a:p>
          <a:endParaRPr lang="en-US"/>
        </a:p>
      </dgm:t>
    </dgm:pt>
    <dgm:pt modelId="{2575E513-54D3-4C76-8E6E-9548C0EE7E20}" type="sibTrans" cxnId="{5F17C799-9CE0-4790-B01B-FFDED700D8B4}">
      <dgm:prSet/>
      <dgm:spPr/>
      <dgm:t>
        <a:bodyPr/>
        <a:lstStyle/>
        <a:p>
          <a:endParaRPr lang="en-US"/>
        </a:p>
      </dgm:t>
    </dgm:pt>
    <dgm:pt modelId="{0243B8F8-7832-4F76-84A2-8E39BA8D0793}">
      <dgm:prSet/>
      <dgm:spPr/>
      <dgm:t>
        <a:bodyPr/>
        <a:lstStyle/>
        <a:p>
          <a:pPr rtl="0"/>
          <a:r>
            <a:rPr lang="en-US" dirty="0"/>
            <a:t>Derived </a:t>
          </a:r>
          <a:r>
            <a:rPr lang="en-US" dirty="0">
              <a:latin typeface="Aptos Display" panose="02110004020202020204"/>
            </a:rPr>
            <a:t>term</a:t>
          </a:r>
          <a:r>
            <a:rPr lang="en-US" dirty="0"/>
            <a:t> </a:t>
          </a:r>
          <a:r>
            <a:rPr lang="en-US" dirty="0">
              <a:latin typeface="Aptos Display" panose="02110004020202020204"/>
            </a:rPr>
            <a:t>of loan </a:t>
          </a:r>
          <a:r>
            <a:rPr lang="en-US" dirty="0"/>
            <a:t>indicates</a:t>
          </a:r>
          <a:r>
            <a:rPr lang="en-US" dirty="0">
              <a:latin typeface="Aptos Display" panose="02110004020202020204"/>
            </a:rPr>
            <a:t> maturity terms from first day and</a:t>
          </a:r>
          <a:r>
            <a:rPr lang="en-US" dirty="0"/>
            <a:t> </a:t>
          </a:r>
          <a:r>
            <a:rPr lang="en-US" dirty="0" err="1"/>
            <a:t>length_completed</a:t>
          </a:r>
          <a:r>
            <a:rPr lang="en-US" dirty="0"/>
            <a:t> indicates the length loan term completed.</a:t>
          </a:r>
        </a:p>
      </dgm:t>
    </dgm:pt>
    <dgm:pt modelId="{F46B4D16-ACB5-440A-81D1-625F691692D7}" type="parTrans" cxnId="{FB8410E6-3136-4CEE-86FD-DFF1E6AEB423}">
      <dgm:prSet/>
      <dgm:spPr/>
      <dgm:t>
        <a:bodyPr/>
        <a:lstStyle/>
        <a:p>
          <a:endParaRPr lang="en-US"/>
        </a:p>
      </dgm:t>
    </dgm:pt>
    <dgm:pt modelId="{DE7B3A2A-1EBB-49F7-8A3E-5E7080AA0A3D}" type="sibTrans" cxnId="{FB8410E6-3136-4CEE-86FD-DFF1E6AEB423}">
      <dgm:prSet/>
      <dgm:spPr/>
      <dgm:t>
        <a:bodyPr/>
        <a:lstStyle/>
        <a:p>
          <a:endParaRPr lang="en-US"/>
        </a:p>
      </dgm:t>
    </dgm:pt>
    <dgm:pt modelId="{607F03CA-D5E4-4CAE-95ED-8EEEB175DD4E}">
      <dgm:prSet/>
      <dgm:spPr/>
      <dgm:t>
        <a:bodyPr/>
        <a:lstStyle/>
        <a:p>
          <a:r>
            <a:rPr lang="en-US" dirty="0"/>
            <a:t>The dataset after transformation contains 50000 records out of that 12 NA values in LTV ratio which were handled.</a:t>
          </a:r>
        </a:p>
      </dgm:t>
    </dgm:pt>
    <dgm:pt modelId="{D54113E9-AACB-43B9-9079-C93C86AA31C2}" type="parTrans" cxnId="{9FE24E5B-4387-421A-B987-941F1ABDCB0F}">
      <dgm:prSet/>
      <dgm:spPr/>
      <dgm:t>
        <a:bodyPr/>
        <a:lstStyle/>
        <a:p>
          <a:endParaRPr lang="en-US"/>
        </a:p>
      </dgm:t>
    </dgm:pt>
    <dgm:pt modelId="{04C2BD53-2BF0-445E-9EE7-7B07626C1092}" type="sibTrans" cxnId="{9FE24E5B-4387-421A-B987-941F1ABDCB0F}">
      <dgm:prSet/>
      <dgm:spPr/>
      <dgm:t>
        <a:bodyPr/>
        <a:lstStyle/>
        <a:p>
          <a:endParaRPr lang="en-US"/>
        </a:p>
      </dgm:t>
    </dgm:pt>
    <dgm:pt modelId="{B538FE54-45A0-4A0E-810C-9707930B45DC}" type="pres">
      <dgm:prSet presAssocID="{090CF55E-C3E5-457A-BC36-DB6D5E36C73F}" presName="diagram" presStyleCnt="0">
        <dgm:presLayoutVars>
          <dgm:dir/>
          <dgm:resizeHandles val="exact"/>
        </dgm:presLayoutVars>
      </dgm:prSet>
      <dgm:spPr/>
    </dgm:pt>
    <dgm:pt modelId="{47B38DD9-08DF-4905-B962-8DEB5B6E00F8}" type="pres">
      <dgm:prSet presAssocID="{ED4D7866-6BE9-4560-B283-349C2844AD54}" presName="node" presStyleLbl="node1" presStyleIdx="0" presStyleCnt="4">
        <dgm:presLayoutVars>
          <dgm:bulletEnabled val="1"/>
        </dgm:presLayoutVars>
      </dgm:prSet>
      <dgm:spPr/>
    </dgm:pt>
    <dgm:pt modelId="{4666A9DC-DD52-4911-B76A-DC4C102FA932}" type="pres">
      <dgm:prSet presAssocID="{40186439-A809-49CF-96B5-F60C4F34DCE8}" presName="sibTrans" presStyleLbl="sibTrans2D1" presStyleIdx="0" presStyleCnt="3"/>
      <dgm:spPr/>
    </dgm:pt>
    <dgm:pt modelId="{1882CEB7-43E5-45D4-87CC-679CF806B4FE}" type="pres">
      <dgm:prSet presAssocID="{40186439-A809-49CF-96B5-F60C4F34DCE8}" presName="connectorText" presStyleLbl="sibTrans2D1" presStyleIdx="0" presStyleCnt="3"/>
      <dgm:spPr/>
    </dgm:pt>
    <dgm:pt modelId="{E46B1A04-59E5-4F58-AB09-805404A240AD}" type="pres">
      <dgm:prSet presAssocID="{A2603211-329E-47A6-93E5-F243F2C4A971}" presName="node" presStyleLbl="node1" presStyleIdx="1" presStyleCnt="4">
        <dgm:presLayoutVars>
          <dgm:bulletEnabled val="1"/>
        </dgm:presLayoutVars>
      </dgm:prSet>
      <dgm:spPr/>
    </dgm:pt>
    <dgm:pt modelId="{2CB578BF-9BBE-4A2A-8B6D-575E80A8737B}" type="pres">
      <dgm:prSet presAssocID="{2575E513-54D3-4C76-8E6E-9548C0EE7E20}" presName="sibTrans" presStyleLbl="sibTrans2D1" presStyleIdx="1" presStyleCnt="3"/>
      <dgm:spPr/>
    </dgm:pt>
    <dgm:pt modelId="{3F5B7509-C8F0-4F02-B580-1CD69AA89C56}" type="pres">
      <dgm:prSet presAssocID="{2575E513-54D3-4C76-8E6E-9548C0EE7E20}" presName="connectorText" presStyleLbl="sibTrans2D1" presStyleIdx="1" presStyleCnt="3"/>
      <dgm:spPr/>
    </dgm:pt>
    <dgm:pt modelId="{4884DC2D-E4F2-4141-9EEE-77A8F1C83CC6}" type="pres">
      <dgm:prSet presAssocID="{0243B8F8-7832-4F76-84A2-8E39BA8D0793}" presName="node" presStyleLbl="node1" presStyleIdx="2" presStyleCnt="4">
        <dgm:presLayoutVars>
          <dgm:bulletEnabled val="1"/>
        </dgm:presLayoutVars>
      </dgm:prSet>
      <dgm:spPr/>
    </dgm:pt>
    <dgm:pt modelId="{99069EDC-8303-481B-AFF8-A3304F982CA8}" type="pres">
      <dgm:prSet presAssocID="{DE7B3A2A-1EBB-49F7-8A3E-5E7080AA0A3D}" presName="sibTrans" presStyleLbl="sibTrans2D1" presStyleIdx="2" presStyleCnt="3"/>
      <dgm:spPr/>
    </dgm:pt>
    <dgm:pt modelId="{FF30EE23-68D5-4948-89AB-CFC1B7675577}" type="pres">
      <dgm:prSet presAssocID="{DE7B3A2A-1EBB-49F7-8A3E-5E7080AA0A3D}" presName="connectorText" presStyleLbl="sibTrans2D1" presStyleIdx="2" presStyleCnt="3"/>
      <dgm:spPr/>
    </dgm:pt>
    <dgm:pt modelId="{F3B71FCF-7C6A-4F91-9606-CDD975E87B71}" type="pres">
      <dgm:prSet presAssocID="{607F03CA-D5E4-4CAE-95ED-8EEEB175DD4E}" presName="node" presStyleLbl="node1" presStyleIdx="3" presStyleCnt="4">
        <dgm:presLayoutVars>
          <dgm:bulletEnabled val="1"/>
        </dgm:presLayoutVars>
      </dgm:prSet>
      <dgm:spPr/>
    </dgm:pt>
  </dgm:ptLst>
  <dgm:cxnLst>
    <dgm:cxn modelId="{8259520C-5C35-4502-8925-D08E0A8F6904}" type="presOf" srcId="{40186439-A809-49CF-96B5-F60C4F34DCE8}" destId="{4666A9DC-DD52-4911-B76A-DC4C102FA932}" srcOrd="0" destOrd="0" presId="urn:microsoft.com/office/officeart/2005/8/layout/process5"/>
    <dgm:cxn modelId="{EC833213-3D3A-4279-8D32-24C50DDC7067}" type="presOf" srcId="{0243B8F8-7832-4F76-84A2-8E39BA8D0793}" destId="{4884DC2D-E4F2-4141-9EEE-77A8F1C83CC6}" srcOrd="0" destOrd="0" presId="urn:microsoft.com/office/officeart/2005/8/layout/process5"/>
    <dgm:cxn modelId="{FD148214-AD9D-48C2-9C2F-A18AC1730C1F}" type="presOf" srcId="{DE7B3A2A-1EBB-49F7-8A3E-5E7080AA0A3D}" destId="{99069EDC-8303-481B-AFF8-A3304F982CA8}" srcOrd="0" destOrd="0" presId="urn:microsoft.com/office/officeart/2005/8/layout/process5"/>
    <dgm:cxn modelId="{C9641328-B161-4545-A6CF-521255D7D33C}" type="presOf" srcId="{090CF55E-C3E5-457A-BC36-DB6D5E36C73F}" destId="{B538FE54-45A0-4A0E-810C-9707930B45DC}" srcOrd="0" destOrd="0" presId="urn:microsoft.com/office/officeart/2005/8/layout/process5"/>
    <dgm:cxn modelId="{0DE26C28-87A7-4220-85BF-4CFF4CD68C8C}" type="presOf" srcId="{A2603211-329E-47A6-93E5-F243F2C4A971}" destId="{E46B1A04-59E5-4F58-AB09-805404A240AD}" srcOrd="0" destOrd="0" presId="urn:microsoft.com/office/officeart/2005/8/layout/process5"/>
    <dgm:cxn modelId="{9FE24E5B-4387-421A-B987-941F1ABDCB0F}" srcId="{090CF55E-C3E5-457A-BC36-DB6D5E36C73F}" destId="{607F03CA-D5E4-4CAE-95ED-8EEEB175DD4E}" srcOrd="3" destOrd="0" parTransId="{D54113E9-AACB-43B9-9079-C93C86AA31C2}" sibTransId="{04C2BD53-2BF0-445E-9EE7-7B07626C1092}"/>
    <dgm:cxn modelId="{3B5D2572-C111-4808-884E-16C11FE07F55}" type="presOf" srcId="{40186439-A809-49CF-96B5-F60C4F34DCE8}" destId="{1882CEB7-43E5-45D4-87CC-679CF806B4FE}" srcOrd="1" destOrd="0" presId="urn:microsoft.com/office/officeart/2005/8/layout/process5"/>
    <dgm:cxn modelId="{CA0C8B98-8ED8-438E-A019-6AEBEE834176}" type="presOf" srcId="{607F03CA-D5E4-4CAE-95ED-8EEEB175DD4E}" destId="{F3B71FCF-7C6A-4F91-9606-CDD975E87B71}" srcOrd="0" destOrd="0" presId="urn:microsoft.com/office/officeart/2005/8/layout/process5"/>
    <dgm:cxn modelId="{5F17C799-9CE0-4790-B01B-FFDED700D8B4}" srcId="{090CF55E-C3E5-457A-BC36-DB6D5E36C73F}" destId="{A2603211-329E-47A6-93E5-F243F2C4A971}" srcOrd="1" destOrd="0" parTransId="{37541797-AB18-4F8B-9492-9D21E433F276}" sibTransId="{2575E513-54D3-4C76-8E6E-9548C0EE7E20}"/>
    <dgm:cxn modelId="{5EFD409E-EF49-42F7-B5BB-89BADC245D47}" srcId="{090CF55E-C3E5-457A-BC36-DB6D5E36C73F}" destId="{ED4D7866-6BE9-4560-B283-349C2844AD54}" srcOrd="0" destOrd="0" parTransId="{A54B9915-94B3-48DA-8D22-30F0B8386955}" sibTransId="{40186439-A809-49CF-96B5-F60C4F34DCE8}"/>
    <dgm:cxn modelId="{70F32AA1-210C-4424-9C8F-63FA85022942}" type="presOf" srcId="{2575E513-54D3-4C76-8E6E-9548C0EE7E20}" destId="{3F5B7509-C8F0-4F02-B580-1CD69AA89C56}" srcOrd="1" destOrd="0" presId="urn:microsoft.com/office/officeart/2005/8/layout/process5"/>
    <dgm:cxn modelId="{B686FBB0-8FE4-4BE6-97F5-6809CDF2B2F3}" type="presOf" srcId="{ED4D7866-6BE9-4560-B283-349C2844AD54}" destId="{47B38DD9-08DF-4905-B962-8DEB5B6E00F8}" srcOrd="0" destOrd="0" presId="urn:microsoft.com/office/officeart/2005/8/layout/process5"/>
    <dgm:cxn modelId="{691EEAC7-1CB2-4085-B3D6-BEE7D6B46CE6}" type="presOf" srcId="{DE7B3A2A-1EBB-49F7-8A3E-5E7080AA0A3D}" destId="{FF30EE23-68D5-4948-89AB-CFC1B7675577}" srcOrd="1" destOrd="0" presId="urn:microsoft.com/office/officeart/2005/8/layout/process5"/>
    <dgm:cxn modelId="{E7BF10C8-0313-47D3-9064-B75BF0E65633}" type="presOf" srcId="{2575E513-54D3-4C76-8E6E-9548C0EE7E20}" destId="{2CB578BF-9BBE-4A2A-8B6D-575E80A8737B}" srcOrd="0" destOrd="0" presId="urn:microsoft.com/office/officeart/2005/8/layout/process5"/>
    <dgm:cxn modelId="{FB8410E6-3136-4CEE-86FD-DFF1E6AEB423}" srcId="{090CF55E-C3E5-457A-BC36-DB6D5E36C73F}" destId="{0243B8F8-7832-4F76-84A2-8E39BA8D0793}" srcOrd="2" destOrd="0" parTransId="{F46B4D16-ACB5-440A-81D1-625F691692D7}" sibTransId="{DE7B3A2A-1EBB-49F7-8A3E-5E7080AA0A3D}"/>
    <dgm:cxn modelId="{FC9668C1-7FE7-486D-A6AE-2B1BE00BF225}" type="presParOf" srcId="{B538FE54-45A0-4A0E-810C-9707930B45DC}" destId="{47B38DD9-08DF-4905-B962-8DEB5B6E00F8}" srcOrd="0" destOrd="0" presId="urn:microsoft.com/office/officeart/2005/8/layout/process5"/>
    <dgm:cxn modelId="{50BD9BC0-17F0-48FE-A1F5-B6307D407928}" type="presParOf" srcId="{B538FE54-45A0-4A0E-810C-9707930B45DC}" destId="{4666A9DC-DD52-4911-B76A-DC4C102FA932}" srcOrd="1" destOrd="0" presId="urn:microsoft.com/office/officeart/2005/8/layout/process5"/>
    <dgm:cxn modelId="{A52691E7-9628-4A47-AE55-3756E2717B6F}" type="presParOf" srcId="{4666A9DC-DD52-4911-B76A-DC4C102FA932}" destId="{1882CEB7-43E5-45D4-87CC-679CF806B4FE}" srcOrd="0" destOrd="0" presId="urn:microsoft.com/office/officeart/2005/8/layout/process5"/>
    <dgm:cxn modelId="{1CAEFDD2-C794-4EF4-A86F-74486AFA7A08}" type="presParOf" srcId="{B538FE54-45A0-4A0E-810C-9707930B45DC}" destId="{E46B1A04-59E5-4F58-AB09-805404A240AD}" srcOrd="2" destOrd="0" presId="urn:microsoft.com/office/officeart/2005/8/layout/process5"/>
    <dgm:cxn modelId="{9F2DED93-8321-418D-82E0-F1BF4845FBF0}" type="presParOf" srcId="{B538FE54-45A0-4A0E-810C-9707930B45DC}" destId="{2CB578BF-9BBE-4A2A-8B6D-575E80A8737B}" srcOrd="3" destOrd="0" presId="urn:microsoft.com/office/officeart/2005/8/layout/process5"/>
    <dgm:cxn modelId="{8A8A64BD-2187-460E-8810-FC106C89ACF4}" type="presParOf" srcId="{2CB578BF-9BBE-4A2A-8B6D-575E80A8737B}" destId="{3F5B7509-C8F0-4F02-B580-1CD69AA89C56}" srcOrd="0" destOrd="0" presId="urn:microsoft.com/office/officeart/2005/8/layout/process5"/>
    <dgm:cxn modelId="{05D899E2-BF01-4D13-AEFF-D94CA61A4847}" type="presParOf" srcId="{B538FE54-45A0-4A0E-810C-9707930B45DC}" destId="{4884DC2D-E4F2-4141-9EEE-77A8F1C83CC6}" srcOrd="4" destOrd="0" presId="urn:microsoft.com/office/officeart/2005/8/layout/process5"/>
    <dgm:cxn modelId="{3F541843-45CD-4E03-A026-B937F546B159}" type="presParOf" srcId="{B538FE54-45A0-4A0E-810C-9707930B45DC}" destId="{99069EDC-8303-481B-AFF8-A3304F982CA8}" srcOrd="5" destOrd="0" presId="urn:microsoft.com/office/officeart/2005/8/layout/process5"/>
    <dgm:cxn modelId="{6DBB98C6-AC06-44A7-80DD-B50514D870DF}" type="presParOf" srcId="{99069EDC-8303-481B-AFF8-A3304F982CA8}" destId="{FF30EE23-68D5-4948-89AB-CFC1B7675577}" srcOrd="0" destOrd="0" presId="urn:microsoft.com/office/officeart/2005/8/layout/process5"/>
    <dgm:cxn modelId="{21ACB471-5FBD-450A-A8E5-4254FFF053AE}" type="presParOf" srcId="{B538FE54-45A0-4A0E-810C-9707930B45DC}" destId="{F3B71FCF-7C6A-4F91-9606-CDD975E87B71}"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2D58F-B93C-4C0B-89CC-B93154D67AA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6E02FA4E-8210-40DF-9F4C-4E82D1FED2CA}">
      <dgm:prSet/>
      <dgm:spPr/>
      <dgm:t>
        <a:bodyPr/>
        <a:lstStyle/>
        <a:p>
          <a:r>
            <a:rPr lang="en-US" dirty="0"/>
            <a:t>For classification, the data was Partitioned into 40, 30, 30 split.</a:t>
          </a:r>
        </a:p>
      </dgm:t>
    </dgm:pt>
    <dgm:pt modelId="{C8172AC6-0248-4744-98FA-F3663031B320}" type="parTrans" cxnId="{0FA20C44-8A0C-44D4-9157-83B9BC5E853F}">
      <dgm:prSet/>
      <dgm:spPr/>
      <dgm:t>
        <a:bodyPr/>
        <a:lstStyle/>
        <a:p>
          <a:endParaRPr lang="en-US"/>
        </a:p>
      </dgm:t>
    </dgm:pt>
    <dgm:pt modelId="{C9751123-789C-49EB-B176-BA61B7EDDD8A}" type="sibTrans" cxnId="{0FA20C44-8A0C-44D4-9157-83B9BC5E853F}">
      <dgm:prSet/>
      <dgm:spPr/>
      <dgm:t>
        <a:bodyPr/>
        <a:lstStyle/>
        <a:p>
          <a:endParaRPr lang="en-US"/>
        </a:p>
      </dgm:t>
    </dgm:pt>
    <dgm:pt modelId="{FAF6222E-762E-4657-8641-B2211CFECA55}">
      <dgm:prSet/>
      <dgm:spPr/>
      <dgm:t>
        <a:bodyPr/>
        <a:lstStyle/>
        <a:p>
          <a:r>
            <a:rPr lang="en-US" dirty="0"/>
            <a:t>Classification is done on historic customers and deployed on the active customers</a:t>
          </a:r>
        </a:p>
      </dgm:t>
    </dgm:pt>
    <dgm:pt modelId="{AF79E3DB-D91B-4C67-8136-1CB46A8BC616}" type="parTrans" cxnId="{92DB7D71-B071-457D-8927-9172C9761A37}">
      <dgm:prSet/>
      <dgm:spPr/>
      <dgm:t>
        <a:bodyPr/>
        <a:lstStyle/>
        <a:p>
          <a:endParaRPr lang="en-US"/>
        </a:p>
      </dgm:t>
    </dgm:pt>
    <dgm:pt modelId="{B7899F63-85A2-467B-B29B-E3E6088CBFB7}" type="sibTrans" cxnId="{92DB7D71-B071-457D-8927-9172C9761A37}">
      <dgm:prSet/>
      <dgm:spPr/>
      <dgm:t>
        <a:bodyPr/>
        <a:lstStyle/>
        <a:p>
          <a:endParaRPr lang="en-US"/>
        </a:p>
      </dgm:t>
    </dgm:pt>
    <dgm:pt modelId="{65C23D48-4F5B-4C91-9F5B-AA466A54E3CD}">
      <dgm:prSet/>
      <dgm:spPr/>
      <dgm:t>
        <a:bodyPr/>
        <a:lstStyle/>
        <a:p>
          <a:r>
            <a:rPr lang="en-US"/>
            <a:t>For the model , have implemented various models such as logistic ,step wise forward, stepwise backward,decision tree with trials 6 and 10 </a:t>
          </a:r>
        </a:p>
      </dgm:t>
    </dgm:pt>
    <dgm:pt modelId="{5D92D08B-E9C0-4AE2-B217-FA9D14122CE7}" type="parTrans" cxnId="{B7754B0D-8405-461B-B662-F550B5C14290}">
      <dgm:prSet/>
      <dgm:spPr/>
      <dgm:t>
        <a:bodyPr/>
        <a:lstStyle/>
        <a:p>
          <a:endParaRPr lang="en-US"/>
        </a:p>
      </dgm:t>
    </dgm:pt>
    <dgm:pt modelId="{A5B30348-4DA9-4A30-9F36-320E6C4B5615}" type="sibTrans" cxnId="{B7754B0D-8405-461B-B662-F550B5C14290}">
      <dgm:prSet/>
      <dgm:spPr/>
      <dgm:t>
        <a:bodyPr/>
        <a:lstStyle/>
        <a:p>
          <a:endParaRPr lang="en-US"/>
        </a:p>
      </dgm:t>
    </dgm:pt>
    <dgm:pt modelId="{8FFBFF6E-94FE-4516-90EB-D0CC864A7529}" type="pres">
      <dgm:prSet presAssocID="{5472D58F-B93C-4C0B-89CC-B93154D67AAD}" presName="linear" presStyleCnt="0">
        <dgm:presLayoutVars>
          <dgm:animLvl val="lvl"/>
          <dgm:resizeHandles val="exact"/>
        </dgm:presLayoutVars>
      </dgm:prSet>
      <dgm:spPr/>
    </dgm:pt>
    <dgm:pt modelId="{063E66EF-5669-4006-8AAE-CB7662D881FC}" type="pres">
      <dgm:prSet presAssocID="{6E02FA4E-8210-40DF-9F4C-4E82D1FED2CA}" presName="parentText" presStyleLbl="node1" presStyleIdx="0" presStyleCnt="3">
        <dgm:presLayoutVars>
          <dgm:chMax val="0"/>
          <dgm:bulletEnabled val="1"/>
        </dgm:presLayoutVars>
      </dgm:prSet>
      <dgm:spPr/>
    </dgm:pt>
    <dgm:pt modelId="{08B8693D-2CDE-4147-8BFE-F58D99AB89E0}" type="pres">
      <dgm:prSet presAssocID="{C9751123-789C-49EB-B176-BA61B7EDDD8A}" presName="spacer" presStyleCnt="0"/>
      <dgm:spPr/>
    </dgm:pt>
    <dgm:pt modelId="{FB82A296-456A-479E-9B0B-57186D738B0A}" type="pres">
      <dgm:prSet presAssocID="{FAF6222E-762E-4657-8641-B2211CFECA55}" presName="parentText" presStyleLbl="node1" presStyleIdx="1" presStyleCnt="3">
        <dgm:presLayoutVars>
          <dgm:chMax val="0"/>
          <dgm:bulletEnabled val="1"/>
        </dgm:presLayoutVars>
      </dgm:prSet>
      <dgm:spPr/>
    </dgm:pt>
    <dgm:pt modelId="{37B76771-560D-4F3F-8353-770CA3BBFC04}" type="pres">
      <dgm:prSet presAssocID="{B7899F63-85A2-467B-B29B-E3E6088CBFB7}" presName="spacer" presStyleCnt="0"/>
      <dgm:spPr/>
    </dgm:pt>
    <dgm:pt modelId="{3E861C9B-CBEA-42D5-BDED-AD2E0887A613}" type="pres">
      <dgm:prSet presAssocID="{65C23D48-4F5B-4C91-9F5B-AA466A54E3CD}" presName="parentText" presStyleLbl="node1" presStyleIdx="2" presStyleCnt="3">
        <dgm:presLayoutVars>
          <dgm:chMax val="0"/>
          <dgm:bulletEnabled val="1"/>
        </dgm:presLayoutVars>
      </dgm:prSet>
      <dgm:spPr/>
    </dgm:pt>
  </dgm:ptLst>
  <dgm:cxnLst>
    <dgm:cxn modelId="{B7754B0D-8405-461B-B662-F550B5C14290}" srcId="{5472D58F-B93C-4C0B-89CC-B93154D67AAD}" destId="{65C23D48-4F5B-4C91-9F5B-AA466A54E3CD}" srcOrd="2" destOrd="0" parTransId="{5D92D08B-E9C0-4AE2-B217-FA9D14122CE7}" sibTransId="{A5B30348-4DA9-4A30-9F36-320E6C4B5615}"/>
    <dgm:cxn modelId="{0FA20C44-8A0C-44D4-9157-83B9BC5E853F}" srcId="{5472D58F-B93C-4C0B-89CC-B93154D67AAD}" destId="{6E02FA4E-8210-40DF-9F4C-4E82D1FED2CA}" srcOrd="0" destOrd="0" parTransId="{C8172AC6-0248-4744-98FA-F3663031B320}" sibTransId="{C9751123-789C-49EB-B176-BA61B7EDDD8A}"/>
    <dgm:cxn modelId="{0C548350-33F8-4666-85E5-29521D289B37}" type="presOf" srcId="{FAF6222E-762E-4657-8641-B2211CFECA55}" destId="{FB82A296-456A-479E-9B0B-57186D738B0A}" srcOrd="0" destOrd="0" presId="urn:microsoft.com/office/officeart/2005/8/layout/vList2"/>
    <dgm:cxn modelId="{92DB7D71-B071-457D-8927-9172C9761A37}" srcId="{5472D58F-B93C-4C0B-89CC-B93154D67AAD}" destId="{FAF6222E-762E-4657-8641-B2211CFECA55}" srcOrd="1" destOrd="0" parTransId="{AF79E3DB-D91B-4C67-8136-1CB46A8BC616}" sibTransId="{B7899F63-85A2-467B-B29B-E3E6088CBFB7}"/>
    <dgm:cxn modelId="{8D8E717F-F9B1-40A0-8959-FF25953084BF}" type="presOf" srcId="{5472D58F-B93C-4C0B-89CC-B93154D67AAD}" destId="{8FFBFF6E-94FE-4516-90EB-D0CC864A7529}" srcOrd="0" destOrd="0" presId="urn:microsoft.com/office/officeart/2005/8/layout/vList2"/>
    <dgm:cxn modelId="{0E801E96-9B5A-4741-9F6B-4CB416E97185}" type="presOf" srcId="{6E02FA4E-8210-40DF-9F4C-4E82D1FED2CA}" destId="{063E66EF-5669-4006-8AAE-CB7662D881FC}" srcOrd="0" destOrd="0" presId="urn:microsoft.com/office/officeart/2005/8/layout/vList2"/>
    <dgm:cxn modelId="{DC9F32D9-20FE-4708-9678-40583728A298}" type="presOf" srcId="{65C23D48-4F5B-4C91-9F5B-AA466A54E3CD}" destId="{3E861C9B-CBEA-42D5-BDED-AD2E0887A613}" srcOrd="0" destOrd="0" presId="urn:microsoft.com/office/officeart/2005/8/layout/vList2"/>
    <dgm:cxn modelId="{E1DC4269-31DC-4A55-A665-00C8DE9C6D35}" type="presParOf" srcId="{8FFBFF6E-94FE-4516-90EB-D0CC864A7529}" destId="{063E66EF-5669-4006-8AAE-CB7662D881FC}" srcOrd="0" destOrd="0" presId="urn:microsoft.com/office/officeart/2005/8/layout/vList2"/>
    <dgm:cxn modelId="{8C49D8AD-38A7-43D9-BC42-1F4C083CBBC9}" type="presParOf" srcId="{8FFBFF6E-94FE-4516-90EB-D0CC864A7529}" destId="{08B8693D-2CDE-4147-8BFE-F58D99AB89E0}" srcOrd="1" destOrd="0" presId="urn:microsoft.com/office/officeart/2005/8/layout/vList2"/>
    <dgm:cxn modelId="{8581C5A8-A01F-4B75-ADF0-2EB8A3C230BE}" type="presParOf" srcId="{8FFBFF6E-94FE-4516-90EB-D0CC864A7529}" destId="{FB82A296-456A-479E-9B0B-57186D738B0A}" srcOrd="2" destOrd="0" presId="urn:microsoft.com/office/officeart/2005/8/layout/vList2"/>
    <dgm:cxn modelId="{0FAAD057-D7CC-4543-8773-7289041D0999}" type="presParOf" srcId="{8FFBFF6E-94FE-4516-90EB-D0CC864A7529}" destId="{37B76771-560D-4F3F-8353-770CA3BBFC04}" srcOrd="3" destOrd="0" presId="urn:microsoft.com/office/officeart/2005/8/layout/vList2"/>
    <dgm:cxn modelId="{7DC0632D-3BDC-4BE5-A867-3B82DDE78421}" type="presParOf" srcId="{8FFBFF6E-94FE-4516-90EB-D0CC864A7529}" destId="{3E861C9B-CBEA-42D5-BDED-AD2E0887A61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E9DBE-859C-4AB5-8EA6-5B4A754EC17F}"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8EDA6BBF-9F00-4C5C-9CAF-E4EC779C24A4}">
      <dgm:prSet/>
      <dgm:spPr/>
      <dgm:t>
        <a:bodyPr/>
        <a:lstStyle/>
        <a:p>
          <a:r>
            <a:rPr lang="en-US"/>
            <a:t>The second goal of the project is to create a forecast for the average interest rate of a new customer's loan in the future loan.</a:t>
          </a:r>
        </a:p>
      </dgm:t>
    </dgm:pt>
    <dgm:pt modelId="{B7EBCF9D-46C1-4357-9400-41DFC17B2A3B}" type="parTrans" cxnId="{1F9A9BB4-1F00-466E-A812-BDFFD2346729}">
      <dgm:prSet/>
      <dgm:spPr/>
      <dgm:t>
        <a:bodyPr/>
        <a:lstStyle/>
        <a:p>
          <a:endParaRPr lang="en-US"/>
        </a:p>
      </dgm:t>
    </dgm:pt>
    <dgm:pt modelId="{CE50F242-7933-4F23-A753-0B210063A097}" type="sibTrans" cxnId="{1F9A9BB4-1F00-466E-A812-BDFFD2346729}">
      <dgm:prSet/>
      <dgm:spPr/>
      <dgm:t>
        <a:bodyPr/>
        <a:lstStyle/>
        <a:p>
          <a:endParaRPr lang="en-US"/>
        </a:p>
      </dgm:t>
    </dgm:pt>
    <dgm:pt modelId="{73500CAF-3A78-4AFA-A68F-343DBEEC8800}">
      <dgm:prSet/>
      <dgm:spPr/>
      <dgm:t>
        <a:bodyPr/>
        <a:lstStyle/>
        <a:p>
          <a:r>
            <a:rPr lang="en-US"/>
            <a:t>From the original dataset grouped the origin time and averaged the interest rate also filtered zeros because might skew the average.</a:t>
          </a:r>
        </a:p>
      </dgm:t>
    </dgm:pt>
    <dgm:pt modelId="{2DF1F1EE-743B-4747-8172-AAE1AE3FFF88}" type="parTrans" cxnId="{7117FE08-BC5E-401E-B552-47F8C5087BB3}">
      <dgm:prSet/>
      <dgm:spPr/>
      <dgm:t>
        <a:bodyPr/>
        <a:lstStyle/>
        <a:p>
          <a:endParaRPr lang="en-US"/>
        </a:p>
      </dgm:t>
    </dgm:pt>
    <dgm:pt modelId="{7C4E7864-A44B-4594-9B63-779132123211}" type="sibTrans" cxnId="{7117FE08-BC5E-401E-B552-47F8C5087BB3}">
      <dgm:prSet/>
      <dgm:spPr/>
      <dgm:t>
        <a:bodyPr/>
        <a:lstStyle/>
        <a:p>
          <a:endParaRPr lang="en-US"/>
        </a:p>
      </dgm:t>
    </dgm:pt>
    <dgm:pt modelId="{878BAE42-E9DC-4B55-8F39-AEC511F45181}">
      <dgm:prSet/>
      <dgm:spPr/>
      <dgm:t>
        <a:bodyPr/>
        <a:lstStyle/>
        <a:p>
          <a:r>
            <a:rPr lang="en-US"/>
            <a:t>Missing periods are completed and NA values are imputed with the mean of neighbor values.</a:t>
          </a:r>
        </a:p>
      </dgm:t>
    </dgm:pt>
    <dgm:pt modelId="{B2C87C06-B4A7-4037-BD8A-7EA6ABA2DEFD}" type="parTrans" cxnId="{FA9D3E87-3BB1-42CD-A72D-550A47A40FE4}">
      <dgm:prSet/>
      <dgm:spPr/>
      <dgm:t>
        <a:bodyPr/>
        <a:lstStyle/>
        <a:p>
          <a:endParaRPr lang="en-US"/>
        </a:p>
      </dgm:t>
    </dgm:pt>
    <dgm:pt modelId="{60F7AC9F-1E2B-4C09-B2E8-32CAB22122B4}" type="sibTrans" cxnId="{FA9D3E87-3BB1-42CD-A72D-550A47A40FE4}">
      <dgm:prSet/>
      <dgm:spPr/>
      <dgm:t>
        <a:bodyPr/>
        <a:lstStyle/>
        <a:p>
          <a:endParaRPr lang="en-US"/>
        </a:p>
      </dgm:t>
    </dgm:pt>
    <dgm:pt modelId="{F86B5443-E2C6-47F5-9536-877ADBDE0498}" type="pres">
      <dgm:prSet presAssocID="{859E9DBE-859C-4AB5-8EA6-5B4A754EC17F}" presName="diagram" presStyleCnt="0">
        <dgm:presLayoutVars>
          <dgm:dir/>
          <dgm:resizeHandles val="exact"/>
        </dgm:presLayoutVars>
      </dgm:prSet>
      <dgm:spPr/>
    </dgm:pt>
    <dgm:pt modelId="{0BBFC16C-70D8-403A-8FFD-F760AB125367}" type="pres">
      <dgm:prSet presAssocID="{8EDA6BBF-9F00-4C5C-9CAF-E4EC779C24A4}" presName="node" presStyleLbl="node1" presStyleIdx="0" presStyleCnt="3">
        <dgm:presLayoutVars>
          <dgm:bulletEnabled val="1"/>
        </dgm:presLayoutVars>
      </dgm:prSet>
      <dgm:spPr/>
    </dgm:pt>
    <dgm:pt modelId="{1357FA92-38FA-4E01-8B30-51A46E4B290E}" type="pres">
      <dgm:prSet presAssocID="{CE50F242-7933-4F23-A753-0B210063A097}" presName="sibTrans" presStyleLbl="sibTrans2D1" presStyleIdx="0" presStyleCnt="2"/>
      <dgm:spPr/>
    </dgm:pt>
    <dgm:pt modelId="{CB2E3A1D-030B-42D3-B140-EEF61EE7AE5C}" type="pres">
      <dgm:prSet presAssocID="{CE50F242-7933-4F23-A753-0B210063A097}" presName="connectorText" presStyleLbl="sibTrans2D1" presStyleIdx="0" presStyleCnt="2"/>
      <dgm:spPr/>
    </dgm:pt>
    <dgm:pt modelId="{538C8066-E073-49C8-81F5-55D618F14633}" type="pres">
      <dgm:prSet presAssocID="{73500CAF-3A78-4AFA-A68F-343DBEEC8800}" presName="node" presStyleLbl="node1" presStyleIdx="1" presStyleCnt="3">
        <dgm:presLayoutVars>
          <dgm:bulletEnabled val="1"/>
        </dgm:presLayoutVars>
      </dgm:prSet>
      <dgm:spPr/>
    </dgm:pt>
    <dgm:pt modelId="{D5480334-C530-46F5-9927-8631CAC01AFB}" type="pres">
      <dgm:prSet presAssocID="{7C4E7864-A44B-4594-9B63-779132123211}" presName="sibTrans" presStyleLbl="sibTrans2D1" presStyleIdx="1" presStyleCnt="2"/>
      <dgm:spPr/>
    </dgm:pt>
    <dgm:pt modelId="{962B61C6-0C66-4A6F-835A-16CD77F01870}" type="pres">
      <dgm:prSet presAssocID="{7C4E7864-A44B-4594-9B63-779132123211}" presName="connectorText" presStyleLbl="sibTrans2D1" presStyleIdx="1" presStyleCnt="2"/>
      <dgm:spPr/>
    </dgm:pt>
    <dgm:pt modelId="{A7E1A354-3633-44B4-AF45-9E5388F03836}" type="pres">
      <dgm:prSet presAssocID="{878BAE42-E9DC-4B55-8F39-AEC511F45181}" presName="node" presStyleLbl="node1" presStyleIdx="2" presStyleCnt="3">
        <dgm:presLayoutVars>
          <dgm:bulletEnabled val="1"/>
        </dgm:presLayoutVars>
      </dgm:prSet>
      <dgm:spPr/>
    </dgm:pt>
  </dgm:ptLst>
  <dgm:cxnLst>
    <dgm:cxn modelId="{B970BA06-0335-4C2F-995B-F889A3DCBBB9}" type="presOf" srcId="{CE50F242-7933-4F23-A753-0B210063A097}" destId="{CB2E3A1D-030B-42D3-B140-EEF61EE7AE5C}" srcOrd="1" destOrd="0" presId="urn:microsoft.com/office/officeart/2005/8/layout/process5"/>
    <dgm:cxn modelId="{7117FE08-BC5E-401E-B552-47F8C5087BB3}" srcId="{859E9DBE-859C-4AB5-8EA6-5B4A754EC17F}" destId="{73500CAF-3A78-4AFA-A68F-343DBEEC8800}" srcOrd="1" destOrd="0" parTransId="{2DF1F1EE-743B-4747-8172-AAE1AE3FFF88}" sibTransId="{7C4E7864-A44B-4594-9B63-779132123211}"/>
    <dgm:cxn modelId="{C5A50370-320C-43B5-8FE9-96F8F987B455}" type="presOf" srcId="{7C4E7864-A44B-4594-9B63-779132123211}" destId="{962B61C6-0C66-4A6F-835A-16CD77F01870}" srcOrd="1" destOrd="0" presId="urn:microsoft.com/office/officeart/2005/8/layout/process5"/>
    <dgm:cxn modelId="{4B066C7E-3DAA-416A-ACDE-1F1FFB15FC8A}" type="presOf" srcId="{73500CAF-3A78-4AFA-A68F-343DBEEC8800}" destId="{538C8066-E073-49C8-81F5-55D618F14633}" srcOrd="0" destOrd="0" presId="urn:microsoft.com/office/officeart/2005/8/layout/process5"/>
    <dgm:cxn modelId="{FA9D3E87-3BB1-42CD-A72D-550A47A40FE4}" srcId="{859E9DBE-859C-4AB5-8EA6-5B4A754EC17F}" destId="{878BAE42-E9DC-4B55-8F39-AEC511F45181}" srcOrd="2" destOrd="0" parTransId="{B2C87C06-B4A7-4037-BD8A-7EA6ABA2DEFD}" sibTransId="{60F7AC9F-1E2B-4C09-B2E8-32CAB22122B4}"/>
    <dgm:cxn modelId="{A6FF34A8-A48A-4DA4-B96B-0FCD9DF59876}" type="presOf" srcId="{859E9DBE-859C-4AB5-8EA6-5B4A754EC17F}" destId="{F86B5443-E2C6-47F5-9536-877ADBDE0498}" srcOrd="0" destOrd="0" presId="urn:microsoft.com/office/officeart/2005/8/layout/process5"/>
    <dgm:cxn modelId="{1F9A9BB4-1F00-466E-A812-BDFFD2346729}" srcId="{859E9DBE-859C-4AB5-8EA6-5B4A754EC17F}" destId="{8EDA6BBF-9F00-4C5C-9CAF-E4EC779C24A4}" srcOrd="0" destOrd="0" parTransId="{B7EBCF9D-46C1-4357-9400-41DFC17B2A3B}" sibTransId="{CE50F242-7933-4F23-A753-0B210063A097}"/>
    <dgm:cxn modelId="{2D6A65BD-3BB8-40DA-B28C-D643A9CA8B02}" type="presOf" srcId="{8EDA6BBF-9F00-4C5C-9CAF-E4EC779C24A4}" destId="{0BBFC16C-70D8-403A-8FFD-F760AB125367}" srcOrd="0" destOrd="0" presId="urn:microsoft.com/office/officeart/2005/8/layout/process5"/>
    <dgm:cxn modelId="{497164CB-EB89-4D8D-963E-48B7E34FB9C6}" type="presOf" srcId="{CE50F242-7933-4F23-A753-0B210063A097}" destId="{1357FA92-38FA-4E01-8B30-51A46E4B290E}" srcOrd="0" destOrd="0" presId="urn:microsoft.com/office/officeart/2005/8/layout/process5"/>
    <dgm:cxn modelId="{F1F521E1-59C7-434E-A34B-D510189B143B}" type="presOf" srcId="{878BAE42-E9DC-4B55-8F39-AEC511F45181}" destId="{A7E1A354-3633-44B4-AF45-9E5388F03836}" srcOrd="0" destOrd="0" presId="urn:microsoft.com/office/officeart/2005/8/layout/process5"/>
    <dgm:cxn modelId="{96615AE9-B0C3-42A4-BA31-2A0364E3FD82}" type="presOf" srcId="{7C4E7864-A44B-4594-9B63-779132123211}" destId="{D5480334-C530-46F5-9927-8631CAC01AFB}" srcOrd="0" destOrd="0" presId="urn:microsoft.com/office/officeart/2005/8/layout/process5"/>
    <dgm:cxn modelId="{CFBAC38A-B944-4EF6-99BD-E5F4DFCCD0E4}" type="presParOf" srcId="{F86B5443-E2C6-47F5-9536-877ADBDE0498}" destId="{0BBFC16C-70D8-403A-8FFD-F760AB125367}" srcOrd="0" destOrd="0" presId="urn:microsoft.com/office/officeart/2005/8/layout/process5"/>
    <dgm:cxn modelId="{6F674E18-5C4D-4166-86CB-0CE787B43416}" type="presParOf" srcId="{F86B5443-E2C6-47F5-9536-877ADBDE0498}" destId="{1357FA92-38FA-4E01-8B30-51A46E4B290E}" srcOrd="1" destOrd="0" presId="urn:microsoft.com/office/officeart/2005/8/layout/process5"/>
    <dgm:cxn modelId="{7A7EEFB0-D63A-45BC-986C-ACD4EB8AB6E4}" type="presParOf" srcId="{1357FA92-38FA-4E01-8B30-51A46E4B290E}" destId="{CB2E3A1D-030B-42D3-B140-EEF61EE7AE5C}" srcOrd="0" destOrd="0" presId="urn:microsoft.com/office/officeart/2005/8/layout/process5"/>
    <dgm:cxn modelId="{52D9BC58-6C66-47FF-85DF-C58556801CD0}" type="presParOf" srcId="{F86B5443-E2C6-47F5-9536-877ADBDE0498}" destId="{538C8066-E073-49C8-81F5-55D618F14633}" srcOrd="2" destOrd="0" presId="urn:microsoft.com/office/officeart/2005/8/layout/process5"/>
    <dgm:cxn modelId="{13074524-421C-43A5-8FFF-3FE10D9EB39E}" type="presParOf" srcId="{F86B5443-E2C6-47F5-9536-877ADBDE0498}" destId="{D5480334-C530-46F5-9927-8631CAC01AFB}" srcOrd="3" destOrd="0" presId="urn:microsoft.com/office/officeart/2005/8/layout/process5"/>
    <dgm:cxn modelId="{9031B273-CE26-4B14-B9D3-F4AC5F124791}" type="presParOf" srcId="{D5480334-C530-46F5-9927-8631CAC01AFB}" destId="{962B61C6-0C66-4A6F-835A-16CD77F01870}" srcOrd="0" destOrd="0" presId="urn:microsoft.com/office/officeart/2005/8/layout/process5"/>
    <dgm:cxn modelId="{71E349AB-89C6-4528-8B36-A2FB7919727F}" type="presParOf" srcId="{F86B5443-E2C6-47F5-9536-877ADBDE0498}" destId="{A7E1A354-3633-44B4-AF45-9E5388F03836}"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38DD9-08DF-4905-B962-8DEB5B6E00F8}">
      <dsp:nvSpPr>
        <dsp:cNvPr id="0" name=""/>
        <dsp:cNvSpPr/>
      </dsp:nvSpPr>
      <dsp:spPr>
        <a:xfrm>
          <a:off x="1225" y="280861"/>
          <a:ext cx="2613665" cy="15681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dataset contains multiple observations with the same ID, so aggregated the data based on ID to effectively analyze the dataset.</a:t>
          </a:r>
        </a:p>
      </dsp:txBody>
      <dsp:txXfrm>
        <a:off x="47156" y="326792"/>
        <a:ext cx="2521803" cy="1476337"/>
      </dsp:txXfrm>
    </dsp:sp>
    <dsp:sp modelId="{4666A9DC-DD52-4911-B76A-DC4C102FA932}">
      <dsp:nvSpPr>
        <dsp:cNvPr id="0" name=""/>
        <dsp:cNvSpPr/>
      </dsp:nvSpPr>
      <dsp:spPr>
        <a:xfrm>
          <a:off x="2844893" y="740866"/>
          <a:ext cx="554097" cy="648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844893" y="870504"/>
        <a:ext cx="387868" cy="388913"/>
      </dsp:txXfrm>
    </dsp:sp>
    <dsp:sp modelId="{E46B1A04-59E5-4F58-AB09-805404A240AD}">
      <dsp:nvSpPr>
        <dsp:cNvPr id="0" name=""/>
        <dsp:cNvSpPr/>
      </dsp:nvSpPr>
      <dsp:spPr>
        <a:xfrm>
          <a:off x="3660357" y="280861"/>
          <a:ext cx="2613665" cy="15681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Partitioned the active customer separately.</a:t>
          </a:r>
        </a:p>
      </dsp:txBody>
      <dsp:txXfrm>
        <a:off x="3706288" y="326792"/>
        <a:ext cx="2521803" cy="1476337"/>
      </dsp:txXfrm>
    </dsp:sp>
    <dsp:sp modelId="{2CB578BF-9BBE-4A2A-8B6D-575E80A8737B}">
      <dsp:nvSpPr>
        <dsp:cNvPr id="0" name=""/>
        <dsp:cNvSpPr/>
      </dsp:nvSpPr>
      <dsp:spPr>
        <a:xfrm rot="5400000">
          <a:off x="4690141" y="2032017"/>
          <a:ext cx="554097" cy="648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772734" y="2079063"/>
        <a:ext cx="388913" cy="387868"/>
      </dsp:txXfrm>
    </dsp:sp>
    <dsp:sp modelId="{4884DC2D-E4F2-4141-9EEE-77A8F1C83CC6}">
      <dsp:nvSpPr>
        <dsp:cNvPr id="0" name=""/>
        <dsp:cNvSpPr/>
      </dsp:nvSpPr>
      <dsp:spPr>
        <a:xfrm>
          <a:off x="3660357" y="2894527"/>
          <a:ext cx="2613665" cy="15681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Derived </a:t>
          </a:r>
          <a:r>
            <a:rPr lang="en-US" sz="1600" kern="1200" dirty="0">
              <a:latin typeface="Aptos Display" panose="02110004020202020204"/>
            </a:rPr>
            <a:t>term</a:t>
          </a:r>
          <a:r>
            <a:rPr lang="en-US" sz="1600" kern="1200" dirty="0"/>
            <a:t> </a:t>
          </a:r>
          <a:r>
            <a:rPr lang="en-US" sz="1600" kern="1200" dirty="0">
              <a:latin typeface="Aptos Display" panose="02110004020202020204"/>
            </a:rPr>
            <a:t>of loan </a:t>
          </a:r>
          <a:r>
            <a:rPr lang="en-US" sz="1600" kern="1200" dirty="0"/>
            <a:t>indicates</a:t>
          </a:r>
          <a:r>
            <a:rPr lang="en-US" sz="1600" kern="1200" dirty="0">
              <a:latin typeface="Aptos Display" panose="02110004020202020204"/>
            </a:rPr>
            <a:t> maturity terms from first day and</a:t>
          </a:r>
          <a:r>
            <a:rPr lang="en-US" sz="1600" kern="1200" dirty="0"/>
            <a:t> </a:t>
          </a:r>
          <a:r>
            <a:rPr lang="en-US" sz="1600" kern="1200" dirty="0" err="1"/>
            <a:t>length_completed</a:t>
          </a:r>
          <a:r>
            <a:rPr lang="en-US" sz="1600" kern="1200" dirty="0"/>
            <a:t> indicates the length loan term completed.</a:t>
          </a:r>
        </a:p>
      </dsp:txBody>
      <dsp:txXfrm>
        <a:off x="3706288" y="2940458"/>
        <a:ext cx="2521803" cy="1476337"/>
      </dsp:txXfrm>
    </dsp:sp>
    <dsp:sp modelId="{99069EDC-8303-481B-AFF8-A3304F982CA8}">
      <dsp:nvSpPr>
        <dsp:cNvPr id="0" name=""/>
        <dsp:cNvSpPr/>
      </dsp:nvSpPr>
      <dsp:spPr>
        <a:xfrm rot="10800000">
          <a:off x="2876257" y="3354532"/>
          <a:ext cx="554097" cy="648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042486" y="3484170"/>
        <a:ext cx="387868" cy="388913"/>
      </dsp:txXfrm>
    </dsp:sp>
    <dsp:sp modelId="{F3B71FCF-7C6A-4F91-9606-CDD975E87B71}">
      <dsp:nvSpPr>
        <dsp:cNvPr id="0" name=""/>
        <dsp:cNvSpPr/>
      </dsp:nvSpPr>
      <dsp:spPr>
        <a:xfrm>
          <a:off x="1225" y="2894527"/>
          <a:ext cx="2613665" cy="15681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dataset after transformation contains 50000 records out of that 12 NA values in LTV ratio which were handled.</a:t>
          </a:r>
        </a:p>
      </dsp:txBody>
      <dsp:txXfrm>
        <a:off x="47156" y="2940458"/>
        <a:ext cx="2521803" cy="1476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66EF-5669-4006-8AAE-CB7662D881FC}">
      <dsp:nvSpPr>
        <dsp:cNvPr id="0" name=""/>
        <dsp:cNvSpPr/>
      </dsp:nvSpPr>
      <dsp:spPr>
        <a:xfrm>
          <a:off x="0" y="543665"/>
          <a:ext cx="10515600" cy="103808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For classification, the data was Partitioned into 40, 30, 30 split.</a:t>
          </a:r>
        </a:p>
      </dsp:txBody>
      <dsp:txXfrm>
        <a:off x="50675" y="594340"/>
        <a:ext cx="10414250" cy="936732"/>
      </dsp:txXfrm>
    </dsp:sp>
    <dsp:sp modelId="{FB82A296-456A-479E-9B0B-57186D738B0A}">
      <dsp:nvSpPr>
        <dsp:cNvPr id="0" name=""/>
        <dsp:cNvSpPr/>
      </dsp:nvSpPr>
      <dsp:spPr>
        <a:xfrm>
          <a:off x="0" y="1656627"/>
          <a:ext cx="10515600" cy="103808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Classification is done on historic customers and deployed on the active customers</a:t>
          </a:r>
        </a:p>
      </dsp:txBody>
      <dsp:txXfrm>
        <a:off x="50675" y="1707302"/>
        <a:ext cx="10414250" cy="936732"/>
      </dsp:txXfrm>
    </dsp:sp>
    <dsp:sp modelId="{3E861C9B-CBEA-42D5-BDED-AD2E0887A613}">
      <dsp:nvSpPr>
        <dsp:cNvPr id="0" name=""/>
        <dsp:cNvSpPr/>
      </dsp:nvSpPr>
      <dsp:spPr>
        <a:xfrm>
          <a:off x="0" y="2769590"/>
          <a:ext cx="10515600" cy="103808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For the model , have implemented various models such as logistic ,step wise forward, stepwise backward,decision tree with trials 6 and 10 </a:t>
          </a:r>
        </a:p>
      </dsp:txBody>
      <dsp:txXfrm>
        <a:off x="50675" y="2820265"/>
        <a:ext cx="10414250" cy="936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FC16C-70D8-403A-8FFD-F760AB125367}">
      <dsp:nvSpPr>
        <dsp:cNvPr id="0" name=""/>
        <dsp:cNvSpPr/>
      </dsp:nvSpPr>
      <dsp:spPr>
        <a:xfrm>
          <a:off x="120702" y="576"/>
          <a:ext cx="3039644" cy="1823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second goal of the project is to create a forecast for the average interest rate of a new customer's loan in the future loan.</a:t>
          </a:r>
        </a:p>
      </dsp:txBody>
      <dsp:txXfrm>
        <a:off x="174119" y="53993"/>
        <a:ext cx="2932810" cy="1716952"/>
      </dsp:txXfrm>
    </dsp:sp>
    <dsp:sp modelId="{1357FA92-38FA-4E01-8B30-51A46E4B290E}">
      <dsp:nvSpPr>
        <dsp:cNvPr id="0" name=""/>
        <dsp:cNvSpPr/>
      </dsp:nvSpPr>
      <dsp:spPr>
        <a:xfrm>
          <a:off x="3427835" y="535553"/>
          <a:ext cx="644404" cy="753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27835" y="686319"/>
        <a:ext cx="451083" cy="452299"/>
      </dsp:txXfrm>
    </dsp:sp>
    <dsp:sp modelId="{538C8066-E073-49C8-81F5-55D618F14633}">
      <dsp:nvSpPr>
        <dsp:cNvPr id="0" name=""/>
        <dsp:cNvSpPr/>
      </dsp:nvSpPr>
      <dsp:spPr>
        <a:xfrm>
          <a:off x="4376204" y="576"/>
          <a:ext cx="3039644" cy="1823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From the original dataset grouped the origin time and averaged the interest rate also filtered zeros because might skew the average.</a:t>
          </a:r>
        </a:p>
      </dsp:txBody>
      <dsp:txXfrm>
        <a:off x="4429621" y="53993"/>
        <a:ext cx="2932810" cy="1716952"/>
      </dsp:txXfrm>
    </dsp:sp>
    <dsp:sp modelId="{D5480334-C530-46F5-9927-8631CAC01AFB}">
      <dsp:nvSpPr>
        <dsp:cNvPr id="0" name=""/>
        <dsp:cNvSpPr/>
      </dsp:nvSpPr>
      <dsp:spPr>
        <a:xfrm rot="5400000">
          <a:off x="5573824" y="2037137"/>
          <a:ext cx="644404" cy="753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669877" y="2091851"/>
        <a:ext cx="452299" cy="451083"/>
      </dsp:txXfrm>
    </dsp:sp>
    <dsp:sp modelId="{A7E1A354-3633-44B4-AF45-9E5388F03836}">
      <dsp:nvSpPr>
        <dsp:cNvPr id="0" name=""/>
        <dsp:cNvSpPr/>
      </dsp:nvSpPr>
      <dsp:spPr>
        <a:xfrm>
          <a:off x="4376204" y="3040220"/>
          <a:ext cx="3039644" cy="1823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Missing periods are completed and NA values are imputed with the mean of neighbor values.</a:t>
          </a:r>
        </a:p>
      </dsp:txBody>
      <dsp:txXfrm>
        <a:off x="4429621" y="3093637"/>
        <a:ext cx="2932810" cy="17169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DD2-647A-358A-D27C-FDBE507A6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A74523-A576-329A-5CBE-A387027D5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9DD2D9-18D7-35F5-365F-EF935B8B1771}"/>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D067E3FE-16DD-6A9A-48DA-326FD4D75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99349-8B2D-5B9C-BC92-E944C33774A3}"/>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385881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5896-6DAD-F156-C7D4-8C270C1A6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873A6-C6E8-0CD6-5954-AC72378F5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D5D0D-EB2B-2D75-DCB5-16E98A072631}"/>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0B42EC0C-CA99-B85B-7149-5B64EF3FA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74AC8-9D20-CA89-4219-569D8B4A37A0}"/>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21542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D0C46-FD94-ADC0-3813-F35B8CBBF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6F7C79-93F3-C9BA-90AF-35042F1F5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F0AA8-B742-E22A-5AD0-8168BCE9711C}"/>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1A4C5EF1-B68A-649B-4A36-0699EA2AB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172E-19C5-1517-8674-5E5836D6B1F9}"/>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152013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1A9A-2E69-30CA-D26A-5972F3C0B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9788B-B14A-178C-26A2-897CC60D4B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5C4C5-4086-A43E-F146-7744B3A49398}"/>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916713C2-9F8F-ED19-5AC9-4964E948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F84D-90C2-5969-6780-75BEB5BA2E1D}"/>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63681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EF2C-CC6D-2F03-DD05-8D9418549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9C8FC5-FCFD-5646-8B73-A50678BC3E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CE9A5-738C-3BAC-0FC3-A83FC1C28BF5}"/>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E829FF32-B768-A8B7-85C9-1AAFD7E4D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CD10A-489E-4EBD-E98C-A76A851C0C46}"/>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349860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09FD-A061-5FF8-3B88-CBB89B389A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9483B-21FF-3845-743C-4DB8F6CDFA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EE686-CBFF-E78E-1E99-92EB0A88E7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C4FDC-740D-07CB-5320-617DC1191E96}"/>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6" name="Footer Placeholder 5">
            <a:extLst>
              <a:ext uri="{FF2B5EF4-FFF2-40B4-BE49-F238E27FC236}">
                <a16:creationId xmlns:a16="http://schemas.microsoft.com/office/drawing/2014/main" id="{F3F63682-5E66-00EF-98C8-1AAF7BCBA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54B5E-246D-C6A4-0A9E-0C05F0A01DD0}"/>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64599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A858-100E-15E8-3DA7-014735BD6C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DDC05-2FE6-BFE7-9662-6C73EE37F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4AB8F-9B60-BC7F-49FE-E44503A89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A6DE73-CA7F-5A52-AD89-7BD5D4C4C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8D857-10A1-33D6-86F4-AE0A94B02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F27AAF-D205-99D8-0C89-C35477B17723}"/>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8" name="Footer Placeholder 7">
            <a:extLst>
              <a:ext uri="{FF2B5EF4-FFF2-40B4-BE49-F238E27FC236}">
                <a16:creationId xmlns:a16="http://schemas.microsoft.com/office/drawing/2014/main" id="{9CE39761-D94D-9A7D-2AF2-DFCD028260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026093-635C-D3DE-DB3F-6C3B58417D44}"/>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420388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59BB-9C29-4E86-E48D-6BAF5924E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69D9D-A3ED-DA2F-02AE-1E564B29A3F3}"/>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4" name="Footer Placeholder 3">
            <a:extLst>
              <a:ext uri="{FF2B5EF4-FFF2-40B4-BE49-F238E27FC236}">
                <a16:creationId xmlns:a16="http://schemas.microsoft.com/office/drawing/2014/main" id="{8EAA72B0-8351-F30F-38D7-5189BB35D6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7FFCB-3523-C0C2-A87E-B7284A28F410}"/>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174097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A2736-7A61-3A70-8A19-944673427EDE}"/>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3" name="Footer Placeholder 2">
            <a:extLst>
              <a:ext uri="{FF2B5EF4-FFF2-40B4-BE49-F238E27FC236}">
                <a16:creationId xmlns:a16="http://schemas.microsoft.com/office/drawing/2014/main" id="{561A76E7-E403-C427-42D9-3D11D2F8D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C24F9-756A-6D76-D3A1-859FAA3F9ABA}"/>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266160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43E8-5FFE-098E-9272-FD1B2D6B5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6F318C-0741-28E8-FAD9-DDAE6C6D8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D20BE2-34D7-0648-D6FE-48B065DBD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AD6F6-E64D-2685-8EFB-AF94384AFD03}"/>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6" name="Footer Placeholder 5">
            <a:extLst>
              <a:ext uri="{FF2B5EF4-FFF2-40B4-BE49-F238E27FC236}">
                <a16:creationId xmlns:a16="http://schemas.microsoft.com/office/drawing/2014/main" id="{F071866C-F744-90B9-5397-A98565E787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A562D-0B72-3162-583E-1F32C85E4DFD}"/>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94194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1B85-4D7C-2D01-C33D-CC772D748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4B22A6-BAD2-8AAC-9F7E-6F2B9C1EF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8DC20-2098-C457-5AB9-6E4CD6D5A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3E358-35C5-A332-E570-CF7B10EDF58F}"/>
              </a:ext>
            </a:extLst>
          </p:cNvPr>
          <p:cNvSpPr>
            <a:spLocks noGrp="1"/>
          </p:cNvSpPr>
          <p:nvPr>
            <p:ph type="dt" sz="half" idx="10"/>
          </p:nvPr>
        </p:nvSpPr>
        <p:spPr/>
        <p:txBody>
          <a:bodyPr/>
          <a:lstStyle/>
          <a:p>
            <a:fld id="{20A8CB2B-E078-45E1-9B99-577605A4B810}" type="datetimeFigureOut">
              <a:rPr lang="en-US" smtClean="0"/>
              <a:t>5/8/2024</a:t>
            </a:fld>
            <a:endParaRPr lang="en-US"/>
          </a:p>
        </p:txBody>
      </p:sp>
      <p:sp>
        <p:nvSpPr>
          <p:cNvPr id="6" name="Footer Placeholder 5">
            <a:extLst>
              <a:ext uri="{FF2B5EF4-FFF2-40B4-BE49-F238E27FC236}">
                <a16:creationId xmlns:a16="http://schemas.microsoft.com/office/drawing/2014/main" id="{3A7B8383-BBFC-DD86-6067-72B6A52A1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898C0-D758-11E8-A53A-582CC55EB766}"/>
              </a:ext>
            </a:extLst>
          </p:cNvPr>
          <p:cNvSpPr>
            <a:spLocks noGrp="1"/>
          </p:cNvSpPr>
          <p:nvPr>
            <p:ph type="sldNum" sz="quarter" idx="12"/>
          </p:nvPr>
        </p:nvSpPr>
        <p:spPr/>
        <p:txBody>
          <a:bodyPr/>
          <a:lstStyle/>
          <a:p>
            <a:fld id="{D8FC5334-E711-4F5B-98DB-6945A615DCA3}" type="slidenum">
              <a:rPr lang="en-US" smtClean="0"/>
              <a:t>‹#›</a:t>
            </a:fld>
            <a:endParaRPr lang="en-US"/>
          </a:p>
        </p:txBody>
      </p:sp>
    </p:spTree>
    <p:extLst>
      <p:ext uri="{BB962C8B-B14F-4D97-AF65-F5344CB8AC3E}">
        <p14:creationId xmlns:p14="http://schemas.microsoft.com/office/powerpoint/2010/main" val="196424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FA0DC-669B-2E24-B451-6D9B99E28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7114DF-176D-7DB0-4F89-6DAE35772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9A7CD-4ED9-E63F-5EEF-3D37E000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A8CB2B-E078-45E1-9B99-577605A4B810}" type="datetimeFigureOut">
              <a:rPr lang="en-US" smtClean="0"/>
              <a:t>5/8/2024</a:t>
            </a:fld>
            <a:endParaRPr lang="en-US"/>
          </a:p>
        </p:txBody>
      </p:sp>
      <p:sp>
        <p:nvSpPr>
          <p:cNvPr id="5" name="Footer Placeholder 4">
            <a:extLst>
              <a:ext uri="{FF2B5EF4-FFF2-40B4-BE49-F238E27FC236}">
                <a16:creationId xmlns:a16="http://schemas.microsoft.com/office/drawing/2014/main" id="{728C5641-8494-1187-F420-2E8DDA0D0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163B8A-C3FA-8C0B-F8CC-2B29C78CB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C5334-E711-4F5B-98DB-6945A615DCA3}" type="slidenum">
              <a:rPr lang="en-US" smtClean="0"/>
              <a:t>‹#›</a:t>
            </a:fld>
            <a:endParaRPr lang="en-US"/>
          </a:p>
        </p:txBody>
      </p:sp>
    </p:spTree>
    <p:extLst>
      <p:ext uri="{BB962C8B-B14F-4D97-AF65-F5344CB8AC3E}">
        <p14:creationId xmlns:p14="http://schemas.microsoft.com/office/powerpoint/2010/main" val="201537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84ACB6-9D71-A596-AB67-1B10977A9886}"/>
              </a:ext>
            </a:extLst>
          </p:cNvPr>
          <p:cNvSpPr>
            <a:spLocks noGrp="1"/>
          </p:cNvSpPr>
          <p:nvPr>
            <p:ph type="ctrTitle"/>
          </p:nvPr>
        </p:nvSpPr>
        <p:spPr>
          <a:xfrm>
            <a:off x="1524003" y="1999615"/>
            <a:ext cx="9144000" cy="2764028"/>
          </a:xfrm>
        </p:spPr>
        <p:txBody>
          <a:bodyPr anchor="ctr">
            <a:normAutofit/>
          </a:bodyPr>
          <a:lstStyle/>
          <a:p>
            <a:pPr>
              <a:spcBef>
                <a:spcPts val="1800"/>
              </a:spcBef>
              <a:spcAft>
                <a:spcPts val="1800"/>
              </a:spcAft>
            </a:pPr>
            <a:r>
              <a:rPr lang="en-US" sz="6100" b="1" dirty="0">
                <a:effectLst/>
                <a:latin typeface="Arial" panose="020B0604020202020204" pitchFamily="34" charset="0"/>
                <a:ea typeface="Calibri" panose="020F0502020204030204" pitchFamily="34" charset="0"/>
                <a:cs typeface="Calibri" panose="020F0502020204030204" pitchFamily="34" charset="0"/>
              </a:rPr>
              <a:t>Risk Management and Forecasting Interest Rate</a:t>
            </a:r>
            <a:endParaRPr lang="en-US" sz="6100" dirty="0">
              <a:effectLst/>
              <a:latin typeface="Arial" panose="020B060402020202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28801B5-F181-43AB-113E-F4A6CA84AFFC}"/>
              </a:ext>
            </a:extLst>
          </p:cNvPr>
          <p:cNvSpPr>
            <a:spLocks noGrp="1"/>
          </p:cNvSpPr>
          <p:nvPr>
            <p:ph type="subTitle" idx="1"/>
          </p:nvPr>
        </p:nvSpPr>
        <p:spPr>
          <a:xfrm>
            <a:off x="1966912" y="5645150"/>
            <a:ext cx="8258176" cy="631825"/>
          </a:xfrm>
        </p:spPr>
        <p:txBody>
          <a:bodyPr anchor="ctr">
            <a:normAutofit/>
          </a:bodyPr>
          <a:lstStyle/>
          <a:p>
            <a:r>
              <a:rPr lang="en-US" sz="2800"/>
              <a:t>Mrunal Mahakala</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42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AEB9D-428B-2F45-46AD-163624CE1A75}"/>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a:t>Time series continued</a:t>
            </a:r>
          </a:p>
        </p:txBody>
      </p:sp>
      <p:sp>
        <p:nvSpPr>
          <p:cNvPr id="24" name="Rectangle 2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different colored lines&#10;&#10;Description automatically generated">
            <a:extLst>
              <a:ext uri="{FF2B5EF4-FFF2-40B4-BE49-F238E27FC236}">
                <a16:creationId xmlns:a16="http://schemas.microsoft.com/office/drawing/2014/main" id="{46EE3F32-62CC-A9C0-CB10-848476DF4097}"/>
              </a:ext>
            </a:extLst>
          </p:cNvPr>
          <p:cNvPicPr>
            <a:picLocks noChangeAspect="1"/>
          </p:cNvPicPr>
          <p:nvPr/>
        </p:nvPicPr>
        <p:blipFill>
          <a:blip r:embed="rId2"/>
          <a:stretch>
            <a:fillRect/>
          </a:stretch>
        </p:blipFill>
        <p:spPr>
          <a:xfrm>
            <a:off x="941517" y="364143"/>
            <a:ext cx="4930160" cy="3426462"/>
          </a:xfrm>
          <a:prstGeom prst="rect">
            <a:avLst/>
          </a:prstGeom>
        </p:spPr>
      </p:pic>
      <p:sp>
        <p:nvSpPr>
          <p:cNvPr id="28" name="Rectangle 2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FE7582-4AA3-A71F-1192-D60FD368982F}"/>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effectLst/>
              </a:rPr>
              <a:t>We could see that ARIMA performs better with RMSE 0.7888 for test set compared to others like ets with validation RMSE of  0.8263 and snaive at 4.2609.</a:t>
            </a:r>
          </a:p>
          <a:p>
            <a:pPr marL="285750" indent="-228600">
              <a:lnSpc>
                <a:spcPct val="90000"/>
              </a:lnSpc>
              <a:spcAft>
                <a:spcPts val="600"/>
              </a:spcAft>
              <a:buFont typeface="Arial" panose="020B0604020202020204" pitchFamily="34" charset="0"/>
              <a:buChar char="•"/>
            </a:pPr>
            <a:r>
              <a:rPr lang="en-US">
                <a:effectLst/>
              </a:rPr>
              <a:t>with the help of ARIMA model we need to forecast the future data with full data to forecast next year’s forecast for interest rate.</a:t>
            </a:r>
            <a:endParaRPr lang="en-US"/>
          </a:p>
        </p:txBody>
      </p:sp>
      <p:graphicFrame>
        <p:nvGraphicFramePr>
          <p:cNvPr id="5" name="Table 4">
            <a:extLst>
              <a:ext uri="{FF2B5EF4-FFF2-40B4-BE49-F238E27FC236}">
                <a16:creationId xmlns:a16="http://schemas.microsoft.com/office/drawing/2014/main" id="{4948B00D-9EE2-1DFC-3B4E-26ADCD355E94}"/>
              </a:ext>
            </a:extLst>
          </p:cNvPr>
          <p:cNvGraphicFramePr>
            <a:graphicFrameLocks noGrp="1"/>
          </p:cNvGraphicFramePr>
          <p:nvPr>
            <p:extLst>
              <p:ext uri="{D42A27DB-BD31-4B8C-83A1-F6EECF244321}">
                <p14:modId xmlns:p14="http://schemas.microsoft.com/office/powerpoint/2010/main" val="1418113366"/>
              </p:ext>
            </p:extLst>
          </p:nvPr>
        </p:nvGraphicFramePr>
        <p:xfrm>
          <a:off x="6297264" y="870975"/>
          <a:ext cx="5136798" cy="2412796"/>
        </p:xfrm>
        <a:graphic>
          <a:graphicData uri="http://schemas.openxmlformats.org/drawingml/2006/table">
            <a:tbl>
              <a:tblPr firstRow="1" firstCol="1" bandRow="1">
                <a:tableStyleId>{5C22544A-7EE6-4342-B048-85BDC9FD1C3A}</a:tableStyleId>
              </a:tblPr>
              <a:tblGrid>
                <a:gridCol w="1384099">
                  <a:extLst>
                    <a:ext uri="{9D8B030D-6E8A-4147-A177-3AD203B41FA5}">
                      <a16:colId xmlns:a16="http://schemas.microsoft.com/office/drawing/2014/main" val="4269656013"/>
                    </a:ext>
                  </a:extLst>
                </a:gridCol>
                <a:gridCol w="1048953">
                  <a:extLst>
                    <a:ext uri="{9D8B030D-6E8A-4147-A177-3AD203B41FA5}">
                      <a16:colId xmlns:a16="http://schemas.microsoft.com/office/drawing/2014/main" val="2226727621"/>
                    </a:ext>
                  </a:extLst>
                </a:gridCol>
                <a:gridCol w="1351873">
                  <a:extLst>
                    <a:ext uri="{9D8B030D-6E8A-4147-A177-3AD203B41FA5}">
                      <a16:colId xmlns:a16="http://schemas.microsoft.com/office/drawing/2014/main" val="1412000687"/>
                    </a:ext>
                  </a:extLst>
                </a:gridCol>
                <a:gridCol w="1351873">
                  <a:extLst>
                    <a:ext uri="{9D8B030D-6E8A-4147-A177-3AD203B41FA5}">
                      <a16:colId xmlns:a16="http://schemas.microsoft.com/office/drawing/2014/main" val="1507045490"/>
                    </a:ext>
                  </a:extLst>
                </a:gridCol>
              </a:tblGrid>
              <a:tr h="342172">
                <a:tc>
                  <a:txBody>
                    <a:bodyPr/>
                    <a:lstStyle/>
                    <a:p>
                      <a:pPr indent="457200" algn="just">
                        <a:lnSpc>
                          <a:spcPct val="150000"/>
                        </a:lnSpc>
                        <a:spcBef>
                          <a:spcPts val="1800"/>
                        </a:spcBef>
                        <a:spcAft>
                          <a:spcPts val="1800"/>
                        </a:spcAft>
                      </a:pPr>
                      <a:r>
                        <a:rPr lang="en-US" sz="1500">
                          <a:effectLst/>
                        </a:rPr>
                        <a:t>Model</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ME</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MAE</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dirty="0">
                          <a:effectLst/>
                        </a:rPr>
                        <a:t>RMSE</a:t>
                      </a:r>
                      <a:endParaRPr lang="en-US" sz="15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extLst>
                  <a:ext uri="{0D108BD9-81ED-4DB2-BD59-A6C34878D82A}">
                    <a16:rowId xmlns:a16="http://schemas.microsoft.com/office/drawing/2014/main" val="2973244837"/>
                  </a:ext>
                </a:extLst>
              </a:tr>
              <a:tr h="690208">
                <a:tc>
                  <a:txBody>
                    <a:bodyPr/>
                    <a:lstStyle/>
                    <a:p>
                      <a:pPr indent="457200" algn="just">
                        <a:lnSpc>
                          <a:spcPct val="150000"/>
                        </a:lnSpc>
                        <a:spcBef>
                          <a:spcPts val="1800"/>
                        </a:spcBef>
                        <a:spcAft>
                          <a:spcPts val="1800"/>
                        </a:spcAft>
                      </a:pPr>
                      <a:r>
                        <a:rPr lang="en-US" sz="1500">
                          <a:effectLst/>
                        </a:rPr>
                        <a:t>SNaive</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-3.8421</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3.9191</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dirty="0">
                          <a:effectLst/>
                        </a:rPr>
                        <a:t>4.2609</a:t>
                      </a:r>
                      <a:endParaRPr lang="en-US" sz="15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extLst>
                  <a:ext uri="{0D108BD9-81ED-4DB2-BD59-A6C34878D82A}">
                    <a16:rowId xmlns:a16="http://schemas.microsoft.com/office/drawing/2014/main" val="2297331515"/>
                  </a:ext>
                </a:extLst>
              </a:tr>
              <a:tr h="690208">
                <a:tc>
                  <a:txBody>
                    <a:bodyPr/>
                    <a:lstStyle/>
                    <a:p>
                      <a:pPr indent="457200" algn="just">
                        <a:lnSpc>
                          <a:spcPct val="150000"/>
                        </a:lnSpc>
                        <a:spcBef>
                          <a:spcPts val="1800"/>
                        </a:spcBef>
                        <a:spcAft>
                          <a:spcPts val="1800"/>
                        </a:spcAft>
                      </a:pPr>
                      <a:r>
                        <a:rPr lang="en-US" sz="1500">
                          <a:effectLst/>
                        </a:rPr>
                        <a:t>ETS</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-0.2848</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0.6181</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dirty="0">
                          <a:effectLst/>
                        </a:rPr>
                        <a:t>0.8263</a:t>
                      </a:r>
                      <a:endParaRPr lang="en-US" sz="15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extLst>
                  <a:ext uri="{0D108BD9-81ED-4DB2-BD59-A6C34878D82A}">
                    <a16:rowId xmlns:a16="http://schemas.microsoft.com/office/drawing/2014/main" val="445741853"/>
                  </a:ext>
                </a:extLst>
              </a:tr>
              <a:tr h="690208">
                <a:tc>
                  <a:txBody>
                    <a:bodyPr/>
                    <a:lstStyle/>
                    <a:p>
                      <a:pPr indent="457200" algn="just">
                        <a:lnSpc>
                          <a:spcPct val="150000"/>
                        </a:lnSpc>
                        <a:spcBef>
                          <a:spcPts val="1800"/>
                        </a:spcBef>
                        <a:spcAft>
                          <a:spcPts val="1800"/>
                        </a:spcAft>
                      </a:pPr>
                      <a:r>
                        <a:rPr lang="en-US" sz="1500">
                          <a:effectLst/>
                        </a:rPr>
                        <a:t>ARIMA</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-0.4487</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a:effectLst/>
                        </a:rPr>
                        <a:t>0.6831</a:t>
                      </a:r>
                      <a:endParaRPr lang="en-US" sz="15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tc>
                  <a:txBody>
                    <a:bodyPr/>
                    <a:lstStyle/>
                    <a:p>
                      <a:pPr indent="457200" algn="just">
                        <a:lnSpc>
                          <a:spcPct val="150000"/>
                        </a:lnSpc>
                        <a:spcBef>
                          <a:spcPts val="1800"/>
                        </a:spcBef>
                        <a:spcAft>
                          <a:spcPts val="1800"/>
                        </a:spcAft>
                      </a:pPr>
                      <a:r>
                        <a:rPr lang="en-US" sz="1500" dirty="0">
                          <a:effectLst/>
                        </a:rPr>
                        <a:t>0.7888</a:t>
                      </a:r>
                      <a:endParaRPr lang="en-US" sz="15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86047" marR="86047" marT="0" marB="0"/>
                </a:tc>
                <a:extLst>
                  <a:ext uri="{0D108BD9-81ED-4DB2-BD59-A6C34878D82A}">
                    <a16:rowId xmlns:a16="http://schemas.microsoft.com/office/drawing/2014/main" val="3884091715"/>
                  </a:ext>
                </a:extLst>
              </a:tr>
            </a:tbl>
          </a:graphicData>
        </a:graphic>
      </p:graphicFrame>
    </p:spTree>
    <p:extLst>
      <p:ext uri="{BB962C8B-B14F-4D97-AF65-F5344CB8AC3E}">
        <p14:creationId xmlns:p14="http://schemas.microsoft.com/office/powerpoint/2010/main" val="88808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graph showing the time and time&#10;&#10;Description automatically generated with medium confidence">
            <a:extLst>
              <a:ext uri="{FF2B5EF4-FFF2-40B4-BE49-F238E27FC236}">
                <a16:creationId xmlns:a16="http://schemas.microsoft.com/office/drawing/2014/main" id="{93E29866-D629-805E-2B80-8C7A21C79886}"/>
              </a:ext>
            </a:extLst>
          </p:cNvPr>
          <p:cNvPicPr>
            <a:picLocks noChangeAspect="1"/>
          </p:cNvPicPr>
          <p:nvPr/>
        </p:nvPicPr>
        <p:blipFill>
          <a:blip r:embed="rId2"/>
          <a:stretch>
            <a:fillRect/>
          </a:stretch>
        </p:blipFill>
        <p:spPr>
          <a:xfrm>
            <a:off x="2646424" y="643467"/>
            <a:ext cx="6899152" cy="5571065"/>
          </a:xfrm>
          <a:prstGeom prst="rect">
            <a:avLst/>
          </a:prstGeom>
          <a:ln>
            <a:noFill/>
          </a:ln>
        </p:spPr>
      </p:pic>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23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7DCC7F-6508-D479-51B8-B871C748884B}"/>
              </a:ext>
            </a:extLst>
          </p:cNvPr>
          <p:cNvSpPr>
            <a:spLocks noGrp="1"/>
          </p:cNvSpPr>
          <p:nvPr>
            <p:ph type="title"/>
          </p:nvPr>
        </p:nvSpPr>
        <p:spPr>
          <a:xfrm>
            <a:off x="1137034" y="609597"/>
            <a:ext cx="9392421" cy="1330841"/>
          </a:xfrm>
        </p:spPr>
        <p:txBody>
          <a:bodyPr>
            <a:normAutofit/>
          </a:bodyPr>
          <a:lstStyle/>
          <a:p>
            <a:r>
              <a:rPr lang="en-US"/>
              <a:t>Recommendations</a:t>
            </a:r>
          </a:p>
        </p:txBody>
      </p:sp>
      <p:sp>
        <p:nvSpPr>
          <p:cNvPr id="3" name="Content Placeholder 2">
            <a:extLst>
              <a:ext uri="{FF2B5EF4-FFF2-40B4-BE49-F238E27FC236}">
                <a16:creationId xmlns:a16="http://schemas.microsoft.com/office/drawing/2014/main" id="{E06E608D-E8E3-7F43-351C-B79D2C980BC7}"/>
              </a:ext>
            </a:extLst>
          </p:cNvPr>
          <p:cNvSpPr>
            <a:spLocks noGrp="1"/>
          </p:cNvSpPr>
          <p:nvPr>
            <p:ph idx="1"/>
          </p:nvPr>
        </p:nvSpPr>
        <p:spPr>
          <a:xfrm>
            <a:off x="1137034" y="2198362"/>
            <a:ext cx="4958966" cy="3917773"/>
          </a:xfrm>
        </p:spPr>
        <p:txBody>
          <a:bodyPr>
            <a:normAutofit/>
          </a:bodyPr>
          <a:lstStyle/>
          <a:p>
            <a:r>
              <a:rPr lang="en-US" sz="2000" dirty="0"/>
              <a:t>By classification output the </a:t>
            </a:r>
            <a:r>
              <a:rPr lang="en-US" sz="2000" dirty="0">
                <a:effectLst/>
                <a:latin typeface="Arial" panose="020B0604020202020204" pitchFamily="34" charset="0"/>
                <a:ea typeface="SimSun" panose="02010600030101010101" pitchFamily="2" charset="-122"/>
                <a:cs typeface="Times New Roman" panose="02020603050405020304" pitchFamily="18" charset="0"/>
              </a:rPr>
              <a:t>banker is to mitigate the risk by contacting the customer to review and revoke the loan to increase maturity period terms or in the worst case prepare for auctioning the property of the customer.</a:t>
            </a:r>
          </a:p>
          <a:p>
            <a:r>
              <a:rPr lang="en-US" sz="2000" dirty="0">
                <a:latin typeface="Arial" panose="020B0604020202020204" pitchFamily="34" charset="0"/>
                <a:ea typeface="SimSun" panose="02010600030101010101" pitchFamily="2" charset="-122"/>
                <a:cs typeface="Times New Roman" panose="02020603050405020304" pitchFamily="18" charset="0"/>
              </a:rPr>
              <a:t>From the time series forecast the outputs are intended to customers having average FICO,LTV ratio. </a:t>
            </a:r>
          </a:p>
          <a:p>
            <a:r>
              <a:rPr lang="en-US" sz="2000" dirty="0">
                <a:latin typeface="Arial" panose="020B0604020202020204" pitchFamily="34" charset="0"/>
                <a:ea typeface="SimSun" panose="02010600030101010101" pitchFamily="2" charset="-122"/>
                <a:cs typeface="Times New Roman" panose="02020603050405020304" pitchFamily="18" charset="0"/>
              </a:rPr>
              <a:t>So, to </a:t>
            </a:r>
            <a:r>
              <a:rPr lang="en-US" sz="2000" dirty="0">
                <a:effectLst/>
                <a:latin typeface="Arial" panose="020B0604020202020204" pitchFamily="34" charset="0"/>
                <a:ea typeface="SimSun" panose="02010600030101010101" pitchFamily="2" charset="-122"/>
                <a:cs typeface="Times New Roman" panose="02020603050405020304" pitchFamily="18" charset="0"/>
              </a:rPr>
              <a:t>mitigate the risk of default for new customers change the interest rate based on the percentage change in average of FICO, LTV, and HPI.</a:t>
            </a:r>
          </a:p>
          <a:p>
            <a:endParaRPr lang="en-US" sz="2000" dirty="0"/>
          </a:p>
        </p:txBody>
      </p:sp>
      <p:pic>
        <p:nvPicPr>
          <p:cNvPr id="5" name="Picture 4" descr="A graph of progress bar&#10;&#10;Description automatically generated with medium confidence">
            <a:extLst>
              <a:ext uri="{FF2B5EF4-FFF2-40B4-BE49-F238E27FC236}">
                <a16:creationId xmlns:a16="http://schemas.microsoft.com/office/drawing/2014/main" id="{A556D7BD-556F-181F-D210-FD557E421A3C}"/>
              </a:ext>
            </a:extLst>
          </p:cNvPr>
          <p:cNvPicPr>
            <a:picLocks noChangeAspect="1"/>
          </p:cNvPicPr>
          <p:nvPr/>
        </p:nvPicPr>
        <p:blipFill>
          <a:blip r:embed="rId2"/>
          <a:stretch>
            <a:fillRect/>
          </a:stretch>
        </p:blipFill>
        <p:spPr>
          <a:xfrm>
            <a:off x="6188765" y="2683563"/>
            <a:ext cx="5869265" cy="2523784"/>
          </a:xfrm>
          <a:prstGeom prst="rect">
            <a:avLst/>
          </a:prstGeom>
        </p:spPr>
      </p:pic>
      <p:sp>
        <p:nvSpPr>
          <p:cNvPr id="33" name="Freeform: Shape 3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6002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380EC-32C4-60F3-4BEF-AE44A7175C8C}"/>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EC6AD0EA-EA00-31E9-FE4C-CDA6F2A45C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7" name="Graphic 16" descr="Smiling Face with No Fill">
            <a:extLst>
              <a:ext uri="{FF2B5EF4-FFF2-40B4-BE49-F238E27FC236}">
                <a16:creationId xmlns:a16="http://schemas.microsoft.com/office/drawing/2014/main" id="{8D36DDC9-7DC5-4D58-BA89-4BBFAE8896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9233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7E07-7411-A3BC-F9E3-88D96DD18AFE}"/>
              </a:ext>
            </a:extLst>
          </p:cNvPr>
          <p:cNvSpPr>
            <a:spLocks noGrp="1"/>
          </p:cNvSpPr>
          <p:nvPr>
            <p:ph type="title"/>
          </p:nvPr>
        </p:nvSpPr>
        <p:spPr/>
        <p:txBody>
          <a:bodyPr/>
          <a:lstStyle/>
          <a:p>
            <a:r>
              <a:rPr lang="en-US" dirty="0"/>
              <a:t>EXTRA PLOTS </a:t>
            </a:r>
          </a:p>
        </p:txBody>
      </p:sp>
      <p:pic>
        <p:nvPicPr>
          <p:cNvPr id="4" name="Picture 3" descr="A graph of a graph&#10;&#10;Description automatically generated with medium confidence">
            <a:extLst>
              <a:ext uri="{FF2B5EF4-FFF2-40B4-BE49-F238E27FC236}">
                <a16:creationId xmlns:a16="http://schemas.microsoft.com/office/drawing/2014/main" id="{38E808D7-5B3B-920C-E009-F406C25F292D}"/>
              </a:ext>
            </a:extLst>
          </p:cNvPr>
          <p:cNvPicPr>
            <a:picLocks noChangeAspect="1"/>
          </p:cNvPicPr>
          <p:nvPr/>
        </p:nvPicPr>
        <p:blipFill>
          <a:blip r:embed="rId2"/>
          <a:stretch>
            <a:fillRect/>
          </a:stretch>
        </p:blipFill>
        <p:spPr>
          <a:xfrm>
            <a:off x="7544752" y="2045244"/>
            <a:ext cx="4417695" cy="3995420"/>
          </a:xfrm>
          <a:prstGeom prst="rect">
            <a:avLst/>
          </a:prstGeom>
        </p:spPr>
      </p:pic>
      <p:pic>
        <p:nvPicPr>
          <p:cNvPr id="5" name="Content Placeholder 4" descr="A graph of a graph showing the time and the weather&#10;&#10;Description automatically generated with medium confidence">
            <a:extLst>
              <a:ext uri="{FF2B5EF4-FFF2-40B4-BE49-F238E27FC236}">
                <a16:creationId xmlns:a16="http://schemas.microsoft.com/office/drawing/2014/main" id="{526D837B-3A82-C4BE-8079-DE4A311D061C}"/>
              </a:ext>
            </a:extLst>
          </p:cNvPr>
          <p:cNvPicPr>
            <a:picLocks noGrp="1" noChangeAspect="1"/>
          </p:cNvPicPr>
          <p:nvPr>
            <p:ph idx="1"/>
          </p:nvPr>
        </p:nvPicPr>
        <p:blipFill>
          <a:blip r:embed="rId3"/>
          <a:stretch>
            <a:fillRect/>
          </a:stretch>
        </p:blipFill>
        <p:spPr>
          <a:xfrm>
            <a:off x="1201783" y="2141537"/>
            <a:ext cx="5077478" cy="4351338"/>
          </a:xfrm>
          <a:prstGeom prst="rect">
            <a:avLst/>
          </a:prstGeom>
        </p:spPr>
      </p:pic>
    </p:spTree>
    <p:extLst>
      <p:ext uri="{BB962C8B-B14F-4D97-AF65-F5344CB8AC3E}">
        <p14:creationId xmlns:p14="http://schemas.microsoft.com/office/powerpoint/2010/main" val="9322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B124A-8D77-2271-4884-849F131D93F5}"/>
              </a:ext>
            </a:extLst>
          </p:cNvPr>
          <p:cNvSpPr>
            <a:spLocks noGrp="1"/>
          </p:cNvSpPr>
          <p:nvPr>
            <p:ph type="ctrTitle"/>
          </p:nvPr>
        </p:nvSpPr>
        <p:spPr>
          <a:xfrm>
            <a:off x="6381913" y="479768"/>
            <a:ext cx="4580206" cy="1784694"/>
          </a:xfrm>
        </p:spPr>
        <p:txBody>
          <a:bodyPr>
            <a:normAutofit/>
          </a:bodyPr>
          <a:lstStyle/>
          <a:p>
            <a:r>
              <a:rPr lang="en-US" dirty="0"/>
              <a:t>Business problem</a:t>
            </a:r>
          </a:p>
        </p:txBody>
      </p:sp>
      <p:sp>
        <p:nvSpPr>
          <p:cNvPr id="3" name="Subtitle 2">
            <a:extLst>
              <a:ext uri="{FF2B5EF4-FFF2-40B4-BE49-F238E27FC236}">
                <a16:creationId xmlns:a16="http://schemas.microsoft.com/office/drawing/2014/main" id="{40126B59-00BE-B5E1-B1D4-3D640636C8B2}"/>
              </a:ext>
            </a:extLst>
          </p:cNvPr>
          <p:cNvSpPr>
            <a:spLocks noGrp="1"/>
          </p:cNvSpPr>
          <p:nvPr>
            <p:ph type="subTitle" idx="1"/>
          </p:nvPr>
        </p:nvSpPr>
        <p:spPr>
          <a:xfrm>
            <a:off x="6004550" y="2734042"/>
            <a:ext cx="5752021" cy="3418564"/>
          </a:xfrm>
        </p:spPr>
        <p:txBody>
          <a:bodyPr>
            <a:normAutofit/>
          </a:bodyPr>
          <a:lstStyle/>
          <a:p>
            <a:pPr marL="342900" indent="-342900">
              <a:buFont typeface="Arial" panose="020B0604020202020204" pitchFamily="34" charset="0"/>
              <a:buChar char="•"/>
            </a:pPr>
            <a:r>
              <a:rPr lang="en-US" sz="2000" dirty="0"/>
              <a:t>Our Bank Oriental bank of commerce  is facing challenges on handling and managing loan portfolios which includes handling risk of customer defaults for active customers in data base </a:t>
            </a:r>
          </a:p>
          <a:p>
            <a:pPr marL="342900" indent="-342900">
              <a:buFont typeface="Arial" panose="020B0604020202020204" pitchFamily="34" charset="0"/>
              <a:buChar char="•"/>
            </a:pPr>
            <a:r>
              <a:rPr lang="en-US" sz="2000" dirty="0"/>
              <a:t>Our bank also faces challenges while trying to enhance customer satisfaction and attract more customers to take their loans.</a:t>
            </a:r>
          </a:p>
        </p:txBody>
      </p:sp>
      <p:sp>
        <p:nvSpPr>
          <p:cNvPr id="93" name="Freeform: Shape 9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9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63" name="Picture 62" descr="3D black question marks with one yellow question mark">
            <a:extLst>
              <a:ext uri="{FF2B5EF4-FFF2-40B4-BE49-F238E27FC236}">
                <a16:creationId xmlns:a16="http://schemas.microsoft.com/office/drawing/2014/main" id="{682F5A50-9BED-17D6-CD1B-560867512644}"/>
              </a:ext>
            </a:extLst>
          </p:cNvPr>
          <p:cNvPicPr>
            <a:picLocks noChangeAspect="1"/>
          </p:cNvPicPr>
          <p:nvPr/>
        </p:nvPicPr>
        <p:blipFill rotWithShape="1">
          <a:blip r:embed="rId2"/>
          <a:srcRect l="42928" r="20572"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03" name="Freeform: Shape 10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5470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14E9A-7C22-2382-D7D6-126209A68657}"/>
              </a:ext>
            </a:extLst>
          </p:cNvPr>
          <p:cNvSpPr>
            <a:spLocks noGrp="1"/>
          </p:cNvSpPr>
          <p:nvPr>
            <p:ph type="ctrTitle"/>
          </p:nvPr>
        </p:nvSpPr>
        <p:spPr>
          <a:xfrm>
            <a:off x="5354955" y="552183"/>
            <a:ext cx="5683159" cy="1433372"/>
          </a:xfrm>
          <a:noFill/>
        </p:spPr>
        <p:txBody>
          <a:bodyPr>
            <a:normAutofit/>
          </a:bodyPr>
          <a:lstStyle/>
          <a:p>
            <a:pPr algn="l"/>
            <a:r>
              <a:rPr lang="en-US" sz="5200"/>
              <a:t>Goals </a:t>
            </a:r>
            <a:r>
              <a:rPr lang="en-US" sz="5200" dirty="0"/>
              <a:t>to achieve</a:t>
            </a:r>
          </a:p>
        </p:txBody>
      </p:sp>
      <p:sp>
        <p:nvSpPr>
          <p:cNvPr id="3" name="Subtitle 2">
            <a:extLst>
              <a:ext uri="{FF2B5EF4-FFF2-40B4-BE49-F238E27FC236}">
                <a16:creationId xmlns:a16="http://schemas.microsoft.com/office/drawing/2014/main" id="{9E0C2A56-4F1A-006A-2A78-167EBF4D8CBC}"/>
              </a:ext>
            </a:extLst>
          </p:cNvPr>
          <p:cNvSpPr>
            <a:spLocks noGrp="1"/>
          </p:cNvSpPr>
          <p:nvPr>
            <p:ph type="subTitle" idx="1"/>
          </p:nvPr>
        </p:nvSpPr>
        <p:spPr>
          <a:xfrm>
            <a:off x="5354955" y="2189800"/>
            <a:ext cx="6610623" cy="3562617"/>
          </a:xfrm>
          <a:noFill/>
        </p:spPr>
        <p:txBody>
          <a:bodyPr>
            <a:normAutofit/>
          </a:bodyPr>
          <a:lstStyle/>
          <a:p>
            <a:pPr marL="342900" indent="-342900" algn="l">
              <a:buFont typeface="Arial" panose="020B0604020202020204" pitchFamily="34" charset="0"/>
              <a:buChar char="•"/>
            </a:pPr>
            <a:r>
              <a:rPr lang="en-US" sz="2000">
                <a:effectLst/>
                <a:latin typeface="Arial" panose="020B0604020202020204" pitchFamily="34" charset="0"/>
                <a:ea typeface="SimSun" panose="02010600030101010101" pitchFamily="2" charset="-122"/>
                <a:cs typeface="Times New Roman" panose="02020603050405020304" pitchFamily="18" charset="0"/>
              </a:rPr>
              <a:t> The first goal is to Analyze historical customer data and classify the active customers if a customer is getting default or not at the point of customer’s observation. we would like to mitigate risk based on the default status of the customer. </a:t>
            </a:r>
          </a:p>
          <a:p>
            <a:pPr marL="342900" indent="-342900" algn="l">
              <a:buFont typeface="Arial" panose="020B0604020202020204" pitchFamily="34" charset="0"/>
              <a:buChar char="•"/>
            </a:pPr>
            <a:r>
              <a:rPr lang="en-US" sz="2000">
                <a:effectLst/>
                <a:latin typeface="Arial" panose="020B0604020202020204" pitchFamily="34" charset="0"/>
                <a:ea typeface="SimSun" panose="02010600030101010101" pitchFamily="2" charset="-122"/>
                <a:cs typeface="Times New Roman" panose="02020603050405020304" pitchFamily="18" charset="0"/>
              </a:rPr>
              <a:t> The second goal of the project is to forecast customers’ specific interest rates by using time series forecasting based on the historical interest rate</a:t>
            </a:r>
            <a:r>
              <a:rPr lang="en-US" sz="2000">
                <a:latin typeface="Arial" panose="020B0604020202020204" pitchFamily="34" charset="0"/>
                <a:ea typeface="SimSun" panose="02010600030101010101" pitchFamily="2" charset="-122"/>
                <a:cs typeface="Times New Roman" panose="02020603050405020304" pitchFamily="18" charset="0"/>
              </a:rPr>
              <a:t>, </a:t>
            </a:r>
            <a:r>
              <a:rPr lang="en-US" sz="2000">
                <a:effectLst/>
                <a:latin typeface="Arial" panose="020B0604020202020204" pitchFamily="34" charset="0"/>
                <a:ea typeface="SimSun" panose="02010600030101010101" pitchFamily="2" charset="-122"/>
                <a:cs typeface="Times New Roman" panose="02020603050405020304" pitchFamily="18" charset="0"/>
              </a:rPr>
              <a:t>HPI index, FICO score, and the LTV ratio of the customer. With this banks can offer a competitive loan structure for customers to maintain customer satisfaction.</a:t>
            </a:r>
          </a:p>
          <a:p>
            <a:pPr marL="342900" indent="-342900" algn="l">
              <a:buFont typeface="Arial" panose="020B0604020202020204" pitchFamily="34" charset="0"/>
              <a:buChar char="•"/>
            </a:pPr>
            <a:endParaRPr lang="en-US" sz="1300" dirty="0"/>
          </a:p>
        </p:txBody>
      </p:sp>
      <p:pic>
        <p:nvPicPr>
          <p:cNvPr id="69" name="Picture 68">
            <a:extLst>
              <a:ext uri="{FF2B5EF4-FFF2-40B4-BE49-F238E27FC236}">
                <a16:creationId xmlns:a16="http://schemas.microsoft.com/office/drawing/2014/main" id="{08C724DF-C305-6445-67B9-043E6D4BAF62}"/>
              </a:ext>
            </a:extLst>
          </p:cNvPr>
          <p:cNvPicPr>
            <a:picLocks noChangeAspect="1"/>
          </p:cNvPicPr>
          <p:nvPr/>
        </p:nvPicPr>
        <p:blipFill rotWithShape="1">
          <a:blip r:embed="rId2"/>
          <a:srcRect l="29159" r="29161" b="1"/>
          <a:stretch/>
        </p:blipFill>
        <p:spPr>
          <a:xfrm>
            <a:off x="20" y="10"/>
            <a:ext cx="4992985" cy="6857990"/>
          </a:xfrm>
          <a:prstGeom prst="rect">
            <a:avLst/>
          </a:prstGeom>
        </p:spPr>
      </p:pic>
    </p:spTree>
    <p:extLst>
      <p:ext uri="{BB962C8B-B14F-4D97-AF65-F5344CB8AC3E}">
        <p14:creationId xmlns:p14="http://schemas.microsoft.com/office/powerpoint/2010/main" val="231758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D68C9-DF0C-F4EA-A433-07AC8F73BD3E}"/>
              </a:ext>
            </a:extLst>
          </p:cNvPr>
          <p:cNvSpPr>
            <a:spLocks noGrp="1"/>
          </p:cNvSpPr>
          <p:nvPr>
            <p:ph type="title"/>
          </p:nvPr>
        </p:nvSpPr>
        <p:spPr>
          <a:xfrm>
            <a:off x="6513788" y="365125"/>
            <a:ext cx="4840010" cy="1807305"/>
          </a:xfrm>
        </p:spPr>
        <p:txBody>
          <a:bodyPr>
            <a:normAutofit/>
          </a:bodyPr>
          <a:lstStyle/>
          <a:p>
            <a:r>
              <a:rPr lang="en-US" dirty="0"/>
              <a:t>Dataset Overview and Preprocessing</a:t>
            </a:r>
          </a:p>
        </p:txBody>
      </p:sp>
      <p:pic>
        <p:nvPicPr>
          <p:cNvPr id="19" name="Picture 18" descr="Hand on a tablet with digital signs">
            <a:extLst>
              <a:ext uri="{FF2B5EF4-FFF2-40B4-BE49-F238E27FC236}">
                <a16:creationId xmlns:a16="http://schemas.microsoft.com/office/drawing/2014/main" id="{F75B268A-9833-7ADF-7BA8-0E2D32969985}"/>
              </a:ext>
            </a:extLst>
          </p:cNvPr>
          <p:cNvPicPr>
            <a:picLocks noChangeAspect="1"/>
          </p:cNvPicPr>
          <p:nvPr/>
        </p:nvPicPr>
        <p:blipFill rotWithShape="1">
          <a:blip r:embed="rId2"/>
          <a:srcRect l="40467"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28" name="Content Placeholder 2">
            <a:extLst>
              <a:ext uri="{FF2B5EF4-FFF2-40B4-BE49-F238E27FC236}">
                <a16:creationId xmlns:a16="http://schemas.microsoft.com/office/drawing/2014/main" id="{57AA8F9B-3E13-EA64-AFAA-FDDC1AD41761}"/>
              </a:ext>
            </a:extLst>
          </p:cNvPr>
          <p:cNvGraphicFramePr>
            <a:graphicFrameLocks noGrp="1"/>
          </p:cNvGraphicFramePr>
          <p:nvPr>
            <p:ph idx="1"/>
            <p:extLst>
              <p:ext uri="{D42A27DB-BD31-4B8C-83A1-F6EECF244321}">
                <p14:modId xmlns:p14="http://schemas.microsoft.com/office/powerpoint/2010/main" val="2294700572"/>
              </p:ext>
            </p:extLst>
          </p:nvPr>
        </p:nvGraphicFramePr>
        <p:xfrm>
          <a:off x="5678212" y="1749287"/>
          <a:ext cx="6275249" cy="4743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777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ree arrows on bullseye">
            <a:extLst>
              <a:ext uri="{FF2B5EF4-FFF2-40B4-BE49-F238E27FC236}">
                <a16:creationId xmlns:a16="http://schemas.microsoft.com/office/drawing/2014/main" id="{BADFE28E-DEB4-FC09-4BC3-B9A4969F4259}"/>
              </a:ext>
            </a:extLst>
          </p:cNvPr>
          <p:cNvPicPr>
            <a:picLocks noChangeAspect="1"/>
          </p:cNvPicPr>
          <p:nvPr/>
        </p:nvPicPr>
        <p:blipFill rotWithShape="1">
          <a:blip r:embed="rId2">
            <a:duotone>
              <a:schemeClr val="bg2">
                <a:shade val="45000"/>
                <a:satMod val="135000"/>
              </a:schemeClr>
              <a:prstClr val="white"/>
            </a:duotone>
          </a:blip>
          <a:srcRect t="21929" r="9091"/>
          <a:stretch/>
        </p:blipFill>
        <p:spPr>
          <a:xfrm>
            <a:off x="20" y="13262"/>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CFE28-D3F9-2DC1-98F4-B0D4B0FE05AA}"/>
              </a:ext>
            </a:extLst>
          </p:cNvPr>
          <p:cNvSpPr>
            <a:spLocks noGrp="1"/>
          </p:cNvSpPr>
          <p:nvPr>
            <p:ph type="title"/>
          </p:nvPr>
        </p:nvSpPr>
        <p:spPr>
          <a:xfrm>
            <a:off x="838200" y="365125"/>
            <a:ext cx="10515600" cy="1325563"/>
          </a:xfrm>
        </p:spPr>
        <p:txBody>
          <a:bodyPr>
            <a:normAutofit/>
          </a:bodyPr>
          <a:lstStyle/>
          <a:p>
            <a:r>
              <a:rPr lang="en-US"/>
              <a:t>Classification of customer defaulting</a:t>
            </a:r>
          </a:p>
        </p:txBody>
      </p:sp>
      <p:graphicFrame>
        <p:nvGraphicFramePr>
          <p:cNvPr id="12" name="Content Placeholder 2">
            <a:extLst>
              <a:ext uri="{FF2B5EF4-FFF2-40B4-BE49-F238E27FC236}">
                <a16:creationId xmlns:a16="http://schemas.microsoft.com/office/drawing/2014/main" id="{A6DF7F55-B357-C4F9-498B-6AA049A7BD08}"/>
              </a:ext>
            </a:extLst>
          </p:cNvPr>
          <p:cNvGraphicFramePr>
            <a:graphicFrameLocks noGrp="1"/>
          </p:cNvGraphicFramePr>
          <p:nvPr>
            <p:ph idx="1"/>
            <p:extLst>
              <p:ext uri="{D42A27DB-BD31-4B8C-83A1-F6EECF244321}">
                <p14:modId xmlns:p14="http://schemas.microsoft.com/office/powerpoint/2010/main" val="26684131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06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AFE7C-EDA0-834A-849A-BE653DD1E51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800" kern="1200">
                <a:solidFill>
                  <a:schemeClr val="tx1"/>
                </a:solidFill>
                <a:latin typeface="+mj-lt"/>
                <a:ea typeface="+mj-ea"/>
                <a:cs typeface="+mj-cs"/>
              </a:rPr>
              <a:t>Classification of customer defaulting (cont..)</a:t>
            </a:r>
          </a:p>
        </p:txBody>
      </p:sp>
      <p:sp>
        <p:nvSpPr>
          <p:cNvPr id="30" name="Rectangle 2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4FC167-55E7-1EA2-AF23-EC90B8466CD0}"/>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The </a:t>
            </a:r>
            <a:r>
              <a:rPr lang="en-US" dirty="0">
                <a:effectLst/>
              </a:rPr>
              <a:t>C5.0 tree</a:t>
            </a:r>
            <a:r>
              <a:rPr lang="en-US" dirty="0"/>
              <a:t> </a:t>
            </a:r>
            <a:r>
              <a:rPr lang="en-US" dirty="0">
                <a:effectLst/>
              </a:rPr>
              <a:t> has better sensitivity at </a:t>
            </a:r>
            <a:r>
              <a:rPr lang="en-US" dirty="0"/>
              <a:t>0.6738</a:t>
            </a:r>
            <a:r>
              <a:rPr lang="en-US" dirty="0">
                <a:effectLst/>
              </a:rPr>
              <a:t> which tells how correctly it classifies the important class</a:t>
            </a:r>
          </a:p>
          <a:p>
            <a:pPr marL="285750" indent="-228600">
              <a:lnSpc>
                <a:spcPct val="90000"/>
              </a:lnSpc>
              <a:spcAft>
                <a:spcPts val="600"/>
              </a:spcAft>
              <a:buFont typeface="Arial" panose="020B0604020202020204" pitchFamily="34" charset="0"/>
              <a:buChar char="•"/>
            </a:pPr>
            <a:r>
              <a:rPr lang="en-US" dirty="0"/>
              <a:t>After the model performed on Holdout set to see if there is any over fitting to train data and  got sensitivity of 0.68 and accuracy of 80%. </a:t>
            </a:r>
          </a:p>
          <a:p>
            <a:pPr marL="285750" indent="-228600">
              <a:lnSpc>
                <a:spcPct val="90000"/>
              </a:lnSpc>
              <a:spcAft>
                <a:spcPts val="600"/>
              </a:spcAft>
              <a:buFont typeface="Arial" panose="020B0604020202020204" pitchFamily="34" charset="0"/>
              <a:buChar char="•"/>
            </a:pPr>
            <a:endParaRPr lang="en-US">
              <a:effectLst/>
            </a:endParaRPr>
          </a:p>
          <a:p>
            <a:pPr marL="285750" indent="-228600">
              <a:lnSpc>
                <a:spcPct val="90000"/>
              </a:lnSpc>
              <a:spcAft>
                <a:spcPts val="600"/>
              </a:spcAft>
              <a:buFont typeface="Arial" panose="020B0604020202020204" pitchFamily="34" charset="0"/>
              <a:buChar char="•"/>
            </a:pPr>
            <a:endParaRPr lang="en-US"/>
          </a:p>
        </p:txBody>
      </p:sp>
      <p:sp>
        <p:nvSpPr>
          <p:cNvPr id="32"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77F67832-E1F4-126C-5659-C2F0026B0819}"/>
              </a:ext>
            </a:extLst>
          </p:cNvPr>
          <p:cNvGraphicFramePr>
            <a:graphicFrameLocks noGrp="1"/>
          </p:cNvGraphicFramePr>
          <p:nvPr>
            <p:extLst>
              <p:ext uri="{D42A27DB-BD31-4B8C-83A1-F6EECF244321}">
                <p14:modId xmlns:p14="http://schemas.microsoft.com/office/powerpoint/2010/main" val="2004442734"/>
              </p:ext>
            </p:extLst>
          </p:nvPr>
        </p:nvGraphicFramePr>
        <p:xfrm>
          <a:off x="5987738" y="1695159"/>
          <a:ext cx="5628020" cy="3234817"/>
        </p:xfrm>
        <a:graphic>
          <a:graphicData uri="http://schemas.openxmlformats.org/drawingml/2006/table">
            <a:tbl>
              <a:tblPr firstRow="1" firstCol="1" bandRow="1">
                <a:tableStyleId>{8799B23B-EC83-4686-B30A-512413B5E67A}</a:tableStyleId>
              </a:tblPr>
              <a:tblGrid>
                <a:gridCol w="1378592">
                  <a:extLst>
                    <a:ext uri="{9D8B030D-6E8A-4147-A177-3AD203B41FA5}">
                      <a16:colId xmlns:a16="http://schemas.microsoft.com/office/drawing/2014/main" val="747168879"/>
                    </a:ext>
                  </a:extLst>
                </a:gridCol>
                <a:gridCol w="1378592">
                  <a:extLst>
                    <a:ext uri="{9D8B030D-6E8A-4147-A177-3AD203B41FA5}">
                      <a16:colId xmlns:a16="http://schemas.microsoft.com/office/drawing/2014/main" val="4070186331"/>
                    </a:ext>
                  </a:extLst>
                </a:gridCol>
                <a:gridCol w="1435418">
                  <a:extLst>
                    <a:ext uri="{9D8B030D-6E8A-4147-A177-3AD203B41FA5}">
                      <a16:colId xmlns:a16="http://schemas.microsoft.com/office/drawing/2014/main" val="2351449969"/>
                    </a:ext>
                  </a:extLst>
                </a:gridCol>
                <a:gridCol w="1435418">
                  <a:extLst>
                    <a:ext uri="{9D8B030D-6E8A-4147-A177-3AD203B41FA5}">
                      <a16:colId xmlns:a16="http://schemas.microsoft.com/office/drawing/2014/main" val="2538636610"/>
                    </a:ext>
                  </a:extLst>
                </a:gridCol>
              </a:tblGrid>
              <a:tr h="273571">
                <a:tc>
                  <a:txBody>
                    <a:bodyPr/>
                    <a:lstStyle/>
                    <a:p>
                      <a:pPr indent="457200" algn="just">
                        <a:lnSpc>
                          <a:spcPct val="150000"/>
                        </a:lnSpc>
                        <a:spcBef>
                          <a:spcPts val="1800"/>
                        </a:spcBef>
                        <a:spcAft>
                          <a:spcPts val="1800"/>
                        </a:spcAft>
                      </a:pPr>
                      <a:r>
                        <a:rPr lang="en-US" sz="1200">
                          <a:solidFill>
                            <a:srgbClr val="000000"/>
                          </a:solidFill>
                          <a:effectLst/>
                        </a:rPr>
                        <a:t>Model</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Accuracy</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Sensitivity</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Specificity</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2008928089"/>
                  </a:ext>
                </a:extLst>
              </a:tr>
              <a:tr h="537535">
                <a:tc>
                  <a:txBody>
                    <a:bodyPr/>
                    <a:lstStyle/>
                    <a:p>
                      <a:pPr indent="457200" algn="just">
                        <a:lnSpc>
                          <a:spcPct val="150000"/>
                        </a:lnSpc>
                        <a:spcBef>
                          <a:spcPts val="1800"/>
                        </a:spcBef>
                        <a:spcAft>
                          <a:spcPts val="1800"/>
                        </a:spcAft>
                      </a:pPr>
                      <a:r>
                        <a:rPr lang="en-US" sz="1200">
                          <a:solidFill>
                            <a:srgbClr val="000000"/>
                          </a:solidFill>
                          <a:effectLst/>
                        </a:rPr>
                        <a:t>Logistic Regression</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78.23</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0.6426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0.8638</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1791060153"/>
                  </a:ext>
                </a:extLst>
              </a:tr>
              <a:tr h="537535">
                <a:tc>
                  <a:txBody>
                    <a:bodyPr/>
                    <a:lstStyle/>
                    <a:p>
                      <a:pPr indent="457200" algn="just">
                        <a:lnSpc>
                          <a:spcPct val="150000"/>
                        </a:lnSpc>
                        <a:spcBef>
                          <a:spcPts val="1800"/>
                        </a:spcBef>
                        <a:spcAft>
                          <a:spcPts val="1800"/>
                        </a:spcAft>
                      </a:pPr>
                      <a:r>
                        <a:rPr lang="en-US" sz="1200">
                          <a:solidFill>
                            <a:srgbClr val="000000"/>
                          </a:solidFill>
                          <a:effectLst/>
                        </a:rPr>
                        <a:t>Step wise Forward </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78.29</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0.6436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0.8642</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3148341984"/>
                  </a:ext>
                </a:extLst>
              </a:tr>
              <a:tr h="537535">
                <a:tc>
                  <a:txBody>
                    <a:bodyPr/>
                    <a:lstStyle/>
                    <a:p>
                      <a:pPr indent="457200" algn="just">
                        <a:lnSpc>
                          <a:spcPct val="150000"/>
                        </a:lnSpc>
                        <a:spcBef>
                          <a:spcPts val="1800"/>
                        </a:spcBef>
                        <a:spcAft>
                          <a:spcPts val="1800"/>
                        </a:spcAft>
                      </a:pPr>
                      <a:r>
                        <a:rPr lang="en-US" sz="1200">
                          <a:solidFill>
                            <a:srgbClr val="000000"/>
                          </a:solidFill>
                          <a:effectLst/>
                        </a:rPr>
                        <a:t>Step wise Backward </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78.29</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0.6436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0.8642</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665831351"/>
                  </a:ext>
                </a:extLst>
              </a:tr>
              <a:tr h="273571">
                <a:tc>
                  <a:txBody>
                    <a:bodyPr/>
                    <a:lstStyle/>
                    <a:p>
                      <a:pPr indent="457200" algn="just">
                        <a:lnSpc>
                          <a:spcPct val="150000"/>
                        </a:lnSpc>
                        <a:spcBef>
                          <a:spcPts val="1800"/>
                        </a:spcBef>
                        <a:spcAft>
                          <a:spcPts val="1800"/>
                        </a:spcAft>
                      </a:pPr>
                      <a:r>
                        <a:rPr lang="en-US" sz="1200" b="1">
                          <a:solidFill>
                            <a:srgbClr val="000000"/>
                          </a:solidFill>
                          <a:effectLst/>
                        </a:rPr>
                        <a:t>C5.0 Tree</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b="1">
                          <a:solidFill>
                            <a:srgbClr val="000000"/>
                          </a:solidFill>
                          <a:effectLst/>
                        </a:rPr>
                        <a:t>77.77%</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b="1">
                          <a:solidFill>
                            <a:srgbClr val="000000"/>
                          </a:solidFill>
                          <a:effectLst/>
                        </a:rPr>
                        <a:t>0.6738</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b="1">
                          <a:solidFill>
                            <a:srgbClr val="000000"/>
                          </a:solidFill>
                          <a:effectLst/>
                        </a:rPr>
                        <a:t>0.8372</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1293356818"/>
                  </a:ext>
                </a:extLst>
              </a:tr>
              <a:tr h="537535">
                <a:tc>
                  <a:txBody>
                    <a:bodyPr/>
                    <a:lstStyle/>
                    <a:p>
                      <a:pPr indent="457200" algn="just">
                        <a:lnSpc>
                          <a:spcPct val="150000"/>
                        </a:lnSpc>
                        <a:spcBef>
                          <a:spcPts val="1800"/>
                        </a:spcBef>
                        <a:spcAft>
                          <a:spcPts val="1800"/>
                        </a:spcAft>
                      </a:pPr>
                      <a:r>
                        <a:rPr lang="en-US" sz="1200">
                          <a:solidFill>
                            <a:srgbClr val="000000"/>
                          </a:solidFill>
                          <a:effectLst/>
                        </a:rPr>
                        <a:t>C5.0 Tree with Trial 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78.73</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0.6566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0.8636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3370275104"/>
                  </a:ext>
                </a:extLst>
              </a:tr>
              <a:tr h="537535">
                <a:tc>
                  <a:txBody>
                    <a:bodyPr/>
                    <a:lstStyle/>
                    <a:p>
                      <a:pPr indent="457200" algn="just">
                        <a:lnSpc>
                          <a:spcPct val="150000"/>
                        </a:lnSpc>
                        <a:spcBef>
                          <a:spcPts val="1800"/>
                        </a:spcBef>
                        <a:spcAft>
                          <a:spcPts val="1800"/>
                        </a:spcAft>
                      </a:pPr>
                      <a:r>
                        <a:rPr lang="en-US" sz="1200">
                          <a:solidFill>
                            <a:srgbClr val="000000"/>
                          </a:solidFill>
                          <a:effectLst/>
                        </a:rPr>
                        <a:t>C5.0 Tree with Trial 10</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78.76%</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0.6563</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tc>
                  <a:txBody>
                    <a:bodyPr/>
                    <a:lstStyle/>
                    <a:p>
                      <a:pPr indent="457200" algn="just">
                        <a:lnSpc>
                          <a:spcPct val="150000"/>
                        </a:lnSpc>
                        <a:spcBef>
                          <a:spcPts val="1800"/>
                        </a:spcBef>
                        <a:spcAft>
                          <a:spcPts val="1800"/>
                        </a:spcAft>
                      </a:pPr>
                      <a:r>
                        <a:rPr lang="en-US" sz="1200">
                          <a:solidFill>
                            <a:srgbClr val="000000"/>
                          </a:solidFill>
                          <a:effectLst/>
                        </a:rPr>
                        <a:t>0.8642</a:t>
                      </a:r>
                      <a:endParaRPr lang="en-US" sz="120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txBody>
                  <a:tcPr marL="64947" marR="64947" marT="0" marB="0"/>
                </a:tc>
                <a:extLst>
                  <a:ext uri="{0D108BD9-81ED-4DB2-BD59-A6C34878D82A}">
                    <a16:rowId xmlns:a16="http://schemas.microsoft.com/office/drawing/2014/main" val="3303872884"/>
                  </a:ext>
                </a:extLst>
              </a:tr>
            </a:tbl>
          </a:graphicData>
        </a:graphic>
      </p:graphicFrame>
    </p:spTree>
    <p:extLst>
      <p:ext uri="{BB962C8B-B14F-4D97-AF65-F5344CB8AC3E}">
        <p14:creationId xmlns:p14="http://schemas.microsoft.com/office/powerpoint/2010/main" val="159649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858C81-1899-4785-4959-E47A40F46DFB}"/>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After the Model is performed on the Active Customer in the bank dataset</a:t>
            </a:r>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6F242EC4-9106-A882-D190-6FD60C03D0E3}"/>
              </a:ext>
            </a:extLst>
          </p:cNvPr>
          <p:cNvPicPr>
            <a:picLocks noChangeAspect="1"/>
          </p:cNvPicPr>
          <p:nvPr/>
        </p:nvPicPr>
        <p:blipFill>
          <a:blip r:embed="rId2"/>
          <a:stretch>
            <a:fillRect/>
          </a:stretch>
        </p:blipFill>
        <p:spPr>
          <a:xfrm>
            <a:off x="5987738" y="2341732"/>
            <a:ext cx="5628018" cy="1941666"/>
          </a:xfrm>
          <a:prstGeom prst="rect">
            <a:avLst/>
          </a:prstGeom>
        </p:spPr>
      </p:pic>
    </p:spTree>
    <p:extLst>
      <p:ext uri="{BB962C8B-B14F-4D97-AF65-F5344CB8AC3E}">
        <p14:creationId xmlns:p14="http://schemas.microsoft.com/office/powerpoint/2010/main" val="164602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0A908017-7C4B-DC4F-E373-80A1D53EF5AB}"/>
              </a:ext>
            </a:extLst>
          </p:cNvPr>
          <p:cNvPicPr>
            <a:picLocks noChangeAspect="1"/>
          </p:cNvPicPr>
          <p:nvPr/>
        </p:nvPicPr>
        <p:blipFill rotWithShape="1">
          <a:blip r:embed="rId2"/>
          <a:srcRect l="9513" r="9515"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B0AA2DA4-6602-0E80-C2AD-BD927FCD703B}"/>
              </a:ext>
            </a:extLst>
          </p:cNvPr>
          <p:cNvSpPr>
            <a:spLocks noGrp="1"/>
          </p:cNvSpPr>
          <p:nvPr>
            <p:ph type="title"/>
          </p:nvPr>
        </p:nvSpPr>
        <p:spPr>
          <a:xfrm>
            <a:off x="481014" y="327026"/>
            <a:ext cx="4164011" cy="2611437"/>
          </a:xfrm>
        </p:spPr>
        <p:txBody>
          <a:bodyPr>
            <a:normAutofit/>
          </a:bodyPr>
          <a:lstStyle/>
          <a:p>
            <a:r>
              <a:rPr lang="en-US" sz="3600"/>
              <a:t>Time series forecasting the Interest rate</a:t>
            </a:r>
          </a:p>
        </p:txBody>
      </p:sp>
      <p:graphicFrame>
        <p:nvGraphicFramePr>
          <p:cNvPr id="14" name="Content Placeholder 2">
            <a:extLst>
              <a:ext uri="{FF2B5EF4-FFF2-40B4-BE49-F238E27FC236}">
                <a16:creationId xmlns:a16="http://schemas.microsoft.com/office/drawing/2014/main" id="{839E0AD4-D4EA-8BC9-465C-266795C0224A}"/>
              </a:ext>
            </a:extLst>
          </p:cNvPr>
          <p:cNvGraphicFramePr>
            <a:graphicFrameLocks noGrp="1"/>
          </p:cNvGraphicFramePr>
          <p:nvPr>
            <p:ph idx="1"/>
            <p:extLst>
              <p:ext uri="{D42A27DB-BD31-4B8C-83A1-F6EECF244321}">
                <p14:modId xmlns:p14="http://schemas.microsoft.com/office/powerpoint/2010/main" val="2753443129"/>
              </p:ext>
            </p:extLst>
          </p:nvPr>
        </p:nvGraphicFramePr>
        <p:xfrm>
          <a:off x="4247184" y="1487246"/>
          <a:ext cx="7536551" cy="4864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552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0" name="Rectangle 2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A2DA4-6602-0E80-C2AD-BD927FCD703B}"/>
              </a:ext>
            </a:extLst>
          </p:cNvPr>
          <p:cNvSpPr>
            <a:spLocks noGrp="1"/>
          </p:cNvSpPr>
          <p:nvPr>
            <p:ph type="title"/>
          </p:nvPr>
        </p:nvSpPr>
        <p:spPr>
          <a:xfrm>
            <a:off x="1057025" y="922644"/>
            <a:ext cx="5040285" cy="1169585"/>
          </a:xfrm>
        </p:spPr>
        <p:txBody>
          <a:bodyPr anchor="b">
            <a:normAutofit/>
          </a:bodyPr>
          <a:lstStyle/>
          <a:p>
            <a:r>
              <a:rPr lang="en-US" sz="3700"/>
              <a:t>Time series forecasting the Interest rate</a:t>
            </a:r>
          </a:p>
        </p:txBody>
      </p:sp>
      <p:sp>
        <p:nvSpPr>
          <p:cNvPr id="35" name="Rectangle 3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229FFB-AA58-AAAD-F90E-F7B54E043DCA}"/>
              </a:ext>
            </a:extLst>
          </p:cNvPr>
          <p:cNvSpPr>
            <a:spLocks noGrp="1"/>
          </p:cNvSpPr>
          <p:nvPr>
            <p:ph idx="1"/>
          </p:nvPr>
        </p:nvSpPr>
        <p:spPr>
          <a:xfrm>
            <a:off x="1055715" y="2508105"/>
            <a:ext cx="5040285" cy="3632493"/>
          </a:xfrm>
        </p:spPr>
        <p:txBody>
          <a:bodyPr anchor="ctr">
            <a:normAutofit/>
          </a:bodyPr>
          <a:lstStyle/>
          <a:p>
            <a:r>
              <a:rPr lang="en-US" sz="2000" dirty="0"/>
              <a:t>Time series is partitioned into train and validation, the training data contains data from 2014 to 2021 and validation contains 2021 Jan to 2022 May.</a:t>
            </a:r>
          </a:p>
          <a:p>
            <a:r>
              <a:rPr lang="en-US" sz="2000" dirty="0"/>
              <a:t>Performed many models SNAIVE, Holtz-winter model with ETS, and ARIMA model</a:t>
            </a:r>
          </a:p>
        </p:txBody>
      </p:sp>
      <p:pic>
        <p:nvPicPr>
          <p:cNvPr id="5" name="Picture 4" descr="Graph on document with pen">
            <a:extLst>
              <a:ext uri="{FF2B5EF4-FFF2-40B4-BE49-F238E27FC236}">
                <a16:creationId xmlns:a16="http://schemas.microsoft.com/office/drawing/2014/main" id="{0A908017-7C4B-DC4F-E373-80A1D53EF5AB}"/>
              </a:ext>
            </a:extLst>
          </p:cNvPr>
          <p:cNvPicPr>
            <a:picLocks noChangeAspect="1"/>
          </p:cNvPicPr>
          <p:nvPr/>
        </p:nvPicPr>
        <p:blipFill rotWithShape="1">
          <a:blip r:embed="rId2"/>
          <a:srcRect t="3399" b="16299"/>
          <a:stretch/>
        </p:blipFill>
        <p:spPr>
          <a:xfrm>
            <a:off x="6946667" y="888553"/>
            <a:ext cx="4389120" cy="2352637"/>
          </a:xfrm>
          <a:prstGeom prst="rect">
            <a:avLst/>
          </a:prstGeom>
        </p:spPr>
      </p:pic>
      <p:pic>
        <p:nvPicPr>
          <p:cNvPr id="4" name="Picture 3" descr="A graph showing a green line&#10;&#10;Description automatically generated">
            <a:extLst>
              <a:ext uri="{FF2B5EF4-FFF2-40B4-BE49-F238E27FC236}">
                <a16:creationId xmlns:a16="http://schemas.microsoft.com/office/drawing/2014/main" id="{83BEC3C5-F76C-7255-A117-B3BA5BBFF56F}"/>
              </a:ext>
            </a:extLst>
          </p:cNvPr>
          <p:cNvPicPr>
            <a:picLocks noChangeAspect="1"/>
          </p:cNvPicPr>
          <p:nvPr/>
        </p:nvPicPr>
        <p:blipFill rotWithShape="1">
          <a:blip r:embed="rId3"/>
          <a:srcRect r="6486"/>
          <a:stretch/>
        </p:blipFill>
        <p:spPr>
          <a:xfrm>
            <a:off x="6946667" y="3662940"/>
            <a:ext cx="4389120" cy="2405440"/>
          </a:xfrm>
          <a:prstGeom prst="rect">
            <a:avLst/>
          </a:prstGeom>
        </p:spPr>
      </p:pic>
    </p:spTree>
    <p:extLst>
      <p:ext uri="{BB962C8B-B14F-4D97-AF65-F5344CB8AC3E}">
        <p14:creationId xmlns:p14="http://schemas.microsoft.com/office/powerpoint/2010/main" val="824796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TotalTime>
  <Words>685</Words>
  <Application>Microsoft Office PowerPoint</Application>
  <PresentationFormat>Widescreen</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Risk Management and Forecasting Interest Rate</vt:lpstr>
      <vt:lpstr>Business problem</vt:lpstr>
      <vt:lpstr>Goals to achieve</vt:lpstr>
      <vt:lpstr>Dataset Overview and Preprocessing</vt:lpstr>
      <vt:lpstr>Classification of customer defaulting</vt:lpstr>
      <vt:lpstr>Classification of customer defaulting (cont..)</vt:lpstr>
      <vt:lpstr>PowerPoint Presentation</vt:lpstr>
      <vt:lpstr>Time series forecasting the Interest rate</vt:lpstr>
      <vt:lpstr>Time series forecasting the Interest rate</vt:lpstr>
      <vt:lpstr>Time series continued</vt:lpstr>
      <vt:lpstr>PowerPoint Presentation</vt:lpstr>
      <vt:lpstr>Recommendations</vt:lpstr>
      <vt:lpstr>Thank you</vt:lpstr>
      <vt:lpstr>EXTRA PLOTS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and Forecasting Interest Rate</dc:title>
  <dc:creator>Mrunal Mahakala</dc:creator>
  <cp:lastModifiedBy>Mrunal Mahakala</cp:lastModifiedBy>
  <cp:revision>41</cp:revision>
  <dcterms:created xsi:type="dcterms:W3CDTF">2024-04-24T16:19:56Z</dcterms:created>
  <dcterms:modified xsi:type="dcterms:W3CDTF">2024-05-09T04:19:33Z</dcterms:modified>
</cp:coreProperties>
</file>