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6"/>
  </p:notesMasterIdLst>
  <p:sldIdLst>
    <p:sldId id="256" r:id="rId2"/>
    <p:sldId id="257" r:id="rId3"/>
    <p:sldId id="268" r:id="rId4"/>
    <p:sldId id="269" r:id="rId5"/>
    <p:sldId id="258" r:id="rId6"/>
    <p:sldId id="259" r:id="rId7"/>
    <p:sldId id="261" r:id="rId8"/>
    <p:sldId id="264" r:id="rId9"/>
    <p:sldId id="262" r:id="rId10"/>
    <p:sldId id="270" r:id="rId11"/>
    <p:sldId id="263"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739B79-BDDE-B224-B35D-DADF6C6B7F44}" name="Mrunal Mahakala" initials="MM" userId="S::mrunalmahakala@webster.edu::f0443fd8-bc41-46d9-9743-1078cc8655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1935E"/>
    <a:srgbClr val="1E1E1E"/>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93681-AC5C-2C12-91ED-AFFAAC3CA07D}" v="836" dt="2024-05-08T18:17:47.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501" autoAdjust="0"/>
  </p:normalViewPr>
  <p:slideViewPr>
    <p:cSldViewPr snapToGrid="0">
      <p:cViewPr>
        <p:scale>
          <a:sx n="60" d="100"/>
          <a:sy n="60" d="100"/>
        </p:scale>
        <p:origin x="1550" y="110"/>
      </p:cViewPr>
      <p:guideLst/>
    </p:cSldViewPr>
  </p:slideViewPr>
  <p:outlineViewPr>
    <p:cViewPr>
      <p:scale>
        <a:sx n="33" d="100"/>
        <a:sy n="33" d="100"/>
      </p:scale>
      <p:origin x="0" y="-1157"/>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64CC3-1432-4FF2-986A-EB738F96CE0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17B8BFE-4AEF-4353-A0C5-7CE709935F61}">
      <dgm:prSet custT="1"/>
      <dgm:spPr/>
      <dgm:t>
        <a:bodyPr/>
        <a:lstStyle/>
        <a:p>
          <a:pPr>
            <a:lnSpc>
              <a:spcPct val="100000"/>
            </a:lnSpc>
          </a:pPr>
          <a:r>
            <a:rPr lang="en-US" sz="1400"/>
            <a:t>This will help Cell Corp in creating a webpage targeting customers to check how much the price they would get in the market if they were willing to sell their mobile phones. </a:t>
          </a:r>
          <a:endParaRPr lang="en-US" sz="1400" dirty="0"/>
        </a:p>
      </dgm:t>
    </dgm:pt>
    <dgm:pt modelId="{9B769B64-A8A2-4D66-8957-34F57D30ECA1}" type="parTrans" cxnId="{69D6145A-64CF-4BB6-91EE-7BD76DD5A283}">
      <dgm:prSet/>
      <dgm:spPr/>
      <dgm:t>
        <a:bodyPr/>
        <a:lstStyle/>
        <a:p>
          <a:endParaRPr lang="en-US"/>
        </a:p>
      </dgm:t>
    </dgm:pt>
    <dgm:pt modelId="{3F559F75-978D-4701-AD32-F8FCB21B68EE}" type="sibTrans" cxnId="{69D6145A-64CF-4BB6-91EE-7BD76DD5A283}">
      <dgm:prSet/>
      <dgm:spPr/>
      <dgm:t>
        <a:bodyPr/>
        <a:lstStyle/>
        <a:p>
          <a:endParaRPr lang="en-US"/>
        </a:p>
      </dgm:t>
    </dgm:pt>
    <dgm:pt modelId="{A255D619-FEF0-4F15-B173-F3B73395C2D0}">
      <dgm:prSet/>
      <dgm:spPr/>
      <dgm:t>
        <a:bodyPr/>
        <a:lstStyle/>
        <a:p>
          <a:pPr>
            <a:lnSpc>
              <a:spcPct val="100000"/>
            </a:lnSpc>
          </a:pPr>
          <a:r>
            <a:rPr lang="en-US"/>
            <a:t>Also, for a company to buy phones for less than the predicted price in the market and resell them at a predicted price or strategize the prices.</a:t>
          </a:r>
        </a:p>
      </dgm:t>
    </dgm:pt>
    <dgm:pt modelId="{72BF415C-5D37-48D7-A50D-29FBFE5E81FD}" type="parTrans" cxnId="{9539E21C-A8E9-4FDA-823A-5741A627A711}">
      <dgm:prSet/>
      <dgm:spPr/>
      <dgm:t>
        <a:bodyPr/>
        <a:lstStyle/>
        <a:p>
          <a:endParaRPr lang="en-US"/>
        </a:p>
      </dgm:t>
    </dgm:pt>
    <dgm:pt modelId="{07B935B3-68B8-4148-A397-349B524B0B0D}" type="sibTrans" cxnId="{9539E21C-A8E9-4FDA-823A-5741A627A711}">
      <dgm:prSet/>
      <dgm:spPr/>
      <dgm:t>
        <a:bodyPr/>
        <a:lstStyle/>
        <a:p>
          <a:endParaRPr lang="en-US"/>
        </a:p>
      </dgm:t>
    </dgm:pt>
    <dgm:pt modelId="{DF7601F9-5F93-43A6-8980-C2C304272C9D}" type="pres">
      <dgm:prSet presAssocID="{62064CC3-1432-4FF2-986A-EB738F96CE0E}" presName="root" presStyleCnt="0">
        <dgm:presLayoutVars>
          <dgm:dir/>
          <dgm:resizeHandles val="exact"/>
        </dgm:presLayoutVars>
      </dgm:prSet>
      <dgm:spPr/>
    </dgm:pt>
    <dgm:pt modelId="{01C60272-E4F5-4119-B707-E1EB00FFE709}" type="pres">
      <dgm:prSet presAssocID="{917B8BFE-4AEF-4353-A0C5-7CE709935F61}" presName="compNode" presStyleCnt="0"/>
      <dgm:spPr/>
    </dgm:pt>
    <dgm:pt modelId="{83F95761-A3F9-424F-95EF-06677EBB71D5}" type="pres">
      <dgm:prSet presAssocID="{917B8BFE-4AEF-4353-A0C5-7CE709935F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1B7E25F0-8A1D-4794-AEEC-E00DC425A3DD}" type="pres">
      <dgm:prSet presAssocID="{917B8BFE-4AEF-4353-A0C5-7CE709935F61}" presName="spaceRect" presStyleCnt="0"/>
      <dgm:spPr/>
    </dgm:pt>
    <dgm:pt modelId="{B6888280-1FE8-44BD-933B-711A5E074B81}" type="pres">
      <dgm:prSet presAssocID="{917B8BFE-4AEF-4353-A0C5-7CE709935F61}" presName="textRect" presStyleLbl="revTx" presStyleIdx="0" presStyleCnt="2">
        <dgm:presLayoutVars>
          <dgm:chMax val="1"/>
          <dgm:chPref val="1"/>
        </dgm:presLayoutVars>
      </dgm:prSet>
      <dgm:spPr/>
    </dgm:pt>
    <dgm:pt modelId="{FFC89E1F-0CBC-4F10-940D-9E422E746208}" type="pres">
      <dgm:prSet presAssocID="{3F559F75-978D-4701-AD32-F8FCB21B68EE}" presName="sibTrans" presStyleCnt="0"/>
      <dgm:spPr/>
    </dgm:pt>
    <dgm:pt modelId="{0B6BBC1C-9C94-421B-B48E-6300B0D77C8D}" type="pres">
      <dgm:prSet presAssocID="{A255D619-FEF0-4F15-B173-F3B73395C2D0}" presName="compNode" presStyleCnt="0"/>
      <dgm:spPr/>
    </dgm:pt>
    <dgm:pt modelId="{1F999B47-0649-4824-9225-E82302649E26}" type="pres">
      <dgm:prSet presAssocID="{A255D619-FEF0-4F15-B173-F3B73395C2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5CE0CCFC-055D-4062-82BB-AF14C94C72F8}" type="pres">
      <dgm:prSet presAssocID="{A255D619-FEF0-4F15-B173-F3B73395C2D0}" presName="spaceRect" presStyleCnt="0"/>
      <dgm:spPr/>
    </dgm:pt>
    <dgm:pt modelId="{D8661B6A-8C75-4874-A6A8-1181FE7C8185}" type="pres">
      <dgm:prSet presAssocID="{A255D619-FEF0-4F15-B173-F3B73395C2D0}" presName="textRect" presStyleLbl="revTx" presStyleIdx="1" presStyleCnt="2">
        <dgm:presLayoutVars>
          <dgm:chMax val="1"/>
          <dgm:chPref val="1"/>
        </dgm:presLayoutVars>
      </dgm:prSet>
      <dgm:spPr/>
    </dgm:pt>
  </dgm:ptLst>
  <dgm:cxnLst>
    <dgm:cxn modelId="{9539E21C-A8E9-4FDA-823A-5741A627A711}" srcId="{62064CC3-1432-4FF2-986A-EB738F96CE0E}" destId="{A255D619-FEF0-4F15-B173-F3B73395C2D0}" srcOrd="1" destOrd="0" parTransId="{72BF415C-5D37-48D7-A50D-29FBFE5E81FD}" sibTransId="{07B935B3-68B8-4148-A397-349B524B0B0D}"/>
    <dgm:cxn modelId="{BA953622-1A76-4C7A-9DD3-718593896C91}" type="presOf" srcId="{62064CC3-1432-4FF2-986A-EB738F96CE0E}" destId="{DF7601F9-5F93-43A6-8980-C2C304272C9D}" srcOrd="0" destOrd="0" presId="urn:microsoft.com/office/officeart/2018/2/layout/IconLabelList"/>
    <dgm:cxn modelId="{69D6145A-64CF-4BB6-91EE-7BD76DD5A283}" srcId="{62064CC3-1432-4FF2-986A-EB738F96CE0E}" destId="{917B8BFE-4AEF-4353-A0C5-7CE709935F61}" srcOrd="0" destOrd="0" parTransId="{9B769B64-A8A2-4D66-8957-34F57D30ECA1}" sibTransId="{3F559F75-978D-4701-AD32-F8FCB21B68EE}"/>
    <dgm:cxn modelId="{31DDF980-05CA-43BC-8932-E59A9928D9EF}" type="presOf" srcId="{917B8BFE-4AEF-4353-A0C5-7CE709935F61}" destId="{B6888280-1FE8-44BD-933B-711A5E074B81}" srcOrd="0" destOrd="0" presId="urn:microsoft.com/office/officeart/2018/2/layout/IconLabelList"/>
    <dgm:cxn modelId="{01B78897-1840-4978-8106-4C8C35523682}" type="presOf" srcId="{A255D619-FEF0-4F15-B173-F3B73395C2D0}" destId="{D8661B6A-8C75-4874-A6A8-1181FE7C8185}" srcOrd="0" destOrd="0" presId="urn:microsoft.com/office/officeart/2018/2/layout/IconLabelList"/>
    <dgm:cxn modelId="{9A7C7C83-724A-4497-A5E2-5BA97E3BA46C}" type="presParOf" srcId="{DF7601F9-5F93-43A6-8980-C2C304272C9D}" destId="{01C60272-E4F5-4119-B707-E1EB00FFE709}" srcOrd="0" destOrd="0" presId="urn:microsoft.com/office/officeart/2018/2/layout/IconLabelList"/>
    <dgm:cxn modelId="{19B47841-9633-44F2-A6B2-AABF0D8CEED3}" type="presParOf" srcId="{01C60272-E4F5-4119-B707-E1EB00FFE709}" destId="{83F95761-A3F9-424F-95EF-06677EBB71D5}" srcOrd="0" destOrd="0" presId="urn:microsoft.com/office/officeart/2018/2/layout/IconLabelList"/>
    <dgm:cxn modelId="{374E8B9E-89A0-4FB2-8CE5-707D08F12E94}" type="presParOf" srcId="{01C60272-E4F5-4119-B707-E1EB00FFE709}" destId="{1B7E25F0-8A1D-4794-AEEC-E00DC425A3DD}" srcOrd="1" destOrd="0" presId="urn:microsoft.com/office/officeart/2018/2/layout/IconLabelList"/>
    <dgm:cxn modelId="{D136048F-BA6D-4894-9230-4743C5E658C7}" type="presParOf" srcId="{01C60272-E4F5-4119-B707-E1EB00FFE709}" destId="{B6888280-1FE8-44BD-933B-711A5E074B81}" srcOrd="2" destOrd="0" presId="urn:microsoft.com/office/officeart/2018/2/layout/IconLabelList"/>
    <dgm:cxn modelId="{8BEAEC08-F3F3-4E8B-AC35-CFD20A88BA06}" type="presParOf" srcId="{DF7601F9-5F93-43A6-8980-C2C304272C9D}" destId="{FFC89E1F-0CBC-4F10-940D-9E422E746208}" srcOrd="1" destOrd="0" presId="urn:microsoft.com/office/officeart/2018/2/layout/IconLabelList"/>
    <dgm:cxn modelId="{BA746C33-4AA5-477C-A984-9F33D24B0709}" type="presParOf" srcId="{DF7601F9-5F93-43A6-8980-C2C304272C9D}" destId="{0B6BBC1C-9C94-421B-B48E-6300B0D77C8D}" srcOrd="2" destOrd="0" presId="urn:microsoft.com/office/officeart/2018/2/layout/IconLabelList"/>
    <dgm:cxn modelId="{F70FBF43-13AD-44BC-9468-F26712CCAED5}" type="presParOf" srcId="{0B6BBC1C-9C94-421B-B48E-6300B0D77C8D}" destId="{1F999B47-0649-4824-9225-E82302649E26}" srcOrd="0" destOrd="0" presId="urn:microsoft.com/office/officeart/2018/2/layout/IconLabelList"/>
    <dgm:cxn modelId="{417E23FD-1C90-44A5-9EE4-48CFE78D220A}" type="presParOf" srcId="{0B6BBC1C-9C94-421B-B48E-6300B0D77C8D}" destId="{5CE0CCFC-055D-4062-82BB-AF14C94C72F8}" srcOrd="1" destOrd="0" presId="urn:microsoft.com/office/officeart/2018/2/layout/IconLabelList"/>
    <dgm:cxn modelId="{E5848C67-5652-4883-846C-8DECA62E80B9}" type="presParOf" srcId="{0B6BBC1C-9C94-421B-B48E-6300B0D77C8D}" destId="{D8661B6A-8C75-4874-A6A8-1181FE7C818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21E557-D633-4CB7-8421-2E029D7C78A3}"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9F99A189-CB97-41A3-AAC8-84F487590E1C}">
      <dgm:prSet/>
      <dgm:spPr/>
      <dgm:t>
        <a:bodyPr/>
        <a:lstStyle/>
        <a:p>
          <a:r>
            <a:rPr lang="en-US"/>
            <a:t>Group similar phones based on their specifications, which can help the company in enabling targeted recommendations for customers.</a:t>
          </a:r>
        </a:p>
      </dgm:t>
    </dgm:pt>
    <dgm:pt modelId="{CC71B8B0-2C82-4D86-9871-D3CBF7D2F7EF}" type="parTrans" cxnId="{EC3059B7-CCF1-44B0-A06D-B23EED7712E9}">
      <dgm:prSet/>
      <dgm:spPr/>
      <dgm:t>
        <a:bodyPr/>
        <a:lstStyle/>
        <a:p>
          <a:endParaRPr lang="en-US"/>
        </a:p>
      </dgm:t>
    </dgm:pt>
    <dgm:pt modelId="{1DE1DD0E-0A24-436A-9D2C-DF0DC985BFCF}" type="sibTrans" cxnId="{EC3059B7-CCF1-44B0-A06D-B23EED7712E9}">
      <dgm:prSet/>
      <dgm:spPr/>
      <dgm:t>
        <a:bodyPr/>
        <a:lstStyle/>
        <a:p>
          <a:endParaRPr lang="en-US"/>
        </a:p>
      </dgm:t>
    </dgm:pt>
    <dgm:pt modelId="{07F49223-9A6F-47E1-8142-2773D78E59AF}">
      <dgm:prSet/>
      <dgm:spPr/>
      <dgm:t>
        <a:bodyPr/>
        <a:lstStyle/>
        <a:p>
          <a:pPr rtl="0"/>
          <a:r>
            <a:rPr lang="en-US" dirty="0">
              <a:latin typeface="Aptos Display" panose="02110004020202020204"/>
            </a:rPr>
            <a:t>By classification</a:t>
          </a:r>
          <a:r>
            <a:rPr lang="en-US" dirty="0"/>
            <a:t> </a:t>
          </a:r>
          <a:r>
            <a:rPr lang="en-US" dirty="0">
              <a:latin typeface="Aptos Display" panose="02110004020202020204"/>
            </a:rPr>
            <a:t>model, we can classify a new phone that company purchased into respective group</a:t>
          </a:r>
          <a:r>
            <a:rPr lang="en-US" dirty="0"/>
            <a:t>.</a:t>
          </a:r>
        </a:p>
      </dgm:t>
    </dgm:pt>
    <dgm:pt modelId="{7EA0FC36-8A35-4839-A90F-94D4257B46E8}" type="parTrans" cxnId="{13343FD9-492E-4494-B325-EAA0435C7206}">
      <dgm:prSet/>
      <dgm:spPr/>
      <dgm:t>
        <a:bodyPr/>
        <a:lstStyle/>
        <a:p>
          <a:endParaRPr lang="en-US"/>
        </a:p>
      </dgm:t>
    </dgm:pt>
    <dgm:pt modelId="{E157617A-600B-4F7E-9860-1D27A46F7066}" type="sibTrans" cxnId="{13343FD9-492E-4494-B325-EAA0435C7206}">
      <dgm:prSet/>
      <dgm:spPr/>
      <dgm:t>
        <a:bodyPr/>
        <a:lstStyle/>
        <a:p>
          <a:endParaRPr lang="en-US"/>
        </a:p>
      </dgm:t>
    </dgm:pt>
    <dgm:pt modelId="{588FC7EC-45AC-423B-8ED2-75200EFA5968}" type="pres">
      <dgm:prSet presAssocID="{0921E557-D633-4CB7-8421-2E029D7C78A3}" presName="root" presStyleCnt="0">
        <dgm:presLayoutVars>
          <dgm:dir/>
          <dgm:resizeHandles val="exact"/>
        </dgm:presLayoutVars>
      </dgm:prSet>
      <dgm:spPr/>
    </dgm:pt>
    <dgm:pt modelId="{C4544F70-8EE4-468F-B8EF-6963D3AB4C69}" type="pres">
      <dgm:prSet presAssocID="{0921E557-D633-4CB7-8421-2E029D7C78A3}" presName="container" presStyleCnt="0">
        <dgm:presLayoutVars>
          <dgm:dir/>
          <dgm:resizeHandles val="exact"/>
        </dgm:presLayoutVars>
      </dgm:prSet>
      <dgm:spPr/>
    </dgm:pt>
    <dgm:pt modelId="{3C7E0BCE-9680-4CE1-AD95-7EF79CB5759B}" type="pres">
      <dgm:prSet presAssocID="{9F99A189-CB97-41A3-AAC8-84F487590E1C}" presName="compNode" presStyleCnt="0"/>
      <dgm:spPr/>
    </dgm:pt>
    <dgm:pt modelId="{1D383C06-0C25-4BE1-89DC-82EAEF2D179F}" type="pres">
      <dgm:prSet presAssocID="{9F99A189-CB97-41A3-AAC8-84F487590E1C}" presName="iconBgRect" presStyleLbl="bgShp" presStyleIdx="0" presStyleCnt="2"/>
      <dgm:spPr/>
    </dgm:pt>
    <dgm:pt modelId="{4FF7685D-5E41-4808-AD23-157AAFAC9794}" type="pres">
      <dgm:prSet presAssocID="{9F99A189-CB97-41A3-AAC8-84F487590E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3E51EEFE-844D-4966-AA15-DAB682A03F3D}" type="pres">
      <dgm:prSet presAssocID="{9F99A189-CB97-41A3-AAC8-84F487590E1C}" presName="spaceRect" presStyleCnt="0"/>
      <dgm:spPr/>
    </dgm:pt>
    <dgm:pt modelId="{8190E0A0-1EE1-44CD-8CEE-491418C83780}" type="pres">
      <dgm:prSet presAssocID="{9F99A189-CB97-41A3-AAC8-84F487590E1C}" presName="textRect" presStyleLbl="revTx" presStyleIdx="0" presStyleCnt="2">
        <dgm:presLayoutVars>
          <dgm:chMax val="1"/>
          <dgm:chPref val="1"/>
        </dgm:presLayoutVars>
      </dgm:prSet>
      <dgm:spPr/>
    </dgm:pt>
    <dgm:pt modelId="{A3B5A1DB-4E32-4D47-A392-7C7A4C491679}" type="pres">
      <dgm:prSet presAssocID="{1DE1DD0E-0A24-436A-9D2C-DF0DC985BFCF}" presName="sibTrans" presStyleLbl="sibTrans2D1" presStyleIdx="0" presStyleCnt="0"/>
      <dgm:spPr/>
    </dgm:pt>
    <dgm:pt modelId="{6D6AF8A7-AE18-4FF7-952D-784DD13A4FD3}" type="pres">
      <dgm:prSet presAssocID="{07F49223-9A6F-47E1-8142-2773D78E59AF}" presName="compNode" presStyleCnt="0"/>
      <dgm:spPr/>
    </dgm:pt>
    <dgm:pt modelId="{ECA82F11-F990-458D-A608-3EF6778F09DC}" type="pres">
      <dgm:prSet presAssocID="{07F49223-9A6F-47E1-8142-2773D78E59AF}" presName="iconBgRect" presStyleLbl="bgShp" presStyleIdx="1" presStyleCnt="2"/>
      <dgm:spPr/>
    </dgm:pt>
    <dgm:pt modelId="{36C1715A-6018-4A95-A998-F4847176C675}" type="pres">
      <dgm:prSet presAssocID="{07F49223-9A6F-47E1-8142-2773D78E59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365EBEB-0654-4B6C-AC9F-A3F9A65B7459}" type="pres">
      <dgm:prSet presAssocID="{07F49223-9A6F-47E1-8142-2773D78E59AF}" presName="spaceRect" presStyleCnt="0"/>
      <dgm:spPr/>
    </dgm:pt>
    <dgm:pt modelId="{4B4BD56E-23A3-452A-A677-6145A36689EA}" type="pres">
      <dgm:prSet presAssocID="{07F49223-9A6F-47E1-8142-2773D78E59AF}" presName="textRect" presStyleLbl="revTx" presStyleIdx="1" presStyleCnt="2">
        <dgm:presLayoutVars>
          <dgm:chMax val="1"/>
          <dgm:chPref val="1"/>
        </dgm:presLayoutVars>
      </dgm:prSet>
      <dgm:spPr/>
    </dgm:pt>
  </dgm:ptLst>
  <dgm:cxnLst>
    <dgm:cxn modelId="{A7179E69-9AE9-47D0-BE16-4997346E40BA}" type="presOf" srcId="{07F49223-9A6F-47E1-8142-2773D78E59AF}" destId="{4B4BD56E-23A3-452A-A677-6145A36689EA}" srcOrd="0" destOrd="0" presId="urn:microsoft.com/office/officeart/2018/2/layout/IconCircleList"/>
    <dgm:cxn modelId="{BA3A8C7E-615A-4A8E-A5BC-7DB8083EF86E}" type="presOf" srcId="{1DE1DD0E-0A24-436A-9D2C-DF0DC985BFCF}" destId="{A3B5A1DB-4E32-4D47-A392-7C7A4C491679}" srcOrd="0" destOrd="0" presId="urn:microsoft.com/office/officeart/2018/2/layout/IconCircleList"/>
    <dgm:cxn modelId="{AB6C4F93-944D-4DE3-BD39-3875A2064001}" type="presOf" srcId="{0921E557-D633-4CB7-8421-2E029D7C78A3}" destId="{588FC7EC-45AC-423B-8ED2-75200EFA5968}" srcOrd="0" destOrd="0" presId="urn:microsoft.com/office/officeart/2018/2/layout/IconCircleList"/>
    <dgm:cxn modelId="{BBE538A7-5859-41B6-BDE7-B3AD549F6026}" type="presOf" srcId="{9F99A189-CB97-41A3-AAC8-84F487590E1C}" destId="{8190E0A0-1EE1-44CD-8CEE-491418C83780}" srcOrd="0" destOrd="0" presId="urn:microsoft.com/office/officeart/2018/2/layout/IconCircleList"/>
    <dgm:cxn modelId="{EC3059B7-CCF1-44B0-A06D-B23EED7712E9}" srcId="{0921E557-D633-4CB7-8421-2E029D7C78A3}" destId="{9F99A189-CB97-41A3-AAC8-84F487590E1C}" srcOrd="0" destOrd="0" parTransId="{CC71B8B0-2C82-4D86-9871-D3CBF7D2F7EF}" sibTransId="{1DE1DD0E-0A24-436A-9D2C-DF0DC985BFCF}"/>
    <dgm:cxn modelId="{13343FD9-492E-4494-B325-EAA0435C7206}" srcId="{0921E557-D633-4CB7-8421-2E029D7C78A3}" destId="{07F49223-9A6F-47E1-8142-2773D78E59AF}" srcOrd="1" destOrd="0" parTransId="{7EA0FC36-8A35-4839-A90F-94D4257B46E8}" sibTransId="{E157617A-600B-4F7E-9860-1D27A46F7066}"/>
    <dgm:cxn modelId="{486F79F8-9A89-438B-8039-89A07A9D3570}" type="presParOf" srcId="{588FC7EC-45AC-423B-8ED2-75200EFA5968}" destId="{C4544F70-8EE4-468F-B8EF-6963D3AB4C69}" srcOrd="0" destOrd="0" presId="urn:microsoft.com/office/officeart/2018/2/layout/IconCircleList"/>
    <dgm:cxn modelId="{B22CFCF1-30C9-4BCA-9632-E40709658F79}" type="presParOf" srcId="{C4544F70-8EE4-468F-B8EF-6963D3AB4C69}" destId="{3C7E0BCE-9680-4CE1-AD95-7EF79CB5759B}" srcOrd="0" destOrd="0" presId="urn:microsoft.com/office/officeart/2018/2/layout/IconCircleList"/>
    <dgm:cxn modelId="{9774F955-29E3-413D-83B3-4D1358508151}" type="presParOf" srcId="{3C7E0BCE-9680-4CE1-AD95-7EF79CB5759B}" destId="{1D383C06-0C25-4BE1-89DC-82EAEF2D179F}" srcOrd="0" destOrd="0" presId="urn:microsoft.com/office/officeart/2018/2/layout/IconCircleList"/>
    <dgm:cxn modelId="{66D41BB2-FFFB-4D5F-B83A-0F10C8028FA0}" type="presParOf" srcId="{3C7E0BCE-9680-4CE1-AD95-7EF79CB5759B}" destId="{4FF7685D-5E41-4808-AD23-157AAFAC9794}" srcOrd="1" destOrd="0" presId="urn:microsoft.com/office/officeart/2018/2/layout/IconCircleList"/>
    <dgm:cxn modelId="{3943C488-06CF-4ADA-8C74-3883A92CBC6D}" type="presParOf" srcId="{3C7E0BCE-9680-4CE1-AD95-7EF79CB5759B}" destId="{3E51EEFE-844D-4966-AA15-DAB682A03F3D}" srcOrd="2" destOrd="0" presId="urn:microsoft.com/office/officeart/2018/2/layout/IconCircleList"/>
    <dgm:cxn modelId="{D111AB4C-B33C-40B3-975D-8BCC1B3C56C1}" type="presParOf" srcId="{3C7E0BCE-9680-4CE1-AD95-7EF79CB5759B}" destId="{8190E0A0-1EE1-44CD-8CEE-491418C83780}" srcOrd="3" destOrd="0" presId="urn:microsoft.com/office/officeart/2018/2/layout/IconCircleList"/>
    <dgm:cxn modelId="{F692BFD1-F196-41EA-B8D5-F206A5AE91FC}" type="presParOf" srcId="{C4544F70-8EE4-468F-B8EF-6963D3AB4C69}" destId="{A3B5A1DB-4E32-4D47-A392-7C7A4C491679}" srcOrd="1" destOrd="0" presId="urn:microsoft.com/office/officeart/2018/2/layout/IconCircleList"/>
    <dgm:cxn modelId="{F18F7761-07CD-49A7-A820-1579483AEBCE}" type="presParOf" srcId="{C4544F70-8EE4-468F-B8EF-6963D3AB4C69}" destId="{6D6AF8A7-AE18-4FF7-952D-784DD13A4FD3}" srcOrd="2" destOrd="0" presId="urn:microsoft.com/office/officeart/2018/2/layout/IconCircleList"/>
    <dgm:cxn modelId="{6CBF2950-2192-4FD4-B046-E69729ECA8D7}" type="presParOf" srcId="{6D6AF8A7-AE18-4FF7-952D-784DD13A4FD3}" destId="{ECA82F11-F990-458D-A608-3EF6778F09DC}" srcOrd="0" destOrd="0" presId="urn:microsoft.com/office/officeart/2018/2/layout/IconCircleList"/>
    <dgm:cxn modelId="{B54FCD79-AF03-4420-AA49-8AD3CF928D64}" type="presParOf" srcId="{6D6AF8A7-AE18-4FF7-952D-784DD13A4FD3}" destId="{36C1715A-6018-4A95-A998-F4847176C675}" srcOrd="1" destOrd="0" presId="urn:microsoft.com/office/officeart/2018/2/layout/IconCircleList"/>
    <dgm:cxn modelId="{557E09FF-1B2F-41BB-A0BF-35F180A61FDF}" type="presParOf" srcId="{6D6AF8A7-AE18-4FF7-952D-784DD13A4FD3}" destId="{B365EBEB-0654-4B6C-AC9F-A3F9A65B7459}" srcOrd="2" destOrd="0" presId="urn:microsoft.com/office/officeart/2018/2/layout/IconCircleList"/>
    <dgm:cxn modelId="{430DDFBD-86F5-4DE3-A2DE-255C29658312}" type="presParOf" srcId="{6D6AF8A7-AE18-4FF7-952D-784DD13A4FD3}" destId="{4B4BD56E-23A3-452A-A677-6145A36689E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95761-A3F9-424F-95EF-06677EBB71D5}">
      <dsp:nvSpPr>
        <dsp:cNvPr id="0" name=""/>
        <dsp:cNvSpPr/>
      </dsp:nvSpPr>
      <dsp:spPr>
        <a:xfrm>
          <a:off x="726200" y="364098"/>
          <a:ext cx="1164375" cy="116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88280-1FE8-44BD-933B-711A5E074B81}">
      <dsp:nvSpPr>
        <dsp:cNvPr id="0" name=""/>
        <dsp:cNvSpPr/>
      </dsp:nvSpPr>
      <dsp:spPr>
        <a:xfrm>
          <a:off x="14637" y="1964263"/>
          <a:ext cx="25875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This will help Cell Corp in creating a webpage targeting customers to check how much the price they would get in the market if they were willing to sell their mobile phones. </a:t>
          </a:r>
          <a:endParaRPr lang="en-US" sz="1400" kern="1200" dirty="0"/>
        </a:p>
      </dsp:txBody>
      <dsp:txXfrm>
        <a:off x="14637" y="1964263"/>
        <a:ext cx="2587500" cy="1305000"/>
      </dsp:txXfrm>
    </dsp:sp>
    <dsp:sp modelId="{1F999B47-0649-4824-9225-E82302649E26}">
      <dsp:nvSpPr>
        <dsp:cNvPr id="0" name=""/>
        <dsp:cNvSpPr/>
      </dsp:nvSpPr>
      <dsp:spPr>
        <a:xfrm>
          <a:off x="3766512" y="364098"/>
          <a:ext cx="1164375" cy="116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661B6A-8C75-4874-A6A8-1181FE7C8185}">
      <dsp:nvSpPr>
        <dsp:cNvPr id="0" name=""/>
        <dsp:cNvSpPr/>
      </dsp:nvSpPr>
      <dsp:spPr>
        <a:xfrm>
          <a:off x="3054950" y="1964263"/>
          <a:ext cx="258750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Also, for a company to buy phones for less than the predicted price in the market and resell them at a predicted price or strategize the prices.</a:t>
          </a:r>
        </a:p>
      </dsp:txBody>
      <dsp:txXfrm>
        <a:off x="3054950" y="1964263"/>
        <a:ext cx="2587500" cy="130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83C06-0C25-4BE1-89DC-82EAEF2D179F}">
      <dsp:nvSpPr>
        <dsp:cNvPr id="0" name=""/>
        <dsp:cNvSpPr/>
      </dsp:nvSpPr>
      <dsp:spPr>
        <a:xfrm>
          <a:off x="282221" y="11587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7685D-5E41-4808-AD23-157AAFAC9794}">
      <dsp:nvSpPr>
        <dsp:cNvPr id="0" name=""/>
        <dsp:cNvSpPr/>
      </dsp:nvSpPr>
      <dsp:spPr>
        <a:xfrm>
          <a:off x="570337" y="14468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0E0A0-1EE1-44CD-8CEE-491418C83780}">
      <dsp:nvSpPr>
        <dsp:cNvPr id="0" name=""/>
        <dsp:cNvSpPr/>
      </dsp:nvSpPr>
      <dsp:spPr>
        <a:xfrm>
          <a:off x="1948202" y="11587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Group similar phones based on their specifications, which can help the company in enabling targeted recommendations for customers.</a:t>
          </a:r>
        </a:p>
      </dsp:txBody>
      <dsp:txXfrm>
        <a:off x="1948202" y="1158709"/>
        <a:ext cx="3233964" cy="1371985"/>
      </dsp:txXfrm>
    </dsp:sp>
    <dsp:sp modelId="{ECA82F11-F990-458D-A608-3EF6778F09DC}">
      <dsp:nvSpPr>
        <dsp:cNvPr id="0" name=""/>
        <dsp:cNvSpPr/>
      </dsp:nvSpPr>
      <dsp:spPr>
        <a:xfrm>
          <a:off x="5745661" y="11587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1715A-6018-4A95-A998-F4847176C675}">
      <dsp:nvSpPr>
        <dsp:cNvPr id="0" name=""/>
        <dsp:cNvSpPr/>
      </dsp:nvSpPr>
      <dsp:spPr>
        <a:xfrm>
          <a:off x="6033778" y="14468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4BD56E-23A3-452A-A677-6145A36689EA}">
      <dsp:nvSpPr>
        <dsp:cNvPr id="0" name=""/>
        <dsp:cNvSpPr/>
      </dsp:nvSpPr>
      <dsp:spPr>
        <a:xfrm>
          <a:off x="7411643" y="11587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Aptos Display" panose="02110004020202020204"/>
            </a:rPr>
            <a:t>By classification</a:t>
          </a:r>
          <a:r>
            <a:rPr lang="en-US" sz="1800" kern="1200" dirty="0"/>
            <a:t> </a:t>
          </a:r>
          <a:r>
            <a:rPr lang="en-US" sz="1800" kern="1200" dirty="0">
              <a:latin typeface="Aptos Display" panose="02110004020202020204"/>
            </a:rPr>
            <a:t>model, we can classify a new phone that company purchased into respective group</a:t>
          </a:r>
          <a:r>
            <a:rPr lang="en-US" sz="1800" kern="1200" dirty="0"/>
            <a:t>.</a:t>
          </a:r>
        </a:p>
      </dsp:txBody>
      <dsp:txXfrm>
        <a:off x="7411643" y="1158709"/>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8T17:45:01.435"/>
    </inkml:context>
    <inkml:brush xml:id="br0">
      <inkml:brushProperty name="width" value="0.1" units="cm"/>
      <inkml:brushProperty name="height" value="0.1" units="cm"/>
      <inkml:brushProperty name="color" value="#E71224"/>
    </inkml:brush>
  </inkml:definitions>
  <inkml:trace contextRef="#ctx0" brushRef="#br0">6160 9520 16383 0 0,'-5'0'0'0'0,"-8"0"0"0"0,-2 5 0 0 0,-3 3 0 0 0,-5-1 0 0 0,-4 4 0 0 0,-3 1 0 0 0,-2-2 0 0 0,-1-3 0 0 0,5 3 0 0 0,1 0 0 0 0,0 4 0 0 0,5 5 0 0 0,0-1 0 0 0,-2-3 0 0 0,-2-4 0 0 0,-2-4 0 0 0,-3-4 0 0 0,5 4 0 0 0,6 7 0 0 0,7 5 0 0 0,6 6 0 0 0,3 5 0 0 0,3 2 0 0 0,2 1 0 0 0,6-4 0 0 0,7-3 0 0 0,2 2 0 0 0,-2 0 0 0 0,-4 7 0 0 0,3-2 0 0 0,-2-2 0 0 0,4-5 0 0 0,-1-2 0 0 0,-3 0 0 0 0,2 3 0 0 0,5 1 0 0 0,4-3 0 0 0,0-1 0 0 0,-5 1 0 0 0,0-3 0 0 0,-2 0 0 0 0,2-4 0 0 0,3-5 0 0 0,4-4 0 0 0,4-4 0 0 0,2-3 0 0 0,3-2 0 0 0,-6-6 0 0 0,-6-8 0 0 0,-2-2 0 0 0,-4-3 0 0 0,-4-5 0 0 0,1 3 0 0 0,5 4 0 0 0,-1-1 0 0 0,-4-2 0 0 0,3 2 0 0 0,4 3 0 0 0,4 6 0 0 0,5 3 0 0 0,2 3 0 0 0,-4-3 0 0 0,0-2 0 0 0,1 2 0 0 0,-5-5 0 0 0,1 1 0 0 0,1 1 0 0 0,-4-4 0 0 0,-4-4 0 0 0,-6-6 0 0 0,-4-4 0 0 0,-3-3 0 0 0,-2-3 0 0 0,-7 6 0 0 0,-3 0 0 0 0,1 0 0 0 0,-4 4 0 0 0,0 1 0 0 0,-4-2 0 0 0,1-2 0 0 0,-2 3 0 0 0,1 0 0 0 0,3-2 0 0 0,-1-2 0 0 0,-4 4 0 0 0,1-1 0 0 0,3-1 0 0 0,-1 3 0 0 0,-4 6 0 0 0,1 0 0 0 0,-2 2 0 0 0,-3 4 0 0 0,3 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8T17:01:03.874"/>
    </inkml:context>
    <inkml:brush xml:id="br0">
      <inkml:brushProperty name="width" value="0.1" units="cm"/>
      <inkml:brushProperty name="height" value="0.1" units="cm"/>
      <inkml:brushProperty name="color" value="#E71224"/>
    </inkml:brush>
  </inkml:definitions>
  <inkml:trace contextRef="#ctx0" brushRef="#br0">14256 6366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8T17:01:03.875"/>
    </inkml:context>
    <inkml:brush xml:id="br0">
      <inkml:brushProperty name="width" value="0.1" units="cm"/>
      <inkml:brushProperty name="height" value="0.1" units="cm"/>
      <inkml:brushProperty name="color" value="#E71224"/>
    </inkml:brush>
  </inkml:definitions>
  <inkml:trace contextRef="#ctx0" brushRef="#br0">17071 2598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8T17:01:03.876"/>
    </inkml:context>
    <inkml:brush xml:id="br0">
      <inkml:brushProperty name="width" value="0.1" units="cm"/>
      <inkml:brushProperty name="height" value="0.1" units="cm"/>
      <inkml:brushProperty name="color" value="#E71224"/>
    </inkml:brush>
  </inkml:definitions>
  <inkml:trace contextRef="#ctx0" brushRef="#br0">19420 2916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1C1F5-6305-49C0-8883-5251353E302E}"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91E04-7E53-4E11-99AB-51FD493E3F0E}" type="slidenum">
              <a:rPr lang="en-US" smtClean="0"/>
              <a:t>‹#›</a:t>
            </a:fld>
            <a:endParaRPr lang="en-US"/>
          </a:p>
        </p:txBody>
      </p:sp>
    </p:spTree>
    <p:extLst>
      <p:ext uri="{BB962C8B-B14F-4D97-AF65-F5344CB8AC3E}">
        <p14:creationId xmlns:p14="http://schemas.microsoft.com/office/powerpoint/2010/main" val="160711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a:lnSpc>
                <a:spcPct val="150000"/>
              </a:lnSpc>
              <a:spcBef>
                <a:spcPts val="1800"/>
              </a:spcBef>
              <a:spcAft>
                <a:spcPts val="1800"/>
              </a:spcAft>
            </a:pP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Cluster Interpretation:</a:t>
            </a:r>
          </a:p>
          <a:p>
            <a:pPr marL="342900" lvl="0" indent="-342900" algn="just">
              <a:lnSpc>
                <a:spcPct val="150000"/>
              </a:lnSpc>
              <a:spcBef>
                <a:spcPts val="1800"/>
              </a:spcBef>
              <a:spcAft>
                <a:spcPts val="1800"/>
              </a:spcAft>
              <a:buFont typeface="Symbol" panose="05050102010706020507" pitchFamily="18" charset="2"/>
              <a:buChar char=""/>
            </a:pPr>
            <a:r>
              <a:rPr lang="en-US" sz="1800" b="1"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Cluster 1: </a:t>
            </a:r>
            <a:endPar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p>
            <a:pPr indent="457200" algn="just">
              <a:lnSpc>
                <a:spcPct val="150000"/>
              </a:lnSpc>
              <a:spcBef>
                <a:spcPts val="1800"/>
              </a:spcBef>
              <a:spcAft>
                <a:spcPts val="1800"/>
              </a:spcAft>
            </a:pP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This cluster has avg release year of 2016 and 85% of low internal memory and 88% of mid-range ram, battery was distributed low and mid almost evenly. Has  55% low font camera and 48% high rear camera. This cluster contains avg weight of phones in market as 13 </a:t>
            </a:r>
            <a:r>
              <a:rPr lang="en-US" sz="1800" dirty="0" err="1">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cms</a:t>
            </a: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a:t>
            </a:r>
          </a:p>
          <a:p>
            <a:pPr marL="342900" lvl="0" indent="-342900" algn="just">
              <a:lnSpc>
                <a:spcPct val="150000"/>
              </a:lnSpc>
              <a:spcBef>
                <a:spcPts val="1800"/>
              </a:spcBef>
              <a:spcAft>
                <a:spcPts val="1800"/>
              </a:spcAft>
              <a:buFont typeface="Symbol" panose="05050102010706020507" pitchFamily="18" charset="2"/>
              <a:buChar char=""/>
            </a:pPr>
            <a:r>
              <a:rPr lang="en-US" sz="1800" b="1"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Cluster 2:</a:t>
            </a:r>
            <a:endPar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p>
            <a:pPr indent="457200" algn="just">
              <a:lnSpc>
                <a:spcPct val="150000"/>
              </a:lnSpc>
              <a:spcBef>
                <a:spcPts val="1800"/>
              </a:spcBef>
              <a:spcAft>
                <a:spcPts val="1800"/>
              </a:spcAft>
            </a:pP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From figure 9.2-3 cluster interpretation we could see cluster 2 which has less width has screen size at 23.16 compared to others screen size around 12 to 15 same with battery cluster 2 is bigger compared to others with this we could confirm that cluster 2 has mobile tablets not phones because the phones can’t be bigger than 16 </a:t>
            </a:r>
            <a:r>
              <a:rPr lang="en-US" sz="1800" dirty="0" err="1">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cms</a:t>
            </a: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 in the present scenario.</a:t>
            </a:r>
          </a:p>
          <a:p>
            <a:pPr marL="457200" algn="just">
              <a:lnSpc>
                <a:spcPct val="150000"/>
              </a:lnSpc>
              <a:spcBef>
                <a:spcPts val="1800"/>
              </a:spcBef>
            </a:pP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 </a:t>
            </a:r>
          </a:p>
          <a:p>
            <a:pPr marL="342900" lvl="0" indent="-342900" algn="just">
              <a:lnSpc>
                <a:spcPct val="150000"/>
              </a:lnSpc>
              <a:spcAft>
                <a:spcPts val="1800"/>
              </a:spcAft>
              <a:buFont typeface="Symbol" panose="05050102010706020507" pitchFamily="18" charset="2"/>
              <a:buChar char=""/>
            </a:pPr>
            <a:r>
              <a:rPr lang="en-US" sz="1800" b="1"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Cluster 3:</a:t>
            </a:r>
            <a:endPar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p>
            <a:pPr indent="457200" algn="just">
              <a:lnSpc>
                <a:spcPct val="150000"/>
              </a:lnSpc>
              <a:spcBef>
                <a:spcPts val="1800"/>
              </a:spcBef>
              <a:spcAft>
                <a:spcPts val="1800"/>
              </a:spcAft>
            </a:pP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Cluster contains avg screen size of 12 and has many not android or IOS mobile phones compared to others. This cluster contains mobiles with least weight and avg release year around 2015. 96 percent internal memory low category ,mid range ram, evenly distributed in rear camera. 76% of low front camera and has 70% in low battery range.</a:t>
            </a:r>
          </a:p>
          <a:p>
            <a:pPr marL="342900" lvl="0" indent="-342900" algn="just">
              <a:lnSpc>
                <a:spcPct val="150000"/>
              </a:lnSpc>
              <a:spcBef>
                <a:spcPts val="1800"/>
              </a:spcBef>
              <a:spcAft>
                <a:spcPts val="1800"/>
              </a:spcAft>
              <a:buFont typeface="Symbol" panose="05050102010706020507" pitchFamily="18" charset="2"/>
              <a:buChar char=""/>
            </a:pPr>
            <a:r>
              <a:rPr lang="en-US" sz="1800" b="1"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Cluster 4:</a:t>
            </a:r>
            <a:endPar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p>
            <a:pPr indent="457200" algn="just">
              <a:lnSpc>
                <a:spcPct val="150000"/>
              </a:lnSpc>
              <a:spcBef>
                <a:spcPts val="1800"/>
              </a:spcBef>
              <a:spcAft>
                <a:spcPts val="1800"/>
              </a:spcAft>
            </a:pP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This cluster contains oldest phones in the market as avg year is 2014 and has least screen size compared to others and has low internal memory but has mid-range ram. Rear camera was evenly distributed among three categories and has low front camera and battery.</a:t>
            </a:r>
          </a:p>
          <a:p>
            <a:pPr marL="342900" lvl="0" indent="-342900" algn="just">
              <a:lnSpc>
                <a:spcPct val="150000"/>
              </a:lnSpc>
              <a:spcBef>
                <a:spcPts val="1800"/>
              </a:spcBef>
              <a:buFont typeface="Symbol" panose="05050102010706020507" pitchFamily="18" charset="2"/>
              <a:buChar char=""/>
            </a:pPr>
            <a:r>
              <a:rPr lang="en-US" sz="1800" b="1"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Cluster 5:</a:t>
            </a:r>
            <a:endPar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endParaRPr>
          </a:p>
          <a:p>
            <a:pPr marL="457200" indent="457200" algn="just">
              <a:lnSpc>
                <a:spcPct val="150000"/>
              </a:lnSpc>
              <a:spcAft>
                <a:spcPts val="1800"/>
              </a:spcAft>
            </a:pP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This cluster contains phones with </a:t>
            </a:r>
            <a:r>
              <a:rPr lang="en-US" sz="1800" dirty="0" err="1">
                <a:solidFill>
                  <a:srgbClr val="000000"/>
                </a:solidFill>
                <a:effectLst/>
                <a:latin typeface="Arial" panose="020B0604020202020204" pitchFamily="34" charset="0"/>
                <a:ea typeface="SimSun" panose="02010600030101010101" pitchFamily="2" charset="-122"/>
                <a:cs typeface="Times New Roman" panose="02020603050405020304" pitchFamily="18" charset="0"/>
              </a:rPr>
              <a:t>os</a:t>
            </a:r>
            <a:r>
              <a:rPr lang="en-U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 which are mostly either android or IOS since it has 9.87 since android and IOS has weightage compared to others. The screen size is high compared to others at 15.89 as avg size. Weight is also high compared to other exclude cluster 2.and this cluster contains latest mobile phones since avg release year is 2019. Contains 54% of internal memory low means 0-64 and 38% of mid-range internal memory and ram is high compared to all other columns. This cluster has mid and high for both rear camera and front camera. as for the battery has above 83% mid-range batteries.</a:t>
            </a:r>
          </a:p>
          <a:p>
            <a:endParaRPr lang="en-US" dirty="0"/>
          </a:p>
        </p:txBody>
      </p:sp>
      <p:sp>
        <p:nvSpPr>
          <p:cNvPr id="4" name="Slide Number Placeholder 3"/>
          <p:cNvSpPr>
            <a:spLocks noGrp="1"/>
          </p:cNvSpPr>
          <p:nvPr>
            <p:ph type="sldNum" sz="quarter" idx="5"/>
          </p:nvPr>
        </p:nvSpPr>
        <p:spPr/>
        <p:txBody>
          <a:bodyPr/>
          <a:lstStyle/>
          <a:p>
            <a:fld id="{82E91E04-7E53-4E11-99AB-51FD493E3F0E}" type="slidenum">
              <a:rPr lang="en-US" smtClean="0"/>
              <a:t>9</a:t>
            </a:fld>
            <a:endParaRPr lang="en-US"/>
          </a:p>
        </p:txBody>
      </p:sp>
    </p:spTree>
    <p:extLst>
      <p:ext uri="{BB962C8B-B14F-4D97-AF65-F5344CB8AC3E}">
        <p14:creationId xmlns:p14="http://schemas.microsoft.com/office/powerpoint/2010/main" val="76549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3BFD-8C4D-25B4-7552-B812B50AD1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3F820A-2161-9D96-2742-184CA2CA1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9C8ACF-D454-C624-DD20-561161AE876D}"/>
              </a:ext>
            </a:extLst>
          </p:cNvPr>
          <p:cNvSpPr>
            <a:spLocks noGrp="1"/>
          </p:cNvSpPr>
          <p:nvPr>
            <p:ph type="dt" sz="half" idx="10"/>
          </p:nvPr>
        </p:nvSpPr>
        <p:spPr/>
        <p:txBody>
          <a:bodyPr/>
          <a:lstStyle/>
          <a:p>
            <a:pPr algn="r"/>
            <a:fld id="{1449AA12-8195-4182-A7AC-2E7E59DFBDAF}" type="datetimeFigureOut">
              <a:rPr lang="en-US" smtClean="0"/>
              <a:pPr algn="r"/>
              <a:t>5/8/2024</a:t>
            </a:fld>
            <a:endParaRPr lang="en-US"/>
          </a:p>
        </p:txBody>
      </p:sp>
      <p:sp>
        <p:nvSpPr>
          <p:cNvPr id="5" name="Footer Placeholder 4">
            <a:extLst>
              <a:ext uri="{FF2B5EF4-FFF2-40B4-BE49-F238E27FC236}">
                <a16:creationId xmlns:a16="http://schemas.microsoft.com/office/drawing/2014/main" id="{A210B353-8D2C-5603-2E22-EB644046DFD4}"/>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0B313B49-418F-75BA-17B2-CD921732BB7D}"/>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88513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E31E-A293-38AE-DFA7-6DFB8FEF75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5C834D-DA20-0D22-0B98-13874F99A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ED195-D934-D55B-D9E3-8468F66F27EE}"/>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5" name="Footer Placeholder 4">
            <a:extLst>
              <a:ext uri="{FF2B5EF4-FFF2-40B4-BE49-F238E27FC236}">
                <a16:creationId xmlns:a16="http://schemas.microsoft.com/office/drawing/2014/main" id="{88C99423-1283-F9E4-4679-8B46C4CC0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89656-A445-C1A4-4218-7F0DFC6E517C}"/>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57883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F8400-45CC-CA3F-19BD-11E53C60E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603167-9B38-8223-5A89-CCEE39379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07EDD-9541-F9D8-6758-56490DA22BD6}"/>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5" name="Footer Placeholder 4">
            <a:extLst>
              <a:ext uri="{FF2B5EF4-FFF2-40B4-BE49-F238E27FC236}">
                <a16:creationId xmlns:a16="http://schemas.microsoft.com/office/drawing/2014/main" id="{F47D3492-CFE9-3380-04B4-B745841B0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CC3A5-1F83-1BB4-8E8C-AF364D200173}"/>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74415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B3CC-02AD-CBBA-B3AB-E0096B7305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46E14-660C-2C95-DB6F-EAE1AEC19A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9DB16-0978-EDAD-ECD7-E39D4D074A5F}"/>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5" name="Footer Placeholder 4">
            <a:extLst>
              <a:ext uri="{FF2B5EF4-FFF2-40B4-BE49-F238E27FC236}">
                <a16:creationId xmlns:a16="http://schemas.microsoft.com/office/drawing/2014/main" id="{27892F60-BA5C-D312-37C5-263723468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0C748-BF19-CE8B-472F-02BC3A06C8C7}"/>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70708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93FA-7FE0-C8A8-3276-E4B06780D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BB1F62-9CCF-8604-D352-A267C3535A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23057-24EE-5C64-E29D-67F7A536E70F}"/>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5" name="Footer Placeholder 4">
            <a:extLst>
              <a:ext uri="{FF2B5EF4-FFF2-40B4-BE49-F238E27FC236}">
                <a16:creationId xmlns:a16="http://schemas.microsoft.com/office/drawing/2014/main" id="{014A2DE5-A489-17CE-6E82-8DCA9500F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D30A4-0E84-C4F0-CAEC-D4B254EF4D62}"/>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7243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41CD-B839-56D1-F5CF-6513748B0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0B3FE-179B-217B-1252-9056A3368F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5AB049-3B46-41C3-7AB5-B63685468A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1B301D-A221-BB9A-C0CD-5F9F51077E36}"/>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6" name="Footer Placeholder 5">
            <a:extLst>
              <a:ext uri="{FF2B5EF4-FFF2-40B4-BE49-F238E27FC236}">
                <a16:creationId xmlns:a16="http://schemas.microsoft.com/office/drawing/2014/main" id="{90A48D6A-8937-08D7-23D0-109D70161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E562-28B0-158A-2FBA-908F16F62102}"/>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99276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E99E-695F-7E0D-92B5-635A17629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BF274-AABA-7570-E324-6C7C5C57A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9C036-096A-EFE2-7D13-637FD41DB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3E8F-12F1-945F-08B0-7F081C20A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81B2E-97B6-2056-8333-E692EE869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91BF77-FBBF-F589-B923-2435F11C1CCF}"/>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8" name="Footer Placeholder 7">
            <a:extLst>
              <a:ext uri="{FF2B5EF4-FFF2-40B4-BE49-F238E27FC236}">
                <a16:creationId xmlns:a16="http://schemas.microsoft.com/office/drawing/2014/main" id="{740EE7C1-19B5-1AA0-1B56-35B6D74557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E9DFDE-83F9-A18C-692B-7FA4BE79D527}"/>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1580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A1B1-39D2-A037-C7DC-215AA728CD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90B4E4-CCA5-3149-29B0-E0EBA7517663}"/>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4" name="Footer Placeholder 3">
            <a:extLst>
              <a:ext uri="{FF2B5EF4-FFF2-40B4-BE49-F238E27FC236}">
                <a16:creationId xmlns:a16="http://schemas.microsoft.com/office/drawing/2014/main" id="{AFF7CB2E-EC8A-1400-A3C1-0DA741E6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7953D-A336-2349-9ADD-24F494F13FF6}"/>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650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8E33F-A0CC-8EE7-ACF6-01F67EE65CC8}"/>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3" name="Footer Placeholder 2">
            <a:extLst>
              <a:ext uri="{FF2B5EF4-FFF2-40B4-BE49-F238E27FC236}">
                <a16:creationId xmlns:a16="http://schemas.microsoft.com/office/drawing/2014/main" id="{8FCCDEFC-0608-0262-1E3F-0D1A726652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CF7F47-0AD6-6D45-64D5-6DD73F17DB3F}"/>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31854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6459-C65D-FF00-1797-167E24B56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F41E10-BBD7-A1DE-5060-46E722B34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876942-966A-9D7F-A2F8-D69009E0F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18A12-E43B-8D4F-59B3-B574A3F6547B}"/>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6" name="Footer Placeholder 5">
            <a:extLst>
              <a:ext uri="{FF2B5EF4-FFF2-40B4-BE49-F238E27FC236}">
                <a16:creationId xmlns:a16="http://schemas.microsoft.com/office/drawing/2014/main" id="{81132DD6-6B4E-E568-3A09-7DAB0DA2A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25301-FB7A-A356-E0E4-B1E44CA4E6BB}"/>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8598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B86E-6F19-D16E-11A1-19B84D5C3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8F56B-D021-8D90-FE95-AD78159265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E6417-05DB-496A-787C-507CCADB2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4D8D7-D84F-358A-4967-1E5A55806810}"/>
              </a:ext>
            </a:extLst>
          </p:cNvPr>
          <p:cNvSpPr>
            <a:spLocks noGrp="1"/>
          </p:cNvSpPr>
          <p:nvPr>
            <p:ph type="dt" sz="half" idx="10"/>
          </p:nvPr>
        </p:nvSpPr>
        <p:spPr/>
        <p:txBody>
          <a:bodyPr/>
          <a:lstStyle/>
          <a:p>
            <a:fld id="{1449AA12-8195-4182-A7AC-2E7E59DFBDAF}" type="datetimeFigureOut">
              <a:rPr lang="en-US" smtClean="0"/>
              <a:t>5/8/2024</a:t>
            </a:fld>
            <a:endParaRPr lang="en-US"/>
          </a:p>
        </p:txBody>
      </p:sp>
      <p:sp>
        <p:nvSpPr>
          <p:cNvPr id="6" name="Footer Placeholder 5">
            <a:extLst>
              <a:ext uri="{FF2B5EF4-FFF2-40B4-BE49-F238E27FC236}">
                <a16:creationId xmlns:a16="http://schemas.microsoft.com/office/drawing/2014/main" id="{7F67A497-A4A0-ED7F-C376-05F765990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949CE-FF19-C2C1-C038-D239133FD6D1}"/>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05238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1B4AA-F3BB-E579-9600-BB75E4946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ECE947-C98F-C5C6-0A2E-7572AA77D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6CCAD-FBFD-5671-3BD0-AEAFA7D0A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49AA12-8195-4182-A7AC-2E7E59DFBDAF}" type="datetimeFigureOut">
              <a:rPr lang="en-US" smtClean="0"/>
              <a:pPr/>
              <a:t>5/8/2024</a:t>
            </a:fld>
            <a:endParaRPr lang="en-US"/>
          </a:p>
        </p:txBody>
      </p:sp>
      <p:sp>
        <p:nvSpPr>
          <p:cNvPr id="5" name="Footer Placeholder 4">
            <a:extLst>
              <a:ext uri="{FF2B5EF4-FFF2-40B4-BE49-F238E27FC236}">
                <a16:creationId xmlns:a16="http://schemas.microsoft.com/office/drawing/2014/main" id="{A511FC68-DED9-B50D-21FB-83D157F3B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1983822C-92E7-7193-DF01-810B13BE8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30209201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customXml" Target="../ink/ink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F1F8E-A38B-86F9-54A6-D5CC8DAA534B}"/>
              </a:ext>
            </a:extLst>
          </p:cNvPr>
          <p:cNvSpPr>
            <a:spLocks noGrp="1"/>
          </p:cNvSpPr>
          <p:nvPr>
            <p:ph type="ctrTitle"/>
          </p:nvPr>
        </p:nvSpPr>
        <p:spPr>
          <a:xfrm>
            <a:off x="643468" y="643467"/>
            <a:ext cx="4620584" cy="4567137"/>
          </a:xfrm>
        </p:spPr>
        <p:txBody>
          <a:bodyPr vert="horz" lIns="91440" tIns="45720" rIns="91440" bIns="45720" rtlCol="0" anchor="b">
            <a:normAutofit/>
          </a:bodyPr>
          <a:lstStyle/>
          <a:p>
            <a:pPr algn="l"/>
            <a:r>
              <a:rPr lang="en-US" sz="4400" dirty="0">
                <a:effectLst/>
              </a:rPr>
              <a:t>Used Mobile Market Analysis:</a:t>
            </a:r>
            <a:br>
              <a:rPr lang="en-US" sz="4400" dirty="0">
                <a:effectLst/>
              </a:rPr>
            </a:br>
            <a:r>
              <a:rPr lang="en-US" sz="4400" dirty="0">
                <a:effectLst/>
              </a:rPr>
              <a:t>Predictive Modeling and Used Mobile Recommendations</a:t>
            </a:r>
            <a:br>
              <a:rPr lang="en-US" sz="4400" dirty="0">
                <a:effectLst/>
              </a:rPr>
            </a:br>
            <a:endParaRPr lang="en-US" sz="4400" dirty="0"/>
          </a:p>
        </p:txBody>
      </p:sp>
      <p:sp>
        <p:nvSpPr>
          <p:cNvPr id="4" name="TextBox 3">
            <a:extLst>
              <a:ext uri="{FF2B5EF4-FFF2-40B4-BE49-F238E27FC236}">
                <a16:creationId xmlns:a16="http://schemas.microsoft.com/office/drawing/2014/main" id="{91502C18-4656-4D20-2358-81E2D2134732}"/>
              </a:ext>
            </a:extLst>
          </p:cNvPr>
          <p:cNvSpPr txBox="1"/>
          <p:nvPr/>
        </p:nvSpPr>
        <p:spPr>
          <a:xfrm>
            <a:off x="643467" y="5277684"/>
            <a:ext cx="4620584" cy="775494"/>
          </a:xfrm>
          <a:prstGeom prst="rect">
            <a:avLst/>
          </a:prstGeom>
        </p:spPr>
        <p:txBody>
          <a:bodyPr vert="horz" lIns="91440" tIns="45720" rIns="91440" bIns="45720" rtlCol="0">
            <a:normAutofit/>
          </a:bodyPr>
          <a:lstStyle/>
          <a:p>
            <a:pPr>
              <a:lnSpc>
                <a:spcPct val="90000"/>
              </a:lnSpc>
              <a:spcBef>
                <a:spcPts val="1000"/>
              </a:spcBef>
              <a:buClr>
                <a:schemeClr val="accent1"/>
              </a:buClr>
              <a:buSzPct val="70000"/>
            </a:pPr>
            <a:r>
              <a:rPr lang="en-US" sz="2400" cap="all" spc="300" dirty="0"/>
              <a:t>By Mrunal</a:t>
            </a:r>
            <a:endParaRPr lang="en-US" sz="2400" cap="all" spc="300"/>
          </a:p>
        </p:txBody>
      </p:sp>
      <p:pic>
        <p:nvPicPr>
          <p:cNvPr id="7" name="Picture 6" descr="Close up of person using smartphone">
            <a:extLst>
              <a:ext uri="{FF2B5EF4-FFF2-40B4-BE49-F238E27FC236}">
                <a16:creationId xmlns:a16="http://schemas.microsoft.com/office/drawing/2014/main" id="{91B830AC-1CBE-8317-C7F2-6F7DBA2C8B26}"/>
              </a:ext>
            </a:extLst>
          </p:cNvPr>
          <p:cNvPicPr>
            <a:picLocks noChangeAspect="1"/>
          </p:cNvPicPr>
          <p:nvPr/>
        </p:nvPicPr>
        <p:blipFill rotWithShape="1">
          <a:blip r:embed="rId2">
            <a:extLst>
              <a:ext uri="{28A0092B-C50C-407E-A947-70E740481C1C}">
                <a14:useLocalDpi xmlns:a14="http://schemas.microsoft.com/office/drawing/2010/main" val="0"/>
              </a:ext>
            </a:extLst>
          </a:blip>
          <a:srcRect l="20982" r="209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8053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CA0AF6-71ED-34E2-B72A-32D0E331F4B8}"/>
              </a:ext>
            </a:extLst>
          </p:cNvPr>
          <p:cNvSpPr txBox="1"/>
          <p:nvPr/>
        </p:nvSpPr>
        <p:spPr>
          <a:xfrm>
            <a:off x="838200" y="556995"/>
            <a:ext cx="10515600" cy="11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kern="1200">
                <a:solidFill>
                  <a:schemeClr val="tx1"/>
                </a:solidFill>
                <a:latin typeface="+mj-lt"/>
                <a:ea typeface="+mj-ea"/>
                <a:cs typeface="+mj-cs"/>
              </a:rPr>
              <a:t>CLUSTER INTERPRETATION</a:t>
            </a:r>
          </a:p>
        </p:txBody>
      </p:sp>
      <p:pic>
        <p:nvPicPr>
          <p:cNvPr id="4" name="Picture 3">
            <a:extLst>
              <a:ext uri="{FF2B5EF4-FFF2-40B4-BE49-F238E27FC236}">
                <a16:creationId xmlns:a16="http://schemas.microsoft.com/office/drawing/2014/main" id="{062F419A-AF04-0C84-C433-7F82F0C06B8B}"/>
              </a:ext>
            </a:extLst>
          </p:cNvPr>
          <p:cNvPicPr>
            <a:picLocks noChangeAspect="1"/>
          </p:cNvPicPr>
          <p:nvPr/>
        </p:nvPicPr>
        <p:blipFill>
          <a:blip r:embed="rId2"/>
          <a:stretch>
            <a:fillRect/>
          </a:stretch>
        </p:blipFill>
        <p:spPr>
          <a:xfrm>
            <a:off x="1686440" y="2158029"/>
            <a:ext cx="9485869" cy="337599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FA62192-E9EA-F8DD-B333-AD877281F8C8}"/>
                  </a:ext>
                </a:extLst>
              </p14:cNvPr>
              <p14:cNvContentPartPr/>
              <p14:nvPr/>
            </p14:nvContentPartPr>
            <p14:xfrm>
              <a:off x="7345581" y="3990349"/>
              <a:ext cx="15201" cy="15201"/>
            </p14:xfrm>
          </p:contentPart>
        </mc:Choice>
        <mc:Fallback xmlns="">
          <p:pic>
            <p:nvPicPr>
              <p:cNvPr id="5" name="Ink 4">
                <a:extLst>
                  <a:ext uri="{FF2B5EF4-FFF2-40B4-BE49-F238E27FC236}">
                    <a16:creationId xmlns:a16="http://schemas.microsoft.com/office/drawing/2014/main" id="{3FA62192-E9EA-F8DD-B333-AD877281F8C8}"/>
                  </a:ext>
                </a:extLst>
              </p:cNvPr>
              <p:cNvPicPr/>
              <p:nvPr/>
            </p:nvPicPr>
            <p:blipFill>
              <a:blip r:embed="rId4"/>
              <a:stretch>
                <a:fillRect/>
              </a:stretch>
            </p:blipFill>
            <p:spPr>
              <a:xfrm>
                <a:off x="6585531" y="3230299"/>
                <a:ext cx="1520100" cy="15201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DFA3145-AD76-7A4D-8900-1F978B226ECD}"/>
                  </a:ext>
                </a:extLst>
              </p14:cNvPr>
              <p14:cNvContentPartPr/>
              <p14:nvPr/>
            </p14:nvContentPartPr>
            <p14:xfrm>
              <a:off x="8963044" y="1825625"/>
              <a:ext cx="15201" cy="15201"/>
            </p14:xfrm>
          </p:contentPart>
        </mc:Choice>
        <mc:Fallback xmlns="">
          <p:pic>
            <p:nvPicPr>
              <p:cNvPr id="7" name="Ink 6">
                <a:extLst>
                  <a:ext uri="{FF2B5EF4-FFF2-40B4-BE49-F238E27FC236}">
                    <a16:creationId xmlns:a16="http://schemas.microsoft.com/office/drawing/2014/main" id="{ADFA3145-AD76-7A4D-8900-1F978B226ECD}"/>
                  </a:ext>
                </a:extLst>
              </p:cNvPr>
              <p:cNvPicPr/>
              <p:nvPr/>
            </p:nvPicPr>
            <p:blipFill>
              <a:blip r:embed="rId4"/>
              <a:stretch>
                <a:fillRect/>
              </a:stretch>
            </p:blipFill>
            <p:spPr>
              <a:xfrm>
                <a:off x="8202994" y="1065575"/>
                <a:ext cx="1520100" cy="15201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B7D2639A-C140-6A08-DF4B-CDDAB4AD6DB1}"/>
                  </a:ext>
                </a:extLst>
              </p14:cNvPr>
              <p14:cNvContentPartPr/>
              <p14:nvPr/>
            </p14:nvContentPartPr>
            <p14:xfrm>
              <a:off x="10312955" y="2008046"/>
              <a:ext cx="15201" cy="15201"/>
            </p14:xfrm>
          </p:contentPart>
        </mc:Choice>
        <mc:Fallback xmlns="">
          <p:pic>
            <p:nvPicPr>
              <p:cNvPr id="8" name="Ink 7">
                <a:extLst>
                  <a:ext uri="{FF2B5EF4-FFF2-40B4-BE49-F238E27FC236}">
                    <a16:creationId xmlns:a16="http://schemas.microsoft.com/office/drawing/2014/main" id="{B7D2639A-C140-6A08-DF4B-CDDAB4AD6DB1}"/>
                  </a:ext>
                </a:extLst>
              </p:cNvPr>
              <p:cNvPicPr/>
              <p:nvPr/>
            </p:nvPicPr>
            <p:blipFill>
              <a:blip r:embed="rId4"/>
              <a:stretch>
                <a:fillRect/>
              </a:stretch>
            </p:blipFill>
            <p:spPr>
              <a:xfrm>
                <a:off x="9552905" y="1247996"/>
                <a:ext cx="1520100" cy="1520100"/>
              </a:xfrm>
              <a:prstGeom prst="rect">
                <a:avLst/>
              </a:prstGeom>
            </p:spPr>
          </p:pic>
        </mc:Fallback>
      </mc:AlternateContent>
    </p:spTree>
    <p:extLst>
      <p:ext uri="{BB962C8B-B14F-4D97-AF65-F5344CB8AC3E}">
        <p14:creationId xmlns:p14="http://schemas.microsoft.com/office/powerpoint/2010/main" val="223786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C6040-4F52-4942-677C-0F6A431C1BF5}"/>
              </a:ext>
            </a:extLst>
          </p:cNvPr>
          <p:cNvSpPr>
            <a:spLocks noGrp="1"/>
          </p:cNvSpPr>
          <p:nvPr>
            <p:ph type="title"/>
          </p:nvPr>
        </p:nvSpPr>
        <p:spPr>
          <a:xfrm>
            <a:off x="793662" y="386930"/>
            <a:ext cx="10066122" cy="1298448"/>
          </a:xfrm>
        </p:spPr>
        <p:txBody>
          <a:bodyPr anchor="b">
            <a:normAutofit/>
          </a:bodyPr>
          <a:lstStyle/>
          <a:p>
            <a:r>
              <a:rPr lang="en-US" dirty="0"/>
              <a:t>Classification of new phone into clusters</a:t>
            </a:r>
          </a:p>
        </p:txBody>
      </p:sp>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8FB3B0-35CE-C299-A5D3-331A4552ABEB}"/>
              </a:ext>
            </a:extLst>
          </p:cNvPr>
          <p:cNvSpPr>
            <a:spLocks noGrp="1"/>
          </p:cNvSpPr>
          <p:nvPr>
            <p:ph idx="1"/>
          </p:nvPr>
        </p:nvSpPr>
        <p:spPr>
          <a:xfrm>
            <a:off x="793661" y="2599509"/>
            <a:ext cx="4530898" cy="3639450"/>
          </a:xfrm>
        </p:spPr>
        <p:txBody>
          <a:bodyPr anchor="ctr">
            <a:normAutofit/>
          </a:bodyPr>
          <a:lstStyle/>
          <a:p>
            <a:r>
              <a:rPr lang="en-US" sz="2000" dirty="0"/>
              <a:t>After grouping data, classify a new  phone into their respective cluster</a:t>
            </a:r>
            <a:endParaRPr lang="en-US" dirty="0">
              <a:latin typeface="Aptos" panose="02110004020202020204"/>
            </a:endParaRPr>
          </a:p>
          <a:p>
            <a:r>
              <a:rPr lang="en-US" sz="2000" b="0" i="0" dirty="0">
                <a:effectLst/>
                <a:latin typeface="Söhne"/>
              </a:rPr>
              <a:t>Deployment of naïve, decision tree models for classification of</a:t>
            </a:r>
            <a:r>
              <a:rPr lang="en-US" sz="2000" dirty="0">
                <a:latin typeface="Söhne"/>
              </a:rPr>
              <a:t> cluster.</a:t>
            </a:r>
          </a:p>
          <a:p>
            <a:r>
              <a:rPr lang="en-US" sz="2000" dirty="0">
                <a:latin typeface="Söhne"/>
              </a:rPr>
              <a:t>Decision tree c50</a:t>
            </a:r>
            <a:r>
              <a:rPr lang="en-US" sz="2000" b="0" i="0" dirty="0">
                <a:effectLst/>
                <a:latin typeface="Söhne"/>
              </a:rPr>
              <a:t> model exhibiting better performance with an accuracy of around </a:t>
            </a:r>
            <a:r>
              <a:rPr lang="en-US" sz="2000" dirty="0">
                <a:latin typeface="Söhne"/>
              </a:rPr>
              <a:t>93</a:t>
            </a:r>
            <a:r>
              <a:rPr lang="en-US" sz="2000" b="0" i="0" dirty="0">
                <a:effectLst/>
                <a:latin typeface="Söhne"/>
              </a:rPr>
              <a:t>% in validation and holdout sets.</a:t>
            </a:r>
            <a:endParaRPr lang="en-US" sz="2000" dirty="0"/>
          </a:p>
        </p:txBody>
      </p:sp>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D0F152D-3F4D-55D5-9917-E96137238C1B}"/>
              </a:ext>
            </a:extLst>
          </p:cNvPr>
          <p:cNvGraphicFramePr>
            <a:graphicFrameLocks noGrp="1"/>
          </p:cNvGraphicFramePr>
          <p:nvPr>
            <p:extLst>
              <p:ext uri="{D42A27DB-BD31-4B8C-83A1-F6EECF244321}">
                <p14:modId xmlns:p14="http://schemas.microsoft.com/office/powerpoint/2010/main" val="3593134510"/>
              </p:ext>
            </p:extLst>
          </p:nvPr>
        </p:nvGraphicFramePr>
        <p:xfrm>
          <a:off x="5911532" y="3281009"/>
          <a:ext cx="3823389" cy="2891004"/>
        </p:xfrm>
        <a:graphic>
          <a:graphicData uri="http://schemas.openxmlformats.org/drawingml/2006/table">
            <a:tbl>
              <a:tblPr firstRow="1" bandRow="1">
                <a:tableStyleId>{9D7B26C5-4107-4FEC-AEDC-1716B250A1EF}</a:tableStyleId>
              </a:tblPr>
              <a:tblGrid>
                <a:gridCol w="1469874">
                  <a:extLst>
                    <a:ext uri="{9D8B030D-6E8A-4147-A177-3AD203B41FA5}">
                      <a16:colId xmlns:a16="http://schemas.microsoft.com/office/drawing/2014/main" val="1182398603"/>
                    </a:ext>
                  </a:extLst>
                </a:gridCol>
                <a:gridCol w="1012326">
                  <a:extLst>
                    <a:ext uri="{9D8B030D-6E8A-4147-A177-3AD203B41FA5}">
                      <a16:colId xmlns:a16="http://schemas.microsoft.com/office/drawing/2014/main" val="1870097417"/>
                    </a:ext>
                  </a:extLst>
                </a:gridCol>
                <a:gridCol w="1341189">
                  <a:extLst>
                    <a:ext uri="{9D8B030D-6E8A-4147-A177-3AD203B41FA5}">
                      <a16:colId xmlns:a16="http://schemas.microsoft.com/office/drawing/2014/main" val="1902952645"/>
                    </a:ext>
                  </a:extLst>
                </a:gridCol>
              </a:tblGrid>
              <a:tr h="761818">
                <a:tc>
                  <a:txBody>
                    <a:bodyPr/>
                    <a:lstStyle/>
                    <a:p>
                      <a:endParaRPr lang="en-US" sz="2000"/>
                    </a:p>
                  </a:txBody>
                  <a:tcPr marL="102948" marR="102948" marT="51474" marB="51474"/>
                </a:tc>
                <a:tc>
                  <a:txBody>
                    <a:bodyPr/>
                    <a:lstStyle/>
                    <a:p>
                      <a:r>
                        <a:rPr lang="en-US" sz="2000" dirty="0"/>
                        <a:t>Naive</a:t>
                      </a:r>
                    </a:p>
                  </a:txBody>
                  <a:tcPr marL="102948" marR="102948" marT="51474" marB="51474"/>
                </a:tc>
                <a:tc>
                  <a:txBody>
                    <a:bodyPr/>
                    <a:lstStyle/>
                    <a:p>
                      <a:r>
                        <a:rPr lang="en-US" sz="2000" dirty="0"/>
                        <a:t>Decision Tree</a:t>
                      </a:r>
                    </a:p>
                  </a:txBody>
                  <a:tcPr marL="102948" marR="102948" marT="51474" marB="51474"/>
                </a:tc>
                <a:extLst>
                  <a:ext uri="{0D108BD9-81ED-4DB2-BD59-A6C34878D82A}">
                    <a16:rowId xmlns:a16="http://schemas.microsoft.com/office/drawing/2014/main" val="1007069067"/>
                  </a:ext>
                </a:extLst>
              </a:tr>
              <a:tr h="452973">
                <a:tc>
                  <a:txBody>
                    <a:bodyPr/>
                    <a:lstStyle/>
                    <a:p>
                      <a:r>
                        <a:rPr lang="en-US" sz="2000" dirty="0"/>
                        <a:t>Accuracy</a:t>
                      </a:r>
                    </a:p>
                  </a:txBody>
                  <a:tcPr marL="102948" marR="102948" marT="51474" marB="51474"/>
                </a:tc>
                <a:tc>
                  <a:txBody>
                    <a:bodyPr/>
                    <a:lstStyle/>
                    <a:p>
                      <a:r>
                        <a:rPr lang="en-US" sz="2000" dirty="0"/>
                        <a:t>92.3%</a:t>
                      </a:r>
                    </a:p>
                  </a:txBody>
                  <a:tcPr marL="102948" marR="102948" marT="51474" marB="51474"/>
                </a:tc>
                <a:tc>
                  <a:txBody>
                    <a:bodyPr/>
                    <a:lstStyle/>
                    <a:p>
                      <a:r>
                        <a:rPr lang="en-US" sz="2000" dirty="0"/>
                        <a:t>93.34%</a:t>
                      </a:r>
                    </a:p>
                  </a:txBody>
                  <a:tcPr marL="102948" marR="102948" marT="51474" marB="51474"/>
                </a:tc>
                <a:extLst>
                  <a:ext uri="{0D108BD9-81ED-4DB2-BD59-A6C34878D82A}">
                    <a16:rowId xmlns:a16="http://schemas.microsoft.com/office/drawing/2014/main" val="2776359443"/>
                  </a:ext>
                </a:extLst>
              </a:tr>
              <a:tr h="4529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Cluster-1</a:t>
                      </a:r>
                    </a:p>
                  </a:txBody>
                  <a:tcPr marL="102948" marR="102948" marT="51474" marB="51474"/>
                </a:tc>
                <a:tc>
                  <a:txBody>
                    <a:bodyPr/>
                    <a:lstStyle/>
                    <a:p>
                      <a:r>
                        <a:rPr lang="en-US" sz="2000" dirty="0"/>
                        <a:t>0.93</a:t>
                      </a:r>
                    </a:p>
                  </a:txBody>
                  <a:tcPr marL="102948" marR="102948" marT="51474" marB="51474"/>
                </a:tc>
                <a:tc>
                  <a:txBody>
                    <a:bodyPr/>
                    <a:lstStyle/>
                    <a:p>
                      <a:r>
                        <a:rPr lang="en-US" sz="2000" dirty="0"/>
                        <a:t>0.95</a:t>
                      </a:r>
                    </a:p>
                  </a:txBody>
                  <a:tcPr marL="102948" marR="102948" marT="51474" marB="51474"/>
                </a:tc>
                <a:extLst>
                  <a:ext uri="{0D108BD9-81ED-4DB2-BD59-A6C34878D82A}">
                    <a16:rowId xmlns:a16="http://schemas.microsoft.com/office/drawing/2014/main" val="3011725014"/>
                  </a:ext>
                </a:extLst>
              </a:tr>
              <a:tr h="401835">
                <a:tc>
                  <a:txBody>
                    <a:bodyPr/>
                    <a:lstStyle/>
                    <a:p>
                      <a:r>
                        <a:rPr lang="en-US" sz="2000" dirty="0"/>
                        <a:t>Cluster-2</a:t>
                      </a:r>
                    </a:p>
                  </a:txBody>
                  <a:tcPr marL="102948" marR="102948" marT="51474" marB="51474"/>
                </a:tc>
                <a:tc>
                  <a:txBody>
                    <a:bodyPr/>
                    <a:lstStyle/>
                    <a:p>
                      <a:r>
                        <a:rPr lang="en-US" sz="2000" dirty="0"/>
                        <a:t>0.8333</a:t>
                      </a:r>
                    </a:p>
                  </a:txBody>
                  <a:tcPr marL="102948" marR="102948" marT="51474" marB="51474"/>
                </a:tc>
                <a:tc>
                  <a:txBody>
                    <a:bodyPr/>
                    <a:lstStyle/>
                    <a:p>
                      <a:r>
                        <a:rPr lang="en-US" sz="2000" dirty="0"/>
                        <a:t>1.00</a:t>
                      </a:r>
                    </a:p>
                  </a:txBody>
                  <a:tcPr marL="102948" marR="102948" marT="51474" marB="51474"/>
                </a:tc>
                <a:extLst>
                  <a:ext uri="{0D108BD9-81ED-4DB2-BD59-A6C34878D82A}">
                    <a16:rowId xmlns:a16="http://schemas.microsoft.com/office/drawing/2014/main" val="466329563"/>
                  </a:ext>
                </a:extLst>
              </a:tr>
              <a:tr h="401835">
                <a:tc>
                  <a:txBody>
                    <a:bodyPr/>
                    <a:lstStyle/>
                    <a:p>
                      <a:pPr lvl="0">
                        <a:buNone/>
                      </a:pPr>
                      <a:r>
                        <a:rPr lang="en-US" sz="2000" dirty="0"/>
                        <a:t>Cluster-3</a:t>
                      </a:r>
                    </a:p>
                  </a:txBody>
                  <a:tcPr marL="102948" marR="102948" marT="51473" marB="51473"/>
                </a:tc>
                <a:tc>
                  <a:txBody>
                    <a:bodyPr/>
                    <a:lstStyle/>
                    <a:p>
                      <a:pPr lvl="0">
                        <a:buNone/>
                      </a:pPr>
                      <a:r>
                        <a:rPr lang="en-US" sz="2000" dirty="0"/>
                        <a:t>0.90</a:t>
                      </a:r>
                    </a:p>
                  </a:txBody>
                  <a:tcPr marL="102948" marR="102948" marT="51473" marB="51473"/>
                </a:tc>
                <a:tc>
                  <a:txBody>
                    <a:bodyPr/>
                    <a:lstStyle/>
                    <a:p>
                      <a:pPr lvl="0">
                        <a:buNone/>
                      </a:pPr>
                      <a:r>
                        <a:rPr lang="en-US" sz="2000" dirty="0"/>
                        <a:t>0.89</a:t>
                      </a:r>
                      <a:endParaRPr lang="en-US" dirty="0"/>
                    </a:p>
                  </a:txBody>
                  <a:tcPr marL="102948" marR="102948" marT="51473" marB="51473"/>
                </a:tc>
                <a:extLst>
                  <a:ext uri="{0D108BD9-81ED-4DB2-BD59-A6C34878D82A}">
                    <a16:rowId xmlns:a16="http://schemas.microsoft.com/office/drawing/2014/main" val="1767086727"/>
                  </a:ext>
                </a:extLst>
              </a:tr>
              <a:tr h="401835">
                <a:tc>
                  <a:txBody>
                    <a:bodyPr/>
                    <a:lstStyle/>
                    <a:p>
                      <a:pPr lvl="0">
                        <a:buNone/>
                      </a:pPr>
                      <a:r>
                        <a:rPr lang="en-US" sz="2000" dirty="0"/>
                        <a:t>Cluster-4</a:t>
                      </a:r>
                    </a:p>
                  </a:txBody>
                  <a:tcPr marL="102948" marR="102948" marT="51473" marB="51473"/>
                </a:tc>
                <a:tc>
                  <a:txBody>
                    <a:bodyPr/>
                    <a:lstStyle/>
                    <a:p>
                      <a:pPr lvl="0">
                        <a:buNone/>
                      </a:pPr>
                      <a:r>
                        <a:rPr lang="en-US" sz="2000" dirty="0"/>
                        <a:t>1</a:t>
                      </a:r>
                    </a:p>
                  </a:txBody>
                  <a:tcPr marL="102948" marR="102948" marT="51473" marB="51473"/>
                </a:tc>
                <a:tc>
                  <a:txBody>
                    <a:bodyPr/>
                    <a:lstStyle/>
                    <a:p>
                      <a:pPr lvl="0">
                        <a:buNone/>
                      </a:pPr>
                      <a:r>
                        <a:rPr lang="en-US" sz="2000" dirty="0"/>
                        <a:t>0.94</a:t>
                      </a:r>
                    </a:p>
                  </a:txBody>
                  <a:tcPr marL="102948" marR="102948" marT="51473" marB="51473"/>
                </a:tc>
                <a:extLst>
                  <a:ext uri="{0D108BD9-81ED-4DB2-BD59-A6C34878D82A}">
                    <a16:rowId xmlns:a16="http://schemas.microsoft.com/office/drawing/2014/main" val="2735350577"/>
                  </a:ext>
                </a:extLst>
              </a:tr>
            </a:tbl>
          </a:graphicData>
        </a:graphic>
      </p:graphicFrame>
    </p:spTree>
    <p:extLst>
      <p:ext uri="{BB962C8B-B14F-4D97-AF65-F5344CB8AC3E}">
        <p14:creationId xmlns:p14="http://schemas.microsoft.com/office/powerpoint/2010/main" val="333436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0F619E-2A9F-690D-094B-6AFD9D977D7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How these Clustering and classification Help business</a:t>
            </a:r>
          </a:p>
        </p:txBody>
      </p:sp>
      <p:graphicFrame>
        <p:nvGraphicFramePr>
          <p:cNvPr id="41" name="Content Placeholder 2">
            <a:extLst>
              <a:ext uri="{FF2B5EF4-FFF2-40B4-BE49-F238E27FC236}">
                <a16:creationId xmlns:a16="http://schemas.microsoft.com/office/drawing/2014/main" id="{6BCE7406-2CD4-4FFE-38FC-569B93B4A63C}"/>
              </a:ext>
            </a:extLst>
          </p:cNvPr>
          <p:cNvGraphicFramePr>
            <a:graphicFrameLocks noGrp="1"/>
          </p:cNvGraphicFramePr>
          <p:nvPr>
            <p:ph idx="1"/>
            <p:extLst>
              <p:ext uri="{D42A27DB-BD31-4B8C-83A1-F6EECF244321}">
                <p14:modId xmlns:p14="http://schemas.microsoft.com/office/powerpoint/2010/main" val="380336137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710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D29EE-DE50-8FA1-5F85-DA4BC98BB6E7}"/>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4" name="Content Placeholder 3">
            <a:extLst>
              <a:ext uri="{FF2B5EF4-FFF2-40B4-BE49-F238E27FC236}">
                <a16:creationId xmlns:a16="http://schemas.microsoft.com/office/drawing/2014/main" id="{E013D516-3492-893B-03DB-0E5BA2190275}"/>
              </a:ext>
            </a:extLst>
          </p:cNvPr>
          <p:cNvSpPr txBox="1">
            <a:spLocks noGrp="1"/>
          </p:cNvSpPr>
          <p:nvPr>
            <p:ph idx="1"/>
          </p:nvPr>
        </p:nvSpPr>
        <p:spPr>
          <a:xfrm>
            <a:off x="1045028" y="3017522"/>
            <a:ext cx="9941319" cy="2590796"/>
          </a:xfrm>
          <a:prstGeom prst="rect">
            <a:avLst/>
          </a:prstGeom>
        </p:spPr>
        <p:txBody>
          <a:bodyPr rtlCol="0" anchor="ctr">
            <a:normAutofit/>
          </a:bodyPr>
          <a:lstStyle/>
          <a:p>
            <a:r>
              <a:rPr lang="en-US" sz="2400" dirty="0">
                <a:latin typeface="Arial" panose="020B0604020202020204" pitchFamily="34" charset="0"/>
                <a:ea typeface="SimSun" panose="02010600030101010101" pitchFamily="2" charset="-122"/>
                <a:cs typeface="Times New Roman" panose="02020603050405020304" pitchFamily="18" charset="0"/>
              </a:rPr>
              <a:t>With these, the </a:t>
            </a:r>
            <a:r>
              <a:rPr lang="en-US" sz="2400" dirty="0">
                <a:effectLst/>
                <a:latin typeface="Arial" panose="020B0604020202020204" pitchFamily="34" charset="0"/>
                <a:ea typeface="SimSun" panose="02010600030101010101" pitchFamily="2" charset="-122"/>
                <a:cs typeface="Times New Roman" panose="02020603050405020304" pitchFamily="18" charset="0"/>
              </a:rPr>
              <a:t>project contributes to our company Cell Corp’s business objective of implementing decisions of strategically pricing the used phones to improve company revenues.</a:t>
            </a:r>
          </a:p>
          <a:p>
            <a:r>
              <a:rPr lang="en-US" sz="2400" dirty="0">
                <a:latin typeface="Arial"/>
                <a:ea typeface="SimSun"/>
                <a:cs typeface="Times New Roman"/>
              </a:rPr>
              <a:t> </a:t>
            </a:r>
            <a:r>
              <a:rPr lang="en-US" sz="2400" dirty="0">
                <a:effectLst/>
                <a:latin typeface="Arial"/>
                <a:ea typeface="SimSun"/>
                <a:cs typeface="Times New Roman"/>
              </a:rPr>
              <a:t>Enhancing customer</a:t>
            </a:r>
            <a:r>
              <a:rPr lang="en-US" sz="2400" dirty="0">
                <a:latin typeface="Arial"/>
                <a:ea typeface="SimSun"/>
                <a:cs typeface="Times New Roman"/>
              </a:rPr>
              <a:t> satisfaction</a:t>
            </a:r>
            <a:r>
              <a:rPr lang="en-US" sz="2400" dirty="0">
                <a:effectLst/>
                <a:latin typeface="Arial"/>
                <a:ea typeface="SimSun"/>
                <a:cs typeface="Times New Roman"/>
              </a:rPr>
              <a:t> to provide value to customers and retaining customers</a:t>
            </a:r>
            <a:r>
              <a:rPr lang="en-US" sz="2400" dirty="0">
                <a:latin typeface="Arial"/>
                <a:ea typeface="SimSun"/>
                <a:cs typeface="Times New Roman"/>
              </a:rPr>
              <a:t> by finding similar phones easily and fast that customer wants.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31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75EA8-B38B-3A0D-9F42-168D087E8CD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6D8DFB82-5361-6FD4-91E0-517F66FC9D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EABA5CE5-6895-436A-822C-79F20500D1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8118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68D291-DC6C-6626-4A56-27EA58450CD7}"/>
              </a:ext>
            </a:extLst>
          </p:cNvPr>
          <p:cNvSpPr>
            <a:spLocks noGrp="1"/>
          </p:cNvSpPr>
          <p:nvPr>
            <p:ph type="title"/>
          </p:nvPr>
        </p:nvSpPr>
        <p:spPr>
          <a:xfrm>
            <a:off x="6657715" y="467271"/>
            <a:ext cx="4195674" cy="2052522"/>
          </a:xfrm>
        </p:spPr>
        <p:txBody>
          <a:bodyPr anchor="b">
            <a:normAutofit/>
          </a:bodyPr>
          <a:lstStyle/>
          <a:p>
            <a:r>
              <a:rPr lang="en-US" sz="5600" dirty="0"/>
              <a:t>Business Problem</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Smart Phone">
            <a:extLst>
              <a:ext uri="{FF2B5EF4-FFF2-40B4-BE49-F238E27FC236}">
                <a16:creationId xmlns:a16="http://schemas.microsoft.com/office/drawing/2014/main" id="{3F039DEB-E457-8D81-CF28-5340613AC4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Content Placeholder 2">
            <a:extLst>
              <a:ext uri="{FF2B5EF4-FFF2-40B4-BE49-F238E27FC236}">
                <a16:creationId xmlns:a16="http://schemas.microsoft.com/office/drawing/2014/main" id="{1CC063A5-10D9-B682-0910-11E592087991}"/>
              </a:ext>
            </a:extLst>
          </p:cNvPr>
          <p:cNvSpPr>
            <a:spLocks noGrp="1"/>
          </p:cNvSpPr>
          <p:nvPr>
            <p:ph idx="1"/>
          </p:nvPr>
        </p:nvSpPr>
        <p:spPr>
          <a:xfrm>
            <a:off x="6657716" y="2755900"/>
            <a:ext cx="4734184" cy="3540441"/>
          </a:xfrm>
        </p:spPr>
        <p:txBody>
          <a:bodyPr anchor="t">
            <a:normAutofit/>
          </a:bodyPr>
          <a:lstStyle/>
          <a:p>
            <a:r>
              <a:rPr lang="en-US" sz="2400" dirty="0"/>
              <a:t>Our company, </a:t>
            </a:r>
            <a:r>
              <a:rPr lang="en-US" sz="2400" b="1" dirty="0"/>
              <a:t>Cell Corp</a:t>
            </a:r>
            <a:r>
              <a:rPr lang="en-US" sz="2400" dirty="0"/>
              <a:t> is a recognized mobile selling company known for low competitive pricing.</a:t>
            </a:r>
          </a:p>
          <a:p>
            <a:r>
              <a:rPr lang="en-US" sz="2400" dirty="0"/>
              <a:t> Due to the same competitive pricing they have the problem of low profit margins.</a:t>
            </a:r>
          </a:p>
          <a:p>
            <a:endParaRPr lang="en-US" sz="2000" dirty="0">
              <a:solidFill>
                <a:schemeClr val="tx1">
                  <a:alpha val="80000"/>
                </a:schemeClr>
              </a:solidFill>
            </a:endParaRPr>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17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4049F-0265-F0C8-785A-D0D70D4387C5}"/>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Search on Solution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Content Placeholder 2">
            <a:extLst>
              <a:ext uri="{FF2B5EF4-FFF2-40B4-BE49-F238E27FC236}">
                <a16:creationId xmlns:a16="http://schemas.microsoft.com/office/drawing/2014/main" id="{210C7F7C-67D2-BC7E-7C34-825C1E13A74D}"/>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en-US" sz="2000" b="0" i="0" dirty="0">
                <a:effectLst/>
              </a:rPr>
              <a:t>On the company’s Recognition of the growing trend among customers towards opting for refurbished and used smartphones at lower prices due to budget or some other reasons.</a:t>
            </a:r>
          </a:p>
          <a:p>
            <a:pPr>
              <a:buFont typeface="Arial" panose="020B0604020202020204" pitchFamily="34" charset="0"/>
              <a:buChar char="•"/>
            </a:pPr>
            <a:r>
              <a:rPr lang="en-US" sz="2000" dirty="0"/>
              <a:t>The company</a:t>
            </a:r>
            <a:r>
              <a:rPr lang="en-US" sz="2000" b="0" i="0" dirty="0">
                <a:effectLst/>
              </a:rPr>
              <a:t> made a strategic decision </a:t>
            </a:r>
            <a:r>
              <a:rPr lang="en-US" sz="2000" dirty="0"/>
              <a:t>to</a:t>
            </a:r>
            <a:r>
              <a:rPr lang="en-US" sz="2000" b="0" i="0" dirty="0">
                <a:effectLst/>
              </a:rPr>
              <a:t> enter the used phone market and to diversify revenue streams.</a:t>
            </a:r>
          </a:p>
          <a:p>
            <a:pPr>
              <a:buFont typeface="Arial" panose="020B0604020202020204" pitchFamily="34" charset="0"/>
              <a:buChar char="•"/>
            </a:pPr>
            <a:r>
              <a:rPr lang="en-US" sz="2000" dirty="0"/>
              <a:t>Also identified that the company needs to understand customer preferences and what effects used mobile prices more.</a:t>
            </a:r>
            <a:endParaRPr lang="en-US" sz="2000" b="0" i="0" dirty="0">
              <a:effectLst/>
            </a:endParaRPr>
          </a:p>
        </p:txBody>
      </p:sp>
    </p:spTree>
    <p:extLst>
      <p:ext uri="{BB962C8B-B14F-4D97-AF65-F5344CB8AC3E}">
        <p14:creationId xmlns:p14="http://schemas.microsoft.com/office/powerpoint/2010/main" val="277820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91F55-37D7-2D76-EA16-B866CE761683}"/>
              </a:ext>
            </a:extLst>
          </p:cNvPr>
          <p:cNvSpPr>
            <a:spLocks noGrp="1"/>
          </p:cNvSpPr>
          <p:nvPr>
            <p:ph type="title"/>
          </p:nvPr>
        </p:nvSpPr>
        <p:spPr>
          <a:xfrm>
            <a:off x="6739128" y="638089"/>
            <a:ext cx="4818888" cy="1476801"/>
          </a:xfrm>
        </p:spPr>
        <p:txBody>
          <a:bodyPr anchor="b">
            <a:normAutofit/>
          </a:bodyPr>
          <a:lstStyle/>
          <a:p>
            <a:r>
              <a:rPr lang="en-US" sz="5000"/>
              <a:t>Wanted to achieve </a:t>
            </a:r>
          </a:p>
        </p:txBody>
      </p:sp>
      <p:pic>
        <p:nvPicPr>
          <p:cNvPr id="7" name="Graphic 6" descr="CRM Customer Insights App">
            <a:extLst>
              <a:ext uri="{FF2B5EF4-FFF2-40B4-BE49-F238E27FC236}">
                <a16:creationId xmlns:a16="http://schemas.microsoft.com/office/drawing/2014/main" id="{2EB5347D-FD3A-07BC-8CAD-9B1A9F7AEE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4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1CA67A-F09B-E7BE-A256-90112ECA6EDB}"/>
              </a:ext>
            </a:extLst>
          </p:cNvPr>
          <p:cNvSpPr>
            <a:spLocks noGrp="1"/>
          </p:cNvSpPr>
          <p:nvPr>
            <p:ph idx="1"/>
          </p:nvPr>
        </p:nvSpPr>
        <p:spPr>
          <a:xfrm>
            <a:off x="5893785" y="2593449"/>
            <a:ext cx="5664231" cy="3574602"/>
          </a:xfrm>
        </p:spPr>
        <p:txBody>
          <a:bodyPr vert="horz" lIns="91440" tIns="45720" rIns="91440" bIns="45720" rtlCol="0" anchor="t">
            <a:noAutofit/>
          </a:bodyPr>
          <a:lstStyle/>
          <a:p>
            <a:pPr marL="0" indent="0">
              <a:spcBef>
                <a:spcPts val="1800"/>
              </a:spcBef>
              <a:buNone/>
            </a:pPr>
            <a:r>
              <a:rPr lang="en-US" sz="1400" b="1" dirty="0">
                <a:effectLst/>
                <a:latin typeface="Arial"/>
                <a:ea typeface="SimSun"/>
                <a:cs typeface="Times New Roman"/>
              </a:rPr>
              <a:t>Provide value to customers</a:t>
            </a:r>
            <a:r>
              <a:rPr lang="en-US" sz="1400" dirty="0">
                <a:effectLst/>
                <a:latin typeface="Arial"/>
                <a:ea typeface="SimSun"/>
                <a:cs typeface="Times New Roman"/>
              </a:rPr>
              <a:t>: by the model, customers will benefit by providing estimated prices of the phones.</a:t>
            </a:r>
            <a:r>
              <a:rPr lang="en-US" sz="1400" dirty="0">
                <a:latin typeface="Arial"/>
                <a:ea typeface="SimSun"/>
                <a:cs typeface="Times New Roman"/>
              </a:rPr>
              <a:t> </a:t>
            </a:r>
            <a:endParaRPr lang="en-US" sz="1400" dirty="0"/>
          </a:p>
          <a:p>
            <a:pPr marL="0" indent="0">
              <a:spcBef>
                <a:spcPts val="1800"/>
              </a:spcBef>
              <a:buNone/>
            </a:pPr>
            <a:r>
              <a:rPr lang="en-US" sz="1400" dirty="0">
                <a:latin typeface="Arial"/>
                <a:ea typeface="SimSun"/>
                <a:cs typeface="Times New Roman"/>
              </a:rPr>
              <a:t>  </a:t>
            </a:r>
            <a:r>
              <a:rPr lang="en-US" sz="1400" dirty="0">
                <a:effectLst/>
                <a:latin typeface="Arial"/>
                <a:ea typeface="SimSun"/>
                <a:cs typeface="Times New Roman"/>
              </a:rPr>
              <a:t>which will allow them to make some informed decisions when selling their phones.</a:t>
            </a:r>
            <a:endParaRPr lang="en-US" sz="1400" dirty="0"/>
          </a:p>
          <a:p>
            <a:pPr marL="0" lvl="0" indent="0">
              <a:buNone/>
            </a:pPr>
            <a:r>
              <a:rPr lang="en-US" sz="1400" b="1" dirty="0">
                <a:effectLst/>
                <a:latin typeface="Arial"/>
                <a:ea typeface="SimSun"/>
                <a:cs typeface="Times New Roman"/>
              </a:rPr>
              <a:t>Strategic pricing: </a:t>
            </a:r>
            <a:r>
              <a:rPr lang="en-US" sz="1400" dirty="0">
                <a:effectLst/>
                <a:latin typeface="Arial"/>
                <a:ea typeface="SimSun"/>
                <a:cs typeface="Times New Roman"/>
              </a:rPr>
              <a:t>the prediction model built will help a company purchase used smartphones at optimal prices that will maximize its profits by placing the prices strategically at the point of resale by which the company can remain competitive in the market.</a:t>
            </a:r>
            <a:endParaRPr lang="en-US" sz="1400" dirty="0">
              <a:latin typeface="Arial"/>
              <a:ea typeface="SimSun"/>
              <a:cs typeface="Times New Roman"/>
            </a:endParaRPr>
          </a:p>
          <a:p>
            <a:pPr marL="0" indent="0">
              <a:spcAft>
                <a:spcPts val="1800"/>
              </a:spcAft>
              <a:buNone/>
            </a:pPr>
            <a:r>
              <a:rPr lang="en-US" sz="1400" b="1" dirty="0">
                <a:latin typeface="Arial"/>
                <a:ea typeface="SimSun"/>
                <a:cs typeface="Times New Roman"/>
              </a:rPr>
              <a:t>Grouping the phones</a:t>
            </a:r>
            <a:r>
              <a:rPr lang="en-US" sz="1400" dirty="0">
                <a:effectLst/>
                <a:latin typeface="Arial"/>
                <a:ea typeface="SimSun"/>
                <a:cs typeface="Times New Roman"/>
              </a:rPr>
              <a:t>: This can be achieved by grouping the </a:t>
            </a:r>
            <a:r>
              <a:rPr lang="en-US" sz="1400" dirty="0">
                <a:latin typeface="Arial"/>
                <a:ea typeface="SimSun"/>
                <a:cs typeface="Times New Roman"/>
              </a:rPr>
              <a:t>phones based on their specifications and classify the phone in case of new phone.</a:t>
            </a:r>
          </a:p>
          <a:p>
            <a:pPr marL="0" indent="0">
              <a:spcAft>
                <a:spcPts val="1800"/>
              </a:spcAft>
              <a:buNone/>
            </a:pPr>
            <a:r>
              <a:rPr lang="en-US" sz="1400" dirty="0">
                <a:latin typeface="Arial"/>
                <a:ea typeface="SimSun"/>
                <a:cs typeface="Times New Roman"/>
              </a:rPr>
              <a:t>This makes it easy to show customers many options of phones that has same features improving customer satisfaction.</a:t>
            </a:r>
            <a:endParaRPr lang="en-US" sz="1400" dirty="0"/>
          </a:p>
          <a:p>
            <a:endParaRPr lang="en-US" sz="1200"/>
          </a:p>
        </p:txBody>
      </p:sp>
    </p:spTree>
    <p:extLst>
      <p:ext uri="{BB962C8B-B14F-4D97-AF65-F5344CB8AC3E}">
        <p14:creationId xmlns:p14="http://schemas.microsoft.com/office/powerpoint/2010/main" val="168313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A4E879-9B61-FE2C-1D79-79DA1C55613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Analytical Approach</a:t>
            </a:r>
          </a:p>
        </p:txBody>
      </p:sp>
      <p:pic>
        <p:nvPicPr>
          <p:cNvPr id="3" name="Picture 2" descr="A black background with white rectangles&#10;&#10;Description automatically generated">
            <a:extLst>
              <a:ext uri="{FF2B5EF4-FFF2-40B4-BE49-F238E27FC236}">
                <a16:creationId xmlns:a16="http://schemas.microsoft.com/office/drawing/2014/main" id="{360E40B7-0E3F-80BB-7C3F-2A57B1AF4D75}"/>
              </a:ext>
            </a:extLst>
          </p:cNvPr>
          <p:cNvPicPr>
            <a:picLocks noChangeAspect="1"/>
          </p:cNvPicPr>
          <p:nvPr/>
        </p:nvPicPr>
        <p:blipFill>
          <a:blip r:embed="rId2"/>
          <a:stretch>
            <a:fillRect/>
          </a:stretch>
        </p:blipFill>
        <p:spPr>
          <a:xfrm>
            <a:off x="4777316" y="715555"/>
            <a:ext cx="6780700" cy="5424560"/>
          </a:xfrm>
          <a:prstGeom prst="rect">
            <a:avLst/>
          </a:prstGeom>
        </p:spPr>
      </p:pic>
    </p:spTree>
    <p:extLst>
      <p:ext uri="{BB962C8B-B14F-4D97-AF65-F5344CB8AC3E}">
        <p14:creationId xmlns:p14="http://schemas.microsoft.com/office/powerpoint/2010/main" val="367139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98B48-4D7F-3815-C676-8A71CF75DC23}"/>
              </a:ext>
            </a:extLst>
          </p:cNvPr>
          <p:cNvSpPr>
            <a:spLocks noGrp="1"/>
          </p:cNvSpPr>
          <p:nvPr>
            <p:ph type="title"/>
          </p:nvPr>
        </p:nvSpPr>
        <p:spPr>
          <a:xfrm>
            <a:off x="630935" y="639520"/>
            <a:ext cx="5179229" cy="1454458"/>
          </a:xfrm>
        </p:spPr>
        <p:txBody>
          <a:bodyPr anchor="b">
            <a:normAutofit/>
          </a:bodyPr>
          <a:lstStyle/>
          <a:p>
            <a:r>
              <a:rPr lang="en-US" sz="3800" dirty="0"/>
              <a:t>Data set Overview and Cleaning</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1B5BCF-83C3-0903-ABE3-38C43882D411}"/>
              </a:ext>
            </a:extLst>
          </p:cNvPr>
          <p:cNvSpPr>
            <a:spLocks noGrp="1"/>
          </p:cNvSpPr>
          <p:nvPr>
            <p:ph idx="1"/>
          </p:nvPr>
        </p:nvSpPr>
        <p:spPr>
          <a:xfrm>
            <a:off x="194281" y="2771763"/>
            <a:ext cx="5304819" cy="3712349"/>
          </a:xfrm>
        </p:spPr>
        <p:txBody>
          <a:bodyPr anchor="t">
            <a:normAutofit/>
          </a:bodyPr>
          <a:lstStyle/>
          <a:p>
            <a:r>
              <a:rPr lang="en-US" sz="1800" dirty="0"/>
              <a:t>Dataset contains 3455 observations and 15 columns.</a:t>
            </a:r>
          </a:p>
          <a:p>
            <a:r>
              <a:rPr lang="en-US" sz="1800" dirty="0">
                <a:solidFill>
                  <a:srgbClr val="000000"/>
                </a:solidFill>
                <a:effectLst/>
                <a:ea typeface="SimSun" panose="02010600030101010101" pitchFamily="2" charset="-122"/>
                <a:cs typeface="Times New Roman" panose="02020603050405020304" pitchFamily="18" charset="0"/>
              </a:rPr>
              <a:t>The dataset has phones between the years 2013 and 2020.</a:t>
            </a:r>
          </a:p>
          <a:p>
            <a:r>
              <a:rPr lang="en-US" sz="1800" dirty="0">
                <a:solidFill>
                  <a:srgbClr val="000000"/>
                </a:solidFill>
                <a:effectLst/>
                <a:ea typeface="SimSun" panose="02010600030101010101" pitchFamily="2" charset="-122"/>
                <a:cs typeface="Times New Roman" panose="02020603050405020304" pitchFamily="18" charset="0"/>
              </a:rPr>
              <a:t>We could see {</a:t>
            </a:r>
            <a:r>
              <a:rPr lang="en-US" sz="1800" dirty="0">
                <a:solidFill>
                  <a:srgbClr val="31935E"/>
                </a:solidFill>
                <a:effectLst/>
                <a:ea typeface="SimSun" panose="02010600030101010101" pitchFamily="2" charset="-122"/>
                <a:cs typeface="Times New Roman" panose="02020603050405020304" pitchFamily="18" charset="0"/>
              </a:rPr>
              <a:t>rare camera MP </a:t>
            </a:r>
            <a:r>
              <a:rPr lang="en-US" sz="1800" dirty="0">
                <a:effectLst/>
                <a:ea typeface="SimSun" panose="02010600030101010101" pitchFamily="2" charset="-122"/>
                <a:cs typeface="Times New Roman" panose="02020603050405020304" pitchFamily="18" charset="0"/>
              </a:rPr>
              <a:t>,</a:t>
            </a:r>
            <a:r>
              <a:rPr lang="en-US" sz="1800" dirty="0">
                <a:solidFill>
                  <a:srgbClr val="31935E"/>
                </a:solidFill>
                <a:effectLst/>
                <a:ea typeface="SimSun" panose="02010600030101010101" pitchFamily="2" charset="-122"/>
                <a:cs typeface="Times New Roman" panose="02020603050405020304" pitchFamily="18" charset="0"/>
              </a:rPr>
              <a:t>front camera MP, internal memory, ram battery, weight</a:t>
            </a:r>
            <a:r>
              <a:rPr lang="en-US" sz="1800" dirty="0">
                <a:solidFill>
                  <a:srgbClr val="000000"/>
                </a:solidFill>
                <a:effectLst/>
                <a:ea typeface="SimSun" panose="02010600030101010101" pitchFamily="2" charset="-122"/>
                <a:cs typeface="Times New Roman" panose="02020603050405020304" pitchFamily="18" charset="0"/>
              </a:rPr>
              <a:t>} has multiple NA or </a:t>
            </a:r>
            <a:r>
              <a:rPr lang="en-US" sz="1800" dirty="0">
                <a:solidFill>
                  <a:srgbClr val="31935E"/>
                </a:solidFill>
                <a:effectLst/>
                <a:ea typeface="SimSun" panose="02010600030101010101" pitchFamily="2" charset="-122"/>
                <a:cs typeface="Times New Roman" panose="02020603050405020304" pitchFamily="18" charset="0"/>
              </a:rPr>
              <a:t>NULL</a:t>
            </a:r>
            <a:r>
              <a:rPr lang="en-US" sz="1800" dirty="0">
                <a:solidFill>
                  <a:srgbClr val="000000"/>
                </a:solidFill>
                <a:effectLst/>
                <a:ea typeface="SimSun" panose="02010600030101010101" pitchFamily="2" charset="-122"/>
                <a:cs typeface="Times New Roman" panose="02020603050405020304" pitchFamily="18" charset="0"/>
              </a:rPr>
              <a:t> values consist in those column records.</a:t>
            </a:r>
          </a:p>
          <a:p>
            <a:r>
              <a:rPr lang="en-US" sz="1800" dirty="0">
                <a:ea typeface="SimSun"/>
                <a:cs typeface="Times New Roman"/>
              </a:rPr>
              <a:t> </a:t>
            </a:r>
            <a:r>
              <a:rPr lang="en-US" sz="1800" dirty="0">
                <a:effectLst/>
                <a:ea typeface="SimSun"/>
                <a:cs typeface="Times New Roman"/>
              </a:rPr>
              <a:t>The </a:t>
            </a:r>
            <a:r>
              <a:rPr lang="en-US" sz="1800" dirty="0">
                <a:solidFill>
                  <a:srgbClr val="31935E"/>
                </a:solidFill>
                <a:effectLst/>
                <a:ea typeface="SimSun"/>
                <a:cs typeface="Times New Roman"/>
              </a:rPr>
              <a:t>KNN</a:t>
            </a:r>
            <a:r>
              <a:rPr lang="en-US" sz="1800" dirty="0">
                <a:effectLst/>
                <a:ea typeface="SimSun"/>
                <a:cs typeface="Times New Roman"/>
              </a:rPr>
              <a:t> algorithm helped us fill in those missing values by assigning missing values to the neighbor values which </a:t>
            </a:r>
            <a:r>
              <a:rPr lang="en-US" sz="1800" dirty="0">
                <a:ea typeface="SimSun"/>
                <a:cs typeface="Times New Roman"/>
              </a:rPr>
              <a:t>have same</a:t>
            </a:r>
            <a:r>
              <a:rPr lang="en-US" sz="1800" dirty="0">
                <a:effectLst/>
                <a:ea typeface="SimSun"/>
                <a:cs typeface="Times New Roman"/>
              </a:rPr>
              <a:t> features</a:t>
            </a:r>
            <a:r>
              <a:rPr lang="en-US" sz="1800" dirty="0">
                <a:latin typeface="Aptos"/>
                <a:ea typeface="SimSun"/>
                <a:cs typeface="Times New Roman"/>
              </a:rPr>
              <a:t> based on their distance</a:t>
            </a:r>
            <a:r>
              <a:rPr lang="en-US" sz="1800" dirty="0">
                <a:effectLst/>
                <a:latin typeface="Arial"/>
                <a:ea typeface="SimSun"/>
                <a:cs typeface="Times New Roman"/>
              </a:rPr>
              <a:t>.</a:t>
            </a:r>
            <a:endParaRPr lang="en-US" sz="1800" b="1" dirty="0">
              <a:latin typeface="Arial"/>
              <a:ea typeface="SimSun"/>
              <a:cs typeface="Times New Roman"/>
            </a:endParaRPr>
          </a:p>
        </p:txBody>
      </p:sp>
      <p:pic>
        <p:nvPicPr>
          <p:cNvPr id="4" name="Picture 3" descr="A screenshot of a computer screen&#10;&#10;Description automatically generated">
            <a:extLst>
              <a:ext uri="{FF2B5EF4-FFF2-40B4-BE49-F238E27FC236}">
                <a16:creationId xmlns:a16="http://schemas.microsoft.com/office/drawing/2014/main" id="{96C713E5-DA94-655F-DA88-39A0D53AE46A}"/>
              </a:ext>
            </a:extLst>
          </p:cNvPr>
          <p:cNvPicPr>
            <a:picLocks noChangeAspect="1"/>
          </p:cNvPicPr>
          <p:nvPr/>
        </p:nvPicPr>
        <p:blipFill>
          <a:blip r:embed="rId2"/>
          <a:stretch>
            <a:fillRect/>
          </a:stretch>
        </p:blipFill>
        <p:spPr>
          <a:xfrm>
            <a:off x="5499100" y="2797163"/>
            <a:ext cx="6620056" cy="3127977"/>
          </a:xfrm>
          <a:prstGeom prst="rect">
            <a:avLst/>
          </a:prstGeom>
        </p:spPr>
      </p:pic>
    </p:spTree>
    <p:extLst>
      <p:ext uri="{BB962C8B-B14F-4D97-AF65-F5344CB8AC3E}">
        <p14:creationId xmlns:p14="http://schemas.microsoft.com/office/powerpoint/2010/main" val="152670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50583-DC48-E1FC-2AD4-BDD337A5D8BD}"/>
              </a:ext>
            </a:extLst>
          </p:cNvPr>
          <p:cNvSpPr>
            <a:spLocks noGrp="1"/>
          </p:cNvSpPr>
          <p:nvPr>
            <p:ph type="title"/>
          </p:nvPr>
        </p:nvSpPr>
        <p:spPr>
          <a:xfrm>
            <a:off x="838198" y="547815"/>
            <a:ext cx="5167185" cy="1680519"/>
          </a:xfrm>
        </p:spPr>
        <p:txBody>
          <a:bodyPr>
            <a:normAutofit/>
          </a:bodyPr>
          <a:lstStyle/>
          <a:p>
            <a:r>
              <a:rPr lang="en-US" sz="4000"/>
              <a:t>Prediction of Used Mobile prices</a:t>
            </a:r>
          </a:p>
        </p:txBody>
      </p:sp>
      <p:sp>
        <p:nvSpPr>
          <p:cNvPr id="3" name="Content Placeholder 2">
            <a:extLst>
              <a:ext uri="{FF2B5EF4-FFF2-40B4-BE49-F238E27FC236}">
                <a16:creationId xmlns:a16="http://schemas.microsoft.com/office/drawing/2014/main" id="{5A741BAE-D28D-1108-AFF8-2F1D4BA567E8}"/>
              </a:ext>
            </a:extLst>
          </p:cNvPr>
          <p:cNvSpPr>
            <a:spLocks noGrp="1"/>
          </p:cNvSpPr>
          <p:nvPr>
            <p:ph idx="1"/>
          </p:nvPr>
        </p:nvSpPr>
        <p:spPr>
          <a:xfrm>
            <a:off x="6186619" y="547815"/>
            <a:ext cx="5178960" cy="1680519"/>
          </a:xfrm>
        </p:spPr>
        <p:txBody>
          <a:bodyPr anchor="ctr">
            <a:normAutofit/>
          </a:bodyPr>
          <a:lstStyle/>
          <a:p>
            <a:r>
              <a:rPr lang="en-US" sz="2000" b="1" dirty="0"/>
              <a:t>Linear regression</a:t>
            </a:r>
          </a:p>
          <a:p>
            <a:r>
              <a:rPr lang="en-US" sz="2000" b="1" dirty="0"/>
              <a:t>Regression Tree</a:t>
            </a:r>
          </a:p>
          <a:p>
            <a:r>
              <a:rPr lang="en-US" sz="2000" b="1" dirty="0"/>
              <a:t>Random forest (FINAL MODEL)</a:t>
            </a:r>
          </a:p>
        </p:txBody>
      </p:sp>
      <p:pic>
        <p:nvPicPr>
          <p:cNvPr id="8" name="Picture 7" descr="A graph with numbers and lines&#10;&#10;Description automatically generated">
            <a:extLst>
              <a:ext uri="{FF2B5EF4-FFF2-40B4-BE49-F238E27FC236}">
                <a16:creationId xmlns:a16="http://schemas.microsoft.com/office/drawing/2014/main" id="{09699F5D-8C8C-2D1C-B23F-2375BD4C4B98}"/>
              </a:ext>
            </a:extLst>
          </p:cNvPr>
          <p:cNvPicPr>
            <a:picLocks noChangeAspect="1"/>
          </p:cNvPicPr>
          <p:nvPr/>
        </p:nvPicPr>
        <p:blipFill>
          <a:blip r:embed="rId2"/>
          <a:stretch>
            <a:fillRect/>
          </a:stretch>
        </p:blipFill>
        <p:spPr>
          <a:xfrm>
            <a:off x="838198" y="3024454"/>
            <a:ext cx="5167185" cy="2506086"/>
          </a:xfrm>
          <a:prstGeom prst="rect">
            <a:avLst/>
          </a:prstGeom>
        </p:spPr>
      </p:pic>
      <p:graphicFrame>
        <p:nvGraphicFramePr>
          <p:cNvPr id="7" name="Table 6">
            <a:extLst>
              <a:ext uri="{FF2B5EF4-FFF2-40B4-BE49-F238E27FC236}">
                <a16:creationId xmlns:a16="http://schemas.microsoft.com/office/drawing/2014/main" id="{E64922C8-7DD5-395E-A899-59FC31890CB3}"/>
              </a:ext>
            </a:extLst>
          </p:cNvPr>
          <p:cNvGraphicFramePr>
            <a:graphicFrameLocks noGrp="1"/>
          </p:cNvGraphicFramePr>
          <p:nvPr>
            <p:extLst>
              <p:ext uri="{D42A27DB-BD31-4B8C-83A1-F6EECF244321}">
                <p14:modId xmlns:p14="http://schemas.microsoft.com/office/powerpoint/2010/main" val="1434793819"/>
              </p:ext>
            </p:extLst>
          </p:nvPr>
        </p:nvGraphicFramePr>
        <p:xfrm>
          <a:off x="6198394" y="3454620"/>
          <a:ext cx="5167186" cy="1645756"/>
        </p:xfrm>
        <a:graphic>
          <a:graphicData uri="http://schemas.openxmlformats.org/drawingml/2006/table">
            <a:tbl>
              <a:tblPr firstRow="1" firstCol="1" bandRow="1">
                <a:tableStyleId>{5C22544A-7EE6-4342-B048-85BDC9FD1C3A}</a:tableStyleId>
              </a:tblPr>
              <a:tblGrid>
                <a:gridCol w="1518350">
                  <a:extLst>
                    <a:ext uri="{9D8B030D-6E8A-4147-A177-3AD203B41FA5}">
                      <a16:colId xmlns:a16="http://schemas.microsoft.com/office/drawing/2014/main" val="3936011756"/>
                    </a:ext>
                  </a:extLst>
                </a:gridCol>
                <a:gridCol w="1300681">
                  <a:extLst>
                    <a:ext uri="{9D8B030D-6E8A-4147-A177-3AD203B41FA5}">
                      <a16:colId xmlns:a16="http://schemas.microsoft.com/office/drawing/2014/main" val="810148752"/>
                    </a:ext>
                  </a:extLst>
                </a:gridCol>
                <a:gridCol w="1145976">
                  <a:extLst>
                    <a:ext uri="{9D8B030D-6E8A-4147-A177-3AD203B41FA5}">
                      <a16:colId xmlns:a16="http://schemas.microsoft.com/office/drawing/2014/main" val="3747091123"/>
                    </a:ext>
                  </a:extLst>
                </a:gridCol>
                <a:gridCol w="1202179">
                  <a:extLst>
                    <a:ext uri="{9D8B030D-6E8A-4147-A177-3AD203B41FA5}">
                      <a16:colId xmlns:a16="http://schemas.microsoft.com/office/drawing/2014/main" val="1015476575"/>
                    </a:ext>
                  </a:extLst>
                </a:gridCol>
              </a:tblGrid>
              <a:tr h="651319">
                <a:tc>
                  <a:txBody>
                    <a:bodyPr/>
                    <a:lstStyle/>
                    <a:p>
                      <a:pPr algn="just">
                        <a:lnSpc>
                          <a:spcPct val="150000"/>
                        </a:lnSpc>
                        <a:spcBef>
                          <a:spcPts val="1200"/>
                        </a:spcBef>
                      </a:pPr>
                      <a:r>
                        <a:rPr lang="en-US" sz="1400" b="1" dirty="0">
                          <a:solidFill>
                            <a:srgbClr val="000000"/>
                          </a:solidFill>
                          <a:effectLst/>
                          <a:latin typeface="Arial"/>
                          <a:ea typeface="SimSun"/>
                          <a:cs typeface="Times New Roman"/>
                        </a:rPr>
                        <a:t>Model/Metrics</a:t>
                      </a:r>
                      <a:endParaRPr lang="en-US" sz="1700" dirty="0">
                        <a:solidFill>
                          <a:srgbClr val="000000"/>
                        </a:solidFill>
                        <a:effectLs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400" b="1" dirty="0">
                          <a:solidFill>
                            <a:srgbClr val="000000"/>
                          </a:solidFill>
                          <a:effectLst/>
                          <a:latin typeface="Arial"/>
                          <a:ea typeface="SimSun"/>
                          <a:cs typeface="Times New Roman"/>
                        </a:rPr>
                        <a:t>Linear Regression</a:t>
                      </a:r>
                      <a:endParaRPr lang="en-US" sz="1700" dirty="0">
                        <a:solidFill>
                          <a:srgbClr val="000000"/>
                        </a:solidFill>
                        <a:effectLs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400" b="1" dirty="0">
                          <a:solidFill>
                            <a:srgbClr val="000000"/>
                          </a:solidFill>
                          <a:effectLst/>
                          <a:latin typeface="Arial"/>
                          <a:ea typeface="SimSun"/>
                          <a:cs typeface="Times New Roman"/>
                        </a:rPr>
                        <a:t>Regression Tree</a:t>
                      </a:r>
                      <a:endParaRPr lang="en-US" sz="1700" dirty="0">
                        <a:solidFill>
                          <a:srgbClr val="000000"/>
                        </a:solidFill>
                        <a:effectLs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just">
                        <a:lnSpc>
                          <a:spcPct val="150000"/>
                        </a:lnSpc>
                        <a:spcAft>
                          <a:spcPts val="1800"/>
                        </a:spcAft>
                      </a:pPr>
                      <a:r>
                        <a:rPr lang="en-US" sz="1400" b="1" dirty="0">
                          <a:solidFill>
                            <a:srgbClr val="000000"/>
                          </a:solidFill>
                          <a:effectLst/>
                          <a:highlight>
                            <a:srgbClr val="FFFF00"/>
                          </a:highlight>
                          <a:latin typeface="Arial"/>
                          <a:ea typeface="SimSun"/>
                          <a:cs typeface="Times New Roman"/>
                        </a:rPr>
                        <a:t>Random</a:t>
                      </a:r>
                      <a:r>
                        <a:rPr lang="en-US" sz="1400" b="1" dirty="0">
                          <a:solidFill>
                            <a:srgbClr val="000000"/>
                          </a:solidFill>
                          <a:effectLst/>
                          <a:latin typeface="Arial"/>
                          <a:ea typeface="SimSun"/>
                          <a:cs typeface="Times New Roman"/>
                        </a:rPr>
                        <a:t> </a:t>
                      </a:r>
                      <a:r>
                        <a:rPr lang="en-US" sz="1400" b="1" dirty="0">
                          <a:solidFill>
                            <a:srgbClr val="000000"/>
                          </a:solidFill>
                          <a:effectLst/>
                          <a:highlight>
                            <a:srgbClr val="FFFF00"/>
                          </a:highlight>
                          <a:latin typeface="Arial"/>
                          <a:ea typeface="SimSun"/>
                          <a:cs typeface="Times New Roman"/>
                        </a:rPr>
                        <a:t>Forest</a:t>
                      </a:r>
                      <a:endParaRPr lang="en-US" sz="1700" dirty="0">
                        <a:solidFill>
                          <a:srgbClr val="000000"/>
                        </a:solidFill>
                        <a:effectLst/>
                        <a:highlight>
                          <a:srgbClr val="FFFF00"/>
                        </a:highligh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5628739"/>
                  </a:ext>
                </a:extLst>
              </a:tr>
              <a:tr h="331479">
                <a:tc>
                  <a:txBody>
                    <a:bodyPr/>
                    <a:lstStyle/>
                    <a:p>
                      <a:pPr algn="just">
                        <a:lnSpc>
                          <a:spcPct val="150000"/>
                        </a:lnSpc>
                        <a:spcBef>
                          <a:spcPts val="1200"/>
                        </a:spcBef>
                      </a:pPr>
                      <a:r>
                        <a:rPr lang="en-US" sz="1400" b="1" dirty="0">
                          <a:solidFill>
                            <a:srgbClr val="000000"/>
                          </a:solidFill>
                          <a:effectLst/>
                          <a:latin typeface="Arial"/>
                          <a:ea typeface="SimSun"/>
                          <a:cs typeface="Times New Roman"/>
                        </a:rPr>
                        <a:t>RMSE</a:t>
                      </a:r>
                      <a:endParaRPr lang="en-US" sz="1700" dirty="0">
                        <a:solidFill>
                          <a:srgbClr val="000000"/>
                        </a:solidFill>
                        <a:effectLs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algn="just">
                        <a:lnSpc>
                          <a:spcPct val="150000"/>
                        </a:lnSpc>
                      </a:pPr>
                      <a:r>
                        <a:rPr lang="en-US" sz="1400" dirty="0">
                          <a:solidFill>
                            <a:srgbClr val="000000"/>
                          </a:solidFill>
                          <a:effectLst/>
                          <a:latin typeface="Arial"/>
                          <a:ea typeface="SimSun"/>
                          <a:cs typeface="Times New Roman"/>
                        </a:rPr>
                        <a:t>0.2830</a:t>
                      </a:r>
                      <a:endParaRPr lang="en-US" sz="1700" dirty="0">
                        <a:solidFill>
                          <a:srgbClr val="000000"/>
                        </a:solidFill>
                        <a:effectLs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algn="just">
                        <a:lnSpc>
                          <a:spcPct val="150000"/>
                        </a:lnSpc>
                      </a:pPr>
                      <a:r>
                        <a:rPr lang="en-US" sz="1400" dirty="0">
                          <a:solidFill>
                            <a:srgbClr val="000000"/>
                          </a:solidFill>
                          <a:effectLst/>
                          <a:latin typeface="Arial"/>
                          <a:ea typeface="SimSun"/>
                          <a:cs typeface="Times New Roman"/>
                        </a:rPr>
                        <a:t>0.3105</a:t>
                      </a:r>
                      <a:endParaRPr lang="en-US" sz="1700" dirty="0">
                        <a:solidFill>
                          <a:srgbClr val="000000"/>
                        </a:solidFill>
                        <a:effectLs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algn="just">
                        <a:lnSpc>
                          <a:spcPct val="150000"/>
                        </a:lnSpc>
                        <a:spcAft>
                          <a:spcPts val="1800"/>
                        </a:spcAft>
                      </a:pPr>
                      <a:r>
                        <a:rPr lang="en-US" sz="1400" dirty="0">
                          <a:solidFill>
                            <a:srgbClr val="000000"/>
                          </a:solidFill>
                          <a:effectLst/>
                          <a:highlight>
                            <a:srgbClr val="FFFF00"/>
                          </a:highlight>
                          <a:latin typeface="Arial"/>
                          <a:ea typeface="SimSun"/>
                          <a:cs typeface="Times New Roman"/>
                        </a:rPr>
                        <a:t>0.25881</a:t>
                      </a:r>
                      <a:endParaRPr lang="en-US" sz="1700" dirty="0">
                        <a:solidFill>
                          <a:srgbClr val="000000"/>
                        </a:solidFill>
                        <a:effectLst/>
                        <a:highlight>
                          <a:srgbClr val="FFFF00"/>
                        </a:highlight>
                        <a:latin typeface="Arial"/>
                        <a:ea typeface="SimSun"/>
                        <a:cs typeface="Times New Roman"/>
                      </a:endParaRPr>
                    </a:p>
                  </a:txBody>
                  <a:tcPr marL="95952" marR="95952" marT="0" marB="0">
                    <a:lnL>
                      <a:noFill/>
                    </a:lnL>
                    <a:lnR>
                      <a:noFill/>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080732517"/>
                  </a:ext>
                </a:extLst>
              </a:tr>
              <a:tr h="331479">
                <a:tc>
                  <a:txBody>
                    <a:bodyPr/>
                    <a:lstStyle/>
                    <a:p>
                      <a:pPr algn="just">
                        <a:lnSpc>
                          <a:spcPct val="150000"/>
                        </a:lnSpc>
                        <a:spcBef>
                          <a:spcPts val="1200"/>
                        </a:spcBef>
                      </a:pPr>
                      <a:r>
                        <a:rPr lang="en-US" sz="1400" b="1" dirty="0">
                          <a:solidFill>
                            <a:srgbClr val="000000"/>
                          </a:solidFill>
                          <a:effectLst/>
                          <a:latin typeface="Arial"/>
                          <a:ea typeface="SimSun"/>
                          <a:cs typeface="Times New Roman"/>
                        </a:rPr>
                        <a:t>MAE</a:t>
                      </a:r>
                      <a:endParaRPr lang="en-US" sz="1700" dirty="0">
                        <a:solidFill>
                          <a:srgbClr val="000000"/>
                        </a:solidFill>
                        <a:effectLst/>
                        <a:latin typeface="Arial"/>
                        <a:ea typeface="SimSun"/>
                        <a:cs typeface="Times New Roman"/>
                      </a:endParaRPr>
                    </a:p>
                  </a:txBody>
                  <a:tcPr marL="95952" marR="95952" marT="0" marB="0">
                    <a:lnL>
                      <a:noFill/>
                    </a:lnL>
                    <a:lnR>
                      <a:noFill/>
                    </a:lnR>
                    <a:lnT>
                      <a:noFill/>
                    </a:lnT>
                    <a:lnB>
                      <a:noFill/>
                    </a:lnB>
                    <a:noFill/>
                  </a:tcPr>
                </a:tc>
                <a:tc>
                  <a:txBody>
                    <a:bodyPr/>
                    <a:lstStyle/>
                    <a:p>
                      <a:pPr algn="just">
                        <a:lnSpc>
                          <a:spcPct val="150000"/>
                        </a:lnSpc>
                      </a:pPr>
                      <a:r>
                        <a:rPr lang="en-US" sz="1400" dirty="0">
                          <a:solidFill>
                            <a:srgbClr val="000000"/>
                          </a:solidFill>
                          <a:effectLst/>
                          <a:latin typeface="Arial"/>
                          <a:ea typeface="SimSun"/>
                          <a:cs typeface="Times New Roman"/>
                        </a:rPr>
                        <a:t>0.2107</a:t>
                      </a:r>
                      <a:endParaRPr lang="en-US" sz="1700" dirty="0">
                        <a:solidFill>
                          <a:srgbClr val="000000"/>
                        </a:solidFill>
                        <a:effectLst/>
                        <a:latin typeface="Arial"/>
                        <a:ea typeface="SimSun"/>
                        <a:cs typeface="Times New Roman"/>
                      </a:endParaRPr>
                    </a:p>
                  </a:txBody>
                  <a:tcPr marL="95952" marR="95952" marT="0" marB="0">
                    <a:lnL>
                      <a:noFill/>
                    </a:lnL>
                    <a:lnR>
                      <a:noFill/>
                    </a:lnR>
                    <a:lnT>
                      <a:noFill/>
                    </a:lnT>
                    <a:lnB>
                      <a:noFill/>
                    </a:lnB>
                    <a:noFill/>
                  </a:tcPr>
                </a:tc>
                <a:tc>
                  <a:txBody>
                    <a:bodyPr/>
                    <a:lstStyle/>
                    <a:p>
                      <a:pPr algn="just">
                        <a:lnSpc>
                          <a:spcPct val="150000"/>
                        </a:lnSpc>
                      </a:pPr>
                      <a:r>
                        <a:rPr lang="en-US" sz="1400" dirty="0">
                          <a:solidFill>
                            <a:srgbClr val="000000"/>
                          </a:solidFill>
                          <a:effectLst/>
                          <a:latin typeface="Arial"/>
                          <a:ea typeface="SimSun"/>
                          <a:cs typeface="Times New Roman"/>
                        </a:rPr>
                        <a:t>0.2361</a:t>
                      </a:r>
                      <a:endParaRPr lang="en-US" sz="1700" dirty="0">
                        <a:solidFill>
                          <a:srgbClr val="000000"/>
                        </a:solidFill>
                        <a:effectLst/>
                        <a:latin typeface="Arial"/>
                        <a:ea typeface="SimSun"/>
                        <a:cs typeface="Times New Roman"/>
                      </a:endParaRPr>
                    </a:p>
                  </a:txBody>
                  <a:tcPr marL="95952" marR="95952" marT="0" marB="0">
                    <a:lnL>
                      <a:noFill/>
                    </a:lnL>
                    <a:lnR>
                      <a:noFill/>
                    </a:lnR>
                    <a:lnT>
                      <a:noFill/>
                    </a:lnT>
                    <a:lnB>
                      <a:noFill/>
                    </a:lnB>
                    <a:noFill/>
                  </a:tcPr>
                </a:tc>
                <a:tc>
                  <a:txBody>
                    <a:bodyPr/>
                    <a:lstStyle/>
                    <a:p>
                      <a:pPr algn="just">
                        <a:lnSpc>
                          <a:spcPct val="150000"/>
                        </a:lnSpc>
                        <a:spcAft>
                          <a:spcPts val="1800"/>
                        </a:spcAft>
                      </a:pPr>
                      <a:r>
                        <a:rPr lang="en-US" sz="1400" dirty="0">
                          <a:solidFill>
                            <a:srgbClr val="000000"/>
                          </a:solidFill>
                          <a:effectLst/>
                          <a:highlight>
                            <a:srgbClr val="FFFF00"/>
                          </a:highlight>
                          <a:latin typeface="Arial"/>
                          <a:ea typeface="SimSun"/>
                          <a:cs typeface="Times New Roman"/>
                        </a:rPr>
                        <a:t>0.1949</a:t>
                      </a:r>
                      <a:endParaRPr lang="en-US" sz="1700" dirty="0">
                        <a:solidFill>
                          <a:srgbClr val="000000"/>
                        </a:solidFill>
                        <a:effectLst/>
                        <a:highlight>
                          <a:srgbClr val="FFFF00"/>
                        </a:highlight>
                        <a:latin typeface="Arial"/>
                        <a:ea typeface="SimSun"/>
                        <a:cs typeface="Times New Roman"/>
                      </a:endParaRPr>
                    </a:p>
                  </a:txBody>
                  <a:tcPr marL="95952" marR="95952" marT="0" marB="0">
                    <a:lnL>
                      <a:noFill/>
                    </a:lnL>
                    <a:lnR>
                      <a:noFill/>
                    </a:lnR>
                    <a:lnT>
                      <a:noFill/>
                    </a:lnT>
                    <a:lnB>
                      <a:noFill/>
                    </a:lnB>
                    <a:noFill/>
                  </a:tcPr>
                </a:tc>
                <a:extLst>
                  <a:ext uri="{0D108BD9-81ED-4DB2-BD59-A6C34878D82A}">
                    <a16:rowId xmlns:a16="http://schemas.microsoft.com/office/drawing/2014/main" val="1919335559"/>
                  </a:ext>
                </a:extLst>
              </a:tr>
              <a:tr h="331479">
                <a:tc>
                  <a:txBody>
                    <a:bodyPr/>
                    <a:lstStyle/>
                    <a:p>
                      <a:pPr algn="just">
                        <a:lnSpc>
                          <a:spcPct val="150000"/>
                        </a:lnSpc>
                        <a:spcBef>
                          <a:spcPts val="1200"/>
                        </a:spcBef>
                      </a:pPr>
                      <a:r>
                        <a:rPr lang="en-US" sz="1400" b="1" dirty="0">
                          <a:solidFill>
                            <a:srgbClr val="000000"/>
                          </a:solidFill>
                          <a:effectLst/>
                          <a:latin typeface="Arial"/>
                          <a:ea typeface="SimSun"/>
                          <a:cs typeface="Times New Roman"/>
                        </a:rPr>
                        <a:t>correlation</a:t>
                      </a:r>
                      <a:endParaRPr lang="en-US" sz="1700" dirty="0">
                        <a:solidFill>
                          <a:srgbClr val="000000"/>
                        </a:solidFill>
                        <a:effectLst/>
                        <a:latin typeface="Arial"/>
                        <a:ea typeface="SimSun"/>
                        <a:cs typeface="Times New Roman"/>
                      </a:endParaRPr>
                    </a:p>
                  </a:txBody>
                  <a:tcPr marL="95952" marR="95952"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400" dirty="0">
                          <a:solidFill>
                            <a:srgbClr val="000000"/>
                          </a:solidFill>
                          <a:effectLst/>
                          <a:latin typeface="Arial"/>
                          <a:ea typeface="SimSun"/>
                          <a:cs typeface="Times New Roman"/>
                        </a:rPr>
                        <a:t>0.8759</a:t>
                      </a:r>
                      <a:endParaRPr lang="en-US" sz="1700" dirty="0">
                        <a:solidFill>
                          <a:srgbClr val="000000"/>
                        </a:solidFill>
                        <a:effectLst/>
                        <a:latin typeface="Arial"/>
                        <a:ea typeface="SimSun"/>
                        <a:cs typeface="Times New Roman"/>
                      </a:endParaRPr>
                    </a:p>
                  </a:txBody>
                  <a:tcPr marL="95952" marR="95952"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400" dirty="0">
                          <a:solidFill>
                            <a:srgbClr val="000000"/>
                          </a:solidFill>
                          <a:effectLst/>
                          <a:latin typeface="Arial"/>
                          <a:ea typeface="SimSun"/>
                          <a:cs typeface="Times New Roman"/>
                        </a:rPr>
                        <a:t>0.8481</a:t>
                      </a:r>
                      <a:endParaRPr lang="en-US" sz="1700" dirty="0">
                        <a:solidFill>
                          <a:srgbClr val="000000"/>
                        </a:solidFill>
                        <a:effectLst/>
                        <a:latin typeface="Arial"/>
                        <a:ea typeface="SimSun"/>
                        <a:cs typeface="Times New Roman"/>
                      </a:endParaRPr>
                    </a:p>
                  </a:txBody>
                  <a:tcPr marL="95952" marR="95952"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just">
                        <a:lnSpc>
                          <a:spcPct val="150000"/>
                        </a:lnSpc>
                        <a:spcAft>
                          <a:spcPts val="1800"/>
                        </a:spcAft>
                      </a:pPr>
                      <a:r>
                        <a:rPr lang="en-US" sz="1400" dirty="0">
                          <a:solidFill>
                            <a:srgbClr val="000000"/>
                          </a:solidFill>
                          <a:effectLst/>
                          <a:highlight>
                            <a:srgbClr val="FFFF00"/>
                          </a:highlight>
                          <a:latin typeface="Arial"/>
                          <a:ea typeface="SimSun"/>
                          <a:cs typeface="Times New Roman"/>
                        </a:rPr>
                        <a:t>0.8974</a:t>
                      </a:r>
                      <a:endParaRPr lang="en-US" sz="1700" dirty="0">
                        <a:solidFill>
                          <a:srgbClr val="000000"/>
                        </a:solidFill>
                        <a:effectLst/>
                        <a:highlight>
                          <a:srgbClr val="FFFF00"/>
                        </a:highlight>
                        <a:latin typeface="Arial"/>
                        <a:ea typeface="SimSun"/>
                        <a:cs typeface="Times New Roman"/>
                      </a:endParaRPr>
                    </a:p>
                  </a:txBody>
                  <a:tcPr marL="95952" marR="95952" marT="0" marB="0">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085707"/>
                  </a:ext>
                </a:extLst>
              </a:tr>
            </a:tbl>
          </a:graphicData>
        </a:graphic>
      </p:graphicFrame>
    </p:spTree>
    <p:extLst>
      <p:ext uri="{BB962C8B-B14F-4D97-AF65-F5344CB8AC3E}">
        <p14:creationId xmlns:p14="http://schemas.microsoft.com/office/powerpoint/2010/main" val="31688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0E5E9-DE89-723D-8FB4-FA5AA73CCB52}"/>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How it help business</a:t>
            </a:r>
            <a:endParaRPr lang="en-US" sz="3600" dirty="0">
              <a:solidFill>
                <a:schemeClr val="tx2"/>
              </a:solidFill>
            </a:endParaRPr>
          </a:p>
        </p:txBody>
      </p:sp>
      <p:graphicFrame>
        <p:nvGraphicFramePr>
          <p:cNvPr id="31" name="Content Placeholder 2">
            <a:extLst>
              <a:ext uri="{FF2B5EF4-FFF2-40B4-BE49-F238E27FC236}">
                <a16:creationId xmlns:a16="http://schemas.microsoft.com/office/drawing/2014/main" id="{22C67FD5-9F2B-37C9-FE20-74EE71C99D0B}"/>
              </a:ext>
            </a:extLst>
          </p:cNvPr>
          <p:cNvGraphicFramePr>
            <a:graphicFrameLocks noGrp="1"/>
          </p:cNvGraphicFramePr>
          <p:nvPr>
            <p:ph idx="1"/>
            <p:extLst>
              <p:ext uri="{D42A27DB-BD31-4B8C-83A1-F6EECF244321}">
                <p14:modId xmlns:p14="http://schemas.microsoft.com/office/powerpoint/2010/main" val="373805544"/>
              </p:ext>
            </p:extLst>
          </p:nvPr>
        </p:nvGraphicFramePr>
        <p:xfrm>
          <a:off x="804672" y="2421683"/>
          <a:ext cx="5657088" cy="3633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5" name="Group 2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6" name="Freeform: Shape 2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Kiosk">
            <a:extLst>
              <a:ext uri="{FF2B5EF4-FFF2-40B4-BE49-F238E27FC236}">
                <a16:creationId xmlns:a16="http://schemas.microsoft.com/office/drawing/2014/main" id="{76381EC5-1088-6A2F-6334-0BE86E4E9E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53159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E683-BEA3-6E4C-B0CD-D789DAE1C4E7}"/>
              </a:ext>
            </a:extLst>
          </p:cNvPr>
          <p:cNvSpPr>
            <a:spLocks noGrp="1"/>
          </p:cNvSpPr>
          <p:nvPr>
            <p:ph type="title"/>
          </p:nvPr>
        </p:nvSpPr>
        <p:spPr>
          <a:xfrm>
            <a:off x="630936" y="457200"/>
            <a:ext cx="4343400" cy="1929384"/>
          </a:xfrm>
        </p:spPr>
        <p:txBody>
          <a:bodyPr anchor="ctr">
            <a:normAutofit/>
          </a:bodyPr>
          <a:lstStyle/>
          <a:p>
            <a:r>
              <a:rPr lang="en-US"/>
              <a:t>Grouping the Mobile Phones by Features</a:t>
            </a:r>
          </a:p>
        </p:txBody>
      </p:sp>
      <p:sp>
        <p:nvSpPr>
          <p:cNvPr id="3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9E9BDB-FAC7-7DFC-8219-1F2B3C1572E3}"/>
              </a:ext>
            </a:extLst>
          </p:cNvPr>
          <p:cNvSpPr>
            <a:spLocks noGrp="1"/>
          </p:cNvSpPr>
          <p:nvPr>
            <p:ph idx="1"/>
          </p:nvPr>
        </p:nvSpPr>
        <p:spPr>
          <a:xfrm>
            <a:off x="5541263" y="457200"/>
            <a:ext cx="6007608" cy="1929384"/>
          </a:xfrm>
        </p:spPr>
        <p:txBody>
          <a:bodyPr anchor="ctr">
            <a:normAutofit/>
          </a:bodyPr>
          <a:lstStyle/>
          <a:p>
            <a:r>
              <a:rPr lang="en-US" sz="2200"/>
              <a:t>Using grouping of similar mobile phones using K means clustering model.</a:t>
            </a:r>
          </a:p>
          <a:p>
            <a:r>
              <a:rPr lang="en-US" sz="2200"/>
              <a:t>Finding the best K: got k=4 from elbow plot. Within the cluster sum of square</a:t>
            </a:r>
          </a:p>
          <a:p>
            <a:pPr marL="0" indent="0">
              <a:buNone/>
            </a:pPr>
            <a:endParaRPr lang="en-US" sz="2200"/>
          </a:p>
        </p:txBody>
      </p:sp>
      <p:pic>
        <p:nvPicPr>
          <p:cNvPr id="6" name="Picture 5" descr="A graph of a number of clusters&#10;&#10;Description automatically generated">
            <a:extLst>
              <a:ext uri="{FF2B5EF4-FFF2-40B4-BE49-F238E27FC236}">
                <a16:creationId xmlns:a16="http://schemas.microsoft.com/office/drawing/2014/main" id="{DB812260-0689-1409-5209-FA92A9EEE135}"/>
              </a:ext>
            </a:extLst>
          </p:cNvPr>
          <p:cNvPicPr>
            <a:picLocks noChangeAspect="1"/>
          </p:cNvPicPr>
          <p:nvPr/>
        </p:nvPicPr>
        <p:blipFill>
          <a:blip r:embed="rId3"/>
          <a:stretch>
            <a:fillRect/>
          </a:stretch>
        </p:blipFill>
        <p:spPr>
          <a:xfrm>
            <a:off x="466344" y="3144431"/>
            <a:ext cx="5468112" cy="2529002"/>
          </a:xfrm>
          <a:prstGeom prst="rect">
            <a:avLst/>
          </a:prstGeom>
        </p:spPr>
      </p:pic>
      <p:pic>
        <p:nvPicPr>
          <p:cNvPr id="7" name="Picture 6">
            <a:extLst>
              <a:ext uri="{FF2B5EF4-FFF2-40B4-BE49-F238E27FC236}">
                <a16:creationId xmlns:a16="http://schemas.microsoft.com/office/drawing/2014/main" id="{CEA6F978-0D1C-FDDA-95F2-7C90BFE4662A}"/>
              </a:ext>
            </a:extLst>
          </p:cNvPr>
          <p:cNvPicPr>
            <a:picLocks noChangeAspect="1"/>
          </p:cNvPicPr>
          <p:nvPr/>
        </p:nvPicPr>
        <p:blipFill>
          <a:blip r:embed="rId4"/>
          <a:stretch>
            <a:fillRect/>
          </a:stretch>
        </p:blipFill>
        <p:spPr>
          <a:xfrm>
            <a:off x="6254496" y="3219617"/>
            <a:ext cx="5468112" cy="237862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4FA872D-BA04-8DA8-29E8-AF91656CFE81}"/>
                  </a:ext>
                </a:extLst>
              </p14:cNvPr>
              <p14:cNvContentPartPr/>
              <p14:nvPr/>
            </p14:nvContentPartPr>
            <p14:xfrm>
              <a:off x="2483262" y="4714874"/>
              <a:ext cx="313434" cy="299227"/>
            </p14:xfrm>
          </p:contentPart>
        </mc:Choice>
        <mc:Fallback xmlns="">
          <p:pic>
            <p:nvPicPr>
              <p:cNvPr id="8" name="Ink 7">
                <a:extLst>
                  <a:ext uri="{FF2B5EF4-FFF2-40B4-BE49-F238E27FC236}">
                    <a16:creationId xmlns:a16="http://schemas.microsoft.com/office/drawing/2014/main" id="{A4FA872D-BA04-8DA8-29E8-AF91656CFE81}"/>
                  </a:ext>
                </a:extLst>
              </p:cNvPr>
              <p:cNvPicPr/>
              <p:nvPr/>
            </p:nvPicPr>
            <p:blipFill>
              <a:blip r:embed="rId6"/>
              <a:stretch>
                <a:fillRect/>
              </a:stretch>
            </p:blipFill>
            <p:spPr>
              <a:xfrm>
                <a:off x="2465290" y="4697251"/>
                <a:ext cx="349019" cy="334832"/>
              </a:xfrm>
              <a:prstGeom prst="rect">
                <a:avLst/>
              </a:prstGeom>
            </p:spPr>
          </p:pic>
        </mc:Fallback>
      </mc:AlternateContent>
    </p:spTree>
    <p:extLst>
      <p:ext uri="{BB962C8B-B14F-4D97-AF65-F5344CB8AC3E}">
        <p14:creationId xmlns:p14="http://schemas.microsoft.com/office/powerpoint/2010/main" val="964080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2489</TotalTime>
  <Words>1021</Words>
  <Application>Microsoft Office PowerPoint</Application>
  <PresentationFormat>Widescreen</PresentationFormat>
  <Paragraphs>82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Used Mobile Market Analysis: Predictive Modeling and Used Mobile Recommendations </vt:lpstr>
      <vt:lpstr>Business Problem</vt:lpstr>
      <vt:lpstr>Search on Solution </vt:lpstr>
      <vt:lpstr>Wanted to achieve </vt:lpstr>
      <vt:lpstr>Analytical Approach</vt:lpstr>
      <vt:lpstr>Data set Overview and Cleaning</vt:lpstr>
      <vt:lpstr>Prediction of Used Mobile prices</vt:lpstr>
      <vt:lpstr>How it help business</vt:lpstr>
      <vt:lpstr>Grouping the Mobile Phones by Features</vt:lpstr>
      <vt:lpstr>PowerPoint Presentation</vt:lpstr>
      <vt:lpstr>Classification of new phone into clusters</vt:lpstr>
      <vt:lpstr>How these Clustering and classification Help business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Mobile Market Analysis: Predictive Modeling and Used Mobile Recommendations </dc:title>
  <dc:creator>Mrunal Mahakala</dc:creator>
  <cp:lastModifiedBy>Mrunal Mahakala</cp:lastModifiedBy>
  <cp:revision>169</cp:revision>
  <dcterms:created xsi:type="dcterms:W3CDTF">2024-03-19T04:00:28Z</dcterms:created>
  <dcterms:modified xsi:type="dcterms:W3CDTF">2024-05-08T18:18:05Z</dcterms:modified>
</cp:coreProperties>
</file>