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8" r:id="rId9"/>
    <p:sldId id="262" r:id="rId10"/>
    <p:sldId id="263"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54121-9A74-7FE9-2B38-E32A89ED9128}" v="380" dt="2024-05-08T16:00:05.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BE640D-B8ED-431B-AEDB-01C063C4671A}" type="doc">
      <dgm:prSet loTypeId="urn:microsoft.com/office/officeart/2005/8/layout/list1" loCatId="list" qsTypeId="urn:microsoft.com/office/officeart/2005/8/quickstyle/simple4" qsCatId="simple" csTypeId="urn:microsoft.com/office/officeart/2005/8/colors/accent2_3" csCatId="accent2" phldr="1"/>
      <dgm:spPr/>
      <dgm:t>
        <a:bodyPr/>
        <a:lstStyle/>
        <a:p>
          <a:endParaRPr lang="en-US"/>
        </a:p>
      </dgm:t>
    </dgm:pt>
    <dgm:pt modelId="{CFCE9DD4-FFBB-47BF-BDF3-89E6EA6D693B}">
      <dgm:prSet/>
      <dgm:spPr/>
      <dgm:t>
        <a:bodyPr/>
        <a:lstStyle/>
        <a:p>
          <a:r>
            <a:rPr lang="en-US" dirty="0"/>
            <a:t>Regression Model is developed only on purchased</a:t>
          </a:r>
        </a:p>
      </dgm:t>
    </dgm:pt>
    <dgm:pt modelId="{F729347D-8BD4-4C72-9085-B8871656666A}" type="parTrans" cxnId="{BD67CFEE-1C89-471D-8F35-329196ACF5B8}">
      <dgm:prSet/>
      <dgm:spPr/>
      <dgm:t>
        <a:bodyPr/>
        <a:lstStyle/>
        <a:p>
          <a:endParaRPr lang="en-US"/>
        </a:p>
      </dgm:t>
    </dgm:pt>
    <dgm:pt modelId="{D64FA963-96BE-47A4-A812-0BA7A697AA2E}" type="sibTrans" cxnId="{BD67CFEE-1C89-471D-8F35-329196ACF5B8}">
      <dgm:prSet/>
      <dgm:spPr/>
      <dgm:t>
        <a:bodyPr/>
        <a:lstStyle/>
        <a:p>
          <a:endParaRPr lang="en-US"/>
        </a:p>
      </dgm:t>
    </dgm:pt>
    <dgm:pt modelId="{34F47D57-6A89-4837-96ED-4F2E6A2E9970}">
      <dgm:prSet/>
      <dgm:spPr/>
      <dgm:t>
        <a:bodyPr/>
        <a:lstStyle/>
        <a:p>
          <a:r>
            <a:rPr lang="en-US" dirty="0"/>
            <a:t>Regression model:</a:t>
          </a:r>
        </a:p>
      </dgm:t>
    </dgm:pt>
    <dgm:pt modelId="{E1543ABC-774D-4E93-9018-031C350CD280}" type="parTrans" cxnId="{926CE8B8-F3C4-425D-9B54-9369649ACDAD}">
      <dgm:prSet/>
      <dgm:spPr/>
      <dgm:t>
        <a:bodyPr/>
        <a:lstStyle/>
        <a:p>
          <a:endParaRPr lang="en-US"/>
        </a:p>
      </dgm:t>
    </dgm:pt>
    <dgm:pt modelId="{435916F9-78DA-4C4C-8282-A0A7CDC00B21}" type="sibTrans" cxnId="{926CE8B8-F3C4-425D-9B54-9369649ACDAD}">
      <dgm:prSet/>
      <dgm:spPr/>
      <dgm:t>
        <a:bodyPr/>
        <a:lstStyle/>
        <a:p>
          <a:endParaRPr lang="en-US"/>
        </a:p>
      </dgm:t>
    </dgm:pt>
    <dgm:pt modelId="{2352F0FC-A3C1-44CC-B290-7EDB674550A9}">
      <dgm:prSet/>
      <dgm:spPr/>
      <dgm:t>
        <a:bodyPr/>
        <a:lstStyle/>
        <a:p>
          <a:r>
            <a:rPr lang="en-US" dirty="0"/>
            <a:t>Linear Regression: (USED)</a:t>
          </a:r>
        </a:p>
      </dgm:t>
    </dgm:pt>
    <dgm:pt modelId="{2DDDD692-FB71-4D68-A522-0801DCB66E9D}" type="parTrans" cxnId="{D281AEED-4FE5-424F-90A0-6F746DC68806}">
      <dgm:prSet/>
      <dgm:spPr/>
      <dgm:t>
        <a:bodyPr/>
        <a:lstStyle/>
        <a:p>
          <a:endParaRPr lang="en-US"/>
        </a:p>
      </dgm:t>
    </dgm:pt>
    <dgm:pt modelId="{5607C98D-1E27-4C6F-9668-22544F5B03B6}" type="sibTrans" cxnId="{D281AEED-4FE5-424F-90A0-6F746DC68806}">
      <dgm:prSet/>
      <dgm:spPr/>
      <dgm:t>
        <a:bodyPr/>
        <a:lstStyle/>
        <a:p>
          <a:endParaRPr lang="en-US"/>
        </a:p>
      </dgm:t>
    </dgm:pt>
    <dgm:pt modelId="{EB19F404-9517-4CB0-9EBD-D070CB3DC384}">
      <dgm:prSet/>
      <dgm:spPr/>
      <dgm:t>
        <a:bodyPr/>
        <a:lstStyle/>
        <a:p>
          <a:pPr rtl="0"/>
          <a:r>
            <a:rPr lang="en-US" dirty="0"/>
            <a:t>Backward</a:t>
          </a:r>
          <a:r>
            <a:rPr lang="en-US" dirty="0">
              <a:latin typeface="Calibri Light" panose="020F0302020204030204"/>
            </a:rPr>
            <a:t>:</a:t>
          </a:r>
          <a:endParaRPr lang="en-US" dirty="0"/>
        </a:p>
      </dgm:t>
    </dgm:pt>
    <dgm:pt modelId="{A2AF0FE8-4441-4DF6-9AE0-F713D96EFF92}" type="parTrans" cxnId="{9E633A42-1803-48EA-9593-3C545C455333}">
      <dgm:prSet/>
      <dgm:spPr/>
      <dgm:t>
        <a:bodyPr/>
        <a:lstStyle/>
        <a:p>
          <a:endParaRPr lang="en-US"/>
        </a:p>
      </dgm:t>
    </dgm:pt>
    <dgm:pt modelId="{8B5B931C-7F00-4408-A3C6-B0BF498CDCEA}" type="sibTrans" cxnId="{9E633A42-1803-48EA-9593-3C545C455333}">
      <dgm:prSet/>
      <dgm:spPr/>
      <dgm:t>
        <a:bodyPr/>
        <a:lstStyle/>
        <a:p>
          <a:endParaRPr lang="en-US"/>
        </a:p>
      </dgm:t>
    </dgm:pt>
    <dgm:pt modelId="{E0764399-1A1E-4560-93E8-F8303ABB8AE3}">
      <dgm:prSet/>
      <dgm:spPr/>
      <dgm:t>
        <a:bodyPr/>
        <a:lstStyle/>
        <a:p>
          <a:r>
            <a:rPr lang="en-US" dirty="0"/>
            <a:t>Front </a:t>
          </a:r>
        </a:p>
      </dgm:t>
    </dgm:pt>
    <dgm:pt modelId="{4CEE6337-D7FF-42B5-A5BB-FFA9844AC8A0}" type="parTrans" cxnId="{E71F74B4-3E96-4103-BA3E-AF651259EA4D}">
      <dgm:prSet/>
      <dgm:spPr/>
      <dgm:t>
        <a:bodyPr/>
        <a:lstStyle/>
        <a:p>
          <a:endParaRPr lang="en-US"/>
        </a:p>
      </dgm:t>
    </dgm:pt>
    <dgm:pt modelId="{D627B5FD-D2AD-44C7-9816-7D19E9DF3D43}" type="sibTrans" cxnId="{E71F74B4-3E96-4103-BA3E-AF651259EA4D}">
      <dgm:prSet/>
      <dgm:spPr/>
      <dgm:t>
        <a:bodyPr/>
        <a:lstStyle/>
        <a:p>
          <a:endParaRPr lang="en-US"/>
        </a:p>
      </dgm:t>
    </dgm:pt>
    <dgm:pt modelId="{5E0A025B-BCD4-449A-96ED-53A70C157FF7}">
      <dgm:prSet/>
      <dgm:spPr/>
      <dgm:t>
        <a:bodyPr/>
        <a:lstStyle/>
        <a:p>
          <a:r>
            <a:rPr lang="en-US" dirty="0"/>
            <a:t>Regression Tree</a:t>
          </a:r>
        </a:p>
      </dgm:t>
    </dgm:pt>
    <dgm:pt modelId="{1B4A6EA7-E439-4A59-80F1-0752C86FB285}" type="parTrans" cxnId="{9FD48182-AD8C-45DD-9F33-475E4745D1AE}">
      <dgm:prSet/>
      <dgm:spPr/>
      <dgm:t>
        <a:bodyPr/>
        <a:lstStyle/>
        <a:p>
          <a:endParaRPr lang="en-US"/>
        </a:p>
      </dgm:t>
    </dgm:pt>
    <dgm:pt modelId="{0279E277-BA43-4EEE-A5C1-F3AF8BD40F92}" type="sibTrans" cxnId="{9FD48182-AD8C-45DD-9F33-475E4745D1AE}">
      <dgm:prSet/>
      <dgm:spPr/>
      <dgm:t>
        <a:bodyPr/>
        <a:lstStyle/>
        <a:p>
          <a:endParaRPr lang="en-US"/>
        </a:p>
      </dgm:t>
    </dgm:pt>
    <dgm:pt modelId="{61695CD0-3321-4659-A075-61F77F87710A}" type="pres">
      <dgm:prSet presAssocID="{FCBE640D-B8ED-431B-AEDB-01C063C4671A}" presName="linear" presStyleCnt="0">
        <dgm:presLayoutVars>
          <dgm:dir/>
          <dgm:animLvl val="lvl"/>
          <dgm:resizeHandles val="exact"/>
        </dgm:presLayoutVars>
      </dgm:prSet>
      <dgm:spPr/>
    </dgm:pt>
    <dgm:pt modelId="{3DD3BDA3-3A60-406A-9625-34FB69495F9B}" type="pres">
      <dgm:prSet presAssocID="{CFCE9DD4-FFBB-47BF-BDF3-89E6EA6D693B}" presName="parentLin" presStyleCnt="0"/>
      <dgm:spPr/>
    </dgm:pt>
    <dgm:pt modelId="{1ED575C1-E201-4CE9-9D9D-B17EA3F83E8E}" type="pres">
      <dgm:prSet presAssocID="{CFCE9DD4-FFBB-47BF-BDF3-89E6EA6D693B}" presName="parentLeftMargin" presStyleLbl="node1" presStyleIdx="0" presStyleCnt="2"/>
      <dgm:spPr/>
    </dgm:pt>
    <dgm:pt modelId="{443AE6FF-7B7B-4CE9-B578-748BECD38882}" type="pres">
      <dgm:prSet presAssocID="{CFCE9DD4-FFBB-47BF-BDF3-89E6EA6D693B}" presName="parentText" presStyleLbl="node1" presStyleIdx="0" presStyleCnt="2">
        <dgm:presLayoutVars>
          <dgm:chMax val="0"/>
          <dgm:bulletEnabled val="1"/>
        </dgm:presLayoutVars>
      </dgm:prSet>
      <dgm:spPr/>
    </dgm:pt>
    <dgm:pt modelId="{D74D710E-7460-4050-8126-700BBA960F28}" type="pres">
      <dgm:prSet presAssocID="{CFCE9DD4-FFBB-47BF-BDF3-89E6EA6D693B}" presName="negativeSpace" presStyleCnt="0"/>
      <dgm:spPr/>
    </dgm:pt>
    <dgm:pt modelId="{525CA033-6066-42AC-835A-CE1B7ADFFCE1}" type="pres">
      <dgm:prSet presAssocID="{CFCE9DD4-FFBB-47BF-BDF3-89E6EA6D693B}" presName="childText" presStyleLbl="conFgAcc1" presStyleIdx="0" presStyleCnt="2">
        <dgm:presLayoutVars>
          <dgm:bulletEnabled val="1"/>
        </dgm:presLayoutVars>
      </dgm:prSet>
      <dgm:spPr/>
    </dgm:pt>
    <dgm:pt modelId="{BA934082-E098-4A3A-9056-6B2CF57D41CD}" type="pres">
      <dgm:prSet presAssocID="{D64FA963-96BE-47A4-A812-0BA7A697AA2E}" presName="spaceBetweenRectangles" presStyleCnt="0"/>
      <dgm:spPr/>
    </dgm:pt>
    <dgm:pt modelId="{363BF971-45E9-45AD-AA93-4347504BAE82}" type="pres">
      <dgm:prSet presAssocID="{34F47D57-6A89-4837-96ED-4F2E6A2E9970}" presName="parentLin" presStyleCnt="0"/>
      <dgm:spPr/>
    </dgm:pt>
    <dgm:pt modelId="{BD648947-821B-4E1A-82DD-E964FDAAC01F}" type="pres">
      <dgm:prSet presAssocID="{34F47D57-6A89-4837-96ED-4F2E6A2E9970}" presName="parentLeftMargin" presStyleLbl="node1" presStyleIdx="0" presStyleCnt="2"/>
      <dgm:spPr/>
    </dgm:pt>
    <dgm:pt modelId="{F951A2B6-748F-400D-9FD2-049903C9B9F8}" type="pres">
      <dgm:prSet presAssocID="{34F47D57-6A89-4837-96ED-4F2E6A2E9970}" presName="parentText" presStyleLbl="node1" presStyleIdx="1" presStyleCnt="2">
        <dgm:presLayoutVars>
          <dgm:chMax val="0"/>
          <dgm:bulletEnabled val="1"/>
        </dgm:presLayoutVars>
      </dgm:prSet>
      <dgm:spPr/>
    </dgm:pt>
    <dgm:pt modelId="{44CFE536-3918-4601-871B-E9C7F3D25592}" type="pres">
      <dgm:prSet presAssocID="{34F47D57-6A89-4837-96ED-4F2E6A2E9970}" presName="negativeSpace" presStyleCnt="0"/>
      <dgm:spPr/>
    </dgm:pt>
    <dgm:pt modelId="{341FA2E9-D8CA-4BD2-B370-A83791562B1B}" type="pres">
      <dgm:prSet presAssocID="{34F47D57-6A89-4837-96ED-4F2E6A2E9970}" presName="childText" presStyleLbl="conFgAcc1" presStyleIdx="1" presStyleCnt="2">
        <dgm:presLayoutVars>
          <dgm:bulletEnabled val="1"/>
        </dgm:presLayoutVars>
      </dgm:prSet>
      <dgm:spPr/>
    </dgm:pt>
  </dgm:ptLst>
  <dgm:cxnLst>
    <dgm:cxn modelId="{F50C860F-CFA7-4888-8C9F-CF8D3492E122}" type="presOf" srcId="{34F47D57-6A89-4837-96ED-4F2E6A2E9970}" destId="{BD648947-821B-4E1A-82DD-E964FDAAC01F}" srcOrd="0" destOrd="0" presId="urn:microsoft.com/office/officeart/2005/8/layout/list1"/>
    <dgm:cxn modelId="{D185D761-6356-4C1A-857C-EC1381918A49}" type="presOf" srcId="{CFCE9DD4-FFBB-47BF-BDF3-89E6EA6D693B}" destId="{1ED575C1-E201-4CE9-9D9D-B17EA3F83E8E}" srcOrd="0" destOrd="0" presId="urn:microsoft.com/office/officeart/2005/8/layout/list1"/>
    <dgm:cxn modelId="{9E633A42-1803-48EA-9593-3C545C455333}" srcId="{2352F0FC-A3C1-44CC-B290-7EDB674550A9}" destId="{EB19F404-9517-4CB0-9EBD-D070CB3DC384}" srcOrd="0" destOrd="0" parTransId="{A2AF0FE8-4441-4DF6-9AE0-F713D96EFF92}" sibTransId="{8B5B931C-7F00-4408-A3C6-B0BF498CDCEA}"/>
    <dgm:cxn modelId="{EAF77A70-62B0-493E-8A0A-996C636F0E57}" type="presOf" srcId="{FCBE640D-B8ED-431B-AEDB-01C063C4671A}" destId="{61695CD0-3321-4659-A075-61F77F87710A}" srcOrd="0" destOrd="0" presId="urn:microsoft.com/office/officeart/2005/8/layout/list1"/>
    <dgm:cxn modelId="{F0B3685A-AB4F-4ABD-A93A-854D5ADD5D48}" type="presOf" srcId="{E0764399-1A1E-4560-93E8-F8303ABB8AE3}" destId="{341FA2E9-D8CA-4BD2-B370-A83791562B1B}" srcOrd="0" destOrd="2" presId="urn:microsoft.com/office/officeart/2005/8/layout/list1"/>
    <dgm:cxn modelId="{2D316C7F-8516-46DE-A205-40464FD85F83}" type="presOf" srcId="{5E0A025B-BCD4-449A-96ED-53A70C157FF7}" destId="{341FA2E9-D8CA-4BD2-B370-A83791562B1B}" srcOrd="0" destOrd="3" presId="urn:microsoft.com/office/officeart/2005/8/layout/list1"/>
    <dgm:cxn modelId="{C9CADE7F-634A-4701-B9D2-0E6AAEC244DD}" type="presOf" srcId="{34F47D57-6A89-4837-96ED-4F2E6A2E9970}" destId="{F951A2B6-748F-400D-9FD2-049903C9B9F8}" srcOrd="1" destOrd="0" presId="urn:microsoft.com/office/officeart/2005/8/layout/list1"/>
    <dgm:cxn modelId="{9FD48182-AD8C-45DD-9F33-475E4745D1AE}" srcId="{34F47D57-6A89-4837-96ED-4F2E6A2E9970}" destId="{5E0A025B-BCD4-449A-96ED-53A70C157FF7}" srcOrd="1" destOrd="0" parTransId="{1B4A6EA7-E439-4A59-80F1-0752C86FB285}" sibTransId="{0279E277-BA43-4EEE-A5C1-F3AF8BD40F92}"/>
    <dgm:cxn modelId="{FB564493-43BD-48DE-8E02-A1B0361D6CB5}" type="presOf" srcId="{2352F0FC-A3C1-44CC-B290-7EDB674550A9}" destId="{341FA2E9-D8CA-4BD2-B370-A83791562B1B}" srcOrd="0" destOrd="0" presId="urn:microsoft.com/office/officeart/2005/8/layout/list1"/>
    <dgm:cxn modelId="{E968E4A9-A72F-4379-8E6F-E40E7A678C4B}" type="presOf" srcId="{EB19F404-9517-4CB0-9EBD-D070CB3DC384}" destId="{341FA2E9-D8CA-4BD2-B370-A83791562B1B}" srcOrd="0" destOrd="1" presId="urn:microsoft.com/office/officeart/2005/8/layout/list1"/>
    <dgm:cxn modelId="{E71F74B4-3E96-4103-BA3E-AF651259EA4D}" srcId="{2352F0FC-A3C1-44CC-B290-7EDB674550A9}" destId="{E0764399-1A1E-4560-93E8-F8303ABB8AE3}" srcOrd="1" destOrd="0" parTransId="{4CEE6337-D7FF-42B5-A5BB-FFA9844AC8A0}" sibTransId="{D627B5FD-D2AD-44C7-9816-7D19E9DF3D43}"/>
    <dgm:cxn modelId="{926CE8B8-F3C4-425D-9B54-9369649ACDAD}" srcId="{FCBE640D-B8ED-431B-AEDB-01C063C4671A}" destId="{34F47D57-6A89-4837-96ED-4F2E6A2E9970}" srcOrd="1" destOrd="0" parTransId="{E1543ABC-774D-4E93-9018-031C350CD280}" sibTransId="{435916F9-78DA-4C4C-8282-A0A7CDC00B21}"/>
    <dgm:cxn modelId="{D281AEED-4FE5-424F-90A0-6F746DC68806}" srcId="{34F47D57-6A89-4837-96ED-4F2E6A2E9970}" destId="{2352F0FC-A3C1-44CC-B290-7EDB674550A9}" srcOrd="0" destOrd="0" parTransId="{2DDDD692-FB71-4D68-A522-0801DCB66E9D}" sibTransId="{5607C98D-1E27-4C6F-9668-22544F5B03B6}"/>
    <dgm:cxn modelId="{BD67CFEE-1C89-471D-8F35-329196ACF5B8}" srcId="{FCBE640D-B8ED-431B-AEDB-01C063C4671A}" destId="{CFCE9DD4-FFBB-47BF-BDF3-89E6EA6D693B}" srcOrd="0" destOrd="0" parTransId="{F729347D-8BD4-4C72-9085-B8871656666A}" sibTransId="{D64FA963-96BE-47A4-A812-0BA7A697AA2E}"/>
    <dgm:cxn modelId="{4D0A6FFF-AB33-4E99-A8FF-1062D5C98222}" type="presOf" srcId="{CFCE9DD4-FFBB-47BF-BDF3-89E6EA6D693B}" destId="{443AE6FF-7B7B-4CE9-B578-748BECD38882}" srcOrd="1" destOrd="0" presId="urn:microsoft.com/office/officeart/2005/8/layout/list1"/>
    <dgm:cxn modelId="{1BD416FD-37DB-4656-A16A-7970598A1DAC}" type="presParOf" srcId="{61695CD0-3321-4659-A075-61F77F87710A}" destId="{3DD3BDA3-3A60-406A-9625-34FB69495F9B}" srcOrd="0" destOrd="0" presId="urn:microsoft.com/office/officeart/2005/8/layout/list1"/>
    <dgm:cxn modelId="{FEDCC533-DC7A-4AC3-A23C-C6096A38287D}" type="presParOf" srcId="{3DD3BDA3-3A60-406A-9625-34FB69495F9B}" destId="{1ED575C1-E201-4CE9-9D9D-B17EA3F83E8E}" srcOrd="0" destOrd="0" presId="urn:microsoft.com/office/officeart/2005/8/layout/list1"/>
    <dgm:cxn modelId="{6B946CD0-02ED-495A-92A3-900842BAA783}" type="presParOf" srcId="{3DD3BDA3-3A60-406A-9625-34FB69495F9B}" destId="{443AE6FF-7B7B-4CE9-B578-748BECD38882}" srcOrd="1" destOrd="0" presId="urn:microsoft.com/office/officeart/2005/8/layout/list1"/>
    <dgm:cxn modelId="{7DFBE72D-41F5-4ED6-9ADF-C5EAA540CEB7}" type="presParOf" srcId="{61695CD0-3321-4659-A075-61F77F87710A}" destId="{D74D710E-7460-4050-8126-700BBA960F28}" srcOrd="1" destOrd="0" presId="urn:microsoft.com/office/officeart/2005/8/layout/list1"/>
    <dgm:cxn modelId="{39AE64C4-3FA1-4D11-B014-79F888033AEA}" type="presParOf" srcId="{61695CD0-3321-4659-A075-61F77F87710A}" destId="{525CA033-6066-42AC-835A-CE1B7ADFFCE1}" srcOrd="2" destOrd="0" presId="urn:microsoft.com/office/officeart/2005/8/layout/list1"/>
    <dgm:cxn modelId="{8C5151AC-1787-4F82-8118-121B8D8FF8F0}" type="presParOf" srcId="{61695CD0-3321-4659-A075-61F77F87710A}" destId="{BA934082-E098-4A3A-9056-6B2CF57D41CD}" srcOrd="3" destOrd="0" presId="urn:microsoft.com/office/officeart/2005/8/layout/list1"/>
    <dgm:cxn modelId="{B4822685-959B-4C8D-B0A3-92731931690C}" type="presParOf" srcId="{61695CD0-3321-4659-A075-61F77F87710A}" destId="{363BF971-45E9-45AD-AA93-4347504BAE82}" srcOrd="4" destOrd="0" presId="urn:microsoft.com/office/officeart/2005/8/layout/list1"/>
    <dgm:cxn modelId="{EA04A553-D544-4463-800B-73340E66C6E7}" type="presParOf" srcId="{363BF971-45E9-45AD-AA93-4347504BAE82}" destId="{BD648947-821B-4E1A-82DD-E964FDAAC01F}" srcOrd="0" destOrd="0" presId="urn:microsoft.com/office/officeart/2005/8/layout/list1"/>
    <dgm:cxn modelId="{A8B79D2D-F54F-43B9-BDA6-4F7BDEADEFE8}" type="presParOf" srcId="{363BF971-45E9-45AD-AA93-4347504BAE82}" destId="{F951A2B6-748F-400D-9FD2-049903C9B9F8}" srcOrd="1" destOrd="0" presId="urn:microsoft.com/office/officeart/2005/8/layout/list1"/>
    <dgm:cxn modelId="{D4E249FF-BEC4-489F-AFAE-2BF3D3356D79}" type="presParOf" srcId="{61695CD0-3321-4659-A075-61F77F87710A}" destId="{44CFE536-3918-4601-871B-E9C7F3D25592}" srcOrd="5" destOrd="0" presId="urn:microsoft.com/office/officeart/2005/8/layout/list1"/>
    <dgm:cxn modelId="{4A972EA8-B238-4583-8DED-12BEEBC0A1FA}" type="presParOf" srcId="{61695CD0-3321-4659-A075-61F77F87710A}" destId="{341FA2E9-D8CA-4BD2-B370-A83791562B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CA033-6066-42AC-835A-CE1B7ADFFCE1}">
      <dsp:nvSpPr>
        <dsp:cNvPr id="0" name=""/>
        <dsp:cNvSpPr/>
      </dsp:nvSpPr>
      <dsp:spPr>
        <a:xfrm>
          <a:off x="0" y="1167302"/>
          <a:ext cx="6717792" cy="403200"/>
        </a:xfrm>
        <a:prstGeom prst="rect">
          <a:avLst/>
        </a:prstGeom>
        <a:solidFill>
          <a:schemeClr val="lt1">
            <a:alpha val="90000"/>
            <a:hueOff val="0"/>
            <a:satOff val="0"/>
            <a:lumOff val="0"/>
            <a:alphaOff val="0"/>
          </a:schemeClr>
        </a:soli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3AE6FF-7B7B-4CE9-B578-748BECD38882}">
      <dsp:nvSpPr>
        <dsp:cNvPr id="0" name=""/>
        <dsp:cNvSpPr/>
      </dsp:nvSpPr>
      <dsp:spPr>
        <a:xfrm>
          <a:off x="335889" y="931142"/>
          <a:ext cx="4702454" cy="472320"/>
        </a:xfrm>
        <a:prstGeom prst="round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742" tIns="0" rIns="177742" bIns="0" numCol="1" spcCol="1270" anchor="ctr" anchorCtr="0">
          <a:noAutofit/>
        </a:bodyPr>
        <a:lstStyle/>
        <a:p>
          <a:pPr marL="0" lvl="0" indent="0" algn="l" defTabSz="711200">
            <a:lnSpc>
              <a:spcPct val="90000"/>
            </a:lnSpc>
            <a:spcBef>
              <a:spcPct val="0"/>
            </a:spcBef>
            <a:spcAft>
              <a:spcPct val="35000"/>
            </a:spcAft>
            <a:buNone/>
          </a:pPr>
          <a:r>
            <a:rPr lang="en-US" sz="1600" kern="1200" dirty="0"/>
            <a:t>Regression Model is developed only on purchased</a:t>
          </a:r>
        </a:p>
      </dsp:txBody>
      <dsp:txXfrm>
        <a:off x="358946" y="954199"/>
        <a:ext cx="4656340" cy="426206"/>
      </dsp:txXfrm>
    </dsp:sp>
    <dsp:sp modelId="{341FA2E9-D8CA-4BD2-B370-A83791562B1B}">
      <dsp:nvSpPr>
        <dsp:cNvPr id="0" name=""/>
        <dsp:cNvSpPr/>
      </dsp:nvSpPr>
      <dsp:spPr>
        <a:xfrm>
          <a:off x="0" y="1893062"/>
          <a:ext cx="6717792" cy="1461600"/>
        </a:xfrm>
        <a:prstGeom prst="rect">
          <a:avLst/>
        </a:prstGeom>
        <a:solidFill>
          <a:schemeClr val="lt1">
            <a:alpha val="90000"/>
            <a:hueOff val="0"/>
            <a:satOff val="0"/>
            <a:lumOff val="0"/>
            <a:alphaOff val="0"/>
          </a:schemeClr>
        </a:solidFill>
        <a:ln w="6350" cap="flat" cmpd="sng" algn="ctr">
          <a:solidFill>
            <a:schemeClr val="accent2">
              <a:shade val="80000"/>
              <a:hueOff val="-481415"/>
              <a:satOff val="10166"/>
              <a:lumOff val="2708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21375" tIns="333248" rIns="5213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Linear Regression: (USED)</a:t>
          </a:r>
        </a:p>
        <a:p>
          <a:pPr marL="342900" lvl="2" indent="-171450" algn="l" defTabSz="711200" rtl="0">
            <a:lnSpc>
              <a:spcPct val="90000"/>
            </a:lnSpc>
            <a:spcBef>
              <a:spcPct val="0"/>
            </a:spcBef>
            <a:spcAft>
              <a:spcPct val="15000"/>
            </a:spcAft>
            <a:buChar char="•"/>
          </a:pPr>
          <a:r>
            <a:rPr lang="en-US" sz="1600" kern="1200" dirty="0"/>
            <a:t>Backward</a:t>
          </a:r>
          <a:r>
            <a:rPr lang="en-US" sz="1600" kern="1200" dirty="0">
              <a:latin typeface="Calibri Light" panose="020F0302020204030204"/>
            </a:rPr>
            <a:t>:</a:t>
          </a:r>
          <a:endParaRPr lang="en-US" sz="1600" kern="1200" dirty="0"/>
        </a:p>
        <a:p>
          <a:pPr marL="342900" lvl="2" indent="-171450" algn="l" defTabSz="711200">
            <a:lnSpc>
              <a:spcPct val="90000"/>
            </a:lnSpc>
            <a:spcBef>
              <a:spcPct val="0"/>
            </a:spcBef>
            <a:spcAft>
              <a:spcPct val="15000"/>
            </a:spcAft>
            <a:buChar char="•"/>
          </a:pPr>
          <a:r>
            <a:rPr lang="en-US" sz="1600" kern="1200" dirty="0"/>
            <a:t>Front </a:t>
          </a:r>
        </a:p>
        <a:p>
          <a:pPr marL="171450" lvl="1" indent="-171450" algn="l" defTabSz="711200">
            <a:lnSpc>
              <a:spcPct val="90000"/>
            </a:lnSpc>
            <a:spcBef>
              <a:spcPct val="0"/>
            </a:spcBef>
            <a:spcAft>
              <a:spcPct val="15000"/>
            </a:spcAft>
            <a:buChar char="•"/>
          </a:pPr>
          <a:r>
            <a:rPr lang="en-US" sz="1600" kern="1200" dirty="0"/>
            <a:t>Regression Tree</a:t>
          </a:r>
        </a:p>
      </dsp:txBody>
      <dsp:txXfrm>
        <a:off x="0" y="1893062"/>
        <a:ext cx="6717792" cy="1461600"/>
      </dsp:txXfrm>
    </dsp:sp>
    <dsp:sp modelId="{F951A2B6-748F-400D-9FD2-049903C9B9F8}">
      <dsp:nvSpPr>
        <dsp:cNvPr id="0" name=""/>
        <dsp:cNvSpPr/>
      </dsp:nvSpPr>
      <dsp:spPr>
        <a:xfrm>
          <a:off x="335889" y="1656902"/>
          <a:ext cx="4702454" cy="472320"/>
        </a:xfrm>
        <a:prstGeom prst="roundRect">
          <a:avLst/>
        </a:prstGeom>
        <a:gradFill rotWithShape="0">
          <a:gsLst>
            <a:gs pos="0">
              <a:schemeClr val="accent2">
                <a:shade val="80000"/>
                <a:hueOff val="-481415"/>
                <a:satOff val="10166"/>
                <a:lumOff val="27081"/>
                <a:alphaOff val="0"/>
                <a:satMod val="103000"/>
                <a:lumMod val="102000"/>
                <a:tint val="94000"/>
              </a:schemeClr>
            </a:gs>
            <a:gs pos="50000">
              <a:schemeClr val="accent2">
                <a:shade val="80000"/>
                <a:hueOff val="-481415"/>
                <a:satOff val="10166"/>
                <a:lumOff val="27081"/>
                <a:alphaOff val="0"/>
                <a:satMod val="110000"/>
                <a:lumMod val="100000"/>
                <a:shade val="100000"/>
              </a:schemeClr>
            </a:gs>
            <a:gs pos="100000">
              <a:schemeClr val="accent2">
                <a:shade val="80000"/>
                <a:hueOff val="-481415"/>
                <a:satOff val="10166"/>
                <a:lumOff val="270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742" tIns="0" rIns="177742" bIns="0" numCol="1" spcCol="1270" anchor="ctr" anchorCtr="0">
          <a:noAutofit/>
        </a:bodyPr>
        <a:lstStyle/>
        <a:p>
          <a:pPr marL="0" lvl="0" indent="0" algn="l" defTabSz="711200">
            <a:lnSpc>
              <a:spcPct val="90000"/>
            </a:lnSpc>
            <a:spcBef>
              <a:spcPct val="0"/>
            </a:spcBef>
            <a:spcAft>
              <a:spcPct val="35000"/>
            </a:spcAft>
            <a:buNone/>
          </a:pPr>
          <a:r>
            <a:rPr lang="en-US" sz="1600" kern="1200" dirty="0"/>
            <a:t>Regression model:</a:t>
          </a:r>
        </a:p>
      </dsp:txBody>
      <dsp:txXfrm>
        <a:off x="358946" y="1679959"/>
        <a:ext cx="465634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51D6-EE8D-2534-E4F0-9C926FBEE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04ECFA-68AC-A7C2-F848-294289943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7D9636-56A6-E021-B984-F401450D0736}"/>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51BFAC29-D43B-8B80-E240-850B82DC8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F01A-C157-04B9-C7E4-6AFAF42C171A}"/>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307788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500B-C0E0-7558-4BF9-72B432CD3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F63B5-B1F1-4BDE-0A73-52D527E53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E31E0-4FFA-55C8-87FC-655D6D3B4368}"/>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C60ECA07-BC17-3E91-0064-1D6870280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6ADE1-C3AF-777A-78C7-DBDA727468A4}"/>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25739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38E53-B93E-5D18-43E9-206175D7DD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12741A-BC21-ED00-CFB3-DA963BC86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0959D-8D42-EA67-2C59-42B7AD5654BA}"/>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2AB39979-0C36-8FB4-2BAC-96D296F13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C1F47-FE8F-BC61-C202-C43ABD317B68}"/>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276252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4054-916B-E43E-AFA0-08CBEBDD4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057E2-4277-F6D9-D7AE-0EB960F81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EDA23-7703-042B-BB64-3DC60D3AADC9}"/>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F01F6743-05B9-ED62-1D23-7AC8BD423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91C80-B12A-6CAC-8C5F-38EB4B78F4D4}"/>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265847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EED0-0042-4DFF-416F-32778AA41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D1FD7-E5E5-8990-EA67-10A86AA9A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88577-8D62-62A0-BE60-FB7F2970A206}"/>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EA75DB1C-9BA1-F3DA-4D51-E7714F59A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F7E5C-36DF-EB81-ECBB-275E53F81E48}"/>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319978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E7C8-54A2-7E42-FADE-33F3BB489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63299-D0C4-2351-AB00-B254C6D2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86C2A-97F9-C84F-4388-539993796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03E131-F9B7-E1F2-04FA-E64E9B946AF4}"/>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6" name="Footer Placeholder 5">
            <a:extLst>
              <a:ext uri="{FF2B5EF4-FFF2-40B4-BE49-F238E27FC236}">
                <a16:creationId xmlns:a16="http://schemas.microsoft.com/office/drawing/2014/main" id="{52C50BB9-6368-7F46-C750-250492202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9EA62-3F01-4AA3-5F06-1D85A2DAF775}"/>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406269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13F7-19D4-77E9-DD81-ADB5798BD5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5119D-FAFC-1EB0-8FAC-5F1DB188F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9CCE0-9CD3-6CFE-5D62-3BCE7C4F1B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18672-DEF1-95F6-1124-A683BDA90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D32EB-B6CD-61A0-28B4-D72925848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83B3C-6CD5-4B99-962B-F53E5680DD5A}"/>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8" name="Footer Placeholder 7">
            <a:extLst>
              <a:ext uri="{FF2B5EF4-FFF2-40B4-BE49-F238E27FC236}">
                <a16:creationId xmlns:a16="http://schemas.microsoft.com/office/drawing/2014/main" id="{A4C92C64-3FDA-5685-75A3-8B8ABB1AC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F37E92-C2F9-5F89-A2D6-FFEF2DE7490C}"/>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412200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1581-7820-BA2F-AE39-A06330009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74F67-EB95-7B8D-C5E3-3AB896DBA343}"/>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4" name="Footer Placeholder 3">
            <a:extLst>
              <a:ext uri="{FF2B5EF4-FFF2-40B4-BE49-F238E27FC236}">
                <a16:creationId xmlns:a16="http://schemas.microsoft.com/office/drawing/2014/main" id="{FDAE01B2-2066-C2FF-4380-8284847C8C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7A08A-37B1-04E7-1FDA-CAFD942F17DE}"/>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32690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5E57D-0454-0BFB-6484-304F8B961BF1}"/>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3" name="Footer Placeholder 2">
            <a:extLst>
              <a:ext uri="{FF2B5EF4-FFF2-40B4-BE49-F238E27FC236}">
                <a16:creationId xmlns:a16="http://schemas.microsoft.com/office/drawing/2014/main" id="{38686AD6-C780-7F6C-40A9-B8AB4751A2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0FCA54-B714-2189-F229-5F0FF236D6E0}"/>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248881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84A-D7B9-5509-AED6-10D38AE2F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DDACED-8EDF-78B3-6373-95150357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610CB-DB0E-5164-5A80-53FC5E304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F9AB3-6290-5F0A-CE00-C1BD207789D0}"/>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6" name="Footer Placeholder 5">
            <a:extLst>
              <a:ext uri="{FF2B5EF4-FFF2-40B4-BE49-F238E27FC236}">
                <a16:creationId xmlns:a16="http://schemas.microsoft.com/office/drawing/2014/main" id="{5A33D999-81D3-FA57-4F82-7A581CFF7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55637-AD21-166A-B953-0410F2F12A67}"/>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325227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9992-0CD9-4694-C66D-3BA549F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38DCF9-38D9-BBA0-1874-A12ACA54D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D7E9F-ED3A-DA33-38B2-564D96104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8C0FA-D825-90A2-0EC2-596213258C42}"/>
              </a:ext>
            </a:extLst>
          </p:cNvPr>
          <p:cNvSpPr>
            <a:spLocks noGrp="1"/>
          </p:cNvSpPr>
          <p:nvPr>
            <p:ph type="dt" sz="half" idx="10"/>
          </p:nvPr>
        </p:nvSpPr>
        <p:spPr/>
        <p:txBody>
          <a:bodyPr/>
          <a:lstStyle/>
          <a:p>
            <a:fld id="{5EE32213-0AC0-49A9-A872-6B9B2A675D4D}" type="datetimeFigureOut">
              <a:rPr lang="en-US" smtClean="0"/>
              <a:t>5/8/2024</a:t>
            </a:fld>
            <a:endParaRPr lang="en-US"/>
          </a:p>
        </p:txBody>
      </p:sp>
      <p:sp>
        <p:nvSpPr>
          <p:cNvPr id="6" name="Footer Placeholder 5">
            <a:extLst>
              <a:ext uri="{FF2B5EF4-FFF2-40B4-BE49-F238E27FC236}">
                <a16:creationId xmlns:a16="http://schemas.microsoft.com/office/drawing/2014/main" id="{6D06E40C-0026-A4F7-1A4E-9D5218D19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C6737-72CD-90B5-D6E1-77E9EB86107F}"/>
              </a:ext>
            </a:extLst>
          </p:cNvPr>
          <p:cNvSpPr>
            <a:spLocks noGrp="1"/>
          </p:cNvSpPr>
          <p:nvPr>
            <p:ph type="sldNum" sz="quarter" idx="12"/>
          </p:nvPr>
        </p:nvSpPr>
        <p:spPr/>
        <p:txBody>
          <a:bodyPr/>
          <a:lstStyle/>
          <a:p>
            <a:fld id="{88D6741F-314C-4C69-867D-A77BA2FA855B}" type="slidenum">
              <a:rPr lang="en-US" smtClean="0"/>
              <a:t>‹#›</a:t>
            </a:fld>
            <a:endParaRPr lang="en-US"/>
          </a:p>
        </p:txBody>
      </p:sp>
    </p:spTree>
    <p:extLst>
      <p:ext uri="{BB962C8B-B14F-4D97-AF65-F5344CB8AC3E}">
        <p14:creationId xmlns:p14="http://schemas.microsoft.com/office/powerpoint/2010/main" val="22695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B2854-0BF2-C6A9-F8F9-74D98FE87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AB4209-5A00-F2FB-3D9F-6F8C1CD4B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9EBAD-5F3C-C1B8-553F-81C54E7A9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32213-0AC0-49A9-A872-6B9B2A675D4D}" type="datetimeFigureOut">
              <a:rPr lang="en-US" smtClean="0"/>
              <a:t>5/8/2024</a:t>
            </a:fld>
            <a:endParaRPr lang="en-US"/>
          </a:p>
        </p:txBody>
      </p:sp>
      <p:sp>
        <p:nvSpPr>
          <p:cNvPr id="5" name="Footer Placeholder 4">
            <a:extLst>
              <a:ext uri="{FF2B5EF4-FFF2-40B4-BE49-F238E27FC236}">
                <a16:creationId xmlns:a16="http://schemas.microsoft.com/office/drawing/2014/main" id="{3D17A7BB-B317-6D96-4B1B-A10E65715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20E400-D674-55F5-968F-DF915B9C1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6741F-314C-4C69-867D-A77BA2FA855B}" type="slidenum">
              <a:rPr lang="en-US" smtClean="0"/>
              <a:t>‹#›</a:t>
            </a:fld>
            <a:endParaRPr lang="en-US"/>
          </a:p>
        </p:txBody>
      </p:sp>
    </p:spTree>
    <p:extLst>
      <p:ext uri="{BB962C8B-B14F-4D97-AF65-F5344CB8AC3E}">
        <p14:creationId xmlns:p14="http://schemas.microsoft.com/office/powerpoint/2010/main" val="15312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FE455-A6C7-1FE8-1EDA-555E14AD1082}"/>
              </a:ext>
            </a:extLst>
          </p:cNvPr>
          <p:cNvSpPr>
            <a:spLocks noGrp="1"/>
          </p:cNvSpPr>
          <p:nvPr>
            <p:ph type="ctrTitle"/>
          </p:nvPr>
        </p:nvSpPr>
        <p:spPr>
          <a:xfrm>
            <a:off x="4038600" y="1939159"/>
            <a:ext cx="7644627" cy="2751086"/>
          </a:xfrm>
        </p:spPr>
        <p:txBody>
          <a:bodyPr>
            <a:normAutofit/>
          </a:bodyPr>
          <a:lstStyle/>
          <a:p>
            <a:pPr algn="r"/>
            <a:r>
              <a:rPr lang="en-US" b="0" i="0" dirty="0">
                <a:effectLst/>
                <a:latin typeface="Arial"/>
                <a:cs typeface="Arial"/>
              </a:rPr>
              <a:t>North Point Company: Model Development</a:t>
            </a:r>
            <a:endParaRPr lang="en-US" dirty="0">
              <a:latin typeface="Arial"/>
              <a:cs typeface="Arial"/>
            </a:endParaRPr>
          </a:p>
        </p:txBody>
      </p:sp>
      <p:sp>
        <p:nvSpPr>
          <p:cNvPr id="3" name="Subtitle 2">
            <a:extLst>
              <a:ext uri="{FF2B5EF4-FFF2-40B4-BE49-F238E27FC236}">
                <a16:creationId xmlns:a16="http://schemas.microsoft.com/office/drawing/2014/main" id="{61AFA444-C031-C690-A73C-14C45C9FDEC6}"/>
              </a:ext>
            </a:extLst>
          </p:cNvPr>
          <p:cNvSpPr>
            <a:spLocks noGrp="1"/>
          </p:cNvSpPr>
          <p:nvPr>
            <p:ph type="subTitle" idx="1"/>
          </p:nvPr>
        </p:nvSpPr>
        <p:spPr>
          <a:xfrm>
            <a:off x="4038600" y="4782320"/>
            <a:ext cx="7644627" cy="1329443"/>
          </a:xfrm>
        </p:spPr>
        <p:txBody>
          <a:bodyPr>
            <a:normAutofit/>
          </a:bodyPr>
          <a:lstStyle/>
          <a:p>
            <a:pPr algn="r"/>
            <a:r>
              <a:rPr lang="en-US"/>
              <a:t>By: Mrunal Mahakala</a:t>
            </a:r>
          </a:p>
        </p:txBody>
      </p:sp>
    </p:spTree>
    <p:extLst>
      <p:ext uri="{BB962C8B-B14F-4D97-AF65-F5344CB8AC3E}">
        <p14:creationId xmlns:p14="http://schemas.microsoft.com/office/powerpoint/2010/main" val="188389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ing Cards">
            <a:extLst>
              <a:ext uri="{FF2B5EF4-FFF2-40B4-BE49-F238E27FC236}">
                <a16:creationId xmlns:a16="http://schemas.microsoft.com/office/drawing/2014/main" id="{6C437C8D-56B2-A2F8-8D65-30D2CE1B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C1A0E81-A2E5-9D9B-5CAF-6969720C6999}"/>
              </a:ext>
            </a:extLst>
          </p:cNvPr>
          <p:cNvSpPr>
            <a:spLocks noGrp="1"/>
          </p:cNvSpPr>
          <p:nvPr>
            <p:ph type="title"/>
          </p:nvPr>
        </p:nvSpPr>
        <p:spPr>
          <a:xfrm>
            <a:off x="5759354" y="457201"/>
            <a:ext cx="5337270" cy="1835911"/>
          </a:xfrm>
        </p:spPr>
        <p:txBody>
          <a:bodyPr anchor="b">
            <a:normAutofit/>
          </a:bodyPr>
          <a:lstStyle/>
          <a:p>
            <a:r>
              <a:rPr lang="en-US" sz="5400" dirty="0">
                <a:solidFill>
                  <a:srgbClr val="FFFFFF"/>
                </a:solidFill>
              </a:rPr>
              <a:t>Applying on Holdout set</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8DDF413-B9EE-D0F7-BCC7-1C16C0FCE149}"/>
              </a:ext>
            </a:extLst>
          </p:cNvPr>
          <p:cNvSpPr>
            <a:spLocks noGrp="1"/>
          </p:cNvSpPr>
          <p:nvPr>
            <p:ph idx="1"/>
          </p:nvPr>
        </p:nvSpPr>
        <p:spPr>
          <a:xfrm>
            <a:off x="5759354" y="2798064"/>
            <a:ext cx="5461095" cy="3417611"/>
          </a:xfrm>
        </p:spPr>
        <p:txBody>
          <a:bodyPr anchor="t">
            <a:normAutofit lnSpcReduction="10000"/>
          </a:bodyPr>
          <a:lstStyle/>
          <a:p>
            <a:pPr>
              <a:buFont typeface="Arial" panose="020B0604020202020204" pitchFamily="34" charset="0"/>
              <a:buChar char="•"/>
            </a:pPr>
            <a:r>
              <a:rPr lang="en-US" sz="1400" b="1" i="0" dirty="0">
                <a:solidFill>
                  <a:srgbClr val="FFFFFF"/>
                </a:solidFill>
                <a:effectLst/>
                <a:latin typeface="Arial"/>
                <a:cs typeface="Arial"/>
              </a:rPr>
              <a:t>Prediction of Purchase Probability</a:t>
            </a:r>
            <a:r>
              <a:rPr lang="en-US" sz="1400" b="0" i="0" dirty="0">
                <a:solidFill>
                  <a:srgbClr val="FFFFFF"/>
                </a:solidFill>
                <a:effectLst/>
                <a:latin typeface="Arial"/>
                <a:cs typeface="Arial"/>
              </a:rPr>
              <a:t>:</a:t>
            </a:r>
          </a:p>
          <a:p>
            <a:pPr marL="742950" lvl="1" indent="-285750">
              <a:buFont typeface="Arial" panose="020B0604020202020204" pitchFamily="34" charset="0"/>
              <a:buChar char="•"/>
            </a:pPr>
            <a:r>
              <a:rPr lang="en-US" sz="1400" b="0" i="0" dirty="0">
                <a:solidFill>
                  <a:srgbClr val="FFFFFF"/>
                </a:solidFill>
                <a:effectLst/>
                <a:latin typeface="Arial"/>
                <a:cs typeface="Arial"/>
              </a:rPr>
              <a:t>Utilized the classification model to predict the probability of purchase for customers in the holdout dataset.</a:t>
            </a:r>
          </a:p>
          <a:p>
            <a:pPr marL="742950" lvl="1" indent="-285750">
              <a:buFont typeface="Arial" panose="020B0604020202020204" pitchFamily="34" charset="0"/>
              <a:buChar char="•"/>
            </a:pPr>
            <a:r>
              <a:rPr lang="en-US" sz="1400" b="0" i="0" dirty="0">
                <a:solidFill>
                  <a:srgbClr val="FFFFFF"/>
                </a:solidFill>
                <a:effectLst/>
                <a:latin typeface="Arial"/>
                <a:cs typeface="Arial"/>
              </a:rPr>
              <a:t>Created a new column named "Predicted Purchase" to store the predicted probabilities.</a:t>
            </a:r>
          </a:p>
          <a:p>
            <a:pPr marL="742950" lvl="1" indent="-285750"/>
            <a:r>
              <a:rPr lang="en-US" sz="1400" b="0" i="0" dirty="0">
                <a:solidFill>
                  <a:srgbClr val="FFFFFF"/>
                </a:solidFill>
                <a:effectLst/>
                <a:latin typeface="Arial"/>
                <a:cs typeface="Arial"/>
              </a:rPr>
              <a:t>Adjusted the probabilities by multiplying with 0.15 to account for </a:t>
            </a:r>
            <a:r>
              <a:rPr lang="en-US" sz="1400" dirty="0">
                <a:solidFill>
                  <a:srgbClr val="FFFFFF"/>
                </a:solidFill>
                <a:latin typeface="Arial"/>
                <a:cs typeface="Arial"/>
              </a:rPr>
              <a:t>over sampling non-purchasers as the</a:t>
            </a:r>
            <a:r>
              <a:rPr lang="en-US" sz="1400" b="0" i="0" dirty="0">
                <a:solidFill>
                  <a:srgbClr val="FFFFFF"/>
                </a:solidFill>
                <a:effectLst/>
                <a:latin typeface="Arial"/>
                <a:cs typeface="Arial"/>
              </a:rPr>
              <a:t> response rate of 20,000 customers.</a:t>
            </a:r>
          </a:p>
          <a:p>
            <a:pPr>
              <a:buFont typeface="Arial" panose="020B0604020202020204" pitchFamily="34" charset="0"/>
              <a:buChar char="•"/>
            </a:pPr>
            <a:r>
              <a:rPr lang="en-US" sz="1400" b="1" i="0" dirty="0">
                <a:solidFill>
                  <a:srgbClr val="FFFFFF"/>
                </a:solidFill>
                <a:effectLst/>
                <a:latin typeface="Arial"/>
                <a:cs typeface="Arial"/>
              </a:rPr>
              <a:t>Prediction of Spending</a:t>
            </a:r>
            <a:r>
              <a:rPr lang="en-US" sz="1400" b="0" i="0" dirty="0">
                <a:solidFill>
                  <a:srgbClr val="FFFFFF"/>
                </a:solidFill>
                <a:effectLst/>
                <a:latin typeface="Arial"/>
                <a:cs typeface="Arial"/>
              </a:rPr>
              <a:t>:</a:t>
            </a:r>
          </a:p>
          <a:p>
            <a:pPr marL="742950" lvl="1" indent="-285750">
              <a:buFont typeface="Arial" panose="020B0604020202020204" pitchFamily="34" charset="0"/>
              <a:buChar char="•"/>
            </a:pPr>
            <a:r>
              <a:rPr lang="en-US" sz="1400" b="0" i="0" dirty="0">
                <a:solidFill>
                  <a:srgbClr val="FFFFFF"/>
                </a:solidFill>
                <a:effectLst/>
                <a:latin typeface="Arial"/>
                <a:cs typeface="Arial"/>
              </a:rPr>
              <a:t>Applied a backward linear model to predict spending for purchasers in the holdout dataset.</a:t>
            </a:r>
          </a:p>
          <a:p>
            <a:pPr marL="742950" lvl="1" indent="-285750">
              <a:buFont typeface="Arial" panose="020B0604020202020204" pitchFamily="34" charset="0"/>
              <a:buChar char="•"/>
            </a:pPr>
            <a:r>
              <a:rPr lang="en-US" sz="1400" b="0" i="0" dirty="0">
                <a:solidFill>
                  <a:srgbClr val="FFFFFF"/>
                </a:solidFill>
                <a:effectLst/>
                <a:latin typeface="Arial"/>
                <a:cs typeface="Arial"/>
              </a:rPr>
              <a:t>Added a new column named "Predicted Spending" to the holdout dataset.</a:t>
            </a:r>
          </a:p>
          <a:p>
            <a:pPr marL="742950" lvl="1" indent="-285750">
              <a:buFont typeface="Arial" panose="020B0604020202020204" pitchFamily="34" charset="0"/>
              <a:buChar char="•"/>
            </a:pPr>
            <a:r>
              <a:rPr lang="en-US" sz="1400" b="0" i="0" dirty="0">
                <a:solidFill>
                  <a:srgbClr val="FFFFFF"/>
                </a:solidFill>
                <a:effectLst/>
                <a:latin typeface="Arial"/>
                <a:cs typeface="Arial"/>
              </a:rPr>
              <a:t>Rescaled predicted spending by multiplying with the adjusted probability of purchase</a:t>
            </a:r>
          </a:p>
          <a:p>
            <a:endParaRPr lang="en-US" sz="1400">
              <a:solidFill>
                <a:srgbClr val="FFFFFF"/>
              </a:solidFill>
            </a:endParaRPr>
          </a:p>
        </p:txBody>
      </p:sp>
    </p:spTree>
    <p:extLst>
      <p:ext uri="{BB962C8B-B14F-4D97-AF65-F5344CB8AC3E}">
        <p14:creationId xmlns:p14="http://schemas.microsoft.com/office/powerpoint/2010/main" val="223026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4F6F8-9A21-853A-73E0-030B071CFABB}"/>
              </a:ext>
            </a:extLst>
          </p:cNvPr>
          <p:cNvSpPr>
            <a:spLocks noGrp="1"/>
          </p:cNvSpPr>
          <p:nvPr>
            <p:ph type="ctrTitle"/>
          </p:nvPr>
        </p:nvSpPr>
        <p:spPr>
          <a:xfrm>
            <a:off x="6429566" y="638089"/>
            <a:ext cx="5247512" cy="941020"/>
          </a:xfrm>
        </p:spPr>
        <p:txBody>
          <a:bodyPr vert="horz" lIns="91440" tIns="45720" rIns="91440" bIns="45720" rtlCol="0" anchor="b">
            <a:normAutofit/>
          </a:bodyPr>
          <a:lstStyle/>
          <a:p>
            <a:pPr algn="l"/>
            <a:r>
              <a:rPr lang="en-US" sz="5000" dirty="0">
                <a:ea typeface="Calibri Light"/>
                <a:cs typeface="Calibri Light"/>
              </a:rPr>
              <a:t>Recommendations</a:t>
            </a:r>
            <a:endParaRPr lang="en-US" sz="5000" kern="1200" dirty="0">
              <a:solidFill>
                <a:schemeClr val="tx1"/>
              </a:solidFill>
              <a:latin typeface="+mj-lt"/>
              <a:ea typeface="Calibri Light"/>
              <a:cs typeface="Calibri Light"/>
            </a:endParaRPr>
          </a:p>
        </p:txBody>
      </p:sp>
      <p:pic>
        <p:nvPicPr>
          <p:cNvPr id="6" name="Picture 5">
            <a:extLst>
              <a:ext uri="{FF2B5EF4-FFF2-40B4-BE49-F238E27FC236}">
                <a16:creationId xmlns:a16="http://schemas.microsoft.com/office/drawing/2014/main" id="{B17A784C-EAD8-9A38-4A7C-FE10F5ED1A5A}"/>
              </a:ext>
            </a:extLst>
          </p:cNvPr>
          <p:cNvPicPr>
            <a:picLocks noChangeAspect="1"/>
          </p:cNvPicPr>
          <p:nvPr/>
        </p:nvPicPr>
        <p:blipFill>
          <a:blip r:embed="rId2"/>
          <a:stretch>
            <a:fillRect/>
          </a:stretch>
        </p:blipFill>
        <p:spPr>
          <a:xfrm>
            <a:off x="630936" y="1811781"/>
            <a:ext cx="5458968" cy="3234438"/>
          </a:xfrm>
          <a:prstGeom prst="rect">
            <a:avLst/>
          </a:prstGeom>
        </p:spPr>
      </p:pic>
      <p:sp>
        <p:nvSpPr>
          <p:cNvPr id="2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5D221B-D722-4920-99F4-614561ED17AA}"/>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Using those models, we can effectively identify the top 10 percent of purchasers from the entire records, which is 1,80,000 customers. These 10 percent purchasers are predicted to generate three times more gross profit compared to others.</a:t>
            </a:r>
            <a:endParaRPr lang="en-US" dirty="0"/>
          </a:p>
          <a:p>
            <a:pPr indent="-228600">
              <a:lnSpc>
                <a:spcPct val="90000"/>
              </a:lnSpc>
              <a:spcAft>
                <a:spcPts val="600"/>
              </a:spcAft>
              <a:buFont typeface="Arial" panose="020B0604020202020204" pitchFamily="34" charset="0"/>
              <a:buChar char="•"/>
            </a:pPr>
            <a:r>
              <a:rPr lang="en-US" sz="2200" dirty="0">
                <a:ea typeface="Calibri"/>
                <a:cs typeface="Calibri"/>
              </a:rPr>
              <a:t>The business can first focus on top 10% customers and after achieve their goals focus on top 25% etc. To increase their customers.</a:t>
            </a:r>
          </a:p>
        </p:txBody>
      </p:sp>
    </p:spTree>
    <p:extLst>
      <p:ext uri="{BB962C8B-B14F-4D97-AF65-F5344CB8AC3E}">
        <p14:creationId xmlns:p14="http://schemas.microsoft.com/office/powerpoint/2010/main" val="310675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D247407-0032-71D7-858F-755FD96F8D16}"/>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64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86A7B-A122-774C-6C59-45EBA5568DEF}"/>
              </a:ext>
            </a:extLst>
          </p:cNvPr>
          <p:cNvSpPr>
            <a:spLocks noGrp="1"/>
          </p:cNvSpPr>
          <p:nvPr>
            <p:ph type="title"/>
          </p:nvPr>
        </p:nvSpPr>
        <p:spPr>
          <a:xfrm>
            <a:off x="1171074" y="1396686"/>
            <a:ext cx="3240506" cy="4064628"/>
          </a:xfrm>
        </p:spPr>
        <p:txBody>
          <a:bodyPr>
            <a:normAutofit/>
          </a:bodyPr>
          <a:lstStyle/>
          <a:p>
            <a:r>
              <a:rPr lang="en-US">
                <a:solidFill>
                  <a:srgbClr val="FFFFFF"/>
                </a:solidFill>
              </a:rPr>
              <a:t>Introduction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Content Placeholder 2">
            <a:extLst>
              <a:ext uri="{FF2B5EF4-FFF2-40B4-BE49-F238E27FC236}">
                <a16:creationId xmlns:a16="http://schemas.microsoft.com/office/drawing/2014/main" id="{AB5A3D9F-A4F9-1051-D338-2AC990381E2E}"/>
              </a:ext>
            </a:extLst>
          </p:cNvPr>
          <p:cNvSpPr>
            <a:spLocks noGrp="1"/>
          </p:cNvSpPr>
          <p:nvPr>
            <p:ph idx="1"/>
          </p:nvPr>
        </p:nvSpPr>
        <p:spPr>
          <a:xfrm>
            <a:off x="5370153" y="1526033"/>
            <a:ext cx="5536397" cy="3935281"/>
          </a:xfrm>
        </p:spPr>
        <p:txBody>
          <a:bodyPr>
            <a:normAutofit/>
          </a:bodyPr>
          <a:lstStyle/>
          <a:p>
            <a:r>
              <a:rPr lang="en-US" sz="2200">
                <a:effectLst/>
                <a:latin typeface="Arial" panose="020B0604020202020204" pitchFamily="34" charset="0"/>
                <a:ea typeface="Calibri" panose="020F0502020204030204" pitchFamily="34" charset="0"/>
                <a:cs typeface="Arial" panose="020B0604020202020204" pitchFamily="34" charset="0"/>
              </a:rPr>
              <a:t>North Point makes gaming and educational software.,</a:t>
            </a:r>
          </a:p>
          <a:p>
            <a:r>
              <a:rPr lang="en-US" sz="2200">
                <a:effectLst/>
                <a:latin typeface="Arial" panose="020B0604020202020204" pitchFamily="34" charset="0"/>
                <a:ea typeface="Calibri" panose="020F0502020204030204" pitchFamily="34" charset="0"/>
                <a:cs typeface="Arial" panose="020B0604020202020204" pitchFamily="34" charset="0"/>
              </a:rPr>
              <a:t>To expand their customer base, they teamed up with other companies to share customer lists and send targeted mailings. </a:t>
            </a:r>
          </a:p>
          <a:p>
            <a:r>
              <a:rPr lang="en-US" sz="2200">
                <a:latin typeface="Arial" panose="020B0604020202020204" pitchFamily="34" charset="0"/>
                <a:cs typeface="Arial" panose="020B0604020202020204" pitchFamily="34" charset="0"/>
              </a:rPr>
              <a:t>This offers unique opportunities for its members to use its pool of customer lists, which enhances the potential targeted mailing to customers and predictive modeling.</a:t>
            </a:r>
          </a:p>
        </p:txBody>
      </p:sp>
    </p:spTree>
    <p:extLst>
      <p:ext uri="{BB962C8B-B14F-4D97-AF65-F5344CB8AC3E}">
        <p14:creationId xmlns:p14="http://schemas.microsoft.com/office/powerpoint/2010/main" val="40257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32620-7B78-EFA3-CD6F-A6AFF22EF73E}"/>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a:solidFill>
                  <a:schemeClr val="tx1"/>
                </a:solidFill>
                <a:latin typeface="+mj-lt"/>
                <a:ea typeface="+mj-ea"/>
                <a:cs typeface="+mj-cs"/>
              </a:rPr>
              <a:t>Problem </a:t>
            </a:r>
            <a:r>
              <a:rPr lang="en-US" sz="4800" dirty="0"/>
              <a:t>Statement and </a:t>
            </a:r>
            <a:r>
              <a:rPr lang="en-US" sz="4800" kern="1200" dirty="0">
                <a:solidFill>
                  <a:schemeClr val="tx1"/>
                </a:solidFill>
                <a:latin typeface="+mj-lt"/>
                <a:ea typeface="+mj-ea"/>
                <a:cs typeface="+mj-cs"/>
              </a:rPr>
              <a:t>Business Goal</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B9B3548-D952-A5BE-AB57-5FE24FAD6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14572" y="2286310"/>
            <a:ext cx="5681427" cy="3309431"/>
          </a:xfrm>
          <a:prstGeom prst="rect">
            <a:avLst/>
          </a:prstGeom>
          <a:noFill/>
        </p:spPr>
      </p:pic>
      <p:sp>
        <p:nvSpPr>
          <p:cNvPr id="5" name="TextBox 4">
            <a:extLst>
              <a:ext uri="{FF2B5EF4-FFF2-40B4-BE49-F238E27FC236}">
                <a16:creationId xmlns:a16="http://schemas.microsoft.com/office/drawing/2014/main" id="{EF825356-7238-85EE-B542-B6268B21F3BF}"/>
              </a:ext>
            </a:extLst>
          </p:cNvPr>
          <p:cNvSpPr txBox="1"/>
          <p:nvPr/>
        </p:nvSpPr>
        <p:spPr>
          <a:xfrm>
            <a:off x="6406429" y="2242405"/>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dirty="0">
                <a:effectLst/>
              </a:rPr>
              <a:t>Analyze dataset to rank</a:t>
            </a:r>
            <a:r>
              <a:rPr lang="en-US" sz="2400" dirty="0"/>
              <a:t> top </a:t>
            </a:r>
            <a:r>
              <a:rPr lang="en-US" sz="2400" b="0" i="0" dirty="0">
                <a:effectLst/>
              </a:rPr>
              <a:t>customers</a:t>
            </a:r>
          </a:p>
          <a:p>
            <a:pPr>
              <a:lnSpc>
                <a:spcPct val="90000"/>
              </a:lnSpc>
              <a:spcAft>
                <a:spcPts val="600"/>
              </a:spcAft>
            </a:pPr>
            <a:endParaRPr lang="en-US" sz="2400" b="0" i="0" dirty="0">
              <a:effectLst/>
            </a:endParaRPr>
          </a:p>
          <a:p>
            <a:pPr indent="-228600">
              <a:lnSpc>
                <a:spcPct val="90000"/>
              </a:lnSpc>
              <a:spcAft>
                <a:spcPts val="600"/>
              </a:spcAft>
              <a:buFont typeface="Arial" panose="020B0604020202020204" pitchFamily="34" charset="0"/>
              <a:buChar char="•"/>
            </a:pPr>
            <a:r>
              <a:rPr lang="en-US" sz="2400" b="0" i="0" dirty="0">
                <a:effectLst/>
              </a:rPr>
              <a:t>Improve company’s gross margin profit by targeting potential customers effectively</a:t>
            </a:r>
          </a:p>
          <a:p>
            <a:pPr indent="-228600">
              <a:lnSpc>
                <a:spcPct val="90000"/>
              </a:lnSpc>
              <a:spcAft>
                <a:spcPts val="600"/>
              </a:spcAft>
              <a:buFont typeface="Arial" panose="020B0604020202020204" pitchFamily="34" charset="0"/>
              <a:buChar char="•"/>
            </a:pPr>
            <a:endParaRPr lang="en-US" sz="2000" dirty="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3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45D59-C81A-141F-21C1-4CBE8D3ECECB}"/>
              </a:ext>
            </a:extLst>
          </p:cNvPr>
          <p:cNvSpPr>
            <a:spLocks noGrp="1"/>
          </p:cNvSpPr>
          <p:nvPr>
            <p:ph type="title"/>
          </p:nvPr>
        </p:nvSpPr>
        <p:spPr>
          <a:xfrm>
            <a:off x="1171074" y="1396686"/>
            <a:ext cx="3240506" cy="4064628"/>
          </a:xfrm>
        </p:spPr>
        <p:txBody>
          <a:bodyPr>
            <a:normAutofit/>
          </a:bodyPr>
          <a:lstStyle/>
          <a:p>
            <a:r>
              <a:rPr lang="en-US">
                <a:solidFill>
                  <a:srgbClr val="FFFFFF"/>
                </a:solidFill>
              </a:rPr>
              <a:t>Exploratory Data Analysis</a:t>
            </a:r>
          </a:p>
        </p:txBody>
      </p:sp>
      <p:sp>
        <p:nvSpPr>
          <p:cNvPr id="38" name="Arc 3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4D58B8BE-9B3C-F664-3276-F2AAEBBEB27D}"/>
              </a:ext>
            </a:extLst>
          </p:cNvPr>
          <p:cNvSpPr>
            <a:spLocks noGrp="1"/>
          </p:cNvSpPr>
          <p:nvPr>
            <p:ph idx="1"/>
          </p:nvPr>
        </p:nvSpPr>
        <p:spPr>
          <a:xfrm>
            <a:off x="5484529" y="1119031"/>
            <a:ext cx="5536397" cy="3935281"/>
          </a:xfrm>
        </p:spPr>
        <p:txBody>
          <a:bodyPr vert="horz" lIns="91440" tIns="45720" rIns="91440" bIns="45720" rtlCol="0" anchor="t">
            <a:normAutofit fontScale="62500" lnSpcReduction="20000"/>
          </a:bodyPr>
          <a:lstStyle/>
          <a:p>
            <a:pPr marL="0" indent="0">
              <a:buNone/>
            </a:pPr>
            <a:endParaRPr lang="en-US" dirty="0"/>
          </a:p>
          <a:p>
            <a:pPr algn="just">
              <a:lnSpc>
                <a:spcPct val="170000"/>
              </a:lnSpc>
            </a:pPr>
            <a:r>
              <a:rPr lang="en-US" sz="2600" b="1" dirty="0">
                <a:solidFill>
                  <a:schemeClr val="tx2">
                    <a:lumMod val="50000"/>
                  </a:schemeClr>
                </a:solidFill>
                <a:latin typeface="Arial" panose="020B0604020202020204" pitchFamily="34" charset="0"/>
                <a:cs typeface="Arial" panose="020B0604020202020204" pitchFamily="34" charset="0"/>
              </a:rPr>
              <a:t>Take Aways From Distribution Graphs:</a:t>
            </a:r>
          </a:p>
          <a:p>
            <a:pPr lvl="1" algn="just">
              <a:lnSpc>
                <a:spcPct val="170000"/>
              </a:lnSpc>
            </a:pPr>
            <a:r>
              <a:rPr lang="en-US" sz="2600" dirty="0">
                <a:solidFill>
                  <a:schemeClr val="tx2">
                    <a:lumMod val="50000"/>
                  </a:schemeClr>
                </a:solidFill>
                <a:latin typeface="Arial"/>
                <a:cs typeface="Arial"/>
              </a:rPr>
              <a:t>source e and a are majority.</a:t>
            </a:r>
          </a:p>
          <a:p>
            <a:pPr lvl="1" algn="just">
              <a:lnSpc>
                <a:spcPct val="170000"/>
              </a:lnSpc>
            </a:pPr>
            <a:r>
              <a:rPr lang="en-US" sz="2600" dirty="0">
                <a:solidFill>
                  <a:schemeClr val="tx2">
                    <a:lumMod val="50000"/>
                  </a:schemeClr>
                </a:solidFill>
                <a:latin typeface="Arial"/>
                <a:cs typeface="Arial"/>
              </a:rPr>
              <a:t>Spending distribution is high between 100 and 200.</a:t>
            </a:r>
            <a:r>
              <a:rPr lang="en-US" sz="2600" b="0" i="0" dirty="0">
                <a:solidFill>
                  <a:schemeClr val="tx2">
                    <a:lumMod val="50000"/>
                  </a:schemeClr>
                </a:solidFill>
                <a:effectLst/>
                <a:latin typeface="Arial"/>
                <a:cs typeface="Arial"/>
              </a:rPr>
              <a:t> with an average spend of $</a:t>
            </a:r>
            <a:r>
              <a:rPr lang="en-US" sz="2600" dirty="0">
                <a:solidFill>
                  <a:schemeClr val="tx2">
                    <a:lumMod val="50000"/>
                  </a:schemeClr>
                </a:solidFill>
                <a:latin typeface="Arial"/>
                <a:cs typeface="Arial"/>
              </a:rPr>
              <a:t>202.88</a:t>
            </a:r>
            <a:r>
              <a:rPr lang="en-US" sz="2600" b="0" i="0" dirty="0">
                <a:solidFill>
                  <a:schemeClr val="tx2">
                    <a:lumMod val="50000"/>
                  </a:schemeClr>
                </a:solidFill>
                <a:effectLst/>
                <a:latin typeface="Arial"/>
                <a:cs typeface="Arial"/>
              </a:rPr>
              <a:t> per customer.</a:t>
            </a:r>
            <a:endParaRPr lang="en-US" sz="2600" dirty="0">
              <a:solidFill>
                <a:schemeClr val="tx2">
                  <a:lumMod val="50000"/>
                </a:schemeClr>
              </a:solidFill>
              <a:latin typeface="Arial"/>
              <a:cs typeface="Arial"/>
            </a:endParaRPr>
          </a:p>
          <a:p>
            <a:pPr lvl="1" algn="just">
              <a:lnSpc>
                <a:spcPct val="170000"/>
              </a:lnSpc>
            </a:pPr>
            <a:r>
              <a:rPr lang="en-US" sz="2600" dirty="0">
                <a:solidFill>
                  <a:schemeClr val="tx2">
                    <a:lumMod val="50000"/>
                  </a:schemeClr>
                </a:solidFill>
                <a:latin typeface="Arial"/>
                <a:cs typeface="Arial"/>
              </a:rPr>
              <a:t>Mail order outnumber web order</a:t>
            </a:r>
          </a:p>
          <a:p>
            <a:pPr lvl="1" algn="just">
              <a:lnSpc>
                <a:spcPct val="170000"/>
              </a:lnSpc>
            </a:pPr>
            <a:r>
              <a:rPr lang="en-US" sz="2600" dirty="0">
                <a:solidFill>
                  <a:schemeClr val="tx2">
                    <a:lumMod val="50000"/>
                  </a:schemeClr>
                </a:solidFill>
                <a:latin typeface="Arial"/>
                <a:cs typeface="Arial"/>
              </a:rPr>
              <a:t>Frequency distribution is between 0 and 5.</a:t>
            </a:r>
          </a:p>
          <a:p>
            <a:pPr lvl="1" algn="just">
              <a:lnSpc>
                <a:spcPct val="170000"/>
              </a:lnSpc>
            </a:pPr>
            <a:r>
              <a:rPr lang="en-US" sz="2600" b="0" i="0" dirty="0">
                <a:solidFill>
                  <a:schemeClr val="tx2">
                    <a:lumMod val="50000"/>
                  </a:schemeClr>
                </a:solidFill>
                <a:effectLst/>
                <a:latin typeface="Arial"/>
                <a:cs typeface="Arial"/>
              </a:rPr>
              <a:t>Non-residential addresses show higher distribution,</a:t>
            </a:r>
            <a:endParaRPr lang="en-US" sz="2600" dirty="0">
              <a:solidFill>
                <a:schemeClr val="tx2">
                  <a:lumMod val="50000"/>
                </a:schemeClr>
              </a:solidFill>
              <a:latin typeface="Arial"/>
              <a:cs typeface="Arial"/>
            </a:endParaRPr>
          </a:p>
          <a:p>
            <a:pPr lvl="1"/>
            <a:endParaRPr lang="en-US" dirty="0"/>
          </a:p>
          <a:p>
            <a:pPr lvl="1"/>
            <a:endParaRPr lang="en-US" dirty="0"/>
          </a:p>
          <a:p>
            <a:pPr lvl="1"/>
            <a:endParaRPr lang="en-US" dirty="0"/>
          </a:p>
          <a:p>
            <a:pPr lvl="1"/>
            <a:endParaRPr lang="en-US" b="1"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8976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9DE-514D-5616-4114-F204F00DE4D5}"/>
              </a:ext>
            </a:extLst>
          </p:cNvPr>
          <p:cNvSpPr>
            <a:spLocks noGrp="1"/>
          </p:cNvSpPr>
          <p:nvPr>
            <p:ph type="title"/>
          </p:nvPr>
        </p:nvSpPr>
        <p:spPr/>
        <p:txBody>
          <a:bodyPr/>
          <a:lstStyle/>
          <a:p>
            <a:r>
              <a:rPr lang="en-US" dirty="0"/>
              <a:t>Exploratory Data Analysis</a:t>
            </a:r>
          </a:p>
        </p:txBody>
      </p:sp>
      <p:pic>
        <p:nvPicPr>
          <p:cNvPr id="4" name="Content Placeholder 3" descr="A graph of green and orange bars&#10;&#10;Description automatically generated">
            <a:extLst>
              <a:ext uri="{FF2B5EF4-FFF2-40B4-BE49-F238E27FC236}">
                <a16:creationId xmlns:a16="http://schemas.microsoft.com/office/drawing/2014/main" id="{BF9BEA83-57B8-5B23-8792-F249E91F7F34}"/>
              </a:ext>
            </a:extLst>
          </p:cNvPr>
          <p:cNvPicPr>
            <a:picLocks noGrp="1" noChangeAspect="1"/>
          </p:cNvPicPr>
          <p:nvPr>
            <p:ph idx="1"/>
          </p:nvPr>
        </p:nvPicPr>
        <p:blipFill>
          <a:blip r:embed="rId2"/>
          <a:stretch>
            <a:fillRect/>
          </a:stretch>
        </p:blipFill>
        <p:spPr>
          <a:xfrm>
            <a:off x="352861" y="1978025"/>
            <a:ext cx="5836324" cy="3308350"/>
          </a:xfrm>
          <a:prstGeom prst="rect">
            <a:avLst/>
          </a:prstGeom>
        </p:spPr>
      </p:pic>
      <p:sp>
        <p:nvSpPr>
          <p:cNvPr id="6" name="TextBox 5">
            <a:extLst>
              <a:ext uri="{FF2B5EF4-FFF2-40B4-BE49-F238E27FC236}">
                <a16:creationId xmlns:a16="http://schemas.microsoft.com/office/drawing/2014/main" id="{14FF2EC2-5B1F-3394-9FFE-CDDF64F26D3D}"/>
              </a:ext>
            </a:extLst>
          </p:cNvPr>
          <p:cNvSpPr txBox="1"/>
          <p:nvPr/>
        </p:nvSpPr>
        <p:spPr>
          <a:xfrm>
            <a:off x="5991662" y="1375002"/>
            <a:ext cx="5536310" cy="58663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i="0" dirty="0">
                <a:solidFill>
                  <a:schemeClr val="tx2">
                    <a:lumMod val="50000"/>
                  </a:schemeClr>
                </a:solidFill>
                <a:effectLst/>
                <a:latin typeface="Arial" panose="020B0604020202020204" pitchFamily="34" charset="0"/>
                <a:cs typeface="Arial" panose="020B0604020202020204" pitchFamily="34" charset="0"/>
              </a:rPr>
              <a:t>Gender</a:t>
            </a:r>
            <a:r>
              <a:rPr lang="en-US" b="0" i="0" dirty="0">
                <a:solidFill>
                  <a:schemeClr val="tx2">
                    <a:lumMod val="50000"/>
                  </a:schemeClr>
                </a:solidFill>
                <a:effectLst/>
                <a:latin typeface="Arial" panose="020B0604020202020204" pitchFamily="34" charset="0"/>
                <a:cs typeface="Arial" panose="020B0604020202020204" pitchFamily="34" charset="0"/>
              </a:rPr>
              <a:t> does not significantly influence </a:t>
            </a:r>
            <a:r>
              <a:rPr lang="en-US" b="1" i="0" dirty="0">
                <a:solidFill>
                  <a:schemeClr val="tx2">
                    <a:lumMod val="50000"/>
                  </a:schemeClr>
                </a:solidFill>
                <a:effectLst/>
                <a:latin typeface="Arial" panose="020B0604020202020204" pitchFamily="34" charset="0"/>
                <a:cs typeface="Arial" panose="020B0604020202020204" pitchFamily="34" charset="0"/>
              </a:rPr>
              <a:t>purchase</a:t>
            </a:r>
            <a:r>
              <a:rPr lang="en-US" b="0" i="0" dirty="0">
                <a:solidFill>
                  <a:schemeClr val="tx2">
                    <a:lumMod val="50000"/>
                  </a:schemeClr>
                </a:solidFill>
                <a:effectLst/>
                <a:latin typeface="Arial" panose="020B0604020202020204" pitchFamily="34" charset="0"/>
                <a:cs typeface="Arial" panose="020B0604020202020204" pitchFamily="34" charset="0"/>
              </a:rPr>
              <a:t> decisions, indicating by an equal distribution between genders.</a:t>
            </a:r>
          </a:p>
          <a:p>
            <a:pPr marL="285750" indent="-285750" algn="just">
              <a:lnSpc>
                <a:spcPct val="150000"/>
              </a:lnSpc>
              <a:buFont typeface="Arial" panose="020B0604020202020204" pitchFamily="34" charset="0"/>
              <a:buChar char="•"/>
            </a:pPr>
            <a:r>
              <a:rPr lang="en-US" b="1" i="0" dirty="0">
                <a:solidFill>
                  <a:schemeClr val="tx2">
                    <a:lumMod val="50000"/>
                  </a:schemeClr>
                </a:solidFill>
                <a:effectLst/>
                <a:latin typeface="Arial" panose="020B0604020202020204" pitchFamily="34" charset="0"/>
                <a:cs typeface="Arial" panose="020B0604020202020204" pitchFamily="34" charset="0"/>
              </a:rPr>
              <a:t>Spending VS Purchase:</a:t>
            </a:r>
            <a:r>
              <a:rPr lang="en-US" dirty="0">
                <a:solidFill>
                  <a:schemeClr val="tx2">
                    <a:lumMod val="50000"/>
                  </a:schemeClr>
                </a:solidFill>
                <a:latin typeface="Arial" panose="020B0604020202020204" pitchFamily="34" charset="0"/>
                <a:cs typeface="Arial" panose="020B0604020202020204" pitchFamily="34" charset="0"/>
              </a:rPr>
              <a:t> </a:t>
            </a:r>
            <a:r>
              <a:rPr lang="en-US" b="0" i="0" dirty="0">
                <a:solidFill>
                  <a:schemeClr val="tx2">
                    <a:lumMod val="50000"/>
                  </a:schemeClr>
                </a:solidFill>
                <a:effectLst/>
                <a:latin typeface="Arial" panose="020B0604020202020204" pitchFamily="34" charset="0"/>
                <a:cs typeface="Arial" panose="020B0604020202020204" pitchFamily="34" charset="0"/>
              </a:rPr>
              <a:t>A strong relationship, with most purchases falling between $0 and $500.</a:t>
            </a:r>
          </a:p>
          <a:p>
            <a:pPr marL="285750" indent="-285750" algn="just">
              <a:lnSpc>
                <a:spcPct val="150000"/>
              </a:lnSpc>
              <a:buFont typeface="Arial" panose="020B0604020202020204" pitchFamily="34" charset="0"/>
              <a:buChar char="•"/>
            </a:pPr>
            <a:r>
              <a:rPr lang="en-US" b="1" i="0" dirty="0">
                <a:solidFill>
                  <a:schemeClr val="tx2">
                    <a:lumMod val="50000"/>
                  </a:schemeClr>
                </a:solidFill>
                <a:effectLst/>
                <a:latin typeface="Arial" panose="020B0604020202020204" pitchFamily="34" charset="0"/>
                <a:cs typeface="Arial" panose="020B0604020202020204" pitchFamily="34" charset="0"/>
              </a:rPr>
              <a:t>Frequency vs. Spending:</a:t>
            </a:r>
            <a:r>
              <a:rPr lang="en-US" dirty="0">
                <a:solidFill>
                  <a:schemeClr val="tx2">
                    <a:lumMod val="50000"/>
                  </a:schemeClr>
                </a:solidFill>
                <a:latin typeface="Arial" panose="020B0604020202020204" pitchFamily="34" charset="0"/>
                <a:cs typeface="Arial" panose="020B0604020202020204" pitchFamily="34" charset="0"/>
              </a:rPr>
              <a:t> </a:t>
            </a:r>
            <a:r>
              <a:rPr lang="en-US" b="0" i="0" dirty="0">
                <a:solidFill>
                  <a:schemeClr val="tx2">
                    <a:lumMod val="50000"/>
                  </a:schemeClr>
                </a:solidFill>
                <a:effectLst/>
                <a:latin typeface="Arial" panose="020B0604020202020204" pitchFamily="34" charset="0"/>
                <a:cs typeface="Arial" panose="020B0604020202020204" pitchFamily="34" charset="0"/>
              </a:rPr>
              <a:t>Majority of customers exhibit low purchase frequency and spending, with occasional high spend purchases.</a:t>
            </a:r>
          </a:p>
          <a:p>
            <a:pPr marL="285750" indent="-285750" algn="just">
              <a:lnSpc>
                <a:spcPct val="150000"/>
              </a:lnSpc>
              <a:buFont typeface="Arial" panose="020B0604020202020204" pitchFamily="34" charset="0"/>
              <a:buChar char="•"/>
            </a:pPr>
            <a:r>
              <a:rPr lang="en-US" b="1" i="0" dirty="0">
                <a:solidFill>
                  <a:schemeClr val="tx2">
                    <a:lumMod val="50000"/>
                  </a:schemeClr>
                </a:solidFill>
                <a:effectLst/>
                <a:latin typeface="Arial" panose="020B0604020202020204" pitchFamily="34" charset="0"/>
                <a:cs typeface="Arial" panose="020B0604020202020204" pitchFamily="34" charset="0"/>
              </a:rPr>
              <a:t>Source vs. Purchase:</a:t>
            </a:r>
            <a:r>
              <a:rPr lang="en-US" dirty="0">
                <a:solidFill>
                  <a:schemeClr val="tx2">
                    <a:lumMod val="50000"/>
                  </a:schemeClr>
                </a:solidFill>
                <a:latin typeface="Arial" panose="020B0604020202020204" pitchFamily="34" charset="0"/>
                <a:cs typeface="Arial" panose="020B0604020202020204" pitchFamily="34" charset="0"/>
              </a:rPr>
              <a:t> </a:t>
            </a:r>
            <a:r>
              <a:rPr lang="en-US" b="0" i="0" dirty="0">
                <a:solidFill>
                  <a:schemeClr val="tx2">
                    <a:lumMod val="50000"/>
                  </a:schemeClr>
                </a:solidFill>
                <a:effectLst/>
                <a:latin typeface="Arial" panose="020B0604020202020204" pitchFamily="34" charset="0"/>
                <a:cs typeface="Arial" panose="020B0604020202020204" pitchFamily="34" charset="0"/>
              </a:rPr>
              <a:t>Distribution of sources and purchasers highlights the contribution of different sources to purchases.</a:t>
            </a:r>
          </a:p>
          <a:p>
            <a:pPr marL="285750" indent="-285750" algn="just">
              <a:lnSpc>
                <a:spcPct val="150000"/>
              </a:lnSpc>
              <a:buFont typeface="Arial" panose="020B0604020202020204" pitchFamily="34" charset="0"/>
              <a:buChar char="•"/>
            </a:pPr>
            <a:endParaRPr lang="en-US" b="0" i="0" dirty="0">
              <a:solidFill>
                <a:schemeClr val="tx2">
                  <a:lumMod val="50000"/>
                </a:schemeClr>
              </a:solidFill>
              <a:effectLst/>
              <a:latin typeface="Söhne"/>
            </a:endParaRPr>
          </a:p>
          <a:p>
            <a:pPr marL="285750" indent="-285750" algn="just">
              <a:lnSpc>
                <a:spcPct val="150000"/>
              </a:lnSpc>
              <a:buFont typeface="Arial" panose="020B0604020202020204" pitchFamily="34" charset="0"/>
              <a:buChar char="•"/>
            </a:pPr>
            <a:endParaRPr lang="en-US" b="0" i="0" dirty="0">
              <a:solidFill>
                <a:schemeClr val="tx2">
                  <a:lumMod val="50000"/>
                </a:schemeClr>
              </a:solidFill>
              <a:effectLst/>
              <a:latin typeface="Söhne"/>
            </a:endParaRPr>
          </a:p>
          <a:p>
            <a:pPr marL="285750" indent="-285750" algn="just">
              <a:lnSpc>
                <a:spcPct val="150000"/>
              </a:lnSpc>
              <a:buFont typeface="Arial" panose="020B0604020202020204" pitchFamily="34" charset="0"/>
              <a:buChar char="•"/>
            </a:pPr>
            <a:endParaRPr lang="en-US" dirty="0">
              <a:solidFill>
                <a:schemeClr val="tx2">
                  <a:lumMod val="50000"/>
                </a:schemeClr>
              </a:solidFill>
            </a:endParaRPr>
          </a:p>
        </p:txBody>
      </p:sp>
    </p:spTree>
    <p:extLst>
      <p:ext uri="{BB962C8B-B14F-4D97-AF65-F5344CB8AC3E}">
        <p14:creationId xmlns:p14="http://schemas.microsoft.com/office/powerpoint/2010/main" val="242879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47A49B-A141-BC0B-D005-511B9D765AC7}"/>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5886-7594-26B7-96FE-5E11D6C551D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Exploratory Data Analysis</a:t>
            </a:r>
          </a:p>
        </p:txBody>
      </p:sp>
      <p:sp>
        <p:nvSpPr>
          <p:cNvPr id="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F6717FD-A5DD-F9B2-2633-4CB3363AD85C}"/>
              </a:ext>
            </a:extLst>
          </p:cNvPr>
          <p:cNvPicPr>
            <a:picLocks noGrp="1" noChangeAspect="1"/>
          </p:cNvPicPr>
          <p:nvPr>
            <p:ph idx="1"/>
          </p:nvPr>
        </p:nvPicPr>
        <p:blipFill>
          <a:blip r:embed="rId2"/>
          <a:stretch>
            <a:fillRect/>
          </a:stretch>
        </p:blipFill>
        <p:spPr>
          <a:xfrm>
            <a:off x="320040" y="2915580"/>
            <a:ext cx="5614416" cy="3059856"/>
          </a:xfrm>
          <a:prstGeom prst="rect">
            <a:avLst/>
          </a:prstGeom>
        </p:spPr>
      </p:pic>
      <p:pic>
        <p:nvPicPr>
          <p:cNvPr id="7" name="Picture 6" descr="A diagram of a purchase&#10;&#10;Description automatically generated">
            <a:extLst>
              <a:ext uri="{FF2B5EF4-FFF2-40B4-BE49-F238E27FC236}">
                <a16:creationId xmlns:a16="http://schemas.microsoft.com/office/drawing/2014/main" id="{C1E8162F-A2A7-740D-82BE-1FB45DFB71C8}"/>
              </a:ext>
            </a:extLst>
          </p:cNvPr>
          <p:cNvPicPr>
            <a:picLocks noChangeAspect="1"/>
          </p:cNvPicPr>
          <p:nvPr/>
        </p:nvPicPr>
        <p:blipFill>
          <a:blip r:embed="rId3"/>
          <a:stretch>
            <a:fillRect/>
          </a:stretch>
        </p:blipFill>
        <p:spPr>
          <a:xfrm>
            <a:off x="6254496" y="3013832"/>
            <a:ext cx="5614416" cy="2863352"/>
          </a:xfrm>
          <a:prstGeom prst="rect">
            <a:avLst/>
          </a:prstGeom>
        </p:spPr>
      </p:pic>
    </p:spTree>
    <p:extLst>
      <p:ext uri="{BB962C8B-B14F-4D97-AF65-F5344CB8AC3E}">
        <p14:creationId xmlns:p14="http://schemas.microsoft.com/office/powerpoint/2010/main" val="263558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925C8-B59C-2EBD-858E-D51E34EE1EAA}"/>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Classification Models Probability of Purchase</a:t>
            </a:r>
          </a:p>
        </p:txBody>
      </p:sp>
      <p:sp>
        <p:nvSpPr>
          <p:cNvPr id="56" name="Freeform: Shape 55">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A3B960-D4F0-721E-9863-E88FA1B82550}"/>
              </a:ext>
            </a:extLst>
          </p:cNvPr>
          <p:cNvSpPr>
            <a:spLocks noGrp="1"/>
          </p:cNvSpPr>
          <p:nvPr>
            <p:ph idx="1"/>
          </p:nvPr>
        </p:nvSpPr>
        <p:spPr>
          <a:xfrm>
            <a:off x="4215161" y="356187"/>
            <a:ext cx="2878409" cy="1792281"/>
          </a:xfrm>
        </p:spPr>
        <p:txBody>
          <a:bodyPr vert="horz" lIns="91440" tIns="45720" rIns="91440" bIns="45720" rtlCol="0" anchor="ctr">
            <a:normAutofit/>
          </a:bodyPr>
          <a:lstStyle/>
          <a:p>
            <a:r>
              <a:rPr lang="en-US" sz="2000" dirty="0"/>
              <a:t>Partitioning: </a:t>
            </a:r>
          </a:p>
          <a:p>
            <a:pPr lvl="1"/>
            <a:r>
              <a:rPr lang="en-US" sz="2000" dirty="0"/>
              <a:t>40%  training,35% Validation,25% Holdout data.</a:t>
            </a:r>
          </a:p>
          <a:p>
            <a:pPr marL="457200" lvl="1"/>
            <a:endParaRPr lang="en-US" sz="2000" dirty="0"/>
          </a:p>
        </p:txBody>
      </p:sp>
      <p:sp>
        <p:nvSpPr>
          <p:cNvPr id="62" name="Freeform: Shape 61">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6970BEF-79C7-A854-A905-BF71363B551E}"/>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effectLst/>
              </a:rPr>
              <a:t>Machine learning model:</a:t>
            </a:r>
          </a:p>
          <a:p>
            <a:pPr marL="800100" lvl="1" indent="-228600">
              <a:lnSpc>
                <a:spcPct val="90000"/>
              </a:lnSpc>
              <a:spcAft>
                <a:spcPts val="600"/>
              </a:spcAft>
              <a:buFont typeface="Arial" panose="020B0604020202020204" pitchFamily="34" charset="0"/>
              <a:buChar char="•"/>
            </a:pPr>
            <a:r>
              <a:rPr lang="en-US" sz="1900" dirty="0">
                <a:effectLst/>
              </a:rPr>
              <a:t>logistic regression: finding probability of purchase and impacting attributes</a:t>
            </a:r>
            <a:r>
              <a:rPr lang="en-US" sz="1900" dirty="0"/>
              <a:t>.</a:t>
            </a:r>
            <a:endParaRPr lang="en-US" sz="1900" dirty="0">
              <a:effectLst/>
              <a:ea typeface="Calibri"/>
              <a:cs typeface="Calibri"/>
            </a:endParaRPr>
          </a:p>
          <a:p>
            <a:pPr marL="800100" lvl="1" indent="-228600">
              <a:lnSpc>
                <a:spcPct val="90000"/>
              </a:lnSpc>
              <a:spcAft>
                <a:spcPts val="600"/>
              </a:spcAft>
              <a:buFont typeface="Arial" panose="020B0604020202020204" pitchFamily="34" charset="0"/>
              <a:buChar char="•"/>
            </a:pPr>
            <a:r>
              <a:rPr lang="en-US" sz="1900" dirty="0">
                <a:effectLst/>
              </a:rPr>
              <a:t>naïve Bayes : the variables are independent of each other</a:t>
            </a:r>
            <a:endParaRPr lang="en-US" sz="1900" dirty="0">
              <a:effectLst/>
              <a:ea typeface="Calibri"/>
              <a:cs typeface="Calibri"/>
            </a:endParaRPr>
          </a:p>
          <a:p>
            <a:pPr marL="571500" lvl="1"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160880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925C8-B59C-2EBD-858E-D51E34EE1EAA}"/>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Classification</a:t>
            </a:r>
            <a:br>
              <a:rPr lang="en-US" sz="4600" kern="1200">
                <a:solidFill>
                  <a:schemeClr val="tx1"/>
                </a:solidFill>
                <a:latin typeface="+mj-lt"/>
                <a:ea typeface="+mj-ea"/>
                <a:cs typeface="+mj-cs"/>
              </a:rPr>
            </a:br>
            <a:r>
              <a:rPr lang="en-US" sz="4600" kern="1200">
                <a:solidFill>
                  <a:schemeClr val="tx1"/>
                </a:solidFill>
                <a:latin typeface="+mj-lt"/>
                <a:ea typeface="+mj-ea"/>
                <a:cs typeface="+mj-cs"/>
              </a:rPr>
              <a:t>Model </a:t>
            </a:r>
            <a:br>
              <a:rPr lang="en-US" sz="4600" kern="1200">
                <a:solidFill>
                  <a:schemeClr val="tx1"/>
                </a:solidFill>
                <a:latin typeface="+mj-lt"/>
                <a:ea typeface="+mj-ea"/>
                <a:cs typeface="+mj-cs"/>
              </a:rPr>
            </a:br>
            <a:r>
              <a:rPr lang="en-US" sz="4600" kern="1200">
                <a:solidFill>
                  <a:schemeClr val="tx1"/>
                </a:solidFill>
                <a:latin typeface="+mj-lt"/>
                <a:ea typeface="+mj-ea"/>
                <a:cs typeface="+mj-cs"/>
              </a:rPr>
              <a:t>Comparision </a:t>
            </a:r>
          </a:p>
        </p:txBody>
      </p:sp>
      <p:sp>
        <p:nvSpPr>
          <p:cNvPr id="8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B83118-ACCC-3B27-4DF3-C6EC4BB92BB0}"/>
              </a:ext>
            </a:extLst>
          </p:cNvPr>
          <p:cNvSpPr txBox="1"/>
          <p:nvPr/>
        </p:nvSpPr>
        <p:spPr>
          <a:xfrm>
            <a:off x="4654296" y="47985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 By considering sensitivity as our important metric for selecting a model The Forward step-wise model is a good option for classification or predicting the probability of purchase.</a:t>
            </a:r>
          </a:p>
        </p:txBody>
      </p:sp>
      <p:graphicFrame>
        <p:nvGraphicFramePr>
          <p:cNvPr id="8" name="Content Placeholder 7">
            <a:extLst>
              <a:ext uri="{FF2B5EF4-FFF2-40B4-BE49-F238E27FC236}">
                <a16:creationId xmlns:a16="http://schemas.microsoft.com/office/drawing/2014/main" id="{69F13B38-9245-48BC-2516-97F12EDD6E73}"/>
              </a:ext>
            </a:extLst>
          </p:cNvPr>
          <p:cNvGraphicFramePr>
            <a:graphicFrameLocks noGrp="1"/>
          </p:cNvGraphicFramePr>
          <p:nvPr>
            <p:ph idx="1"/>
            <p:extLst>
              <p:ext uri="{D42A27DB-BD31-4B8C-83A1-F6EECF244321}">
                <p14:modId xmlns:p14="http://schemas.microsoft.com/office/powerpoint/2010/main" val="2973229044"/>
              </p:ext>
            </p:extLst>
          </p:nvPr>
        </p:nvGraphicFramePr>
        <p:xfrm>
          <a:off x="4654296" y="1644382"/>
          <a:ext cx="6894579" cy="1886742"/>
        </p:xfrm>
        <a:graphic>
          <a:graphicData uri="http://schemas.openxmlformats.org/drawingml/2006/table">
            <a:tbl>
              <a:tblPr firstRow="1" firstCol="1" bandRow="1">
                <a:tableStyleId>{5C22544A-7EE6-4342-B048-85BDC9FD1C3A}</a:tableStyleId>
              </a:tblPr>
              <a:tblGrid>
                <a:gridCol w="1791381">
                  <a:extLst>
                    <a:ext uri="{9D8B030D-6E8A-4147-A177-3AD203B41FA5}">
                      <a16:colId xmlns:a16="http://schemas.microsoft.com/office/drawing/2014/main" val="1432374939"/>
                    </a:ext>
                  </a:extLst>
                </a:gridCol>
                <a:gridCol w="1009119">
                  <a:extLst>
                    <a:ext uri="{9D8B030D-6E8A-4147-A177-3AD203B41FA5}">
                      <a16:colId xmlns:a16="http://schemas.microsoft.com/office/drawing/2014/main" val="1035800616"/>
                    </a:ext>
                  </a:extLst>
                </a:gridCol>
                <a:gridCol w="1364693">
                  <a:extLst>
                    <a:ext uri="{9D8B030D-6E8A-4147-A177-3AD203B41FA5}">
                      <a16:colId xmlns:a16="http://schemas.microsoft.com/office/drawing/2014/main" val="2491856583"/>
                    </a:ext>
                  </a:extLst>
                </a:gridCol>
                <a:gridCol w="1364693">
                  <a:extLst>
                    <a:ext uri="{9D8B030D-6E8A-4147-A177-3AD203B41FA5}">
                      <a16:colId xmlns:a16="http://schemas.microsoft.com/office/drawing/2014/main" val="2364801919"/>
                    </a:ext>
                  </a:extLst>
                </a:gridCol>
                <a:gridCol w="1364693">
                  <a:extLst>
                    <a:ext uri="{9D8B030D-6E8A-4147-A177-3AD203B41FA5}">
                      <a16:colId xmlns:a16="http://schemas.microsoft.com/office/drawing/2014/main" val="540080482"/>
                    </a:ext>
                  </a:extLst>
                </a:gridCol>
              </a:tblGrid>
              <a:tr h="1030260">
                <a:tc>
                  <a:txBody>
                    <a:bodyPr/>
                    <a:lstStyle/>
                    <a:p>
                      <a:r>
                        <a:rPr lang="en-US" sz="1600" dirty="0">
                          <a:solidFill>
                            <a:schemeClr val="tx1"/>
                          </a:solidFill>
                          <a:effectLst/>
                        </a:rPr>
                        <a:t>Model(columns)</a:t>
                      </a:r>
                    </a:p>
                    <a:p>
                      <a:endParaRPr lang="en-US" sz="1600" dirty="0">
                        <a:solidFill>
                          <a:schemeClr val="tx1"/>
                        </a:solidFill>
                        <a:effectLst/>
                      </a:endParaRPr>
                    </a:p>
                    <a:p>
                      <a:r>
                        <a:rPr lang="en-US" sz="1600" dirty="0">
                          <a:solidFill>
                            <a:schemeClr val="tx1"/>
                          </a:solidFill>
                          <a:effectLst/>
                        </a:rPr>
                        <a:t>Evaluation metrics(rows)</a:t>
                      </a:r>
                    </a:p>
                  </a:txBody>
                  <a:tcPr marL="96296" marR="96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600" dirty="0">
                        <a:solidFill>
                          <a:schemeClr val="tx1"/>
                        </a:solidFill>
                        <a:effectLst/>
                      </a:endParaRPr>
                    </a:p>
                    <a:p>
                      <a:r>
                        <a:rPr lang="en-US" sz="1600" dirty="0">
                          <a:solidFill>
                            <a:schemeClr val="tx1"/>
                          </a:solidFill>
                          <a:effectLst/>
                        </a:rPr>
                        <a:t>Naïve </a:t>
                      </a:r>
                      <a:r>
                        <a:rPr lang="en-US" sz="1600" err="1">
                          <a:solidFill>
                            <a:schemeClr val="tx1"/>
                          </a:solidFill>
                          <a:effectLst/>
                        </a:rPr>
                        <a:t>Bayees</a:t>
                      </a:r>
                      <a:endParaRPr lang="en-US" sz="1600">
                        <a:solidFill>
                          <a:schemeClr val="tx1"/>
                        </a:solidFill>
                        <a:effectLst/>
                      </a:endParaRPr>
                    </a:p>
                    <a:p>
                      <a:endParaRPr lang="en-US" sz="1600" dirty="0">
                        <a:solidFill>
                          <a:schemeClr val="tx1"/>
                        </a:solidFill>
                        <a:effectLst/>
                      </a:endParaRP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Logistic Regression</a:t>
                      </a:r>
                    </a:p>
                  </a:txBody>
                  <a:tcPr marL="96296" marR="96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Logistic Regression</a:t>
                      </a:r>
                    </a:p>
                    <a:p>
                      <a:r>
                        <a:rPr lang="en-US" sz="1600" dirty="0">
                          <a:solidFill>
                            <a:schemeClr val="tx1"/>
                          </a:solidFill>
                          <a:effectLst/>
                        </a:rPr>
                        <a:t>Forward stepwise</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Logistic Regression</a:t>
                      </a:r>
                    </a:p>
                    <a:p>
                      <a:r>
                        <a:rPr lang="en-US" sz="1600" dirty="0">
                          <a:solidFill>
                            <a:schemeClr val="tx1"/>
                          </a:solidFill>
                          <a:effectLst/>
                        </a:rPr>
                        <a:t>Backward step wise</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5418623"/>
                  </a:ext>
                </a:extLst>
              </a:tr>
              <a:tr h="285494">
                <a:tc>
                  <a:txBody>
                    <a:bodyPr/>
                    <a:lstStyle/>
                    <a:p>
                      <a:r>
                        <a:rPr lang="en-US" sz="1600" dirty="0">
                          <a:solidFill>
                            <a:schemeClr val="tx1"/>
                          </a:solidFill>
                          <a:effectLst/>
                        </a:rPr>
                        <a:t>Accuracy</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69%</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79%</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78.51%</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79.29%</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7512111"/>
                  </a:ext>
                </a:extLst>
              </a:tr>
              <a:tr h="285494">
                <a:tc>
                  <a:txBody>
                    <a:bodyPr/>
                    <a:lstStyle/>
                    <a:p>
                      <a:r>
                        <a:rPr lang="en-US" sz="1600" dirty="0">
                          <a:solidFill>
                            <a:schemeClr val="tx1"/>
                          </a:solidFill>
                          <a:effectLst/>
                        </a:rPr>
                        <a:t>sensitivity</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0.67</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0.79</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0.80</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0.7938</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8583638"/>
                  </a:ext>
                </a:extLst>
              </a:tr>
              <a:tr h="285494">
                <a:tc>
                  <a:txBody>
                    <a:bodyPr/>
                    <a:lstStyle/>
                    <a:p>
                      <a:r>
                        <a:rPr lang="en-US" sz="1600" dirty="0">
                          <a:solidFill>
                            <a:schemeClr val="tx1"/>
                          </a:solidFill>
                          <a:effectLst/>
                        </a:rPr>
                        <a:t>specificity</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0.71</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0.78</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0.77</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600" dirty="0">
                          <a:solidFill>
                            <a:schemeClr val="tx1"/>
                          </a:solidFill>
                          <a:effectLst/>
                        </a:rPr>
                        <a:t>0.7919</a:t>
                      </a:r>
                    </a:p>
                  </a:txBody>
                  <a:tcPr marL="96296" marR="96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7766781"/>
                  </a:ext>
                </a:extLst>
              </a:tr>
            </a:tbl>
          </a:graphicData>
        </a:graphic>
      </p:graphicFrame>
    </p:spTree>
    <p:extLst>
      <p:ext uri="{BB962C8B-B14F-4D97-AF65-F5344CB8AC3E}">
        <p14:creationId xmlns:p14="http://schemas.microsoft.com/office/powerpoint/2010/main" val="33544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E295C-30A8-36FC-79E9-BEF15D491933}"/>
              </a:ext>
            </a:extLst>
          </p:cNvPr>
          <p:cNvSpPr>
            <a:spLocks noGrp="1"/>
          </p:cNvSpPr>
          <p:nvPr>
            <p:ph type="title"/>
          </p:nvPr>
        </p:nvSpPr>
        <p:spPr>
          <a:xfrm>
            <a:off x="841248" y="343429"/>
            <a:ext cx="10512552" cy="1328139"/>
          </a:xfrm>
        </p:spPr>
        <p:txBody>
          <a:bodyPr>
            <a:normAutofit/>
          </a:bodyPr>
          <a:lstStyle/>
          <a:p>
            <a:r>
              <a:rPr lang="en-US" sz="4000" dirty="0"/>
              <a:t> Prediction of Customer Spend Using Regression</a:t>
            </a:r>
          </a:p>
        </p:txBody>
      </p:sp>
      <p:graphicFrame>
        <p:nvGraphicFramePr>
          <p:cNvPr id="5" name="Content Placeholder 2">
            <a:extLst>
              <a:ext uri="{FF2B5EF4-FFF2-40B4-BE49-F238E27FC236}">
                <a16:creationId xmlns:a16="http://schemas.microsoft.com/office/drawing/2014/main" id="{50EC9C50-9601-BED9-1B79-80EC13A2016F}"/>
              </a:ext>
            </a:extLst>
          </p:cNvPr>
          <p:cNvGraphicFramePr>
            <a:graphicFrameLocks noGrp="1"/>
          </p:cNvGraphicFramePr>
          <p:nvPr>
            <p:ph idx="1"/>
            <p:extLst>
              <p:ext uri="{D42A27DB-BD31-4B8C-83A1-F6EECF244321}">
                <p14:modId xmlns:p14="http://schemas.microsoft.com/office/powerpoint/2010/main" val="3738109260"/>
              </p:ext>
            </p:extLst>
          </p:nvPr>
        </p:nvGraphicFramePr>
        <p:xfrm>
          <a:off x="4909852" y="1712314"/>
          <a:ext cx="6717792" cy="4285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3" name="Table 62">
            <a:extLst>
              <a:ext uri="{FF2B5EF4-FFF2-40B4-BE49-F238E27FC236}">
                <a16:creationId xmlns:a16="http://schemas.microsoft.com/office/drawing/2014/main" id="{05E83AEA-B3BE-D23D-EBD7-9F3EB4E77C45}"/>
              </a:ext>
            </a:extLst>
          </p:cNvPr>
          <p:cNvGraphicFramePr>
            <a:graphicFrameLocks noGrp="1"/>
          </p:cNvGraphicFramePr>
          <p:nvPr>
            <p:extLst>
              <p:ext uri="{D42A27DB-BD31-4B8C-83A1-F6EECF244321}">
                <p14:modId xmlns:p14="http://schemas.microsoft.com/office/powerpoint/2010/main" val="2343577904"/>
              </p:ext>
            </p:extLst>
          </p:nvPr>
        </p:nvGraphicFramePr>
        <p:xfrm>
          <a:off x="321468" y="2416968"/>
          <a:ext cx="4242016" cy="2834640"/>
        </p:xfrm>
        <a:graphic>
          <a:graphicData uri="http://schemas.openxmlformats.org/drawingml/2006/table">
            <a:tbl>
              <a:tblPr bandRow="1">
                <a:tableStyleId>{5C22544A-7EE6-4342-B048-85BDC9FD1C3A}</a:tableStyleId>
              </a:tblPr>
              <a:tblGrid>
                <a:gridCol w="1060504">
                  <a:extLst>
                    <a:ext uri="{9D8B030D-6E8A-4147-A177-3AD203B41FA5}">
                      <a16:colId xmlns:a16="http://schemas.microsoft.com/office/drawing/2014/main" val="3793654585"/>
                    </a:ext>
                  </a:extLst>
                </a:gridCol>
                <a:gridCol w="1060504">
                  <a:extLst>
                    <a:ext uri="{9D8B030D-6E8A-4147-A177-3AD203B41FA5}">
                      <a16:colId xmlns:a16="http://schemas.microsoft.com/office/drawing/2014/main" val="3316939378"/>
                    </a:ext>
                  </a:extLst>
                </a:gridCol>
                <a:gridCol w="1060504">
                  <a:extLst>
                    <a:ext uri="{9D8B030D-6E8A-4147-A177-3AD203B41FA5}">
                      <a16:colId xmlns:a16="http://schemas.microsoft.com/office/drawing/2014/main" val="596577"/>
                    </a:ext>
                  </a:extLst>
                </a:gridCol>
                <a:gridCol w="1060504">
                  <a:extLst>
                    <a:ext uri="{9D8B030D-6E8A-4147-A177-3AD203B41FA5}">
                      <a16:colId xmlns:a16="http://schemas.microsoft.com/office/drawing/2014/main" val="1706488077"/>
                    </a:ext>
                  </a:extLst>
                </a:gridCol>
              </a:tblGrid>
              <a:tr h="214047">
                <a:tc>
                  <a:txBody>
                    <a:bodyPr/>
                    <a:lstStyle/>
                    <a:p>
                      <a:pPr algn="just" fontAlgn="auto"/>
                      <a:endParaRPr lang="en-US" sz="1200" b="1">
                        <a:solidFill>
                          <a:srgbClr val="000000"/>
                        </a:solidFill>
                        <a:effectLst/>
                        <a:latin typeface="Arial" panose="020B0604020202020204" pitchFamily="34" charset="0"/>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b="1">
                          <a:solidFill>
                            <a:srgbClr val="000000"/>
                          </a:solidFill>
                          <a:effectLst/>
                          <a:latin typeface="Arial" panose="020B0604020202020204" pitchFamily="34" charset="0"/>
                        </a:rPr>
                        <a:t>Correlation</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b="1">
                          <a:solidFill>
                            <a:srgbClr val="000000"/>
                          </a:solidFill>
                          <a:effectLst/>
                          <a:latin typeface="Arial" panose="020B0604020202020204" pitchFamily="34" charset="0"/>
                        </a:rPr>
                        <a:t>RMSE</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b="1">
                          <a:solidFill>
                            <a:srgbClr val="000000"/>
                          </a:solidFill>
                          <a:effectLst/>
                          <a:latin typeface="Arial" panose="020B0604020202020204" pitchFamily="34" charset="0"/>
                        </a:rPr>
                        <a:t>MAE</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6478625"/>
                  </a:ext>
                </a:extLst>
              </a:tr>
              <a:tr h="321072">
                <a:tc>
                  <a:txBody>
                    <a:bodyPr/>
                    <a:lstStyle/>
                    <a:p>
                      <a:pPr algn="just" fontAlgn="base"/>
                      <a:r>
                        <a:rPr lang="en-US" sz="1200" b="1">
                          <a:solidFill>
                            <a:srgbClr val="000000"/>
                          </a:solidFill>
                          <a:effectLst/>
                          <a:latin typeface="Arial" panose="020B0604020202020204" pitchFamily="34" charset="0"/>
                        </a:rPr>
                        <a:t>Linear Regression</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0.63</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159.28</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104.88</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9246256"/>
                  </a:ext>
                </a:extLst>
              </a:tr>
              <a:tr h="577930">
                <a:tc>
                  <a:txBody>
                    <a:bodyPr/>
                    <a:lstStyle/>
                    <a:p>
                      <a:pPr algn="just" fontAlgn="base"/>
                      <a:r>
                        <a:rPr lang="en-US" sz="1200" b="1">
                          <a:solidFill>
                            <a:srgbClr val="000000"/>
                          </a:solidFill>
                          <a:effectLst/>
                          <a:latin typeface="Arial" panose="020B0604020202020204" pitchFamily="34" charset="0"/>
                        </a:rPr>
                        <a:t>Linear Regression with Forward</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0.63</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160.33</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105.34</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3378378"/>
                  </a:ext>
                </a:extLst>
              </a:tr>
              <a:tr h="577930">
                <a:tc>
                  <a:txBody>
                    <a:bodyPr/>
                    <a:lstStyle/>
                    <a:p>
                      <a:pPr algn="just" fontAlgn="base"/>
                      <a:r>
                        <a:rPr lang="en-US" sz="1200" b="1">
                          <a:solidFill>
                            <a:srgbClr val="000000"/>
                          </a:solidFill>
                          <a:effectLst/>
                          <a:latin typeface="Arial" panose="020B0604020202020204" pitchFamily="34" charset="0"/>
                        </a:rPr>
                        <a:t>Linear Regression with Backward</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0.63</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160.33</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105.34</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4817238"/>
                  </a:ext>
                </a:extLst>
              </a:tr>
              <a:tr h="321072">
                <a:tc>
                  <a:txBody>
                    <a:bodyPr/>
                    <a:lstStyle/>
                    <a:p>
                      <a:pPr algn="just" fontAlgn="base"/>
                      <a:r>
                        <a:rPr lang="en-US" sz="1200" b="1">
                          <a:solidFill>
                            <a:srgbClr val="000000"/>
                          </a:solidFill>
                          <a:effectLst/>
                          <a:latin typeface="Arial" panose="020B0604020202020204" pitchFamily="34" charset="0"/>
                        </a:rPr>
                        <a:t>Regression tree</a:t>
                      </a:r>
                      <a:endParaRPr lang="en-US" b="1">
                        <a:solidFill>
                          <a:srgbClr val="FFFFFF"/>
                        </a:solidFill>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0.57</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166.47</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just" fontAlgn="base"/>
                      <a:r>
                        <a:rPr lang="en-US" sz="1200">
                          <a:effectLst/>
                          <a:latin typeface="Arial" panose="020B0604020202020204" pitchFamily="34" charset="0"/>
                        </a:rPr>
                        <a:t>101.48</a:t>
                      </a:r>
                      <a:endParaRPr lang="en-US">
                        <a:effectLst/>
                      </a:endParaRPr>
                    </a:p>
                  </a:txBody>
                  <a:tcPr marL="68580" marR="6858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6512414"/>
                  </a:ext>
                </a:extLst>
              </a:tr>
            </a:tbl>
          </a:graphicData>
        </a:graphic>
      </p:graphicFrame>
    </p:spTree>
    <p:extLst>
      <p:ext uri="{BB962C8B-B14F-4D97-AF65-F5344CB8AC3E}">
        <p14:creationId xmlns:p14="http://schemas.microsoft.com/office/powerpoint/2010/main" val="137610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504</Words>
  <Application>Microsoft Office PowerPoint</Application>
  <PresentationFormat>Widescreen</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North Point Company: Model Development</vt:lpstr>
      <vt:lpstr>Introduction</vt:lpstr>
      <vt:lpstr>Problem Statement and Business Goal</vt:lpstr>
      <vt:lpstr>Exploratory Data Analysis</vt:lpstr>
      <vt:lpstr>Exploratory Data Analysis</vt:lpstr>
      <vt:lpstr>Exploratory Data Analysis</vt:lpstr>
      <vt:lpstr>Classification Models Probability of Purchase</vt:lpstr>
      <vt:lpstr>Classification Model  Comparision </vt:lpstr>
      <vt:lpstr> Prediction of Customer Spend Using Regression</vt:lpstr>
      <vt:lpstr>Applying on Holdout set</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Point Company: Model Development</dc:title>
  <dc:creator>Mrunal Mahakala</dc:creator>
  <cp:lastModifiedBy>Mrunal Mahakala</cp:lastModifiedBy>
  <cp:revision>102</cp:revision>
  <dcterms:created xsi:type="dcterms:W3CDTF">2024-02-14T18:41:27Z</dcterms:created>
  <dcterms:modified xsi:type="dcterms:W3CDTF">2024-05-08T16:19:14Z</dcterms:modified>
</cp:coreProperties>
</file>