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1" r:id="rId1"/>
    <p:sldMasterId id="2147483875" r:id="rId2"/>
  </p:sldMasterIdLst>
  <p:notesMasterIdLst>
    <p:notesMasterId r:id="rId43"/>
  </p:notesMasterIdLst>
  <p:sldIdLst>
    <p:sldId id="256" r:id="rId3"/>
    <p:sldId id="257" r:id="rId4"/>
    <p:sldId id="284" r:id="rId5"/>
    <p:sldId id="281" r:id="rId6"/>
    <p:sldId id="258" r:id="rId7"/>
    <p:sldId id="282" r:id="rId8"/>
    <p:sldId id="283" r:id="rId9"/>
    <p:sldId id="277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8" r:id="rId29"/>
    <p:sldId id="285" r:id="rId30"/>
    <p:sldId id="286" r:id="rId31"/>
    <p:sldId id="287" r:id="rId32"/>
    <p:sldId id="288" r:id="rId33"/>
    <p:sldId id="279" r:id="rId34"/>
    <p:sldId id="280" r:id="rId35"/>
    <p:sldId id="289" r:id="rId36"/>
    <p:sldId id="293" r:id="rId37"/>
    <p:sldId id="290" r:id="rId38"/>
    <p:sldId id="291" r:id="rId39"/>
    <p:sldId id="292" r:id="rId40"/>
    <p:sldId id="295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theme" Target="theme/theme1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3897B1-A0C6-40B3-952A-25CE50515AD9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5FDE88-E060-40AC-B83B-153896A71BA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2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5FDE88-E060-40AC-B83B-153896A71BA1}" type="slidenum">
              <a:rPr lang="en-IN" smtClean="0"/>
              <a:t>35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6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AAE31-D251-D10C-B5A1-2C9F8267FC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91D277-E6ED-23F3-C310-959FB90CA5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C7DC8-4557-1CB5-4354-9AF60DDC5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C11BAA-2F34-9503-9B20-F7A99B4E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3E207-4841-CBC9-14EA-43E4C5789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5242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94BB3-E9FA-1CE9-E446-F152D4EA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56FD32-A993-3C46-A072-E03C173554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862A2-A3CD-DA87-280D-7D8B8505C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728612-E56A-3A3F-92EE-865B97AF0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89EBDD-789F-5405-EC80-CB5D68FA4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9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C9BBEC-3D75-BAD0-8670-2F757B251D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08C5F-583B-3A62-EC69-16AD26A7E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AC92E0-2BEF-9E42-6973-51AE1E7C1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9B9229-BC44-4E07-143C-1423A72CD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D132BE-EE0B-A021-6027-44E1F5C53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1813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8073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9595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65972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0373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60295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553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77273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18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65B16-B3AB-E378-341B-3891AE7E6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47F296-7BA7-B649-CDF4-2F7B8B8F42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BEC9A-8037-6E5E-C53E-63D4602C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32D6D-A94A-22DF-E2BB-C46E4211C0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C963-7D51-3A01-1F1F-8CA62B908D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72918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75870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60147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74869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638F6-033A-E14C-CF47-9CB95E8B1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28188F-F5DA-25BB-A97F-781B93A3E9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F8361-AD77-7409-C393-5E0D20A51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BFEDC3-5A8B-3408-5B52-4940CFC65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C46FD-4F88-69F9-3921-3FA5CF5F3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71049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3CA37-C01C-6808-B015-D0DE4E2F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6D9FF-9C1D-24F1-84B0-328375A09D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F92990-6551-156E-BC4C-613BF35DE3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0A293F-6B2F-767A-9B69-FEBCA2BFC8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FABB3-6605-8B5C-F130-801E40FAF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697ABB-78EF-3810-E97D-FE0CA85AF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8126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F6413-16E8-BCAA-844D-DB0BF9FA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196F5-D6A0-B225-2632-FE8FE6F499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BBE2A9-971E-3060-0074-B72CF8BED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55F9CD-97EB-270A-3FE9-10B9950136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A16394-A6CD-5419-426A-FA8100D3D1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9EBB1-FB76-1ADD-F108-FAFBD05911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7E6137-A7DF-857D-0D8B-63505CE72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42C84-00FD-69EF-FC48-5D0CB49C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241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E1A94-F34B-FDE7-2D5F-0CDC099C8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0850C2-5307-93C5-680D-C660CF30E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2FAA5F-4D64-11D1-316C-FD752C4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E08F02-7FE3-2E23-4387-6461A0FE4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90329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ACC60E-90BB-9A12-0064-B3D58A027A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806FF2-7267-9D27-B895-C83090E6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96252-B835-41F2-4796-B3078A0B6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4814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67C80-0A52-E9CD-84BB-D0F258496B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0AEF58-2CAB-8160-8E9B-00CD78CA4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5343A6-6766-6ACD-2C0E-5A6606603E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C107D0-9441-A33F-4531-2B4A55D74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0975D-5E5B-A746-68BA-D4A4794E1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F28CC-2426-587C-E77D-D23EF248C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7064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EC7261-BC35-E6A2-6EFF-461442C47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531E2CB-5DF3-F815-97E0-6D9849D0E0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E1CBEA-C9D3-7220-AC21-0BF20DCBC1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C136-CEC4-AD67-ECDE-8C66A95A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817A3-6F5C-2E7B-F71C-F24A4F9D1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BB4548-4C0B-D3EB-AC56-FA5A1B63B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0453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D60FA7-A1E6-A4C4-DC7A-38701162B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81639C-8111-E687-ADD5-9CC680ED92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1362A-C331-C972-AB6E-73089F042C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77687E-DC2A-EC57-28C1-8EC64FE9A4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BD0FCF-A018-3E36-70A5-E921E1249F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956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2" r:id="rId1"/>
    <p:sldLayoutId id="2147483853" r:id="rId2"/>
    <p:sldLayoutId id="2147483854" r:id="rId3"/>
    <p:sldLayoutId id="2147483855" r:id="rId4"/>
    <p:sldLayoutId id="2147483856" r:id="rId5"/>
    <p:sldLayoutId id="2147483857" r:id="rId6"/>
    <p:sldLayoutId id="2147483858" r:id="rId7"/>
    <p:sldLayoutId id="2147483859" r:id="rId8"/>
    <p:sldLayoutId id="2147483860" r:id="rId9"/>
    <p:sldLayoutId id="2147483861" r:id="rId10"/>
    <p:sldLayoutId id="214748386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8DC408-CA65-4662-88C2-63FB4C87388E}" type="datetimeFigureOut">
              <a:rPr lang="en-IN" smtClean="0"/>
              <a:t>14-08-2025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37CA49A-9B2C-4EF1-A2A6-E0AF54F7C325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7350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system-design/unified-process-in-ooad/" TargetMode="Externa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BBC0C-9E5F-3282-8F10-13431AEA2B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and Design Patterns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3F7700-BBFB-4298-59E0-36A9078B1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11168" y="3794062"/>
            <a:ext cx="9144000" cy="1655762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By Pratik Pol</a:t>
            </a:r>
          </a:p>
        </p:txBody>
      </p:sp>
    </p:spTree>
    <p:extLst>
      <p:ext uri="{BB962C8B-B14F-4D97-AF65-F5344CB8AC3E}">
        <p14:creationId xmlns:p14="http://schemas.microsoft.com/office/powerpoint/2010/main" val="34817073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1788-418F-D390-E50C-DDFE8A292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00" y="255905"/>
            <a:ext cx="5017898" cy="676783"/>
          </a:xfrm>
        </p:spPr>
        <p:txBody>
          <a:bodyPr>
            <a:noAutofit/>
          </a:bodyPr>
          <a:lstStyle/>
          <a:p>
            <a:pPr algn="ctr"/>
            <a:r>
              <a:rPr lang="en-IN" sz="3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Classes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91C1F4C-B02B-D6A2-C602-D25C709F606F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39204" y="1141905"/>
            <a:ext cx="415283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General connection between two classes (e.g., Teacher — teaches — Student).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nheritance (Generalization)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One class inherits attributes/methods of another (is-a relationship).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Aggregation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Whole–part relationship (weak link; parts can exist independently).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Composition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Strong whole–part relationship (parts cannot exist without the whole).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1FE89-63A4-5BDE-124C-EA5F1B6A32E7}"/>
              </a:ext>
            </a:extLst>
          </p:cNvPr>
          <p:cNvSpPr txBox="1"/>
          <p:nvPr/>
        </p:nvSpPr>
        <p:spPr>
          <a:xfrm>
            <a:off x="6364223" y="1141905"/>
            <a:ext cx="4608577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static structure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classes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relationships before coding.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developers.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both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(understanding requirements) 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stages.</a:t>
            </a:r>
          </a:p>
          <a:p>
            <a:endParaRPr lang="en-GB" dirty="0"/>
          </a:p>
          <a:p>
            <a:r>
              <a:rPr lang="en-GB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Benefits of Class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and communication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among team members.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and organizing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system 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and fix design problems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future maintenance.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C84441A-C2CD-2D96-F9E6-7FA2068ABD5F}"/>
              </a:ext>
            </a:extLst>
          </p:cNvPr>
          <p:cNvSpPr txBox="1"/>
          <p:nvPr/>
        </p:nvSpPr>
        <p:spPr>
          <a:xfrm>
            <a:off x="6428232" y="393128"/>
            <a:ext cx="4690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Purpose of Class Diagram</a:t>
            </a:r>
          </a:p>
          <a:p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51A2086-79D9-3575-B510-3593DB4E63B1}"/>
              </a:ext>
            </a:extLst>
          </p:cNvPr>
          <p:cNvCxnSpPr>
            <a:cxnSpLocks/>
          </p:cNvCxnSpPr>
          <p:nvPr/>
        </p:nvCxnSpPr>
        <p:spPr>
          <a:xfrm>
            <a:off x="5827777" y="255905"/>
            <a:ext cx="70103" cy="6227191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17231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A4C86-3F29-5358-4B48-487969C74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22376"/>
          </a:xfrm>
        </p:spPr>
        <p:txBody>
          <a:bodyPr/>
          <a:lstStyle/>
          <a:p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2) Object diagram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5799B-1489-C9C1-76A2-77F786FA63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8828" y="1272540"/>
            <a:ext cx="3825557" cy="4489450"/>
          </a:xfrm>
        </p:spPr>
        <p:txBody>
          <a:bodyPr/>
          <a:lstStyle/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*What is an Object Diagram?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snapshot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 at a specific point in time.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(instances of classes) and their relationships.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Class Diagram, but focuses on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actual data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objects.</a:t>
            </a:r>
          </a:p>
          <a:p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Often used to </a:t>
            </a:r>
            <a:r>
              <a:rPr lang="en-GB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illustrate examples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real objects in the system.</a:t>
            </a:r>
          </a:p>
          <a:p>
            <a:endParaRPr lang="en-IN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962E4F7-F6C0-6358-49F4-B0C77BBD7AF3}"/>
              </a:ext>
            </a:extLst>
          </p:cNvPr>
          <p:cNvCxnSpPr>
            <a:cxnSpLocks/>
          </p:cNvCxnSpPr>
          <p:nvPr/>
        </p:nvCxnSpPr>
        <p:spPr>
          <a:xfrm flipH="1">
            <a:off x="4887552" y="419100"/>
            <a:ext cx="6668" cy="508254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3642638E-E569-E7E6-C774-24564D3399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9747" y="571500"/>
            <a:ext cx="7053750" cy="477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7710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>
            <a:extLst>
              <a:ext uri="{FF2B5EF4-FFF2-40B4-BE49-F238E27FC236}">
                <a16:creationId xmlns:a16="http://schemas.microsoft.com/office/drawing/2014/main" id="{C5F7228F-3666-FCBC-801E-798EB842538B}"/>
              </a:ext>
            </a:extLst>
          </p:cNvPr>
          <p:cNvSpPr txBox="1">
            <a:spLocks noGrp="1" noChangeArrowheads="1"/>
          </p:cNvSpPr>
          <p:nvPr>
            <p:ph type="body" sz="half" idx="2"/>
          </p:nvPr>
        </p:nvSpPr>
        <p:spPr bwMode="auto">
          <a:xfrm>
            <a:off x="687387" y="738207"/>
            <a:ext cx="4286947" cy="3508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3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*UML Object Diagram Notation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name is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underlined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car1 : Car).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are shown with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values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(e.g., color = "Red").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Links between objects show their relationship at runtime.</a:t>
            </a:r>
          </a:p>
          <a:p>
            <a:pPr marL="34290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are represented as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rectangles</a:t>
            </a: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name and values.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72E4AC2-B787-A135-8146-74435E445EF0}"/>
              </a:ext>
            </a:extLst>
          </p:cNvPr>
          <p:cNvSpPr txBox="1"/>
          <p:nvPr/>
        </p:nvSpPr>
        <p:spPr>
          <a:xfrm>
            <a:off x="6591300" y="533400"/>
            <a:ext cx="4404360" cy="4678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Benefits of Object Diagram</a:t>
            </a:r>
          </a:p>
          <a:p>
            <a:endParaRPr lang="en-GB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Gives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picture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how objects interact in reality.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detect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unnecessary relationships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or unused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design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better communication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designers and testers.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DB3751D-244D-FCFF-83FE-4FB856F96481}"/>
              </a:ext>
            </a:extLst>
          </p:cNvPr>
          <p:cNvCxnSpPr>
            <a:cxnSpLocks/>
          </p:cNvCxnSpPr>
          <p:nvPr/>
        </p:nvCxnSpPr>
        <p:spPr>
          <a:xfrm>
            <a:off x="5509260" y="533400"/>
            <a:ext cx="0" cy="51054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797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50547-6AC6-890C-1A22-E955C4272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368" y="182880"/>
            <a:ext cx="3998912" cy="403860"/>
          </a:xfrm>
        </p:spPr>
        <p:txBody>
          <a:bodyPr>
            <a:noAutofit/>
          </a:bodyPr>
          <a:lstStyle/>
          <a:p>
            <a:r>
              <a:rPr lang="en-GB" sz="25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3)Component Diagram</a:t>
            </a:r>
            <a:endParaRPr lang="en-IN" sz="25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BAB52598-E695-A3E0-D545-20E6A076566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067" b="10067"/>
          <a:stretch>
            <a:fillRect/>
          </a:stretch>
        </p:blipFill>
        <p:spPr>
          <a:xfrm>
            <a:off x="5951220" y="182880"/>
            <a:ext cx="5884228" cy="5608319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918C3C-18C9-30BC-FC88-DFB428EED2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78181"/>
            <a:ext cx="4791392" cy="4960620"/>
          </a:xfrm>
        </p:spPr>
        <p:txBody>
          <a:bodyPr>
            <a:normAutofit/>
          </a:bodyPr>
          <a:lstStyle/>
          <a:p>
            <a:r>
              <a:rPr lang="en-GB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What is a Component Diagram?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diagram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UML that shows how software components are connected.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parts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 like modules, executables, libraries.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the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structure</a:t>
            </a: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rather than the logic.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visualizing </a:t>
            </a:r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implementation</a:t>
            </a:r>
            <a:r>
              <a:rPr lang="en-GB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492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2BF174-C98B-9E33-6C76-F6671AF4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96888" y="297180"/>
            <a:ext cx="5256212" cy="5526088"/>
          </a:xfrm>
        </p:spPr>
        <p:txBody>
          <a:bodyPr>
            <a:normAutofit/>
          </a:bodyPr>
          <a:lstStyle/>
          <a:p>
            <a:r>
              <a:rPr lang="en-GB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Purpose of Component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To show </a:t>
            </a:r>
            <a:r>
              <a:rPr lang="en-GB" sz="2000" b="1" dirty="0"/>
              <a:t>organization and relationships</a:t>
            </a:r>
            <a:r>
              <a:rPr lang="en-GB" sz="2000" dirty="0"/>
              <a:t> between components.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Helps understand how the </a:t>
            </a:r>
            <a:r>
              <a:rPr lang="en-GB" sz="2000" b="1" dirty="0"/>
              <a:t>system is built</a:t>
            </a:r>
            <a:r>
              <a:rPr lang="en-GB" sz="2000" dirty="0"/>
              <a:t> in physical form.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Shows </a:t>
            </a:r>
            <a:r>
              <a:rPr lang="en-GB" sz="2000" b="1" dirty="0"/>
              <a:t>interfaces</a:t>
            </a:r>
            <a:r>
              <a:rPr lang="en-GB" sz="2000" dirty="0"/>
              <a:t> that components use to interact.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Aids in </a:t>
            </a:r>
            <a:r>
              <a:rPr lang="en-GB" sz="2000" b="1" dirty="0"/>
              <a:t>deployment planning</a:t>
            </a:r>
            <a:r>
              <a:rPr lang="en-GB" sz="2000" dirty="0"/>
              <a:t>.</a:t>
            </a:r>
          </a:p>
          <a:p>
            <a:endParaRPr lang="en-IN" dirty="0"/>
          </a:p>
          <a:p>
            <a:r>
              <a:rPr lang="en-GB" sz="2200" b="1" dirty="0">
                <a:highlight>
                  <a:srgbClr val="FFFF00"/>
                </a:highlight>
              </a:rPr>
              <a:t>Benefits of Component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Improves </a:t>
            </a:r>
            <a:r>
              <a:rPr lang="en-GB" sz="2000" b="1" dirty="0"/>
              <a:t>system architecture understanding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Helps in </a:t>
            </a:r>
            <a:r>
              <a:rPr lang="en-GB" sz="2000" b="1" dirty="0"/>
              <a:t>planning module reuse</a:t>
            </a:r>
            <a:r>
              <a:rPr lang="en-GB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Clarifies </a:t>
            </a:r>
            <a:r>
              <a:rPr lang="en-GB" sz="2000" b="1" dirty="0"/>
              <a:t>dependencies</a:t>
            </a:r>
            <a:r>
              <a:rPr lang="en-GB" sz="2000" dirty="0"/>
              <a:t> between parts.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/>
              <a:t>Assists in </a:t>
            </a:r>
            <a:r>
              <a:rPr lang="en-GB" sz="2000" b="1" dirty="0"/>
              <a:t>maintenance and upgrades</a:t>
            </a:r>
            <a:r>
              <a:rPr lang="en-GB" sz="2000" dirty="0"/>
              <a:t>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B6B7645-1A84-E43C-DEBB-EA18C5DECE37}"/>
              </a:ext>
            </a:extLst>
          </p:cNvPr>
          <p:cNvSpPr txBox="1"/>
          <p:nvPr/>
        </p:nvSpPr>
        <p:spPr>
          <a:xfrm>
            <a:off x="6438902" y="411480"/>
            <a:ext cx="561594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UML Component Diagram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Component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Rectangle with two small rectangles (tabs) on the left 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Small circle (lollipop) or half-circle (socket).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Dotted arrow from dependent to the provider.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can group related components.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137A405-B71E-22AA-AEB6-34D4E339E869}"/>
              </a:ext>
            </a:extLst>
          </p:cNvPr>
          <p:cNvCxnSpPr/>
          <p:nvPr/>
        </p:nvCxnSpPr>
        <p:spPr>
          <a:xfrm>
            <a:off x="5753100" y="388620"/>
            <a:ext cx="0" cy="532638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670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800E5-2899-88D1-E3D9-7680555A1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0"/>
            <a:ext cx="5141912" cy="662940"/>
          </a:xfrm>
        </p:spPr>
        <p:txBody>
          <a:bodyPr>
            <a:normAutofit/>
          </a:bodyPr>
          <a:lstStyle/>
          <a:p>
            <a:r>
              <a:rPr lang="en-IN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4) Deployment Diagram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6B36FD-C7D2-C8BD-3CE7-89843C7E87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3944303"/>
          </a:xfrm>
        </p:spPr>
        <p:txBody>
          <a:bodyPr/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Deployment Diagram?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UML diagram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shows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arrangement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hardware (nodes) and software (artifacts).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 and how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system’s components are deployed.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modeling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runtime environment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system.</a:t>
            </a: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just software logic.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4AC79-8786-D463-8FF6-14B23304DC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2025" y="987425"/>
            <a:ext cx="7278541" cy="328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0409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40663DF-729E-EEE3-1C92-8B2D681697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65163" y="279727"/>
            <a:ext cx="5294376" cy="64017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5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UML Deployment Diagram Notation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5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3D box representing hardware or device.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Artifact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Rectangle representing a deployed software file or module.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Path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→ Line showing a connection between nodes.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Stereotypes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→ (&lt;&lt;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device&gt;&gt; &lt;&lt;execution environment&gt;&gt; ) ) to clarify node types.</a:t>
            </a: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IN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406B6A-A3C9-4FD8-D48A-885B5D549E84}"/>
              </a:ext>
            </a:extLst>
          </p:cNvPr>
          <p:cNvSpPr txBox="1"/>
          <p:nvPr/>
        </p:nvSpPr>
        <p:spPr>
          <a:xfrm>
            <a:off x="6428232" y="210026"/>
            <a:ext cx="5294376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Purpose of Deployment Diagram</a:t>
            </a:r>
          </a:p>
          <a:p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setup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illustrate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software is deployed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on that hardware.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connections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devices.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 planning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analysis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Benefits of Deployment Diagram</a:t>
            </a:r>
          </a:p>
          <a:p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picture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system deployment.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planning physical system setup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correct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software-to-hardware mapping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 between developers and IT team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  <a:p>
            <a:endParaRPr lang="en-IN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C3BB5F5-8656-571D-DA3E-2353C15FB1E1}"/>
              </a:ext>
            </a:extLst>
          </p:cNvPr>
          <p:cNvCxnSpPr/>
          <p:nvPr/>
        </p:nvCxnSpPr>
        <p:spPr>
          <a:xfrm>
            <a:off x="6163056" y="274320"/>
            <a:ext cx="0" cy="658368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08479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E9987-6790-C154-7F31-0ECC39DD4B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75488"/>
            <a:ext cx="5716460" cy="685800"/>
          </a:xfrm>
        </p:spPr>
        <p:txBody>
          <a:bodyPr>
            <a:normAutofit fontScale="90000"/>
          </a:bodyPr>
          <a:lstStyle/>
          <a:p>
            <a:r>
              <a:rPr lang="en-GB" sz="33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5) Package Diagram</a:t>
            </a:r>
            <a:br>
              <a:rPr lang="en-GB" b="1" dirty="0"/>
            </a:b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A6C63C-C883-9FF7-8748-F577D91B4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4882832" cy="5313997"/>
          </a:xfrm>
        </p:spPr>
        <p:txBody>
          <a:bodyPr>
            <a:normAutofit/>
          </a:bodyPr>
          <a:lstStyle/>
          <a:p>
            <a:r>
              <a:rPr lang="en-GB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Package Diagram?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UML diagram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shows how classes or components are grouped into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large systems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into smaller, manageable units.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package can contain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classes, components, or other packages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mainly in </a:t>
            </a: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high-level system design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AA0722-DFA6-9398-93C3-C20875DFF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2620" y="995363"/>
            <a:ext cx="6324600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6042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C6F23-1306-DDC1-B076-934B98DEE9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649224"/>
            <a:ext cx="4610036" cy="5219764"/>
          </a:xfrm>
        </p:spPr>
        <p:txBody>
          <a:bodyPr>
            <a:normAutofit/>
          </a:bodyPr>
          <a:lstStyle/>
          <a:p>
            <a:r>
              <a:rPr lang="en-IN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UML Package Diagram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Package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Folder-shaped symbol with the package name at the top tab.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Contained Elements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Inside the package (classes, interfaces, etc.).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Dependency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Dotted arrow from one package to another.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Import/Merge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relationships to indicate how packages interact.</a:t>
            </a:r>
          </a:p>
          <a:p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3B80FC-65EA-1580-0AFE-A5B771FDF487}"/>
              </a:ext>
            </a:extLst>
          </p:cNvPr>
          <p:cNvSpPr txBox="1"/>
          <p:nvPr/>
        </p:nvSpPr>
        <p:spPr>
          <a:xfrm>
            <a:off x="6368732" y="649224"/>
            <a:ext cx="4983480" cy="57246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Benefits of Package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modular structure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large projects.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reusability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grouping related elements.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navigation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complex systems easier.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parallel development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dividing work into packages.</a:t>
            </a:r>
          </a:p>
          <a:p>
            <a:endParaRPr lang="en-GB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Package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 and group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related elements in a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 complexity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large designs.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dependencies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different parts of the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make the system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easier to understand and maintain</a:t>
            </a:r>
            <a:endParaRPr lang="en-GB" sz="200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C7878A-1BF3-F723-E593-FA4ABC58AACE}"/>
              </a:ext>
            </a:extLst>
          </p:cNvPr>
          <p:cNvCxnSpPr>
            <a:cxnSpLocks/>
          </p:cNvCxnSpPr>
          <p:nvPr/>
        </p:nvCxnSpPr>
        <p:spPr>
          <a:xfrm>
            <a:off x="5888736" y="420624"/>
            <a:ext cx="0" cy="62544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95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B785C-4583-C508-C0B5-C6D028BE7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804" y="219329"/>
            <a:ext cx="4354004" cy="768095"/>
          </a:xfrm>
        </p:spPr>
        <p:txBody>
          <a:bodyPr>
            <a:normAutofit fontScale="90000"/>
          </a:bodyPr>
          <a:lstStyle/>
          <a:p>
            <a:r>
              <a:rPr lang="en-I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GB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Behavioral</a:t>
            </a:r>
            <a:b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/>
              <a:t> 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42AB456E-5450-AFBC-D2F4-E1DB0EF815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4398"/>
          <a:stretch>
            <a:fillRect/>
          </a:stretch>
        </p:blipFill>
        <p:spPr>
          <a:xfrm>
            <a:off x="5183188" y="740665"/>
            <a:ext cx="6172200" cy="5120386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4BF020-C25B-8DD0-E031-8F41AF565D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740664"/>
            <a:ext cx="3932237" cy="5020055"/>
          </a:xfrm>
        </p:spPr>
        <p:txBody>
          <a:bodyPr/>
          <a:lstStyle/>
          <a:p>
            <a:r>
              <a:rPr lang="en-I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lang="en-GB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Use Case Diagram</a:t>
            </a:r>
            <a:endParaRPr lang="en-GB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UML diagram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shows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users (actors) and the system.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the system does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(functional requirements), not how it works.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system functionality as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(ovals).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gathering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communicating with non-technical stakeholders.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58114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FAFF9-D005-5C55-F370-DB20B2FED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350" y="0"/>
            <a:ext cx="6558121" cy="1170432"/>
          </a:xfrm>
        </p:spPr>
        <p:txBody>
          <a:bodyPr>
            <a:no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#UML – The Notation</a:t>
            </a:r>
            <a:b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48FE3-EE26-9564-43C5-9E04F4CEDC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14400"/>
            <a:ext cx="3945572" cy="4503420"/>
          </a:xfrm>
        </p:spPr>
        <p:txBody>
          <a:bodyPr>
            <a:normAutofit fontScale="850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INDRODUCTION</a:t>
            </a:r>
          </a:p>
          <a:p>
            <a:endParaRPr lang="en-GB" sz="25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(Unified Modeling Language)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a standard visual modeling language for software system design.</a:t>
            </a:r>
          </a:p>
          <a:p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represent the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interactions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 system.</a:t>
            </a:r>
          </a:p>
          <a:p>
            <a:endParaRPr lang="en-GB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to provide a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common language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developers, analysts, and designers.</a:t>
            </a:r>
          </a:p>
          <a:p>
            <a:endParaRPr lang="en-IN" dirty="0"/>
          </a:p>
        </p:txBody>
      </p:sp>
      <p:pic>
        <p:nvPicPr>
          <p:cNvPr id="28" name="Picture Placeholder 27">
            <a:extLst>
              <a:ext uri="{FF2B5EF4-FFF2-40B4-BE49-F238E27FC236}">
                <a16:creationId xmlns:a16="http://schemas.microsoft.com/office/drawing/2014/main" id="{AC29CF78-B40C-8552-9977-D2E3D55F8B2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8" r="288"/>
          <a:stretch>
            <a:fillRect/>
          </a:stretch>
        </p:blipFill>
        <p:spPr>
          <a:xfrm>
            <a:off x="4855464" y="804545"/>
            <a:ext cx="6838252" cy="4873625"/>
          </a:xfrm>
        </p:spPr>
      </p:pic>
    </p:spTree>
    <p:extLst>
      <p:ext uri="{BB962C8B-B14F-4D97-AF65-F5344CB8AC3E}">
        <p14:creationId xmlns:p14="http://schemas.microsoft.com/office/powerpoint/2010/main" val="33914686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7A4105-75D2-E50F-D42F-D50CEB3C3B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64300" y="475488"/>
            <a:ext cx="4800600" cy="5274628"/>
          </a:xfrm>
        </p:spPr>
        <p:txBody>
          <a:bodyPr/>
          <a:lstStyle/>
          <a:p>
            <a:r>
              <a:rPr lang="en-GB" sz="25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UML Use Case Diagram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Stick figure representing a user or another system.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Oval showing a system function/service.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Boundary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Rectangle enclosing all use cases.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Association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(line between actor and use case)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(dashed arrow with</a:t>
            </a:r>
            <a:r>
              <a:rPr lang="en-IN" sz="2000" dirty="0"/>
              <a:t>&lt;&lt;include&gt;&gt; 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sz="2000" b="1" dirty="0"/>
              <a:t>Extend</a:t>
            </a:r>
            <a:r>
              <a:rPr lang="en-IN" sz="2000" dirty="0"/>
              <a:t> (dashed arrow with &lt;&lt;extend&gt;&gt; )</a:t>
            </a: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D3A27BA-3E91-21F5-15BA-3F06A0A30E89}"/>
              </a:ext>
            </a:extLst>
          </p:cNvPr>
          <p:cNvSpPr txBox="1"/>
          <p:nvPr/>
        </p:nvSpPr>
        <p:spPr>
          <a:xfrm>
            <a:off x="5815584" y="179249"/>
            <a:ext cx="4800600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Purpose of Use Case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system functionalities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from a user’s perspective.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 requirements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clearly during early development.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clients, developers, and testers.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scope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system.</a:t>
            </a:r>
          </a:p>
          <a:p>
            <a:endParaRPr lang="en-GB" dirty="0"/>
          </a:p>
          <a:p>
            <a:endParaRPr lang="en-GB" dirty="0"/>
          </a:p>
          <a:p>
            <a:endParaRPr lang="en-GB" sz="22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Benefits of Use Case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to understand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technical and non-technical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people.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validation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before development.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user interactions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considered.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basis for test case creation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061316-AA1B-7799-99AD-A0AE45B0F751}"/>
              </a:ext>
            </a:extLst>
          </p:cNvPr>
          <p:cNvCxnSpPr/>
          <p:nvPr/>
        </p:nvCxnSpPr>
        <p:spPr>
          <a:xfrm>
            <a:off x="5376672" y="0"/>
            <a:ext cx="0" cy="6858000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42965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253E6-BB3F-590A-AA4F-B2AF6CC7DE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82296"/>
            <a:ext cx="4253420" cy="530225"/>
          </a:xfrm>
        </p:spPr>
        <p:txBody>
          <a:bodyPr>
            <a:normAutofit/>
          </a:bodyPr>
          <a:lstStyle/>
          <a:p>
            <a:r>
              <a:rPr lang="en-IN" sz="25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2)</a:t>
            </a:r>
            <a:r>
              <a:rPr lang="en-GB" sz="2500" b="1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Sequence Diagram </a:t>
            </a:r>
            <a:endParaRPr lang="en-IN" sz="25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88A713-E395-ED49-C2F8-003CFC197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877824"/>
            <a:ext cx="3932237" cy="4991164"/>
          </a:xfrm>
        </p:spPr>
        <p:txBody>
          <a:bodyPr/>
          <a:lstStyle/>
          <a:p>
            <a:r>
              <a:rPr lang="en-GB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is a Sequence Diagram?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UML diagram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shows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interactions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objects over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and in what sequence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messages are passed.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Represents objects as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lifelines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their communication as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understanding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logic flow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process.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25ED0EC-642D-15BE-C64A-C5E9F7F0BF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460" y="716943"/>
            <a:ext cx="6647540" cy="4143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5790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ACF767-E522-EE0D-97F1-D44D478CF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639953"/>
            <a:ext cx="4619180" cy="4881563"/>
          </a:xfrm>
        </p:spPr>
        <p:txBody>
          <a:bodyPr/>
          <a:lstStyle/>
          <a:p>
            <a:r>
              <a:rPr lang="en-GB" sz="23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UML Sequence Diagram Notation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Object/Lifeline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Rectangle with object name at the top, dashed vertical line downwards.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Activation Bar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Narrow vertical rectangle showing when an object is active.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Message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Arrow from sender to receiver (solid for synchronous, dashed for return).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Flow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Always goes from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to bottom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0C9B63-BA84-A202-584B-BDEA43506FAB}"/>
              </a:ext>
            </a:extLst>
          </p:cNvPr>
          <p:cNvSpPr txBox="1"/>
          <p:nvPr/>
        </p:nvSpPr>
        <p:spPr>
          <a:xfrm>
            <a:off x="5852160" y="905256"/>
            <a:ext cx="5577840" cy="54014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3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Purpose of 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show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flow of control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communication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 particular scenario.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order of operations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implementation.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validate design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before coding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  <a:p>
            <a:endParaRPr lang="en-IN" sz="23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3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Sequence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 flow clear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developers and testers.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debugging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tracing message flow.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system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Bridges the gap between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and code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0C349D2-AB72-62BA-BA4D-B918E3204253}"/>
              </a:ext>
            </a:extLst>
          </p:cNvPr>
          <p:cNvCxnSpPr/>
          <p:nvPr/>
        </p:nvCxnSpPr>
        <p:spPr>
          <a:xfrm>
            <a:off x="5449824" y="182880"/>
            <a:ext cx="73152" cy="6364224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4321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3DE20-DE4C-C183-5013-6E1CCCE0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11" y="118745"/>
            <a:ext cx="4043108" cy="704088"/>
          </a:xfrm>
        </p:spPr>
        <p:txBody>
          <a:bodyPr/>
          <a:lstStyle/>
          <a:p>
            <a:r>
              <a:rPr lang="en-GB" b="1" dirty="0">
                <a:solidFill>
                  <a:schemeClr val="dk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3) Activity Diagram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2AB3D418-CC48-706D-B0D7-E41BA5C452B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79340" y="987425"/>
            <a:ext cx="4210177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behavioral UML diagram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that shows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 or activities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 a process.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Focuses on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step-by-step actions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decision points.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Similar to a flowchart but follows UML standards.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 business processes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and system workflows.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8AB5530-23FA-CF44-58FF-F2597ECC9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20" r="-1375" b="7184"/>
          <a:stretch>
            <a:fillRect/>
          </a:stretch>
        </p:blipFill>
        <p:spPr>
          <a:xfrm>
            <a:off x="5138928" y="914400"/>
            <a:ext cx="6473732" cy="421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6557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7F7F9-8151-1CA9-95E9-4348E2FAED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7180" y="554833"/>
            <a:ext cx="4948364" cy="5320348"/>
          </a:xfrm>
        </p:spPr>
        <p:txBody>
          <a:bodyPr/>
          <a:lstStyle/>
          <a:p>
            <a:r>
              <a:rPr lang="en-IN" sz="25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UML Activity Diagram Notation</a:t>
            </a:r>
          </a:p>
          <a:p>
            <a:endParaRPr lang="en-IN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Filled black circle (start point).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Activity/Action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Rounded rectangle for each step.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Decision/Merge 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Diamond shape for branching.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Node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Black circle with an outer ring (end point).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C2D4AF-16A2-97AA-001E-3F82F61CB750}"/>
              </a:ext>
            </a:extLst>
          </p:cNvPr>
          <p:cNvSpPr txBox="1"/>
          <p:nvPr/>
        </p:nvSpPr>
        <p:spPr>
          <a:xfrm>
            <a:off x="5495544" y="658368"/>
            <a:ext cx="6199632" cy="52168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Purpose of Activity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represent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work flows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a system or process.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identify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decision points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alternate paths.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parallel processes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forks and joins.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business process analysis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  <a:p>
            <a:endParaRPr lang="en-IN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3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Benefits of Activity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Easy to understand for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 stakeholders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in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 clarification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bottlenecks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processes.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Serves as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 for workflow implementation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3784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367A8-F0F4-FD88-9F60-FAF36E940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332" y="-265176"/>
            <a:ext cx="6685724" cy="1078992"/>
          </a:xfrm>
        </p:spPr>
        <p:txBody>
          <a:bodyPr/>
          <a:lstStyle/>
          <a:p>
            <a:r>
              <a:rPr lang="en-GB" b="1" dirty="0">
                <a:solidFill>
                  <a:schemeClr val="dk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4) State Machine Diagram 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73ECB2-1267-5293-5037-9781489418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behavioral UML diagram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shows the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 object goes through during its lifetime.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Focuses on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triggered by 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model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reactive systems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respond to inputs/events.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 object changes its behavior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 time.</a:t>
            </a:r>
          </a:p>
          <a:p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3A049B-FF79-B183-BC72-E1B2376298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264" y="1094906"/>
            <a:ext cx="6035040" cy="399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10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821F87-BEFF-87F3-EF1A-A571278E55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30060" y="384048"/>
            <a:ext cx="4253420" cy="5475796"/>
          </a:xfrm>
        </p:spPr>
        <p:txBody>
          <a:bodyPr/>
          <a:lstStyle/>
          <a:p>
            <a:r>
              <a:rPr lang="en-GB" sz="25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ML State Machine Diagram Notation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Rounded rectangle with the state name inside.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State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Filled black circle (start).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State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Black circle with an outer ring (end).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Transition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Arrow showing movement from one state to another, </a:t>
            </a:r>
            <a:r>
              <a:rPr lang="en-GB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labeled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the triggering event</a:t>
            </a:r>
          </a:p>
          <a:p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E46FAA-2BA7-24E9-D5DA-DCE0AE9AED51}"/>
              </a:ext>
            </a:extLst>
          </p:cNvPr>
          <p:cNvSpPr txBox="1"/>
          <p:nvPr/>
        </p:nvSpPr>
        <p:spPr>
          <a:xfrm>
            <a:off x="5751576" y="393192"/>
            <a:ext cx="5824728" cy="66018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Purpose of State Machine Diagram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visualize the lifecycle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an object.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model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event-driven behavior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help developers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correct state handling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ensure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missing transitions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design.</a:t>
            </a:r>
          </a:p>
          <a:p>
            <a:endParaRPr lang="en-IN" dirty="0"/>
          </a:p>
          <a:p>
            <a:endParaRPr lang="en-IN" dirty="0"/>
          </a:p>
          <a:p>
            <a:endParaRPr lang="en-IN" sz="25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5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Benefits of State Machine Diagram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behavior clear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complex, event-based systems.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errors in state handling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by identifying all possible states and transitions.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communication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analysts, designers, and developers.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975601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DCD5D-B2CD-2CE2-3E19-7725F472B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48" y="219329"/>
            <a:ext cx="9611804" cy="576199"/>
          </a:xfrm>
        </p:spPr>
        <p:txBody>
          <a:bodyPr>
            <a:normAutofit/>
          </a:bodyPr>
          <a:lstStyle/>
          <a:p>
            <a:r>
              <a:rPr lang="en-GB" sz="2900" b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Unified </a:t>
            </a:r>
            <a:r>
              <a:rPr lang="en-GB" sz="29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</a:t>
            </a:r>
            <a:endParaRPr lang="en-IN" sz="29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E69292-7B99-2CFC-3A81-C61096863F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10846244" cy="487362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9A1FC70-D1FB-6007-033E-846B4EF9F1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736" y="1103535"/>
            <a:ext cx="1133856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UP is a software development methodology used in Object-Oriented Analysis and Design (OOAD).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Development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Development is carried out in small iterations, allowing regular feedback and continuous improvement.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Collaboration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Encourages strong collaboration between developers, stakeholders, and customers.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Flexibility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Adaptable to different project needs and team structures.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Based on UML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Unified Modeling Language (UML)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modeling and documentation.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 Driven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Uses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define system functionality and guide development activities.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Architecture-Centric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Focuses on designing a strong and scalable architecture early in the process.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 Management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Identifies and addresses high-risk areas early in development.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Incremental Delivery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Delivers the product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small, functional increments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 ensure continuous value delivery.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Tailorable Process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Can be customized to fit the specific requirements of a project or organization.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Popularity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– Widely used by software teams due to its balance of structure and flexibility.</a:t>
            </a:r>
          </a:p>
        </p:txBody>
      </p:sp>
    </p:spTree>
    <p:extLst>
      <p:ext uri="{BB962C8B-B14F-4D97-AF65-F5344CB8AC3E}">
        <p14:creationId xmlns:p14="http://schemas.microsoft.com/office/powerpoint/2010/main" val="7354156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458FE9-8C62-D0F4-8043-08B5E692EE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8FB-38B6-BE09-63E5-313EC9ED2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48" y="219329"/>
            <a:ext cx="9611804" cy="576199"/>
          </a:xfrm>
        </p:spPr>
        <p:txBody>
          <a:bodyPr>
            <a:normAutofit/>
          </a:bodyPr>
          <a:lstStyle/>
          <a:p>
            <a:r>
              <a:rPr lang="en-IN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 Phases  :-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EEF610-D825-7508-7850-C9D3F61082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8669972" cy="4873625"/>
          </a:xfrm>
        </p:spPr>
        <p:txBody>
          <a:bodyPr/>
          <a:lstStyle/>
          <a:p>
            <a:r>
              <a:rPr lang="en-GB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1. Inception Phase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Understand the project scope, feasibility, and basic requirements.</a:t>
            </a:r>
          </a:p>
          <a:p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GB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Elaboration Phase </a:t>
            </a:r>
          </a:p>
          <a:p>
            <a:r>
              <a:rPr lang="en-GB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GB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 a solid architecture and address major risks.</a:t>
            </a:r>
          </a:p>
          <a:p>
            <a:r>
              <a:rPr lang="en-GB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3 </a:t>
            </a:r>
            <a:r>
              <a:rPr lang="en-GB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Phase</a:t>
            </a:r>
            <a:endParaRPr lang="en-GB" sz="20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GB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build the complete product incrementally.</a:t>
            </a:r>
          </a:p>
          <a:p>
            <a:r>
              <a:rPr lang="en-GB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4 </a:t>
            </a:r>
            <a:r>
              <a:rPr lang="en-GB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Transition Phase </a:t>
            </a:r>
          </a:p>
          <a:p>
            <a:r>
              <a:rPr lang="en-GB" sz="20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GB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the system to users and ensure smooth operation.</a:t>
            </a:r>
          </a:p>
        </p:txBody>
      </p:sp>
    </p:spTree>
    <p:extLst>
      <p:ext uri="{BB962C8B-B14F-4D97-AF65-F5344CB8AC3E}">
        <p14:creationId xmlns:p14="http://schemas.microsoft.com/office/powerpoint/2010/main" val="844339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FDE25-E7CC-AA38-D7D4-B9C41663C9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4DE4-9550-0735-22A4-2C25841F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48" y="219329"/>
            <a:ext cx="9611804" cy="576199"/>
          </a:xfrm>
        </p:spPr>
        <p:txBody>
          <a:bodyPr>
            <a:normAutofit/>
          </a:bodyPr>
          <a:lstStyle/>
          <a:p>
            <a:r>
              <a:rPr lang="en-GB" sz="2800" b="1" dirty="0">
                <a:highlight>
                  <a:srgbClr val="FFFF00"/>
                </a:highlight>
              </a:rPr>
              <a:t>Example: </a:t>
            </a:r>
            <a:r>
              <a:rPr lang="en-GB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Developing</a:t>
            </a:r>
            <a:r>
              <a:rPr lang="en-GB" sz="2800" b="1" dirty="0">
                <a:highlight>
                  <a:srgbClr val="FFFF00"/>
                </a:highlight>
              </a:rPr>
              <a:t> an Online Shopping Website</a:t>
            </a:r>
            <a:endParaRPr lang="en-IN" sz="2900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EA2CD6-AFDD-05B4-7479-D482BD058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10846244" cy="5752909"/>
          </a:xfrm>
        </p:spPr>
        <p:txBody>
          <a:bodyPr>
            <a:no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Inception (Concept and Goals)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says: “I want a website where people can buy products online.”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are created: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login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Browsing products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Adding products to the cart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Making payments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goals defined: “Easy shopping experience and secure payments.”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Elaboration (Architecture and Planning)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team decides on the website architecture: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will the login system work?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store user and product data in the database?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like “How to keep payments secure?” are addressed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are created—like class diagrams, sequence diagrams.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20004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C12E6E78-7C47-DC41-7F60-ED0EDABFCE4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74028" y="670446"/>
            <a:ext cx="4079683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UML is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not a coding language.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helps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plan, communicate, and document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the system.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object-oriented concepts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classes, inheritance, and polymorphism.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in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analysis, design, and implementation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phases of SDLC.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lvl="0" indent="-2857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Ex:-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you’re building a house, you first create a plan with rooms, doors, and layout. UML does the same for software.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5401C0-7E53-B934-97EA-74987E818942}"/>
              </a:ext>
            </a:extLst>
          </p:cNvPr>
          <p:cNvSpPr txBox="1"/>
          <p:nvPr/>
        </p:nvSpPr>
        <p:spPr>
          <a:xfrm>
            <a:off x="5221224" y="670446"/>
            <a:ext cx="5815584" cy="5955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5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Why UML is Important </a:t>
            </a:r>
          </a:p>
          <a:p>
            <a:endParaRPr lang="en-GB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Brings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clarity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between client and developer.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Reduces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misunderstanding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teams.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reuse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designs for future projects.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documentation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maintenance.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 Imagine a banking project. Without UML, the team may confuse account transfer process with withdrawal process. UML diagrams remove such confusion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90516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4683D-1AC8-3839-7DB7-D763AF0259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A80CE-5456-5490-E9F0-7E759E22E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8348" y="219329"/>
            <a:ext cx="9611804" cy="576199"/>
          </a:xfrm>
        </p:spPr>
        <p:txBody>
          <a:bodyPr>
            <a:normAutofit/>
          </a:bodyPr>
          <a:lstStyle/>
          <a:p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-GB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an Online Shopping Website</a:t>
            </a:r>
            <a:endParaRPr lang="en-IN"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E88F2A-D6DD-A3FF-91E8-657073692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10846244" cy="4873625"/>
          </a:xfrm>
        </p:spPr>
        <p:txBody>
          <a:bodyPr/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3.Construction (Building)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begins.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first iteration, only login and product browsing features are developed.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part is delivered to the client and feedback is taken.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second iteration, cart and payment features are added.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is done after every iteration.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4.Transition (Deployment)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full website is completed.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It’s delivered to the client and users are trained.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 found are fixed.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website goes live and people start using it.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57659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D4E75D-7810-460F-C39E-F0946DC44C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39496"/>
            <a:ext cx="8697404" cy="5329492"/>
          </a:xfrm>
        </p:spPr>
        <p:txBody>
          <a:bodyPr/>
          <a:lstStyle/>
          <a:p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can we learn from this example?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UP, software is developed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incrementally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not all at once.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is driven by </a:t>
            </a:r>
            <a:r>
              <a:rPr lang="en-GB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</a:t>
            </a: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client feedback is regularly gathered.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Risks are handled early (e.g., payment security).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phase includes testing and improvements.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03528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58C9-4420-33C3-1B3B-8A659B1F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0584"/>
            <a:ext cx="3932237" cy="694944"/>
          </a:xfrm>
        </p:spPr>
        <p:txBody>
          <a:bodyPr>
            <a:norm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Elaboration Phase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3C80CE-7633-19C0-FB78-7A29C6EA18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14400"/>
            <a:ext cx="3932237" cy="4954588"/>
          </a:xfrm>
        </p:spPr>
        <p:txBody>
          <a:bodyPr>
            <a:normAutofit fontScale="92500" lnSpcReduction="10000"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Analyze problem domain and create the architectural foundation.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requirements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using use case models.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baseline architecture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Resolve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elements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iteration plans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→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Architecture Document (SAD), Detailed Use Cases, Updated Risk List, Prototypes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baseline is created.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Risk reduction is the focus.</a:t>
            </a: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Detailed requirements defined.</a:t>
            </a:r>
          </a:p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43E060-AB3D-9668-EFA5-E2B1F3E76784}"/>
              </a:ext>
            </a:extLst>
          </p:cNvPr>
          <p:cNvSpPr txBox="1"/>
          <p:nvPr/>
        </p:nvSpPr>
        <p:spPr>
          <a:xfrm>
            <a:off x="5852160" y="318474"/>
            <a:ext cx="3685032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Construction Phase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F9A626-3478-117E-2A09-15A2ADF7E93A}"/>
              </a:ext>
            </a:extLst>
          </p:cNvPr>
          <p:cNvSpPr txBox="1"/>
          <p:nvPr/>
        </p:nvSpPr>
        <p:spPr>
          <a:xfrm>
            <a:off x="5931408" y="896112"/>
            <a:ext cx="5023104" cy="56015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Build the software product.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and integrate components.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 all remaining features.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unit, integration, and system testing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Prepare for product release.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→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Product, Test Results, User Documentation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coding and development phase.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Testing happens here in parallel.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Iterative builds until ready.</a:t>
            </a:r>
          </a:p>
          <a:p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C7FF057-840A-980F-E430-9082D17EEFA9}"/>
              </a:ext>
            </a:extLst>
          </p:cNvPr>
          <p:cNvCxnSpPr>
            <a:cxnSpLocks/>
          </p:cNvCxnSpPr>
          <p:nvPr/>
        </p:nvCxnSpPr>
        <p:spPr>
          <a:xfrm>
            <a:off x="5312664" y="100584"/>
            <a:ext cx="0" cy="6757416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33727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F5130-7E50-08E5-EE09-CC676967CB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38912"/>
            <a:ext cx="3412172" cy="760412"/>
          </a:xfrm>
        </p:spPr>
        <p:txBody>
          <a:bodyPr>
            <a:normAutofit fontScale="90000"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4)</a:t>
            </a:r>
            <a:r>
              <a:rPr lang="en-GB" b="1" dirty="0"/>
              <a:t> Transition Phase</a:t>
            </a:r>
            <a:br>
              <a:rPr lang="en-GB" b="1" dirty="0"/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C34F1D-9855-C08E-FB28-67F35CFDC0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60120"/>
            <a:ext cx="3932237" cy="490886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Deliver the product to users and ensure it works in the real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Beta testing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bug fixing.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training and support setup.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Deploy product to production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adjustments based on feedback.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→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Product Release, Training Material, Support Plan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acceptance is key.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 fixing before release.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Focus on deployment and support.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55861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6B495-1D1A-D22F-E356-D1BE536309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2024"/>
            <a:ext cx="8441372" cy="466344"/>
          </a:xfrm>
        </p:spPr>
        <p:txBody>
          <a:bodyPr>
            <a:normAutofit fontScale="90000"/>
          </a:bodyPr>
          <a:lstStyle/>
          <a:p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Rational Unified Process (RUP)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D73CA87-2887-04B9-2D41-897E675F809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54459" y="798617"/>
            <a:ext cx="11283082" cy="56323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Definition: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RUP is a detailed and refined version of the Unified Process developed by Rational Software (now IBM).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Iterative and Incremental: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Like UP, RUP divides development into small iterations with incremental deliveries.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Use-Case Driven: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Development is guided by clearly defined use cases describing system behavior.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Architecture-Centric: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Focuses on creating a robust architecture early to support future development.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Risk-Focused: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Emphasizes identifying and mitigating high risks early in the process.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Disciplines/Workflows: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Organized into workflows like Requirements, Analysis &amp; Design, Implementation, Testing, Deployment, and Configuration Management.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Phases: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Includes the same four phases as UP — Inception, Elaboration, Construction, and Transition.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Best Practices: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Provides detailed guidelines, templates, and tools for software development teams to follow.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Tailorable: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Can be customized to suit the needs of different projects and organizations.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Supported by Tools: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Often used with IBM Rational tools like Rational Rose, Rational ClearCase, Rational RequisitePro, etc.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610000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9E8A6D-6E01-EFDB-7647-33D364EBF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002E0-DD77-FBE5-B3AB-457EB8991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92024"/>
            <a:ext cx="8441372" cy="466344"/>
          </a:xfrm>
        </p:spPr>
        <p:txBody>
          <a:bodyPr>
            <a:normAutofit fontScale="90000"/>
          </a:bodyPr>
          <a:lstStyle/>
          <a:p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Rational Unified Process (RUP) example 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FB1AF8B-6A49-2917-A28C-B323856D8BD3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35587" y="824377"/>
            <a:ext cx="5452565" cy="54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 Inception Phase: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client wants a secure banking application to manage accounts, transfers, and loans.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Cases identified: Account creation, Fund transfer, Loan application, Account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 and initial requirements are defined.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Elaboration Phase: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is designed, including server setup, database schema, and security mechanisms.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High-risk areas like transaction security and data encryption are addressed first.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diagrams such as class diagrams and sequence diagrams are prepared.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ACD670-E8AE-E765-68A3-D8AE26AEFF48}"/>
              </a:ext>
            </a:extLst>
          </p:cNvPr>
          <p:cNvSpPr txBox="1"/>
          <p:nvPr/>
        </p:nvSpPr>
        <p:spPr>
          <a:xfrm>
            <a:off x="6309360" y="1115568"/>
            <a:ext cx="537667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Construction Phase: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Coding begins with core modules like account management and fund transfer.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Development is done in iterations; after each iteration, the client reviews the progress and gives feedback.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features like loan processing and account statements are developed in subsequent iterations.</a:t>
            </a:r>
          </a:p>
          <a:p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Transition Phase: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completed application is deployed to the client’s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 training and documentation are provided.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Bugs found during real-world usage are fixed.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application goes live and starts handling real transactions.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38400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2ABC3-4ED5-0C65-51D1-DA94C928C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593516" cy="594360"/>
          </a:xfrm>
        </p:spPr>
        <p:txBody>
          <a:bodyPr/>
          <a:lstStyle/>
          <a:p>
            <a:r>
              <a:rPr lang="en-IN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Difference between UP &amp; RUP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B46E999-BDDD-477D-6D6B-6E980BE04F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077231"/>
              </p:ext>
            </p:extLst>
          </p:nvPr>
        </p:nvGraphicFramePr>
        <p:xfrm>
          <a:off x="949516" y="1470328"/>
          <a:ext cx="9968421" cy="4930472"/>
        </p:xfrm>
        <a:graphic>
          <a:graphicData uri="http://schemas.openxmlformats.org/drawingml/2006/table">
            <a:tbl>
              <a:tblPr/>
              <a:tblGrid>
                <a:gridCol w="3322807">
                  <a:extLst>
                    <a:ext uri="{9D8B030D-6E8A-4147-A177-3AD203B41FA5}">
                      <a16:colId xmlns:a16="http://schemas.microsoft.com/office/drawing/2014/main" val="3002314799"/>
                    </a:ext>
                  </a:extLst>
                </a:gridCol>
                <a:gridCol w="3322807">
                  <a:extLst>
                    <a:ext uri="{9D8B030D-6E8A-4147-A177-3AD203B41FA5}">
                      <a16:colId xmlns:a16="http://schemas.microsoft.com/office/drawing/2014/main" val="227306539"/>
                    </a:ext>
                  </a:extLst>
                </a:gridCol>
                <a:gridCol w="3322807">
                  <a:extLst>
                    <a:ext uri="{9D8B030D-6E8A-4147-A177-3AD203B41FA5}">
                      <a16:colId xmlns:a16="http://schemas.microsoft.com/office/drawing/2014/main" val="2700678330"/>
                    </a:ext>
                  </a:extLst>
                </a:gridCol>
              </a:tblGrid>
              <a:tr h="3574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Point</a:t>
                      </a:r>
                      <a:endParaRPr lang="en-IN" sz="1600" dirty="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Unified Process (UP)</a:t>
                      </a:r>
                      <a:endParaRPr lang="en-I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Rational Unified Process (RUP)</a:t>
                      </a:r>
                      <a:endParaRPr lang="en-I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7240099"/>
                  </a:ext>
                </a:extLst>
              </a:tr>
              <a:tr h="8971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1. Definition</a:t>
                      </a:r>
                      <a:endParaRPr lang="en-IN" sz="1600" dirty="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General iterative and use-case driven framework.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Detailed, tool-supported implementation of UP by Rational Software.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4260015"/>
                  </a:ext>
                </a:extLst>
              </a:tr>
              <a:tr h="8971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 dirty="0"/>
                        <a:t>2. Phases</a:t>
                      </a:r>
                      <a:endParaRPr lang="en-IN" sz="1600" dirty="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Four phases: Inception, Elaboration, Construction, Transition.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Same four phases with detailed activities and deliverables.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82201"/>
                  </a:ext>
                </a:extLst>
              </a:tr>
              <a:tr h="6272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3. Documentation</a:t>
                      </a:r>
                      <a:endParaRPr lang="en-I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Basic guidelines and concepts.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Extensive documentation, templates, and best practices.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7329416"/>
                  </a:ext>
                </a:extLst>
              </a:tr>
              <a:tr h="89710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4. Tool Support</a:t>
                      </a:r>
                      <a:endParaRPr lang="en-I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/>
                        <a:t>No mandatory tools specified.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Supported by IBM Rational tools like Rational Rose, ClearCase, RequisitePro.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751234"/>
                  </a:ext>
                </a:extLst>
              </a:tr>
              <a:tr h="6272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5. Risk Management</a:t>
                      </a:r>
                      <a:endParaRPr lang="en-I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Conceptual emphasis on risk management.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Well-defined, formal risk management process.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000547"/>
                  </a:ext>
                </a:extLst>
              </a:tr>
              <a:tr h="62725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600" b="1"/>
                        <a:t>6. Tailorability</a:t>
                      </a:r>
                      <a:endParaRPr lang="en-IN" sz="1600"/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Highly adaptable to project needs.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Adaptable but with stricter process guidelines for consistency.</a:t>
                      </a:r>
                    </a:p>
                  </a:txBody>
                  <a:tcPr marL="79115" marR="79115" marT="39558" marB="3955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48844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497742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328FC-C8EB-F674-708C-32E958BE9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986708" cy="612648"/>
          </a:xfrm>
        </p:spPr>
        <p:txBody>
          <a:bodyPr/>
          <a:lstStyle/>
          <a:p>
            <a:r>
              <a:rPr lang="en-GB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How Various Components Fit in the Life Cycle</a:t>
            </a:r>
            <a:endParaRPr lang="en-IN" b="1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36486BA4-0C3F-9B4B-1A41-92856684025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312655" y="1374788"/>
            <a:ext cx="1156669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Overview of Software Development Life Cycle (SDLC):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SDLC is divided into phases or disciplines, each with specific goals and deliverables. Components like requirements, design, implementation, testing, and deployment fit into these phases.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Processes/Disciplines in Iterative Models (like UP/RUP):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Requirements: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Understanding and documenting what the system must do.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Design: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Defining the system architecture, components, and interfaces.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Writing the actual code and building the system.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Verifying the system against requirements and detecting defects.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Releasing the system to users and supporting it in production.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Configuration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Managing changes, versions, and baselines.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Planning, monitoring, and controlling the project.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Environment: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Setting up tools and processes to support development.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How Components Fit: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component or activity contributes to specific disciplines and phases, creating artifacts (documents, models, code) that progressively refine the system.</a:t>
            </a:r>
          </a:p>
        </p:txBody>
      </p:sp>
    </p:spTree>
    <p:extLst>
      <p:ext uri="{BB962C8B-B14F-4D97-AF65-F5344CB8AC3E}">
        <p14:creationId xmlns:p14="http://schemas.microsoft.com/office/powerpoint/2010/main" val="41687302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1E07B5-C232-2711-E8E4-3DC7681C8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80BAC11-FBC4-82EB-25F9-FDD536154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1067" y="813816"/>
            <a:ext cx="9549865" cy="483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74871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1FAD9-66E0-73C8-4C52-897E1C561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DE8E5-3549-3676-1CFE-AC8FF45B4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986708" cy="612648"/>
          </a:xfrm>
        </p:spPr>
        <p:txBody>
          <a:bodyPr/>
          <a:lstStyle/>
          <a:p>
            <a:r>
              <a:rPr lang="en-GB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Artifacts Produced at End of Each Process / Discipline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046458-1428-DB14-87A5-F2367D3DADC9}"/>
              </a:ext>
            </a:extLst>
          </p:cNvPr>
          <p:cNvGraphicFramePr>
            <a:graphicFrameLocks noGrp="1"/>
          </p:cNvGraphicFramePr>
          <p:nvPr/>
        </p:nvGraphicFramePr>
        <p:xfrm>
          <a:off x="760312" y="1337450"/>
          <a:ext cx="10861712" cy="4843894"/>
        </p:xfrm>
        <a:graphic>
          <a:graphicData uri="http://schemas.openxmlformats.org/drawingml/2006/table">
            <a:tbl>
              <a:tblPr/>
              <a:tblGrid>
                <a:gridCol w="5430856">
                  <a:extLst>
                    <a:ext uri="{9D8B030D-6E8A-4147-A177-3AD203B41FA5}">
                      <a16:colId xmlns:a16="http://schemas.microsoft.com/office/drawing/2014/main" val="2297208721"/>
                    </a:ext>
                  </a:extLst>
                </a:gridCol>
                <a:gridCol w="5430856">
                  <a:extLst>
                    <a:ext uri="{9D8B030D-6E8A-4147-A177-3AD203B41FA5}">
                      <a16:colId xmlns:a16="http://schemas.microsoft.com/office/drawing/2014/main" val="3742240831"/>
                    </a:ext>
                  </a:extLst>
                </a:gridCol>
              </a:tblGrid>
              <a:tr h="379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Process / Discipline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Artifacts Produced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747602"/>
                  </a:ext>
                </a:extLst>
              </a:tr>
              <a:tr h="665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 dirty="0"/>
                        <a:t>Requirements</a:t>
                      </a:r>
                      <a:endParaRPr lang="en-IN" sz="1700" dirty="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/>
                        <a:t>Requirements Specification Document, Use Case Models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878754"/>
                  </a:ext>
                </a:extLst>
              </a:tr>
              <a:tr h="665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Analysis &amp; Design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/>
                        <a:t>Architecture Models, Design Diagrams (Class Diagrams, Sequence Diagrams), Data Models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701117"/>
                  </a:ext>
                </a:extLst>
              </a:tr>
              <a:tr h="379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Implementation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Source Code, Executable Modules, Build Scripts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0835"/>
                  </a:ext>
                </a:extLst>
              </a:tr>
              <a:tr h="379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Testing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/>
                        <a:t>Test Plans, Test Cases, Test Reports, Defect Logs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215846"/>
                  </a:ext>
                </a:extLst>
              </a:tr>
              <a:tr h="3795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Deployment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/>
                        <a:t>Installation Guides, User Manuals, Deployment Plans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833446"/>
                  </a:ext>
                </a:extLst>
              </a:tr>
              <a:tr h="665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Configuration Management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/>
                        <a:t>Version Control Records, Change Requests, Baseline Reports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602833"/>
                  </a:ext>
                </a:extLst>
              </a:tr>
              <a:tr h="665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Project Management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/>
                        <a:t>Project Plans, Schedules, Risk Management Plans, Status Reports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112167"/>
                  </a:ext>
                </a:extLst>
              </a:tr>
              <a:tr h="665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b="1"/>
                        <a:t>Environment</a:t>
                      </a: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dirty="0"/>
                        <a:t>Tool Configurations, Development Environment Setup Docs</a:t>
                      </a:r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2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0961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58B7D15-3AB0-1443-D948-D90F596F7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5693741"/>
              </p:ext>
            </p:extLst>
          </p:nvPr>
        </p:nvGraphicFramePr>
        <p:xfrm>
          <a:off x="804672" y="466344"/>
          <a:ext cx="10158984" cy="5632704"/>
        </p:xfrm>
        <a:graphic>
          <a:graphicData uri="http://schemas.openxmlformats.org/drawingml/2006/table">
            <a:tbl>
              <a:tblPr/>
              <a:tblGrid>
                <a:gridCol w="3386328">
                  <a:extLst>
                    <a:ext uri="{9D8B030D-6E8A-4147-A177-3AD203B41FA5}">
                      <a16:colId xmlns:a16="http://schemas.microsoft.com/office/drawing/2014/main" val="605671639"/>
                    </a:ext>
                  </a:extLst>
                </a:gridCol>
                <a:gridCol w="3386328">
                  <a:extLst>
                    <a:ext uri="{9D8B030D-6E8A-4147-A177-3AD203B41FA5}">
                      <a16:colId xmlns:a16="http://schemas.microsoft.com/office/drawing/2014/main" val="1618787117"/>
                    </a:ext>
                  </a:extLst>
                </a:gridCol>
                <a:gridCol w="3386328">
                  <a:extLst>
                    <a:ext uri="{9D8B030D-6E8A-4147-A177-3AD203B41FA5}">
                      <a16:colId xmlns:a16="http://schemas.microsoft.com/office/drawing/2014/main" val="209382001"/>
                    </a:ext>
                  </a:extLst>
                </a:gridCol>
              </a:tblGrid>
              <a:tr h="289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/>
                        <a:t>Arrow Type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/>
                        <a:t>Symbol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500" b="1" dirty="0"/>
                        <a:t>Meaning / When to Use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3983268"/>
                  </a:ext>
                </a:extLst>
              </a:tr>
              <a:tr h="7218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Association</a:t>
                      </a:r>
                      <a:endParaRPr lang="en-IN" sz="130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dirty="0"/>
                        <a:t>― (Solid line)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dirty="0"/>
                        <a:t>Permanent relationship between two classes/objects. </a:t>
                      </a:r>
                      <a:r>
                        <a:rPr lang="en-GB" sz="1300" i="1" dirty="0"/>
                        <a:t>(e.g., Order and Customer)</a:t>
                      </a:r>
                      <a:endParaRPr lang="en-GB" sz="1300" dirty="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3348411"/>
                  </a:ext>
                </a:extLst>
              </a:tr>
              <a:tr h="505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 dirty="0"/>
                        <a:t>Directed Association</a:t>
                      </a:r>
                      <a:endParaRPr lang="en-IN" sz="1300" dirty="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―▶ (Solid line with arrow)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/>
                        <a:t>Shows the direction of the relationship.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2367971"/>
                  </a:ext>
                </a:extLst>
              </a:tr>
              <a:tr h="5060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 dirty="0"/>
                        <a:t>Aggregation</a:t>
                      </a:r>
                      <a:endParaRPr lang="en-IN" sz="1300" dirty="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dirty="0"/>
                        <a:t>◇― (Hollow diamond)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dirty="0"/>
                        <a:t>"Has-a" relationship but weak. </a:t>
                      </a:r>
                      <a:r>
                        <a:rPr lang="en-GB" sz="1300" i="1" dirty="0"/>
                        <a:t>(Library has Books)</a:t>
                      </a:r>
                      <a:endParaRPr lang="en-GB" sz="1300" dirty="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255661"/>
                  </a:ext>
                </a:extLst>
              </a:tr>
              <a:tr h="7218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Composition</a:t>
                      </a:r>
                      <a:endParaRPr lang="en-IN" sz="130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◆― (Filled diamond)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/>
                        <a:t>Strong "Has-a" relationship. Child cannot exist without parent. </a:t>
                      </a:r>
                      <a:r>
                        <a:rPr lang="en-GB" sz="1300" i="1"/>
                        <a:t>(House has Rooms)</a:t>
                      </a:r>
                      <a:endParaRPr lang="en-GB" sz="130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6422933"/>
                  </a:ext>
                </a:extLst>
              </a:tr>
              <a:tr h="505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Inheritance / Generalization</a:t>
                      </a:r>
                      <a:endParaRPr lang="en-IN" sz="130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dirty="0"/>
                        <a:t>―▷ (Solid line with hollow arrow)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/>
                        <a:t>Child class inherits from a parent class.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3094351"/>
                  </a:ext>
                </a:extLst>
              </a:tr>
              <a:tr h="505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Realization</a:t>
                      </a:r>
                      <a:endParaRPr lang="en-IN" sz="130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/>
                        <a:t>- -▷ (Dashed line with hollow arrow)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dirty="0"/>
                        <a:t>Class implements an interface.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3800181"/>
                  </a:ext>
                </a:extLst>
              </a:tr>
              <a:tr h="505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Dependency</a:t>
                      </a:r>
                      <a:endParaRPr lang="en-IN" sz="130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dirty="0"/>
                        <a:t>- -▶ (Dashed line with arrow)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dirty="0"/>
                        <a:t>One class temporarily depends on another.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793741"/>
                  </a:ext>
                </a:extLst>
              </a:tr>
              <a:tr h="50530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Message Call (Sequence Diagram)</a:t>
                      </a:r>
                      <a:endParaRPr lang="en-IN" sz="130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→ (Solid arrow)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/>
                        <a:t>One object sends a message to another.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9874454"/>
                  </a:ext>
                </a:extLst>
              </a:tr>
              <a:tr h="289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Return Message</a:t>
                      </a:r>
                      <a:endParaRPr lang="en-IN" sz="130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← (Dashed arrow)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/>
                        <a:t>Response sent back to the caller.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1641549"/>
                  </a:ext>
                </a:extLst>
              </a:tr>
              <a:tr h="289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/>
                        <a:t>State Transition</a:t>
                      </a:r>
                      <a:endParaRPr lang="en-IN" sz="130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/>
                        <a:t>→ (Solid arrow)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/>
                        <a:t>Move from one state to another.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4020798"/>
                  </a:ext>
                </a:extLst>
              </a:tr>
              <a:tr h="28910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b="1" dirty="0"/>
                        <a:t>Control Flow (Activity Diagram)</a:t>
                      </a:r>
                      <a:endParaRPr lang="en-IN" sz="1300" dirty="0"/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300" dirty="0"/>
                        <a:t>→ (Solid arrow)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300" dirty="0"/>
                        <a:t>Flow of steps in a process.</a:t>
                      </a:r>
                    </a:p>
                  </a:txBody>
                  <a:tcPr marL="55786" marR="55786" marT="27893" marB="2789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8009277"/>
                  </a:ext>
                </a:extLst>
              </a:tr>
            </a:tbl>
          </a:graphicData>
        </a:graphic>
      </p:graphicFrame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4FAA09F-CEB9-6366-0F1D-F282C52A4BFD}"/>
              </a:ext>
            </a:extLst>
          </p:cNvPr>
          <p:cNvCxnSpPr>
            <a:cxnSpLocks/>
          </p:cNvCxnSpPr>
          <p:nvPr/>
        </p:nvCxnSpPr>
        <p:spPr>
          <a:xfrm>
            <a:off x="3200400" y="466344"/>
            <a:ext cx="0" cy="563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43414B8-182E-8943-239A-CE9094C1E14E}"/>
              </a:ext>
            </a:extLst>
          </p:cNvPr>
          <p:cNvCxnSpPr>
            <a:cxnSpLocks/>
          </p:cNvCxnSpPr>
          <p:nvPr/>
        </p:nvCxnSpPr>
        <p:spPr>
          <a:xfrm>
            <a:off x="6803136" y="466344"/>
            <a:ext cx="64008" cy="56327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F87DD3-58A7-D0A5-28A4-169406AA8547}"/>
              </a:ext>
            </a:extLst>
          </p:cNvPr>
          <p:cNvCxnSpPr/>
          <p:nvPr/>
        </p:nvCxnSpPr>
        <p:spPr>
          <a:xfrm>
            <a:off x="804672" y="868680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19CD5F-0485-5651-7F15-546D86D1B132}"/>
              </a:ext>
            </a:extLst>
          </p:cNvPr>
          <p:cNvCxnSpPr/>
          <p:nvPr/>
        </p:nvCxnSpPr>
        <p:spPr>
          <a:xfrm>
            <a:off x="804672" y="1478280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C527110-9646-D004-29C4-1F1813F3A9F1}"/>
              </a:ext>
            </a:extLst>
          </p:cNvPr>
          <p:cNvCxnSpPr/>
          <p:nvPr/>
        </p:nvCxnSpPr>
        <p:spPr>
          <a:xfrm>
            <a:off x="804672" y="1917192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2B04537-C9D6-586A-6833-7E21B6947377}"/>
              </a:ext>
            </a:extLst>
          </p:cNvPr>
          <p:cNvCxnSpPr/>
          <p:nvPr/>
        </p:nvCxnSpPr>
        <p:spPr>
          <a:xfrm>
            <a:off x="804672" y="2529840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50E122B-3798-2105-0229-48E1B8C76553}"/>
              </a:ext>
            </a:extLst>
          </p:cNvPr>
          <p:cNvCxnSpPr/>
          <p:nvPr/>
        </p:nvCxnSpPr>
        <p:spPr>
          <a:xfrm>
            <a:off x="804672" y="3142488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7766F17-A111-72E1-354B-CBF31071AB05}"/>
              </a:ext>
            </a:extLst>
          </p:cNvPr>
          <p:cNvCxnSpPr/>
          <p:nvPr/>
        </p:nvCxnSpPr>
        <p:spPr>
          <a:xfrm>
            <a:off x="920496" y="3736848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E5C3C74-B01A-2AD5-CCA6-58D5491DBC5C}"/>
              </a:ext>
            </a:extLst>
          </p:cNvPr>
          <p:cNvCxnSpPr/>
          <p:nvPr/>
        </p:nvCxnSpPr>
        <p:spPr>
          <a:xfrm>
            <a:off x="708660" y="4194048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FB0EE22-E064-E1A1-B431-4C0CDE5555A3}"/>
              </a:ext>
            </a:extLst>
          </p:cNvPr>
          <p:cNvCxnSpPr/>
          <p:nvPr/>
        </p:nvCxnSpPr>
        <p:spPr>
          <a:xfrm>
            <a:off x="804672" y="4770120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DD0D2CF-C9AC-45B6-2E34-94B359412FBF}"/>
              </a:ext>
            </a:extLst>
          </p:cNvPr>
          <p:cNvCxnSpPr/>
          <p:nvPr/>
        </p:nvCxnSpPr>
        <p:spPr>
          <a:xfrm>
            <a:off x="804672" y="5218176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8BAE0D9A-2544-6828-2D9D-8337BDFE6241}"/>
              </a:ext>
            </a:extLst>
          </p:cNvPr>
          <p:cNvCxnSpPr/>
          <p:nvPr/>
        </p:nvCxnSpPr>
        <p:spPr>
          <a:xfrm>
            <a:off x="804672" y="5483352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67B9248-8071-BDC5-95A0-167ECEE2FF54}"/>
              </a:ext>
            </a:extLst>
          </p:cNvPr>
          <p:cNvCxnSpPr/>
          <p:nvPr/>
        </p:nvCxnSpPr>
        <p:spPr>
          <a:xfrm>
            <a:off x="920496" y="5812536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A8E14D7-0843-2E5A-54F5-A14D6766D344}"/>
              </a:ext>
            </a:extLst>
          </p:cNvPr>
          <p:cNvCxnSpPr/>
          <p:nvPr/>
        </p:nvCxnSpPr>
        <p:spPr>
          <a:xfrm>
            <a:off x="708660" y="6099048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AC3BB001-083E-45EE-081C-33015EEE34D1}"/>
              </a:ext>
            </a:extLst>
          </p:cNvPr>
          <p:cNvCxnSpPr/>
          <p:nvPr/>
        </p:nvCxnSpPr>
        <p:spPr>
          <a:xfrm>
            <a:off x="804672" y="466344"/>
            <a:ext cx="1035100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F540E21-6FB3-C1B5-F118-A57126F09C33}"/>
              </a:ext>
            </a:extLst>
          </p:cNvPr>
          <p:cNvSpPr txBox="1"/>
          <p:nvPr/>
        </p:nvSpPr>
        <p:spPr>
          <a:xfrm>
            <a:off x="804672" y="18289"/>
            <a:ext cx="5705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ARROW TYPES </a:t>
            </a:r>
          </a:p>
        </p:txBody>
      </p:sp>
    </p:spTree>
    <p:extLst>
      <p:ext uri="{BB962C8B-B14F-4D97-AF65-F5344CB8AC3E}">
        <p14:creationId xmlns:p14="http://schemas.microsoft.com/office/powerpoint/2010/main" val="232630517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ECF85-B6DC-3005-923C-ED10B76A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68232-9048-F871-D71A-A98DBED80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9986708" cy="612648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 this website for more info 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579BC2C-FC29-0544-3BF6-C1BDDBCDCE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6355495"/>
              </p:ext>
            </p:extLst>
          </p:nvPr>
        </p:nvGraphicFramePr>
        <p:xfrm>
          <a:off x="760312" y="1337450"/>
          <a:ext cx="10861712" cy="5300416"/>
        </p:xfrm>
        <a:graphic>
          <a:graphicData uri="http://schemas.openxmlformats.org/drawingml/2006/table">
            <a:tbl>
              <a:tblPr/>
              <a:tblGrid>
                <a:gridCol w="5430856">
                  <a:extLst>
                    <a:ext uri="{9D8B030D-6E8A-4147-A177-3AD203B41FA5}">
                      <a16:colId xmlns:a16="http://schemas.microsoft.com/office/drawing/2014/main" val="2297208721"/>
                    </a:ext>
                  </a:extLst>
                </a:gridCol>
                <a:gridCol w="5430856">
                  <a:extLst>
                    <a:ext uri="{9D8B030D-6E8A-4147-A177-3AD203B41FA5}">
                      <a16:colId xmlns:a16="http://schemas.microsoft.com/office/drawing/2014/main" val="3742240831"/>
                    </a:ext>
                  </a:extLst>
                </a:gridCol>
              </a:tblGrid>
              <a:tr h="3795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700" dirty="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3747602"/>
                  </a:ext>
                </a:extLst>
              </a:tr>
              <a:tr h="6651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700" dirty="0">
                          <a:hlinkClick r:id="rId2"/>
                        </a:rPr>
                        <a:t>https://www.geeksforgeeks.org/system-design/unified-process-in-ooad/</a:t>
                      </a:r>
                      <a:endParaRPr lang="en-IN" sz="1700" dirty="0"/>
                    </a:p>
                    <a:p>
                      <a:pPr>
                        <a:buNone/>
                      </a:pPr>
                      <a:endParaRPr lang="en-IN" sz="1700" dirty="0"/>
                    </a:p>
                    <a:p>
                      <a:pPr>
                        <a:buNone/>
                      </a:pPr>
                      <a:endParaRPr lang="en-IN" sz="1700" dirty="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8878754"/>
                  </a:ext>
                </a:extLst>
              </a:tr>
              <a:tr h="66511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3701117"/>
                  </a:ext>
                </a:extLst>
              </a:tr>
              <a:tr h="3795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750835"/>
                  </a:ext>
                </a:extLst>
              </a:tr>
              <a:tr h="3795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700" dirty="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4215846"/>
                  </a:ext>
                </a:extLst>
              </a:tr>
              <a:tr h="379576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14833446"/>
                  </a:ext>
                </a:extLst>
              </a:tr>
              <a:tr h="66511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2602833"/>
                  </a:ext>
                </a:extLst>
              </a:tr>
              <a:tr h="66511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GB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112167"/>
                  </a:ext>
                </a:extLst>
              </a:tr>
              <a:tr h="665118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70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sz="1700" dirty="0"/>
                    </a:p>
                  </a:txBody>
                  <a:tcPr marL="85320" marR="85320" marT="42660" marB="4266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2496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343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E9616-46C2-C36A-D836-8AE2FFBD9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8681B-2B63-4BD5-54B7-2223EE7296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630" y="246888"/>
            <a:ext cx="8066882" cy="1207008"/>
          </a:xfrm>
        </p:spPr>
        <p:txBody>
          <a:bodyPr>
            <a:no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GB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 Categories of UML Notations</a:t>
            </a:r>
            <a:br>
              <a:rPr lang="en-IN" sz="35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sz="35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19403-3FB2-7410-A4F4-6F9FFFA725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11212004" cy="705421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UML notations are divided into </a:t>
            </a:r>
            <a:r>
              <a:rPr lang="en-GB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Structural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8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Behavioral</a:t>
            </a:r>
            <a:r>
              <a:rPr lang="en-GB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diagrams</a:t>
            </a:r>
            <a:r>
              <a:rPr lang="en-GB" sz="2800" dirty="0"/>
              <a:t>.</a:t>
            </a:r>
            <a:endParaRPr lang="en-GB" sz="2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F0549D3-80C9-1B7D-6394-1E11496072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3060676"/>
              </p:ext>
            </p:extLst>
          </p:nvPr>
        </p:nvGraphicFramePr>
        <p:xfrm>
          <a:off x="1243584" y="1917530"/>
          <a:ext cx="9198864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99432">
                  <a:extLst>
                    <a:ext uri="{9D8B030D-6E8A-4147-A177-3AD203B41FA5}">
                      <a16:colId xmlns:a16="http://schemas.microsoft.com/office/drawing/2014/main" val="2179601322"/>
                    </a:ext>
                  </a:extLst>
                </a:gridCol>
                <a:gridCol w="4599432">
                  <a:extLst>
                    <a:ext uri="{9D8B030D-6E8A-4147-A177-3AD203B41FA5}">
                      <a16:colId xmlns:a16="http://schemas.microsoft.com/office/drawing/2014/main" val="2643291911"/>
                    </a:ext>
                  </a:extLst>
                </a:gridCol>
              </a:tblGrid>
              <a:tr h="549092">
                <a:tc>
                  <a:txBody>
                    <a:bodyPr/>
                    <a:lstStyle/>
                    <a:p>
                      <a:pPr algn="ctr"/>
                      <a:r>
                        <a:rPr lang="en-IN" sz="2400" b="1" dirty="0"/>
                        <a:t> Structural </a:t>
                      </a:r>
                    </a:p>
                    <a:p>
                      <a:pPr algn="ctr"/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(Represent the static aspects of a system)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Behavioral</a:t>
                      </a:r>
                    </a:p>
                    <a:p>
                      <a:pPr algn="ctr"/>
                      <a:r>
                        <a:rPr lang="en-GB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(Represent the dynamic aspects of a system)</a:t>
                      </a:r>
                      <a:endParaRPr lang="en-IN" sz="20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7749259"/>
                  </a:ext>
                </a:extLst>
              </a:tr>
              <a:tr h="549092"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Diagram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Shows classes, attributes, methods, and relationships.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Use Case Diagram – </a:t>
                      </a:r>
                      <a:r>
                        <a:rPr lang="en-GB" dirty="0"/>
                        <a:t>A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ctors and their interactions with the system.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843800"/>
                  </a:ext>
                </a:extLst>
              </a:tr>
              <a:tr h="549092"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Object Diagram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Snapshot of system objects at a particular moment.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Sequence Diagram </a:t>
                      </a:r>
                      <a:r>
                        <a:rPr lang="en-GB" dirty="0"/>
                        <a:t>– 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Time-ordered flow of messages between objects.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1302410"/>
                  </a:ext>
                </a:extLst>
              </a:tr>
              <a:tr h="549092"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Component Diagram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Describes software components and dependencies.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Activity Diagram </a:t>
                      </a:r>
                      <a:r>
                        <a:rPr lang="en-GB" dirty="0"/>
                        <a:t>– 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Flow of control or data within a process.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374138"/>
                  </a:ext>
                </a:extLst>
              </a:tr>
              <a:tr h="549092">
                <a:tc>
                  <a:txBody>
                    <a:bodyPr/>
                    <a:lstStyle/>
                    <a:p>
                      <a:r>
                        <a:rPr lang="en-GB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Deployment Diagram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Shows hardware nodes and software deployment.</a:t>
                      </a:r>
                      <a:endParaRPr lang="en-IN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000" b="1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 Machine Diagram </a:t>
                      </a:r>
                      <a:r>
                        <a:rPr lang="en-GB" dirty="0"/>
                        <a:t>– </a:t>
                      </a:r>
                      <a:r>
                        <a:rPr lang="en-GB" sz="2000" kern="1200" dirty="0">
                          <a:solidFill>
                            <a:schemeClr val="dk1"/>
                          </a:solidFill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States of an object and transitions.</a:t>
                      </a:r>
                      <a:endParaRPr lang="en-IN" sz="2000" kern="1200" dirty="0">
                        <a:solidFill>
                          <a:schemeClr val="dk1"/>
                        </a:solidFill>
                        <a:latin typeface="Times New Roman" panose="02020603050405020304" pitchFamily="18" charset="0"/>
                        <a:ea typeface="+mn-ea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1565122"/>
                  </a:ext>
                </a:extLst>
              </a:tr>
              <a:tr h="549092">
                <a:tc>
                  <a:txBody>
                    <a:bodyPr/>
                    <a:lstStyle/>
                    <a:p>
                      <a:r>
                        <a:rPr lang="en-IN" sz="20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Package Diagram</a:t>
                      </a:r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– Groups related classes/components.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8051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5239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770092B-5039-D91E-0E96-84BA02C696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0667283"/>
              </p:ext>
            </p:extLst>
          </p:nvPr>
        </p:nvGraphicFramePr>
        <p:xfrm>
          <a:off x="838200" y="674876"/>
          <a:ext cx="10619232" cy="5533900"/>
        </p:xfrm>
        <a:graphic>
          <a:graphicData uri="http://schemas.openxmlformats.org/drawingml/2006/table">
            <a:tbl>
              <a:tblPr/>
              <a:tblGrid>
                <a:gridCol w="3539744">
                  <a:extLst>
                    <a:ext uri="{9D8B030D-6E8A-4147-A177-3AD203B41FA5}">
                      <a16:colId xmlns:a16="http://schemas.microsoft.com/office/drawing/2014/main" val="2804178813"/>
                    </a:ext>
                  </a:extLst>
                </a:gridCol>
                <a:gridCol w="3539744">
                  <a:extLst>
                    <a:ext uri="{9D8B030D-6E8A-4147-A177-3AD203B41FA5}">
                      <a16:colId xmlns:a16="http://schemas.microsoft.com/office/drawing/2014/main" val="3744246278"/>
                    </a:ext>
                  </a:extLst>
                </a:gridCol>
                <a:gridCol w="3539744">
                  <a:extLst>
                    <a:ext uri="{9D8B030D-6E8A-4147-A177-3AD203B41FA5}">
                      <a16:colId xmlns:a16="http://schemas.microsoft.com/office/drawing/2014/main" val="4208575353"/>
                    </a:ext>
                  </a:extLst>
                </a:gridCol>
              </a:tblGrid>
              <a:tr h="56758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Diagram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Symbol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When to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60608507"/>
                  </a:ext>
                </a:extLst>
              </a:tr>
              <a:tr h="993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Class Diagram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Rectangle (3 parts: Name, Attributes, Methods) + arrows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Show classes, properties, methods, and relationships.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3291881"/>
                  </a:ext>
                </a:extLst>
              </a:tr>
              <a:tr h="993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Object Diagram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Underlined object name in rectangle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Show a snapshot of object instances.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312041"/>
                  </a:ext>
                </a:extLst>
              </a:tr>
              <a:tr h="993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Component Diagram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Rectangle with 2 small tabs (component icon)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Show software modules/components.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6295891"/>
                  </a:ext>
                </a:extLst>
              </a:tr>
              <a:tr h="993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Deployment Diagram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3D Box (Node) + connection 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Show hardware nodes &amp; where software is deployed.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0291660"/>
                  </a:ext>
                </a:extLst>
              </a:tr>
              <a:tr h="9932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Package Diagram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Folder icon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Group related classes into packages.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39370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D4CF9C6-7BFC-28C5-DA23-0F2FA9A4663B}"/>
              </a:ext>
            </a:extLst>
          </p:cNvPr>
          <p:cNvSpPr txBox="1"/>
          <p:nvPr/>
        </p:nvSpPr>
        <p:spPr>
          <a:xfrm>
            <a:off x="490728" y="112264"/>
            <a:ext cx="4617720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300" dirty="0">
                <a:highlight>
                  <a:srgbClr val="FFFF00"/>
                </a:highlight>
              </a:rPr>
              <a:t>Structural Diagram :-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568FDC-5DEE-18B3-9AEB-D4321F723183}"/>
              </a:ext>
            </a:extLst>
          </p:cNvPr>
          <p:cNvCxnSpPr>
            <a:cxnSpLocks/>
          </p:cNvCxnSpPr>
          <p:nvPr/>
        </p:nvCxnSpPr>
        <p:spPr>
          <a:xfrm>
            <a:off x="838200" y="1261872"/>
            <a:ext cx="10463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FA2E2CC-6792-9D5B-3D6C-0FA00E54E9BE}"/>
              </a:ext>
            </a:extLst>
          </p:cNvPr>
          <p:cNvCxnSpPr/>
          <p:nvPr/>
        </p:nvCxnSpPr>
        <p:spPr>
          <a:xfrm>
            <a:off x="3447288" y="674876"/>
            <a:ext cx="0" cy="548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EA23C8-5B3B-8FDE-3960-3178E6C2CAA2}"/>
              </a:ext>
            </a:extLst>
          </p:cNvPr>
          <p:cNvCxnSpPr/>
          <p:nvPr/>
        </p:nvCxnSpPr>
        <p:spPr>
          <a:xfrm>
            <a:off x="7723632" y="720596"/>
            <a:ext cx="0" cy="548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BC23B76-A8A3-4534-FEFD-1A4677627C6E}"/>
              </a:ext>
            </a:extLst>
          </p:cNvPr>
          <p:cNvCxnSpPr>
            <a:cxnSpLocks/>
          </p:cNvCxnSpPr>
          <p:nvPr/>
        </p:nvCxnSpPr>
        <p:spPr>
          <a:xfrm>
            <a:off x="838200" y="2218944"/>
            <a:ext cx="10463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1039D26-F10B-FB34-D13B-972B87AE6A9B}"/>
              </a:ext>
            </a:extLst>
          </p:cNvPr>
          <p:cNvCxnSpPr>
            <a:cxnSpLocks/>
          </p:cNvCxnSpPr>
          <p:nvPr/>
        </p:nvCxnSpPr>
        <p:spPr>
          <a:xfrm>
            <a:off x="864108" y="3206496"/>
            <a:ext cx="10463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D1451A7-95E1-96CA-0B77-341CA9BF2B8B}"/>
              </a:ext>
            </a:extLst>
          </p:cNvPr>
          <p:cNvCxnSpPr>
            <a:cxnSpLocks/>
          </p:cNvCxnSpPr>
          <p:nvPr/>
        </p:nvCxnSpPr>
        <p:spPr>
          <a:xfrm>
            <a:off x="864108" y="4194048"/>
            <a:ext cx="10463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820A8C8-EE24-B307-9C63-8BDBECC1D5F8}"/>
              </a:ext>
            </a:extLst>
          </p:cNvPr>
          <p:cNvCxnSpPr>
            <a:cxnSpLocks/>
          </p:cNvCxnSpPr>
          <p:nvPr/>
        </p:nvCxnSpPr>
        <p:spPr>
          <a:xfrm>
            <a:off x="864108" y="5209032"/>
            <a:ext cx="1046378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36AEF4D-FAD9-6C17-01D9-DF24A0CB1CC0}"/>
              </a:ext>
            </a:extLst>
          </p:cNvPr>
          <p:cNvCxnSpPr>
            <a:cxnSpLocks/>
          </p:cNvCxnSpPr>
          <p:nvPr/>
        </p:nvCxnSpPr>
        <p:spPr>
          <a:xfrm>
            <a:off x="864108" y="6132576"/>
            <a:ext cx="105933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3617C49-9356-4A23-E5C4-099C7A84FCAD}"/>
              </a:ext>
            </a:extLst>
          </p:cNvPr>
          <p:cNvCxnSpPr/>
          <p:nvPr/>
        </p:nvCxnSpPr>
        <p:spPr>
          <a:xfrm>
            <a:off x="807720" y="720596"/>
            <a:ext cx="0" cy="548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05DCF9-A8A0-C290-3CDF-65DEBC99B7DD}"/>
              </a:ext>
            </a:extLst>
          </p:cNvPr>
          <p:cNvCxnSpPr/>
          <p:nvPr/>
        </p:nvCxnSpPr>
        <p:spPr>
          <a:xfrm>
            <a:off x="11408664" y="720596"/>
            <a:ext cx="0" cy="54881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20FC39-33C1-DF8A-BBD6-093E9A14980D}"/>
              </a:ext>
            </a:extLst>
          </p:cNvPr>
          <p:cNvCxnSpPr>
            <a:cxnSpLocks/>
          </p:cNvCxnSpPr>
          <p:nvPr/>
        </p:nvCxnSpPr>
        <p:spPr>
          <a:xfrm>
            <a:off x="807720" y="674876"/>
            <a:ext cx="10600944" cy="243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239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E1C68AB-0606-C0BE-9100-DA6A4183A2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140286"/>
              </p:ext>
            </p:extLst>
          </p:nvPr>
        </p:nvGraphicFramePr>
        <p:xfrm>
          <a:off x="838200" y="859536"/>
          <a:ext cx="10515600" cy="5276089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24659159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66685818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195773298"/>
                    </a:ext>
                  </a:extLst>
                </a:gridCol>
              </a:tblGrid>
              <a:tr h="5411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Diagram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Symbol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When to Use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5866456"/>
                  </a:ext>
                </a:extLst>
              </a:tr>
              <a:tr h="946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Use Case Diagram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Actor (stick figure), Use Case (oval), association line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Show how users interact with the system.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8399448"/>
                  </a:ext>
                </a:extLst>
              </a:tr>
              <a:tr h="13528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Sequence Diagram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Lifeline (vertical dashed line), Message arrows →, Return arrows ←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Show object communication over time.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7840132"/>
                  </a:ext>
                </a:extLst>
              </a:tr>
              <a:tr h="946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Activity Diagram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Rounded rectangle (action), Diamond (decision), arrows (flow)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Show process flow or algorithms.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97998699"/>
                  </a:ext>
                </a:extLst>
              </a:tr>
              <a:tr h="9469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State Machine Diagram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Rounded rectangle (state), arrow (transition)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Show different states of an object.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2897354"/>
                  </a:ext>
                </a:extLst>
              </a:tr>
              <a:tr h="5411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Communication Diagram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Objects with numbered arrows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Show interactions between objects.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2415181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CDB298C-CB15-109B-74CA-8953B48990E4}"/>
              </a:ext>
            </a:extLst>
          </p:cNvPr>
          <p:cNvSpPr txBox="1"/>
          <p:nvPr/>
        </p:nvSpPr>
        <p:spPr>
          <a:xfrm>
            <a:off x="687324" y="185104"/>
            <a:ext cx="525780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500" b="1" dirty="0">
                <a:highlight>
                  <a:srgbClr val="FFFF00"/>
                </a:highlight>
              </a:rPr>
              <a:t>Behavioral Diagrams-  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F22D89-1AFE-7D02-A511-F20AFF1C252A}"/>
              </a:ext>
            </a:extLst>
          </p:cNvPr>
          <p:cNvCxnSpPr>
            <a:cxnSpLocks/>
          </p:cNvCxnSpPr>
          <p:nvPr/>
        </p:nvCxnSpPr>
        <p:spPr>
          <a:xfrm>
            <a:off x="3589020" y="877824"/>
            <a:ext cx="0" cy="53827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379D25-C933-B305-9BC6-132B6AC17AB0}"/>
              </a:ext>
            </a:extLst>
          </p:cNvPr>
          <p:cNvCxnSpPr>
            <a:cxnSpLocks/>
          </p:cNvCxnSpPr>
          <p:nvPr/>
        </p:nvCxnSpPr>
        <p:spPr>
          <a:xfrm>
            <a:off x="7737348" y="781812"/>
            <a:ext cx="0" cy="5478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FDA331C-E896-A9BD-B090-F57038C1F05A}"/>
              </a:ext>
            </a:extLst>
          </p:cNvPr>
          <p:cNvCxnSpPr>
            <a:cxnSpLocks/>
          </p:cNvCxnSpPr>
          <p:nvPr/>
        </p:nvCxnSpPr>
        <p:spPr>
          <a:xfrm>
            <a:off x="687324" y="841249"/>
            <a:ext cx="0" cy="541934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8E128D1-A882-A006-89E8-0B16A6CCFB86}"/>
              </a:ext>
            </a:extLst>
          </p:cNvPr>
          <p:cNvCxnSpPr>
            <a:cxnSpLocks/>
          </p:cNvCxnSpPr>
          <p:nvPr/>
        </p:nvCxnSpPr>
        <p:spPr>
          <a:xfrm>
            <a:off x="11353800" y="705654"/>
            <a:ext cx="0" cy="55549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B024C5D-12CF-12A6-2EA8-14D1123BF429}"/>
              </a:ext>
            </a:extLst>
          </p:cNvPr>
          <p:cNvCxnSpPr/>
          <p:nvPr/>
        </p:nvCxnSpPr>
        <p:spPr>
          <a:xfrm>
            <a:off x="687324" y="1517904"/>
            <a:ext cx="1066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15D7D72-30E4-65C9-56EB-508543F5D4B6}"/>
              </a:ext>
            </a:extLst>
          </p:cNvPr>
          <p:cNvCxnSpPr/>
          <p:nvPr/>
        </p:nvCxnSpPr>
        <p:spPr>
          <a:xfrm>
            <a:off x="687324" y="2401824"/>
            <a:ext cx="1066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DF9E7AA-CEBB-8B35-109C-CA71680263F1}"/>
              </a:ext>
            </a:extLst>
          </p:cNvPr>
          <p:cNvCxnSpPr/>
          <p:nvPr/>
        </p:nvCxnSpPr>
        <p:spPr>
          <a:xfrm>
            <a:off x="687324" y="3636264"/>
            <a:ext cx="1066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33AB3AE-915C-A20D-0A0C-DE4F07150433}"/>
              </a:ext>
            </a:extLst>
          </p:cNvPr>
          <p:cNvCxnSpPr/>
          <p:nvPr/>
        </p:nvCxnSpPr>
        <p:spPr>
          <a:xfrm>
            <a:off x="687324" y="4605528"/>
            <a:ext cx="1066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61EAAE1-461B-599D-F375-A25A56AA17EB}"/>
              </a:ext>
            </a:extLst>
          </p:cNvPr>
          <p:cNvCxnSpPr/>
          <p:nvPr/>
        </p:nvCxnSpPr>
        <p:spPr>
          <a:xfrm>
            <a:off x="687324" y="5510784"/>
            <a:ext cx="1066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32E4CC7-A284-3DD6-9D8C-2BCAB2EF1D0D}"/>
              </a:ext>
            </a:extLst>
          </p:cNvPr>
          <p:cNvCxnSpPr/>
          <p:nvPr/>
        </p:nvCxnSpPr>
        <p:spPr>
          <a:xfrm>
            <a:off x="687324" y="6260592"/>
            <a:ext cx="1066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773A52C-4290-59E8-FCEE-420C0851B9C5}"/>
              </a:ext>
            </a:extLst>
          </p:cNvPr>
          <p:cNvCxnSpPr/>
          <p:nvPr/>
        </p:nvCxnSpPr>
        <p:spPr>
          <a:xfrm>
            <a:off x="687324" y="787908"/>
            <a:ext cx="1066647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38174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Placeholder 7">
            <a:extLst>
              <a:ext uri="{FF2B5EF4-FFF2-40B4-BE49-F238E27FC236}">
                <a16:creationId xmlns:a16="http://schemas.microsoft.com/office/drawing/2014/main" id="{37DDC045-1FC3-9448-8A15-E9F5ECC8FF5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1301" b="1301"/>
          <a:stretch>
            <a:fillRect/>
          </a:stretch>
        </p:blipFill>
        <p:spPr>
          <a:xfrm>
            <a:off x="4384548" y="787210"/>
            <a:ext cx="75057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9F7BE6-F8A6-D2E5-0183-112DB42D84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6612" y="466344"/>
            <a:ext cx="3932237" cy="5303519"/>
          </a:xfrm>
        </p:spPr>
        <p:txBody>
          <a:bodyPr>
            <a:normAutofit/>
          </a:bodyPr>
          <a:lstStyle/>
          <a:p>
            <a:r>
              <a:rPr lang="en-IN" sz="23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Basic UML Notation Elements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→ Rectangle with class name, attributes, methods.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→ Rectangle with underlined object name.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Actor → Stick figure representing user/system.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→ Oval showing a function/service. Package → Folder-like shape grouping elements.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 → Rectangle with two smaller rectangles on the side.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 → 3D box representing hardware. slides </a:t>
            </a:r>
          </a:p>
        </p:txBody>
      </p:sp>
    </p:spTree>
    <p:extLst>
      <p:ext uri="{BB962C8B-B14F-4D97-AF65-F5344CB8AC3E}">
        <p14:creationId xmlns:p14="http://schemas.microsoft.com/office/powerpoint/2010/main" val="29346787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32BD9-432F-2D9B-AAEC-BDFEFB4C9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9204" y="118744"/>
            <a:ext cx="5561012" cy="534987"/>
          </a:xfrm>
        </p:spPr>
        <p:txBody>
          <a:bodyPr/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Structural -1) Class Diagram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E0C4888-4A0F-BC5A-89C1-22979D85E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0458" y="891475"/>
            <a:ext cx="3932237" cy="4762564"/>
          </a:xfrm>
        </p:spPr>
        <p:txBody>
          <a:bodyPr>
            <a:normAutofit/>
          </a:bodyPr>
          <a:lstStyle/>
          <a:p>
            <a:r>
              <a:rPr lang="en-IN" sz="2200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* What is a Class?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blueprint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creating objects in Object-Oriented Programming (OOP).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Defines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attributes (data)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methods (functions)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the objects will have.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UML, a class is shown as a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rectangle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 three parts – Name, Attributes, Methods.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EX:-A car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can have attributes like </a:t>
            </a:r>
            <a:r>
              <a:rPr lang="en-GB" sz="2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model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methods like </a:t>
            </a:r>
            <a:r>
              <a:rPr lang="en-GB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start(), stop()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A817C-E6A0-6A5A-7398-5B4DD2C43C20}"/>
              </a:ext>
            </a:extLst>
          </p:cNvPr>
          <p:cNvSpPr txBox="1"/>
          <p:nvPr/>
        </p:nvSpPr>
        <p:spPr>
          <a:xfrm>
            <a:off x="5117528" y="891475"/>
            <a:ext cx="375214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2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UML  Notation-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 section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Class name (first letter capital, bold or centered).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400" dirty="0">
              <a:highlight>
                <a:srgbClr val="FFFF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Middle section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Attributes (variables, with visibility symbols  </a:t>
            </a:r>
            <a:r>
              <a:rPr lang="en-GB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‘+’ Public 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‘-’ Private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sz="2000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‘#’ Protected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IN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Bottom section</a:t>
            </a:r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Methods/Operations (functions with parameters).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  <a:p>
            <a:endParaRPr lang="en-I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6A3E744-A201-B9B9-AB6D-61D27E8A2777}"/>
              </a:ext>
            </a:extLst>
          </p:cNvPr>
          <p:cNvCxnSpPr>
            <a:cxnSpLocks/>
          </p:cNvCxnSpPr>
          <p:nvPr/>
        </p:nvCxnSpPr>
        <p:spPr>
          <a:xfrm>
            <a:off x="4798314" y="891475"/>
            <a:ext cx="0" cy="4512628"/>
          </a:xfrm>
          <a:prstGeom prst="line">
            <a:avLst/>
          </a:prstGeom>
          <a:ln w="9525" cap="flat" cmpd="sng" algn="ctr">
            <a:solidFill>
              <a:schemeClr val="accent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DB585DE8-7D17-2CD3-05F8-3480F4F38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797305"/>
              </p:ext>
            </p:extLst>
          </p:nvPr>
        </p:nvGraphicFramePr>
        <p:xfrm>
          <a:off x="9015979" y="863760"/>
          <a:ext cx="2978912" cy="22840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8912">
                  <a:extLst>
                    <a:ext uri="{9D8B030D-6E8A-4147-A177-3AD203B41FA5}">
                      <a16:colId xmlns:a16="http://schemas.microsoft.com/office/drawing/2014/main" val="212794213"/>
                    </a:ext>
                  </a:extLst>
                </a:gridCol>
              </a:tblGrid>
              <a:tr h="761343">
                <a:tc>
                  <a:txBody>
                    <a:bodyPr/>
                    <a:lstStyle/>
                    <a:p>
                      <a:pPr algn="ctr"/>
                      <a:r>
                        <a:rPr lang="en-IN" sz="25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Car</a:t>
                      </a:r>
                      <a:r>
                        <a:rPr lang="en-IN" dirty="0"/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7270345"/>
                  </a:ext>
                </a:extLst>
              </a:tr>
              <a:tr h="76134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-color: String  </a:t>
                      </a: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-model: String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6731712"/>
                  </a:ext>
                </a:extLst>
              </a:tr>
              <a:tr h="761343">
                <a:tc>
                  <a:txBody>
                    <a:bodyPr/>
                    <a:lstStyle/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+start(): void  </a:t>
                      </a:r>
                    </a:p>
                    <a:p>
                      <a:pPr algn="ctr"/>
                      <a:r>
                        <a:rPr lang="en-IN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+stop(): void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2554239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2D68F80B-C579-3217-19BD-64F64F0FDD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255456"/>
              </p:ext>
            </p:extLst>
          </p:nvPr>
        </p:nvGraphicFramePr>
        <p:xfrm>
          <a:off x="5053934" y="5303360"/>
          <a:ext cx="4370834" cy="138176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185417">
                  <a:extLst>
                    <a:ext uri="{9D8B030D-6E8A-4147-A177-3AD203B41FA5}">
                      <a16:colId xmlns:a16="http://schemas.microsoft.com/office/drawing/2014/main" val="3750753532"/>
                    </a:ext>
                  </a:extLst>
                </a:gridCol>
                <a:gridCol w="2185417">
                  <a:extLst>
                    <a:ext uri="{9D8B030D-6E8A-4147-A177-3AD203B41FA5}">
                      <a16:colId xmlns:a16="http://schemas.microsoft.com/office/drawing/2014/main" val="31595253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GB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‘+’  </a:t>
                      </a:r>
                      <a:r>
                        <a:rPr lang="en-IN" b="0" dirty="0"/>
                        <a:t>Public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 to all classes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47404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‘-’  </a:t>
                      </a:r>
                      <a:r>
                        <a:rPr lang="en-IN" dirty="0"/>
                        <a:t>Private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 only within the class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6262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IN" dirty="0"/>
                        <a:t>           ‘#’ Protected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visible to subclasses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060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2266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1280</TotalTime>
  <Words>4022</Words>
  <Application>Microsoft Office PowerPoint</Application>
  <PresentationFormat>Widescreen</PresentationFormat>
  <Paragraphs>571</Paragraphs>
  <Slides>40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Calibri</vt:lpstr>
      <vt:lpstr>Calibri Light</vt:lpstr>
      <vt:lpstr>Gill Sans MT</vt:lpstr>
      <vt:lpstr>Times New Roman</vt:lpstr>
      <vt:lpstr>Office Theme</vt:lpstr>
      <vt:lpstr>Gallery</vt:lpstr>
      <vt:lpstr>Software Architecture and Design Patterns </vt:lpstr>
      <vt:lpstr>#UML – The Notation </vt:lpstr>
      <vt:lpstr>PowerPoint Presentation</vt:lpstr>
      <vt:lpstr>PowerPoint Presentation</vt:lpstr>
      <vt:lpstr># Main Categories of UML Notations </vt:lpstr>
      <vt:lpstr>PowerPoint Presentation</vt:lpstr>
      <vt:lpstr>PowerPoint Presentation</vt:lpstr>
      <vt:lpstr>PowerPoint Presentation</vt:lpstr>
      <vt:lpstr>Structural -1) Class Diagram </vt:lpstr>
      <vt:lpstr>Relationship Between Classes</vt:lpstr>
      <vt:lpstr>2) Object diagram </vt:lpstr>
      <vt:lpstr>PowerPoint Presentation</vt:lpstr>
      <vt:lpstr>3)Component Diagram</vt:lpstr>
      <vt:lpstr>PowerPoint Presentation</vt:lpstr>
      <vt:lpstr>4) Deployment Diagram</vt:lpstr>
      <vt:lpstr>PowerPoint Presentation</vt:lpstr>
      <vt:lpstr>5) Package Diagram </vt:lpstr>
      <vt:lpstr>PowerPoint Presentation</vt:lpstr>
      <vt:lpstr>2) Behavioral  </vt:lpstr>
      <vt:lpstr>PowerPoint Presentation</vt:lpstr>
      <vt:lpstr>2) Sequence Diagram </vt:lpstr>
      <vt:lpstr>PowerPoint Presentation</vt:lpstr>
      <vt:lpstr>3) Activity Diagram </vt:lpstr>
      <vt:lpstr>PowerPoint Presentation</vt:lpstr>
      <vt:lpstr>4) State Machine Diagram </vt:lpstr>
      <vt:lpstr>PowerPoint Presentation</vt:lpstr>
      <vt:lpstr>Unified Process </vt:lpstr>
      <vt:lpstr> 4 Phases  :- </vt:lpstr>
      <vt:lpstr>Example: Developing an Online Shopping Website</vt:lpstr>
      <vt:lpstr>Example: Developing an Online Shopping Website</vt:lpstr>
      <vt:lpstr>PowerPoint Presentation</vt:lpstr>
      <vt:lpstr>2) Elaboration Phase</vt:lpstr>
      <vt:lpstr>4) Transition Phase </vt:lpstr>
      <vt:lpstr>Rational Unified Process (RUP)</vt:lpstr>
      <vt:lpstr>Rational Unified Process (RUP) example </vt:lpstr>
      <vt:lpstr>Difference between UP &amp; RUP </vt:lpstr>
      <vt:lpstr>How Various Components Fit in the Life Cycle</vt:lpstr>
      <vt:lpstr>PowerPoint Presentation</vt:lpstr>
      <vt:lpstr>Artifacts Produced at End of Each Process / Discipline</vt:lpstr>
      <vt:lpstr>Refer this website for more info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Pratik Pol</dc:creator>
  <cp:lastModifiedBy>Pratik Pol</cp:lastModifiedBy>
  <cp:revision>15</cp:revision>
  <dcterms:created xsi:type="dcterms:W3CDTF">2025-08-09T03:08:47Z</dcterms:created>
  <dcterms:modified xsi:type="dcterms:W3CDTF">2025-08-14T09:13:53Z</dcterms:modified>
</cp:coreProperties>
</file>