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3" r:id="rId6"/>
    <p:sldId id="264" r:id="rId7"/>
    <p:sldId id="260"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F14E1-99A5-4437-8259-BA12296DE716}"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B8DF2-6829-47E7-88DF-D69EAB72EE40}" type="slidenum">
              <a:rPr lang="en-US" smtClean="0"/>
              <a:t>‹#›</a:t>
            </a:fld>
            <a:endParaRPr lang="en-US"/>
          </a:p>
        </p:txBody>
      </p:sp>
    </p:spTree>
    <p:extLst>
      <p:ext uri="{BB962C8B-B14F-4D97-AF65-F5344CB8AC3E}">
        <p14:creationId xmlns:p14="http://schemas.microsoft.com/office/powerpoint/2010/main" val="223705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1421-44AC-459D-8ADD-C1D315F34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29D3C-58AA-413B-BD6C-7B6D4E6FD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7692C6-31DC-4274-8F17-8F4E6F08562E}"/>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5" name="Footer Placeholder 4">
            <a:extLst>
              <a:ext uri="{FF2B5EF4-FFF2-40B4-BE49-F238E27FC236}">
                <a16:creationId xmlns:a16="http://schemas.microsoft.com/office/drawing/2014/main" id="{0D975F9F-83F1-4875-8D8F-263EA9101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20A8B-F0AC-423C-9905-A5C7FCBA4A58}"/>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424260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A535-90F8-4A54-9B2C-656C964A89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0A4F31-688A-448F-AE55-233757BB18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85A69-CDA3-4AA3-A6BF-7F9CC7F23424}"/>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5" name="Footer Placeholder 4">
            <a:extLst>
              <a:ext uri="{FF2B5EF4-FFF2-40B4-BE49-F238E27FC236}">
                <a16:creationId xmlns:a16="http://schemas.microsoft.com/office/drawing/2014/main" id="{34B1EEFF-EAF1-4A9A-BD8B-E9F1A629D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DE458-0FC6-4275-AD7D-DC19EBD70AA5}"/>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146729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481ADB-C913-47F3-B241-AD8F4858C9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C3E7DB-DF5D-4F9A-A71E-6FC39DB2C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E5BD0-075E-45DB-8781-8808013043FA}"/>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5" name="Footer Placeholder 4">
            <a:extLst>
              <a:ext uri="{FF2B5EF4-FFF2-40B4-BE49-F238E27FC236}">
                <a16:creationId xmlns:a16="http://schemas.microsoft.com/office/drawing/2014/main" id="{C5BB3B26-FF48-41FA-A2BA-C898EA5C1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88B3B-66B4-42DC-80D5-18AB0E43772D}"/>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238521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2CCB-5FDC-4466-AE45-FA160F9125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6EBA7-C75C-423A-91C3-31896EA30F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4364C-FF46-4F8F-8232-B62AACB21BA8}"/>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5" name="Footer Placeholder 4">
            <a:extLst>
              <a:ext uri="{FF2B5EF4-FFF2-40B4-BE49-F238E27FC236}">
                <a16:creationId xmlns:a16="http://schemas.microsoft.com/office/drawing/2014/main" id="{AAB4CB51-4E34-4E5E-954E-8C9F53357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7E3C5-1C68-474E-B2CF-2437321CFE71}"/>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122927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A30A-4C02-4F53-BAB7-660E15F4F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53FCB0-003B-4A29-A6F9-55A1B49FD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8BB6D0-C137-492F-8445-3B7414A1D29D}"/>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5" name="Footer Placeholder 4">
            <a:extLst>
              <a:ext uri="{FF2B5EF4-FFF2-40B4-BE49-F238E27FC236}">
                <a16:creationId xmlns:a16="http://schemas.microsoft.com/office/drawing/2014/main" id="{D70AC02D-1983-429F-9CFF-F0BF90EE1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338FE-D52A-4E58-B796-D5BB4007EBFC}"/>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80097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17BC-6540-4E8A-8993-BA99339437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DCAC9-D160-4478-B10C-8CC3216317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7B4849-DB60-4100-B362-452FF8D3C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4E0644-80D1-4502-B210-1BFC90375FA9}"/>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6" name="Footer Placeholder 5">
            <a:extLst>
              <a:ext uri="{FF2B5EF4-FFF2-40B4-BE49-F238E27FC236}">
                <a16:creationId xmlns:a16="http://schemas.microsoft.com/office/drawing/2014/main" id="{05473CAD-C3C3-4F6A-93E9-23DC44D8A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7E08F-5FCE-44B3-B561-EBE1A60861B5}"/>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322503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B8CC-6BFA-485E-94A7-CDB96F5512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68BA5-8FC8-4745-BA22-1EFAD1CBBF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A626E-EC7A-4E04-BB44-35B23AB917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FE32F-ABBF-432C-83B4-38537B44E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06EA2D-CEE6-4A77-BD59-E6C223C52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ECBDD0-0C1F-469A-82CF-F7D5F88D1C49}"/>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8" name="Footer Placeholder 7">
            <a:extLst>
              <a:ext uri="{FF2B5EF4-FFF2-40B4-BE49-F238E27FC236}">
                <a16:creationId xmlns:a16="http://schemas.microsoft.com/office/drawing/2014/main" id="{D3105E16-729F-40E9-80DB-42A5AE4A12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2B2FD-FED9-4F93-9792-71F3E3123E66}"/>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122246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0EA7-985F-4D3C-B78C-11E75E19B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3B12CF-2726-4A35-BD5A-810FEBCD586E}"/>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4" name="Footer Placeholder 3">
            <a:extLst>
              <a:ext uri="{FF2B5EF4-FFF2-40B4-BE49-F238E27FC236}">
                <a16:creationId xmlns:a16="http://schemas.microsoft.com/office/drawing/2014/main" id="{2C4D87EC-66EA-49C0-8CC2-4C309E726A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E266B4-43DA-466D-98CE-072413024BF2}"/>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29861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CBBEE-2945-47F5-9CC9-FF6EE1ABB625}"/>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3" name="Footer Placeholder 2">
            <a:extLst>
              <a:ext uri="{FF2B5EF4-FFF2-40B4-BE49-F238E27FC236}">
                <a16:creationId xmlns:a16="http://schemas.microsoft.com/office/drawing/2014/main" id="{2AB9907F-501C-4D96-9CD8-28D5580DE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89C9F6-4466-40C8-9178-122A87509614}"/>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279752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8893-D774-41B4-A2D2-EBAD2A490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620E7-42A0-4C13-B728-732C4AB20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AE0342-6333-4D49-9BC8-44D0AE71E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FBE8D-3B71-440E-8C06-5D931EAFAFD8}"/>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6" name="Footer Placeholder 5">
            <a:extLst>
              <a:ext uri="{FF2B5EF4-FFF2-40B4-BE49-F238E27FC236}">
                <a16:creationId xmlns:a16="http://schemas.microsoft.com/office/drawing/2014/main" id="{29E7D0FB-D529-4E5D-B29B-F7336C4B5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1C428-87B0-4761-A604-D4AE7D720BF8}"/>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427913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7BF1-3E69-4FE8-BDAF-8C5AA3B61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884A2-CE95-4616-9A8B-F12DB7643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798869-965B-4C75-BA92-59D8C4222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02184-FD81-4756-B68D-5E2AEECDCA6C}"/>
              </a:ext>
            </a:extLst>
          </p:cNvPr>
          <p:cNvSpPr>
            <a:spLocks noGrp="1"/>
          </p:cNvSpPr>
          <p:nvPr>
            <p:ph type="dt" sz="half" idx="10"/>
          </p:nvPr>
        </p:nvSpPr>
        <p:spPr/>
        <p:txBody>
          <a:bodyPr/>
          <a:lstStyle/>
          <a:p>
            <a:fld id="{30410C62-F96A-4BC5-BF93-48F6D8F7A5D5}" type="datetimeFigureOut">
              <a:rPr lang="en-US" smtClean="0"/>
              <a:t>11/6/2021</a:t>
            </a:fld>
            <a:endParaRPr lang="en-US"/>
          </a:p>
        </p:txBody>
      </p:sp>
      <p:sp>
        <p:nvSpPr>
          <p:cNvPr id="6" name="Footer Placeholder 5">
            <a:extLst>
              <a:ext uri="{FF2B5EF4-FFF2-40B4-BE49-F238E27FC236}">
                <a16:creationId xmlns:a16="http://schemas.microsoft.com/office/drawing/2014/main" id="{92CEBA90-BEEF-4D9D-9388-B8747C0A4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DDBCE-215A-4440-8C04-0D6B4530D167}"/>
              </a:ext>
            </a:extLst>
          </p:cNvPr>
          <p:cNvSpPr>
            <a:spLocks noGrp="1"/>
          </p:cNvSpPr>
          <p:nvPr>
            <p:ph type="sldNum" sz="quarter" idx="12"/>
          </p:nvPr>
        </p:nvSpPr>
        <p:spPr/>
        <p:txBody>
          <a:bodyPr/>
          <a:lstStyle/>
          <a:p>
            <a:fld id="{C4713030-249B-45F8-8A56-CC32C3AB911D}" type="slidenum">
              <a:rPr lang="en-US" smtClean="0"/>
              <a:t>‹#›</a:t>
            </a:fld>
            <a:endParaRPr lang="en-US"/>
          </a:p>
        </p:txBody>
      </p:sp>
    </p:spTree>
    <p:extLst>
      <p:ext uri="{BB962C8B-B14F-4D97-AF65-F5344CB8AC3E}">
        <p14:creationId xmlns:p14="http://schemas.microsoft.com/office/powerpoint/2010/main" val="148863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866C6-955E-4ECB-9F6F-1072CA603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DF0D1-C5F9-43B2-B072-7DB48FCE1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7AF7A-1159-4ECD-8D92-2F711F9635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10C62-F96A-4BC5-BF93-48F6D8F7A5D5}" type="datetimeFigureOut">
              <a:rPr lang="en-US" smtClean="0"/>
              <a:t>11/6/2021</a:t>
            </a:fld>
            <a:endParaRPr lang="en-US"/>
          </a:p>
        </p:txBody>
      </p:sp>
      <p:sp>
        <p:nvSpPr>
          <p:cNvPr id="5" name="Footer Placeholder 4">
            <a:extLst>
              <a:ext uri="{FF2B5EF4-FFF2-40B4-BE49-F238E27FC236}">
                <a16:creationId xmlns:a16="http://schemas.microsoft.com/office/drawing/2014/main" id="{2179A327-B98B-4D04-88E0-1479D0ABB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28AB40-D3AB-42DC-92D5-D1B1BACF3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13030-249B-45F8-8A56-CC32C3AB911D}" type="slidenum">
              <a:rPr lang="en-US" smtClean="0"/>
              <a:t>‹#›</a:t>
            </a:fld>
            <a:endParaRPr lang="en-US"/>
          </a:p>
        </p:txBody>
      </p:sp>
    </p:spTree>
    <p:extLst>
      <p:ext uri="{BB962C8B-B14F-4D97-AF65-F5344CB8AC3E}">
        <p14:creationId xmlns:p14="http://schemas.microsoft.com/office/powerpoint/2010/main" val="2655337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7BA5B2-CCB8-42C4-9092-ED3FDB3FE91A}"/>
              </a:ext>
            </a:extLst>
          </p:cNvPr>
          <p:cNvPicPr>
            <a:picLocks noChangeAspect="1"/>
          </p:cNvPicPr>
          <p:nvPr/>
        </p:nvPicPr>
        <p:blipFill rotWithShape="1">
          <a:blip r:embed="rId2">
            <a:extLst>
              <a:ext uri="{28A0092B-C50C-407E-A947-70E740481C1C}">
                <a14:useLocalDpi xmlns:a14="http://schemas.microsoft.com/office/drawing/2010/main" val="0"/>
              </a:ext>
            </a:extLst>
          </a:blip>
          <a:srcRect b="8151"/>
          <a:stretch/>
        </p:blipFill>
        <p:spPr>
          <a:xfrm>
            <a:off x="0" y="-1"/>
            <a:ext cx="12192000" cy="8039733"/>
          </a:xfrm>
          <a:prstGeom prst="rect">
            <a:avLst/>
          </a:prstGeom>
        </p:spPr>
      </p:pic>
      <p:sp>
        <p:nvSpPr>
          <p:cNvPr id="6" name="TextBox 5">
            <a:extLst>
              <a:ext uri="{FF2B5EF4-FFF2-40B4-BE49-F238E27FC236}">
                <a16:creationId xmlns:a16="http://schemas.microsoft.com/office/drawing/2014/main" id="{F6C24190-6634-437A-8BD6-1DDAA4ACDB50}"/>
              </a:ext>
            </a:extLst>
          </p:cNvPr>
          <p:cNvSpPr txBox="1"/>
          <p:nvPr/>
        </p:nvSpPr>
        <p:spPr>
          <a:xfrm>
            <a:off x="1057835" y="1299883"/>
            <a:ext cx="9923930" cy="707886"/>
          </a:xfrm>
          <a:prstGeom prst="rect">
            <a:avLst/>
          </a:prstGeom>
          <a:noFill/>
        </p:spPr>
        <p:txBody>
          <a:bodyPr wrap="square" rtlCol="0">
            <a:spAutoFit/>
          </a:bodyPr>
          <a:lstStyle/>
          <a:p>
            <a:r>
              <a:rPr lang="en-US" sz="4000" dirty="0">
                <a:solidFill>
                  <a:schemeClr val="bg1"/>
                </a:solidFill>
                <a:latin typeface="Eras Bold ITC" panose="020B0907030504020204" pitchFamily="34" charset="0"/>
              </a:rPr>
              <a:t>Hospital Management System</a:t>
            </a:r>
          </a:p>
        </p:txBody>
      </p:sp>
      <p:sp>
        <p:nvSpPr>
          <p:cNvPr id="7" name="TextBox 6">
            <a:extLst>
              <a:ext uri="{FF2B5EF4-FFF2-40B4-BE49-F238E27FC236}">
                <a16:creationId xmlns:a16="http://schemas.microsoft.com/office/drawing/2014/main" id="{0714BD6A-C990-4020-8051-50B11EDF83C9}"/>
              </a:ext>
            </a:extLst>
          </p:cNvPr>
          <p:cNvSpPr txBox="1"/>
          <p:nvPr/>
        </p:nvSpPr>
        <p:spPr>
          <a:xfrm>
            <a:off x="1057835" y="2101916"/>
            <a:ext cx="5423647" cy="461665"/>
          </a:xfrm>
          <a:prstGeom prst="rect">
            <a:avLst/>
          </a:prstGeom>
          <a:noFill/>
        </p:spPr>
        <p:txBody>
          <a:bodyPr wrap="square" rtlCol="0">
            <a:spAutoFit/>
          </a:bodyPr>
          <a:lstStyle/>
          <a:p>
            <a:r>
              <a:rPr lang="en-US" sz="2400" dirty="0">
                <a:solidFill>
                  <a:schemeClr val="bg2">
                    <a:lumMod val="50000"/>
                  </a:schemeClr>
                </a:solidFill>
              </a:rPr>
              <a:t>Using Cisco Packet Tracer</a:t>
            </a:r>
          </a:p>
        </p:txBody>
      </p:sp>
    </p:spTree>
    <p:extLst>
      <p:ext uri="{BB962C8B-B14F-4D97-AF65-F5344CB8AC3E}">
        <p14:creationId xmlns:p14="http://schemas.microsoft.com/office/powerpoint/2010/main" val="3440821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7F7A52-9DE2-4A11-A78D-DE4B520D7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3254CF9-6959-40F2-9B7A-BF14A2490FF5}"/>
              </a:ext>
            </a:extLst>
          </p:cNvPr>
          <p:cNvSpPr txBox="1"/>
          <p:nvPr/>
        </p:nvSpPr>
        <p:spPr>
          <a:xfrm>
            <a:off x="2841811" y="2222102"/>
            <a:ext cx="7628965" cy="1446550"/>
          </a:xfrm>
          <a:prstGeom prst="rect">
            <a:avLst/>
          </a:prstGeom>
          <a:noFill/>
        </p:spPr>
        <p:txBody>
          <a:bodyPr wrap="square" rtlCol="0">
            <a:spAutoFit/>
          </a:bodyPr>
          <a:lstStyle/>
          <a:p>
            <a:r>
              <a:rPr lang="en-US" sz="8800" dirty="0">
                <a:solidFill>
                  <a:schemeClr val="bg1"/>
                </a:solidFill>
                <a:latin typeface="Eras Bold ITC" panose="020B0907030504020204" pitchFamily="34" charset="0"/>
              </a:rPr>
              <a:t>Thank You</a:t>
            </a:r>
          </a:p>
        </p:txBody>
      </p:sp>
    </p:spTree>
    <p:extLst>
      <p:ext uri="{BB962C8B-B14F-4D97-AF65-F5344CB8AC3E}">
        <p14:creationId xmlns:p14="http://schemas.microsoft.com/office/powerpoint/2010/main" val="114425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398254F-DA13-4918-89EF-9DEF4C953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D9289853-19BB-4F75-B2A1-C135F23AB29D}"/>
              </a:ext>
            </a:extLst>
          </p:cNvPr>
          <p:cNvSpPr txBox="1"/>
          <p:nvPr/>
        </p:nvSpPr>
        <p:spPr>
          <a:xfrm>
            <a:off x="8310281" y="3496235"/>
            <a:ext cx="3065930" cy="2369880"/>
          </a:xfrm>
          <a:prstGeom prst="rect">
            <a:avLst/>
          </a:prstGeom>
          <a:noFill/>
        </p:spPr>
        <p:txBody>
          <a:bodyPr wrap="square" rtlCol="0">
            <a:spAutoFit/>
          </a:bodyPr>
          <a:lstStyle/>
          <a:p>
            <a:r>
              <a:rPr lang="en-US" sz="2800" dirty="0">
                <a:solidFill>
                  <a:schemeClr val="bg1"/>
                </a:solidFill>
                <a:latin typeface="Eras Bold ITC" panose="020B0907030504020204" pitchFamily="34" charset="0"/>
              </a:rPr>
              <a:t>Design By:</a:t>
            </a:r>
          </a:p>
          <a:p>
            <a:endParaRPr lang="en-US" sz="2400" dirty="0">
              <a:solidFill>
                <a:schemeClr val="bg1"/>
              </a:solidFill>
              <a:latin typeface="Eras Bold ITC" panose="020B0907030504020204" pitchFamily="34" charset="0"/>
            </a:endParaRPr>
          </a:p>
          <a:p>
            <a:r>
              <a:rPr lang="en-US" sz="2400" dirty="0">
                <a:solidFill>
                  <a:schemeClr val="bg1"/>
                </a:solidFill>
                <a:latin typeface="Cascadia Mono SemiLight" panose="020B0609020000020004" pitchFamily="49" charset="0"/>
                <a:cs typeface="Cascadia Mono SemiLight" panose="020B0609020000020004" pitchFamily="49" charset="0"/>
              </a:rPr>
              <a:t>Mrunali Virkud</a:t>
            </a:r>
          </a:p>
          <a:p>
            <a:r>
              <a:rPr lang="en-US" sz="2400" dirty="0" err="1">
                <a:solidFill>
                  <a:schemeClr val="bg1"/>
                </a:solidFill>
                <a:latin typeface="Cascadia Mono SemiLight" panose="020B0609020000020004" pitchFamily="49" charset="0"/>
                <a:cs typeface="Cascadia Mono SemiLight" panose="020B0609020000020004" pitchFamily="49" charset="0"/>
              </a:rPr>
              <a:t>Samidha</a:t>
            </a:r>
            <a:r>
              <a:rPr lang="en-US" sz="2400" dirty="0">
                <a:solidFill>
                  <a:schemeClr val="bg1"/>
                </a:solidFill>
                <a:latin typeface="Cascadia Mono SemiLight" panose="020B0609020000020004" pitchFamily="49" charset="0"/>
                <a:cs typeface="Cascadia Mono SemiLight" panose="020B0609020000020004" pitchFamily="49" charset="0"/>
              </a:rPr>
              <a:t> </a:t>
            </a:r>
            <a:r>
              <a:rPr lang="en-US" sz="2400" dirty="0" err="1">
                <a:solidFill>
                  <a:schemeClr val="bg1"/>
                </a:solidFill>
                <a:latin typeface="Cascadia Mono SemiLight" panose="020B0609020000020004" pitchFamily="49" charset="0"/>
                <a:cs typeface="Cascadia Mono SemiLight" panose="020B0609020000020004" pitchFamily="49" charset="0"/>
              </a:rPr>
              <a:t>Vele</a:t>
            </a:r>
            <a:endParaRPr lang="en-US" sz="2400" dirty="0">
              <a:solidFill>
                <a:schemeClr val="bg1"/>
              </a:solidFill>
              <a:latin typeface="Cascadia Mono SemiLight" panose="020B0609020000020004" pitchFamily="49" charset="0"/>
              <a:cs typeface="Cascadia Mono SemiLight" panose="020B0609020000020004" pitchFamily="49" charset="0"/>
            </a:endParaRPr>
          </a:p>
          <a:p>
            <a:r>
              <a:rPr lang="en-US" sz="2400" dirty="0">
                <a:solidFill>
                  <a:schemeClr val="bg1"/>
                </a:solidFill>
                <a:latin typeface="Cascadia Mono SemiLight" panose="020B0609020000020004" pitchFamily="49" charset="0"/>
                <a:cs typeface="Cascadia Mono SemiLight" panose="020B0609020000020004" pitchFamily="49" charset="0"/>
              </a:rPr>
              <a:t>Vipul Karle</a:t>
            </a:r>
          </a:p>
          <a:p>
            <a:r>
              <a:rPr lang="en-US" sz="2400" dirty="0" err="1">
                <a:solidFill>
                  <a:schemeClr val="bg1"/>
                </a:solidFill>
                <a:latin typeface="Cascadia Mono SemiLight" panose="020B0609020000020004" pitchFamily="49" charset="0"/>
                <a:cs typeface="Cascadia Mono SemiLight" panose="020B0609020000020004" pitchFamily="49" charset="0"/>
              </a:rPr>
              <a:t>Anket</a:t>
            </a:r>
            <a:r>
              <a:rPr lang="en-US" sz="2400" dirty="0">
                <a:solidFill>
                  <a:schemeClr val="bg1"/>
                </a:solidFill>
                <a:latin typeface="Cascadia Mono SemiLight" panose="020B0609020000020004" pitchFamily="49" charset="0"/>
                <a:cs typeface="Cascadia Mono SemiLight" panose="020B0609020000020004" pitchFamily="49" charset="0"/>
              </a:rPr>
              <a:t> Uppal</a:t>
            </a:r>
          </a:p>
        </p:txBody>
      </p:sp>
    </p:spTree>
    <p:extLst>
      <p:ext uri="{BB962C8B-B14F-4D97-AF65-F5344CB8AC3E}">
        <p14:creationId xmlns:p14="http://schemas.microsoft.com/office/powerpoint/2010/main" val="2541929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CA128-D2FC-477C-A2CC-FCE628516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9F30154-71AC-4917-B5F5-04DDBCB82AC2}"/>
              </a:ext>
            </a:extLst>
          </p:cNvPr>
          <p:cNvSpPr txBox="1"/>
          <p:nvPr/>
        </p:nvSpPr>
        <p:spPr>
          <a:xfrm>
            <a:off x="905434" y="1290918"/>
            <a:ext cx="3576918" cy="646331"/>
          </a:xfrm>
          <a:prstGeom prst="rect">
            <a:avLst/>
          </a:prstGeom>
          <a:noFill/>
        </p:spPr>
        <p:txBody>
          <a:bodyPr wrap="square" rtlCol="0">
            <a:spAutoFit/>
          </a:bodyPr>
          <a:lstStyle/>
          <a:p>
            <a:r>
              <a:rPr lang="en-US" sz="3600" dirty="0">
                <a:solidFill>
                  <a:schemeClr val="bg1"/>
                </a:solidFill>
                <a:latin typeface="Eras Bold ITC" panose="020B0907030504020204" pitchFamily="34" charset="0"/>
              </a:rPr>
              <a:t>Introduction</a:t>
            </a:r>
          </a:p>
        </p:txBody>
      </p:sp>
      <p:sp>
        <p:nvSpPr>
          <p:cNvPr id="5" name="TextBox 4">
            <a:extLst>
              <a:ext uri="{FF2B5EF4-FFF2-40B4-BE49-F238E27FC236}">
                <a16:creationId xmlns:a16="http://schemas.microsoft.com/office/drawing/2014/main" id="{C12FEF18-C7CF-4306-BC00-F1ECAE02DEF4}"/>
              </a:ext>
            </a:extLst>
          </p:cNvPr>
          <p:cNvSpPr txBox="1"/>
          <p:nvPr/>
        </p:nvSpPr>
        <p:spPr>
          <a:xfrm>
            <a:off x="905434" y="2554941"/>
            <a:ext cx="8776447" cy="1938992"/>
          </a:xfrm>
          <a:prstGeom prst="rect">
            <a:avLst/>
          </a:prstGeom>
          <a:noFill/>
        </p:spPr>
        <p:txBody>
          <a:bodyPr wrap="square" rtlCol="0">
            <a:spAutoFit/>
          </a:bodyPr>
          <a:lstStyle/>
          <a:p>
            <a:r>
              <a:rPr lang="en-US" sz="2000" dirty="0">
                <a:solidFill>
                  <a:schemeClr val="bg1"/>
                </a:solidFill>
              </a:rPr>
              <a:t>With an ever-growing need for healthcare and healthcare facilities, large hospitals and their subsidized branch facilities are demanding more stable and reliable sources for network solutions. The field of Information Technology and Network Infrastructure Management has become crucial components within the healthcare industry. Today, many hospitals, clinics, and outpatient care providers are taking full advantage of the benefits that modern technological advances have to offer.</a:t>
            </a:r>
          </a:p>
        </p:txBody>
      </p:sp>
    </p:spTree>
    <p:extLst>
      <p:ext uri="{BB962C8B-B14F-4D97-AF65-F5344CB8AC3E}">
        <p14:creationId xmlns:p14="http://schemas.microsoft.com/office/powerpoint/2010/main" val="166750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98B81C-6B75-4C78-BD8B-3887A4ED09BC}"/>
              </a:ext>
            </a:extLst>
          </p:cNvPr>
          <p:cNvPicPr>
            <a:picLocks noChangeAspect="1"/>
          </p:cNvPicPr>
          <p:nvPr/>
        </p:nvPicPr>
        <p:blipFill rotWithShape="1">
          <a:blip r:embed="rId2">
            <a:extLst>
              <a:ext uri="{28A0092B-C50C-407E-A947-70E740481C1C}">
                <a14:useLocalDpi xmlns:a14="http://schemas.microsoft.com/office/drawing/2010/main" val="0"/>
              </a:ext>
            </a:extLst>
          </a:blip>
          <a:srcRect b="8105"/>
          <a:stretch/>
        </p:blipFill>
        <p:spPr>
          <a:xfrm>
            <a:off x="0" y="0"/>
            <a:ext cx="12192000" cy="6858000"/>
          </a:xfrm>
          <a:prstGeom prst="rect">
            <a:avLst/>
          </a:prstGeom>
        </p:spPr>
      </p:pic>
      <p:sp>
        <p:nvSpPr>
          <p:cNvPr id="4" name="TextBox 3">
            <a:extLst>
              <a:ext uri="{FF2B5EF4-FFF2-40B4-BE49-F238E27FC236}">
                <a16:creationId xmlns:a16="http://schemas.microsoft.com/office/drawing/2014/main" id="{61D376B5-0E4D-4231-AB2A-B365BE89636D}"/>
              </a:ext>
            </a:extLst>
          </p:cNvPr>
          <p:cNvSpPr txBox="1"/>
          <p:nvPr/>
        </p:nvSpPr>
        <p:spPr>
          <a:xfrm>
            <a:off x="7664822" y="1343391"/>
            <a:ext cx="3281083" cy="646331"/>
          </a:xfrm>
          <a:prstGeom prst="rect">
            <a:avLst/>
          </a:prstGeom>
          <a:noFill/>
        </p:spPr>
        <p:txBody>
          <a:bodyPr wrap="square" rtlCol="0">
            <a:spAutoFit/>
          </a:bodyPr>
          <a:lstStyle/>
          <a:p>
            <a:r>
              <a:rPr lang="en-US" sz="3600" dirty="0">
                <a:solidFill>
                  <a:schemeClr val="bg1"/>
                </a:solidFill>
                <a:latin typeface="Eras Bold ITC" panose="020B0907030504020204" pitchFamily="34" charset="0"/>
              </a:rPr>
              <a:t>Objectives</a:t>
            </a:r>
          </a:p>
        </p:txBody>
      </p:sp>
      <p:sp>
        <p:nvSpPr>
          <p:cNvPr id="5" name="TextBox 4">
            <a:extLst>
              <a:ext uri="{FF2B5EF4-FFF2-40B4-BE49-F238E27FC236}">
                <a16:creationId xmlns:a16="http://schemas.microsoft.com/office/drawing/2014/main" id="{E4D167E6-1D4E-4594-9CE8-17F14CFEA2EC}"/>
              </a:ext>
            </a:extLst>
          </p:cNvPr>
          <p:cNvSpPr txBox="1"/>
          <p:nvPr/>
        </p:nvSpPr>
        <p:spPr>
          <a:xfrm>
            <a:off x="6517340" y="2725259"/>
            <a:ext cx="5576048" cy="3477875"/>
          </a:xfrm>
          <a:prstGeom prst="rect">
            <a:avLst/>
          </a:prstGeom>
          <a:noFill/>
        </p:spPr>
        <p:txBody>
          <a:bodyPr wrap="square" rtlCol="0">
            <a:spAutoFit/>
          </a:bodyPr>
          <a:lstStyle/>
          <a:p>
            <a:pPr marL="228600" marR="0">
              <a:spcBef>
                <a:spcPts val="0"/>
              </a:spcBef>
              <a:spcAft>
                <a:spcPts val="0"/>
              </a:spcAft>
            </a:pPr>
            <a:r>
              <a:rPr lang="en-US" sz="2000" dirty="0">
                <a:solidFill>
                  <a:schemeClr val="bg1"/>
                </a:solidFill>
                <a:effectLst/>
                <a:latin typeface="Times New Roman" panose="02020603050405020304" pitchFamily="18" charset="0"/>
                <a:ea typeface="Times New Roman" panose="02020603050405020304" pitchFamily="18" charset="0"/>
              </a:rPr>
              <a:t>Main objectives of a Hospital Management System are:</a:t>
            </a:r>
            <a:endParaRPr lang="en-US" sz="2000" dirty="0">
              <a:solidFill>
                <a:schemeClr val="bg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rPr>
              <a:t>Design a system for better patient care.</a:t>
            </a:r>
            <a:endParaRPr lang="en-US" sz="2000" dirty="0">
              <a:solidFill>
                <a:schemeClr val="bg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rPr>
              <a:t>Reduce hospital operating costs.</a:t>
            </a:r>
            <a:endParaRPr lang="en-US" sz="2000" dirty="0">
              <a:solidFill>
                <a:schemeClr val="bg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rPr>
              <a:t>Provide MIS (Management Information System) report on demand to management for better decision making.</a:t>
            </a:r>
            <a:endParaRPr lang="en-US" sz="2000" dirty="0">
              <a:solidFill>
                <a:schemeClr val="bg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rPr>
              <a:t>Better co-ordination among the different departments.</a:t>
            </a:r>
            <a:endParaRPr lang="en-US" sz="2000" dirty="0">
              <a:solidFill>
                <a:schemeClr val="bg1"/>
              </a:solidFill>
              <a:effectLst/>
              <a:latin typeface="Arial" panose="020B0604020202020204" pitchFamily="34" charset="0"/>
              <a:ea typeface="Arial" panose="020B0604020202020204" pitchFamily="34" charset="0"/>
            </a:endParaRPr>
          </a:p>
          <a:p>
            <a:pPr marL="742950" lvl="1" indent="-285750">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rPr>
              <a:t>Provide top management a single point of control. </a:t>
            </a:r>
            <a:endParaRPr lang="en-US" sz="2000" dirty="0">
              <a:solidFill>
                <a:schemeClr val="bg1"/>
              </a:solidFill>
            </a:endParaRPr>
          </a:p>
        </p:txBody>
      </p:sp>
    </p:spTree>
    <p:extLst>
      <p:ext uri="{BB962C8B-B14F-4D97-AF65-F5344CB8AC3E}">
        <p14:creationId xmlns:p14="http://schemas.microsoft.com/office/powerpoint/2010/main" val="345978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B5202E-E42C-4C8E-844C-D9F1BB241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797F1DE-93AA-48A9-892D-F13DADE02C4F}"/>
              </a:ext>
            </a:extLst>
          </p:cNvPr>
          <p:cNvSpPr txBox="1"/>
          <p:nvPr/>
        </p:nvSpPr>
        <p:spPr>
          <a:xfrm>
            <a:off x="5100917" y="1324194"/>
            <a:ext cx="3585883" cy="646331"/>
          </a:xfrm>
          <a:prstGeom prst="rect">
            <a:avLst/>
          </a:prstGeom>
          <a:noFill/>
        </p:spPr>
        <p:txBody>
          <a:bodyPr wrap="square" rtlCol="0">
            <a:spAutoFit/>
          </a:bodyPr>
          <a:lstStyle/>
          <a:p>
            <a:r>
              <a:rPr lang="en-US" sz="3600" dirty="0">
                <a:solidFill>
                  <a:schemeClr val="bg1"/>
                </a:solidFill>
                <a:latin typeface="Eras Bold ITC" panose="020B0907030504020204" pitchFamily="34" charset="0"/>
              </a:rPr>
              <a:t>Features</a:t>
            </a:r>
          </a:p>
        </p:txBody>
      </p:sp>
      <p:sp>
        <p:nvSpPr>
          <p:cNvPr id="9" name="TextBox 8">
            <a:extLst>
              <a:ext uri="{FF2B5EF4-FFF2-40B4-BE49-F238E27FC236}">
                <a16:creationId xmlns:a16="http://schemas.microsoft.com/office/drawing/2014/main" id="{C1FC428C-9730-42E3-8E8A-8EA9DE8B53FF}"/>
              </a:ext>
            </a:extLst>
          </p:cNvPr>
          <p:cNvSpPr txBox="1"/>
          <p:nvPr/>
        </p:nvSpPr>
        <p:spPr>
          <a:xfrm>
            <a:off x="5100917" y="2706102"/>
            <a:ext cx="6078071" cy="3416320"/>
          </a:xfrm>
          <a:prstGeom prst="rect">
            <a:avLst/>
          </a:prstGeom>
          <a:noFill/>
        </p:spPr>
        <p:txBody>
          <a:bodyPr wrap="square" rtlCol="0">
            <a:spAutoFit/>
          </a:bodyPr>
          <a:lstStyle/>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Appointment Management</a:t>
            </a:r>
          </a:p>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Billing Management</a:t>
            </a:r>
          </a:p>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Prescription Management</a:t>
            </a:r>
          </a:p>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Discharge Summary</a:t>
            </a:r>
          </a:p>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Operation Theatre Management</a:t>
            </a:r>
            <a:endParaRPr lang="en-US" sz="2400" dirty="0">
              <a:solidFill>
                <a:schemeClr val="bg1"/>
              </a:solidFill>
              <a:latin typeface="MS UI Gothic" panose="020B0600070205080204" pitchFamily="34" charset="-128"/>
              <a:ea typeface="MS UI Gothic" panose="020B0600070205080204" pitchFamily="34" charset="-128"/>
            </a:endParaRPr>
          </a:p>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Pharmacy Management</a:t>
            </a:r>
          </a:p>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Lab Management</a:t>
            </a:r>
          </a:p>
          <a:p>
            <a:pPr marL="342900" indent="-342900">
              <a:buFont typeface="Wingdings" panose="05000000000000000000" pitchFamily="2" charset="2"/>
              <a:buChar char="ü"/>
            </a:pPr>
            <a:r>
              <a:rPr lang="en-US" sz="2400" i="0" dirty="0">
                <a:solidFill>
                  <a:schemeClr val="bg1"/>
                </a:solidFill>
                <a:effectLst/>
                <a:latin typeface="MS UI Gothic" panose="020B0600070205080204" pitchFamily="34" charset="-128"/>
                <a:ea typeface="MS UI Gothic" panose="020B0600070205080204" pitchFamily="34" charset="-128"/>
              </a:rPr>
              <a:t>Any number of branches can be added and managed using a single account.</a:t>
            </a:r>
            <a:endParaRPr lang="en-US" sz="2400" dirty="0">
              <a:solidFill>
                <a:schemeClr val="bg1"/>
              </a:solidFill>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304729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3720B1-7B39-450E-B062-6B98CFFE8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BE39DAA-7809-4E52-BB7B-15AE698DF3A3}"/>
              </a:ext>
            </a:extLst>
          </p:cNvPr>
          <p:cNvSpPr txBox="1"/>
          <p:nvPr/>
        </p:nvSpPr>
        <p:spPr>
          <a:xfrm>
            <a:off x="1335741" y="762000"/>
            <a:ext cx="3523130" cy="646331"/>
          </a:xfrm>
          <a:prstGeom prst="rect">
            <a:avLst/>
          </a:prstGeom>
          <a:noFill/>
        </p:spPr>
        <p:txBody>
          <a:bodyPr wrap="square" rtlCol="0">
            <a:spAutoFit/>
          </a:bodyPr>
          <a:lstStyle/>
          <a:p>
            <a:r>
              <a:rPr lang="en-US" sz="3600" dirty="0">
                <a:solidFill>
                  <a:schemeClr val="bg1"/>
                </a:solidFill>
                <a:latin typeface="Eras Bold ITC" panose="020B0907030504020204" pitchFamily="34" charset="0"/>
              </a:rPr>
              <a:t>Advantages</a:t>
            </a:r>
          </a:p>
        </p:txBody>
      </p:sp>
      <p:sp>
        <p:nvSpPr>
          <p:cNvPr id="5" name="TextBox 4">
            <a:extLst>
              <a:ext uri="{FF2B5EF4-FFF2-40B4-BE49-F238E27FC236}">
                <a16:creationId xmlns:a16="http://schemas.microsoft.com/office/drawing/2014/main" id="{A9433515-2CA5-4610-A9E7-AB17473D1CB6}"/>
              </a:ext>
            </a:extLst>
          </p:cNvPr>
          <p:cNvSpPr txBox="1"/>
          <p:nvPr/>
        </p:nvSpPr>
        <p:spPr>
          <a:xfrm>
            <a:off x="1335741" y="2055673"/>
            <a:ext cx="7754471" cy="4154984"/>
          </a:xfrm>
          <a:prstGeom prst="rect">
            <a:avLst/>
          </a:prstGeom>
          <a:noFill/>
        </p:spPr>
        <p:txBody>
          <a:bodyPr wrap="square" rtlCol="0">
            <a:spAutoFit/>
          </a:bodyPr>
          <a:lstStyle/>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Time-saving Technology</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Improved Efficiency by avoiding human errors</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Reduces scope for Error</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Data security and correct data retrieval made possible</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Cost effective and easily manageable</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Easy access to patient data with correct patient history</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Improved patient care made possible</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Easy monitoring of supplies in inventory</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Reduces the work of documentation</a:t>
            </a:r>
          </a:p>
          <a:p>
            <a:pPr marL="342900" indent="-342900" algn="just" rtl="0" fontAlgn="base">
              <a:spcBef>
                <a:spcPts val="0"/>
              </a:spcBef>
              <a:spcAft>
                <a:spcPts val="0"/>
              </a:spcAft>
              <a:buFont typeface="Arial" panose="020B0604020202020204" pitchFamily="34" charset="0"/>
              <a:buChar char="•"/>
            </a:pPr>
            <a:r>
              <a:rPr lang="en-US" sz="2400" i="0" u="none" strike="noStrike" dirty="0">
                <a:solidFill>
                  <a:schemeClr val="bg1"/>
                </a:solidFill>
                <a:effectLst/>
                <a:latin typeface="MS UI Gothic" panose="020B0600070205080204" pitchFamily="34" charset="-128"/>
                <a:ea typeface="MS UI Gothic" panose="020B0600070205080204" pitchFamily="34" charset="-128"/>
              </a:rPr>
              <a:t>Better Audit controls and policy compliance.</a:t>
            </a:r>
          </a:p>
          <a:p>
            <a:pPr marL="342900" indent="-342900">
              <a:buFont typeface="Arial" panose="020B0604020202020204" pitchFamily="34" charset="0"/>
              <a:buChar char="•"/>
            </a:pPr>
            <a:endParaRPr lang="en-US" sz="2400" dirty="0">
              <a:solidFill>
                <a:schemeClr val="bg1"/>
              </a:solidFill>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179798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534416-67E5-4EBD-A9E9-3DCEC5722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TextBox 6">
            <a:extLst>
              <a:ext uri="{FF2B5EF4-FFF2-40B4-BE49-F238E27FC236}">
                <a16:creationId xmlns:a16="http://schemas.microsoft.com/office/drawing/2014/main" id="{0622823B-4014-4585-8E6D-C74A461D7938}"/>
              </a:ext>
            </a:extLst>
          </p:cNvPr>
          <p:cNvSpPr txBox="1"/>
          <p:nvPr/>
        </p:nvSpPr>
        <p:spPr>
          <a:xfrm>
            <a:off x="1550892" y="691143"/>
            <a:ext cx="4894729" cy="584775"/>
          </a:xfrm>
          <a:prstGeom prst="rect">
            <a:avLst/>
          </a:prstGeom>
          <a:noFill/>
        </p:spPr>
        <p:txBody>
          <a:bodyPr wrap="square" rtlCol="0">
            <a:spAutoFit/>
          </a:bodyPr>
          <a:lstStyle/>
          <a:p>
            <a:r>
              <a:rPr lang="en-US" sz="3200" dirty="0">
                <a:solidFill>
                  <a:schemeClr val="bg1"/>
                </a:solidFill>
                <a:latin typeface="Eras Bold ITC" panose="020B0907030504020204" pitchFamily="34" charset="0"/>
              </a:rPr>
              <a:t>Network Design</a:t>
            </a:r>
          </a:p>
        </p:txBody>
      </p:sp>
      <p:sp>
        <p:nvSpPr>
          <p:cNvPr id="8" name="TextBox 7">
            <a:extLst>
              <a:ext uri="{FF2B5EF4-FFF2-40B4-BE49-F238E27FC236}">
                <a16:creationId xmlns:a16="http://schemas.microsoft.com/office/drawing/2014/main" id="{571125E5-96FD-49E4-9560-6F6B1D685F35}"/>
              </a:ext>
            </a:extLst>
          </p:cNvPr>
          <p:cNvSpPr txBox="1"/>
          <p:nvPr/>
        </p:nvSpPr>
        <p:spPr>
          <a:xfrm>
            <a:off x="1550892" y="1967061"/>
            <a:ext cx="4823011" cy="1754326"/>
          </a:xfrm>
          <a:prstGeom prst="rect">
            <a:avLst/>
          </a:prstGeom>
          <a:noFill/>
        </p:spPr>
        <p:txBody>
          <a:bodyPr wrap="square" rtlCol="0">
            <a:spAutoFit/>
          </a:bodyPr>
          <a:lstStyle/>
          <a:p>
            <a:pPr marL="342900" marR="0" lvl="0" indent="-342900">
              <a:spcBef>
                <a:spcPts val="1160"/>
              </a:spcBef>
              <a:spcAft>
                <a:spcPts val="0"/>
              </a:spcAft>
              <a:buSzPts val="1400"/>
              <a:buFont typeface="Wingdings" panose="05000000000000000000" pitchFamily="2" charset="2"/>
              <a:buChar char="v"/>
              <a:tabLst>
                <a:tab pos="292735" algn="l"/>
              </a:tabLst>
            </a:pPr>
            <a:r>
              <a:rPr lang="en-US" sz="2800" spc="-5" dirty="0">
                <a:solidFill>
                  <a:schemeClr val="bg1"/>
                </a:solidFill>
                <a:effectLst/>
                <a:latin typeface="Times New Roman" panose="02020603050405020304" pitchFamily="18" charset="0"/>
                <a:ea typeface="Arial" panose="020B0604020202020204" pitchFamily="34" charset="0"/>
              </a:rPr>
              <a:t>The Network</a:t>
            </a:r>
            <a:r>
              <a:rPr lang="en-US" sz="2800" spc="-15" dirty="0">
                <a:solidFill>
                  <a:schemeClr val="bg1"/>
                </a:solidFill>
                <a:effectLst/>
                <a:latin typeface="Times New Roman" panose="02020603050405020304" pitchFamily="18" charset="0"/>
                <a:ea typeface="Arial" panose="020B0604020202020204" pitchFamily="34" charset="0"/>
              </a:rPr>
              <a:t> </a:t>
            </a:r>
            <a:r>
              <a:rPr lang="en-US" sz="2800" spc="-5" dirty="0">
                <a:solidFill>
                  <a:schemeClr val="bg1"/>
                </a:solidFill>
                <a:effectLst/>
                <a:latin typeface="Times New Roman" panose="02020603050405020304" pitchFamily="18" charset="0"/>
                <a:ea typeface="Arial" panose="020B0604020202020204" pitchFamily="34" charset="0"/>
              </a:rPr>
              <a:t>Architecture</a:t>
            </a:r>
            <a:endParaRPr lang="en-US" sz="2800" spc="-5" dirty="0">
              <a:solidFill>
                <a:schemeClr val="bg1"/>
              </a:solidFill>
              <a:effectLst/>
              <a:latin typeface="Arial" panose="020B0604020202020204" pitchFamily="34" charset="0"/>
              <a:ea typeface="Arial" panose="020B0604020202020204" pitchFamily="34" charset="0"/>
            </a:endParaRPr>
          </a:p>
          <a:p>
            <a:pPr marL="342900" marR="0" lvl="0" indent="-342900">
              <a:spcBef>
                <a:spcPts val="0"/>
              </a:spcBef>
              <a:spcAft>
                <a:spcPts val="0"/>
              </a:spcAft>
              <a:buSzPts val="1400"/>
              <a:buFont typeface="Wingdings" panose="05000000000000000000" pitchFamily="2" charset="2"/>
              <a:buChar char="v"/>
              <a:tabLst>
                <a:tab pos="292735" algn="l"/>
              </a:tabLst>
            </a:pPr>
            <a:r>
              <a:rPr lang="en-US" sz="2800" spc="-5" dirty="0">
                <a:solidFill>
                  <a:schemeClr val="bg1"/>
                </a:solidFill>
                <a:effectLst/>
                <a:latin typeface="Times New Roman" panose="02020603050405020304" pitchFamily="18" charset="0"/>
                <a:ea typeface="Arial" panose="020B0604020202020204" pitchFamily="34" charset="0"/>
              </a:rPr>
              <a:t>Network</a:t>
            </a:r>
            <a:r>
              <a:rPr lang="en-US" sz="2800" spc="-10" dirty="0">
                <a:solidFill>
                  <a:schemeClr val="bg1"/>
                </a:solidFill>
                <a:effectLst/>
                <a:latin typeface="Times New Roman" panose="02020603050405020304" pitchFamily="18" charset="0"/>
                <a:ea typeface="Arial" panose="020B0604020202020204" pitchFamily="34" charset="0"/>
              </a:rPr>
              <a:t> </a:t>
            </a:r>
            <a:r>
              <a:rPr lang="en-US" sz="2800" spc="-5" dirty="0">
                <a:solidFill>
                  <a:schemeClr val="bg1"/>
                </a:solidFill>
                <a:effectLst/>
                <a:latin typeface="Times New Roman" panose="02020603050405020304" pitchFamily="18" charset="0"/>
                <a:ea typeface="Arial" panose="020B0604020202020204" pitchFamily="34" charset="0"/>
              </a:rPr>
              <a:t>Connectivity</a:t>
            </a:r>
            <a:endParaRPr lang="en-US" sz="2800" dirty="0">
              <a:solidFill>
                <a:schemeClr val="bg1"/>
              </a:solidFill>
              <a:effectLst/>
              <a:latin typeface="Arial" panose="020B0604020202020204" pitchFamily="34" charset="0"/>
              <a:ea typeface="Arial" panose="020B0604020202020204" pitchFamily="34" charset="0"/>
            </a:endParaRPr>
          </a:p>
          <a:p>
            <a:pPr marL="342900" marR="0" lvl="0" indent="-342900">
              <a:spcBef>
                <a:spcPts val="0"/>
              </a:spcBef>
              <a:spcAft>
                <a:spcPts val="0"/>
              </a:spcAft>
              <a:buSzPts val="1400"/>
              <a:buFont typeface="Wingdings" panose="05000000000000000000" pitchFamily="2" charset="2"/>
              <a:buChar char="v"/>
              <a:tabLst>
                <a:tab pos="292735" algn="l"/>
              </a:tabLst>
            </a:pPr>
            <a:r>
              <a:rPr lang="en-US" sz="2800" spc="-5" dirty="0">
                <a:solidFill>
                  <a:schemeClr val="bg1"/>
                </a:solidFill>
                <a:effectLst/>
                <a:latin typeface="Times New Roman" panose="02020603050405020304" pitchFamily="18" charset="0"/>
                <a:ea typeface="Arial" panose="020B0604020202020204" pitchFamily="34" charset="0"/>
              </a:rPr>
              <a:t>Ping Test</a:t>
            </a:r>
            <a:endParaRPr lang="en-US" sz="2800" spc="-5" dirty="0">
              <a:solidFill>
                <a:schemeClr val="bg1"/>
              </a:solidFill>
              <a:effectLst/>
              <a:latin typeface="Arial" panose="020B0604020202020204" pitchFamily="34" charset="0"/>
              <a:ea typeface="Arial" panose="020B0604020202020204" pitchFamily="34" charset="0"/>
            </a:endParaRPr>
          </a:p>
          <a:p>
            <a:pPr marL="285750" indent="-285750">
              <a:buFont typeface="Wingdings" panose="05000000000000000000" pitchFamily="2" charset="2"/>
              <a:buChar char="v"/>
            </a:pPr>
            <a:endParaRPr lang="en-US" sz="2400" dirty="0">
              <a:solidFill>
                <a:schemeClr val="bg1"/>
              </a:solidFill>
            </a:endParaRPr>
          </a:p>
        </p:txBody>
      </p:sp>
    </p:spTree>
    <p:extLst>
      <p:ext uri="{BB962C8B-B14F-4D97-AF65-F5344CB8AC3E}">
        <p14:creationId xmlns:p14="http://schemas.microsoft.com/office/powerpoint/2010/main" val="250200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871A7-C1E8-4177-9C1A-C7EF76C41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0CF337E-BAB8-4D7C-9C4B-1312C5337CA6}"/>
              </a:ext>
            </a:extLst>
          </p:cNvPr>
          <p:cNvSpPr txBox="1"/>
          <p:nvPr/>
        </p:nvSpPr>
        <p:spPr>
          <a:xfrm>
            <a:off x="3290046" y="562318"/>
            <a:ext cx="5441577" cy="646331"/>
          </a:xfrm>
          <a:prstGeom prst="rect">
            <a:avLst/>
          </a:prstGeom>
          <a:noFill/>
        </p:spPr>
        <p:txBody>
          <a:bodyPr wrap="square" rtlCol="0">
            <a:spAutoFit/>
          </a:bodyPr>
          <a:lstStyle/>
          <a:p>
            <a:r>
              <a:rPr lang="en-US" sz="3600" dirty="0">
                <a:solidFill>
                  <a:schemeClr val="bg1"/>
                </a:solidFill>
                <a:latin typeface="Eras Bold ITC" panose="020B0907030504020204" pitchFamily="34" charset="0"/>
              </a:rPr>
              <a:t>Network Architecture</a:t>
            </a:r>
          </a:p>
        </p:txBody>
      </p:sp>
      <p:pic>
        <p:nvPicPr>
          <p:cNvPr id="6" name="Picture 5">
            <a:extLst>
              <a:ext uri="{FF2B5EF4-FFF2-40B4-BE49-F238E27FC236}">
                <a16:creationId xmlns:a16="http://schemas.microsoft.com/office/drawing/2014/main" id="{A5EC4A89-C89B-47C1-BC8B-F912DD785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246" y="1436812"/>
            <a:ext cx="8628529" cy="4858870"/>
          </a:xfrm>
          <a:prstGeom prst="rect">
            <a:avLst/>
          </a:prstGeom>
        </p:spPr>
      </p:pic>
    </p:spTree>
    <p:extLst>
      <p:ext uri="{BB962C8B-B14F-4D97-AF65-F5344CB8AC3E}">
        <p14:creationId xmlns:p14="http://schemas.microsoft.com/office/powerpoint/2010/main" val="1455913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1976A8-B9FF-4647-B4F7-1E0673CD6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24A6E79-B0FD-4A97-9B3D-B4E00C3A4450}"/>
              </a:ext>
            </a:extLst>
          </p:cNvPr>
          <p:cNvSpPr txBox="1"/>
          <p:nvPr/>
        </p:nvSpPr>
        <p:spPr>
          <a:xfrm>
            <a:off x="4688541" y="421341"/>
            <a:ext cx="3065929" cy="646331"/>
          </a:xfrm>
          <a:prstGeom prst="rect">
            <a:avLst/>
          </a:prstGeom>
          <a:noFill/>
        </p:spPr>
        <p:txBody>
          <a:bodyPr wrap="square" rtlCol="0">
            <a:spAutoFit/>
          </a:bodyPr>
          <a:lstStyle/>
          <a:p>
            <a:r>
              <a:rPr lang="en-US" sz="3600" dirty="0">
                <a:solidFill>
                  <a:schemeClr val="bg1"/>
                </a:solidFill>
                <a:latin typeface="Eras Bold ITC" panose="020B0907030504020204" pitchFamily="34" charset="0"/>
              </a:rPr>
              <a:t>Ping Test</a:t>
            </a:r>
          </a:p>
        </p:txBody>
      </p:sp>
      <p:pic>
        <p:nvPicPr>
          <p:cNvPr id="10" name="Picture 9">
            <a:extLst>
              <a:ext uri="{FF2B5EF4-FFF2-40B4-BE49-F238E27FC236}">
                <a16:creationId xmlns:a16="http://schemas.microsoft.com/office/drawing/2014/main" id="{DA0114A3-F1C1-4206-9D8B-0526D052CE86}"/>
              </a:ext>
            </a:extLst>
          </p:cNvPr>
          <p:cNvPicPr>
            <a:picLocks noChangeAspect="1"/>
          </p:cNvPicPr>
          <p:nvPr/>
        </p:nvPicPr>
        <p:blipFill rotWithShape="1">
          <a:blip r:embed="rId3">
            <a:extLst>
              <a:ext uri="{28A0092B-C50C-407E-A947-70E740481C1C}">
                <a14:useLocalDpi xmlns:a14="http://schemas.microsoft.com/office/drawing/2010/main" val="0"/>
              </a:ext>
            </a:extLst>
          </a:blip>
          <a:srcRect l="2403" t="12565" r="2270" b="2587"/>
          <a:stretch/>
        </p:blipFill>
        <p:spPr>
          <a:xfrm>
            <a:off x="89647" y="1358589"/>
            <a:ext cx="5862919" cy="5208494"/>
          </a:xfrm>
          <a:prstGeom prst="rect">
            <a:avLst/>
          </a:prstGeom>
        </p:spPr>
      </p:pic>
      <p:pic>
        <p:nvPicPr>
          <p:cNvPr id="12" name="Picture 11">
            <a:extLst>
              <a:ext uri="{FF2B5EF4-FFF2-40B4-BE49-F238E27FC236}">
                <a16:creationId xmlns:a16="http://schemas.microsoft.com/office/drawing/2014/main" id="{7AE8F05D-F37B-4D57-80FE-CDD011DEE142}"/>
              </a:ext>
            </a:extLst>
          </p:cNvPr>
          <p:cNvPicPr>
            <a:picLocks noChangeAspect="1"/>
          </p:cNvPicPr>
          <p:nvPr/>
        </p:nvPicPr>
        <p:blipFill rotWithShape="1">
          <a:blip r:embed="rId4">
            <a:extLst>
              <a:ext uri="{28A0092B-C50C-407E-A947-70E740481C1C}">
                <a14:useLocalDpi xmlns:a14="http://schemas.microsoft.com/office/drawing/2010/main" val="0"/>
              </a:ext>
            </a:extLst>
          </a:blip>
          <a:srcRect l="2941" t="13004" r="2403" b="2869"/>
          <a:stretch/>
        </p:blipFill>
        <p:spPr>
          <a:xfrm>
            <a:off x="6042213" y="1358589"/>
            <a:ext cx="6042212" cy="5208494"/>
          </a:xfrm>
          <a:prstGeom prst="rect">
            <a:avLst/>
          </a:prstGeom>
        </p:spPr>
      </p:pic>
    </p:spTree>
    <p:extLst>
      <p:ext uri="{BB962C8B-B14F-4D97-AF65-F5344CB8AC3E}">
        <p14:creationId xmlns:p14="http://schemas.microsoft.com/office/powerpoint/2010/main" val="250323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250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MS UI Gothic</vt:lpstr>
      <vt:lpstr>Arial</vt:lpstr>
      <vt:lpstr>Calibri</vt:lpstr>
      <vt:lpstr>Calibri Light</vt:lpstr>
      <vt:lpstr>Cascadia Mono SemiLight</vt:lpstr>
      <vt:lpstr>Eras Bold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Mrunali Virkud</dc:creator>
  <cp:lastModifiedBy>Mrunali Virkud</cp:lastModifiedBy>
  <cp:revision>5</cp:revision>
  <dcterms:created xsi:type="dcterms:W3CDTF">2021-11-06T09:18:35Z</dcterms:created>
  <dcterms:modified xsi:type="dcterms:W3CDTF">2021-11-06T19:30:47Z</dcterms:modified>
</cp:coreProperties>
</file>