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drawings/drawing1.xml" ContentType="application/vnd.openxmlformats-officedocument.drawingml.chartshapes+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8"/>
  </p:notesMasterIdLst>
  <p:sldIdLst>
    <p:sldId id="360" r:id="rId4"/>
    <p:sldId id="347" r:id="rId5"/>
    <p:sldId id="363" r:id="rId6"/>
    <p:sldId id="362" r:id="rId7"/>
    <p:sldId id="365" r:id="rId8"/>
    <p:sldId id="367" r:id="rId9"/>
    <p:sldId id="366" r:id="rId10"/>
    <p:sldId id="368" r:id="rId11"/>
    <p:sldId id="260" r:id="rId12"/>
    <p:sldId id="369" r:id="rId13"/>
    <p:sldId id="370" r:id="rId14"/>
    <p:sldId id="372" r:id="rId15"/>
    <p:sldId id="371" r:id="rId16"/>
    <p:sldId id="373" r:id="rId17"/>
    <p:sldId id="374" r:id="rId18"/>
    <p:sldId id="375" r:id="rId19"/>
    <p:sldId id="376" r:id="rId20"/>
    <p:sldId id="377" r:id="rId21"/>
    <p:sldId id="378" r:id="rId22"/>
    <p:sldId id="379" r:id="rId23"/>
    <p:sldId id="380" r:id="rId24"/>
    <p:sldId id="381" r:id="rId25"/>
    <p:sldId id="382" r:id="rId26"/>
    <p:sldId id="34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773"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1ST%20WEEK%20PROJECT\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1ST%20WEEK%20PROJECT\excel_dashboard_mrunal.xlsm"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1ST%20WEEK%20PROJECT\excel_dashboard_mrunal.xlsm"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ser\Desktop\1ST%20WEEK%20PROJECT\excel_dashboard_mrunal.xlsm"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1ST%20WEEK%20PROJECT\excel_dashboard_mrunal.xlsm"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1ST%20WEEK%20PROJECT\excel_dashboard_mrunal.xlsm"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[project.xlsx]Sheet4!PivotTable13</c:name>
    <c:fmtId val="-1"/>
  </c:pivotSource>
  <c:chart>
    <c:title>
      <c:tx>
        <c:rich>
          <a:bodyPr rot="0" spcFirstLastPara="1" vertOverflow="ellipsis" vert="horz" wrap="square" anchor="ctr" anchorCtr="1"/>
          <a:lstStyle/>
          <a:p>
            <a:pPr algn="ctr" rtl="0">
              <a:defRPr lang="en-US" sz="1400" b="1" i="0" u="none" strike="noStrike" kern="1200" spc="0" baseline="0">
                <a:solidFill>
                  <a:schemeClr val="accent1">
                    <a:lumMod val="75000"/>
                  </a:schemeClr>
                </a:solidFill>
                <a:latin typeface="Times New Roman" panose="02020603050405020304" pitchFamily="18" charset="0"/>
                <a:ea typeface="+mn-ea"/>
                <a:cs typeface="Times New Roman" panose="02020603050405020304" pitchFamily="18" charset="0"/>
              </a:defRPr>
            </a:pPr>
            <a:r>
              <a:rPr lang="en-US" sz="1400" b="1" i="0" u="none" strike="noStrike" kern="1200" spc="0" baseline="0" dirty="0">
                <a:solidFill>
                  <a:schemeClr val="accent1">
                    <a:lumMod val="75000"/>
                  </a:schemeClr>
                </a:solidFill>
                <a:latin typeface="Times New Roman" panose="02020603050405020304" pitchFamily="18" charset="0"/>
                <a:ea typeface="+mn-ea"/>
                <a:cs typeface="Times New Roman" panose="02020603050405020304" pitchFamily="18" charset="0"/>
              </a:rPr>
              <a:t>Year Wise Customer Count</a:t>
            </a:r>
          </a:p>
        </c:rich>
      </c:tx>
      <c:overlay val="0"/>
      <c:spPr>
        <a:noFill/>
        <a:ln>
          <a:noFill/>
        </a:ln>
        <a:effectLst/>
      </c:spPr>
      <c:txPr>
        <a:bodyPr rot="0" spcFirstLastPara="1" vertOverflow="ellipsis" vert="horz" wrap="square" anchor="ctr" anchorCtr="1"/>
        <a:lstStyle/>
        <a:p>
          <a:pPr algn="ctr" rtl="0">
            <a:defRPr lang="en-US" sz="1400" b="1" i="0" u="none" strike="noStrike" kern="1200" spc="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IN"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IN"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IN"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IN"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030898676486482"/>
          <c:y val="0.14532562335958005"/>
          <c:w val="0.85458353212834992"/>
          <c:h val="0.69294701443569551"/>
        </c:manualLayout>
      </c:layout>
      <c:lineChart>
        <c:grouping val="standard"/>
        <c:varyColors val="0"/>
        <c:ser>
          <c:idx val="0"/>
          <c:order val="0"/>
          <c:tx>
            <c:strRef>
              <c:f>Sheet4!$C$117</c:f>
              <c:strCache>
                <c:ptCount val="1"/>
                <c:pt idx="0">
                  <c:v>Total</c:v>
                </c:pt>
              </c:strCache>
            </c:strRef>
          </c:tx>
          <c:spPr>
            <a:ln w="53975" cap="rnd">
              <a:gradFill>
                <a:gsLst>
                  <a:gs pos="18000">
                    <a:srgbClr val="FFFF00"/>
                  </a:gs>
                  <a:gs pos="40000">
                    <a:schemeClr val="accent2">
                      <a:lumMod val="60000"/>
                      <a:lumOff val="40000"/>
                    </a:schemeClr>
                  </a:gs>
                  <a:gs pos="66000">
                    <a:schemeClr val="tx1"/>
                  </a:gs>
                  <a:gs pos="87000">
                    <a:srgbClr val="C00000"/>
                  </a:gs>
                </a:gsLst>
                <a:lin ang="5400000" scaled="1"/>
              </a:gradFill>
              <a:round/>
            </a:ln>
            <a:effectLst/>
          </c:spPr>
          <c:marker>
            <c:symbol val="diamond"/>
            <c:size val="7"/>
            <c:spPr>
              <a:gradFill>
                <a:gsLst>
                  <a:gs pos="18000">
                    <a:srgbClr val="FFFF00"/>
                  </a:gs>
                  <a:gs pos="40000">
                    <a:schemeClr val="accent2">
                      <a:lumMod val="60000"/>
                      <a:lumOff val="40000"/>
                    </a:schemeClr>
                  </a:gs>
                  <a:gs pos="66000">
                    <a:schemeClr val="tx1"/>
                  </a:gs>
                  <a:gs pos="87000">
                    <a:srgbClr val="C00000"/>
                  </a:gs>
                </a:gsLst>
                <a:lin ang="5400000" scaled="1"/>
              </a:gradFill>
              <a:ln w="9525">
                <a:solidFill>
                  <a:schemeClr val="accent1"/>
                </a:solidFill>
              </a:ln>
              <a:effectLst/>
            </c:spPr>
          </c:marker>
          <c:dLbls>
            <c:spPr>
              <a:noFill/>
              <a:ln>
                <a:noFill/>
              </a:ln>
              <a:effectLst/>
            </c:spPr>
            <c:txPr>
              <a:bodyPr rot="0" spcFirstLastPara="1" vertOverflow="ellipsis" vert="horz" wrap="square" anchor="ctr" anchorCtr="1"/>
              <a:lstStyle/>
              <a:p>
                <a:pPr>
                  <a:defRPr lang="en-IN"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Sheet4!$B$118:$B$123</c:f>
              <c:strCache>
                <c:ptCount val="5"/>
                <c:pt idx="0">
                  <c:v>2007</c:v>
                </c:pt>
                <c:pt idx="1">
                  <c:v>2008</c:v>
                </c:pt>
                <c:pt idx="2">
                  <c:v>2009</c:v>
                </c:pt>
                <c:pt idx="3">
                  <c:v>2010</c:v>
                </c:pt>
                <c:pt idx="4">
                  <c:v>2011</c:v>
                </c:pt>
              </c:strCache>
            </c:strRef>
          </c:cat>
          <c:val>
            <c:numRef>
              <c:f>Sheet4!$C$118:$C$123</c:f>
              <c:numCache>
                <c:formatCode>General</c:formatCode>
                <c:ptCount val="5"/>
                <c:pt idx="0">
                  <c:v>251</c:v>
                </c:pt>
                <c:pt idx="1">
                  <c:v>1562</c:v>
                </c:pt>
                <c:pt idx="2">
                  <c:v>4716</c:v>
                </c:pt>
                <c:pt idx="3">
                  <c:v>11532</c:v>
                </c:pt>
                <c:pt idx="4">
                  <c:v>21656</c:v>
                </c:pt>
              </c:numCache>
            </c:numRef>
          </c:val>
          <c:smooth val="0"/>
          <c:extLst>
            <c:ext xmlns:c16="http://schemas.microsoft.com/office/drawing/2014/chart" uri="{C3380CC4-5D6E-409C-BE32-E72D297353CC}">
              <c16:uniqueId val="{00000000-9E77-45F8-9D28-18E4107230F7}"/>
            </c:ext>
          </c:extLst>
        </c:ser>
        <c:dLbls>
          <c:dLblPos val="t"/>
          <c:showLegendKey val="0"/>
          <c:showVal val="1"/>
          <c:showCatName val="0"/>
          <c:showSerName val="0"/>
          <c:showPercent val="0"/>
          <c:showBubbleSize val="0"/>
        </c:dLbls>
        <c:marker val="1"/>
        <c:smooth val="0"/>
        <c:axId val="869433408"/>
        <c:axId val="869435704"/>
      </c:lineChart>
      <c:catAx>
        <c:axId val="869433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000" b="1" i="0" u="none" strike="noStrike" kern="1200" baseline="0">
                <a:solidFill>
                  <a:schemeClr val="tx1"/>
                </a:solidFill>
                <a:latin typeface="+mn-lt"/>
                <a:ea typeface="+mn-ea"/>
                <a:cs typeface="+mn-cs"/>
              </a:defRPr>
            </a:pPr>
            <a:endParaRPr lang="en-US"/>
          </a:p>
        </c:txPr>
        <c:crossAx val="869435704"/>
        <c:crosses val="autoZero"/>
        <c:auto val="1"/>
        <c:lblAlgn val="ctr"/>
        <c:lblOffset val="100"/>
        <c:noMultiLvlLbl val="0"/>
      </c:catAx>
      <c:valAx>
        <c:axId val="8694357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000" b="1" i="0" u="none" strike="noStrike" kern="1200" baseline="0">
                <a:solidFill>
                  <a:schemeClr val="tx1"/>
                </a:solidFill>
                <a:latin typeface="+mn-lt"/>
                <a:ea typeface="+mn-ea"/>
                <a:cs typeface="+mn-cs"/>
              </a:defRPr>
            </a:pPr>
            <a:endParaRPr lang="en-US"/>
          </a:p>
        </c:txPr>
        <c:crossAx val="869433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lumMod val="75000"/>
        </a:schemeClr>
      </a:solidFill>
    </a:ln>
    <a:effectLst>
      <a:outerShdw blurRad="50800" dist="38100" dir="2700000" algn="tl" rotWithShape="0">
        <a:prstClr val="black">
          <a:alpha val="40000"/>
        </a:prstClr>
      </a:outerShdw>
    </a:effectLst>
  </c:spPr>
  <c:txPr>
    <a:bodyPr/>
    <a:lstStyle/>
    <a:p>
      <a:pPr>
        <a:defRPr lang="en-IN"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[excel_dashboard_mrunal.xlsm]Year wise Loan!PivotTable1</c:name>
    <c:fmtId val="-1"/>
  </c:pivotSource>
  <c:chart>
    <c:title>
      <c:tx>
        <c:strRef>
          <c:f>'[excel_dashboard_mrunal.xlsm]Year wise Loan'!$M$3</c:f>
          <c:strCache>
            <c:ptCount val="1"/>
            <c:pt idx="0">
              <c:v>Year Wise Loan Amount</c:v>
            </c:pt>
          </c:strCache>
        </c:strRef>
      </c:tx>
      <c:overlay val="0"/>
      <c:spPr>
        <a:noFill/>
        <a:ln>
          <a:noFill/>
        </a:ln>
        <a:effectLst/>
      </c:spPr>
      <c:txPr>
        <a:bodyPr rot="0" spcFirstLastPara="1" vertOverflow="ellipsis" vert="horz" wrap="square" anchor="ctr" anchorCtr="1"/>
        <a:lstStyle/>
        <a:p>
          <a:pPr>
            <a:defRPr lang="en-US" sz="1400" b="1" i="0" u="none" strike="noStrike" kern="1200" spc="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8575" cap="rnd">
            <a:solidFill>
              <a:srgbClr val="E03496"/>
            </a:solidFill>
            <a:round/>
          </a:ln>
          <a:effectLst/>
        </c:spPr>
        <c:marker>
          <c:symbol val="circle"/>
          <c:size val="5"/>
          <c:spPr>
            <a:solidFill>
              <a:srgbClr val="B36CF4"/>
            </a:solidFill>
            <a:ln w="9525">
              <a:solidFill>
                <a:srgbClr val="B36CF4"/>
              </a:solidFill>
            </a:ln>
            <a:effectLst/>
          </c:spPr>
        </c:marker>
        <c:dLbl>
          <c:idx val="0"/>
          <c:numFmt formatCode="0.00,,&quot;M&quot;" sourceLinked="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E03496"/>
            </a:solidFill>
            <a:round/>
          </a:ln>
          <a:effectLst/>
        </c:spPr>
        <c:marker>
          <c:symbol val="circle"/>
          <c:size val="5"/>
          <c:spPr>
            <a:solidFill>
              <a:srgbClr val="B36CF4"/>
            </a:solidFill>
            <a:ln w="9525">
              <a:solidFill>
                <a:srgbClr val="B36CF4"/>
              </a:solidFill>
            </a:ln>
            <a:effectLst/>
          </c:spPr>
        </c:marker>
        <c:dLbl>
          <c:idx val="0"/>
          <c:numFmt formatCode="0.00,,&quot;M&quot;" sourceLinked="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ln w="28575" cap="rnd">
            <a:solidFill>
              <a:srgbClr val="E03496"/>
            </a:solidFill>
            <a:round/>
          </a:ln>
          <a:effectLst/>
        </c:spPr>
        <c:marker>
          <c:symbol val="circle"/>
          <c:size val="5"/>
          <c:spPr>
            <a:solidFill>
              <a:srgbClr val="B36CF4"/>
            </a:solidFill>
            <a:ln w="9525">
              <a:solidFill>
                <a:srgbClr val="B36CF4"/>
              </a:solidFill>
            </a:ln>
            <a:effectLst/>
          </c:spPr>
        </c:marker>
        <c:dLbl>
          <c:idx val="0"/>
          <c:numFmt formatCode="0.00,,&quot;M&quot;" sourceLinked="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ln>
            <a:gradFill>
              <a:gsLst>
                <a:gs pos="0">
                  <a:srgbClr val="A61DBD"/>
                </a:gs>
                <a:gs pos="67000">
                  <a:schemeClr val="accent5">
                    <a:lumMod val="60000"/>
                    <a:lumOff val="40000"/>
                  </a:schemeClr>
                </a:gs>
                <a:gs pos="32000">
                  <a:srgbClr val="E03496"/>
                </a:gs>
                <a:gs pos="100000">
                  <a:schemeClr val="accent1">
                    <a:lumMod val="60000"/>
                    <a:lumOff val="40000"/>
                  </a:schemeClr>
                </a:gs>
              </a:gsLst>
              <a:lin ang="5400000" scaled="1"/>
            </a:gradFill>
            <a:tailEnd type="oval"/>
          </a:ln>
        </c:spPr>
        <c:marker>
          <c:symbol val="circle"/>
          <c:size val="5"/>
          <c:spPr>
            <a:solidFill>
              <a:srgbClr val="B36CF4"/>
            </a:solidFill>
            <a:ln>
              <a:noFill/>
            </a:ln>
          </c:spPr>
        </c:marker>
        <c:dLbl>
          <c:idx val="0"/>
          <c:numFmt formatCode="0.00,,&quot;M&quot;" sourceLinked="0"/>
          <c:spPr>
            <a:noFill/>
            <a:ln>
              <a:noFill/>
            </a:ln>
            <a:effectLst/>
          </c:spPr>
          <c:txPr>
            <a:bodyPr wrap="square" lIns="38100" tIns="19050" rIns="38100" bIns="19050" anchor="ctr">
              <a:spAutoFit/>
            </a:bodyPr>
            <a:lstStyle/>
            <a:p>
              <a:pPr>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ln>
            <a:gradFill>
              <a:gsLst>
                <a:gs pos="0">
                  <a:srgbClr val="A61DBD"/>
                </a:gs>
                <a:gs pos="67000">
                  <a:schemeClr val="accent5">
                    <a:lumMod val="60000"/>
                    <a:lumOff val="40000"/>
                  </a:schemeClr>
                </a:gs>
                <a:gs pos="32000">
                  <a:srgbClr val="E03496"/>
                </a:gs>
                <a:gs pos="100000">
                  <a:schemeClr val="accent1">
                    <a:lumMod val="60000"/>
                    <a:lumOff val="40000"/>
                  </a:schemeClr>
                </a:gs>
              </a:gsLst>
              <a:lin ang="5400000" scaled="1"/>
            </a:gradFill>
            <a:tailEnd type="oval"/>
          </a:ln>
        </c:spPr>
        <c:marker>
          <c:symbol val="circle"/>
          <c:size val="5"/>
          <c:spPr>
            <a:solidFill>
              <a:srgbClr val="B36CF4"/>
            </a:solidFill>
            <a:ln>
              <a:noFill/>
            </a:ln>
          </c:spPr>
        </c:marker>
        <c:dLbl>
          <c:idx val="0"/>
          <c:numFmt formatCode="0.00,,&quot;M&quot;" sourceLinked="0"/>
          <c:spPr>
            <a:noFill/>
            <a:ln>
              <a:noFill/>
            </a:ln>
            <a:effectLst/>
          </c:spPr>
          <c:txPr>
            <a:bodyPr wrap="square" lIns="38100" tIns="19050" rIns="38100" bIns="19050" anchor="ctr">
              <a:spAutoFit/>
            </a:bodyPr>
            <a:lstStyle/>
            <a:p>
              <a:pPr>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ln>
            <a:gradFill>
              <a:gsLst>
                <a:gs pos="0">
                  <a:srgbClr val="A61DBD"/>
                </a:gs>
                <a:gs pos="67000">
                  <a:schemeClr val="accent5">
                    <a:lumMod val="60000"/>
                    <a:lumOff val="40000"/>
                  </a:schemeClr>
                </a:gs>
                <a:gs pos="32000">
                  <a:srgbClr val="E03496"/>
                </a:gs>
                <a:gs pos="100000">
                  <a:schemeClr val="accent1">
                    <a:lumMod val="60000"/>
                    <a:lumOff val="40000"/>
                  </a:schemeClr>
                </a:gs>
              </a:gsLst>
              <a:lin ang="5400000" scaled="1"/>
            </a:gradFill>
            <a:tailEnd type="oval"/>
          </a:ln>
        </c:spPr>
        <c:marker>
          <c:symbol val="circle"/>
          <c:size val="5"/>
          <c:spPr>
            <a:solidFill>
              <a:srgbClr val="B36CF4"/>
            </a:solidFill>
            <a:ln>
              <a:noFill/>
            </a:ln>
          </c:spPr>
        </c:marker>
        <c:dLbl>
          <c:idx val="0"/>
          <c:numFmt formatCode="0.00,,&quot;M&quot;" sourceLinked="0"/>
          <c:spPr>
            <a:noFill/>
            <a:ln>
              <a:noFill/>
            </a:ln>
            <a:effectLst/>
          </c:spPr>
          <c:txPr>
            <a:bodyPr wrap="square" lIns="38100" tIns="19050" rIns="38100" bIns="19050" anchor="ctr">
              <a:spAutoFit/>
            </a:bodyPr>
            <a:lstStyle/>
            <a:p>
              <a:pPr>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1"/>
          <c:order val="0"/>
          <c:tx>
            <c:strRef>
              <c:f>'[excel_dashboard_mrunal.xlsm]Year wise Loan'!$M$3</c:f>
              <c:strCache>
                <c:ptCount val="1"/>
                <c:pt idx="0">
                  <c:v>Total</c:v>
                </c:pt>
              </c:strCache>
            </c:strRef>
          </c:tx>
          <c:spPr>
            <a:ln w="120650" cap="rnd">
              <a:gradFill>
                <a:gsLst>
                  <a:gs pos="0">
                    <a:srgbClr val="A61DBD"/>
                  </a:gs>
                  <a:gs pos="67000">
                    <a:schemeClr val="accent5">
                      <a:lumMod val="60000"/>
                      <a:lumOff val="40000"/>
                    </a:schemeClr>
                  </a:gs>
                  <a:gs pos="32000">
                    <a:srgbClr val="E03496"/>
                  </a:gs>
                  <a:gs pos="100000">
                    <a:schemeClr val="accent1">
                      <a:lumMod val="60000"/>
                      <a:lumOff val="40000"/>
                    </a:schemeClr>
                  </a:gs>
                </a:gsLst>
                <a:lin ang="5400000" scaled="1"/>
              </a:gradFill>
              <a:round/>
              <a:tailEnd type="oval"/>
            </a:ln>
          </c:spPr>
          <c:marker>
            <c:symbol val="circle"/>
            <c:size val="14"/>
            <c:spPr>
              <a:solidFill>
                <a:srgbClr val="B36CF4"/>
              </a:solidFill>
              <a:ln>
                <a:noFill/>
              </a:ln>
            </c:spPr>
          </c:marker>
          <c:dLbls>
            <c:numFmt formatCode="0.00,,&quot;M&quot;" sourceLinked="0"/>
            <c:spPr>
              <a:noFill/>
              <a:ln>
                <a:noFill/>
              </a:ln>
              <a:effectLst/>
            </c:spPr>
            <c:txPr>
              <a:bodyPr wrap="square" lIns="38100" tIns="19050" rIns="38100" bIns="19050" anchor="ctr">
                <a:spAutoFit/>
              </a:bodyPr>
              <a:lstStyle/>
              <a:p>
                <a:pPr>
                  <a:defRPr sz="1200" b="1">
                    <a:solidFill>
                      <a:schemeClr val="tx1"/>
                    </a:solidFill>
                    <a:latin typeface="Times New Roman" panose="02020603050405020304" pitchFamily="18" charset="0"/>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'[excel_dashboard_mrunal.xlsm]Year wise Loan'!$M$3</c:f>
              <c:strCache>
                <c:ptCount val="5"/>
                <c:pt idx="0">
                  <c:v>2007</c:v>
                </c:pt>
                <c:pt idx="1">
                  <c:v>2008</c:v>
                </c:pt>
                <c:pt idx="2">
                  <c:v>2009</c:v>
                </c:pt>
                <c:pt idx="3">
                  <c:v>2010</c:v>
                </c:pt>
                <c:pt idx="4">
                  <c:v>2011</c:v>
                </c:pt>
              </c:strCache>
            </c:strRef>
          </c:cat>
          <c:val>
            <c:numRef>
              <c:f>'[excel_dashboard_mrunal.xlsm]Year wise Loan'!$M$3</c:f>
              <c:numCache>
                <c:formatCode>General</c:formatCode>
                <c:ptCount val="5"/>
                <c:pt idx="0">
                  <c:v>2212475</c:v>
                </c:pt>
                <c:pt idx="1">
                  <c:v>14124125</c:v>
                </c:pt>
                <c:pt idx="2">
                  <c:v>45687700</c:v>
                </c:pt>
                <c:pt idx="3">
                  <c:v>122026000</c:v>
                </c:pt>
                <c:pt idx="4">
                  <c:v>260490575</c:v>
                </c:pt>
              </c:numCache>
            </c:numRef>
          </c:val>
          <c:smooth val="1"/>
          <c:extLst>
            <c:ext xmlns:c16="http://schemas.microsoft.com/office/drawing/2014/chart" uri="{C3380CC4-5D6E-409C-BE32-E72D297353CC}">
              <c16:uniqueId val="{00000000-8242-4F95-833E-30A39B7139E7}"/>
            </c:ext>
          </c:extLst>
        </c:ser>
        <c:dLbls>
          <c:dLblPos val="t"/>
          <c:showLegendKey val="0"/>
          <c:showVal val="1"/>
          <c:showCatName val="0"/>
          <c:showSerName val="0"/>
          <c:showPercent val="0"/>
          <c:showBubbleSize val="0"/>
        </c:dLbls>
        <c:marker val="1"/>
        <c:smooth val="0"/>
        <c:axId val="964476624"/>
        <c:axId val="964473264"/>
      </c:lineChart>
      <c:catAx>
        <c:axId val="96447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crossAx val="964473264"/>
        <c:crosses val="autoZero"/>
        <c:auto val="1"/>
        <c:lblAlgn val="ctr"/>
        <c:lblOffset val="100"/>
        <c:noMultiLvlLbl val="0"/>
      </c:catAx>
      <c:valAx>
        <c:axId val="964473264"/>
        <c:scaling>
          <c:orientation val="minMax"/>
        </c:scaling>
        <c:delete val="1"/>
        <c:axPos val="l"/>
        <c:numFmt formatCode="General" sourceLinked="1"/>
        <c:majorTickMark val="none"/>
        <c:minorTickMark val="none"/>
        <c:tickLblPos val="nextTo"/>
        <c:crossAx val="964476624"/>
        <c:crosses val="autoZero"/>
        <c:crossBetween val="between"/>
      </c:valAx>
    </c:plotArea>
    <c:plotVisOnly val="1"/>
    <c:dispBlanksAs val="gap"/>
    <c:showDLblsOverMax val="0"/>
    <c:extLst/>
  </c:chart>
  <c:spPr>
    <a:noFill/>
    <a:ln w="9525" cap="flat" cmpd="sng" algn="ctr">
      <a:solidFill>
        <a:schemeClr val="accent1">
          <a:lumMod val="75000"/>
        </a:schemeClr>
      </a:solidFill>
      <a:round/>
    </a:ln>
    <a:effectLst>
      <a:outerShdw blurRad="50800" dist="38100" dir="2700000" algn="tl" rotWithShape="0">
        <a:prstClr val="black">
          <a:alpha val="40000"/>
        </a:prstClr>
      </a:outerShdw>
    </a:effectLst>
  </c:spPr>
  <c:txPr>
    <a:bodyPr/>
    <a:lstStyle/>
    <a:p>
      <a:pPr>
        <a:defRPr lang="en-US" sz="1000" b="0" i="0" u="none" strike="noStrike" kern="1200" baseline="0">
          <a:solidFill>
            <a:schemeClr val="tx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[excel_dashboard_mrunal.xlsm]Grade n SubGrade!PivotTable6</c:name>
    <c:fmtId val="-1"/>
  </c:pivotSource>
  <c:chart>
    <c:title>
      <c:tx>
        <c:rich>
          <a:bodyPr rot="0" spcFirstLastPara="1" vertOverflow="ellipsis" vert="horz" wrap="square" anchor="ctr" anchorCtr="1"/>
          <a:lstStyle/>
          <a:p>
            <a:pPr>
              <a:defRPr sz="1400" b="0" i="0" u="none" strike="noStrike" kern="1200" spc="0" baseline="0">
                <a:solidFill>
                  <a:schemeClr val="accent1">
                    <a:lumMod val="75000"/>
                  </a:schemeClr>
                </a:solidFill>
                <a:latin typeface="+mn-lt"/>
                <a:ea typeface="+mn-ea"/>
                <a:cs typeface="+mn-cs"/>
              </a:defRPr>
            </a:pPr>
            <a:r>
              <a:rPr lang="en-US" sz="1400" b="1" dirty="0">
                <a:solidFill>
                  <a:schemeClr val="accent1">
                    <a:lumMod val="75000"/>
                  </a:schemeClr>
                </a:solidFill>
                <a:latin typeface="Times New Roman" panose="02020603050405020304" pitchFamily="18" charset="0"/>
                <a:cs typeface="Times New Roman" panose="02020603050405020304" pitchFamily="18" charset="0"/>
              </a:rPr>
              <a:t>Grade &amp;</a:t>
            </a:r>
            <a:r>
              <a:rPr lang="en-US" sz="1400" b="1" baseline="0" dirty="0">
                <a:solidFill>
                  <a:schemeClr val="accent1">
                    <a:lumMod val="75000"/>
                  </a:schemeClr>
                </a:solidFill>
                <a:latin typeface="Times New Roman" panose="02020603050405020304" pitchFamily="18" charset="0"/>
                <a:cs typeface="Times New Roman" panose="02020603050405020304" pitchFamily="18" charset="0"/>
              </a:rPr>
              <a:t> Sub-Grade Wise </a:t>
            </a:r>
            <a:r>
              <a:rPr lang="en-US" sz="1400" b="1" baseline="0" dirty="0" err="1">
                <a:solidFill>
                  <a:schemeClr val="accent1">
                    <a:lumMod val="75000"/>
                  </a:schemeClr>
                </a:solidFill>
                <a:latin typeface="Times New Roman" panose="02020603050405020304" pitchFamily="18" charset="0"/>
                <a:cs typeface="Times New Roman" panose="02020603050405020304" pitchFamily="18" charset="0"/>
              </a:rPr>
              <a:t>Revol</a:t>
            </a:r>
            <a:r>
              <a:rPr lang="en-US" sz="1400" b="1" baseline="0" dirty="0">
                <a:solidFill>
                  <a:schemeClr val="accent1">
                    <a:lumMod val="75000"/>
                  </a:schemeClr>
                </a:solidFill>
                <a:latin typeface="Times New Roman" panose="02020603050405020304" pitchFamily="18" charset="0"/>
                <a:cs typeface="Times New Roman" panose="02020603050405020304" pitchFamily="18" charset="0"/>
              </a:rPr>
              <a:t> Balance</a:t>
            </a:r>
          </a:p>
        </c:rich>
      </c:tx>
      <c:layout>
        <c:manualLayout>
          <c:xMode val="edge"/>
          <c:yMode val="edge"/>
          <c:x val="0.33206058877249606"/>
          <c:y val="2.760108093256518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1">
                  <a:lumMod val="7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threePt" dir="t"/>
          </a:scene3d>
          <a:sp3d>
            <a:bevelT w="139700" h="139700"/>
          </a:sp3d>
        </c:spPr>
        <c:marker>
          <c:symbol val="none"/>
        </c:marker>
        <c:dLbl>
          <c:idx val="0"/>
          <c:numFmt formatCode="0.00,,&quot;M&quot;"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threePt" dir="t"/>
          </a:scene3d>
          <a:sp3d>
            <a:bevelT w="139700" h="139700"/>
          </a:sp3d>
        </c:spPr>
      </c:pivotFmt>
      <c:pivotFmt>
        <c:idx val="2"/>
        <c:spPr>
          <a:solidFill>
            <a:schemeClr val="accent1"/>
          </a:solidFill>
          <a:ln>
            <a:noFill/>
          </a:ln>
          <a:effectLst/>
          <a:scene3d>
            <a:camera prst="orthographicFront"/>
            <a:lightRig rig="threePt" dir="t"/>
          </a:scene3d>
          <a:sp3d>
            <a:bevelT w="139700" h="139700"/>
          </a:sp3d>
        </c:spPr>
      </c:pivotFmt>
      <c:pivotFmt>
        <c:idx val="3"/>
        <c:spPr>
          <a:solidFill>
            <a:schemeClr val="accent1"/>
          </a:solidFill>
          <a:ln>
            <a:noFill/>
          </a:ln>
          <a:effectLst/>
          <a:scene3d>
            <a:camera prst="orthographicFront"/>
            <a:lightRig rig="threePt" dir="t"/>
          </a:scene3d>
          <a:sp3d>
            <a:bevelT w="139700" h="139700"/>
          </a:sp3d>
        </c:spPr>
      </c:pivotFmt>
      <c:pivotFmt>
        <c:idx val="4"/>
        <c:spPr>
          <a:solidFill>
            <a:schemeClr val="accent1"/>
          </a:solidFill>
          <a:ln>
            <a:noFill/>
          </a:ln>
          <a:effectLst/>
          <a:scene3d>
            <a:camera prst="orthographicFront"/>
            <a:lightRig rig="threePt" dir="t"/>
          </a:scene3d>
          <a:sp3d>
            <a:bevelT w="139700" h="139700"/>
          </a:sp3d>
        </c:spPr>
      </c:pivotFmt>
      <c:pivotFmt>
        <c:idx val="5"/>
        <c:spPr>
          <a:solidFill>
            <a:schemeClr val="accent1"/>
          </a:solidFill>
          <a:ln>
            <a:noFill/>
          </a:ln>
          <a:effectLst/>
          <a:scene3d>
            <a:camera prst="orthographicFront"/>
            <a:lightRig rig="threePt" dir="t"/>
          </a:scene3d>
          <a:sp3d>
            <a:bevelT w="139700" h="139700"/>
          </a:sp3d>
        </c:spPr>
      </c:pivotFmt>
      <c:pivotFmt>
        <c:idx val="6"/>
        <c:spPr>
          <a:solidFill>
            <a:schemeClr val="accent1"/>
          </a:solidFill>
          <a:ln>
            <a:noFill/>
          </a:ln>
          <a:effectLst/>
          <a:scene3d>
            <a:camera prst="orthographicFront"/>
            <a:lightRig rig="threePt" dir="t"/>
          </a:scene3d>
          <a:sp3d>
            <a:bevelT w="139700" h="139700"/>
          </a:sp3d>
        </c:spPr>
      </c:pivotFmt>
      <c:pivotFmt>
        <c:idx val="7"/>
        <c:spPr>
          <a:solidFill>
            <a:schemeClr val="accent1"/>
          </a:solidFill>
          <a:ln>
            <a:noFill/>
          </a:ln>
          <a:effectLst/>
          <a:scene3d>
            <a:camera prst="orthographicFront"/>
            <a:lightRig rig="threePt" dir="t"/>
          </a:scene3d>
          <a:sp3d>
            <a:bevelT w="139700" h="139700"/>
          </a:sp3d>
        </c:spPr>
      </c:pivotFmt>
      <c:pivotFmt>
        <c:idx val="8"/>
        <c:spPr>
          <a:solidFill>
            <a:schemeClr val="accent1"/>
          </a:solidFill>
          <a:ln>
            <a:noFill/>
          </a:ln>
          <a:effectLst/>
          <a:scene3d>
            <a:camera prst="orthographicFront"/>
            <a:lightRig rig="threePt" dir="t"/>
          </a:scene3d>
          <a:sp3d>
            <a:bevelT w="139700" h="139700"/>
          </a:sp3d>
        </c:spPr>
      </c:pivotFmt>
      <c:pivotFmt>
        <c:idx val="9"/>
        <c:spPr>
          <a:solidFill>
            <a:schemeClr val="accent1"/>
          </a:solidFill>
          <a:ln>
            <a:noFill/>
          </a:ln>
          <a:effectLst/>
          <a:scene3d>
            <a:camera prst="orthographicFront"/>
            <a:lightRig rig="threePt" dir="t"/>
          </a:scene3d>
          <a:sp3d>
            <a:bevelT w="139700" h="139700"/>
          </a:sp3d>
        </c:spPr>
      </c:pivotFmt>
      <c:pivotFmt>
        <c:idx val="10"/>
        <c:spPr>
          <a:solidFill>
            <a:schemeClr val="accent1"/>
          </a:solidFill>
          <a:ln>
            <a:noFill/>
          </a:ln>
          <a:effectLst/>
          <a:scene3d>
            <a:camera prst="orthographicFront"/>
            <a:lightRig rig="threePt" dir="t"/>
          </a:scene3d>
          <a:sp3d>
            <a:bevelT w="139700" h="139700"/>
          </a:sp3d>
        </c:spPr>
      </c:pivotFmt>
      <c:pivotFmt>
        <c:idx val="11"/>
        <c:spPr>
          <a:solidFill>
            <a:schemeClr val="accent1"/>
          </a:solidFill>
          <a:ln>
            <a:noFill/>
          </a:ln>
          <a:effectLst/>
          <a:scene3d>
            <a:camera prst="orthographicFront"/>
            <a:lightRig rig="threePt" dir="t"/>
          </a:scene3d>
          <a:sp3d>
            <a:bevelT w="139700" h="139700"/>
          </a:sp3d>
        </c:spPr>
      </c:pivotFmt>
      <c:pivotFmt>
        <c:idx val="12"/>
        <c:spPr>
          <a:solidFill>
            <a:schemeClr val="accent1"/>
          </a:solidFill>
          <a:ln>
            <a:noFill/>
          </a:ln>
          <a:effectLst/>
          <a:scene3d>
            <a:camera prst="orthographicFront"/>
            <a:lightRig rig="threePt" dir="t"/>
          </a:scene3d>
          <a:sp3d>
            <a:bevelT w="139700" h="139700"/>
          </a:sp3d>
        </c:spPr>
      </c:pivotFmt>
      <c:pivotFmt>
        <c:idx val="13"/>
        <c:spPr>
          <a:solidFill>
            <a:schemeClr val="accent1"/>
          </a:solidFill>
          <a:ln>
            <a:noFill/>
          </a:ln>
          <a:effectLst/>
          <a:scene3d>
            <a:camera prst="orthographicFront"/>
            <a:lightRig rig="threePt" dir="t"/>
          </a:scene3d>
          <a:sp3d>
            <a:bevelT w="139700" h="139700"/>
          </a:sp3d>
        </c:spPr>
      </c:pivotFmt>
      <c:pivotFmt>
        <c:idx val="14"/>
        <c:spPr>
          <a:solidFill>
            <a:schemeClr val="accent1"/>
          </a:solidFill>
          <a:ln>
            <a:noFill/>
          </a:ln>
          <a:effectLst/>
          <a:scene3d>
            <a:camera prst="orthographicFront"/>
            <a:lightRig rig="threePt" dir="t"/>
          </a:scene3d>
          <a:sp3d>
            <a:bevelT w="139700" h="139700"/>
          </a:sp3d>
        </c:spPr>
      </c:pivotFmt>
      <c:pivotFmt>
        <c:idx val="15"/>
        <c:spPr>
          <a:solidFill>
            <a:schemeClr val="accent1"/>
          </a:solidFill>
          <a:ln>
            <a:noFill/>
          </a:ln>
          <a:effectLst/>
          <a:scene3d>
            <a:camera prst="orthographicFront"/>
            <a:lightRig rig="threePt" dir="t"/>
          </a:scene3d>
          <a:sp3d>
            <a:bevelT w="139700" h="139700"/>
          </a:sp3d>
        </c:spPr>
      </c:pivotFmt>
      <c:pivotFmt>
        <c:idx val="16"/>
        <c:spPr>
          <a:solidFill>
            <a:schemeClr val="accent1"/>
          </a:solidFill>
          <a:ln>
            <a:noFill/>
          </a:ln>
          <a:effectLst/>
          <a:scene3d>
            <a:camera prst="orthographicFront"/>
            <a:lightRig rig="threePt" dir="t"/>
          </a:scene3d>
          <a:sp3d>
            <a:bevelT w="139700" h="139700"/>
          </a:sp3d>
        </c:spPr>
      </c:pivotFmt>
      <c:pivotFmt>
        <c:idx val="17"/>
        <c:spPr>
          <a:solidFill>
            <a:schemeClr val="accent1"/>
          </a:solidFill>
          <a:ln>
            <a:noFill/>
          </a:ln>
          <a:effectLst/>
          <a:scene3d>
            <a:camera prst="orthographicFront"/>
            <a:lightRig rig="threePt" dir="t"/>
          </a:scene3d>
          <a:sp3d>
            <a:bevelT w="139700" h="139700"/>
          </a:sp3d>
        </c:spPr>
      </c:pivotFmt>
      <c:pivotFmt>
        <c:idx val="18"/>
        <c:spPr>
          <a:solidFill>
            <a:schemeClr val="accent1"/>
          </a:solidFill>
          <a:ln>
            <a:noFill/>
          </a:ln>
          <a:effectLst/>
          <a:scene3d>
            <a:camera prst="orthographicFront"/>
            <a:lightRig rig="threePt" dir="t"/>
          </a:scene3d>
          <a:sp3d>
            <a:bevelT w="139700" h="139700"/>
          </a:sp3d>
        </c:spPr>
      </c:pivotFmt>
      <c:pivotFmt>
        <c:idx val="19"/>
        <c:spPr>
          <a:solidFill>
            <a:schemeClr val="accent1"/>
          </a:solidFill>
          <a:ln>
            <a:noFill/>
          </a:ln>
          <a:effectLst/>
          <a:scene3d>
            <a:camera prst="orthographicFront"/>
            <a:lightRig rig="threePt" dir="t"/>
          </a:scene3d>
          <a:sp3d>
            <a:bevelT w="139700" h="139700"/>
          </a:sp3d>
        </c:spPr>
      </c:pivotFmt>
      <c:pivotFmt>
        <c:idx val="20"/>
        <c:spPr>
          <a:solidFill>
            <a:schemeClr val="accent1"/>
          </a:solidFill>
          <a:ln>
            <a:noFill/>
          </a:ln>
          <a:effectLst/>
          <a:scene3d>
            <a:camera prst="orthographicFront"/>
            <a:lightRig rig="threePt" dir="t"/>
          </a:scene3d>
          <a:sp3d>
            <a:bevelT w="139700" h="139700"/>
          </a:sp3d>
        </c:spPr>
      </c:pivotFmt>
      <c:pivotFmt>
        <c:idx val="21"/>
        <c:spPr>
          <a:solidFill>
            <a:schemeClr val="accent1"/>
          </a:solidFill>
          <a:ln>
            <a:noFill/>
          </a:ln>
          <a:effectLst/>
          <a:scene3d>
            <a:camera prst="orthographicFront"/>
            <a:lightRig rig="threePt" dir="t"/>
          </a:scene3d>
          <a:sp3d>
            <a:bevelT w="139700" h="139700"/>
          </a:sp3d>
        </c:spPr>
      </c:pivotFmt>
      <c:pivotFmt>
        <c:idx val="22"/>
        <c:spPr>
          <a:solidFill>
            <a:schemeClr val="accent1"/>
          </a:solidFill>
          <a:ln>
            <a:noFill/>
          </a:ln>
          <a:effectLst/>
          <a:scene3d>
            <a:camera prst="orthographicFront"/>
            <a:lightRig rig="threePt" dir="t"/>
          </a:scene3d>
          <a:sp3d>
            <a:bevelT w="139700" h="139700"/>
          </a:sp3d>
        </c:spPr>
      </c:pivotFmt>
      <c:pivotFmt>
        <c:idx val="23"/>
        <c:spPr>
          <a:solidFill>
            <a:schemeClr val="accent1"/>
          </a:solidFill>
          <a:ln>
            <a:noFill/>
          </a:ln>
          <a:effectLst/>
          <a:scene3d>
            <a:camera prst="orthographicFront"/>
            <a:lightRig rig="threePt" dir="t"/>
          </a:scene3d>
          <a:sp3d>
            <a:bevelT w="139700" h="139700"/>
          </a:sp3d>
        </c:spPr>
      </c:pivotFmt>
      <c:pivotFmt>
        <c:idx val="24"/>
        <c:spPr>
          <a:solidFill>
            <a:schemeClr val="accent1"/>
          </a:solidFill>
          <a:ln>
            <a:noFill/>
          </a:ln>
          <a:effectLst/>
          <a:scene3d>
            <a:camera prst="orthographicFront"/>
            <a:lightRig rig="threePt" dir="t"/>
          </a:scene3d>
          <a:sp3d>
            <a:bevelT w="139700" h="139700"/>
          </a:sp3d>
        </c:spPr>
      </c:pivotFmt>
      <c:pivotFmt>
        <c:idx val="25"/>
        <c:spPr>
          <a:solidFill>
            <a:schemeClr val="accent1"/>
          </a:solidFill>
          <a:ln>
            <a:noFill/>
          </a:ln>
          <a:effectLst/>
          <a:scene3d>
            <a:camera prst="orthographicFront"/>
            <a:lightRig rig="threePt" dir="t"/>
          </a:scene3d>
          <a:sp3d>
            <a:bevelT w="139700" h="139700"/>
          </a:sp3d>
        </c:spPr>
      </c:pivotFmt>
      <c:pivotFmt>
        <c:idx val="26"/>
        <c:spPr>
          <a:solidFill>
            <a:schemeClr val="accent1"/>
          </a:solidFill>
          <a:ln>
            <a:noFill/>
          </a:ln>
          <a:effectLst/>
          <a:scene3d>
            <a:camera prst="orthographicFront"/>
            <a:lightRig rig="threePt" dir="t"/>
          </a:scene3d>
          <a:sp3d>
            <a:bevelT w="139700" h="139700"/>
          </a:sp3d>
        </c:spPr>
      </c:pivotFmt>
      <c:pivotFmt>
        <c:idx val="27"/>
        <c:spPr>
          <a:solidFill>
            <a:schemeClr val="accent1"/>
          </a:solidFill>
          <a:ln>
            <a:noFill/>
          </a:ln>
          <a:effectLst/>
          <a:scene3d>
            <a:camera prst="orthographicFront"/>
            <a:lightRig rig="threePt" dir="t"/>
          </a:scene3d>
          <a:sp3d>
            <a:bevelT w="139700" h="139700"/>
          </a:sp3d>
        </c:spPr>
      </c:pivotFmt>
      <c:pivotFmt>
        <c:idx val="28"/>
        <c:spPr>
          <a:solidFill>
            <a:schemeClr val="accent1"/>
          </a:solidFill>
          <a:ln>
            <a:noFill/>
          </a:ln>
          <a:effectLst/>
          <a:scene3d>
            <a:camera prst="orthographicFront"/>
            <a:lightRig rig="threePt" dir="t"/>
          </a:scene3d>
          <a:sp3d>
            <a:bevelT w="139700" h="139700"/>
          </a:sp3d>
        </c:spPr>
      </c:pivotFmt>
      <c:pivotFmt>
        <c:idx val="29"/>
        <c:spPr>
          <a:solidFill>
            <a:schemeClr val="accent1"/>
          </a:solidFill>
          <a:ln>
            <a:noFill/>
          </a:ln>
          <a:effectLst/>
          <a:scene3d>
            <a:camera prst="orthographicFront"/>
            <a:lightRig rig="threePt" dir="t"/>
          </a:scene3d>
          <a:sp3d>
            <a:bevelT w="139700" h="139700"/>
          </a:sp3d>
        </c:spPr>
      </c:pivotFmt>
      <c:pivotFmt>
        <c:idx val="30"/>
        <c:spPr>
          <a:solidFill>
            <a:schemeClr val="accent1"/>
          </a:solidFill>
          <a:ln>
            <a:noFill/>
          </a:ln>
          <a:effectLst/>
          <a:scene3d>
            <a:camera prst="orthographicFront"/>
            <a:lightRig rig="threePt" dir="t"/>
          </a:scene3d>
          <a:sp3d>
            <a:bevelT w="139700" h="139700"/>
          </a:sp3d>
        </c:spPr>
      </c:pivotFmt>
      <c:pivotFmt>
        <c:idx val="31"/>
        <c:spPr>
          <a:solidFill>
            <a:schemeClr val="accent1"/>
          </a:solidFill>
          <a:ln>
            <a:noFill/>
          </a:ln>
          <a:effectLst/>
          <a:scene3d>
            <a:camera prst="orthographicFront"/>
            <a:lightRig rig="threePt" dir="t"/>
          </a:scene3d>
          <a:sp3d>
            <a:bevelT w="139700" h="139700"/>
          </a:sp3d>
        </c:spPr>
      </c:pivotFmt>
      <c:pivotFmt>
        <c:idx val="32"/>
        <c:spPr>
          <a:solidFill>
            <a:schemeClr val="accent1"/>
          </a:solidFill>
          <a:ln>
            <a:noFill/>
          </a:ln>
          <a:effectLst/>
          <a:scene3d>
            <a:camera prst="orthographicFront"/>
            <a:lightRig rig="threePt" dir="t"/>
          </a:scene3d>
          <a:sp3d>
            <a:bevelT w="139700" h="139700"/>
          </a:sp3d>
        </c:spPr>
      </c:pivotFmt>
      <c:pivotFmt>
        <c:idx val="33"/>
        <c:spPr>
          <a:solidFill>
            <a:schemeClr val="accent1"/>
          </a:solidFill>
          <a:ln>
            <a:noFill/>
          </a:ln>
          <a:effectLst/>
          <a:scene3d>
            <a:camera prst="orthographicFront"/>
            <a:lightRig rig="threePt" dir="t"/>
          </a:scene3d>
          <a:sp3d>
            <a:bevelT w="139700" h="139700"/>
          </a:sp3d>
        </c:spPr>
      </c:pivotFmt>
      <c:pivotFmt>
        <c:idx val="34"/>
        <c:spPr>
          <a:solidFill>
            <a:schemeClr val="accent1"/>
          </a:solidFill>
          <a:ln>
            <a:noFill/>
          </a:ln>
          <a:effectLst/>
          <a:scene3d>
            <a:camera prst="orthographicFront"/>
            <a:lightRig rig="threePt" dir="t"/>
          </a:scene3d>
          <a:sp3d>
            <a:bevelT w="139700" h="139700"/>
          </a:sp3d>
        </c:spPr>
      </c:pivotFmt>
      <c:pivotFmt>
        <c:idx val="35"/>
        <c:spPr>
          <a:solidFill>
            <a:schemeClr val="accent1"/>
          </a:solidFill>
          <a:ln>
            <a:noFill/>
          </a:ln>
          <a:effectLst/>
          <a:scene3d>
            <a:camera prst="orthographicFront"/>
            <a:lightRig rig="threePt" dir="t"/>
          </a:scene3d>
          <a:sp3d>
            <a:bevelT w="139700" h="139700"/>
          </a:sp3d>
        </c:spPr>
      </c:pivotFmt>
      <c:pivotFmt>
        <c:idx val="36"/>
        <c:spPr>
          <a:solidFill>
            <a:schemeClr val="accent1"/>
          </a:solidFill>
          <a:ln>
            <a:noFill/>
          </a:ln>
          <a:effectLst/>
          <a:scene3d>
            <a:camera prst="orthographicFront"/>
            <a:lightRig rig="threePt" dir="t"/>
          </a:scene3d>
          <a:sp3d>
            <a:bevelT w="139700" h="139700"/>
          </a:sp3d>
        </c:spPr>
      </c:pivotFmt>
      <c:pivotFmt>
        <c:idx val="37"/>
        <c:spPr>
          <a:solidFill>
            <a:schemeClr val="accent1"/>
          </a:solidFill>
          <a:ln>
            <a:noFill/>
          </a:ln>
          <a:effectLst/>
          <a:scene3d>
            <a:camera prst="orthographicFront"/>
            <a:lightRig rig="threePt" dir="t"/>
          </a:scene3d>
          <a:sp3d>
            <a:bevelT w="139700" h="139700"/>
          </a:sp3d>
        </c:spPr>
      </c:pivotFmt>
      <c:pivotFmt>
        <c:idx val="38"/>
        <c:spPr>
          <a:solidFill>
            <a:schemeClr val="accent1"/>
          </a:solidFill>
          <a:ln>
            <a:noFill/>
          </a:ln>
          <a:effectLst/>
          <a:scene3d>
            <a:camera prst="orthographicFront"/>
            <a:lightRig rig="threePt" dir="t"/>
          </a:scene3d>
          <a:sp3d>
            <a:bevelT w="139700" h="139700"/>
          </a:sp3d>
        </c:spPr>
        <c:marker>
          <c:symbol val="none"/>
        </c:marker>
        <c:dLbl>
          <c:idx val="0"/>
          <c:numFmt formatCode="0.00,,&quot;M&quot;"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cene3d>
            <a:camera prst="orthographicFront"/>
            <a:lightRig rig="threePt" dir="t"/>
          </a:scene3d>
          <a:sp3d>
            <a:bevelT w="139700" h="139700"/>
          </a:sp3d>
        </c:spPr>
      </c:pivotFmt>
      <c:pivotFmt>
        <c:idx val="40"/>
        <c:spPr>
          <a:solidFill>
            <a:schemeClr val="accent1"/>
          </a:solidFill>
          <a:ln>
            <a:noFill/>
          </a:ln>
          <a:effectLst/>
          <a:scene3d>
            <a:camera prst="orthographicFront"/>
            <a:lightRig rig="threePt" dir="t"/>
          </a:scene3d>
          <a:sp3d>
            <a:bevelT w="139700" h="139700"/>
          </a:sp3d>
        </c:spPr>
      </c:pivotFmt>
      <c:pivotFmt>
        <c:idx val="41"/>
        <c:spPr>
          <a:solidFill>
            <a:schemeClr val="accent1"/>
          </a:solidFill>
          <a:ln>
            <a:noFill/>
          </a:ln>
          <a:effectLst/>
          <a:scene3d>
            <a:camera prst="orthographicFront"/>
            <a:lightRig rig="threePt" dir="t"/>
          </a:scene3d>
          <a:sp3d>
            <a:bevelT w="139700" h="139700"/>
          </a:sp3d>
        </c:spPr>
      </c:pivotFmt>
      <c:pivotFmt>
        <c:idx val="42"/>
        <c:spPr>
          <a:solidFill>
            <a:schemeClr val="accent1"/>
          </a:solidFill>
          <a:ln>
            <a:noFill/>
          </a:ln>
          <a:effectLst/>
          <a:scene3d>
            <a:camera prst="orthographicFront"/>
            <a:lightRig rig="threePt" dir="t"/>
          </a:scene3d>
          <a:sp3d>
            <a:bevelT w="139700" h="139700"/>
          </a:sp3d>
        </c:spPr>
      </c:pivotFmt>
      <c:pivotFmt>
        <c:idx val="43"/>
        <c:spPr>
          <a:solidFill>
            <a:schemeClr val="accent1"/>
          </a:solidFill>
          <a:ln>
            <a:noFill/>
          </a:ln>
          <a:effectLst/>
          <a:scene3d>
            <a:camera prst="orthographicFront"/>
            <a:lightRig rig="threePt" dir="t"/>
          </a:scene3d>
          <a:sp3d>
            <a:bevelT w="139700" h="139700"/>
          </a:sp3d>
        </c:spPr>
      </c:pivotFmt>
      <c:pivotFmt>
        <c:idx val="44"/>
        <c:spPr>
          <a:solidFill>
            <a:schemeClr val="accent1"/>
          </a:solidFill>
          <a:ln>
            <a:noFill/>
          </a:ln>
          <a:effectLst/>
          <a:scene3d>
            <a:camera prst="orthographicFront"/>
            <a:lightRig rig="threePt" dir="t"/>
          </a:scene3d>
          <a:sp3d>
            <a:bevelT w="139700" h="139700"/>
          </a:sp3d>
        </c:spPr>
      </c:pivotFmt>
      <c:pivotFmt>
        <c:idx val="45"/>
        <c:spPr>
          <a:solidFill>
            <a:schemeClr val="accent1"/>
          </a:solidFill>
          <a:ln>
            <a:noFill/>
          </a:ln>
          <a:effectLst/>
          <a:scene3d>
            <a:camera prst="orthographicFront"/>
            <a:lightRig rig="threePt" dir="t"/>
          </a:scene3d>
          <a:sp3d>
            <a:bevelT w="139700" h="139700"/>
          </a:sp3d>
        </c:spPr>
      </c:pivotFmt>
      <c:pivotFmt>
        <c:idx val="46"/>
        <c:spPr>
          <a:solidFill>
            <a:schemeClr val="accent1"/>
          </a:solidFill>
          <a:ln>
            <a:noFill/>
          </a:ln>
          <a:effectLst/>
          <a:scene3d>
            <a:camera prst="orthographicFront"/>
            <a:lightRig rig="threePt" dir="t"/>
          </a:scene3d>
          <a:sp3d>
            <a:bevelT w="139700" h="139700"/>
          </a:sp3d>
        </c:spPr>
      </c:pivotFmt>
      <c:pivotFmt>
        <c:idx val="47"/>
        <c:spPr>
          <a:solidFill>
            <a:schemeClr val="accent1"/>
          </a:solidFill>
          <a:ln>
            <a:noFill/>
          </a:ln>
          <a:effectLst/>
          <a:scene3d>
            <a:camera prst="orthographicFront"/>
            <a:lightRig rig="threePt" dir="t"/>
          </a:scene3d>
          <a:sp3d>
            <a:bevelT w="139700" h="139700"/>
          </a:sp3d>
        </c:spPr>
      </c:pivotFmt>
      <c:pivotFmt>
        <c:idx val="48"/>
        <c:spPr>
          <a:solidFill>
            <a:schemeClr val="accent1"/>
          </a:solidFill>
          <a:ln>
            <a:noFill/>
          </a:ln>
          <a:effectLst/>
          <a:scene3d>
            <a:camera prst="orthographicFront"/>
            <a:lightRig rig="threePt" dir="t"/>
          </a:scene3d>
          <a:sp3d>
            <a:bevelT w="139700" h="139700"/>
          </a:sp3d>
        </c:spPr>
      </c:pivotFmt>
      <c:pivotFmt>
        <c:idx val="49"/>
        <c:spPr>
          <a:solidFill>
            <a:schemeClr val="accent1"/>
          </a:solidFill>
          <a:ln>
            <a:noFill/>
          </a:ln>
          <a:effectLst/>
          <a:scene3d>
            <a:camera prst="orthographicFront"/>
            <a:lightRig rig="threePt" dir="t"/>
          </a:scene3d>
          <a:sp3d>
            <a:bevelT w="139700" h="139700"/>
          </a:sp3d>
        </c:spPr>
      </c:pivotFmt>
      <c:pivotFmt>
        <c:idx val="50"/>
        <c:spPr>
          <a:solidFill>
            <a:schemeClr val="accent1"/>
          </a:solidFill>
          <a:ln>
            <a:noFill/>
          </a:ln>
          <a:effectLst/>
          <a:scene3d>
            <a:camera prst="orthographicFront"/>
            <a:lightRig rig="threePt" dir="t"/>
          </a:scene3d>
          <a:sp3d>
            <a:bevelT w="139700" h="139700"/>
          </a:sp3d>
        </c:spPr>
      </c:pivotFmt>
      <c:pivotFmt>
        <c:idx val="51"/>
        <c:spPr>
          <a:solidFill>
            <a:schemeClr val="accent1"/>
          </a:solidFill>
          <a:ln>
            <a:noFill/>
          </a:ln>
          <a:effectLst/>
          <a:scene3d>
            <a:camera prst="orthographicFront"/>
            <a:lightRig rig="threePt" dir="t"/>
          </a:scene3d>
          <a:sp3d>
            <a:bevelT w="139700" h="139700"/>
          </a:sp3d>
        </c:spPr>
      </c:pivotFmt>
      <c:pivotFmt>
        <c:idx val="52"/>
        <c:spPr>
          <a:solidFill>
            <a:schemeClr val="accent1"/>
          </a:solidFill>
          <a:ln>
            <a:noFill/>
          </a:ln>
          <a:effectLst/>
          <a:scene3d>
            <a:camera prst="orthographicFront"/>
            <a:lightRig rig="threePt" dir="t"/>
          </a:scene3d>
          <a:sp3d>
            <a:bevelT w="139700" h="139700"/>
          </a:sp3d>
        </c:spPr>
      </c:pivotFmt>
      <c:pivotFmt>
        <c:idx val="53"/>
        <c:spPr>
          <a:solidFill>
            <a:schemeClr val="accent1"/>
          </a:solidFill>
          <a:ln>
            <a:noFill/>
          </a:ln>
          <a:effectLst/>
          <a:scene3d>
            <a:camera prst="orthographicFront"/>
            <a:lightRig rig="threePt" dir="t"/>
          </a:scene3d>
          <a:sp3d>
            <a:bevelT w="139700" h="139700"/>
          </a:sp3d>
        </c:spPr>
      </c:pivotFmt>
      <c:pivotFmt>
        <c:idx val="54"/>
        <c:spPr>
          <a:solidFill>
            <a:schemeClr val="accent1"/>
          </a:solidFill>
          <a:ln>
            <a:noFill/>
          </a:ln>
          <a:effectLst/>
          <a:scene3d>
            <a:camera prst="orthographicFront"/>
            <a:lightRig rig="threePt" dir="t"/>
          </a:scene3d>
          <a:sp3d>
            <a:bevelT w="139700" h="139700"/>
          </a:sp3d>
        </c:spPr>
      </c:pivotFmt>
      <c:pivotFmt>
        <c:idx val="55"/>
        <c:spPr>
          <a:solidFill>
            <a:schemeClr val="accent1"/>
          </a:solidFill>
          <a:ln>
            <a:noFill/>
          </a:ln>
          <a:effectLst/>
          <a:scene3d>
            <a:camera prst="orthographicFront"/>
            <a:lightRig rig="threePt" dir="t"/>
          </a:scene3d>
          <a:sp3d>
            <a:bevelT w="139700" h="139700"/>
          </a:sp3d>
        </c:spPr>
      </c:pivotFmt>
      <c:pivotFmt>
        <c:idx val="56"/>
        <c:spPr>
          <a:solidFill>
            <a:schemeClr val="accent1"/>
          </a:solidFill>
          <a:ln>
            <a:noFill/>
          </a:ln>
          <a:effectLst/>
          <a:scene3d>
            <a:camera prst="orthographicFront"/>
            <a:lightRig rig="threePt" dir="t"/>
          </a:scene3d>
          <a:sp3d>
            <a:bevelT w="139700" h="139700"/>
          </a:sp3d>
        </c:spPr>
      </c:pivotFmt>
      <c:pivotFmt>
        <c:idx val="57"/>
        <c:spPr>
          <a:solidFill>
            <a:schemeClr val="accent1"/>
          </a:solidFill>
          <a:ln>
            <a:noFill/>
          </a:ln>
          <a:effectLst/>
          <a:scene3d>
            <a:camera prst="orthographicFront"/>
            <a:lightRig rig="threePt" dir="t"/>
          </a:scene3d>
          <a:sp3d>
            <a:bevelT w="139700" h="139700"/>
          </a:sp3d>
        </c:spPr>
      </c:pivotFmt>
      <c:pivotFmt>
        <c:idx val="58"/>
        <c:spPr>
          <a:solidFill>
            <a:schemeClr val="accent1"/>
          </a:solidFill>
          <a:ln>
            <a:noFill/>
          </a:ln>
          <a:effectLst/>
          <a:scene3d>
            <a:camera prst="orthographicFront"/>
            <a:lightRig rig="threePt" dir="t"/>
          </a:scene3d>
          <a:sp3d>
            <a:bevelT w="139700" h="139700"/>
          </a:sp3d>
        </c:spPr>
      </c:pivotFmt>
      <c:pivotFmt>
        <c:idx val="59"/>
        <c:spPr>
          <a:solidFill>
            <a:schemeClr val="accent1"/>
          </a:solidFill>
          <a:ln>
            <a:noFill/>
          </a:ln>
          <a:effectLst/>
          <a:scene3d>
            <a:camera prst="orthographicFront"/>
            <a:lightRig rig="threePt" dir="t"/>
          </a:scene3d>
          <a:sp3d>
            <a:bevelT w="139700" h="139700"/>
          </a:sp3d>
        </c:spPr>
      </c:pivotFmt>
      <c:pivotFmt>
        <c:idx val="60"/>
        <c:spPr>
          <a:solidFill>
            <a:schemeClr val="accent1"/>
          </a:solidFill>
          <a:ln>
            <a:noFill/>
          </a:ln>
          <a:effectLst/>
          <a:scene3d>
            <a:camera prst="orthographicFront"/>
            <a:lightRig rig="threePt" dir="t"/>
          </a:scene3d>
          <a:sp3d>
            <a:bevelT w="139700" h="139700"/>
          </a:sp3d>
        </c:spPr>
      </c:pivotFmt>
      <c:pivotFmt>
        <c:idx val="61"/>
        <c:spPr>
          <a:solidFill>
            <a:schemeClr val="accent1"/>
          </a:solidFill>
          <a:ln>
            <a:noFill/>
          </a:ln>
          <a:effectLst/>
          <a:scene3d>
            <a:camera prst="orthographicFront"/>
            <a:lightRig rig="threePt" dir="t"/>
          </a:scene3d>
          <a:sp3d>
            <a:bevelT w="139700" h="139700"/>
          </a:sp3d>
        </c:spPr>
      </c:pivotFmt>
      <c:pivotFmt>
        <c:idx val="62"/>
        <c:spPr>
          <a:solidFill>
            <a:schemeClr val="accent1"/>
          </a:solidFill>
          <a:ln>
            <a:noFill/>
          </a:ln>
          <a:effectLst/>
          <a:scene3d>
            <a:camera prst="orthographicFront"/>
            <a:lightRig rig="threePt" dir="t"/>
          </a:scene3d>
          <a:sp3d>
            <a:bevelT w="139700" h="139700"/>
          </a:sp3d>
        </c:spPr>
      </c:pivotFmt>
      <c:pivotFmt>
        <c:idx val="63"/>
        <c:spPr>
          <a:solidFill>
            <a:schemeClr val="accent1"/>
          </a:solidFill>
          <a:ln>
            <a:noFill/>
          </a:ln>
          <a:effectLst/>
          <a:scene3d>
            <a:camera prst="orthographicFront"/>
            <a:lightRig rig="threePt" dir="t"/>
          </a:scene3d>
          <a:sp3d>
            <a:bevelT w="139700" h="139700"/>
          </a:sp3d>
        </c:spPr>
      </c:pivotFmt>
      <c:pivotFmt>
        <c:idx val="64"/>
        <c:spPr>
          <a:solidFill>
            <a:schemeClr val="accent1"/>
          </a:solidFill>
          <a:ln>
            <a:noFill/>
          </a:ln>
          <a:effectLst/>
          <a:scene3d>
            <a:camera prst="orthographicFront"/>
            <a:lightRig rig="threePt" dir="t"/>
          </a:scene3d>
          <a:sp3d>
            <a:bevelT w="139700" h="139700"/>
          </a:sp3d>
        </c:spPr>
      </c:pivotFmt>
      <c:pivotFmt>
        <c:idx val="65"/>
        <c:spPr>
          <a:solidFill>
            <a:schemeClr val="accent1"/>
          </a:solidFill>
          <a:ln>
            <a:noFill/>
          </a:ln>
          <a:effectLst/>
          <a:scene3d>
            <a:camera prst="orthographicFront"/>
            <a:lightRig rig="threePt" dir="t"/>
          </a:scene3d>
          <a:sp3d>
            <a:bevelT w="139700" h="139700"/>
          </a:sp3d>
        </c:spPr>
      </c:pivotFmt>
      <c:pivotFmt>
        <c:idx val="66"/>
        <c:spPr>
          <a:solidFill>
            <a:schemeClr val="accent1"/>
          </a:solidFill>
          <a:ln>
            <a:noFill/>
          </a:ln>
          <a:effectLst/>
          <a:scene3d>
            <a:camera prst="orthographicFront"/>
            <a:lightRig rig="threePt" dir="t"/>
          </a:scene3d>
          <a:sp3d>
            <a:bevelT w="139700" h="139700"/>
          </a:sp3d>
        </c:spPr>
      </c:pivotFmt>
      <c:pivotFmt>
        <c:idx val="67"/>
        <c:spPr>
          <a:solidFill>
            <a:schemeClr val="accent1"/>
          </a:solidFill>
          <a:ln>
            <a:noFill/>
          </a:ln>
          <a:effectLst/>
          <a:scene3d>
            <a:camera prst="orthographicFront"/>
            <a:lightRig rig="threePt" dir="t"/>
          </a:scene3d>
          <a:sp3d>
            <a:bevelT w="139700" h="139700"/>
          </a:sp3d>
        </c:spPr>
      </c:pivotFmt>
      <c:pivotFmt>
        <c:idx val="68"/>
        <c:spPr>
          <a:solidFill>
            <a:schemeClr val="accent1"/>
          </a:solidFill>
          <a:ln>
            <a:noFill/>
          </a:ln>
          <a:effectLst/>
          <a:scene3d>
            <a:camera prst="orthographicFront"/>
            <a:lightRig rig="threePt" dir="t"/>
          </a:scene3d>
          <a:sp3d>
            <a:bevelT w="139700" h="139700"/>
          </a:sp3d>
        </c:spPr>
      </c:pivotFmt>
      <c:pivotFmt>
        <c:idx val="69"/>
        <c:spPr>
          <a:solidFill>
            <a:schemeClr val="accent1"/>
          </a:solidFill>
          <a:ln>
            <a:noFill/>
          </a:ln>
          <a:effectLst/>
          <a:scene3d>
            <a:camera prst="orthographicFront"/>
            <a:lightRig rig="threePt" dir="t"/>
          </a:scene3d>
          <a:sp3d>
            <a:bevelT w="139700" h="139700"/>
          </a:sp3d>
        </c:spPr>
      </c:pivotFmt>
      <c:pivotFmt>
        <c:idx val="70"/>
        <c:spPr>
          <a:solidFill>
            <a:schemeClr val="accent1"/>
          </a:solidFill>
          <a:ln>
            <a:noFill/>
          </a:ln>
          <a:effectLst/>
          <a:scene3d>
            <a:camera prst="orthographicFront"/>
            <a:lightRig rig="threePt" dir="t"/>
          </a:scene3d>
          <a:sp3d>
            <a:bevelT w="139700" h="139700"/>
          </a:sp3d>
        </c:spPr>
      </c:pivotFmt>
      <c:pivotFmt>
        <c:idx val="71"/>
        <c:spPr>
          <a:solidFill>
            <a:schemeClr val="accent1"/>
          </a:solidFill>
          <a:ln>
            <a:noFill/>
          </a:ln>
          <a:effectLst/>
          <a:scene3d>
            <a:camera prst="orthographicFront"/>
            <a:lightRig rig="threePt" dir="t"/>
          </a:scene3d>
          <a:sp3d>
            <a:bevelT w="139700" h="139700"/>
          </a:sp3d>
        </c:spPr>
      </c:pivotFmt>
      <c:pivotFmt>
        <c:idx val="72"/>
        <c:spPr>
          <a:solidFill>
            <a:schemeClr val="accent1"/>
          </a:solidFill>
          <a:ln>
            <a:noFill/>
          </a:ln>
          <a:effectLst/>
          <a:scene3d>
            <a:camera prst="orthographicFront"/>
            <a:lightRig rig="threePt" dir="t"/>
          </a:scene3d>
          <a:sp3d>
            <a:bevelT w="139700" h="139700"/>
          </a:sp3d>
        </c:spPr>
      </c:pivotFmt>
      <c:pivotFmt>
        <c:idx val="73"/>
        <c:spPr>
          <a:solidFill>
            <a:schemeClr val="accent1"/>
          </a:solidFill>
          <a:ln>
            <a:noFill/>
          </a:ln>
          <a:effectLst/>
          <a:scene3d>
            <a:camera prst="orthographicFront"/>
            <a:lightRig rig="threePt" dir="t"/>
          </a:scene3d>
          <a:sp3d>
            <a:bevelT w="139700" h="139700"/>
          </a:sp3d>
        </c:spPr>
      </c:pivotFmt>
      <c:pivotFmt>
        <c:idx val="74"/>
        <c:spPr>
          <a:gradFill flip="none" rotWithShape="1">
            <a:gsLst>
              <a:gs pos="0">
                <a:srgbClr val="FA60B1"/>
              </a:gs>
              <a:gs pos="100000">
                <a:srgbClr val="C186F6"/>
              </a:gs>
            </a:gsLst>
            <a:lin ang="5400000" scaled="1"/>
            <a:tileRect/>
          </a:gradFill>
          <a:ln>
            <a:noFill/>
          </a:ln>
          <a:effectLst/>
          <a:scene3d>
            <a:camera prst="orthographicFront"/>
            <a:lightRig rig="threePt" dir="t"/>
          </a:scene3d>
        </c:spPr>
        <c:marker>
          <c:symbol val="none"/>
        </c:marker>
        <c:dLbl>
          <c:idx val="0"/>
          <c:numFmt formatCode="0.00,,&quot;M&quot;"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76"/>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7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7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7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80"/>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8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82"/>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83"/>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84"/>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8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86"/>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8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8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8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90"/>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9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92"/>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93"/>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94"/>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9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96"/>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9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9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9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00"/>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0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02"/>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03"/>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04"/>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0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06"/>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0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0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0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10"/>
        <c:spPr>
          <a:gradFill flip="none" rotWithShape="1">
            <a:gsLst>
              <a:gs pos="0">
                <a:srgbClr val="FA60B1"/>
              </a:gs>
              <a:gs pos="100000">
                <a:srgbClr val="C186F6"/>
              </a:gs>
            </a:gsLst>
            <a:lin ang="5400000" scaled="1"/>
            <a:tileRect/>
          </a:gradFill>
          <a:ln>
            <a:noFill/>
          </a:ln>
          <a:effectLst/>
          <a:scene3d>
            <a:camera prst="orthographicFront"/>
            <a:lightRig rig="threePt" dir="t"/>
          </a:scene3d>
        </c:spPr>
        <c:marker>
          <c:symbol val="none"/>
        </c:marker>
        <c:dLbl>
          <c:idx val="0"/>
          <c:numFmt formatCode="0.00,,&quot;M&quot;"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12"/>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13"/>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14"/>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1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16"/>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1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1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1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20"/>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2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22"/>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23"/>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24"/>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2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26"/>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2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2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2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30"/>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3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32"/>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33"/>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34"/>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3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36"/>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3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3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3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40"/>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4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42"/>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43"/>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44"/>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4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46"/>
        <c:spPr>
          <a:gradFill flip="none" rotWithShape="1">
            <a:gsLst>
              <a:gs pos="0">
                <a:srgbClr val="FA60B1"/>
              </a:gs>
              <a:gs pos="100000">
                <a:srgbClr val="C186F6"/>
              </a:gs>
            </a:gsLst>
            <a:lin ang="5400000" scaled="1"/>
            <a:tileRect/>
          </a:gradFill>
          <a:ln>
            <a:noFill/>
          </a:ln>
          <a:effectLst/>
          <a:scene3d>
            <a:camera prst="orthographicFront"/>
            <a:lightRig rig="threePt" dir="t"/>
          </a:scene3d>
        </c:spPr>
        <c:marker>
          <c:symbol val="none"/>
        </c:marker>
        <c:dLbl>
          <c:idx val="0"/>
          <c:numFmt formatCode="0.00,,&quot;M&quot;"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4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4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50"/>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5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52"/>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53"/>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54"/>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5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56"/>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5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5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5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60"/>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6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62"/>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63"/>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64"/>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6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66"/>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6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6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6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70"/>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7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72"/>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73"/>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74"/>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75"/>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76"/>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77"/>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78"/>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79"/>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80"/>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
        <c:idx val="181"/>
        <c:spPr>
          <a:gradFill flip="none" rotWithShape="1">
            <a:gsLst>
              <a:gs pos="0">
                <a:srgbClr val="FA60B1"/>
              </a:gs>
              <a:gs pos="100000">
                <a:srgbClr val="C186F6"/>
              </a:gs>
            </a:gsLst>
            <a:lin ang="5400000" scaled="1"/>
            <a:tileRect/>
          </a:gradFill>
          <a:ln>
            <a:noFill/>
          </a:ln>
          <a:effectLst/>
          <a:scene3d>
            <a:camera prst="orthographicFront"/>
            <a:lightRig rig="threePt" dir="t"/>
          </a:scene3d>
        </c:spPr>
      </c:pivotFmt>
    </c:pivotFmts>
    <c:plotArea>
      <c:layout/>
      <c:barChart>
        <c:barDir val="col"/>
        <c:grouping val="clustered"/>
        <c:varyColors val="1"/>
        <c:ser>
          <c:idx val="0"/>
          <c:order val="0"/>
          <c:tx>
            <c:strRef>
              <c:f>'Grade n SubGrade'!$B$3</c:f>
              <c:strCache>
                <c:ptCount val="1"/>
                <c:pt idx="0">
                  <c:v>Total</c:v>
                </c:pt>
              </c:strCache>
            </c:strRef>
          </c:tx>
          <c:spPr>
            <a:gradFill flip="none" rotWithShape="1">
              <a:gsLst>
                <a:gs pos="21000">
                  <a:schemeClr val="accent5"/>
                </a:gs>
                <a:gs pos="66000">
                  <a:schemeClr val="tx2">
                    <a:lumMod val="40000"/>
                    <a:lumOff val="60000"/>
                  </a:schemeClr>
                </a:gs>
              </a:gsLst>
              <a:lin ang="5400000" scaled="1"/>
              <a:tileRect/>
            </a:gradFill>
            <a:scene3d>
              <a:camera prst="orthographicFront"/>
              <a:lightRig rig="threePt" dir="t"/>
            </a:scene3d>
          </c:spPr>
          <c:invertIfNegative val="0"/>
          <c:dPt>
            <c:idx val="0"/>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01-B6F0-4997-BDF3-FC360F316B13}"/>
              </c:ext>
            </c:extLst>
          </c:dPt>
          <c:dPt>
            <c:idx val="1"/>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03-B6F0-4997-BDF3-FC360F316B13}"/>
              </c:ext>
            </c:extLst>
          </c:dPt>
          <c:dPt>
            <c:idx val="2"/>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05-B6F0-4997-BDF3-FC360F316B13}"/>
              </c:ext>
            </c:extLst>
          </c:dPt>
          <c:dPt>
            <c:idx val="3"/>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07-B6F0-4997-BDF3-FC360F316B13}"/>
              </c:ext>
            </c:extLst>
          </c:dPt>
          <c:dPt>
            <c:idx val="4"/>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09-B6F0-4997-BDF3-FC360F316B13}"/>
              </c:ext>
            </c:extLst>
          </c:dPt>
          <c:dPt>
            <c:idx val="5"/>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0B-B6F0-4997-BDF3-FC360F316B13}"/>
              </c:ext>
            </c:extLst>
          </c:dPt>
          <c:dPt>
            <c:idx val="6"/>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0D-B6F0-4997-BDF3-FC360F316B13}"/>
              </c:ext>
            </c:extLst>
          </c:dPt>
          <c:dPt>
            <c:idx val="7"/>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0F-B6F0-4997-BDF3-FC360F316B13}"/>
              </c:ext>
            </c:extLst>
          </c:dPt>
          <c:dPt>
            <c:idx val="8"/>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11-B6F0-4997-BDF3-FC360F316B13}"/>
              </c:ext>
            </c:extLst>
          </c:dPt>
          <c:dPt>
            <c:idx val="9"/>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13-B6F0-4997-BDF3-FC360F316B13}"/>
              </c:ext>
            </c:extLst>
          </c:dPt>
          <c:dPt>
            <c:idx val="10"/>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15-B6F0-4997-BDF3-FC360F316B13}"/>
              </c:ext>
            </c:extLst>
          </c:dPt>
          <c:dPt>
            <c:idx val="11"/>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17-B6F0-4997-BDF3-FC360F316B13}"/>
              </c:ext>
            </c:extLst>
          </c:dPt>
          <c:dPt>
            <c:idx val="12"/>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19-B6F0-4997-BDF3-FC360F316B13}"/>
              </c:ext>
            </c:extLst>
          </c:dPt>
          <c:dPt>
            <c:idx val="13"/>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1B-B6F0-4997-BDF3-FC360F316B13}"/>
              </c:ext>
            </c:extLst>
          </c:dPt>
          <c:dPt>
            <c:idx val="14"/>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1D-B6F0-4997-BDF3-FC360F316B13}"/>
              </c:ext>
            </c:extLst>
          </c:dPt>
          <c:dPt>
            <c:idx val="15"/>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1F-B6F0-4997-BDF3-FC360F316B13}"/>
              </c:ext>
            </c:extLst>
          </c:dPt>
          <c:dPt>
            <c:idx val="16"/>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21-B6F0-4997-BDF3-FC360F316B13}"/>
              </c:ext>
            </c:extLst>
          </c:dPt>
          <c:dPt>
            <c:idx val="17"/>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23-B6F0-4997-BDF3-FC360F316B13}"/>
              </c:ext>
            </c:extLst>
          </c:dPt>
          <c:dPt>
            <c:idx val="18"/>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25-B6F0-4997-BDF3-FC360F316B13}"/>
              </c:ext>
            </c:extLst>
          </c:dPt>
          <c:dPt>
            <c:idx val="19"/>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27-B6F0-4997-BDF3-FC360F316B13}"/>
              </c:ext>
            </c:extLst>
          </c:dPt>
          <c:dPt>
            <c:idx val="20"/>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29-B6F0-4997-BDF3-FC360F316B13}"/>
              </c:ext>
            </c:extLst>
          </c:dPt>
          <c:dPt>
            <c:idx val="21"/>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2B-B6F0-4997-BDF3-FC360F316B13}"/>
              </c:ext>
            </c:extLst>
          </c:dPt>
          <c:dPt>
            <c:idx val="22"/>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2D-B6F0-4997-BDF3-FC360F316B13}"/>
              </c:ext>
            </c:extLst>
          </c:dPt>
          <c:dPt>
            <c:idx val="23"/>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2F-B6F0-4997-BDF3-FC360F316B13}"/>
              </c:ext>
            </c:extLst>
          </c:dPt>
          <c:dPt>
            <c:idx val="24"/>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31-B6F0-4997-BDF3-FC360F316B13}"/>
              </c:ext>
            </c:extLst>
          </c:dPt>
          <c:dPt>
            <c:idx val="25"/>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33-B6F0-4997-BDF3-FC360F316B13}"/>
              </c:ext>
            </c:extLst>
          </c:dPt>
          <c:dPt>
            <c:idx val="26"/>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35-B6F0-4997-BDF3-FC360F316B13}"/>
              </c:ext>
            </c:extLst>
          </c:dPt>
          <c:dPt>
            <c:idx val="27"/>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37-B6F0-4997-BDF3-FC360F316B13}"/>
              </c:ext>
            </c:extLst>
          </c:dPt>
          <c:dPt>
            <c:idx val="28"/>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39-B6F0-4997-BDF3-FC360F316B13}"/>
              </c:ext>
            </c:extLst>
          </c:dPt>
          <c:dPt>
            <c:idx val="29"/>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3B-B6F0-4997-BDF3-FC360F316B13}"/>
              </c:ext>
            </c:extLst>
          </c:dPt>
          <c:dPt>
            <c:idx val="30"/>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3D-B6F0-4997-BDF3-FC360F316B13}"/>
              </c:ext>
            </c:extLst>
          </c:dPt>
          <c:dPt>
            <c:idx val="31"/>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3F-B6F0-4997-BDF3-FC360F316B13}"/>
              </c:ext>
            </c:extLst>
          </c:dPt>
          <c:dPt>
            <c:idx val="32"/>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41-B6F0-4997-BDF3-FC360F316B13}"/>
              </c:ext>
            </c:extLst>
          </c:dPt>
          <c:dPt>
            <c:idx val="33"/>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43-B6F0-4997-BDF3-FC360F316B13}"/>
              </c:ext>
            </c:extLst>
          </c:dPt>
          <c:dPt>
            <c:idx val="34"/>
            <c:invertIfNegative val="0"/>
            <c:bubble3D val="0"/>
            <c:spPr>
              <a:gradFill flip="none" rotWithShape="1">
                <a:gsLst>
                  <a:gs pos="21000">
                    <a:schemeClr val="accent5"/>
                  </a:gs>
                  <a:gs pos="66000">
                    <a:schemeClr val="tx2">
                      <a:lumMod val="40000"/>
                      <a:lumOff val="60000"/>
                    </a:schemeClr>
                  </a:gs>
                </a:gsLst>
                <a:lin ang="5400000" scaled="1"/>
                <a:tileRect/>
              </a:gradFill>
              <a:ln>
                <a:noFill/>
              </a:ln>
              <a:effectLst/>
              <a:scene3d>
                <a:camera prst="orthographicFront"/>
                <a:lightRig rig="threePt" dir="t"/>
              </a:scene3d>
            </c:spPr>
            <c:extLst>
              <c:ext xmlns:c16="http://schemas.microsoft.com/office/drawing/2014/chart" uri="{C3380CC4-5D6E-409C-BE32-E72D297353CC}">
                <c16:uniqueId val="{00000045-B6F0-4997-BDF3-FC360F316B13}"/>
              </c:ext>
            </c:extLst>
          </c:dPt>
          <c:dLbls>
            <c:numFmt formatCode="0.00,,&quot;M&quot;" sourceLinked="0"/>
            <c:spPr>
              <a:noFill/>
              <a:ln>
                <a:noFill/>
              </a:ln>
              <a:effectLst/>
            </c:spPr>
            <c:txPr>
              <a:bodyPr rot="-5400000" spcFirstLastPara="1" vertOverflow="ellipsis" wrap="square" lIns="38100" tIns="19050" rIns="38100" bIns="19050" anchor="ctr" anchorCtr="1">
                <a:sp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'Grade n SubGrade'!$A$4:$A$46</c:f>
              <c:multiLvlStrCache>
                <c:ptCount val="35"/>
                <c:lvl>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lvl>
                <c:lvl>
                  <c:pt idx="0">
                    <c:v>A</c:v>
                  </c:pt>
                  <c:pt idx="5">
                    <c:v>B</c:v>
                  </c:pt>
                  <c:pt idx="10">
                    <c:v>C</c:v>
                  </c:pt>
                  <c:pt idx="15">
                    <c:v>D</c:v>
                  </c:pt>
                  <c:pt idx="20">
                    <c:v>E</c:v>
                  </c:pt>
                  <c:pt idx="25">
                    <c:v>F</c:v>
                  </c:pt>
                  <c:pt idx="30">
                    <c:v>G</c:v>
                  </c:pt>
                </c:lvl>
              </c:multiLvlStrCache>
            </c:multiLvlStrRef>
          </c:cat>
          <c:val>
            <c:numRef>
              <c:f>'Grade n SubGrade'!$B$4:$B$46</c:f>
              <c:numCache>
                <c:formatCode>General</c:formatCode>
                <c:ptCount val="35"/>
                <c:pt idx="0">
                  <c:v>11365196</c:v>
                </c:pt>
                <c:pt idx="1">
                  <c:v>13969094</c:v>
                </c:pt>
                <c:pt idx="2">
                  <c:v>19483428</c:v>
                </c:pt>
                <c:pt idx="3">
                  <c:v>34532280</c:v>
                </c:pt>
                <c:pt idx="4">
                  <c:v>35228239</c:v>
                </c:pt>
                <c:pt idx="5">
                  <c:v>21793280</c:v>
                </c:pt>
                <c:pt idx="6">
                  <c:v>26365118</c:v>
                </c:pt>
                <c:pt idx="7">
                  <c:v>39621477</c:v>
                </c:pt>
                <c:pt idx="8">
                  <c:v>35310303</c:v>
                </c:pt>
                <c:pt idx="9">
                  <c:v>37803425</c:v>
                </c:pt>
                <c:pt idx="10">
                  <c:v>29342410</c:v>
                </c:pt>
                <c:pt idx="11">
                  <c:v>27268151</c:v>
                </c:pt>
                <c:pt idx="12">
                  <c:v>20531370</c:v>
                </c:pt>
                <c:pt idx="13">
                  <c:v>16844609</c:v>
                </c:pt>
                <c:pt idx="14">
                  <c:v>15978874</c:v>
                </c:pt>
                <c:pt idx="15">
                  <c:v>12102991</c:v>
                </c:pt>
                <c:pt idx="16">
                  <c:v>18483338</c:v>
                </c:pt>
                <c:pt idx="17">
                  <c:v>16724907</c:v>
                </c:pt>
                <c:pt idx="18">
                  <c:v>13630270</c:v>
                </c:pt>
                <c:pt idx="19">
                  <c:v>13210044</c:v>
                </c:pt>
                <c:pt idx="20">
                  <c:v>11128103</c:v>
                </c:pt>
                <c:pt idx="21">
                  <c:v>10238741</c:v>
                </c:pt>
                <c:pt idx="22">
                  <c:v>9002794</c:v>
                </c:pt>
                <c:pt idx="23">
                  <c:v>7952134</c:v>
                </c:pt>
                <c:pt idx="24">
                  <c:v>7669868</c:v>
                </c:pt>
                <c:pt idx="25">
                  <c:v>5840746</c:v>
                </c:pt>
                <c:pt idx="26">
                  <c:v>4528248</c:v>
                </c:pt>
                <c:pt idx="27">
                  <c:v>3173399</c:v>
                </c:pt>
                <c:pt idx="28">
                  <c:v>2551064</c:v>
                </c:pt>
                <c:pt idx="29">
                  <c:v>2185974</c:v>
                </c:pt>
                <c:pt idx="30">
                  <c:v>1808763</c:v>
                </c:pt>
                <c:pt idx="31">
                  <c:v>1729627</c:v>
                </c:pt>
                <c:pt idx="32">
                  <c:v>832193</c:v>
                </c:pt>
                <c:pt idx="33">
                  <c:v>1390628</c:v>
                </c:pt>
                <c:pt idx="34">
                  <c:v>701515</c:v>
                </c:pt>
              </c:numCache>
            </c:numRef>
          </c:val>
          <c:extLst>
            <c:ext xmlns:c16="http://schemas.microsoft.com/office/drawing/2014/chart" uri="{C3380CC4-5D6E-409C-BE32-E72D297353CC}">
              <c16:uniqueId val="{00000046-B6F0-4997-BDF3-FC360F316B13}"/>
            </c:ext>
          </c:extLst>
        </c:ser>
        <c:dLbls>
          <c:dLblPos val="outEnd"/>
          <c:showLegendKey val="0"/>
          <c:showVal val="1"/>
          <c:showCatName val="0"/>
          <c:showSerName val="0"/>
          <c:showPercent val="0"/>
          <c:showBubbleSize val="0"/>
        </c:dLbls>
        <c:gapWidth val="56"/>
        <c:overlap val="-27"/>
        <c:axId val="209634991"/>
        <c:axId val="209634511"/>
      </c:barChart>
      <c:catAx>
        <c:axId val="209634991"/>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lgn="ctr">
              <a:defRPr lang="en-US" sz="1000" b="1" i="0" u="none" strike="noStrike" kern="1200" baseline="0">
                <a:solidFill>
                  <a:schemeClr val="tx1"/>
                </a:solidFill>
                <a:latin typeface="+mn-lt"/>
                <a:ea typeface="+mn-ea"/>
                <a:cs typeface="+mn-cs"/>
              </a:defRPr>
            </a:pPr>
            <a:endParaRPr lang="en-US"/>
          </a:p>
        </c:txPr>
        <c:crossAx val="209634511"/>
        <c:crosses val="autoZero"/>
        <c:auto val="1"/>
        <c:lblAlgn val="ctr"/>
        <c:lblOffset val="100"/>
        <c:noMultiLvlLbl val="0"/>
      </c:catAx>
      <c:valAx>
        <c:axId val="209634511"/>
        <c:scaling>
          <c:orientation val="minMax"/>
        </c:scaling>
        <c:delete val="1"/>
        <c:axPos val="l"/>
        <c:numFmt formatCode="General" sourceLinked="1"/>
        <c:majorTickMark val="none"/>
        <c:minorTickMark val="none"/>
        <c:tickLblPos val="nextTo"/>
        <c:crossAx val="209634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1">
          <a:lumMod val="75000"/>
        </a:schemeClr>
      </a:solidFill>
      <a:round/>
    </a:ln>
    <a:effectLst>
      <a:outerShdw blurRad="190500" dist="38100" dir="2700000" algn="tl" rotWithShape="0">
        <a:schemeClr val="bg1">
          <a:lumMod val="5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[excel_dashboard_mrunal.xlsm]Verified n non verified!PivotTable3</c:name>
    <c:fmtId val="-1"/>
  </c:pivotSource>
  <c:chart>
    <c:autoTitleDeleted val="1"/>
    <c:pivotFmts>
      <c:pivotFmt>
        <c:idx val="0"/>
        <c:marker>
          <c:symbol val="none"/>
        </c:marker>
        <c:dLbl>
          <c:idx val="0"/>
          <c:numFmt formatCode="0.00,,&quot;M&quot;" sourceLinked="0"/>
          <c:spPr>
            <a:noFill/>
            <a:ln>
              <a:noFill/>
            </a:ln>
            <a:effectLst/>
          </c:spPr>
          <c:txPr>
            <a:bodyPr rot="0" vert="horz"/>
            <a:lstStyle/>
            <a:p>
              <a:pPr>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7348777348777348"/>
              <c:y val="-0.14814814814814822"/>
            </c:manualLayout>
          </c:layout>
          <c:tx>
            <c:rich>
              <a:bodyPr rot="0" vert="horz"/>
              <a:lstStyle/>
              <a:p>
                <a:pPr>
                  <a:defRPr/>
                </a:pPr>
                <a:fld id="{7F0A0625-A89F-42D4-8927-08EB1D0EA80A}" type="CATEGORYNAME">
                  <a:rPr lang="en-US"/>
                  <a:pPr>
                    <a:defRPr/>
                  </a:pPr>
                  <a:t>[CATEGORY NAME]</a:t>
                </a:fld>
                <a:r>
                  <a:rPr lang="en-US"/>
                  <a:t> </a:t>
                </a:r>
                <a:fld id="{6C832E55-B477-44DF-A6D9-EABC5ED5C140}" type="VALUE">
                  <a:rPr lang="en-US"/>
                  <a:pPr>
                    <a:defRPr/>
                  </a:pPr>
                  <a:t>[VALUE]</a:t>
                </a:fld>
                <a:endParaRPr lang="en-US"/>
              </a:p>
            </c:rich>
          </c:tx>
          <c:numFmt formatCode="0.00,,&quot;M&quot;" sourceLinked="0"/>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5418275418275432"/>
              <c:y val="5.5555555555555469E-2"/>
            </c:manualLayout>
          </c:layout>
          <c:tx>
            <c:rich>
              <a:bodyPr rot="0" vert="horz"/>
              <a:lstStyle/>
              <a:p>
                <a:pPr>
                  <a:defRPr/>
                </a:pPr>
                <a:fld id="{F4B75B38-4676-4C20-BAE0-456A2C7BAEBD}" type="CATEGORYNAME">
                  <a:rPr lang="en-US"/>
                  <a:pPr>
                    <a:defRPr/>
                  </a:pPr>
                  <a:t>[CATEGORY NAME]</a:t>
                </a:fld>
                <a:r>
                  <a:rPr lang="en-US"/>
                  <a:t> </a:t>
                </a:r>
                <a:fld id="{406E9A7D-E6FB-4D58-8B8C-B1AA0686E367}" type="VALUE">
                  <a:rPr lang="en-US"/>
                  <a:pPr>
                    <a:defRPr/>
                  </a:pPr>
                  <a:t>[VALUE]</a:t>
                </a:fld>
                <a:endParaRPr lang="en-US"/>
              </a:p>
            </c:rich>
          </c:tx>
          <c:numFmt formatCode="0.00,,&quot;M&quot;" sourceLinked="0"/>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3"/>
        <c:marker>
          <c:symbol val="none"/>
        </c:marker>
        <c:dLbl>
          <c:idx val="0"/>
          <c:numFmt formatCode="0.00,,&quot;M&quot;" sourceLinked="0"/>
          <c:spPr>
            <a:noFill/>
            <a:ln>
              <a:noFill/>
            </a:ln>
            <a:effectLst/>
          </c:spPr>
          <c:txPr>
            <a:bodyPr rot="0" vert="horz"/>
            <a:lstStyle/>
            <a:p>
              <a:pPr>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5418275418275432"/>
              <c:y val="5.5555555555555469E-2"/>
            </c:manualLayout>
          </c:layout>
          <c:tx>
            <c:rich>
              <a:bodyPr rot="0" vert="horz"/>
              <a:lstStyle/>
              <a:p>
                <a:pPr>
                  <a:defRPr/>
                </a:pPr>
                <a:fld id="{F4B75B38-4676-4C20-BAE0-456A2C7BAEBD}" type="CATEGORYNAME">
                  <a:rPr lang="en-US"/>
                  <a:pPr>
                    <a:defRPr/>
                  </a:pPr>
                  <a:t>[CATEGORY NAME]</a:t>
                </a:fld>
                <a:r>
                  <a:rPr lang="en-US"/>
                  <a:t> </a:t>
                </a:r>
                <a:fld id="{406E9A7D-E6FB-4D58-8B8C-B1AA0686E367}" type="VALUE">
                  <a:rPr lang="en-US"/>
                  <a:pPr>
                    <a:defRPr/>
                  </a:pPr>
                  <a:t>[VALUE]</a:t>
                </a:fld>
                <a:endParaRPr lang="en-US"/>
              </a:p>
            </c:rich>
          </c:tx>
          <c:numFmt formatCode="0.00,,&quot;M&quot;" sourceLinked="0"/>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7348777348777348"/>
              <c:y val="-0.14814814814814822"/>
            </c:manualLayout>
          </c:layout>
          <c:tx>
            <c:rich>
              <a:bodyPr rot="0" vert="horz"/>
              <a:lstStyle/>
              <a:p>
                <a:pPr>
                  <a:defRPr/>
                </a:pPr>
                <a:fld id="{7F0A0625-A89F-42D4-8927-08EB1D0EA80A}" type="CATEGORYNAME">
                  <a:rPr lang="en-US"/>
                  <a:pPr>
                    <a:defRPr/>
                  </a:pPr>
                  <a:t>[CATEGORY NAME]</a:t>
                </a:fld>
                <a:r>
                  <a:rPr lang="en-US"/>
                  <a:t> </a:t>
                </a:r>
                <a:fld id="{6C832E55-B477-44DF-A6D9-EABC5ED5C140}" type="VALUE">
                  <a:rPr lang="en-US"/>
                  <a:pPr>
                    <a:defRPr/>
                  </a:pPr>
                  <a:t>[VALUE]</a:t>
                </a:fld>
                <a:endParaRPr lang="en-US"/>
              </a:p>
            </c:rich>
          </c:tx>
          <c:numFmt formatCode="0.00,,&quot;M&quot;" sourceLinked="0"/>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6"/>
        <c:marker>
          <c:symbol val="none"/>
        </c:marker>
        <c:dLbl>
          <c:idx val="0"/>
          <c:numFmt formatCode="0.00,,&quot;M&quot;" sourceLinked="0"/>
          <c:spPr>
            <a:noFill/>
            <a:ln>
              <a:noFill/>
            </a:ln>
            <a:effectLst/>
          </c:spPr>
          <c:txPr>
            <a:bodyPr rot="0" vert="horz"/>
            <a:lstStyle/>
            <a:p>
              <a:pPr>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
        <c:spPr>
          <a:solidFill>
            <a:srgbClr val="8B257F"/>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4042619672540932"/>
              <c:y val="3.6616037341923126E-2"/>
            </c:manualLayout>
          </c:layout>
          <c:tx>
            <c:rich>
              <a:bodyPr rot="0" vert="horz"/>
              <a:lstStyle/>
              <a:p>
                <a:pPr>
                  <a:defRPr/>
                </a:pPr>
                <a:fld id="{F4B75B38-4676-4C20-BAE0-456A2C7BAEBD}" type="CATEGORYNAME">
                  <a:rPr lang="en-US"/>
                  <a:pPr>
                    <a:defRPr/>
                  </a:pPr>
                  <a:t>[CATEGORY NAME]</a:t>
                </a:fld>
                <a:r>
                  <a:rPr lang="en-US"/>
                  <a:t> </a:t>
                </a:r>
                <a:fld id="{406E9A7D-E6FB-4D58-8B8C-B1AA0686E367}" type="VALUE">
                  <a:rPr lang="en-US"/>
                  <a:pPr>
                    <a:defRPr/>
                  </a:pPr>
                  <a:t>[VALUE]</a:t>
                </a:fld>
                <a:endParaRPr lang="en-US"/>
              </a:p>
            </c:rich>
          </c:tx>
          <c:numFmt formatCode="0.00,,&quot;M&quot;" sourceLinked="0"/>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8"/>
        <c:spPr>
          <a:solidFill>
            <a:srgbClr val="EAB2FC"/>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7348777348777348"/>
              <c:y val="-0.14814814814814822"/>
            </c:manualLayout>
          </c:layout>
          <c:tx>
            <c:rich>
              <a:bodyPr rot="0" vert="horz"/>
              <a:lstStyle/>
              <a:p>
                <a:pPr>
                  <a:defRPr/>
                </a:pPr>
                <a:fld id="{7F0A0625-A89F-42D4-8927-08EB1D0EA80A}" type="CATEGORYNAME">
                  <a:rPr lang="en-US"/>
                  <a:pPr>
                    <a:defRPr/>
                  </a:pPr>
                  <a:t>[CATEGORY NAME]</a:t>
                </a:fld>
                <a:r>
                  <a:rPr lang="en-US"/>
                  <a:t> </a:t>
                </a:r>
                <a:fld id="{6C832E55-B477-44DF-A6D9-EABC5ED5C140}" type="VALUE">
                  <a:rPr lang="en-US"/>
                  <a:pPr>
                    <a:defRPr/>
                  </a:pPr>
                  <a:t>[VALUE]</a:t>
                </a:fld>
                <a:endParaRPr lang="en-US"/>
              </a:p>
            </c:rich>
          </c:tx>
          <c:numFmt formatCode="0.00,,&quot;M&quot;" sourceLinked="0"/>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9"/>
        <c:marker>
          <c:symbol val="none"/>
        </c:marker>
        <c:dLbl>
          <c:idx val="0"/>
          <c:numFmt formatCode="0.00,,&quot;M&quot;" sourceLinked="0"/>
          <c:spPr>
            <a:noFill/>
            <a:ln>
              <a:noFill/>
            </a:ln>
            <a:effectLst/>
          </c:spPr>
          <c:txPr>
            <a:bodyPr rot="0" vert="horz"/>
            <a:lstStyle/>
            <a:p>
              <a:pPr>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0"/>
        <c:spPr>
          <a:solidFill>
            <a:srgbClr val="8B257F"/>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4042619672540932"/>
              <c:y val="3.6616037341923126E-2"/>
            </c:manualLayout>
          </c:layout>
          <c:tx>
            <c:rich>
              <a:bodyPr rot="0" vert="horz"/>
              <a:lstStyle/>
              <a:p>
                <a:pPr>
                  <a:defRPr/>
                </a:pPr>
                <a:fld id="{F4B75B38-4676-4C20-BAE0-456A2C7BAEBD}" type="CATEGORYNAME">
                  <a:rPr lang="en-US"/>
                  <a:pPr>
                    <a:defRPr/>
                  </a:pPr>
                  <a:t>[CATEGORY NAME]</a:t>
                </a:fld>
                <a:r>
                  <a:rPr lang="en-US"/>
                  <a:t> </a:t>
                </a:r>
                <a:fld id="{406E9A7D-E6FB-4D58-8B8C-B1AA0686E367}" type="VALUE">
                  <a:rPr lang="en-US"/>
                  <a:pPr>
                    <a:defRPr/>
                  </a:pPr>
                  <a:t>[VALUE]</a:t>
                </a:fld>
                <a:endParaRPr lang="en-US"/>
              </a:p>
            </c:rich>
          </c:tx>
          <c:numFmt formatCode="0.00,,&quot;M&quot;" sourceLinked="0"/>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1"/>
        <c:spPr>
          <a:solidFill>
            <a:srgbClr val="EAB2FC"/>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7348777348777348"/>
              <c:y val="-0.14814814814814822"/>
            </c:manualLayout>
          </c:layout>
          <c:tx>
            <c:rich>
              <a:bodyPr rot="0" vert="horz"/>
              <a:lstStyle/>
              <a:p>
                <a:pPr>
                  <a:defRPr/>
                </a:pPr>
                <a:fld id="{7F0A0625-A89F-42D4-8927-08EB1D0EA80A}" type="CATEGORYNAME">
                  <a:rPr lang="en-US"/>
                  <a:pPr>
                    <a:defRPr/>
                  </a:pPr>
                  <a:t>[CATEGORY NAME]</a:t>
                </a:fld>
                <a:r>
                  <a:rPr lang="en-US"/>
                  <a:t> </a:t>
                </a:r>
                <a:fld id="{6C832E55-B477-44DF-A6D9-EABC5ED5C140}" type="VALUE">
                  <a:rPr lang="en-US"/>
                  <a:pPr>
                    <a:defRPr/>
                  </a:pPr>
                  <a:t>[VALUE]</a:t>
                </a:fld>
                <a:endParaRPr lang="en-US"/>
              </a:p>
            </c:rich>
          </c:tx>
          <c:numFmt formatCode="0.00,,&quot;M&quot;" sourceLinked="0"/>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2"/>
        <c:marker>
          <c:symbol val="none"/>
        </c:marker>
        <c:dLbl>
          <c:idx val="0"/>
          <c:numFmt formatCode="0.00,,&quot;M&quot;" sourceLinked="0"/>
          <c:spPr>
            <a:noFill/>
            <a:ln>
              <a:noFill/>
            </a:ln>
            <a:effectLst/>
          </c:spPr>
          <c:txPr>
            <a:bodyPr rot="0" vert="horz"/>
            <a:lstStyle/>
            <a:p>
              <a:pPr>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3"/>
        <c:spPr>
          <a:solidFill>
            <a:srgbClr val="8B257F"/>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4042619672540932"/>
              <c:y val="3.6616037341923126E-2"/>
            </c:manualLayout>
          </c:layout>
          <c:tx>
            <c:rich>
              <a:bodyPr rot="0" vert="horz"/>
              <a:lstStyle/>
              <a:p>
                <a:pPr>
                  <a:defRPr/>
                </a:pPr>
                <a:fld id="{F4B75B38-4676-4C20-BAE0-456A2C7BAEBD}" type="CATEGORYNAME">
                  <a:rPr lang="en-US"/>
                  <a:pPr>
                    <a:defRPr/>
                  </a:pPr>
                  <a:t>[CATEGORY NAME]</a:t>
                </a:fld>
                <a:r>
                  <a:rPr lang="en-US"/>
                  <a:t> </a:t>
                </a:r>
                <a:fld id="{406E9A7D-E6FB-4D58-8B8C-B1AA0686E367}" type="VALUE">
                  <a:rPr lang="en-US"/>
                  <a:pPr>
                    <a:defRPr/>
                  </a:pPr>
                  <a:t>[VALUE]</a:t>
                </a:fld>
                <a:endParaRPr lang="en-US"/>
              </a:p>
            </c:rich>
          </c:tx>
          <c:numFmt formatCode="0.00,,&quot;M&quot;" sourceLinked="0"/>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4"/>
        <c:spPr>
          <a:solidFill>
            <a:srgbClr val="EAB2FC"/>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7348777348777348"/>
              <c:y val="-0.14814814814814822"/>
            </c:manualLayout>
          </c:layout>
          <c:tx>
            <c:rich>
              <a:bodyPr rot="0" vert="horz"/>
              <a:lstStyle/>
              <a:p>
                <a:pPr>
                  <a:defRPr/>
                </a:pPr>
                <a:fld id="{7F0A0625-A89F-42D4-8927-08EB1D0EA80A}" type="CATEGORYNAME">
                  <a:rPr lang="en-US"/>
                  <a:pPr>
                    <a:defRPr/>
                  </a:pPr>
                  <a:t>[CATEGORY NAME]</a:t>
                </a:fld>
                <a:r>
                  <a:rPr lang="en-US"/>
                  <a:t> </a:t>
                </a:r>
                <a:fld id="{6C832E55-B477-44DF-A6D9-EABC5ED5C140}" type="VALUE">
                  <a:rPr lang="en-US"/>
                  <a:pPr>
                    <a:defRPr/>
                  </a:pPr>
                  <a:t>[VALUE]</a:t>
                </a:fld>
                <a:endParaRPr lang="en-US"/>
              </a:p>
            </c:rich>
          </c:tx>
          <c:numFmt formatCode="0.00,,&quot;M&quot;" sourceLinked="0"/>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3405271423227929E-2"/>
          <c:y val="0.12725192497713275"/>
          <c:w val="0.90228396194821014"/>
          <c:h val="0.87068382108258269"/>
        </c:manualLayout>
      </c:layout>
      <c:pie3DChart>
        <c:varyColors val="1"/>
        <c:ser>
          <c:idx val="0"/>
          <c:order val="0"/>
          <c:tx>
            <c:strRef>
              <c:f>'Verified n non verified'!$B$3</c:f>
              <c:strCache>
                <c:ptCount val="1"/>
                <c:pt idx="0">
                  <c:v>Total</c:v>
                </c:pt>
              </c:strCache>
            </c:strRef>
          </c:tx>
          <c:explosion val="4"/>
          <c:dPt>
            <c:idx val="0"/>
            <c:bubble3D val="0"/>
            <c:spPr>
              <a:solidFill>
                <a:srgbClr val="8B257F"/>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581D-4D71-BB25-8B354E56346B}"/>
              </c:ext>
            </c:extLst>
          </c:dPt>
          <c:dPt>
            <c:idx val="1"/>
            <c:bubble3D val="0"/>
            <c:spPr>
              <a:solidFill>
                <a:srgbClr val="EAB2FC"/>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581D-4D71-BB25-8B354E56346B}"/>
              </c:ext>
            </c:extLst>
          </c:dPt>
          <c:dLbls>
            <c:dLbl>
              <c:idx val="0"/>
              <c:layout>
                <c:manualLayout>
                  <c:x val="-0.19371884265767056"/>
                  <c:y val="7.6886768307791661E-2"/>
                </c:manualLayout>
              </c:layout>
              <c:tx>
                <c:rich>
                  <a:bodyPr/>
                  <a:lstStyle/>
                  <a:p>
                    <a:fld id="{F4B75B38-4676-4C20-BAE0-456A2C7BAEBD}" type="CATEGORYNAME">
                      <a:rPr lang="en-US"/>
                      <a:pPr/>
                      <a:t>[CATEGORY NAME]</a:t>
                    </a:fld>
                    <a:r>
                      <a:rPr lang="en-US"/>
                      <a:t> </a:t>
                    </a:r>
                    <a:fld id="{406E9A7D-E6FB-4D58-8B8C-B1AA0686E367}" type="VALUE">
                      <a:rPr lang="en-US"/>
                      <a:pPr/>
                      <a:t>[VALUE]</a:t>
                    </a:fld>
                    <a:endParaRPr lang="en-US"/>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81D-4D71-BB25-8B354E56346B}"/>
                </c:ext>
              </c:extLst>
            </c:dLbl>
            <c:dLbl>
              <c:idx val="1"/>
              <c:layout>
                <c:manualLayout>
                  <c:x val="0.27348777348777348"/>
                  <c:y val="-0.14814814814814822"/>
                </c:manualLayout>
              </c:layout>
              <c:tx>
                <c:rich>
                  <a:bodyPr/>
                  <a:lstStyle/>
                  <a:p>
                    <a:fld id="{7F0A0625-A89F-42D4-8927-08EB1D0EA80A}" type="CATEGORYNAME">
                      <a:rPr lang="en-US"/>
                      <a:pPr/>
                      <a:t>[CATEGORY NAME]</a:t>
                    </a:fld>
                    <a:r>
                      <a:rPr lang="en-US"/>
                      <a:t> </a:t>
                    </a:r>
                    <a:fld id="{6C832E55-B477-44DF-A6D9-EABC5ED5C140}" type="VALUE">
                      <a:rPr lang="en-US"/>
                      <a:pPr/>
                      <a:t>[VALUE]</a:t>
                    </a:fld>
                    <a:endParaRPr lang="en-US"/>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81D-4D71-BB25-8B354E56346B}"/>
                </c:ext>
              </c:extLst>
            </c:dLbl>
            <c:numFmt formatCode="0.00,,&quot;M&quot;" sourceLinked="0"/>
            <c:spPr>
              <a:noFill/>
              <a:ln>
                <a:noFill/>
              </a:ln>
              <a:effectLst/>
            </c:spPr>
            <c:txPr>
              <a:bodyPr rot="0" vert="horz"/>
              <a:lstStyle/>
              <a:p>
                <a:pPr>
                  <a:defRPr sz="1400" b="0">
                    <a:latin typeface="Times New Roman" panose="02020603050405020304" pitchFamily="18" charset="0"/>
                    <a:cs typeface="Times New Roman" panose="02020603050405020304" pitchFamily="18"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'Verified n non verified'!$A$4:$A$6</c:f>
              <c:strCache>
                <c:ptCount val="2"/>
                <c:pt idx="0">
                  <c:v>Not Verified</c:v>
                </c:pt>
                <c:pt idx="1">
                  <c:v>Verified</c:v>
                </c:pt>
              </c:strCache>
            </c:strRef>
          </c:cat>
          <c:val>
            <c:numRef>
              <c:f>'Verified n non verified'!$B$4:$B$6</c:f>
              <c:numCache>
                <c:formatCode>General</c:formatCode>
                <c:ptCount val="2"/>
                <c:pt idx="0">
                  <c:v>153107645.48276699</c:v>
                </c:pt>
                <c:pt idx="1">
                  <c:v>219414951.26701328</c:v>
                </c:pt>
              </c:numCache>
            </c:numRef>
          </c:val>
          <c:extLst>
            <c:ext xmlns:c16="http://schemas.microsoft.com/office/drawing/2014/chart" uri="{C3380CC4-5D6E-409C-BE32-E72D297353CC}">
              <c16:uniqueId val="{00000004-581D-4D71-BB25-8B354E56346B}"/>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lumMod val="75000"/>
        </a:schemeClr>
      </a:solidFill>
    </a:ln>
    <a:effectLst>
      <a:outerShdw blurRad="190500" dist="38100" dir="2700000" algn="tl" rotWithShape="0">
        <a:schemeClr val="bg1">
          <a:lumMod val="50000"/>
          <a:alpha val="40000"/>
        </a:schemeClr>
      </a:outerShdw>
    </a:effectLst>
  </c:spPr>
  <c:txPr>
    <a:bodyPr/>
    <a:lstStyle/>
    <a:p>
      <a:pPr>
        <a:defRPr>
          <a:solidFill>
            <a:schemeClr val="dk1"/>
          </a:solidFill>
          <a:latin typeface="+mn-lt"/>
          <a:ea typeface="+mn-ea"/>
          <a:cs typeface="+mn-cs"/>
        </a:defRPr>
      </a:pPr>
      <a:endParaRPr lang="en-US"/>
    </a:p>
  </c:txPr>
  <c:externalData r:id="rId1">
    <c:autoUpdate val="0"/>
  </c:externalData>
  <c:userShapes r:id="rId2"/>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[excel_dashboard_mrunal.xlsm]State n month loan!PivotTable4</c:name>
    <c:fmtId val="-1"/>
  </c:pivotSource>
  <c:chart>
    <c:autoTitleDeleted val="1"/>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FA60B1"/>
          </a:solidFill>
          <a:ln>
            <a:noFill/>
          </a:ln>
          <a:effectLst>
            <a:outerShdw blurRad="63500" sx="102000" sy="102000" algn="c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4">
              <a:lumMod val="40000"/>
              <a:lumOff val="60000"/>
            </a:schemeClr>
          </a:solidFill>
          <a:ln>
            <a:noFill/>
          </a:ln>
          <a:effectLst>
            <a:outerShdw blurRad="63500" sx="102000" sy="102000" algn="c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lumMod val="75000"/>
            </a:schemeClr>
          </a:solidFill>
          <a:ln>
            <a:noFill/>
          </a:ln>
          <a:effectLst>
            <a:outerShdw blurRad="63500" sx="102000" sy="102000" algn="c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rgbClr val="FA60B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rgbClr val="8B257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pivotFmt>
      <c:pivotFmt>
        <c:idx val="20"/>
        <c:spPr>
          <a:solidFill>
            <a:srgbClr val="8B257F"/>
          </a:solidFill>
          <a:ln>
            <a:noFill/>
          </a:ln>
          <a:effectLst/>
        </c:spPr>
        <c:marker>
          <c:symbol val="none"/>
        </c:marker>
      </c:pivotFmt>
      <c:pivotFmt>
        <c:idx val="21"/>
        <c:spPr>
          <a:solidFill>
            <a:srgbClr val="FA60B1"/>
          </a:solidFill>
          <a:ln>
            <a:noFill/>
          </a:ln>
          <a:effectLst/>
        </c:spPr>
        <c:marker>
          <c:symbol val="none"/>
        </c:marker>
      </c:pivotFmt>
      <c:pivotFmt>
        <c:idx val="22"/>
        <c:spPr>
          <a:solidFill>
            <a:srgbClr val="8B257F"/>
          </a:solidFill>
          <a:ln>
            <a:noFill/>
          </a:ln>
          <a:effectLst/>
        </c:spPr>
        <c:marker>
          <c:symbol val="none"/>
        </c:marker>
      </c:pivotFmt>
      <c:pivotFmt>
        <c:idx val="23"/>
        <c:spPr>
          <a:solidFill>
            <a:srgbClr val="FA60B1"/>
          </a:solidFill>
          <a:ln>
            <a:noFill/>
          </a:ln>
          <a:effectLst/>
        </c:spPr>
        <c:marker>
          <c:symbol val="none"/>
        </c:marker>
      </c:pivotFmt>
      <c:pivotFmt>
        <c:idx val="24"/>
        <c:spPr>
          <a:solidFill>
            <a:srgbClr val="8B257F"/>
          </a:solidFill>
          <a:ln>
            <a:noFill/>
          </a:ln>
          <a:effectLst/>
        </c:spPr>
        <c:marker>
          <c:symbol val="none"/>
        </c:marker>
      </c:pivotFmt>
      <c:pivotFmt>
        <c:idx val="25"/>
        <c:spPr>
          <a:solidFill>
            <a:srgbClr val="FA60B1"/>
          </a:solidFill>
          <a:ln>
            <a:noFill/>
          </a:ln>
          <a:effectLst/>
        </c:spPr>
        <c:marker>
          <c:symbol val="none"/>
        </c:marker>
      </c:pivotFmt>
    </c:pivotFmts>
    <c:plotArea>
      <c:layout>
        <c:manualLayout>
          <c:layoutTarget val="inner"/>
          <c:xMode val="edge"/>
          <c:yMode val="edge"/>
          <c:x val="7.670424931930446E-2"/>
          <c:y val="0.11761135804975673"/>
          <c:w val="0.91350042029060097"/>
          <c:h val="0.67690824361240565"/>
        </c:manualLayout>
      </c:layout>
      <c:barChart>
        <c:barDir val="col"/>
        <c:grouping val="stacked"/>
        <c:varyColors val="0"/>
        <c:ser>
          <c:idx val="0"/>
          <c:order val="0"/>
          <c:tx>
            <c:strRef>
              <c:f>'State n month loan'!$B$3:$B$4</c:f>
              <c:strCache>
                <c:ptCount val="1"/>
                <c:pt idx="0">
                  <c:v> 36 months</c:v>
                </c:pt>
              </c:strCache>
            </c:strRef>
          </c:tx>
          <c:spPr>
            <a:solidFill>
              <a:srgbClr val="8B257F"/>
            </a:solidFill>
            <a:ln>
              <a:noFill/>
            </a:ln>
            <a:effectLst/>
          </c:spPr>
          <c:invertIfNegative val="0"/>
          <c:cat>
            <c:strRef>
              <c:f>'State n month loan'!$A$5:$A$54</c:f>
              <c:strCache>
                <c:ptCount val="50"/>
                <c:pt idx="0">
                  <c:v>CA</c:v>
                </c:pt>
                <c:pt idx="1">
                  <c:v>AK</c:v>
                </c:pt>
                <c:pt idx="2">
                  <c:v>AL</c:v>
                </c:pt>
                <c:pt idx="3">
                  <c:v>AR</c:v>
                </c:pt>
                <c:pt idx="4">
                  <c:v>AZ</c:v>
                </c:pt>
                <c:pt idx="5">
                  <c:v>CO</c:v>
                </c:pt>
                <c:pt idx="6">
                  <c:v>CT</c:v>
                </c:pt>
                <c:pt idx="7">
                  <c:v>DC</c:v>
                </c:pt>
                <c:pt idx="8">
                  <c:v>DE</c:v>
                </c:pt>
                <c:pt idx="9">
                  <c:v>FL</c:v>
                </c:pt>
                <c:pt idx="10">
                  <c:v>GA</c:v>
                </c:pt>
                <c:pt idx="11">
                  <c:v>HI</c:v>
                </c:pt>
                <c:pt idx="12">
                  <c:v>IL</c:v>
                </c:pt>
                <c:pt idx="13">
                  <c:v>KS</c:v>
                </c:pt>
                <c:pt idx="14">
                  <c:v>KY</c:v>
                </c:pt>
                <c:pt idx="15">
                  <c:v>LA</c:v>
                </c:pt>
                <c:pt idx="16">
                  <c:v>MA</c:v>
                </c:pt>
                <c:pt idx="17">
                  <c:v>MD</c:v>
                </c:pt>
                <c:pt idx="18">
                  <c:v>MI</c:v>
                </c:pt>
                <c:pt idx="19">
                  <c:v>MN</c:v>
                </c:pt>
                <c:pt idx="20">
                  <c:v>MO</c:v>
                </c:pt>
                <c:pt idx="21">
                  <c:v>MT</c:v>
                </c:pt>
                <c:pt idx="22">
                  <c:v>NC</c:v>
                </c:pt>
                <c:pt idx="23">
                  <c:v>NH</c:v>
                </c:pt>
                <c:pt idx="24">
                  <c:v>NJ</c:v>
                </c:pt>
                <c:pt idx="25">
                  <c:v>NM</c:v>
                </c:pt>
                <c:pt idx="26">
                  <c:v>NV</c:v>
                </c:pt>
                <c:pt idx="27">
                  <c:v>NY</c:v>
                </c:pt>
                <c:pt idx="28">
                  <c:v>OH</c:v>
                </c:pt>
                <c:pt idx="29">
                  <c:v>OK</c:v>
                </c:pt>
                <c:pt idx="30">
                  <c:v>OR</c:v>
                </c:pt>
                <c:pt idx="31">
                  <c:v>PA</c:v>
                </c:pt>
                <c:pt idx="32">
                  <c:v>RI</c:v>
                </c:pt>
                <c:pt idx="33">
                  <c:v>SC</c:v>
                </c:pt>
                <c:pt idx="34">
                  <c:v>SD</c:v>
                </c:pt>
                <c:pt idx="35">
                  <c:v>TX</c:v>
                </c:pt>
                <c:pt idx="36">
                  <c:v>UT</c:v>
                </c:pt>
                <c:pt idx="37">
                  <c:v>VA</c:v>
                </c:pt>
                <c:pt idx="38">
                  <c:v>VT</c:v>
                </c:pt>
                <c:pt idx="39">
                  <c:v>WA</c:v>
                </c:pt>
                <c:pt idx="40">
                  <c:v>WI</c:v>
                </c:pt>
                <c:pt idx="41">
                  <c:v>WV</c:v>
                </c:pt>
                <c:pt idx="42">
                  <c:v>WY</c:v>
                </c:pt>
                <c:pt idx="43">
                  <c:v>ID</c:v>
                </c:pt>
                <c:pt idx="44">
                  <c:v>MS</c:v>
                </c:pt>
                <c:pt idx="45">
                  <c:v>NE</c:v>
                </c:pt>
                <c:pt idx="46">
                  <c:v>TN</c:v>
                </c:pt>
                <c:pt idx="47">
                  <c:v>IA</c:v>
                </c:pt>
                <c:pt idx="48">
                  <c:v>IN</c:v>
                </c:pt>
                <c:pt idx="49">
                  <c:v>ME</c:v>
                </c:pt>
              </c:strCache>
            </c:strRef>
          </c:cat>
          <c:val>
            <c:numRef>
              <c:f>'State n month loan'!$B$5:$B$54</c:f>
              <c:numCache>
                <c:formatCode>General</c:formatCode>
                <c:ptCount val="50"/>
                <c:pt idx="0">
                  <c:v>5340</c:v>
                </c:pt>
                <c:pt idx="1">
                  <c:v>55</c:v>
                </c:pt>
                <c:pt idx="2">
                  <c:v>321</c:v>
                </c:pt>
                <c:pt idx="3">
                  <c:v>177</c:v>
                </c:pt>
                <c:pt idx="4">
                  <c:v>620</c:v>
                </c:pt>
                <c:pt idx="5">
                  <c:v>578</c:v>
                </c:pt>
                <c:pt idx="6">
                  <c:v>535</c:v>
                </c:pt>
                <c:pt idx="7">
                  <c:v>165</c:v>
                </c:pt>
                <c:pt idx="8">
                  <c:v>88</c:v>
                </c:pt>
                <c:pt idx="9">
                  <c:v>2115</c:v>
                </c:pt>
                <c:pt idx="10">
                  <c:v>991</c:v>
                </c:pt>
                <c:pt idx="11">
                  <c:v>121</c:v>
                </c:pt>
                <c:pt idx="12">
                  <c:v>1129</c:v>
                </c:pt>
                <c:pt idx="13">
                  <c:v>188</c:v>
                </c:pt>
                <c:pt idx="14">
                  <c:v>223</c:v>
                </c:pt>
                <c:pt idx="15">
                  <c:v>310</c:v>
                </c:pt>
                <c:pt idx="16">
                  <c:v>1008</c:v>
                </c:pt>
                <c:pt idx="17">
                  <c:v>729</c:v>
                </c:pt>
                <c:pt idx="18">
                  <c:v>496</c:v>
                </c:pt>
                <c:pt idx="19">
                  <c:v>462</c:v>
                </c:pt>
                <c:pt idx="20">
                  <c:v>491</c:v>
                </c:pt>
                <c:pt idx="21">
                  <c:v>57</c:v>
                </c:pt>
                <c:pt idx="22">
                  <c:v>511</c:v>
                </c:pt>
                <c:pt idx="23">
                  <c:v>125</c:v>
                </c:pt>
                <c:pt idx="24">
                  <c:v>1334</c:v>
                </c:pt>
                <c:pt idx="25">
                  <c:v>137</c:v>
                </c:pt>
                <c:pt idx="26">
                  <c:v>342</c:v>
                </c:pt>
                <c:pt idx="27">
                  <c:v>2846</c:v>
                </c:pt>
                <c:pt idx="28">
                  <c:v>858</c:v>
                </c:pt>
                <c:pt idx="29">
                  <c:v>208</c:v>
                </c:pt>
                <c:pt idx="30">
                  <c:v>336</c:v>
                </c:pt>
                <c:pt idx="31">
                  <c:v>1093</c:v>
                </c:pt>
                <c:pt idx="32">
                  <c:v>152</c:v>
                </c:pt>
                <c:pt idx="33">
                  <c:v>327</c:v>
                </c:pt>
                <c:pt idx="34">
                  <c:v>44</c:v>
                </c:pt>
                <c:pt idx="35">
                  <c:v>2043</c:v>
                </c:pt>
                <c:pt idx="36">
                  <c:v>186</c:v>
                </c:pt>
                <c:pt idx="37">
                  <c:v>1016</c:v>
                </c:pt>
                <c:pt idx="38">
                  <c:v>40</c:v>
                </c:pt>
                <c:pt idx="39">
                  <c:v>636</c:v>
                </c:pt>
                <c:pt idx="40">
                  <c:v>312</c:v>
                </c:pt>
                <c:pt idx="41">
                  <c:v>122</c:v>
                </c:pt>
                <c:pt idx="42">
                  <c:v>66</c:v>
                </c:pt>
                <c:pt idx="43">
                  <c:v>6</c:v>
                </c:pt>
                <c:pt idx="44">
                  <c:v>18</c:v>
                </c:pt>
                <c:pt idx="45">
                  <c:v>5</c:v>
                </c:pt>
                <c:pt idx="46">
                  <c:v>17</c:v>
                </c:pt>
                <c:pt idx="47">
                  <c:v>5</c:v>
                </c:pt>
                <c:pt idx="48">
                  <c:v>9</c:v>
                </c:pt>
                <c:pt idx="49">
                  <c:v>3</c:v>
                </c:pt>
              </c:numCache>
            </c:numRef>
          </c:val>
          <c:extLst>
            <c:ext xmlns:c16="http://schemas.microsoft.com/office/drawing/2014/chart" uri="{C3380CC4-5D6E-409C-BE32-E72D297353CC}">
              <c16:uniqueId val="{00000000-12E8-47DE-AF3C-2935C664DCA4}"/>
            </c:ext>
          </c:extLst>
        </c:ser>
        <c:ser>
          <c:idx val="1"/>
          <c:order val="1"/>
          <c:tx>
            <c:strRef>
              <c:f>'State n month loan'!$C$3:$C$4</c:f>
              <c:strCache>
                <c:ptCount val="1"/>
                <c:pt idx="0">
                  <c:v> 60 months</c:v>
                </c:pt>
              </c:strCache>
            </c:strRef>
          </c:tx>
          <c:spPr>
            <a:solidFill>
              <a:srgbClr val="FA60B1"/>
            </a:solidFill>
            <a:ln>
              <a:noFill/>
            </a:ln>
            <a:effectLst/>
          </c:spPr>
          <c:invertIfNegative val="0"/>
          <c:cat>
            <c:strRef>
              <c:f>'State n month loan'!$A$5:$A$54</c:f>
              <c:strCache>
                <c:ptCount val="50"/>
                <c:pt idx="0">
                  <c:v>CA</c:v>
                </c:pt>
                <c:pt idx="1">
                  <c:v>AK</c:v>
                </c:pt>
                <c:pt idx="2">
                  <c:v>AL</c:v>
                </c:pt>
                <c:pt idx="3">
                  <c:v>AR</c:v>
                </c:pt>
                <c:pt idx="4">
                  <c:v>AZ</c:v>
                </c:pt>
                <c:pt idx="5">
                  <c:v>CO</c:v>
                </c:pt>
                <c:pt idx="6">
                  <c:v>CT</c:v>
                </c:pt>
                <c:pt idx="7">
                  <c:v>DC</c:v>
                </c:pt>
                <c:pt idx="8">
                  <c:v>DE</c:v>
                </c:pt>
                <c:pt idx="9">
                  <c:v>FL</c:v>
                </c:pt>
                <c:pt idx="10">
                  <c:v>GA</c:v>
                </c:pt>
                <c:pt idx="11">
                  <c:v>HI</c:v>
                </c:pt>
                <c:pt idx="12">
                  <c:v>IL</c:v>
                </c:pt>
                <c:pt idx="13">
                  <c:v>KS</c:v>
                </c:pt>
                <c:pt idx="14">
                  <c:v>KY</c:v>
                </c:pt>
                <c:pt idx="15">
                  <c:v>LA</c:v>
                </c:pt>
                <c:pt idx="16">
                  <c:v>MA</c:v>
                </c:pt>
                <c:pt idx="17">
                  <c:v>MD</c:v>
                </c:pt>
                <c:pt idx="18">
                  <c:v>MI</c:v>
                </c:pt>
                <c:pt idx="19">
                  <c:v>MN</c:v>
                </c:pt>
                <c:pt idx="20">
                  <c:v>MO</c:v>
                </c:pt>
                <c:pt idx="21">
                  <c:v>MT</c:v>
                </c:pt>
                <c:pt idx="22">
                  <c:v>NC</c:v>
                </c:pt>
                <c:pt idx="23">
                  <c:v>NH</c:v>
                </c:pt>
                <c:pt idx="24">
                  <c:v>NJ</c:v>
                </c:pt>
                <c:pt idx="25">
                  <c:v>NM</c:v>
                </c:pt>
                <c:pt idx="26">
                  <c:v>NV</c:v>
                </c:pt>
                <c:pt idx="27">
                  <c:v>NY</c:v>
                </c:pt>
                <c:pt idx="28">
                  <c:v>OH</c:v>
                </c:pt>
                <c:pt idx="29">
                  <c:v>OK</c:v>
                </c:pt>
                <c:pt idx="30">
                  <c:v>OR</c:v>
                </c:pt>
                <c:pt idx="31">
                  <c:v>PA</c:v>
                </c:pt>
                <c:pt idx="32">
                  <c:v>RI</c:v>
                </c:pt>
                <c:pt idx="33">
                  <c:v>SC</c:v>
                </c:pt>
                <c:pt idx="34">
                  <c:v>SD</c:v>
                </c:pt>
                <c:pt idx="35">
                  <c:v>TX</c:v>
                </c:pt>
                <c:pt idx="36">
                  <c:v>UT</c:v>
                </c:pt>
                <c:pt idx="37">
                  <c:v>VA</c:v>
                </c:pt>
                <c:pt idx="38">
                  <c:v>VT</c:v>
                </c:pt>
                <c:pt idx="39">
                  <c:v>WA</c:v>
                </c:pt>
                <c:pt idx="40">
                  <c:v>WI</c:v>
                </c:pt>
                <c:pt idx="41">
                  <c:v>WV</c:v>
                </c:pt>
                <c:pt idx="42">
                  <c:v>WY</c:v>
                </c:pt>
                <c:pt idx="43">
                  <c:v>ID</c:v>
                </c:pt>
                <c:pt idx="44">
                  <c:v>MS</c:v>
                </c:pt>
                <c:pt idx="45">
                  <c:v>NE</c:v>
                </c:pt>
                <c:pt idx="46">
                  <c:v>TN</c:v>
                </c:pt>
                <c:pt idx="47">
                  <c:v>IA</c:v>
                </c:pt>
                <c:pt idx="48">
                  <c:v>IN</c:v>
                </c:pt>
                <c:pt idx="49">
                  <c:v>ME</c:v>
                </c:pt>
              </c:strCache>
            </c:strRef>
          </c:cat>
          <c:val>
            <c:numRef>
              <c:f>'State n month loan'!$C$5:$C$54</c:f>
              <c:numCache>
                <c:formatCode>General</c:formatCode>
                <c:ptCount val="50"/>
                <c:pt idx="0">
                  <c:v>1737</c:v>
                </c:pt>
                <c:pt idx="1">
                  <c:v>25</c:v>
                </c:pt>
                <c:pt idx="2">
                  <c:v>131</c:v>
                </c:pt>
                <c:pt idx="3">
                  <c:v>67</c:v>
                </c:pt>
                <c:pt idx="4">
                  <c:v>254</c:v>
                </c:pt>
                <c:pt idx="5">
                  <c:v>209</c:v>
                </c:pt>
                <c:pt idx="6">
                  <c:v>215</c:v>
                </c:pt>
                <c:pt idx="7">
                  <c:v>45</c:v>
                </c:pt>
                <c:pt idx="8">
                  <c:v>26</c:v>
                </c:pt>
                <c:pt idx="9">
                  <c:v>747</c:v>
                </c:pt>
                <c:pt idx="10">
                  <c:v>401</c:v>
                </c:pt>
                <c:pt idx="11">
                  <c:v>53</c:v>
                </c:pt>
                <c:pt idx="12">
                  <c:v>393</c:v>
                </c:pt>
                <c:pt idx="13">
                  <c:v>81</c:v>
                </c:pt>
                <c:pt idx="14">
                  <c:v>102</c:v>
                </c:pt>
                <c:pt idx="15">
                  <c:v>125</c:v>
                </c:pt>
                <c:pt idx="16">
                  <c:v>327</c:v>
                </c:pt>
                <c:pt idx="17">
                  <c:v>318</c:v>
                </c:pt>
                <c:pt idx="18">
                  <c:v>222</c:v>
                </c:pt>
                <c:pt idx="19">
                  <c:v>152</c:v>
                </c:pt>
                <c:pt idx="20">
                  <c:v>194</c:v>
                </c:pt>
                <c:pt idx="21">
                  <c:v>27</c:v>
                </c:pt>
                <c:pt idx="22">
                  <c:v>276</c:v>
                </c:pt>
                <c:pt idx="23">
                  <c:v>46</c:v>
                </c:pt>
                <c:pt idx="24">
                  <c:v>513</c:v>
                </c:pt>
                <c:pt idx="25">
                  <c:v>52</c:v>
                </c:pt>
                <c:pt idx="26">
                  <c:v>154</c:v>
                </c:pt>
                <c:pt idx="27">
                  <c:v>959</c:v>
                </c:pt>
                <c:pt idx="28">
                  <c:v>363</c:v>
                </c:pt>
                <c:pt idx="29">
                  <c:v>91</c:v>
                </c:pt>
                <c:pt idx="30">
                  <c:v>114</c:v>
                </c:pt>
                <c:pt idx="31">
                  <c:v>423</c:v>
                </c:pt>
                <c:pt idx="32">
                  <c:v>45</c:v>
                </c:pt>
                <c:pt idx="33">
                  <c:v>144</c:v>
                </c:pt>
                <c:pt idx="34">
                  <c:v>20</c:v>
                </c:pt>
                <c:pt idx="35">
                  <c:v>678</c:v>
                </c:pt>
                <c:pt idx="36">
                  <c:v>72</c:v>
                </c:pt>
                <c:pt idx="37">
                  <c:v>384</c:v>
                </c:pt>
                <c:pt idx="38">
                  <c:v>12</c:v>
                </c:pt>
                <c:pt idx="39">
                  <c:v>204</c:v>
                </c:pt>
                <c:pt idx="40">
                  <c:v>147</c:v>
                </c:pt>
                <c:pt idx="41">
                  <c:v>55</c:v>
                </c:pt>
                <c:pt idx="42">
                  <c:v>17</c:v>
                </c:pt>
              </c:numCache>
            </c:numRef>
          </c:val>
          <c:extLst>
            <c:ext xmlns:c16="http://schemas.microsoft.com/office/drawing/2014/chart" uri="{C3380CC4-5D6E-409C-BE32-E72D297353CC}">
              <c16:uniqueId val="{00000001-12E8-47DE-AF3C-2935C664DCA4}"/>
            </c:ext>
          </c:extLst>
        </c:ser>
        <c:dLbls>
          <c:showLegendKey val="0"/>
          <c:showVal val="0"/>
          <c:showCatName val="0"/>
          <c:showSerName val="0"/>
          <c:showPercent val="0"/>
          <c:showBubbleSize val="0"/>
        </c:dLbls>
        <c:gapWidth val="10"/>
        <c:overlap val="100"/>
        <c:axId val="1762865967"/>
        <c:axId val="1762872687"/>
      </c:barChart>
      <c:catAx>
        <c:axId val="1762865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1" i="0" u="none" strike="noStrike" kern="1200" baseline="0">
                <a:solidFill>
                  <a:schemeClr val="bg1"/>
                </a:solidFill>
                <a:latin typeface="+mn-lt"/>
                <a:ea typeface="+mn-ea"/>
                <a:cs typeface="+mn-cs"/>
              </a:defRPr>
            </a:pPr>
            <a:endParaRPr lang="en-US"/>
          </a:p>
        </c:txPr>
        <c:crossAx val="1762872687"/>
        <c:crosses val="autoZero"/>
        <c:auto val="1"/>
        <c:lblAlgn val="ctr"/>
        <c:lblOffset val="100"/>
        <c:noMultiLvlLbl val="0"/>
      </c:catAx>
      <c:valAx>
        <c:axId val="17628726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crossAx val="1762865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1">
          <a:lumMod val="75000"/>
        </a:schemeClr>
      </a:solidFill>
      <a:round/>
    </a:ln>
    <a:effectLst>
      <a:outerShdw blurRad="190500" dist="38100" dir="2700000" algn="tl" rotWithShape="0">
        <a:prstClr val="black">
          <a:alpha val="40000"/>
        </a:prstClr>
      </a:outerShdw>
    </a:effectLst>
  </c:spPr>
  <c:txPr>
    <a:bodyPr/>
    <a:lstStyle/>
    <a:p>
      <a:pPr algn="ctr">
        <a:defRPr lang="en-US" sz="1000" b="0" i="0" u="none" strike="noStrike" kern="1200" baseline="0">
          <a:solidFill>
            <a:schemeClr val="tx1"/>
          </a:solidFill>
          <a:latin typeface="+mn-lt"/>
          <a:ea typeface="+mn-ea"/>
          <a:cs typeface="+mn-cs"/>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[excel_dashboard_mrunal.xlsm]Home ownership!PivotTable5</c:name>
    <c:fmtId val="-1"/>
  </c:pivotSource>
  <c:chart>
    <c:title>
      <c:tx>
        <c:rich>
          <a:bodyPr rot="0" spcFirstLastPara="1" vertOverflow="ellipsis" vert="horz" wrap="square" anchor="ctr" anchorCtr="1"/>
          <a:lstStyle/>
          <a:p>
            <a:pPr algn="ctr">
              <a:defRPr sz="1400" b="0" i="0" u="none" strike="noStrike" kern="1200" spc="0" baseline="0">
                <a:solidFill>
                  <a:schemeClr val="accent1">
                    <a:lumMod val="75000"/>
                  </a:schemeClr>
                </a:solidFill>
                <a:latin typeface="+mn-lt"/>
                <a:ea typeface="+mn-ea"/>
                <a:cs typeface="+mn-cs"/>
              </a:defRPr>
            </a:pPr>
            <a:r>
              <a:rPr lang="en-IN" sz="1400" b="1">
                <a:solidFill>
                  <a:schemeClr val="accent1">
                    <a:lumMod val="75000"/>
                  </a:schemeClr>
                </a:solidFill>
                <a:latin typeface="Times New Roman" panose="02020603050405020304" pitchFamily="18" charset="0"/>
                <a:cs typeface="Times New Roman" panose="02020603050405020304" pitchFamily="18" charset="0"/>
              </a:rPr>
              <a:t>Home Ownership Vs Last Payment Date</a:t>
            </a:r>
          </a:p>
        </c:rich>
      </c:tx>
      <c:overlay val="0"/>
      <c:spPr>
        <a:noFill/>
        <a:ln>
          <a:noFill/>
        </a:ln>
        <a:effectLst/>
      </c:spPr>
      <c:txPr>
        <a:bodyPr rot="0" spcFirstLastPara="1" vertOverflow="ellipsis" vert="horz" wrap="square" anchor="ctr" anchorCtr="1"/>
        <a:lstStyle/>
        <a:p>
          <a:pPr algn="ctr">
            <a:defRPr sz="1400" b="0" i="0" u="none" strike="noStrike" kern="1200" spc="0" baseline="0">
              <a:solidFill>
                <a:schemeClr val="accent1">
                  <a:lumMod val="7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rgbClr val="B36CF4"/>
            </a:solidFill>
            <a:round/>
          </a:ln>
          <a:effectLst/>
        </c:spPr>
        <c:marker>
          <c:symbol val="circle"/>
          <c:size val="5"/>
          <c:spPr>
            <a:solidFill>
              <a:srgbClr val="FA60B1"/>
            </a:solidFill>
            <a:ln w="9525">
              <a:solidFill>
                <a:srgbClr val="FA60B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rgbClr val="E03496"/>
            </a:solidFill>
            <a:round/>
          </a:ln>
          <a:effectLst/>
        </c:spPr>
        <c:marker>
          <c:symbol val="circle"/>
          <c:size val="5"/>
          <c:spPr>
            <a:solidFill>
              <a:srgbClr val="A61DBD"/>
            </a:solidFill>
            <a:ln w="9525">
              <a:solidFill>
                <a:srgbClr val="A61DBD"/>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rgbClr val="A61DBD"/>
            </a:solidFill>
            <a:round/>
          </a:ln>
          <a:effectLst/>
        </c:spPr>
        <c:marker>
          <c:symbol val="circle"/>
          <c:size val="5"/>
          <c:spPr>
            <a:solidFill>
              <a:schemeClr val="accent5">
                <a:lumMod val="75000"/>
              </a:schemeClr>
            </a:solidFill>
            <a:ln w="9525">
              <a:solidFill>
                <a:schemeClr val="accent5">
                  <a:lumMod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1"/>
      </c:pivotFmt>
      <c:pivotFmt>
        <c:idx val="22"/>
        <c:spPr>
          <a:solidFill>
            <a:schemeClr val="accent1"/>
          </a:solidFill>
          <a:ln w="28575" cap="rnd">
            <a:solidFill>
              <a:srgbClr val="ED8951"/>
            </a:solidFill>
            <a:round/>
          </a:ln>
          <a:effectLst/>
        </c:spPr>
        <c:marker>
          <c:spPr>
            <a:solidFill>
              <a:schemeClr val="accent2">
                <a:lumMod val="75000"/>
              </a:schemeClr>
            </a:solidFill>
            <a:ln w="9525">
              <a:solidFill>
                <a:schemeClr val="accent2">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lumMod val="60000"/>
                <a:lumOff val="40000"/>
              </a:schemeClr>
            </a:solidFill>
            <a:round/>
          </a:ln>
          <a:effectLst/>
        </c:spPr>
        <c:marker>
          <c:spPr>
            <a:solidFill>
              <a:schemeClr val="accent1">
                <a:lumMod val="75000"/>
              </a:schemeClr>
            </a:solidFill>
            <a:ln w="9525">
              <a:solidFill>
                <a:schemeClr val="accent1">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solidFill>
              <a:srgbClr val="FA60B1"/>
            </a:solidFill>
          </a:ln>
          <a:effectLst/>
        </c:spPr>
        <c:marker>
          <c:symbol val="circle"/>
          <c:size val="5"/>
          <c:spPr>
            <a:solidFill>
              <a:srgbClr val="C186F6"/>
            </a:solidFill>
            <a:ln w="9525">
              <a:noFill/>
            </a:ln>
            <a:effectLst/>
          </c:spPr>
        </c:marker>
        <c:dLbl>
          <c:idx val="0"/>
          <c:numFmt formatCode="0.00,,&quot;M&quot;" sourceLinked="0"/>
          <c:spPr>
            <a:noFill/>
            <a:ln>
              <a:noFill/>
            </a:ln>
            <a:effectLst/>
          </c:spPr>
          <c:txPr>
            <a:bodyPr rot="0" spcFirstLastPara="1" vertOverflow="ellipsis" vert="horz" wrap="square" lIns="38100" tIns="19050" rIns="38100" bIns="19050" anchor="ctr" anchorCtr="0">
              <a:spAutoFit/>
            </a:bodyPr>
            <a:lstStyle/>
            <a:p>
              <a:pPr algn="ct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solidFill>
              <a:srgbClr val="E03496"/>
            </a:solidFill>
          </a:ln>
          <a:effectLst/>
        </c:spPr>
        <c:marker>
          <c:symbol val="circle"/>
          <c:size val="5"/>
          <c:spPr>
            <a:solidFill>
              <a:srgbClr val="8B257F"/>
            </a:solidFill>
            <a:ln w="9525">
              <a:noFill/>
            </a:ln>
            <a:effectLst/>
          </c:spPr>
        </c:marker>
        <c:dLbl>
          <c:idx val="0"/>
          <c:numFmt formatCode="0.00,,&quot;M&quot;" sourceLinked="0"/>
          <c:spPr>
            <a:noFill/>
            <a:ln>
              <a:noFill/>
            </a:ln>
            <a:effectLst/>
          </c:spPr>
          <c:txPr>
            <a:bodyPr rot="0" spcFirstLastPara="1" vertOverflow="ellipsis" vert="horz" wrap="square" lIns="38100" tIns="19050" rIns="38100" bIns="19050" anchor="ctr" anchorCtr="0">
              <a:spAutoFit/>
            </a:bodyPr>
            <a:lstStyle/>
            <a:p>
              <a:pPr algn="ct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solidFill>
              <a:srgbClr val="A61DBD"/>
            </a:solidFill>
          </a:ln>
          <a:effectLst/>
        </c:spPr>
        <c:marker>
          <c:symbol val="circle"/>
          <c:size val="5"/>
          <c:spPr>
            <a:solidFill>
              <a:srgbClr val="E03496"/>
            </a:solidFill>
            <a:ln w="9525">
              <a:solidFill>
                <a:srgbClr val="E03496"/>
              </a:solidFill>
            </a:ln>
            <a:effectLst/>
          </c:spPr>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solidFill>
              <a:srgbClr val="E03496"/>
            </a:solid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0">
              <a:spAutoFit/>
            </a:bodyPr>
            <a:lstStyle/>
            <a:p>
              <a:pPr algn="ct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solidFill>
              <a:srgbClr val="A61DBD"/>
            </a:solid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solidFill>
              <a:srgbClr val="FA60B1"/>
            </a:solid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0">
              <a:spAutoFit/>
            </a:bodyPr>
            <a:lstStyle/>
            <a:p>
              <a:pPr algn="ct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solidFill>
              <a:srgbClr val="E03496"/>
            </a:solid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0">
              <a:spAutoFit/>
            </a:bodyPr>
            <a:lstStyle/>
            <a:p>
              <a:pPr algn="ct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solidFill>
              <a:srgbClr val="A61DBD"/>
            </a:solid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solidFill>
              <a:srgbClr val="FA60B1"/>
            </a:solid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0">
              <a:spAutoFit/>
            </a:bodyPr>
            <a:lstStyle/>
            <a:p>
              <a:pPr algn="ct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115038115038115E-2"/>
          <c:y val="0.14155251141552508"/>
          <c:w val="0.95092461582798038"/>
          <c:h val="0.61577599776269865"/>
        </c:manualLayout>
      </c:layout>
      <c:barChart>
        <c:barDir val="col"/>
        <c:grouping val="clustered"/>
        <c:varyColors val="0"/>
        <c:ser>
          <c:idx val="1"/>
          <c:order val="1"/>
          <c:tx>
            <c:strRef>
              <c:f>'Home ownership'!$C$3:$C$4</c:f>
              <c:strCache>
                <c:ptCount val="1"/>
                <c:pt idx="0">
                  <c:v>OWN</c:v>
                </c:pt>
              </c:strCache>
            </c:strRef>
          </c:tx>
          <c:spPr>
            <a:solidFill>
              <a:schemeClr val="accent2"/>
            </a:solidFill>
            <a:ln>
              <a:solidFill>
                <a:srgbClr val="E03496"/>
              </a:solidFill>
            </a:ln>
            <a:effectLst/>
          </c:spPr>
          <c:invertIfNegative val="0"/>
          <c:dLbls>
            <c:dLbl>
              <c:idx val="0"/>
              <c:layout>
                <c:manualLayout>
                  <c:x val="-8.2644628099173556E-3"/>
                  <c:y val="-5.5440060094204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67-47CB-B6FA-9BD4AE846182}"/>
                </c:ext>
              </c:extLst>
            </c:dLbl>
            <c:dLbl>
              <c:idx val="1"/>
              <c:layout>
                <c:manualLayout>
                  <c:x val="-1.2987012987012988E-2"/>
                  <c:y val="-4.2646200072464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367-47CB-B6FA-9BD4AE846182}"/>
                </c:ext>
              </c:extLst>
            </c:dLbl>
            <c:dLbl>
              <c:idx val="2"/>
              <c:layout>
                <c:manualLayout>
                  <c:x val="-2.3612750885478157E-3"/>
                  <c:y val="-3.83815800652184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67-47CB-B6FA-9BD4AE846182}"/>
                </c:ext>
              </c:extLst>
            </c:dLbl>
            <c:numFmt formatCode="0.00,,&quot;M&quot;" sourceLinked="0"/>
            <c:spPr>
              <a:noFill/>
              <a:ln>
                <a:noFill/>
              </a:ln>
              <a:effectLst/>
            </c:spPr>
            <c:txPr>
              <a:bodyPr rot="0" spcFirstLastPara="1" vertOverflow="ellipsis" vert="horz" wrap="square" lIns="38100" tIns="19050" rIns="38100" bIns="19050" anchor="ctr" anchorCtr="0">
                <a:spAutoFit/>
              </a:bodyPr>
              <a:lstStyle/>
              <a:p>
                <a:pPr algn="ctr">
                  <a:defRPr lang="en-US"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'Home ownership'!$A$5:$A$14</c:f>
              <c:strCache>
                <c:ptCount val="9"/>
                <c:pt idx="0">
                  <c:v>2008</c:v>
                </c:pt>
                <c:pt idx="1">
                  <c:v>2009</c:v>
                </c:pt>
                <c:pt idx="2">
                  <c:v>2010</c:v>
                </c:pt>
                <c:pt idx="3">
                  <c:v>2011</c:v>
                </c:pt>
                <c:pt idx="4">
                  <c:v>2012</c:v>
                </c:pt>
                <c:pt idx="5">
                  <c:v>2013</c:v>
                </c:pt>
                <c:pt idx="6">
                  <c:v>2014</c:v>
                </c:pt>
                <c:pt idx="7">
                  <c:v>2015</c:v>
                </c:pt>
                <c:pt idx="8">
                  <c:v>2016</c:v>
                </c:pt>
              </c:strCache>
            </c:strRef>
          </c:cat>
          <c:val>
            <c:numRef>
              <c:f>'Home ownership'!$C$5:$C$14</c:f>
              <c:numCache>
                <c:formatCode>General</c:formatCode>
                <c:ptCount val="9"/>
                <c:pt idx="0">
                  <c:v>32176.33</c:v>
                </c:pt>
                <c:pt idx="1">
                  <c:v>138046.24</c:v>
                </c:pt>
                <c:pt idx="2">
                  <c:v>1297198.51</c:v>
                </c:pt>
                <c:pt idx="3">
                  <c:v>1569648.89</c:v>
                </c:pt>
                <c:pt idx="4">
                  <c:v>2336344.2799999998</c:v>
                </c:pt>
                <c:pt idx="5">
                  <c:v>1590372.38</c:v>
                </c:pt>
                <c:pt idx="6">
                  <c:v>816719.56</c:v>
                </c:pt>
                <c:pt idx="7">
                  <c:v>360089.13</c:v>
                </c:pt>
                <c:pt idx="8">
                  <c:v>88372.12</c:v>
                </c:pt>
              </c:numCache>
            </c:numRef>
          </c:val>
          <c:extLst>
            <c:ext xmlns:c16="http://schemas.microsoft.com/office/drawing/2014/chart" uri="{C3380CC4-5D6E-409C-BE32-E72D297353CC}">
              <c16:uniqueId val="{00000003-9367-47CB-B6FA-9BD4AE846182}"/>
            </c:ext>
          </c:extLst>
        </c:ser>
        <c:ser>
          <c:idx val="2"/>
          <c:order val="2"/>
          <c:tx>
            <c:strRef>
              <c:f>'Home ownership'!$D$3:$D$4</c:f>
              <c:strCache>
                <c:ptCount val="1"/>
                <c:pt idx="0">
                  <c:v>RENT</c:v>
                </c:pt>
              </c:strCache>
            </c:strRef>
          </c:tx>
          <c:spPr>
            <a:solidFill>
              <a:schemeClr val="accent3"/>
            </a:solidFill>
            <a:ln>
              <a:solidFill>
                <a:srgbClr val="A61DBD"/>
              </a:solidFill>
            </a:ln>
            <a:effectLst/>
          </c:spPr>
          <c:invertIfNegative val="0"/>
          <c:dLbls>
            <c:dLbl>
              <c:idx val="0"/>
              <c:layout>
                <c:manualLayout>
                  <c:x val="-4.7225501770956427E-3"/>
                  <c:y val="-0.1108801201884089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67-47CB-B6FA-9BD4AE846182}"/>
                </c:ext>
              </c:extLst>
            </c:dLbl>
            <c:dLbl>
              <c:idx val="2"/>
              <c:layout>
                <c:manualLayout>
                  <c:x val="-1.1806375442739079E-3"/>
                  <c:y val="-6.82339201159439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367-47CB-B6FA-9BD4AE846182}"/>
                </c:ext>
              </c:extLst>
            </c:dLbl>
            <c:dLbl>
              <c:idx val="8"/>
              <c:layout>
                <c:manualLayout>
                  <c:x val="-5.9031877213695395E-3"/>
                  <c:y val="-7.67631601304369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367-47CB-B6FA-9BD4AE846182}"/>
                </c:ext>
              </c:extLst>
            </c:dLbl>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'Home ownership'!$A$5:$A$14</c:f>
              <c:strCache>
                <c:ptCount val="9"/>
                <c:pt idx="0">
                  <c:v>2008</c:v>
                </c:pt>
                <c:pt idx="1">
                  <c:v>2009</c:v>
                </c:pt>
                <c:pt idx="2">
                  <c:v>2010</c:v>
                </c:pt>
                <c:pt idx="3">
                  <c:v>2011</c:v>
                </c:pt>
                <c:pt idx="4">
                  <c:v>2012</c:v>
                </c:pt>
                <c:pt idx="5">
                  <c:v>2013</c:v>
                </c:pt>
                <c:pt idx="6">
                  <c:v>2014</c:v>
                </c:pt>
                <c:pt idx="7">
                  <c:v>2015</c:v>
                </c:pt>
                <c:pt idx="8">
                  <c:v>2016</c:v>
                </c:pt>
              </c:strCache>
            </c:strRef>
          </c:cat>
          <c:val>
            <c:numRef>
              <c:f>'Home ownership'!$D$5:$D$14</c:f>
              <c:numCache>
                <c:formatCode>General</c:formatCode>
                <c:ptCount val="9"/>
                <c:pt idx="0">
                  <c:v>305091.15999999997</c:v>
                </c:pt>
                <c:pt idx="1">
                  <c:v>995819.78</c:v>
                </c:pt>
                <c:pt idx="2">
                  <c:v>2574417.42</c:v>
                </c:pt>
                <c:pt idx="3">
                  <c:v>7633163.4699999997</c:v>
                </c:pt>
                <c:pt idx="4">
                  <c:v>12827404.82</c:v>
                </c:pt>
                <c:pt idx="5">
                  <c:v>9376122.5399999991</c:v>
                </c:pt>
                <c:pt idx="6">
                  <c:v>5466121.8799999999</c:v>
                </c:pt>
                <c:pt idx="7">
                  <c:v>2018340.79</c:v>
                </c:pt>
                <c:pt idx="8">
                  <c:v>490171.23</c:v>
                </c:pt>
              </c:numCache>
            </c:numRef>
          </c:val>
          <c:extLst>
            <c:ext xmlns:c16="http://schemas.microsoft.com/office/drawing/2014/chart" uri="{C3380CC4-5D6E-409C-BE32-E72D297353CC}">
              <c16:uniqueId val="{00000007-9367-47CB-B6FA-9BD4AE846182}"/>
            </c:ext>
          </c:extLst>
        </c:ser>
        <c:ser>
          <c:idx val="0"/>
          <c:order val="0"/>
          <c:tx>
            <c:strRef>
              <c:f>'Home ownership'!$B$3:$B$4</c:f>
              <c:strCache>
                <c:ptCount val="1"/>
                <c:pt idx="0">
                  <c:v>MORTGAGE</c:v>
                </c:pt>
              </c:strCache>
            </c:strRef>
          </c:tx>
          <c:spPr>
            <a:solidFill>
              <a:schemeClr val="accent1"/>
            </a:solidFill>
            <a:ln>
              <a:solidFill>
                <a:srgbClr val="FA60B1"/>
              </a:solidFill>
            </a:ln>
            <a:effectLst/>
          </c:spPr>
          <c:invertIfNegative val="0"/>
          <c:dLbls>
            <c:dLbl>
              <c:idx val="0"/>
              <c:layout>
                <c:manualLayout>
                  <c:x val="8.2644628099173556E-3"/>
                  <c:y val="-8.529240014492992E-2"/>
                </c:manualLayout>
              </c:layout>
              <c:showLegendKey val="0"/>
              <c:showVal val="1"/>
              <c:showCatName val="0"/>
              <c:showSerName val="0"/>
              <c:showPercent val="0"/>
              <c:showBubbleSize val="0"/>
              <c:extLst>
                <c:ext xmlns:c15="http://schemas.microsoft.com/office/drawing/2012/chart" uri="{CE6537A1-D6FC-4f65-9D91-7224C49458BB}">
                  <c15:layout>
                    <c:manualLayout>
                      <c:w val="3.8116836635090037E-2"/>
                      <c:h val="6.4843715108608452E-2"/>
                    </c:manualLayout>
                  </c15:layout>
                </c:ext>
                <c:ext xmlns:c16="http://schemas.microsoft.com/office/drawing/2014/chart" uri="{C3380CC4-5D6E-409C-BE32-E72D297353CC}">
                  <c16:uniqueId val="{00000008-9367-47CB-B6FA-9BD4AE846182}"/>
                </c:ext>
              </c:extLst>
            </c:dLbl>
            <c:dLbl>
              <c:idx val="1"/>
              <c:layout>
                <c:manualLayout>
                  <c:x val="1.8890200708382526E-2"/>
                  <c:y val="-4.69108200797114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367-47CB-B6FA-9BD4AE846182}"/>
                </c:ext>
              </c:extLst>
            </c:dLbl>
            <c:dLbl>
              <c:idx val="8"/>
              <c:layout>
                <c:manualLayout>
                  <c:x val="1.0625737898465172E-2"/>
                  <c:y val="-5.97046801014509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367-47CB-B6FA-9BD4AE846182}"/>
                </c:ext>
              </c:extLst>
            </c:dLbl>
            <c:numFmt formatCode="0.00,,&quot;M&quot;" sourceLinked="0"/>
            <c:spPr>
              <a:noFill/>
              <a:ln>
                <a:noFill/>
              </a:ln>
              <a:effectLst/>
            </c:spPr>
            <c:txPr>
              <a:bodyPr rot="0" spcFirstLastPara="1" vertOverflow="ellipsis" vert="horz" wrap="square" lIns="38100" tIns="19050" rIns="38100" bIns="19050" anchor="ctr" anchorCtr="0">
                <a:spAutoFit/>
              </a:bodyPr>
              <a:lstStyle/>
              <a:p>
                <a:pPr algn="ctr">
                  <a:defRPr lang="en-US"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'Home ownership'!$A$5:$A$14</c:f>
              <c:strCache>
                <c:ptCount val="9"/>
                <c:pt idx="0">
                  <c:v>2008</c:v>
                </c:pt>
                <c:pt idx="1">
                  <c:v>2009</c:v>
                </c:pt>
                <c:pt idx="2">
                  <c:v>2010</c:v>
                </c:pt>
                <c:pt idx="3">
                  <c:v>2011</c:v>
                </c:pt>
                <c:pt idx="4">
                  <c:v>2012</c:v>
                </c:pt>
                <c:pt idx="5">
                  <c:v>2013</c:v>
                </c:pt>
                <c:pt idx="6">
                  <c:v>2014</c:v>
                </c:pt>
                <c:pt idx="7">
                  <c:v>2015</c:v>
                </c:pt>
                <c:pt idx="8">
                  <c:v>2016</c:v>
                </c:pt>
              </c:strCache>
            </c:strRef>
          </c:cat>
          <c:val>
            <c:numRef>
              <c:f>'Home ownership'!$B$5:$B$14</c:f>
              <c:numCache>
                <c:formatCode>General</c:formatCode>
                <c:ptCount val="9"/>
                <c:pt idx="0">
                  <c:v>288916.07</c:v>
                </c:pt>
                <c:pt idx="1">
                  <c:v>1004336.37</c:v>
                </c:pt>
                <c:pt idx="2">
                  <c:v>2740956.48</c:v>
                </c:pt>
                <c:pt idx="3">
                  <c:v>10093057.32</c:v>
                </c:pt>
                <c:pt idx="4">
                  <c:v>15830774.449999999</c:v>
                </c:pt>
                <c:pt idx="5">
                  <c:v>14023609.82</c:v>
                </c:pt>
                <c:pt idx="6">
                  <c:v>8462230.2100000009</c:v>
                </c:pt>
                <c:pt idx="7">
                  <c:v>3054183</c:v>
                </c:pt>
                <c:pt idx="8">
                  <c:v>807482.09</c:v>
                </c:pt>
              </c:numCache>
            </c:numRef>
          </c:val>
          <c:extLst>
            <c:ext xmlns:c16="http://schemas.microsoft.com/office/drawing/2014/chart" uri="{C3380CC4-5D6E-409C-BE32-E72D297353CC}">
              <c16:uniqueId val="{0000000B-9367-47CB-B6FA-9BD4AE846182}"/>
            </c:ext>
          </c:extLst>
        </c:ser>
        <c:dLbls>
          <c:showLegendKey val="0"/>
          <c:showVal val="1"/>
          <c:showCatName val="0"/>
          <c:showSerName val="0"/>
          <c:showPercent val="0"/>
          <c:showBubbleSize val="0"/>
        </c:dLbls>
        <c:gapWidth val="150"/>
        <c:axId val="1762868367"/>
        <c:axId val="1762869327"/>
      </c:barChart>
      <c:catAx>
        <c:axId val="176286836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lgn="ctr">
              <a:defRPr lang="en-US" sz="1000" b="0" i="0" u="none" strike="noStrike" kern="1200" baseline="0">
                <a:solidFill>
                  <a:schemeClr val="tx1"/>
                </a:solidFill>
                <a:latin typeface="+mn-lt"/>
                <a:ea typeface="+mn-ea"/>
                <a:cs typeface="+mn-cs"/>
              </a:defRPr>
            </a:pPr>
            <a:endParaRPr lang="en-US"/>
          </a:p>
        </c:txPr>
        <c:crossAx val="1762869327"/>
        <c:crosses val="autoZero"/>
        <c:auto val="1"/>
        <c:lblAlgn val="ctr"/>
        <c:lblOffset val="100"/>
        <c:noMultiLvlLbl val="0"/>
      </c:catAx>
      <c:valAx>
        <c:axId val="1762869327"/>
        <c:scaling>
          <c:orientation val="minMax"/>
        </c:scaling>
        <c:delete val="1"/>
        <c:axPos val="l"/>
        <c:numFmt formatCode="General" sourceLinked="1"/>
        <c:majorTickMark val="none"/>
        <c:minorTickMark val="none"/>
        <c:tickLblPos val="nextTo"/>
        <c:crossAx val="1762868367"/>
        <c:crosses val="autoZero"/>
        <c:crossBetween val="between"/>
      </c:valAx>
      <c:spPr>
        <a:noFill/>
        <a:ln>
          <a:noFill/>
        </a:ln>
        <a:effectLst/>
      </c:spPr>
    </c:plotArea>
    <c:legend>
      <c:legendPos val="b"/>
      <c:layout>
        <c:manualLayout>
          <c:xMode val="edge"/>
          <c:yMode val="edge"/>
          <c:x val="0.26632410014314689"/>
          <c:y val="0.8749307438244972"/>
          <c:w val="0.48863051475290731"/>
          <c:h val="8.6791040968691002E-2"/>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1">
          <a:lumMod val="75000"/>
        </a:schemeClr>
      </a:solidFill>
      <a:round/>
    </a:ln>
    <a:effectLst>
      <a:outerShdw blurRad="1905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5FEB0-A003-4813-9A27-076B4E99B3A8}"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IN"/>
        </a:p>
      </dgm:t>
    </dgm:pt>
    <dgm:pt modelId="{E8B9BFBA-015A-4BC0-9795-A3981133FAC8}">
      <dgm:prSet phldrT="[Text]" custT="1"/>
      <dgm:spPr>
        <a:scene3d>
          <a:camera prst="orthographicFront">
            <a:rot lat="0" lon="0" rev="0"/>
          </a:camera>
          <a:lightRig rig="balanced" dir="t">
            <a:rot lat="0" lon="0" rev="8700000"/>
          </a:lightRig>
        </a:scene3d>
        <a:sp3d>
          <a:bevelT w="190500" h="38100"/>
        </a:sp3d>
      </dgm:spPr>
      <dgm:t>
        <a:bodyPr/>
        <a:lstStyle/>
        <a:p>
          <a:r>
            <a:rPr lang="en-IN" sz="1400" b="1" u="none" dirty="0">
              <a:solidFill>
                <a:schemeClr val="tx1"/>
              </a:solidFill>
              <a:latin typeface="Times New Roman" panose="02020603050405020304" pitchFamily="18" charset="0"/>
              <a:cs typeface="Times New Roman" panose="02020603050405020304" pitchFamily="18" charset="0"/>
            </a:rPr>
            <a:t>1.Cr</a:t>
          </a:r>
        </a:p>
        <a:p>
          <a:r>
            <a:rPr lang="en-IN" sz="1400" b="1" u="none" dirty="0">
              <a:solidFill>
                <a:schemeClr val="tx1"/>
              </a:solidFill>
              <a:latin typeface="Times New Roman" panose="02020603050405020304" pitchFamily="18" charset="0"/>
              <a:cs typeface="Times New Roman" panose="02020603050405020304" pitchFamily="18" charset="0"/>
            </a:rPr>
            <a:t> Year No. Of Customers</a:t>
          </a:r>
        </a:p>
        <a:p>
          <a:r>
            <a:rPr lang="en-IN" sz="1400" b="1" u="none" dirty="0">
              <a:solidFill>
                <a:schemeClr val="tx1"/>
              </a:solidFill>
              <a:latin typeface="Times New Roman" panose="02020603050405020304" pitchFamily="18" charset="0"/>
              <a:cs typeface="Times New Roman" panose="02020603050405020304" pitchFamily="18" charset="0"/>
            </a:rPr>
            <a:t>21656  </a:t>
          </a:r>
        </a:p>
        <a:p>
          <a:r>
            <a:rPr lang="en-IN" sz="1400" b="1" u="none" dirty="0">
              <a:solidFill>
                <a:schemeClr val="tx1"/>
              </a:solidFill>
              <a:latin typeface="Times New Roman" panose="02020603050405020304" pitchFamily="18" charset="0"/>
              <a:cs typeface="Times New Roman" panose="02020603050405020304" pitchFamily="18" charset="0"/>
            </a:rPr>
            <a:t>YOY Increase 87.79% </a:t>
          </a:r>
          <a:endParaRPr lang="en-IN" sz="1400" u="none" dirty="0">
            <a:solidFill>
              <a:schemeClr val="tx1"/>
            </a:solidFill>
            <a:latin typeface="Times New Roman" panose="02020603050405020304" pitchFamily="18" charset="0"/>
            <a:cs typeface="Times New Roman" panose="02020603050405020304" pitchFamily="18" charset="0"/>
          </a:endParaRPr>
        </a:p>
      </dgm:t>
    </dgm:pt>
    <dgm:pt modelId="{BEC36DBF-3A78-4B5A-A176-70B1F951A1BD}" type="parTrans" cxnId="{847EE58B-CA9A-459E-9FB7-E1A45758111D}">
      <dgm:prSet/>
      <dgm:spPr/>
      <dgm:t>
        <a:bodyPr/>
        <a:lstStyle/>
        <a:p>
          <a:endParaRPr lang="en-IN"/>
        </a:p>
      </dgm:t>
    </dgm:pt>
    <dgm:pt modelId="{0E6DD01E-1870-4A9F-AC20-DFA3D786FD8F}" type="sibTrans" cxnId="{847EE58B-CA9A-459E-9FB7-E1A45758111D}">
      <dgm:prSet/>
      <dgm:spPr/>
      <dgm:t>
        <a:bodyPr/>
        <a:lstStyle/>
        <a:p>
          <a:endParaRPr lang="en-IN"/>
        </a:p>
      </dgm:t>
    </dgm:pt>
    <dgm:pt modelId="{749178C3-7E75-46CC-A53B-FE8760C65ED0}">
      <dgm:prSet phldrT="[Text]" custT="1"/>
      <dgm:spPr>
        <a:scene3d>
          <a:camera prst="orthographicFront">
            <a:rot lat="0" lon="0" rev="0"/>
          </a:camera>
          <a:lightRig rig="balanced" dir="t">
            <a:rot lat="0" lon="0" rev="8700000"/>
          </a:lightRig>
        </a:scene3d>
        <a:sp3d>
          <a:bevelT w="190500" h="38100"/>
        </a:sp3d>
      </dgm:spPr>
      <dgm:t>
        <a:bodyPr/>
        <a:lstStyle/>
        <a:p>
          <a:r>
            <a:rPr lang="en-IN" sz="1400" b="1" u="none" dirty="0">
              <a:solidFill>
                <a:schemeClr val="tx1"/>
              </a:solidFill>
              <a:latin typeface="Times New Roman" panose="02020603050405020304" pitchFamily="18" charset="0"/>
              <a:cs typeface="Times New Roman" panose="02020603050405020304" pitchFamily="18" charset="0"/>
            </a:rPr>
            <a:t>2. Average Loan Amount per Year</a:t>
          </a:r>
        </a:p>
        <a:p>
          <a:r>
            <a:rPr lang="en-IN" sz="1400" b="1" u="none" dirty="0">
              <a:solidFill>
                <a:schemeClr val="tx1"/>
              </a:solidFill>
              <a:latin typeface="Times New Roman" panose="02020603050405020304" pitchFamily="18" charset="0"/>
              <a:cs typeface="Times New Roman" panose="02020603050405020304" pitchFamily="18" charset="0"/>
            </a:rPr>
            <a:t>₹ 89 M</a:t>
          </a:r>
        </a:p>
      </dgm:t>
    </dgm:pt>
    <dgm:pt modelId="{AD80B223-82BB-4B7C-9867-EECAF304EFB5}" type="parTrans" cxnId="{BD43C4F7-78B5-45C7-958A-F3B2066FE2B7}">
      <dgm:prSet/>
      <dgm:spPr/>
      <dgm:t>
        <a:bodyPr/>
        <a:lstStyle/>
        <a:p>
          <a:endParaRPr lang="en-IN"/>
        </a:p>
      </dgm:t>
    </dgm:pt>
    <dgm:pt modelId="{0198ECE6-D8B8-474F-936F-0AB665FF4629}" type="sibTrans" cxnId="{BD43C4F7-78B5-45C7-958A-F3B2066FE2B7}">
      <dgm:prSet/>
      <dgm:spPr/>
      <dgm:t>
        <a:bodyPr/>
        <a:lstStyle/>
        <a:p>
          <a:endParaRPr lang="en-IN"/>
        </a:p>
      </dgm:t>
    </dgm:pt>
    <dgm:pt modelId="{FC6E7380-78C8-46F2-AEB4-90DC7CCD9533}">
      <dgm:prSet phldrT="[Text]" custT="1"/>
      <dgm:spPr>
        <a:scene3d>
          <a:camera prst="orthographicFront">
            <a:rot lat="0" lon="0" rev="0"/>
          </a:camera>
          <a:lightRig rig="balanced" dir="t">
            <a:rot lat="0" lon="0" rev="8700000"/>
          </a:lightRig>
        </a:scene3d>
        <a:sp3d>
          <a:bevelT w="190500" h="38100"/>
        </a:sp3d>
      </dgm:spPr>
      <dgm:t>
        <a:bodyPr/>
        <a:lstStyle/>
        <a:p>
          <a:r>
            <a:rPr lang="en-IN" sz="1400" b="1" dirty="0">
              <a:solidFill>
                <a:schemeClr val="tx1"/>
              </a:solidFill>
              <a:latin typeface="Times New Roman" panose="02020603050405020304" pitchFamily="18" charset="0"/>
              <a:cs typeface="Times New Roman" panose="02020603050405020304" pitchFamily="18" charset="0"/>
            </a:rPr>
            <a:t>3. Average Interest Rate</a:t>
          </a:r>
        </a:p>
        <a:p>
          <a:r>
            <a:rPr lang="en-IN" sz="1400" b="1" dirty="0">
              <a:solidFill>
                <a:schemeClr val="tx1"/>
              </a:solidFill>
              <a:latin typeface="Times New Roman" panose="02020603050405020304" pitchFamily="18" charset="0"/>
              <a:cs typeface="Times New Roman" panose="02020603050405020304" pitchFamily="18" charset="0"/>
            </a:rPr>
            <a:t>12.01%</a:t>
          </a:r>
        </a:p>
      </dgm:t>
    </dgm:pt>
    <dgm:pt modelId="{792D7945-D66F-4956-9DBB-ABDEE4BB6E94}" type="parTrans" cxnId="{8264D751-3B36-43B3-BC35-DDA9EAFB84B6}">
      <dgm:prSet/>
      <dgm:spPr/>
      <dgm:t>
        <a:bodyPr/>
        <a:lstStyle/>
        <a:p>
          <a:endParaRPr lang="en-IN"/>
        </a:p>
      </dgm:t>
    </dgm:pt>
    <dgm:pt modelId="{89CC26CC-6DC3-4723-A762-4FF598E96619}" type="sibTrans" cxnId="{8264D751-3B36-43B3-BC35-DDA9EAFB84B6}">
      <dgm:prSet/>
      <dgm:spPr/>
      <dgm:t>
        <a:bodyPr/>
        <a:lstStyle/>
        <a:p>
          <a:endParaRPr lang="en-IN"/>
        </a:p>
      </dgm:t>
    </dgm:pt>
    <dgm:pt modelId="{A5EF4E01-3BD8-4491-8639-595082EAAD7B}">
      <dgm:prSet phldrT="[Text]" custT="1"/>
      <dgm:spPr>
        <a:scene3d>
          <a:camera prst="orthographicFront">
            <a:rot lat="0" lon="0" rev="0"/>
          </a:camera>
          <a:lightRig rig="balanced" dir="t">
            <a:rot lat="0" lon="0" rev="8700000"/>
          </a:lightRig>
        </a:scene3d>
        <a:sp3d>
          <a:bevelT w="190500" h="38100"/>
        </a:sp3d>
      </dgm:spPr>
      <dgm:t>
        <a:bodyPr/>
        <a:lstStyle/>
        <a:p>
          <a:r>
            <a:rPr lang="en-IN" sz="1400" b="1" dirty="0">
              <a:solidFill>
                <a:schemeClr val="tx1"/>
              </a:solidFill>
              <a:latin typeface="Times New Roman" panose="02020603050405020304" pitchFamily="18" charset="0"/>
              <a:cs typeface="Times New Roman" panose="02020603050405020304" pitchFamily="18" charset="0"/>
            </a:rPr>
            <a:t>4.Current Year Interest Received</a:t>
          </a:r>
        </a:p>
        <a:p>
          <a:r>
            <a:rPr lang="en-IN" sz="1400" b="1" dirty="0">
              <a:solidFill>
                <a:schemeClr val="tx1"/>
              </a:solidFill>
              <a:latin typeface="Times New Roman" panose="02020603050405020304" pitchFamily="18" charset="0"/>
              <a:cs typeface="Times New Roman" panose="02020603050405020304" pitchFamily="18" charset="0"/>
            </a:rPr>
            <a:t>136.23K</a:t>
          </a:r>
        </a:p>
      </dgm:t>
    </dgm:pt>
    <dgm:pt modelId="{9D91FA8E-251D-4F1E-AC27-D219AE9F2180}" type="parTrans" cxnId="{D1D49F9A-F53C-415F-83EF-E270B4CCF822}">
      <dgm:prSet/>
      <dgm:spPr/>
      <dgm:t>
        <a:bodyPr/>
        <a:lstStyle/>
        <a:p>
          <a:endParaRPr lang="en-IN"/>
        </a:p>
      </dgm:t>
    </dgm:pt>
    <dgm:pt modelId="{939949F6-AC50-4236-8F6E-590B6D189E66}" type="sibTrans" cxnId="{D1D49F9A-F53C-415F-83EF-E270B4CCF822}">
      <dgm:prSet/>
      <dgm:spPr/>
      <dgm:t>
        <a:bodyPr/>
        <a:lstStyle/>
        <a:p>
          <a:endParaRPr lang="en-IN"/>
        </a:p>
      </dgm:t>
    </dgm:pt>
    <dgm:pt modelId="{D7489EF8-E71A-48D4-8D4B-0186991E6587}">
      <dgm:prSet phldrT="[Text]" custT="1"/>
      <dgm:spPr>
        <a:scene3d>
          <a:camera prst="orthographicFront">
            <a:rot lat="0" lon="0" rev="0"/>
          </a:camera>
          <a:lightRig rig="balanced" dir="t">
            <a:rot lat="0" lon="0" rev="8700000"/>
          </a:lightRig>
        </a:scene3d>
        <a:sp3d>
          <a:bevelT w="190500" h="38100"/>
        </a:sp3d>
      </dgm:spPr>
      <dgm:t>
        <a:bodyPr/>
        <a:lstStyle/>
        <a:p>
          <a:r>
            <a:rPr lang="en-IN" sz="1400" b="1" dirty="0">
              <a:solidFill>
                <a:schemeClr val="tx1"/>
              </a:solidFill>
              <a:latin typeface="Times New Roman" panose="02020603050405020304" pitchFamily="18" charset="0"/>
              <a:cs typeface="Times New Roman" panose="02020603050405020304" pitchFamily="18" charset="0"/>
            </a:rPr>
            <a:t>5.Average DTI</a:t>
          </a:r>
        </a:p>
        <a:p>
          <a:r>
            <a:rPr lang="en-IN" sz="1400" b="1" dirty="0">
              <a:solidFill>
                <a:schemeClr val="tx1"/>
              </a:solidFill>
              <a:latin typeface="Times New Roman" panose="02020603050405020304" pitchFamily="18" charset="0"/>
              <a:cs typeface="Times New Roman" panose="02020603050405020304" pitchFamily="18" charset="0"/>
            </a:rPr>
            <a:t>13.32%</a:t>
          </a:r>
        </a:p>
      </dgm:t>
    </dgm:pt>
    <dgm:pt modelId="{7B81C8CF-763A-4758-A6A4-E071B5D3BCE1}" type="parTrans" cxnId="{E616CAA3-F3EC-418A-81A7-F0693BF2F33B}">
      <dgm:prSet/>
      <dgm:spPr/>
      <dgm:t>
        <a:bodyPr/>
        <a:lstStyle/>
        <a:p>
          <a:endParaRPr lang="en-IN"/>
        </a:p>
      </dgm:t>
    </dgm:pt>
    <dgm:pt modelId="{222A8B58-CB3B-41A0-8FCA-A25BB457A6A3}" type="sibTrans" cxnId="{E616CAA3-F3EC-418A-81A7-F0693BF2F33B}">
      <dgm:prSet/>
      <dgm:spPr/>
      <dgm:t>
        <a:bodyPr/>
        <a:lstStyle/>
        <a:p>
          <a:endParaRPr lang="en-IN"/>
        </a:p>
      </dgm:t>
    </dgm:pt>
    <dgm:pt modelId="{8F9C6F7A-CE47-4D3D-A031-85AC81FF8AEA}" type="pres">
      <dgm:prSet presAssocID="{A055FEB0-A003-4813-9A27-076B4E99B3A8}" presName="cycle" presStyleCnt="0">
        <dgm:presLayoutVars>
          <dgm:dir/>
          <dgm:resizeHandles val="exact"/>
        </dgm:presLayoutVars>
      </dgm:prSet>
      <dgm:spPr/>
    </dgm:pt>
    <dgm:pt modelId="{C47EB279-7DC5-4B89-B2AA-3810263CFE49}" type="pres">
      <dgm:prSet presAssocID="{E8B9BFBA-015A-4BC0-9795-A3981133FAC8}" presName="node" presStyleLbl="node1" presStyleIdx="0" presStyleCnt="5">
        <dgm:presLayoutVars>
          <dgm:bulletEnabled val="1"/>
        </dgm:presLayoutVars>
      </dgm:prSet>
      <dgm:spPr/>
    </dgm:pt>
    <dgm:pt modelId="{D1550974-28B9-4DF1-8B93-ECA7C77B4A57}" type="pres">
      <dgm:prSet presAssocID="{0E6DD01E-1870-4A9F-AC20-DFA3D786FD8F}" presName="sibTrans" presStyleLbl="sibTrans2D1" presStyleIdx="0" presStyleCnt="5"/>
      <dgm:spPr/>
    </dgm:pt>
    <dgm:pt modelId="{D341DE91-0508-4481-B746-F205103C28D6}" type="pres">
      <dgm:prSet presAssocID="{0E6DD01E-1870-4A9F-AC20-DFA3D786FD8F}" presName="connectorText" presStyleLbl="sibTrans2D1" presStyleIdx="0" presStyleCnt="5"/>
      <dgm:spPr/>
    </dgm:pt>
    <dgm:pt modelId="{618AB481-F1B8-40A3-857D-451A5706DECF}" type="pres">
      <dgm:prSet presAssocID="{749178C3-7E75-46CC-A53B-FE8760C65ED0}" presName="node" presStyleLbl="node1" presStyleIdx="1" presStyleCnt="5">
        <dgm:presLayoutVars>
          <dgm:bulletEnabled val="1"/>
        </dgm:presLayoutVars>
      </dgm:prSet>
      <dgm:spPr/>
    </dgm:pt>
    <dgm:pt modelId="{D6F23E16-623A-4769-9477-875A7E8045AD}" type="pres">
      <dgm:prSet presAssocID="{0198ECE6-D8B8-474F-936F-0AB665FF4629}" presName="sibTrans" presStyleLbl="sibTrans2D1" presStyleIdx="1" presStyleCnt="5"/>
      <dgm:spPr/>
    </dgm:pt>
    <dgm:pt modelId="{356E880C-5F4A-4B0E-B0C7-290A11FAEA2F}" type="pres">
      <dgm:prSet presAssocID="{0198ECE6-D8B8-474F-936F-0AB665FF4629}" presName="connectorText" presStyleLbl="sibTrans2D1" presStyleIdx="1" presStyleCnt="5"/>
      <dgm:spPr/>
    </dgm:pt>
    <dgm:pt modelId="{39B290F5-A34F-439F-A53B-F976A4EEEEF4}" type="pres">
      <dgm:prSet presAssocID="{FC6E7380-78C8-46F2-AEB4-90DC7CCD9533}" presName="node" presStyleLbl="node1" presStyleIdx="2" presStyleCnt="5">
        <dgm:presLayoutVars>
          <dgm:bulletEnabled val="1"/>
        </dgm:presLayoutVars>
      </dgm:prSet>
      <dgm:spPr/>
    </dgm:pt>
    <dgm:pt modelId="{889FB99D-E018-4CDE-A114-42CF82C4F409}" type="pres">
      <dgm:prSet presAssocID="{89CC26CC-6DC3-4723-A762-4FF598E96619}" presName="sibTrans" presStyleLbl="sibTrans2D1" presStyleIdx="2" presStyleCnt="5"/>
      <dgm:spPr/>
    </dgm:pt>
    <dgm:pt modelId="{81004B73-2D56-4323-B3F3-B5F2EA16DB82}" type="pres">
      <dgm:prSet presAssocID="{89CC26CC-6DC3-4723-A762-4FF598E96619}" presName="connectorText" presStyleLbl="sibTrans2D1" presStyleIdx="2" presStyleCnt="5"/>
      <dgm:spPr/>
    </dgm:pt>
    <dgm:pt modelId="{C0FF722B-A1A1-4171-BF2D-12B4B712E15B}" type="pres">
      <dgm:prSet presAssocID="{A5EF4E01-3BD8-4491-8639-595082EAAD7B}" presName="node" presStyleLbl="node1" presStyleIdx="3" presStyleCnt="5">
        <dgm:presLayoutVars>
          <dgm:bulletEnabled val="1"/>
        </dgm:presLayoutVars>
      </dgm:prSet>
      <dgm:spPr/>
    </dgm:pt>
    <dgm:pt modelId="{8F183E4D-267D-4728-B4E2-F00CA2DC0A37}" type="pres">
      <dgm:prSet presAssocID="{939949F6-AC50-4236-8F6E-590B6D189E66}" presName="sibTrans" presStyleLbl="sibTrans2D1" presStyleIdx="3" presStyleCnt="5"/>
      <dgm:spPr/>
    </dgm:pt>
    <dgm:pt modelId="{04709AF3-33F7-42A5-8590-A1848A37D5B8}" type="pres">
      <dgm:prSet presAssocID="{939949F6-AC50-4236-8F6E-590B6D189E66}" presName="connectorText" presStyleLbl="sibTrans2D1" presStyleIdx="3" presStyleCnt="5"/>
      <dgm:spPr/>
    </dgm:pt>
    <dgm:pt modelId="{7EAFE01D-3309-435A-A357-E2372B001B53}" type="pres">
      <dgm:prSet presAssocID="{D7489EF8-E71A-48D4-8D4B-0186991E6587}" presName="node" presStyleLbl="node1" presStyleIdx="4" presStyleCnt="5">
        <dgm:presLayoutVars>
          <dgm:bulletEnabled val="1"/>
        </dgm:presLayoutVars>
      </dgm:prSet>
      <dgm:spPr/>
    </dgm:pt>
    <dgm:pt modelId="{8B66DFBF-72D3-411B-8E8D-8573FDA90A1A}" type="pres">
      <dgm:prSet presAssocID="{222A8B58-CB3B-41A0-8FCA-A25BB457A6A3}" presName="sibTrans" presStyleLbl="sibTrans2D1" presStyleIdx="4" presStyleCnt="5"/>
      <dgm:spPr/>
    </dgm:pt>
    <dgm:pt modelId="{31C39563-7D23-4D8C-B390-8455257A3905}" type="pres">
      <dgm:prSet presAssocID="{222A8B58-CB3B-41A0-8FCA-A25BB457A6A3}" presName="connectorText" presStyleLbl="sibTrans2D1" presStyleIdx="4" presStyleCnt="5"/>
      <dgm:spPr/>
    </dgm:pt>
  </dgm:ptLst>
  <dgm:cxnLst>
    <dgm:cxn modelId="{D9B78300-755A-4248-B620-476635EEB9F1}" type="presOf" srcId="{939949F6-AC50-4236-8F6E-590B6D189E66}" destId="{8F183E4D-267D-4728-B4E2-F00CA2DC0A37}" srcOrd="0" destOrd="0" presId="urn:microsoft.com/office/officeart/2005/8/layout/cycle2"/>
    <dgm:cxn modelId="{6C24B917-F6CD-41EE-834F-583B19D673C2}" type="presOf" srcId="{0E6DD01E-1870-4A9F-AC20-DFA3D786FD8F}" destId="{D1550974-28B9-4DF1-8B93-ECA7C77B4A57}" srcOrd="0" destOrd="0" presId="urn:microsoft.com/office/officeart/2005/8/layout/cycle2"/>
    <dgm:cxn modelId="{01F6C431-9E5F-4D24-813D-6F703AD1FC07}" type="presOf" srcId="{222A8B58-CB3B-41A0-8FCA-A25BB457A6A3}" destId="{8B66DFBF-72D3-411B-8E8D-8573FDA90A1A}" srcOrd="0" destOrd="0" presId="urn:microsoft.com/office/officeart/2005/8/layout/cycle2"/>
    <dgm:cxn modelId="{6FBB313B-E802-4032-913D-3640E85831BF}" type="presOf" srcId="{D7489EF8-E71A-48D4-8D4B-0186991E6587}" destId="{7EAFE01D-3309-435A-A357-E2372B001B53}" srcOrd="0" destOrd="0" presId="urn:microsoft.com/office/officeart/2005/8/layout/cycle2"/>
    <dgm:cxn modelId="{5E25973B-3A93-4ED9-B493-51FE43C13D5B}" type="presOf" srcId="{89CC26CC-6DC3-4723-A762-4FF598E96619}" destId="{81004B73-2D56-4323-B3F3-B5F2EA16DB82}" srcOrd="1" destOrd="0" presId="urn:microsoft.com/office/officeart/2005/8/layout/cycle2"/>
    <dgm:cxn modelId="{CB70D661-6152-4F19-8FB5-C9A531239F30}" type="presOf" srcId="{E8B9BFBA-015A-4BC0-9795-A3981133FAC8}" destId="{C47EB279-7DC5-4B89-B2AA-3810263CFE49}" srcOrd="0" destOrd="0" presId="urn:microsoft.com/office/officeart/2005/8/layout/cycle2"/>
    <dgm:cxn modelId="{115B7942-BF45-412E-958D-D366CBC8895C}" type="presOf" srcId="{222A8B58-CB3B-41A0-8FCA-A25BB457A6A3}" destId="{31C39563-7D23-4D8C-B390-8455257A3905}" srcOrd="1" destOrd="0" presId="urn:microsoft.com/office/officeart/2005/8/layout/cycle2"/>
    <dgm:cxn modelId="{8264D751-3B36-43B3-BC35-DDA9EAFB84B6}" srcId="{A055FEB0-A003-4813-9A27-076B4E99B3A8}" destId="{FC6E7380-78C8-46F2-AEB4-90DC7CCD9533}" srcOrd="2" destOrd="0" parTransId="{792D7945-D66F-4956-9DBB-ABDEE4BB6E94}" sibTransId="{89CC26CC-6DC3-4723-A762-4FF598E96619}"/>
    <dgm:cxn modelId="{58B73589-0168-4130-B890-E57E01DB562B}" type="presOf" srcId="{A055FEB0-A003-4813-9A27-076B4E99B3A8}" destId="{8F9C6F7A-CE47-4D3D-A031-85AC81FF8AEA}" srcOrd="0" destOrd="0" presId="urn:microsoft.com/office/officeart/2005/8/layout/cycle2"/>
    <dgm:cxn modelId="{847EE58B-CA9A-459E-9FB7-E1A45758111D}" srcId="{A055FEB0-A003-4813-9A27-076B4E99B3A8}" destId="{E8B9BFBA-015A-4BC0-9795-A3981133FAC8}" srcOrd="0" destOrd="0" parTransId="{BEC36DBF-3A78-4B5A-A176-70B1F951A1BD}" sibTransId="{0E6DD01E-1870-4A9F-AC20-DFA3D786FD8F}"/>
    <dgm:cxn modelId="{73FA3190-1C6E-44DE-A8EF-9DDAD9E8E6CA}" type="presOf" srcId="{0198ECE6-D8B8-474F-936F-0AB665FF4629}" destId="{356E880C-5F4A-4B0E-B0C7-290A11FAEA2F}" srcOrd="1" destOrd="0" presId="urn:microsoft.com/office/officeart/2005/8/layout/cycle2"/>
    <dgm:cxn modelId="{D1D49F9A-F53C-415F-83EF-E270B4CCF822}" srcId="{A055FEB0-A003-4813-9A27-076B4E99B3A8}" destId="{A5EF4E01-3BD8-4491-8639-595082EAAD7B}" srcOrd="3" destOrd="0" parTransId="{9D91FA8E-251D-4F1E-AC27-D219AE9F2180}" sibTransId="{939949F6-AC50-4236-8F6E-590B6D189E66}"/>
    <dgm:cxn modelId="{B31B96A0-D67F-4F59-A6D8-230408AEF18D}" type="presOf" srcId="{A5EF4E01-3BD8-4491-8639-595082EAAD7B}" destId="{C0FF722B-A1A1-4171-BF2D-12B4B712E15B}" srcOrd="0" destOrd="0" presId="urn:microsoft.com/office/officeart/2005/8/layout/cycle2"/>
    <dgm:cxn modelId="{8BF868A2-4CEF-46D7-9A1F-37B77CBBCBB7}" type="presOf" srcId="{0198ECE6-D8B8-474F-936F-0AB665FF4629}" destId="{D6F23E16-623A-4769-9477-875A7E8045AD}" srcOrd="0" destOrd="0" presId="urn:microsoft.com/office/officeart/2005/8/layout/cycle2"/>
    <dgm:cxn modelId="{E616CAA3-F3EC-418A-81A7-F0693BF2F33B}" srcId="{A055FEB0-A003-4813-9A27-076B4E99B3A8}" destId="{D7489EF8-E71A-48D4-8D4B-0186991E6587}" srcOrd="4" destOrd="0" parTransId="{7B81C8CF-763A-4758-A6A4-E071B5D3BCE1}" sibTransId="{222A8B58-CB3B-41A0-8FCA-A25BB457A6A3}"/>
    <dgm:cxn modelId="{2AE3BDB1-70A7-420B-B42A-1563B093B228}" type="presOf" srcId="{FC6E7380-78C8-46F2-AEB4-90DC7CCD9533}" destId="{39B290F5-A34F-439F-A53B-F976A4EEEEF4}" srcOrd="0" destOrd="0" presId="urn:microsoft.com/office/officeart/2005/8/layout/cycle2"/>
    <dgm:cxn modelId="{7AED62BB-1183-4B15-B613-83EFD0F851C6}" type="presOf" srcId="{939949F6-AC50-4236-8F6E-590B6D189E66}" destId="{04709AF3-33F7-42A5-8590-A1848A37D5B8}" srcOrd="1" destOrd="0" presId="urn:microsoft.com/office/officeart/2005/8/layout/cycle2"/>
    <dgm:cxn modelId="{11F6C9D8-9786-4D37-96E5-4E6AB8E1DC58}" type="presOf" srcId="{749178C3-7E75-46CC-A53B-FE8760C65ED0}" destId="{618AB481-F1B8-40A3-857D-451A5706DECF}" srcOrd="0" destOrd="0" presId="urn:microsoft.com/office/officeart/2005/8/layout/cycle2"/>
    <dgm:cxn modelId="{270C95EC-B3C5-4C28-B9D0-52378B922ADF}" type="presOf" srcId="{0E6DD01E-1870-4A9F-AC20-DFA3D786FD8F}" destId="{D341DE91-0508-4481-B746-F205103C28D6}" srcOrd="1" destOrd="0" presId="urn:microsoft.com/office/officeart/2005/8/layout/cycle2"/>
    <dgm:cxn modelId="{B0BE4AF5-F6A7-40D9-921C-F0138B1EDCF8}" type="presOf" srcId="{89CC26CC-6DC3-4723-A762-4FF598E96619}" destId="{889FB99D-E018-4CDE-A114-42CF82C4F409}" srcOrd="0" destOrd="0" presId="urn:microsoft.com/office/officeart/2005/8/layout/cycle2"/>
    <dgm:cxn modelId="{BD43C4F7-78B5-45C7-958A-F3B2066FE2B7}" srcId="{A055FEB0-A003-4813-9A27-076B4E99B3A8}" destId="{749178C3-7E75-46CC-A53B-FE8760C65ED0}" srcOrd="1" destOrd="0" parTransId="{AD80B223-82BB-4B7C-9867-EECAF304EFB5}" sibTransId="{0198ECE6-D8B8-474F-936F-0AB665FF4629}"/>
    <dgm:cxn modelId="{52CA7F6B-1A58-4A0E-989F-AE2A1F5032AE}" type="presParOf" srcId="{8F9C6F7A-CE47-4D3D-A031-85AC81FF8AEA}" destId="{C47EB279-7DC5-4B89-B2AA-3810263CFE49}" srcOrd="0" destOrd="0" presId="urn:microsoft.com/office/officeart/2005/8/layout/cycle2"/>
    <dgm:cxn modelId="{DAFAB579-4E65-4D13-9511-434C86BEE8D1}" type="presParOf" srcId="{8F9C6F7A-CE47-4D3D-A031-85AC81FF8AEA}" destId="{D1550974-28B9-4DF1-8B93-ECA7C77B4A57}" srcOrd="1" destOrd="0" presId="urn:microsoft.com/office/officeart/2005/8/layout/cycle2"/>
    <dgm:cxn modelId="{8AACB30E-01DB-4C11-A2DF-573A1F43FF46}" type="presParOf" srcId="{D1550974-28B9-4DF1-8B93-ECA7C77B4A57}" destId="{D341DE91-0508-4481-B746-F205103C28D6}" srcOrd="0" destOrd="0" presId="urn:microsoft.com/office/officeart/2005/8/layout/cycle2"/>
    <dgm:cxn modelId="{A62243B1-E948-4A96-B4A3-A5DC0C32EC28}" type="presParOf" srcId="{8F9C6F7A-CE47-4D3D-A031-85AC81FF8AEA}" destId="{618AB481-F1B8-40A3-857D-451A5706DECF}" srcOrd="2" destOrd="0" presId="urn:microsoft.com/office/officeart/2005/8/layout/cycle2"/>
    <dgm:cxn modelId="{0FA5B37B-8AA4-46E7-AE90-3A882D9C6241}" type="presParOf" srcId="{8F9C6F7A-CE47-4D3D-A031-85AC81FF8AEA}" destId="{D6F23E16-623A-4769-9477-875A7E8045AD}" srcOrd="3" destOrd="0" presId="urn:microsoft.com/office/officeart/2005/8/layout/cycle2"/>
    <dgm:cxn modelId="{76EF0B20-731C-4331-9DF2-B631730D1252}" type="presParOf" srcId="{D6F23E16-623A-4769-9477-875A7E8045AD}" destId="{356E880C-5F4A-4B0E-B0C7-290A11FAEA2F}" srcOrd="0" destOrd="0" presId="urn:microsoft.com/office/officeart/2005/8/layout/cycle2"/>
    <dgm:cxn modelId="{CFB5A367-603C-476A-9930-0D3F3F76AF6C}" type="presParOf" srcId="{8F9C6F7A-CE47-4D3D-A031-85AC81FF8AEA}" destId="{39B290F5-A34F-439F-A53B-F976A4EEEEF4}" srcOrd="4" destOrd="0" presId="urn:microsoft.com/office/officeart/2005/8/layout/cycle2"/>
    <dgm:cxn modelId="{08B0E8F8-5C0A-4556-BA7C-55FA22C9D2F2}" type="presParOf" srcId="{8F9C6F7A-CE47-4D3D-A031-85AC81FF8AEA}" destId="{889FB99D-E018-4CDE-A114-42CF82C4F409}" srcOrd="5" destOrd="0" presId="urn:microsoft.com/office/officeart/2005/8/layout/cycle2"/>
    <dgm:cxn modelId="{A9A4ADB0-2CB8-47C3-9FDB-9ACCFB3BEC37}" type="presParOf" srcId="{889FB99D-E018-4CDE-A114-42CF82C4F409}" destId="{81004B73-2D56-4323-B3F3-B5F2EA16DB82}" srcOrd="0" destOrd="0" presId="urn:microsoft.com/office/officeart/2005/8/layout/cycle2"/>
    <dgm:cxn modelId="{B964F24A-78B5-487C-B8A3-38AB9C33EDCB}" type="presParOf" srcId="{8F9C6F7A-CE47-4D3D-A031-85AC81FF8AEA}" destId="{C0FF722B-A1A1-4171-BF2D-12B4B712E15B}" srcOrd="6" destOrd="0" presId="urn:microsoft.com/office/officeart/2005/8/layout/cycle2"/>
    <dgm:cxn modelId="{6316D2DE-2D31-4396-B2C3-40B9567B99FB}" type="presParOf" srcId="{8F9C6F7A-CE47-4D3D-A031-85AC81FF8AEA}" destId="{8F183E4D-267D-4728-B4E2-F00CA2DC0A37}" srcOrd="7" destOrd="0" presId="urn:microsoft.com/office/officeart/2005/8/layout/cycle2"/>
    <dgm:cxn modelId="{85BECAE5-9AFD-4694-9748-634EF41E139C}" type="presParOf" srcId="{8F183E4D-267D-4728-B4E2-F00CA2DC0A37}" destId="{04709AF3-33F7-42A5-8590-A1848A37D5B8}" srcOrd="0" destOrd="0" presId="urn:microsoft.com/office/officeart/2005/8/layout/cycle2"/>
    <dgm:cxn modelId="{D046143B-D36B-4CDE-8840-DD37A7700B5C}" type="presParOf" srcId="{8F9C6F7A-CE47-4D3D-A031-85AC81FF8AEA}" destId="{7EAFE01D-3309-435A-A357-E2372B001B53}" srcOrd="8" destOrd="0" presId="urn:microsoft.com/office/officeart/2005/8/layout/cycle2"/>
    <dgm:cxn modelId="{60CDD456-931B-44FD-AF49-2DDC8B80B918}" type="presParOf" srcId="{8F9C6F7A-CE47-4D3D-A031-85AC81FF8AEA}" destId="{8B66DFBF-72D3-411B-8E8D-8573FDA90A1A}" srcOrd="9" destOrd="0" presId="urn:microsoft.com/office/officeart/2005/8/layout/cycle2"/>
    <dgm:cxn modelId="{AFEEEBB2-8E71-4D95-9B57-48AB728E5FAF}" type="presParOf" srcId="{8B66DFBF-72D3-411B-8E8D-8573FDA90A1A}" destId="{31C39563-7D23-4D8C-B390-8455257A390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EB279-7DC5-4B89-B2AA-3810263CFE49}">
      <dsp:nvSpPr>
        <dsp:cNvPr id="0" name=""/>
        <dsp:cNvSpPr/>
      </dsp:nvSpPr>
      <dsp:spPr>
        <a:xfrm>
          <a:off x="2771893" y="1605"/>
          <a:ext cx="1516956" cy="15169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u="none" kern="1200" dirty="0">
              <a:solidFill>
                <a:schemeClr val="tx1"/>
              </a:solidFill>
              <a:latin typeface="Times New Roman" panose="02020603050405020304" pitchFamily="18" charset="0"/>
              <a:cs typeface="Times New Roman" panose="02020603050405020304" pitchFamily="18" charset="0"/>
            </a:rPr>
            <a:t>1.Cr</a:t>
          </a:r>
        </a:p>
        <a:p>
          <a:pPr marL="0" lvl="0" indent="0" algn="ctr" defTabSz="622300">
            <a:lnSpc>
              <a:spcPct val="90000"/>
            </a:lnSpc>
            <a:spcBef>
              <a:spcPct val="0"/>
            </a:spcBef>
            <a:spcAft>
              <a:spcPct val="35000"/>
            </a:spcAft>
            <a:buNone/>
          </a:pPr>
          <a:r>
            <a:rPr lang="en-IN" sz="1400" b="1" u="none" kern="1200" dirty="0">
              <a:solidFill>
                <a:schemeClr val="tx1"/>
              </a:solidFill>
              <a:latin typeface="Times New Roman" panose="02020603050405020304" pitchFamily="18" charset="0"/>
              <a:cs typeface="Times New Roman" panose="02020603050405020304" pitchFamily="18" charset="0"/>
            </a:rPr>
            <a:t> Year No. Of Customers</a:t>
          </a:r>
        </a:p>
        <a:p>
          <a:pPr marL="0" lvl="0" indent="0" algn="ctr" defTabSz="622300">
            <a:lnSpc>
              <a:spcPct val="90000"/>
            </a:lnSpc>
            <a:spcBef>
              <a:spcPct val="0"/>
            </a:spcBef>
            <a:spcAft>
              <a:spcPct val="35000"/>
            </a:spcAft>
            <a:buNone/>
          </a:pPr>
          <a:r>
            <a:rPr lang="en-IN" sz="1400" b="1" u="none" kern="1200" dirty="0">
              <a:solidFill>
                <a:schemeClr val="tx1"/>
              </a:solidFill>
              <a:latin typeface="Times New Roman" panose="02020603050405020304" pitchFamily="18" charset="0"/>
              <a:cs typeface="Times New Roman" panose="02020603050405020304" pitchFamily="18" charset="0"/>
            </a:rPr>
            <a:t>21656  </a:t>
          </a:r>
        </a:p>
        <a:p>
          <a:pPr marL="0" lvl="0" indent="0" algn="ctr" defTabSz="622300">
            <a:lnSpc>
              <a:spcPct val="90000"/>
            </a:lnSpc>
            <a:spcBef>
              <a:spcPct val="0"/>
            </a:spcBef>
            <a:spcAft>
              <a:spcPct val="35000"/>
            </a:spcAft>
            <a:buNone/>
          </a:pPr>
          <a:r>
            <a:rPr lang="en-IN" sz="1400" b="1" u="none" kern="1200" dirty="0">
              <a:solidFill>
                <a:schemeClr val="tx1"/>
              </a:solidFill>
              <a:latin typeface="Times New Roman" panose="02020603050405020304" pitchFamily="18" charset="0"/>
              <a:cs typeface="Times New Roman" panose="02020603050405020304" pitchFamily="18" charset="0"/>
            </a:rPr>
            <a:t>YOY Increase 87.79% </a:t>
          </a:r>
          <a:endParaRPr lang="en-IN" sz="1400" u="none" kern="1200" dirty="0">
            <a:solidFill>
              <a:schemeClr val="tx1"/>
            </a:solidFill>
            <a:latin typeface="Times New Roman" panose="02020603050405020304" pitchFamily="18" charset="0"/>
            <a:cs typeface="Times New Roman" panose="02020603050405020304" pitchFamily="18" charset="0"/>
          </a:endParaRPr>
        </a:p>
      </dsp:txBody>
      <dsp:txXfrm>
        <a:off x="2994046" y="223758"/>
        <a:ext cx="1072650" cy="1072650"/>
      </dsp:txXfrm>
    </dsp:sp>
    <dsp:sp modelId="{D1550974-28B9-4DF1-8B93-ECA7C77B4A57}">
      <dsp:nvSpPr>
        <dsp:cNvPr id="0" name=""/>
        <dsp:cNvSpPr/>
      </dsp:nvSpPr>
      <dsp:spPr>
        <a:xfrm rot="2160000">
          <a:off x="4240850" y="1166695"/>
          <a:ext cx="403018" cy="51197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4252395" y="1233556"/>
        <a:ext cx="282113" cy="307184"/>
      </dsp:txXfrm>
    </dsp:sp>
    <dsp:sp modelId="{618AB481-F1B8-40A3-857D-451A5706DECF}">
      <dsp:nvSpPr>
        <dsp:cNvPr id="0" name=""/>
        <dsp:cNvSpPr/>
      </dsp:nvSpPr>
      <dsp:spPr>
        <a:xfrm>
          <a:off x="4614324" y="1340209"/>
          <a:ext cx="1516956" cy="1516956"/>
        </a:xfrm>
        <a:prstGeom prst="ellipse">
          <a:avLst/>
        </a:prstGeom>
        <a:solidFill>
          <a:schemeClr val="accent2">
            <a:hueOff val="-894254"/>
            <a:satOff val="-488"/>
            <a:lumOff val="3872"/>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u="none" kern="1200" dirty="0">
              <a:solidFill>
                <a:schemeClr val="tx1"/>
              </a:solidFill>
              <a:latin typeface="Times New Roman" panose="02020603050405020304" pitchFamily="18" charset="0"/>
              <a:cs typeface="Times New Roman" panose="02020603050405020304" pitchFamily="18" charset="0"/>
            </a:rPr>
            <a:t>2. Average Loan Amount per Year</a:t>
          </a:r>
        </a:p>
        <a:p>
          <a:pPr marL="0" lvl="0" indent="0" algn="ctr" defTabSz="622300">
            <a:lnSpc>
              <a:spcPct val="90000"/>
            </a:lnSpc>
            <a:spcBef>
              <a:spcPct val="0"/>
            </a:spcBef>
            <a:spcAft>
              <a:spcPct val="35000"/>
            </a:spcAft>
            <a:buNone/>
          </a:pPr>
          <a:r>
            <a:rPr lang="en-IN" sz="1400" b="1" u="none" kern="1200" dirty="0">
              <a:solidFill>
                <a:schemeClr val="tx1"/>
              </a:solidFill>
              <a:latin typeface="Times New Roman" panose="02020603050405020304" pitchFamily="18" charset="0"/>
              <a:cs typeface="Times New Roman" panose="02020603050405020304" pitchFamily="18" charset="0"/>
            </a:rPr>
            <a:t>₹ 89 M</a:t>
          </a:r>
        </a:p>
      </dsp:txBody>
      <dsp:txXfrm>
        <a:off x="4836477" y="1562362"/>
        <a:ext cx="1072650" cy="1072650"/>
      </dsp:txXfrm>
    </dsp:sp>
    <dsp:sp modelId="{D6F23E16-623A-4769-9477-875A7E8045AD}">
      <dsp:nvSpPr>
        <dsp:cNvPr id="0" name=""/>
        <dsp:cNvSpPr/>
      </dsp:nvSpPr>
      <dsp:spPr>
        <a:xfrm rot="6480000">
          <a:off x="4822944" y="2914807"/>
          <a:ext cx="403018" cy="511972"/>
        </a:xfrm>
        <a:prstGeom prst="rightArrow">
          <a:avLst>
            <a:gd name="adj1" fmla="val 60000"/>
            <a:gd name="adj2" fmla="val 50000"/>
          </a:avLst>
        </a:prstGeom>
        <a:solidFill>
          <a:schemeClr val="accent2">
            <a:hueOff val="-894254"/>
            <a:satOff val="-488"/>
            <a:lumOff val="387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10800000">
        <a:off x="4902077" y="2959707"/>
        <a:ext cx="282113" cy="307184"/>
      </dsp:txXfrm>
    </dsp:sp>
    <dsp:sp modelId="{39B290F5-A34F-439F-A53B-F976A4EEEEF4}">
      <dsp:nvSpPr>
        <dsp:cNvPr id="0" name=""/>
        <dsp:cNvSpPr/>
      </dsp:nvSpPr>
      <dsp:spPr>
        <a:xfrm>
          <a:off x="3910578" y="3506116"/>
          <a:ext cx="1516956" cy="1516956"/>
        </a:xfrm>
        <a:prstGeom prst="ellipse">
          <a:avLst/>
        </a:prstGeom>
        <a:solidFill>
          <a:schemeClr val="accent2">
            <a:hueOff val="-1788508"/>
            <a:satOff val="-975"/>
            <a:lumOff val="7745"/>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solidFill>
              <a:latin typeface="Times New Roman" panose="02020603050405020304" pitchFamily="18" charset="0"/>
              <a:cs typeface="Times New Roman" panose="02020603050405020304" pitchFamily="18" charset="0"/>
            </a:rPr>
            <a:t>3. Average Interest Rate</a:t>
          </a:r>
        </a:p>
        <a:p>
          <a:pPr marL="0" lvl="0" indent="0" algn="ctr" defTabSz="622300">
            <a:lnSpc>
              <a:spcPct val="90000"/>
            </a:lnSpc>
            <a:spcBef>
              <a:spcPct val="0"/>
            </a:spcBef>
            <a:spcAft>
              <a:spcPct val="35000"/>
            </a:spcAft>
            <a:buNone/>
          </a:pPr>
          <a:r>
            <a:rPr lang="en-IN" sz="1400" b="1" kern="1200" dirty="0">
              <a:solidFill>
                <a:schemeClr val="tx1"/>
              </a:solidFill>
              <a:latin typeface="Times New Roman" panose="02020603050405020304" pitchFamily="18" charset="0"/>
              <a:cs typeface="Times New Roman" panose="02020603050405020304" pitchFamily="18" charset="0"/>
            </a:rPr>
            <a:t>12.01%</a:t>
          </a:r>
        </a:p>
      </dsp:txBody>
      <dsp:txXfrm>
        <a:off x="4132731" y="3728269"/>
        <a:ext cx="1072650" cy="1072650"/>
      </dsp:txXfrm>
    </dsp:sp>
    <dsp:sp modelId="{889FB99D-E018-4CDE-A114-42CF82C4F409}">
      <dsp:nvSpPr>
        <dsp:cNvPr id="0" name=""/>
        <dsp:cNvSpPr/>
      </dsp:nvSpPr>
      <dsp:spPr>
        <a:xfrm rot="10800000">
          <a:off x="3340268" y="4008608"/>
          <a:ext cx="403018" cy="511972"/>
        </a:xfrm>
        <a:prstGeom prst="rightArrow">
          <a:avLst>
            <a:gd name="adj1" fmla="val 60000"/>
            <a:gd name="adj2" fmla="val 50000"/>
          </a:avLst>
        </a:prstGeom>
        <a:solidFill>
          <a:schemeClr val="accent2">
            <a:hueOff val="-1788508"/>
            <a:satOff val="-975"/>
            <a:lumOff val="7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10800000">
        <a:off x="3461173" y="4111002"/>
        <a:ext cx="282113" cy="307184"/>
      </dsp:txXfrm>
    </dsp:sp>
    <dsp:sp modelId="{C0FF722B-A1A1-4171-BF2D-12B4B712E15B}">
      <dsp:nvSpPr>
        <dsp:cNvPr id="0" name=""/>
        <dsp:cNvSpPr/>
      </dsp:nvSpPr>
      <dsp:spPr>
        <a:xfrm>
          <a:off x="1633209" y="3506116"/>
          <a:ext cx="1516956" cy="1516956"/>
        </a:xfrm>
        <a:prstGeom prst="ellipse">
          <a:avLst/>
        </a:prstGeom>
        <a:solidFill>
          <a:schemeClr val="accent2">
            <a:hueOff val="-2682762"/>
            <a:satOff val="-1463"/>
            <a:lumOff val="11617"/>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solidFill>
              <a:latin typeface="Times New Roman" panose="02020603050405020304" pitchFamily="18" charset="0"/>
              <a:cs typeface="Times New Roman" panose="02020603050405020304" pitchFamily="18" charset="0"/>
            </a:rPr>
            <a:t>4.Current Year Interest Received</a:t>
          </a:r>
        </a:p>
        <a:p>
          <a:pPr marL="0" lvl="0" indent="0" algn="ctr" defTabSz="622300">
            <a:lnSpc>
              <a:spcPct val="90000"/>
            </a:lnSpc>
            <a:spcBef>
              <a:spcPct val="0"/>
            </a:spcBef>
            <a:spcAft>
              <a:spcPct val="35000"/>
            </a:spcAft>
            <a:buNone/>
          </a:pPr>
          <a:r>
            <a:rPr lang="en-IN" sz="1400" b="1" kern="1200" dirty="0">
              <a:solidFill>
                <a:schemeClr val="tx1"/>
              </a:solidFill>
              <a:latin typeface="Times New Roman" panose="02020603050405020304" pitchFamily="18" charset="0"/>
              <a:cs typeface="Times New Roman" panose="02020603050405020304" pitchFamily="18" charset="0"/>
            </a:rPr>
            <a:t>136.23K</a:t>
          </a:r>
        </a:p>
      </dsp:txBody>
      <dsp:txXfrm>
        <a:off x="1855362" y="3728269"/>
        <a:ext cx="1072650" cy="1072650"/>
      </dsp:txXfrm>
    </dsp:sp>
    <dsp:sp modelId="{8F183E4D-267D-4728-B4E2-F00CA2DC0A37}">
      <dsp:nvSpPr>
        <dsp:cNvPr id="0" name=""/>
        <dsp:cNvSpPr/>
      </dsp:nvSpPr>
      <dsp:spPr>
        <a:xfrm rot="15120000">
          <a:off x="1841829" y="2936503"/>
          <a:ext cx="403018" cy="511972"/>
        </a:xfrm>
        <a:prstGeom prst="rightArrow">
          <a:avLst>
            <a:gd name="adj1" fmla="val 60000"/>
            <a:gd name="adj2" fmla="val 50000"/>
          </a:avLst>
        </a:prstGeom>
        <a:solidFill>
          <a:schemeClr val="accent2">
            <a:hueOff val="-2682762"/>
            <a:satOff val="-1463"/>
            <a:lumOff val="116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10800000">
        <a:off x="1920962" y="3096391"/>
        <a:ext cx="282113" cy="307184"/>
      </dsp:txXfrm>
    </dsp:sp>
    <dsp:sp modelId="{7EAFE01D-3309-435A-A357-E2372B001B53}">
      <dsp:nvSpPr>
        <dsp:cNvPr id="0" name=""/>
        <dsp:cNvSpPr/>
      </dsp:nvSpPr>
      <dsp:spPr>
        <a:xfrm>
          <a:off x="929463" y="1340209"/>
          <a:ext cx="1516956" cy="1516956"/>
        </a:xfrm>
        <a:prstGeom prst="ellipse">
          <a:avLst/>
        </a:prstGeom>
        <a:solidFill>
          <a:schemeClr val="accent2">
            <a:hueOff val="-3577015"/>
            <a:satOff val="-1951"/>
            <a:lumOff val="15490"/>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solidFill>
              <a:latin typeface="Times New Roman" panose="02020603050405020304" pitchFamily="18" charset="0"/>
              <a:cs typeface="Times New Roman" panose="02020603050405020304" pitchFamily="18" charset="0"/>
            </a:rPr>
            <a:t>5.Average DTI</a:t>
          </a:r>
        </a:p>
        <a:p>
          <a:pPr marL="0" lvl="0" indent="0" algn="ctr" defTabSz="622300">
            <a:lnSpc>
              <a:spcPct val="90000"/>
            </a:lnSpc>
            <a:spcBef>
              <a:spcPct val="0"/>
            </a:spcBef>
            <a:spcAft>
              <a:spcPct val="35000"/>
            </a:spcAft>
            <a:buNone/>
          </a:pPr>
          <a:r>
            <a:rPr lang="en-IN" sz="1400" b="1" kern="1200" dirty="0">
              <a:solidFill>
                <a:schemeClr val="tx1"/>
              </a:solidFill>
              <a:latin typeface="Times New Roman" panose="02020603050405020304" pitchFamily="18" charset="0"/>
              <a:cs typeface="Times New Roman" panose="02020603050405020304" pitchFamily="18" charset="0"/>
            </a:rPr>
            <a:t>13.32%</a:t>
          </a:r>
        </a:p>
      </dsp:txBody>
      <dsp:txXfrm>
        <a:off x="1151616" y="1562362"/>
        <a:ext cx="1072650" cy="1072650"/>
      </dsp:txXfrm>
    </dsp:sp>
    <dsp:sp modelId="{8B66DFBF-72D3-411B-8E8D-8573FDA90A1A}">
      <dsp:nvSpPr>
        <dsp:cNvPr id="0" name=""/>
        <dsp:cNvSpPr/>
      </dsp:nvSpPr>
      <dsp:spPr>
        <a:xfrm rot="19440000">
          <a:off x="2398419" y="1180104"/>
          <a:ext cx="403018" cy="511972"/>
        </a:xfrm>
        <a:prstGeom prst="rightArrow">
          <a:avLst>
            <a:gd name="adj1" fmla="val 60000"/>
            <a:gd name="adj2" fmla="val 50000"/>
          </a:avLst>
        </a:prstGeom>
        <a:solidFill>
          <a:schemeClr val="accent2">
            <a:hueOff val="-3577015"/>
            <a:satOff val="-1951"/>
            <a:lumOff val="154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2409964" y="1318031"/>
        <a:ext cx="282113" cy="30718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cdr:x>
      <cdr:y>0</cdr:y>
    </cdr:from>
    <cdr:to>
      <cdr:x>1</cdr:x>
      <cdr:y>0.1253</cdr:y>
    </cdr:to>
    <cdr:sp macro="" textlink="">
      <cdr:nvSpPr>
        <cdr:cNvPr id="2" name="TextBox 26">
          <a:extLst xmlns:a="http://schemas.openxmlformats.org/drawingml/2006/main">
            <a:ext uri="{FF2B5EF4-FFF2-40B4-BE49-F238E27FC236}">
              <a16:creationId xmlns:a16="http://schemas.microsoft.com/office/drawing/2014/main" id="{494EC787-402E-333C-96D1-136163DA17EC}"/>
            </a:ext>
          </a:extLst>
        </cdr:cNvPr>
        <cdr:cNvSpPr txBox="1"/>
      </cdr:nvSpPr>
      <cdr:spPr>
        <a:xfrm xmlns:a="http://schemas.openxmlformats.org/drawingml/2006/main">
          <a:off x="0" y="0"/>
          <a:ext cx="3806687" cy="27660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squar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baseline="0" dirty="0">
              <a:solidFill>
                <a:srgbClr val="0070C0"/>
              </a:solidFill>
              <a:effectLst/>
              <a:latin typeface="Times New Roman" panose="02020603050405020304" pitchFamily="18" charset="0"/>
              <a:cs typeface="Times New Roman" panose="02020603050405020304" pitchFamily="18" charset="0"/>
            </a:rPr>
            <a:t>Verified Vs Non Verified Status Total Payment</a:t>
          </a:r>
          <a:endParaRPr lang="en-IN" sz="1400" b="1" dirty="0">
            <a:solidFill>
              <a:srgbClr val="0070C0"/>
            </a:solidFill>
            <a:effectLst/>
            <a:latin typeface="Times New Roman" panose="02020603050405020304" pitchFamily="18" charset="0"/>
            <a:cs typeface="Times New Roman" panose="02020603050405020304" pitchFamily="18" charset="0"/>
          </a:endParaRPr>
        </a:p>
        <a:p xmlns:a="http://schemas.openxmlformats.org/drawingml/2006/main">
          <a:pPr algn="ctr"/>
          <a:endParaRPr lang="en-IN" sz="1400" b="1" dirty="0">
            <a:solidFill>
              <a:srgbClr val="0070C0"/>
            </a:solidFill>
            <a:latin typeface="Times New Roman" panose="02020603050405020304" pitchFamily="18" charset="0"/>
            <a:cs typeface="Times New Roman" panose="02020603050405020304" pitchFamily="18"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0.21266</cdr:x>
      <cdr:y>0</cdr:y>
    </cdr:from>
    <cdr:to>
      <cdr:x>0.83175</cdr:x>
      <cdr:y>0.13354</cdr:y>
    </cdr:to>
    <cdr:sp macro="" textlink="">
      <cdr:nvSpPr>
        <cdr:cNvPr id="2" name="TextBox 26">
          <a:extLst xmlns:a="http://schemas.openxmlformats.org/drawingml/2006/main">
            <a:ext uri="{FF2B5EF4-FFF2-40B4-BE49-F238E27FC236}">
              <a16:creationId xmlns:a16="http://schemas.microsoft.com/office/drawing/2014/main" id="{E493771E-A6E6-1543-A780-D5C9489C4168}"/>
            </a:ext>
          </a:extLst>
        </cdr:cNvPr>
        <cdr:cNvSpPr txBox="1"/>
      </cdr:nvSpPr>
      <cdr:spPr>
        <a:xfrm xmlns:a="http://schemas.openxmlformats.org/drawingml/2006/main">
          <a:off x="1245470" y="0"/>
          <a:ext cx="3625845" cy="294330"/>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squar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baseline="0" dirty="0">
              <a:solidFill>
                <a:schemeClr val="accent1">
                  <a:lumMod val="75000"/>
                </a:schemeClr>
              </a:solidFill>
              <a:effectLst/>
              <a:latin typeface="Times New Roman" panose="02020603050405020304" pitchFamily="18" charset="0"/>
              <a:cs typeface="Times New Roman" panose="02020603050405020304" pitchFamily="18" charset="0"/>
            </a:rPr>
            <a:t>State wise and Month wise Loan Status</a:t>
          </a:r>
          <a:endParaRPr lang="en-IN" sz="1400" dirty="0">
            <a:solidFill>
              <a:schemeClr val="accent1">
                <a:lumMod val="75000"/>
              </a:schemeClr>
            </a:solidFill>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Rectangle 68">
            <a:extLst>
              <a:ext uri="{FF2B5EF4-FFF2-40B4-BE49-F238E27FC236}">
                <a16:creationId xmlns:a16="http://schemas.microsoft.com/office/drawing/2014/main" id="{A9D41CEA-9BD6-4D8A-9BBE-A419E3F8944A}"/>
              </a:ext>
            </a:extLst>
          </p:cNvPr>
          <p:cNvSpPr/>
          <p:nvPr userDrawn="1"/>
        </p:nvSpPr>
        <p:spPr>
          <a:xfrm>
            <a:off x="6096000" y="837246"/>
            <a:ext cx="6096000" cy="2591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61">
            <a:extLst>
              <a:ext uri="{FF2B5EF4-FFF2-40B4-BE49-F238E27FC236}">
                <a16:creationId xmlns:a16="http://schemas.microsoft.com/office/drawing/2014/main" id="{C55784C2-A625-4992-85BC-279ED49F5E54}"/>
              </a:ext>
            </a:extLst>
          </p:cNvPr>
          <p:cNvGrpSpPr/>
          <p:nvPr userDrawn="1"/>
        </p:nvGrpSpPr>
        <p:grpSpPr>
          <a:xfrm>
            <a:off x="1058291" y="3689597"/>
            <a:ext cx="2892793" cy="3168403"/>
            <a:chOff x="1058291" y="3689597"/>
            <a:chExt cx="2892793" cy="3168403"/>
          </a:xfrm>
        </p:grpSpPr>
        <p:sp>
          <p:nvSpPr>
            <p:cNvPr id="6" name="Freeform: Shape 53">
              <a:extLst>
                <a:ext uri="{FF2B5EF4-FFF2-40B4-BE49-F238E27FC236}">
                  <a16:creationId xmlns:a16="http://schemas.microsoft.com/office/drawing/2014/main" id="{13077F57-5725-450D-B772-BCD9A94C02A3}"/>
                </a:ext>
              </a:extLst>
            </p:cNvPr>
            <p:cNvSpPr/>
            <p:nvPr userDrawn="1"/>
          </p:nvSpPr>
          <p:spPr>
            <a:xfrm>
              <a:off x="1062769" y="3689597"/>
              <a:ext cx="2885112" cy="3168403"/>
            </a:xfrm>
            <a:custGeom>
              <a:avLst/>
              <a:gdLst>
                <a:gd name="connsiteX0" fmla="*/ 380827 w 2885112"/>
                <a:gd name="connsiteY0" fmla="*/ 0 h 3168403"/>
                <a:gd name="connsiteX1" fmla="*/ 2504286 w 2885112"/>
                <a:gd name="connsiteY1" fmla="*/ 0 h 3168403"/>
                <a:gd name="connsiteX2" fmla="*/ 2885112 w 2885112"/>
                <a:gd name="connsiteY2" fmla="*/ 376422 h 3168403"/>
                <a:gd name="connsiteX3" fmla="*/ 2885112 w 2885112"/>
                <a:gd name="connsiteY3" fmla="*/ 3168403 h 3168403"/>
                <a:gd name="connsiteX4" fmla="*/ 0 w 2885112"/>
                <a:gd name="connsiteY4" fmla="*/ 3168403 h 3168403"/>
                <a:gd name="connsiteX5" fmla="*/ 0 w 2885112"/>
                <a:gd name="connsiteY5" fmla="*/ 376422 h 3168403"/>
                <a:gd name="connsiteX6" fmla="*/ 380827 w 2885112"/>
                <a:gd name="connsiteY6" fmla="*/ 0 h 316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12" h="3168403">
                  <a:moveTo>
                    <a:pt x="380827" y="0"/>
                  </a:moveTo>
                  <a:lnTo>
                    <a:pt x="2504286" y="0"/>
                  </a:lnTo>
                  <a:cubicBezTo>
                    <a:pt x="2714606" y="0"/>
                    <a:pt x="2885112" y="168534"/>
                    <a:pt x="2885112" y="376422"/>
                  </a:cubicBezTo>
                  <a:lnTo>
                    <a:pt x="2885112" y="3168403"/>
                  </a:lnTo>
                  <a:lnTo>
                    <a:pt x="0" y="3168403"/>
                  </a:lnTo>
                  <a:lnTo>
                    <a:pt x="0" y="376422"/>
                  </a:lnTo>
                  <a:cubicBezTo>
                    <a:pt x="57" y="168534"/>
                    <a:pt x="170506" y="0"/>
                    <a:pt x="380827" y="0"/>
                  </a:cubicBezTo>
                  <a:close/>
                </a:path>
              </a:pathLst>
            </a:custGeom>
            <a:solidFill>
              <a:srgbClr val="D0D4D8"/>
            </a:solidFill>
            <a:ln w="6728" cap="flat">
              <a:noFill/>
              <a:prstDash val="solid"/>
              <a:miter/>
            </a:ln>
          </p:spPr>
          <p:txBody>
            <a:bodyPr wrap="square" rtlCol="0" anchor="ctr">
              <a:noAutofit/>
            </a:bodyPr>
            <a:lstStyle/>
            <a:p>
              <a:endParaRPr lang="en-US"/>
            </a:p>
          </p:txBody>
        </p:sp>
        <p:sp>
          <p:nvSpPr>
            <p:cNvPr id="7" name="Freeform: Shape 54">
              <a:extLst>
                <a:ext uri="{FF2B5EF4-FFF2-40B4-BE49-F238E27FC236}">
                  <a16:creationId xmlns:a16="http://schemas.microsoft.com/office/drawing/2014/main" id="{0194C56D-0A74-4F25-BE44-939F18CA1333}"/>
                </a:ext>
              </a:extLst>
            </p:cNvPr>
            <p:cNvSpPr/>
            <p:nvPr userDrawn="1"/>
          </p:nvSpPr>
          <p:spPr>
            <a:xfrm>
              <a:off x="1101424" y="3719878"/>
              <a:ext cx="2807801" cy="3138121"/>
            </a:xfrm>
            <a:custGeom>
              <a:avLst/>
              <a:gdLst>
                <a:gd name="connsiteX0" fmla="*/ 379798 w 2807801"/>
                <a:gd name="connsiteY0" fmla="*/ 0 h 3138121"/>
                <a:gd name="connsiteX1" fmla="*/ 2428003 w 2807801"/>
                <a:gd name="connsiteY1" fmla="*/ 0 h 3138121"/>
                <a:gd name="connsiteX2" fmla="*/ 2807801 w 2807801"/>
                <a:gd name="connsiteY2" fmla="*/ 376422 h 3138121"/>
                <a:gd name="connsiteX3" fmla="*/ 2807801 w 2807801"/>
                <a:gd name="connsiteY3" fmla="*/ 3138121 h 3138121"/>
                <a:gd name="connsiteX4" fmla="*/ 0 w 2807801"/>
                <a:gd name="connsiteY4" fmla="*/ 3138121 h 3138121"/>
                <a:gd name="connsiteX5" fmla="*/ 0 w 2807801"/>
                <a:gd name="connsiteY5" fmla="*/ 376422 h 3138121"/>
                <a:gd name="connsiteX6" fmla="*/ 379798 w 2807801"/>
                <a:gd name="connsiteY6" fmla="*/ 0 h 313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801" h="3138121">
                  <a:moveTo>
                    <a:pt x="379798" y="0"/>
                  </a:moveTo>
                  <a:lnTo>
                    <a:pt x="2428003" y="0"/>
                  </a:lnTo>
                  <a:cubicBezTo>
                    <a:pt x="2637756" y="0"/>
                    <a:pt x="2807801" y="168533"/>
                    <a:pt x="2807801" y="376422"/>
                  </a:cubicBezTo>
                  <a:lnTo>
                    <a:pt x="2807801" y="3138121"/>
                  </a:lnTo>
                  <a:lnTo>
                    <a:pt x="0" y="3138121"/>
                  </a:lnTo>
                  <a:lnTo>
                    <a:pt x="0" y="376422"/>
                  </a:lnTo>
                  <a:cubicBezTo>
                    <a:pt x="0" y="168533"/>
                    <a:pt x="170045" y="0"/>
                    <a:pt x="379798" y="0"/>
                  </a:cubicBezTo>
                  <a:close/>
                </a:path>
              </a:pathLst>
            </a:custGeom>
            <a:solidFill>
              <a:srgbClr val="070808"/>
            </a:solidFill>
            <a:ln w="6728" cap="flat">
              <a:noFill/>
              <a:prstDash val="solid"/>
              <a:miter/>
            </a:ln>
          </p:spPr>
          <p:txBody>
            <a:bodyPr wrap="square" rtlCol="0" anchor="ctr">
              <a:noAutofit/>
            </a:bodyPr>
            <a:lstStyle/>
            <a:p>
              <a:endParaRPr lang="en-US"/>
            </a:p>
          </p:txBody>
        </p:sp>
        <p:sp>
          <p:nvSpPr>
            <p:cNvPr id="8" name="Graphic 2">
              <a:extLst>
                <a:ext uri="{FF2B5EF4-FFF2-40B4-BE49-F238E27FC236}">
                  <a16:creationId xmlns:a16="http://schemas.microsoft.com/office/drawing/2014/main" id="{4E3F047C-1D8A-462E-93CB-7E62D82ADD9E}"/>
                </a:ext>
              </a:extLst>
            </p:cNvPr>
            <p:cNvSpPr/>
            <p:nvPr/>
          </p:nvSpPr>
          <p:spPr>
            <a:xfrm>
              <a:off x="1058801" y="4510882"/>
              <a:ext cx="20187" cy="196716"/>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68A1BEE2-731F-4E06-8AE6-9774771FDABE}"/>
                </a:ext>
              </a:extLst>
            </p:cNvPr>
            <p:cNvSpPr/>
            <p:nvPr/>
          </p:nvSpPr>
          <p:spPr>
            <a:xfrm>
              <a:off x="1058801" y="4932953"/>
              <a:ext cx="28182" cy="39235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0" name="Graphic 2">
              <a:extLst>
                <a:ext uri="{FF2B5EF4-FFF2-40B4-BE49-F238E27FC236}">
                  <a16:creationId xmlns:a16="http://schemas.microsoft.com/office/drawing/2014/main" id="{EDDCD7F6-B6F3-4503-B930-8229A9CB403F}"/>
                </a:ext>
              </a:extLst>
            </p:cNvPr>
            <p:cNvSpPr/>
            <p:nvPr/>
          </p:nvSpPr>
          <p:spPr>
            <a:xfrm>
              <a:off x="1058858" y="4961137"/>
              <a:ext cx="15935" cy="32856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11" name="Graphic 2">
              <a:extLst>
                <a:ext uri="{FF2B5EF4-FFF2-40B4-BE49-F238E27FC236}">
                  <a16:creationId xmlns:a16="http://schemas.microsoft.com/office/drawing/2014/main" id="{33F453F5-45C4-4CA9-BA46-64D6BC0CE6FD}"/>
                </a:ext>
              </a:extLst>
            </p:cNvPr>
            <p:cNvSpPr/>
            <p:nvPr/>
          </p:nvSpPr>
          <p:spPr>
            <a:xfrm>
              <a:off x="1058291" y="5456869"/>
              <a:ext cx="28182" cy="39235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2" name="Graphic 2">
              <a:extLst>
                <a:ext uri="{FF2B5EF4-FFF2-40B4-BE49-F238E27FC236}">
                  <a16:creationId xmlns:a16="http://schemas.microsoft.com/office/drawing/2014/main" id="{0FFB74C1-B1C0-43D3-8844-E198E8331C96}"/>
                </a:ext>
              </a:extLst>
            </p:cNvPr>
            <p:cNvSpPr/>
            <p:nvPr/>
          </p:nvSpPr>
          <p:spPr>
            <a:xfrm>
              <a:off x="1058291" y="5485053"/>
              <a:ext cx="15935" cy="32856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13" name="Graphic 2">
              <a:extLst>
                <a:ext uri="{FF2B5EF4-FFF2-40B4-BE49-F238E27FC236}">
                  <a16:creationId xmlns:a16="http://schemas.microsoft.com/office/drawing/2014/main" id="{561C812A-62A1-47A9-955D-CC8D5F1FFABF}"/>
                </a:ext>
              </a:extLst>
            </p:cNvPr>
            <p:cNvSpPr/>
            <p:nvPr/>
          </p:nvSpPr>
          <p:spPr>
            <a:xfrm>
              <a:off x="3922902" y="5064570"/>
              <a:ext cx="28182" cy="63500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14" name="Graphic 2">
              <a:extLst>
                <a:ext uri="{FF2B5EF4-FFF2-40B4-BE49-F238E27FC236}">
                  <a16:creationId xmlns:a16="http://schemas.microsoft.com/office/drawing/2014/main" id="{52A5E994-BDA9-46CA-8D64-0ED4FBE664E3}"/>
                </a:ext>
              </a:extLst>
            </p:cNvPr>
            <p:cNvSpPr/>
            <p:nvPr/>
          </p:nvSpPr>
          <p:spPr>
            <a:xfrm>
              <a:off x="3935149" y="5110218"/>
              <a:ext cx="15935" cy="531742"/>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15" name="Graphic 2">
              <a:extLst>
                <a:ext uri="{FF2B5EF4-FFF2-40B4-BE49-F238E27FC236}">
                  <a16:creationId xmlns:a16="http://schemas.microsoft.com/office/drawing/2014/main" id="{DC342C15-8643-4ADB-AF3A-E634DF95EA7D}"/>
                </a:ext>
              </a:extLst>
            </p:cNvPr>
            <p:cNvSpPr/>
            <p:nvPr/>
          </p:nvSpPr>
          <p:spPr>
            <a:xfrm>
              <a:off x="3928288" y="6392988"/>
              <a:ext cx="22796" cy="435170"/>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16" name="Graphic 2">
              <a:extLst>
                <a:ext uri="{FF2B5EF4-FFF2-40B4-BE49-F238E27FC236}">
                  <a16:creationId xmlns:a16="http://schemas.microsoft.com/office/drawing/2014/main" id="{6BFAA6ED-F1A4-49E9-9012-B56FDE93768E}"/>
                </a:ext>
              </a:extLst>
            </p:cNvPr>
            <p:cNvSpPr/>
            <p:nvPr/>
          </p:nvSpPr>
          <p:spPr>
            <a:xfrm>
              <a:off x="3938156" y="6424233"/>
              <a:ext cx="12928" cy="364399"/>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17" name="Oval 32">
              <a:extLst>
                <a:ext uri="{FF2B5EF4-FFF2-40B4-BE49-F238E27FC236}">
                  <a16:creationId xmlns:a16="http://schemas.microsoft.com/office/drawing/2014/main" id="{E9F64D36-24F5-4419-994A-1690ADF48287}"/>
                </a:ext>
              </a:extLst>
            </p:cNvPr>
            <p:cNvSpPr>
              <a:spLocks noChangeAspect="1"/>
            </p:cNvSpPr>
            <p:nvPr/>
          </p:nvSpPr>
          <p:spPr>
            <a:xfrm>
              <a:off x="2978879" y="3808481"/>
              <a:ext cx="134198" cy="13419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33">
              <a:extLst>
                <a:ext uri="{FF2B5EF4-FFF2-40B4-BE49-F238E27FC236}">
                  <a16:creationId xmlns:a16="http://schemas.microsoft.com/office/drawing/2014/main" id="{A45C3D91-9FBD-4568-865E-9ACDEC8236DA}"/>
                </a:ext>
              </a:extLst>
            </p:cNvPr>
            <p:cNvSpPr>
              <a:spLocks noChangeAspect="1"/>
            </p:cNvSpPr>
            <p:nvPr/>
          </p:nvSpPr>
          <p:spPr>
            <a:xfrm>
              <a:off x="2987267" y="3816868"/>
              <a:ext cx="117423" cy="117423"/>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9" name="Oval 34">
              <a:extLst>
                <a:ext uri="{FF2B5EF4-FFF2-40B4-BE49-F238E27FC236}">
                  <a16:creationId xmlns:a16="http://schemas.microsoft.com/office/drawing/2014/main" id="{7BF8D94C-8FB1-4928-A96F-404CFE1E0694}"/>
                </a:ext>
              </a:extLst>
            </p:cNvPr>
            <p:cNvSpPr/>
            <p:nvPr/>
          </p:nvSpPr>
          <p:spPr>
            <a:xfrm>
              <a:off x="3016958" y="3846560"/>
              <a:ext cx="58040" cy="58040"/>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0" name="Oval 35">
              <a:extLst>
                <a:ext uri="{FF2B5EF4-FFF2-40B4-BE49-F238E27FC236}">
                  <a16:creationId xmlns:a16="http://schemas.microsoft.com/office/drawing/2014/main" id="{559B0B8A-3610-44DE-9002-193CFBFDBFFB}"/>
                </a:ext>
              </a:extLst>
            </p:cNvPr>
            <p:cNvSpPr/>
            <p:nvPr/>
          </p:nvSpPr>
          <p:spPr>
            <a:xfrm>
              <a:off x="3030585" y="3860187"/>
              <a:ext cx="30788" cy="30788"/>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1" name="Graphic 2">
              <a:extLst>
                <a:ext uri="{FF2B5EF4-FFF2-40B4-BE49-F238E27FC236}">
                  <a16:creationId xmlns:a16="http://schemas.microsoft.com/office/drawing/2014/main" id="{D8D01082-2C6E-43A7-A82A-B29AF7C2C329}"/>
                </a:ext>
              </a:extLst>
            </p:cNvPr>
            <p:cNvSpPr/>
            <p:nvPr userDrawn="1"/>
          </p:nvSpPr>
          <p:spPr>
            <a:xfrm flipH="1">
              <a:off x="1060804" y="4534334"/>
              <a:ext cx="10717" cy="149811"/>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grpSp>
        <p:nvGrpSpPr>
          <p:cNvPr id="22" name="Group 60">
            <a:extLst>
              <a:ext uri="{FF2B5EF4-FFF2-40B4-BE49-F238E27FC236}">
                <a16:creationId xmlns:a16="http://schemas.microsoft.com/office/drawing/2014/main" id="{3CB92BF0-1182-4A3F-B65E-7DDE5C646618}"/>
              </a:ext>
            </a:extLst>
          </p:cNvPr>
          <p:cNvGrpSpPr/>
          <p:nvPr userDrawn="1"/>
        </p:nvGrpSpPr>
        <p:grpSpPr>
          <a:xfrm>
            <a:off x="8332411" y="0"/>
            <a:ext cx="2885112" cy="2622090"/>
            <a:chOff x="833153" y="6858000"/>
            <a:chExt cx="2885112" cy="2622090"/>
          </a:xfrm>
        </p:grpSpPr>
        <p:sp>
          <p:nvSpPr>
            <p:cNvPr id="23" name="Freeform: Shape 57">
              <a:extLst>
                <a:ext uri="{FF2B5EF4-FFF2-40B4-BE49-F238E27FC236}">
                  <a16:creationId xmlns:a16="http://schemas.microsoft.com/office/drawing/2014/main" id="{F1F7CCD7-6766-4478-B7D5-6483CFE1BBB1}"/>
                </a:ext>
              </a:extLst>
            </p:cNvPr>
            <p:cNvSpPr/>
            <p:nvPr/>
          </p:nvSpPr>
          <p:spPr>
            <a:xfrm>
              <a:off x="833153" y="6858000"/>
              <a:ext cx="2885112" cy="2622090"/>
            </a:xfrm>
            <a:custGeom>
              <a:avLst/>
              <a:gdLst>
                <a:gd name="connsiteX0" fmla="*/ 0 w 2885112"/>
                <a:gd name="connsiteY0" fmla="*/ 0 h 2622090"/>
                <a:gd name="connsiteX1" fmla="*/ 2885112 w 2885112"/>
                <a:gd name="connsiteY1" fmla="*/ 0 h 2622090"/>
                <a:gd name="connsiteX2" fmla="*/ 2885112 w 2885112"/>
                <a:gd name="connsiteY2" fmla="*/ 2245726 h 2622090"/>
                <a:gd name="connsiteX3" fmla="*/ 2504286 w 2885112"/>
                <a:gd name="connsiteY3" fmla="*/ 2622090 h 2622090"/>
                <a:gd name="connsiteX4" fmla="*/ 380827 w 2885112"/>
                <a:gd name="connsiteY4" fmla="*/ 2622090 h 2622090"/>
                <a:gd name="connsiteX5" fmla="*/ 0 w 2885112"/>
                <a:gd name="connsiteY5" fmla="*/ 2245668 h 262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112" h="2622090">
                  <a:moveTo>
                    <a:pt x="0" y="0"/>
                  </a:moveTo>
                  <a:lnTo>
                    <a:pt x="2885112" y="0"/>
                  </a:lnTo>
                  <a:lnTo>
                    <a:pt x="2885112" y="2245726"/>
                  </a:lnTo>
                  <a:cubicBezTo>
                    <a:pt x="2885055" y="2453556"/>
                    <a:pt x="2714549" y="2622090"/>
                    <a:pt x="2504286" y="2622090"/>
                  </a:cubicBezTo>
                  <a:lnTo>
                    <a:pt x="380827" y="2622090"/>
                  </a:lnTo>
                  <a:cubicBezTo>
                    <a:pt x="170506" y="2622090"/>
                    <a:pt x="0" y="2453556"/>
                    <a:pt x="0" y="2245668"/>
                  </a:cubicBezTo>
                  <a:close/>
                </a:path>
              </a:pathLst>
            </a:custGeom>
            <a:solidFill>
              <a:srgbClr val="D0D4D8"/>
            </a:solidFill>
            <a:ln w="6728" cap="flat">
              <a:noFill/>
              <a:prstDash val="solid"/>
              <a:miter/>
            </a:ln>
          </p:spPr>
          <p:txBody>
            <a:bodyPr wrap="square" rtlCol="0" anchor="ctr">
              <a:noAutofit/>
            </a:bodyPr>
            <a:lstStyle/>
            <a:p>
              <a:endParaRPr lang="en-US"/>
            </a:p>
          </p:txBody>
        </p:sp>
        <p:sp>
          <p:nvSpPr>
            <p:cNvPr id="24" name="Freeform: Shape 58">
              <a:extLst>
                <a:ext uri="{FF2B5EF4-FFF2-40B4-BE49-F238E27FC236}">
                  <a16:creationId xmlns:a16="http://schemas.microsoft.com/office/drawing/2014/main" id="{93907175-EA85-49EF-9579-0F7B0E576DBF}"/>
                </a:ext>
              </a:extLst>
            </p:cNvPr>
            <p:cNvSpPr/>
            <p:nvPr/>
          </p:nvSpPr>
          <p:spPr>
            <a:xfrm>
              <a:off x="871808" y="6858000"/>
              <a:ext cx="2807801" cy="2591752"/>
            </a:xfrm>
            <a:custGeom>
              <a:avLst/>
              <a:gdLst>
                <a:gd name="connsiteX0" fmla="*/ 0 w 2807801"/>
                <a:gd name="connsiteY0" fmla="*/ 0 h 2591752"/>
                <a:gd name="connsiteX1" fmla="*/ 2807801 w 2807801"/>
                <a:gd name="connsiteY1" fmla="*/ 0 h 2591752"/>
                <a:gd name="connsiteX2" fmla="*/ 2807801 w 2807801"/>
                <a:gd name="connsiteY2" fmla="*/ 2215388 h 2591752"/>
                <a:gd name="connsiteX3" fmla="*/ 2428061 w 2807801"/>
                <a:gd name="connsiteY3" fmla="*/ 2591752 h 2591752"/>
                <a:gd name="connsiteX4" fmla="*/ 379798 w 2807801"/>
                <a:gd name="connsiteY4" fmla="*/ 2591752 h 2591752"/>
                <a:gd name="connsiteX5" fmla="*/ 0 w 2807801"/>
                <a:gd name="connsiteY5" fmla="*/ 2215332 h 259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7801" h="2591752">
                  <a:moveTo>
                    <a:pt x="0" y="0"/>
                  </a:moveTo>
                  <a:lnTo>
                    <a:pt x="2807801" y="0"/>
                  </a:lnTo>
                  <a:lnTo>
                    <a:pt x="2807801" y="2215388"/>
                  </a:lnTo>
                  <a:cubicBezTo>
                    <a:pt x="2807801" y="2423218"/>
                    <a:pt x="2637756" y="2591752"/>
                    <a:pt x="2428061" y="2591752"/>
                  </a:cubicBezTo>
                  <a:lnTo>
                    <a:pt x="379798" y="2591752"/>
                  </a:lnTo>
                  <a:cubicBezTo>
                    <a:pt x="170045" y="2591752"/>
                    <a:pt x="0" y="2423218"/>
                    <a:pt x="0" y="2215332"/>
                  </a:cubicBezTo>
                  <a:close/>
                </a:path>
              </a:pathLst>
            </a:custGeom>
            <a:solidFill>
              <a:srgbClr val="070808"/>
            </a:solidFill>
            <a:ln w="6728" cap="flat">
              <a:noFill/>
              <a:prstDash val="solid"/>
              <a:miter/>
            </a:ln>
          </p:spPr>
          <p:txBody>
            <a:bodyPr wrap="square" rtlCol="0" anchor="ctr">
              <a:noAutofit/>
            </a:bodyPr>
            <a:lstStyle/>
            <a:p>
              <a:endParaRPr lang="en-US"/>
            </a:p>
          </p:txBody>
        </p:sp>
      </p:grpSp>
      <p:sp>
        <p:nvSpPr>
          <p:cNvPr id="25" name="Freeform: Shape 66">
            <a:extLst>
              <a:ext uri="{FF2B5EF4-FFF2-40B4-BE49-F238E27FC236}">
                <a16:creationId xmlns:a16="http://schemas.microsoft.com/office/drawing/2014/main" id="{62A3DC99-B5AB-4925-B3A0-7440E18AC356}"/>
              </a:ext>
            </a:extLst>
          </p:cNvPr>
          <p:cNvSpPr>
            <a:spLocks noGrp="1"/>
          </p:cNvSpPr>
          <p:nvPr>
            <p:ph type="pic" sz="quarter" idx="15" hasCustomPrompt="1"/>
          </p:nvPr>
        </p:nvSpPr>
        <p:spPr>
          <a:xfrm>
            <a:off x="8438563" y="1"/>
            <a:ext cx="2672808" cy="2493421"/>
          </a:xfrm>
          <a:custGeom>
            <a:avLst/>
            <a:gdLst>
              <a:gd name="connsiteX0" fmla="*/ 0 w 2672808"/>
              <a:gd name="connsiteY0" fmla="*/ 0 h 2493421"/>
              <a:gd name="connsiteX1" fmla="*/ 2672808 w 2672808"/>
              <a:gd name="connsiteY1" fmla="*/ 0 h 2493421"/>
              <a:gd name="connsiteX2" fmla="*/ 2672808 w 2672808"/>
              <a:gd name="connsiteY2" fmla="*/ 2221227 h 2493421"/>
              <a:gd name="connsiteX3" fmla="*/ 2385313 w 2672808"/>
              <a:gd name="connsiteY3" fmla="*/ 2493421 h 2493421"/>
              <a:gd name="connsiteX4" fmla="*/ 287495 w 2672808"/>
              <a:gd name="connsiteY4" fmla="*/ 2493421 h 2493421"/>
              <a:gd name="connsiteX5" fmla="*/ 0 w 2672808"/>
              <a:gd name="connsiteY5" fmla="*/ 2221227 h 24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2808" h="2493421">
                <a:moveTo>
                  <a:pt x="0" y="0"/>
                </a:moveTo>
                <a:lnTo>
                  <a:pt x="2672808" y="0"/>
                </a:lnTo>
                <a:lnTo>
                  <a:pt x="2672808" y="2221227"/>
                </a:lnTo>
                <a:cubicBezTo>
                  <a:pt x="2672808" y="2371557"/>
                  <a:pt x="2544095" y="2493421"/>
                  <a:pt x="2385313" y="2493421"/>
                </a:cubicBezTo>
                <a:lnTo>
                  <a:pt x="287495" y="2493421"/>
                </a:lnTo>
                <a:cubicBezTo>
                  <a:pt x="128714" y="2493421"/>
                  <a:pt x="0" y="2371557"/>
                  <a:pt x="0" y="2221227"/>
                </a:cubicBez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6" name="Freeform: Shape 67">
            <a:extLst>
              <a:ext uri="{FF2B5EF4-FFF2-40B4-BE49-F238E27FC236}">
                <a16:creationId xmlns:a16="http://schemas.microsoft.com/office/drawing/2014/main" id="{9B856AEE-ADC7-4DEB-9041-B378F5649335}"/>
              </a:ext>
            </a:extLst>
          </p:cNvPr>
          <p:cNvSpPr>
            <a:spLocks noGrp="1"/>
          </p:cNvSpPr>
          <p:nvPr>
            <p:ph type="pic" sz="quarter" idx="14" hasCustomPrompt="1"/>
          </p:nvPr>
        </p:nvSpPr>
        <p:spPr>
          <a:xfrm>
            <a:off x="1168921" y="3818265"/>
            <a:ext cx="2672808" cy="3039735"/>
          </a:xfrm>
          <a:custGeom>
            <a:avLst/>
            <a:gdLst>
              <a:gd name="connsiteX0" fmla="*/ 287495 w 2672808"/>
              <a:gd name="connsiteY0" fmla="*/ 0 h 3039735"/>
              <a:gd name="connsiteX1" fmla="*/ 542049 w 2672808"/>
              <a:gd name="connsiteY1" fmla="*/ 0 h 3039735"/>
              <a:gd name="connsiteX2" fmla="*/ 566725 w 2672808"/>
              <a:gd name="connsiteY2" fmla="*/ 23363 h 3039735"/>
              <a:gd name="connsiteX3" fmla="*/ 757670 w 2672808"/>
              <a:gd name="connsiteY3" fmla="*/ 204146 h 3039735"/>
              <a:gd name="connsiteX4" fmla="*/ 1903160 w 2672808"/>
              <a:gd name="connsiteY4" fmla="*/ 204146 h 3039735"/>
              <a:gd name="connsiteX5" fmla="*/ 2094105 w 2672808"/>
              <a:gd name="connsiteY5" fmla="*/ 23363 h 3039735"/>
              <a:gd name="connsiteX6" fmla="*/ 2118781 w 2672808"/>
              <a:gd name="connsiteY6" fmla="*/ 0 h 3039735"/>
              <a:gd name="connsiteX7" fmla="*/ 2385313 w 2672808"/>
              <a:gd name="connsiteY7" fmla="*/ 0 h 3039735"/>
              <a:gd name="connsiteX8" fmla="*/ 2672808 w 2672808"/>
              <a:gd name="connsiteY8" fmla="*/ 272193 h 3039735"/>
              <a:gd name="connsiteX9" fmla="*/ 2672808 w 2672808"/>
              <a:gd name="connsiteY9" fmla="*/ 3039735 h 3039735"/>
              <a:gd name="connsiteX10" fmla="*/ 0 w 2672808"/>
              <a:gd name="connsiteY10" fmla="*/ 3039735 h 3039735"/>
              <a:gd name="connsiteX11" fmla="*/ 0 w 2672808"/>
              <a:gd name="connsiteY11" fmla="*/ 272193 h 3039735"/>
              <a:gd name="connsiteX12" fmla="*/ 287495 w 2672808"/>
              <a:gd name="connsiteY12" fmla="*/ 0 h 303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2808" h="3039735">
                <a:moveTo>
                  <a:pt x="287495" y="0"/>
                </a:moveTo>
                <a:lnTo>
                  <a:pt x="542049" y="0"/>
                </a:lnTo>
                <a:cubicBezTo>
                  <a:pt x="555645" y="0"/>
                  <a:pt x="566725" y="10435"/>
                  <a:pt x="566725" y="23363"/>
                </a:cubicBezTo>
                <a:cubicBezTo>
                  <a:pt x="566725" y="123224"/>
                  <a:pt x="652255" y="204146"/>
                  <a:pt x="757670" y="204146"/>
                </a:cubicBezTo>
                <a:lnTo>
                  <a:pt x="1903160" y="204146"/>
                </a:lnTo>
                <a:cubicBezTo>
                  <a:pt x="2008635" y="204146"/>
                  <a:pt x="2094105" y="123168"/>
                  <a:pt x="2094105" y="23363"/>
                </a:cubicBezTo>
                <a:cubicBezTo>
                  <a:pt x="2094105" y="10491"/>
                  <a:pt x="2105125" y="0"/>
                  <a:pt x="2118781" y="0"/>
                </a:cubicBezTo>
                <a:lnTo>
                  <a:pt x="2385313" y="0"/>
                </a:lnTo>
                <a:cubicBezTo>
                  <a:pt x="2544095" y="0"/>
                  <a:pt x="2672808" y="121864"/>
                  <a:pt x="2672808" y="272193"/>
                </a:cubicBezTo>
                <a:lnTo>
                  <a:pt x="2672808" y="3039735"/>
                </a:lnTo>
                <a:lnTo>
                  <a:pt x="0" y="3039735"/>
                </a:lnTo>
                <a:lnTo>
                  <a:pt x="0" y="272193"/>
                </a:lnTo>
                <a:cubicBezTo>
                  <a:pt x="0" y="121864"/>
                  <a:pt x="128714" y="0"/>
                  <a:pt x="287495" y="0"/>
                </a:cubicBez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9A5893F2-A884-4E0F-A9DE-65AB9DBEC9F9}"/>
              </a:ext>
            </a:extLst>
          </p:cNvPr>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D3E3E594-245D-49BF-A849-93434AD94294}"/>
              </a:ext>
            </a:extLst>
          </p:cNvPr>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87E22463-5978-48DC-BCAC-3E2F51E45250}"/>
              </a:ext>
            </a:extLst>
          </p:cNvPr>
          <p:cNvSpPr/>
          <p:nvPr userDrawn="1"/>
        </p:nvSpPr>
        <p:spPr>
          <a:xfrm>
            <a:off x="0" y="863125"/>
            <a:ext cx="6546079" cy="513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7FC461A0-970C-4DEF-9409-12FF5610A666}"/>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3727ADF3-242D-4FD7-A02C-43B21E3CAC42}"/>
              </a:ext>
            </a:extLst>
          </p:cNvPr>
          <p:cNvSpPr>
            <a:spLocks noGrp="1"/>
          </p:cNvSpPr>
          <p:nvPr>
            <p:ph type="pic" sz="quarter" idx="10" hasCustomPrompt="1"/>
          </p:nvPr>
        </p:nvSpPr>
        <p:spPr>
          <a:xfrm>
            <a:off x="5658418" y="2"/>
            <a:ext cx="6533583" cy="6857999"/>
          </a:xfrm>
          <a:custGeom>
            <a:avLst/>
            <a:gdLst>
              <a:gd name="connsiteX0" fmla="*/ 2592666 w 6533583"/>
              <a:gd name="connsiteY0" fmla="*/ 0 h 6857999"/>
              <a:gd name="connsiteX1" fmla="*/ 6533583 w 6533583"/>
              <a:gd name="connsiteY1" fmla="*/ 0 h 6857999"/>
              <a:gd name="connsiteX2" fmla="*/ 6533583 w 6533583"/>
              <a:gd name="connsiteY2" fmla="*/ 1085634 h 6857999"/>
              <a:gd name="connsiteX3" fmla="*/ 4351340 w 6533583"/>
              <a:gd name="connsiteY3" fmla="*/ 6857999 h 6857999"/>
              <a:gd name="connsiteX4" fmla="*/ 0 w 6533583"/>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583" h="6857999">
                <a:moveTo>
                  <a:pt x="2592666" y="0"/>
                </a:moveTo>
                <a:lnTo>
                  <a:pt x="6533583" y="0"/>
                </a:lnTo>
                <a:lnTo>
                  <a:pt x="6533583" y="1085634"/>
                </a:lnTo>
                <a:lnTo>
                  <a:pt x="4351340"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4073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32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D1B43571-EB74-4DFB-9BB9-B977D516C2FA}"/>
              </a:ext>
            </a:extLst>
          </p:cNvPr>
          <p:cNvSpPr>
            <a:spLocks noGrp="1"/>
          </p:cNvSpPr>
          <p:nvPr>
            <p:ph type="pic" idx="14" hasCustomPrompt="1"/>
          </p:nvPr>
        </p:nvSpPr>
        <p:spPr>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BDB5FB7B-6C25-4DDB-8392-8EB212AF513F}"/>
              </a:ext>
            </a:extLst>
          </p:cNvPr>
          <p:cNvSpPr>
            <a:spLocks noGrp="1"/>
          </p:cNvSpPr>
          <p:nvPr>
            <p:ph type="pic" idx="15" hasCustomPrompt="1"/>
          </p:nvPr>
        </p:nvSpPr>
        <p:spPr>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42C50E7C-EB32-4D95-B8F1-8BE10A073106}"/>
              </a:ext>
            </a:extLst>
          </p:cNvPr>
          <p:cNvSpPr>
            <a:spLocks noGrp="1"/>
          </p:cNvSpPr>
          <p:nvPr>
            <p:ph type="pic" idx="16" hasCustomPrompt="1"/>
          </p:nvPr>
        </p:nvSpPr>
        <p:spPr>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DBFA302-365D-4257-9D0E-2277073B145D}"/>
              </a:ext>
            </a:extLst>
          </p:cNvPr>
          <p:cNvSpPr>
            <a:spLocks noGrp="1"/>
          </p:cNvSpPr>
          <p:nvPr>
            <p:ph type="pic" idx="18"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FAA807E4-56C6-402E-848D-BB4C3322FB60}"/>
              </a:ext>
            </a:extLst>
          </p:cNvPr>
          <p:cNvSpPr>
            <a:spLocks noGrp="1"/>
          </p:cNvSpPr>
          <p:nvPr>
            <p:ph type="pic" sz="quarter" idx="10" hasCustomPrompt="1"/>
          </p:nvPr>
        </p:nvSpPr>
        <p:spPr>
          <a:xfrm>
            <a:off x="731520" y="2345890"/>
            <a:ext cx="6992983" cy="2376264"/>
          </a:xfrm>
          <a:prstGeom prst="rect">
            <a:avLst/>
          </a:prstGeom>
          <a:solidFill>
            <a:schemeClr val="bg1">
              <a:lumMod val="95000"/>
            </a:schemeClr>
          </a:solidFill>
          <a:ln w="25400">
            <a:noFill/>
          </a:ln>
          <a:effectLst/>
        </p:spPr>
        <p:txBody>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 name="직사각형 2">
            <a:extLst>
              <a:ext uri="{FF2B5EF4-FFF2-40B4-BE49-F238E27FC236}">
                <a16:creationId xmlns:a16="http://schemas.microsoft.com/office/drawing/2014/main" id="{DA0F4677-9B15-4116-A37F-EA517F96B608}"/>
              </a:ext>
            </a:extLst>
          </p:cNvPr>
          <p:cNvSpPr/>
          <p:nvPr userDrawn="1"/>
        </p:nvSpPr>
        <p:spPr>
          <a:xfrm>
            <a:off x="7724503" y="2345890"/>
            <a:ext cx="3735976" cy="2376000"/>
          </a:xfrm>
          <a:prstGeom prst="rect">
            <a:avLst/>
          </a:prstGeom>
          <a:solidFill>
            <a:schemeClr val="accent1">
              <a:alpha val="89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tx1">
                  <a:lumMod val="75000"/>
                  <a:lumOff val="25000"/>
                </a:schemeClr>
              </a:solidFill>
            </a:endParaRPr>
          </a:p>
        </p:txBody>
      </p:sp>
      <p:sp>
        <p:nvSpPr>
          <p:cNvPr id="4" name="Text Placeholder 9">
            <a:extLst>
              <a:ext uri="{FF2B5EF4-FFF2-40B4-BE49-F238E27FC236}">
                <a16:creationId xmlns:a16="http://schemas.microsoft.com/office/drawing/2014/main" id="{57B23F21-9999-4814-9DE0-1C1D035FAF35}"/>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0"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 id="2147483691"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C8B135A4-E404-492F-A148-A6DA3E196F2F}"/>
              </a:ext>
            </a:extLst>
          </p:cNvPr>
          <p:cNvSpPr txBox="1"/>
          <p:nvPr/>
        </p:nvSpPr>
        <p:spPr>
          <a:xfrm>
            <a:off x="-110101" y="1907018"/>
            <a:ext cx="5286102" cy="923330"/>
          </a:xfrm>
          <a:prstGeom prst="rect">
            <a:avLst/>
          </a:prstGeom>
          <a:noFill/>
        </p:spPr>
        <p:txBody>
          <a:bodyPr wrap="square" rtlCol="0" anchor="ctr">
            <a:spAutoFit/>
          </a:bodyPr>
          <a:lstStyle/>
          <a:p>
            <a:pPr algn="ctr"/>
            <a:r>
              <a:rPr lang="en-US" sz="5400" dirty="0">
                <a:solidFill>
                  <a:schemeClr val="tx1">
                    <a:lumMod val="75000"/>
                    <a:lumOff val="25000"/>
                  </a:schemeClr>
                </a:solidFill>
                <a:latin typeface="Amasis MT Pro Medium" panose="02040604050005020304" pitchFamily="18" charset="0"/>
              </a:rPr>
              <a:t>Bank Analytics </a:t>
            </a:r>
          </a:p>
        </p:txBody>
      </p:sp>
      <p:grpSp>
        <p:nvGrpSpPr>
          <p:cNvPr id="9" name="Group 21">
            <a:extLst>
              <a:ext uri="{FF2B5EF4-FFF2-40B4-BE49-F238E27FC236}">
                <a16:creationId xmlns:a16="http://schemas.microsoft.com/office/drawing/2014/main" id="{39609DED-6354-46D3-B0D4-6AD725DAD6A1}"/>
              </a:ext>
            </a:extLst>
          </p:cNvPr>
          <p:cNvGrpSpPr/>
          <p:nvPr/>
        </p:nvGrpSpPr>
        <p:grpSpPr>
          <a:xfrm>
            <a:off x="477252" y="2782648"/>
            <a:ext cx="4091940" cy="47700"/>
            <a:chOff x="1569493" y="491319"/>
            <a:chExt cx="7710985" cy="286603"/>
          </a:xfrm>
        </p:grpSpPr>
        <p:sp>
          <p:nvSpPr>
            <p:cNvPr id="10" name="Rectangle 16">
              <a:extLst>
                <a:ext uri="{FF2B5EF4-FFF2-40B4-BE49-F238E27FC236}">
                  <a16:creationId xmlns:a16="http://schemas.microsoft.com/office/drawing/2014/main" id="{CC719BB5-ABCF-4E15-BB7D-665C4EF0E488}"/>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7">
              <a:extLst>
                <a:ext uri="{FF2B5EF4-FFF2-40B4-BE49-F238E27FC236}">
                  <a16:creationId xmlns:a16="http://schemas.microsoft.com/office/drawing/2014/main" id="{C2B19788-D995-4B5F-90CC-1447D0D890D5}"/>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8">
              <a:extLst>
                <a:ext uri="{FF2B5EF4-FFF2-40B4-BE49-F238E27FC236}">
                  <a16:creationId xmlns:a16="http://schemas.microsoft.com/office/drawing/2014/main" id="{DD631CA2-F1A9-442E-8E8D-A9767C9D8FA0}"/>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9">
              <a:extLst>
                <a:ext uri="{FF2B5EF4-FFF2-40B4-BE49-F238E27FC236}">
                  <a16:creationId xmlns:a16="http://schemas.microsoft.com/office/drawing/2014/main" id="{8DC021CC-DAF6-4FD8-AF3A-D61B6315DC60}"/>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0">
              <a:extLst>
                <a:ext uri="{FF2B5EF4-FFF2-40B4-BE49-F238E27FC236}">
                  <a16:creationId xmlns:a16="http://schemas.microsoft.com/office/drawing/2014/main" id="{5D7C0C87-D229-452F-980B-6B92A99CC5F8}"/>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图片 7" descr="摄图网_400561446">
            <a:extLst>
              <a:ext uri="{FF2B5EF4-FFF2-40B4-BE49-F238E27FC236}">
                <a16:creationId xmlns:a16="http://schemas.microsoft.com/office/drawing/2014/main" id="{764682A9-3004-075E-134A-D3E2F142B88B}"/>
              </a:ext>
            </a:extLst>
          </p:cNvPr>
          <p:cNvPicPr>
            <a:picLocks noChangeAspect="1"/>
          </p:cNvPicPr>
          <p:nvPr/>
        </p:nvPicPr>
        <p:blipFill rotWithShape="1">
          <a:blip r:embed="rId2"/>
          <a:srcRect l="8381" r="21407" b="-1"/>
          <a:stretch/>
        </p:blipFill>
        <p:spPr>
          <a:xfrm>
            <a:off x="5408550" y="-224626"/>
            <a:ext cx="6783450" cy="7307252"/>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06C79D39-7AE5-6887-0694-13155B46415A}"/>
              </a:ext>
            </a:extLst>
          </p:cNvPr>
          <p:cNvSpPr txBox="1"/>
          <p:nvPr/>
        </p:nvSpPr>
        <p:spPr>
          <a:xfrm>
            <a:off x="262461" y="3052477"/>
            <a:ext cx="4521522" cy="1970692"/>
          </a:xfrm>
          <a:prstGeom prst="rect">
            <a:avLst/>
          </a:prstGeom>
        </p:spPr>
        <p:txBody>
          <a:bodyPr vert="horz" lIns="91440" tIns="45720" rIns="91440" bIns="45720" rtlCol="0">
            <a:normAutofit/>
          </a:bodyPr>
          <a:lstStyle/>
          <a:p>
            <a:pPr algn="just" defTabSz="914400">
              <a:lnSpc>
                <a:spcPct val="90000"/>
              </a:lnSpc>
              <a:spcAft>
                <a:spcPts val="600"/>
              </a:spcAft>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HELLO AND WELCOME TODAY WE WILL BE PRESENTING TO YOU THE RESULTS OF THE BANK DATA  ANALYSIS TASK.</a:t>
            </a:r>
          </a:p>
          <a:p>
            <a:pPr indent="-228600" defTabSz="914400">
              <a:lnSpc>
                <a:spcPct val="90000"/>
              </a:lnSpc>
              <a:spcAft>
                <a:spcPts val="600"/>
              </a:spcAft>
              <a:buFont typeface="Arial" panose="020B0604020202020204" pitchFamily="34" charset="0"/>
              <a:buChar char="•"/>
            </a:pPr>
            <a:endParaRPr lang="en-US" sz="2300" i="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2773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9226BF6C-11BF-4FB2-AB59-4B442A1AF30F}"/>
              </a:ext>
            </a:extLst>
          </p:cNvPr>
          <p:cNvGrpSpPr/>
          <p:nvPr/>
        </p:nvGrpSpPr>
        <p:grpSpPr>
          <a:xfrm>
            <a:off x="1" y="5038236"/>
            <a:ext cx="12191999" cy="892947"/>
            <a:chOff x="1" y="5038236"/>
            <a:chExt cx="12191999" cy="892947"/>
          </a:xfrm>
        </p:grpSpPr>
        <p:sp>
          <p:nvSpPr>
            <p:cNvPr id="10" name="TextBox 9">
              <a:extLst>
                <a:ext uri="{FF2B5EF4-FFF2-40B4-BE49-F238E27FC236}">
                  <a16:creationId xmlns:a16="http://schemas.microsoft.com/office/drawing/2014/main" id="{FE2E8406-E476-4FCC-87EB-2286510252EB}"/>
                </a:ext>
              </a:extLst>
            </p:cNvPr>
            <p:cNvSpPr txBox="1"/>
            <p:nvPr/>
          </p:nvSpPr>
          <p:spPr>
            <a:xfrm>
              <a:off x="1" y="5038236"/>
              <a:ext cx="12191999"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mj-lt"/>
                  <a:cs typeface="Arial" pitchFamily="34" charset="0"/>
                </a:rPr>
                <a:t>Process</a:t>
              </a:r>
            </a:p>
          </p:txBody>
        </p:sp>
        <p:grpSp>
          <p:nvGrpSpPr>
            <p:cNvPr id="12" name="Group 21">
              <a:extLst>
                <a:ext uri="{FF2B5EF4-FFF2-40B4-BE49-F238E27FC236}">
                  <a16:creationId xmlns:a16="http://schemas.microsoft.com/office/drawing/2014/main" id="{D86C4096-9C8E-42FC-AA0E-C1130EFF8F47}"/>
                </a:ext>
              </a:extLst>
            </p:cNvPr>
            <p:cNvGrpSpPr/>
            <p:nvPr/>
          </p:nvGrpSpPr>
          <p:grpSpPr>
            <a:xfrm>
              <a:off x="4050030" y="5883483"/>
              <a:ext cx="4091940" cy="47700"/>
              <a:chOff x="1569493" y="491319"/>
              <a:chExt cx="7710985" cy="286603"/>
            </a:xfrm>
          </p:grpSpPr>
          <p:sp>
            <p:nvSpPr>
              <p:cNvPr id="14" name="Rectangle 16">
                <a:extLst>
                  <a:ext uri="{FF2B5EF4-FFF2-40B4-BE49-F238E27FC236}">
                    <a16:creationId xmlns:a16="http://schemas.microsoft.com/office/drawing/2014/main" id="{F28CA937-E73A-4FFC-9918-097F212EE80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7">
                <a:extLst>
                  <a:ext uri="{FF2B5EF4-FFF2-40B4-BE49-F238E27FC236}">
                    <a16:creationId xmlns:a16="http://schemas.microsoft.com/office/drawing/2014/main" id="{19E85014-748D-46F3-9011-5D6E436A9FC0}"/>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D8E8448E-6EF1-4059-8E14-D653DCB804A7}"/>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E8E9DF8F-D167-4893-BBC3-466B779321E6}"/>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C77E8A16-5B64-4819-A0BE-E16CAE4F0DCC}"/>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7727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26D1354-1152-F2A3-0C68-AB8D1F7ABC2C}"/>
              </a:ext>
            </a:extLst>
          </p:cNvPr>
          <p:cNvGrpSpPr/>
          <p:nvPr/>
        </p:nvGrpSpPr>
        <p:grpSpPr>
          <a:xfrm>
            <a:off x="657932" y="121650"/>
            <a:ext cx="10876137" cy="3395691"/>
            <a:chOff x="781690" y="806877"/>
            <a:chExt cx="10849266" cy="5814369"/>
          </a:xfrm>
        </p:grpSpPr>
        <p:sp>
          <p:nvSpPr>
            <p:cNvPr id="4" name="Freeform: Shape 3">
              <a:extLst>
                <a:ext uri="{FF2B5EF4-FFF2-40B4-BE49-F238E27FC236}">
                  <a16:creationId xmlns:a16="http://schemas.microsoft.com/office/drawing/2014/main" id="{33314D77-B5BE-9B27-BAF8-77F6F442DCE4}"/>
                </a:ext>
              </a:extLst>
            </p:cNvPr>
            <p:cNvSpPr>
              <a:spLocks/>
            </p:cNvSpPr>
            <p:nvPr/>
          </p:nvSpPr>
          <p:spPr bwMode="auto">
            <a:xfrm>
              <a:off x="7201710" y="5496988"/>
              <a:ext cx="2873014" cy="1124258"/>
            </a:xfrm>
            <a:custGeom>
              <a:avLst/>
              <a:gdLst>
                <a:gd name="connsiteX0" fmla="*/ 0 w 3431180"/>
                <a:gd name="connsiteY0" fmla="*/ 0 h 1056304"/>
                <a:gd name="connsiteX1" fmla="*/ 1254602 w 3431180"/>
                <a:gd name="connsiteY1" fmla="*/ 0 h 1056304"/>
                <a:gd name="connsiteX2" fmla="*/ 1758828 w 3431180"/>
                <a:gd name="connsiteY2" fmla="*/ 244685 h 1056304"/>
                <a:gd name="connsiteX3" fmla="*/ 1758828 w 3431180"/>
                <a:gd name="connsiteY3" fmla="*/ 244353 h 1056304"/>
                <a:gd name="connsiteX4" fmla="*/ 3431180 w 3431180"/>
                <a:gd name="connsiteY4" fmla="*/ 1056304 h 1056304"/>
                <a:gd name="connsiteX5" fmla="*/ 878250 w 3431180"/>
                <a:gd name="connsiteY5" fmla="*/ 1056304 h 1056304"/>
                <a:gd name="connsiteX6" fmla="*/ 878248 w 3431180"/>
                <a:gd name="connsiteY6" fmla="*/ 1056303 h 1056304"/>
                <a:gd name="connsiteX7" fmla="*/ 234666 w 3431180"/>
                <a:gd name="connsiteY7" fmla="*/ 1056303 h 1056304"/>
                <a:gd name="connsiteX0" fmla="*/ 0 w 3431180"/>
                <a:gd name="connsiteY0" fmla="*/ 0 h 1056304"/>
                <a:gd name="connsiteX1" fmla="*/ 1254602 w 3431180"/>
                <a:gd name="connsiteY1" fmla="*/ 0 h 1056304"/>
                <a:gd name="connsiteX2" fmla="*/ 1758828 w 3431180"/>
                <a:gd name="connsiteY2" fmla="*/ 244685 h 1056304"/>
                <a:gd name="connsiteX3" fmla="*/ 3431180 w 3431180"/>
                <a:gd name="connsiteY3" fmla="*/ 1056304 h 1056304"/>
                <a:gd name="connsiteX4" fmla="*/ 878250 w 3431180"/>
                <a:gd name="connsiteY4" fmla="*/ 1056304 h 1056304"/>
                <a:gd name="connsiteX5" fmla="*/ 878248 w 3431180"/>
                <a:gd name="connsiteY5" fmla="*/ 1056303 h 1056304"/>
                <a:gd name="connsiteX6" fmla="*/ 234666 w 3431180"/>
                <a:gd name="connsiteY6" fmla="*/ 1056303 h 1056304"/>
                <a:gd name="connsiteX7" fmla="*/ 0 w 3431180"/>
                <a:gd name="connsiteY7" fmla="*/ 0 h 1056304"/>
                <a:gd name="connsiteX0" fmla="*/ 0 w 3431180"/>
                <a:gd name="connsiteY0" fmla="*/ 0 h 1056304"/>
                <a:gd name="connsiteX1" fmla="*/ 1254602 w 3431180"/>
                <a:gd name="connsiteY1" fmla="*/ 0 h 1056304"/>
                <a:gd name="connsiteX2" fmla="*/ 3431180 w 3431180"/>
                <a:gd name="connsiteY2" fmla="*/ 1056304 h 1056304"/>
                <a:gd name="connsiteX3" fmla="*/ 878250 w 3431180"/>
                <a:gd name="connsiteY3" fmla="*/ 1056304 h 1056304"/>
                <a:gd name="connsiteX4" fmla="*/ 878248 w 3431180"/>
                <a:gd name="connsiteY4" fmla="*/ 1056303 h 1056304"/>
                <a:gd name="connsiteX5" fmla="*/ 234666 w 3431180"/>
                <a:gd name="connsiteY5" fmla="*/ 1056303 h 1056304"/>
                <a:gd name="connsiteX6" fmla="*/ 0 w 3431180"/>
                <a:gd name="connsiteY6" fmla="*/ 0 h 105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1180" h="1056304">
                  <a:moveTo>
                    <a:pt x="0" y="0"/>
                  </a:moveTo>
                  <a:lnTo>
                    <a:pt x="1254602" y="0"/>
                  </a:lnTo>
                  <a:lnTo>
                    <a:pt x="3431180" y="1056304"/>
                  </a:lnTo>
                  <a:lnTo>
                    <a:pt x="878250" y="1056304"/>
                  </a:lnTo>
                  <a:cubicBezTo>
                    <a:pt x="878249" y="1056304"/>
                    <a:pt x="878249" y="1056303"/>
                    <a:pt x="878248" y="1056303"/>
                  </a:cubicBezTo>
                  <a:lnTo>
                    <a:pt x="234666" y="1056303"/>
                  </a:lnTo>
                  <a:lnTo>
                    <a:pt x="0" y="0"/>
                  </a:lnTo>
                  <a:close/>
                </a:path>
              </a:pathLst>
            </a:custGeom>
            <a:solidFill>
              <a:schemeClr val="accent6"/>
            </a:solidFill>
            <a:ln>
              <a:noFill/>
            </a:ln>
            <a:effectLst>
              <a:outerShdw blurRad="50800" dist="76200" algn="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en-US" dirty="0"/>
            </a:p>
          </p:txBody>
        </p:sp>
        <p:sp>
          <p:nvSpPr>
            <p:cNvPr id="5" name="Freeform 24">
              <a:extLst>
                <a:ext uri="{FF2B5EF4-FFF2-40B4-BE49-F238E27FC236}">
                  <a16:creationId xmlns:a16="http://schemas.microsoft.com/office/drawing/2014/main" id="{6827D7A0-76AD-BCA1-C3C8-2AE57F11C819}"/>
                </a:ext>
              </a:extLst>
            </p:cNvPr>
            <p:cNvSpPr>
              <a:spLocks/>
            </p:cNvSpPr>
            <p:nvPr/>
          </p:nvSpPr>
          <p:spPr bwMode="auto">
            <a:xfrm>
              <a:off x="5063163" y="3798719"/>
              <a:ext cx="1620808" cy="1579444"/>
            </a:xfrm>
            <a:custGeom>
              <a:avLst/>
              <a:gdLst>
                <a:gd name="T0" fmla="*/ 2009 w 3380"/>
                <a:gd name="T1" fmla="*/ 1204 h 2594"/>
                <a:gd name="T2" fmla="*/ 3380 w 3380"/>
                <a:gd name="T3" fmla="*/ 1204 h 2594"/>
                <a:gd name="T4" fmla="*/ 892 w 3380"/>
                <a:gd name="T5" fmla="*/ 0 h 2594"/>
                <a:gd name="T6" fmla="*/ 0 w 3380"/>
                <a:gd name="T7" fmla="*/ 0 h 2594"/>
                <a:gd name="T8" fmla="*/ 187 w 3380"/>
                <a:gd name="T9" fmla="*/ 845 h 2594"/>
                <a:gd name="T10" fmla="*/ 2319 w 3380"/>
                <a:gd name="T11" fmla="*/ 2594 h 2594"/>
                <a:gd name="T12" fmla="*/ 2009 w 3380"/>
                <a:gd name="T13" fmla="*/ 1204 h 2594"/>
              </a:gdLst>
              <a:ahLst/>
              <a:cxnLst>
                <a:cxn ang="0">
                  <a:pos x="T0" y="T1"/>
                </a:cxn>
                <a:cxn ang="0">
                  <a:pos x="T2" y="T3"/>
                </a:cxn>
                <a:cxn ang="0">
                  <a:pos x="T4" y="T5"/>
                </a:cxn>
                <a:cxn ang="0">
                  <a:pos x="T6" y="T7"/>
                </a:cxn>
                <a:cxn ang="0">
                  <a:pos x="T8" y="T9"/>
                </a:cxn>
                <a:cxn ang="0">
                  <a:pos x="T10" y="T11"/>
                </a:cxn>
                <a:cxn ang="0">
                  <a:pos x="T12" y="T13"/>
                </a:cxn>
              </a:cxnLst>
              <a:rect l="0" t="0" r="r" b="b"/>
              <a:pathLst>
                <a:path w="3380" h="2594">
                  <a:moveTo>
                    <a:pt x="2009" y="1204"/>
                  </a:moveTo>
                  <a:lnTo>
                    <a:pt x="3380" y="1204"/>
                  </a:lnTo>
                  <a:lnTo>
                    <a:pt x="892" y="0"/>
                  </a:lnTo>
                  <a:lnTo>
                    <a:pt x="0" y="0"/>
                  </a:lnTo>
                  <a:lnTo>
                    <a:pt x="187" y="845"/>
                  </a:lnTo>
                  <a:lnTo>
                    <a:pt x="2319" y="2594"/>
                  </a:lnTo>
                  <a:lnTo>
                    <a:pt x="2009" y="1204"/>
                  </a:lnTo>
                  <a:close/>
                </a:path>
              </a:pathLst>
            </a:custGeom>
            <a:solidFill>
              <a:schemeClr val="accent3"/>
            </a:solidFill>
            <a:ln>
              <a:noFill/>
            </a:ln>
            <a:effectLst>
              <a:outerShdw blurRad="50800" dist="762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25">
              <a:extLst>
                <a:ext uri="{FF2B5EF4-FFF2-40B4-BE49-F238E27FC236}">
                  <a16:creationId xmlns:a16="http://schemas.microsoft.com/office/drawing/2014/main" id="{7F516037-207C-8FD1-4E6A-6817A4E9C704}"/>
                </a:ext>
              </a:extLst>
            </p:cNvPr>
            <p:cNvSpPr>
              <a:spLocks/>
            </p:cNvSpPr>
            <p:nvPr/>
          </p:nvSpPr>
          <p:spPr bwMode="auto">
            <a:xfrm>
              <a:off x="4184447" y="3122338"/>
              <a:ext cx="1130395" cy="1078556"/>
            </a:xfrm>
            <a:custGeom>
              <a:avLst/>
              <a:gdLst>
                <a:gd name="T0" fmla="*/ 1611 w 2358"/>
                <a:gd name="T1" fmla="*/ 930 h 1769"/>
                <a:gd name="T2" fmla="*/ 2358 w 2358"/>
                <a:gd name="T3" fmla="*/ 930 h 1769"/>
                <a:gd name="T4" fmla="*/ 482 w 2358"/>
                <a:gd name="T5" fmla="*/ 22 h 1769"/>
                <a:gd name="T6" fmla="*/ 0 w 2358"/>
                <a:gd name="T7" fmla="*/ 0 h 1769"/>
                <a:gd name="T8" fmla="*/ 187 w 2358"/>
                <a:gd name="T9" fmla="*/ 448 h 1769"/>
                <a:gd name="T10" fmla="*/ 1798 w 2358"/>
                <a:gd name="T11" fmla="*/ 1769 h 1769"/>
                <a:gd name="T12" fmla="*/ 1611 w 2358"/>
                <a:gd name="T13" fmla="*/ 930 h 1769"/>
              </a:gdLst>
              <a:ahLst/>
              <a:cxnLst>
                <a:cxn ang="0">
                  <a:pos x="T0" y="T1"/>
                </a:cxn>
                <a:cxn ang="0">
                  <a:pos x="T2" y="T3"/>
                </a:cxn>
                <a:cxn ang="0">
                  <a:pos x="T4" y="T5"/>
                </a:cxn>
                <a:cxn ang="0">
                  <a:pos x="T6" y="T7"/>
                </a:cxn>
                <a:cxn ang="0">
                  <a:pos x="T8" y="T9"/>
                </a:cxn>
                <a:cxn ang="0">
                  <a:pos x="T10" y="T11"/>
                </a:cxn>
                <a:cxn ang="0">
                  <a:pos x="T12" y="T13"/>
                </a:cxn>
              </a:cxnLst>
              <a:rect l="0" t="0" r="r" b="b"/>
              <a:pathLst>
                <a:path w="2358" h="1769">
                  <a:moveTo>
                    <a:pt x="1611" y="930"/>
                  </a:moveTo>
                  <a:lnTo>
                    <a:pt x="2358" y="930"/>
                  </a:lnTo>
                  <a:lnTo>
                    <a:pt x="482" y="22"/>
                  </a:lnTo>
                  <a:lnTo>
                    <a:pt x="0" y="0"/>
                  </a:lnTo>
                  <a:lnTo>
                    <a:pt x="187" y="448"/>
                  </a:lnTo>
                  <a:lnTo>
                    <a:pt x="1798" y="1769"/>
                  </a:lnTo>
                  <a:lnTo>
                    <a:pt x="1611" y="930"/>
                  </a:lnTo>
                  <a:close/>
                </a:path>
              </a:pathLst>
            </a:custGeom>
            <a:solidFill>
              <a:schemeClr val="accent2"/>
            </a:solidFill>
            <a:ln>
              <a:noFill/>
            </a:ln>
            <a:effectLst>
              <a:outerShdw blurRad="50800" dist="762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26">
              <a:extLst>
                <a:ext uri="{FF2B5EF4-FFF2-40B4-BE49-F238E27FC236}">
                  <a16:creationId xmlns:a16="http://schemas.microsoft.com/office/drawing/2014/main" id="{7978843C-8E15-280A-FFDB-CB6CDB3B588A}"/>
                </a:ext>
              </a:extLst>
            </p:cNvPr>
            <p:cNvSpPr>
              <a:spLocks/>
            </p:cNvSpPr>
            <p:nvPr/>
          </p:nvSpPr>
          <p:spPr bwMode="auto">
            <a:xfrm>
              <a:off x="3463928" y="2550153"/>
              <a:ext cx="756474" cy="698319"/>
            </a:xfrm>
            <a:custGeom>
              <a:avLst/>
              <a:gdLst>
                <a:gd name="T0" fmla="*/ 1231 w 1578"/>
                <a:gd name="T1" fmla="*/ 748 h 1145"/>
                <a:gd name="T2" fmla="*/ 1578 w 1578"/>
                <a:gd name="T3" fmla="*/ 764 h 1145"/>
                <a:gd name="T4" fmla="*/ 0 w 1578"/>
                <a:gd name="T5" fmla="*/ 0 h 1145"/>
                <a:gd name="T6" fmla="*/ 1396 w 1578"/>
                <a:gd name="T7" fmla="*/ 1145 h 1145"/>
                <a:gd name="T8" fmla="*/ 1231 w 1578"/>
                <a:gd name="T9" fmla="*/ 748 h 1145"/>
              </a:gdLst>
              <a:ahLst/>
              <a:cxnLst>
                <a:cxn ang="0">
                  <a:pos x="T0" y="T1"/>
                </a:cxn>
                <a:cxn ang="0">
                  <a:pos x="T2" y="T3"/>
                </a:cxn>
                <a:cxn ang="0">
                  <a:pos x="T4" y="T5"/>
                </a:cxn>
                <a:cxn ang="0">
                  <a:pos x="T6" y="T7"/>
                </a:cxn>
                <a:cxn ang="0">
                  <a:pos x="T8" y="T9"/>
                </a:cxn>
              </a:cxnLst>
              <a:rect l="0" t="0" r="r" b="b"/>
              <a:pathLst>
                <a:path w="1578" h="1145">
                  <a:moveTo>
                    <a:pt x="1231" y="748"/>
                  </a:moveTo>
                  <a:lnTo>
                    <a:pt x="1578" y="764"/>
                  </a:lnTo>
                  <a:lnTo>
                    <a:pt x="0" y="0"/>
                  </a:lnTo>
                  <a:lnTo>
                    <a:pt x="1396" y="1145"/>
                  </a:lnTo>
                  <a:lnTo>
                    <a:pt x="1231" y="748"/>
                  </a:lnTo>
                  <a:close/>
                </a:path>
              </a:pathLst>
            </a:custGeom>
            <a:solidFill>
              <a:schemeClr val="accent5"/>
            </a:solidFill>
            <a:ln>
              <a:noFill/>
            </a:ln>
            <a:effectLst>
              <a:outerShdw blurRad="50800" dist="762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28">
              <a:extLst>
                <a:ext uri="{FF2B5EF4-FFF2-40B4-BE49-F238E27FC236}">
                  <a16:creationId xmlns:a16="http://schemas.microsoft.com/office/drawing/2014/main" id="{3DBFD360-1EBC-E9D0-3DDC-89623B1DBCD0}"/>
                </a:ext>
              </a:extLst>
            </p:cNvPr>
            <p:cNvSpPr>
              <a:spLocks/>
            </p:cNvSpPr>
            <p:nvPr/>
          </p:nvSpPr>
          <p:spPr bwMode="auto">
            <a:xfrm>
              <a:off x="6133154" y="4641457"/>
              <a:ext cx="1898373" cy="1881075"/>
            </a:xfrm>
            <a:custGeom>
              <a:avLst/>
              <a:gdLst>
                <a:gd name="T0" fmla="*/ 1950 w 3959"/>
                <a:gd name="T1" fmla="*/ 1182 h 3087"/>
                <a:gd name="T2" fmla="*/ 3959 w 3959"/>
                <a:gd name="T3" fmla="*/ 1182 h 3087"/>
                <a:gd name="T4" fmla="*/ 1518 w 3959"/>
                <a:gd name="T5" fmla="*/ 0 h 3087"/>
                <a:gd name="T6" fmla="*/ 0 w 3959"/>
                <a:gd name="T7" fmla="*/ 0 h 3087"/>
                <a:gd name="T8" fmla="*/ 311 w 3959"/>
                <a:gd name="T9" fmla="*/ 1395 h 3087"/>
                <a:gd name="T10" fmla="*/ 2374 w 3959"/>
                <a:gd name="T11" fmla="*/ 3087 h 3087"/>
                <a:gd name="T12" fmla="*/ 1950 w 3959"/>
                <a:gd name="T13" fmla="*/ 1182 h 3087"/>
              </a:gdLst>
              <a:ahLst/>
              <a:cxnLst>
                <a:cxn ang="0">
                  <a:pos x="T0" y="T1"/>
                </a:cxn>
                <a:cxn ang="0">
                  <a:pos x="T2" y="T3"/>
                </a:cxn>
                <a:cxn ang="0">
                  <a:pos x="T4" y="T5"/>
                </a:cxn>
                <a:cxn ang="0">
                  <a:pos x="T6" y="T7"/>
                </a:cxn>
                <a:cxn ang="0">
                  <a:pos x="T8" y="T9"/>
                </a:cxn>
                <a:cxn ang="0">
                  <a:pos x="T10" y="T11"/>
                </a:cxn>
                <a:cxn ang="0">
                  <a:pos x="T12" y="T13"/>
                </a:cxn>
              </a:cxnLst>
              <a:rect l="0" t="0" r="r" b="b"/>
              <a:pathLst>
                <a:path w="3959" h="3087">
                  <a:moveTo>
                    <a:pt x="1950" y="1182"/>
                  </a:moveTo>
                  <a:lnTo>
                    <a:pt x="3959" y="1182"/>
                  </a:lnTo>
                  <a:lnTo>
                    <a:pt x="1518" y="0"/>
                  </a:lnTo>
                  <a:lnTo>
                    <a:pt x="0" y="0"/>
                  </a:lnTo>
                  <a:lnTo>
                    <a:pt x="311" y="1395"/>
                  </a:lnTo>
                  <a:lnTo>
                    <a:pt x="2374" y="3087"/>
                  </a:lnTo>
                  <a:lnTo>
                    <a:pt x="1950" y="1182"/>
                  </a:lnTo>
                  <a:close/>
                </a:path>
              </a:pathLst>
            </a:custGeom>
            <a:solidFill>
              <a:schemeClr val="accent1"/>
            </a:solidFill>
            <a:ln>
              <a:noFill/>
            </a:ln>
            <a:effectLst>
              <a:outerShdw blurRad="50800" dist="762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43">
              <a:extLst>
                <a:ext uri="{FF2B5EF4-FFF2-40B4-BE49-F238E27FC236}">
                  <a16:creationId xmlns:a16="http://schemas.microsoft.com/office/drawing/2014/main" id="{475CC9CE-D41F-DC07-902F-396CE95F7C4E}"/>
                </a:ext>
              </a:extLst>
            </p:cNvPr>
            <p:cNvSpPr>
              <a:spLocks/>
            </p:cNvSpPr>
            <p:nvPr/>
          </p:nvSpPr>
          <p:spPr bwMode="auto">
            <a:xfrm>
              <a:off x="7476398" y="5741949"/>
              <a:ext cx="798180" cy="336362"/>
            </a:xfrm>
            <a:custGeom>
              <a:avLst/>
              <a:gdLst>
                <a:gd name="T0" fmla="*/ 1664 w 1664"/>
                <a:gd name="T1" fmla="*/ 276 h 551"/>
                <a:gd name="T2" fmla="*/ 1662 w 1664"/>
                <a:gd name="T3" fmla="*/ 291 h 551"/>
                <a:gd name="T4" fmla="*/ 1654 w 1664"/>
                <a:gd name="T5" fmla="*/ 318 h 551"/>
                <a:gd name="T6" fmla="*/ 1628 w 1664"/>
                <a:gd name="T7" fmla="*/ 358 h 551"/>
                <a:gd name="T8" fmla="*/ 1565 w 1664"/>
                <a:gd name="T9" fmla="*/ 407 h 551"/>
                <a:gd name="T10" fmla="*/ 1474 w 1664"/>
                <a:gd name="T11" fmla="*/ 452 h 551"/>
                <a:gd name="T12" fmla="*/ 1362 w 1664"/>
                <a:gd name="T13" fmla="*/ 489 h 551"/>
                <a:gd name="T14" fmla="*/ 1229 w 1664"/>
                <a:gd name="T15" fmla="*/ 519 h 551"/>
                <a:gd name="T16" fmla="*/ 1079 w 1664"/>
                <a:gd name="T17" fmla="*/ 539 h 551"/>
                <a:gd name="T18" fmla="*/ 917 w 1664"/>
                <a:gd name="T19" fmla="*/ 551 h 551"/>
                <a:gd name="T20" fmla="*/ 832 w 1664"/>
                <a:gd name="T21" fmla="*/ 551 h 551"/>
                <a:gd name="T22" fmla="*/ 747 w 1664"/>
                <a:gd name="T23" fmla="*/ 551 h 551"/>
                <a:gd name="T24" fmla="*/ 584 w 1664"/>
                <a:gd name="T25" fmla="*/ 539 h 551"/>
                <a:gd name="T26" fmla="*/ 435 w 1664"/>
                <a:gd name="T27" fmla="*/ 519 h 551"/>
                <a:gd name="T28" fmla="*/ 302 w 1664"/>
                <a:gd name="T29" fmla="*/ 489 h 551"/>
                <a:gd name="T30" fmla="*/ 190 w 1664"/>
                <a:gd name="T31" fmla="*/ 452 h 551"/>
                <a:gd name="T32" fmla="*/ 99 w 1664"/>
                <a:gd name="T33" fmla="*/ 407 h 551"/>
                <a:gd name="T34" fmla="*/ 37 w 1664"/>
                <a:gd name="T35" fmla="*/ 358 h 551"/>
                <a:gd name="T36" fmla="*/ 10 w 1664"/>
                <a:gd name="T37" fmla="*/ 318 h 551"/>
                <a:gd name="T38" fmla="*/ 1 w 1664"/>
                <a:gd name="T39" fmla="*/ 291 h 551"/>
                <a:gd name="T40" fmla="*/ 0 w 1664"/>
                <a:gd name="T41" fmla="*/ 276 h 551"/>
                <a:gd name="T42" fmla="*/ 1 w 1664"/>
                <a:gd name="T43" fmla="*/ 262 h 551"/>
                <a:gd name="T44" fmla="*/ 10 w 1664"/>
                <a:gd name="T45" fmla="*/ 234 h 551"/>
                <a:gd name="T46" fmla="*/ 37 w 1664"/>
                <a:gd name="T47" fmla="*/ 194 h 551"/>
                <a:gd name="T48" fmla="*/ 99 w 1664"/>
                <a:gd name="T49" fmla="*/ 144 h 551"/>
                <a:gd name="T50" fmla="*/ 190 w 1664"/>
                <a:gd name="T51" fmla="*/ 101 h 551"/>
                <a:gd name="T52" fmla="*/ 302 w 1664"/>
                <a:gd name="T53" fmla="*/ 63 h 551"/>
                <a:gd name="T54" fmla="*/ 435 w 1664"/>
                <a:gd name="T55" fmla="*/ 33 h 551"/>
                <a:gd name="T56" fmla="*/ 584 w 1664"/>
                <a:gd name="T57" fmla="*/ 13 h 551"/>
                <a:gd name="T58" fmla="*/ 747 w 1664"/>
                <a:gd name="T59" fmla="*/ 1 h 551"/>
                <a:gd name="T60" fmla="*/ 832 w 1664"/>
                <a:gd name="T61" fmla="*/ 0 h 551"/>
                <a:gd name="T62" fmla="*/ 917 w 1664"/>
                <a:gd name="T63" fmla="*/ 1 h 551"/>
                <a:gd name="T64" fmla="*/ 1079 w 1664"/>
                <a:gd name="T65" fmla="*/ 13 h 551"/>
                <a:gd name="T66" fmla="*/ 1229 w 1664"/>
                <a:gd name="T67" fmla="*/ 33 h 551"/>
                <a:gd name="T68" fmla="*/ 1362 w 1664"/>
                <a:gd name="T69" fmla="*/ 63 h 551"/>
                <a:gd name="T70" fmla="*/ 1474 w 1664"/>
                <a:gd name="T71" fmla="*/ 101 h 551"/>
                <a:gd name="T72" fmla="*/ 1565 w 1664"/>
                <a:gd name="T73" fmla="*/ 144 h 551"/>
                <a:gd name="T74" fmla="*/ 1628 w 1664"/>
                <a:gd name="T75" fmla="*/ 194 h 551"/>
                <a:gd name="T76" fmla="*/ 1654 w 1664"/>
                <a:gd name="T77" fmla="*/ 234 h 551"/>
                <a:gd name="T78" fmla="*/ 1662 w 1664"/>
                <a:gd name="T79" fmla="*/ 262 h 551"/>
                <a:gd name="T80" fmla="*/ 1664 w 1664"/>
                <a:gd name="T81" fmla="*/ 276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4" h="551">
                  <a:moveTo>
                    <a:pt x="1664" y="276"/>
                  </a:moveTo>
                  <a:lnTo>
                    <a:pt x="1662" y="291"/>
                  </a:lnTo>
                  <a:lnTo>
                    <a:pt x="1654" y="318"/>
                  </a:lnTo>
                  <a:lnTo>
                    <a:pt x="1628" y="358"/>
                  </a:lnTo>
                  <a:lnTo>
                    <a:pt x="1565" y="407"/>
                  </a:lnTo>
                  <a:lnTo>
                    <a:pt x="1474" y="452"/>
                  </a:lnTo>
                  <a:lnTo>
                    <a:pt x="1362" y="489"/>
                  </a:lnTo>
                  <a:lnTo>
                    <a:pt x="1229" y="519"/>
                  </a:lnTo>
                  <a:lnTo>
                    <a:pt x="1079" y="539"/>
                  </a:lnTo>
                  <a:lnTo>
                    <a:pt x="917" y="551"/>
                  </a:lnTo>
                  <a:lnTo>
                    <a:pt x="832" y="551"/>
                  </a:lnTo>
                  <a:lnTo>
                    <a:pt x="747" y="551"/>
                  </a:lnTo>
                  <a:lnTo>
                    <a:pt x="584" y="539"/>
                  </a:lnTo>
                  <a:lnTo>
                    <a:pt x="435" y="519"/>
                  </a:lnTo>
                  <a:lnTo>
                    <a:pt x="302" y="489"/>
                  </a:lnTo>
                  <a:lnTo>
                    <a:pt x="190" y="452"/>
                  </a:lnTo>
                  <a:lnTo>
                    <a:pt x="99" y="407"/>
                  </a:lnTo>
                  <a:lnTo>
                    <a:pt x="37" y="358"/>
                  </a:lnTo>
                  <a:lnTo>
                    <a:pt x="10" y="318"/>
                  </a:lnTo>
                  <a:lnTo>
                    <a:pt x="1" y="291"/>
                  </a:lnTo>
                  <a:lnTo>
                    <a:pt x="0" y="276"/>
                  </a:lnTo>
                  <a:lnTo>
                    <a:pt x="1" y="262"/>
                  </a:lnTo>
                  <a:lnTo>
                    <a:pt x="10" y="234"/>
                  </a:lnTo>
                  <a:lnTo>
                    <a:pt x="37" y="194"/>
                  </a:lnTo>
                  <a:lnTo>
                    <a:pt x="99" y="144"/>
                  </a:lnTo>
                  <a:lnTo>
                    <a:pt x="190" y="101"/>
                  </a:lnTo>
                  <a:lnTo>
                    <a:pt x="302" y="63"/>
                  </a:lnTo>
                  <a:lnTo>
                    <a:pt x="435" y="33"/>
                  </a:lnTo>
                  <a:lnTo>
                    <a:pt x="584" y="13"/>
                  </a:lnTo>
                  <a:lnTo>
                    <a:pt x="747" y="1"/>
                  </a:lnTo>
                  <a:lnTo>
                    <a:pt x="832" y="0"/>
                  </a:lnTo>
                  <a:lnTo>
                    <a:pt x="917" y="1"/>
                  </a:lnTo>
                  <a:lnTo>
                    <a:pt x="1079" y="13"/>
                  </a:lnTo>
                  <a:lnTo>
                    <a:pt x="1229" y="33"/>
                  </a:lnTo>
                  <a:lnTo>
                    <a:pt x="1362" y="63"/>
                  </a:lnTo>
                  <a:lnTo>
                    <a:pt x="1474" y="101"/>
                  </a:lnTo>
                  <a:lnTo>
                    <a:pt x="1565" y="144"/>
                  </a:lnTo>
                  <a:lnTo>
                    <a:pt x="1628" y="194"/>
                  </a:lnTo>
                  <a:lnTo>
                    <a:pt x="1654" y="234"/>
                  </a:lnTo>
                  <a:lnTo>
                    <a:pt x="1662" y="262"/>
                  </a:lnTo>
                  <a:lnTo>
                    <a:pt x="1664" y="2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8AE903F5-F2E0-6CF7-1E9D-0F20DB6C7DE2}"/>
                </a:ext>
              </a:extLst>
            </p:cNvPr>
            <p:cNvSpPr>
              <a:spLocks/>
            </p:cNvSpPr>
            <p:nvPr/>
          </p:nvSpPr>
          <p:spPr bwMode="auto">
            <a:xfrm>
              <a:off x="7591451" y="5807761"/>
              <a:ext cx="568075" cy="204742"/>
            </a:xfrm>
            <a:custGeom>
              <a:avLst/>
              <a:gdLst>
                <a:gd name="T0" fmla="*/ 1186 w 1186"/>
                <a:gd name="T1" fmla="*/ 168 h 336"/>
                <a:gd name="T2" fmla="*/ 1184 w 1186"/>
                <a:gd name="T3" fmla="*/ 185 h 336"/>
                <a:gd name="T4" fmla="*/ 1161 w 1186"/>
                <a:gd name="T5" fmla="*/ 218 h 336"/>
                <a:gd name="T6" fmla="*/ 1115 w 1186"/>
                <a:gd name="T7" fmla="*/ 249 h 336"/>
                <a:gd name="T8" fmla="*/ 1052 w 1186"/>
                <a:gd name="T9" fmla="*/ 275 h 336"/>
                <a:gd name="T10" fmla="*/ 971 w 1186"/>
                <a:gd name="T11" fmla="*/ 298 h 336"/>
                <a:gd name="T12" fmla="*/ 876 w 1186"/>
                <a:gd name="T13" fmla="*/ 316 h 336"/>
                <a:gd name="T14" fmla="*/ 770 w 1186"/>
                <a:gd name="T15" fmla="*/ 329 h 336"/>
                <a:gd name="T16" fmla="*/ 653 w 1186"/>
                <a:gd name="T17" fmla="*/ 335 h 336"/>
                <a:gd name="T18" fmla="*/ 593 w 1186"/>
                <a:gd name="T19" fmla="*/ 336 h 336"/>
                <a:gd name="T20" fmla="*/ 532 w 1186"/>
                <a:gd name="T21" fmla="*/ 335 h 336"/>
                <a:gd name="T22" fmla="*/ 416 w 1186"/>
                <a:gd name="T23" fmla="*/ 329 h 336"/>
                <a:gd name="T24" fmla="*/ 309 w 1186"/>
                <a:gd name="T25" fmla="*/ 316 h 336"/>
                <a:gd name="T26" fmla="*/ 214 w 1186"/>
                <a:gd name="T27" fmla="*/ 298 h 336"/>
                <a:gd name="T28" fmla="*/ 134 w 1186"/>
                <a:gd name="T29" fmla="*/ 275 h 336"/>
                <a:gd name="T30" fmla="*/ 70 w 1186"/>
                <a:gd name="T31" fmla="*/ 249 h 336"/>
                <a:gd name="T32" fmla="*/ 26 w 1186"/>
                <a:gd name="T33" fmla="*/ 218 h 336"/>
                <a:gd name="T34" fmla="*/ 1 w 1186"/>
                <a:gd name="T35" fmla="*/ 185 h 336"/>
                <a:gd name="T36" fmla="*/ 0 w 1186"/>
                <a:gd name="T37" fmla="*/ 168 h 336"/>
                <a:gd name="T38" fmla="*/ 1 w 1186"/>
                <a:gd name="T39" fmla="*/ 151 h 336"/>
                <a:gd name="T40" fmla="*/ 26 w 1186"/>
                <a:gd name="T41" fmla="*/ 118 h 336"/>
                <a:gd name="T42" fmla="*/ 70 w 1186"/>
                <a:gd name="T43" fmla="*/ 88 h 336"/>
                <a:gd name="T44" fmla="*/ 134 w 1186"/>
                <a:gd name="T45" fmla="*/ 62 h 336"/>
                <a:gd name="T46" fmla="*/ 214 w 1186"/>
                <a:gd name="T47" fmla="*/ 39 h 336"/>
                <a:gd name="T48" fmla="*/ 309 w 1186"/>
                <a:gd name="T49" fmla="*/ 20 h 336"/>
                <a:gd name="T50" fmla="*/ 416 w 1186"/>
                <a:gd name="T51" fmla="*/ 7 h 336"/>
                <a:gd name="T52" fmla="*/ 532 w 1186"/>
                <a:gd name="T53" fmla="*/ 1 h 336"/>
                <a:gd name="T54" fmla="*/ 593 w 1186"/>
                <a:gd name="T55" fmla="*/ 0 h 336"/>
                <a:gd name="T56" fmla="*/ 653 w 1186"/>
                <a:gd name="T57" fmla="*/ 1 h 336"/>
                <a:gd name="T58" fmla="*/ 770 w 1186"/>
                <a:gd name="T59" fmla="*/ 7 h 336"/>
                <a:gd name="T60" fmla="*/ 876 w 1186"/>
                <a:gd name="T61" fmla="*/ 20 h 336"/>
                <a:gd name="T62" fmla="*/ 971 w 1186"/>
                <a:gd name="T63" fmla="*/ 39 h 336"/>
                <a:gd name="T64" fmla="*/ 1052 w 1186"/>
                <a:gd name="T65" fmla="*/ 62 h 336"/>
                <a:gd name="T66" fmla="*/ 1115 w 1186"/>
                <a:gd name="T67" fmla="*/ 88 h 336"/>
                <a:gd name="T68" fmla="*/ 1161 w 1186"/>
                <a:gd name="T69" fmla="*/ 118 h 336"/>
                <a:gd name="T70" fmla="*/ 1184 w 1186"/>
                <a:gd name="T71" fmla="*/ 151 h 336"/>
                <a:gd name="T72" fmla="*/ 1186 w 1186"/>
                <a:gd name="T73" fmla="*/ 1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6" h="336">
                  <a:moveTo>
                    <a:pt x="1186" y="168"/>
                  </a:moveTo>
                  <a:lnTo>
                    <a:pt x="1184" y="185"/>
                  </a:lnTo>
                  <a:lnTo>
                    <a:pt x="1161" y="218"/>
                  </a:lnTo>
                  <a:lnTo>
                    <a:pt x="1115" y="249"/>
                  </a:lnTo>
                  <a:lnTo>
                    <a:pt x="1052" y="275"/>
                  </a:lnTo>
                  <a:lnTo>
                    <a:pt x="971" y="298"/>
                  </a:lnTo>
                  <a:lnTo>
                    <a:pt x="876" y="316"/>
                  </a:lnTo>
                  <a:lnTo>
                    <a:pt x="770" y="329"/>
                  </a:lnTo>
                  <a:lnTo>
                    <a:pt x="653" y="335"/>
                  </a:lnTo>
                  <a:lnTo>
                    <a:pt x="593" y="336"/>
                  </a:lnTo>
                  <a:lnTo>
                    <a:pt x="532" y="335"/>
                  </a:lnTo>
                  <a:lnTo>
                    <a:pt x="416" y="329"/>
                  </a:lnTo>
                  <a:lnTo>
                    <a:pt x="309" y="316"/>
                  </a:lnTo>
                  <a:lnTo>
                    <a:pt x="214" y="298"/>
                  </a:lnTo>
                  <a:lnTo>
                    <a:pt x="134" y="275"/>
                  </a:lnTo>
                  <a:lnTo>
                    <a:pt x="70" y="249"/>
                  </a:lnTo>
                  <a:lnTo>
                    <a:pt x="26" y="218"/>
                  </a:lnTo>
                  <a:lnTo>
                    <a:pt x="1" y="185"/>
                  </a:lnTo>
                  <a:lnTo>
                    <a:pt x="0" y="168"/>
                  </a:lnTo>
                  <a:lnTo>
                    <a:pt x="1" y="151"/>
                  </a:lnTo>
                  <a:lnTo>
                    <a:pt x="26" y="118"/>
                  </a:lnTo>
                  <a:lnTo>
                    <a:pt x="70" y="88"/>
                  </a:lnTo>
                  <a:lnTo>
                    <a:pt x="134" y="62"/>
                  </a:lnTo>
                  <a:lnTo>
                    <a:pt x="214" y="39"/>
                  </a:lnTo>
                  <a:lnTo>
                    <a:pt x="309" y="20"/>
                  </a:lnTo>
                  <a:lnTo>
                    <a:pt x="416" y="7"/>
                  </a:lnTo>
                  <a:lnTo>
                    <a:pt x="532" y="1"/>
                  </a:lnTo>
                  <a:lnTo>
                    <a:pt x="593" y="0"/>
                  </a:lnTo>
                  <a:lnTo>
                    <a:pt x="653" y="1"/>
                  </a:lnTo>
                  <a:lnTo>
                    <a:pt x="770" y="7"/>
                  </a:lnTo>
                  <a:lnTo>
                    <a:pt x="876" y="20"/>
                  </a:lnTo>
                  <a:lnTo>
                    <a:pt x="971" y="39"/>
                  </a:lnTo>
                  <a:lnTo>
                    <a:pt x="1052" y="62"/>
                  </a:lnTo>
                  <a:lnTo>
                    <a:pt x="1115" y="88"/>
                  </a:lnTo>
                  <a:lnTo>
                    <a:pt x="1161" y="118"/>
                  </a:lnTo>
                  <a:lnTo>
                    <a:pt x="1184" y="151"/>
                  </a:lnTo>
                  <a:lnTo>
                    <a:pt x="1186" y="16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4">
              <a:extLst>
                <a:ext uri="{FF2B5EF4-FFF2-40B4-BE49-F238E27FC236}">
                  <a16:creationId xmlns:a16="http://schemas.microsoft.com/office/drawing/2014/main" id="{339406B1-AB20-1842-1217-7A7D571944BC}"/>
                </a:ext>
              </a:extLst>
            </p:cNvPr>
            <p:cNvSpPr>
              <a:spLocks/>
            </p:cNvSpPr>
            <p:nvPr/>
          </p:nvSpPr>
          <p:spPr bwMode="auto">
            <a:xfrm>
              <a:off x="6489820" y="4921150"/>
              <a:ext cx="693195" cy="290661"/>
            </a:xfrm>
            <a:custGeom>
              <a:avLst/>
              <a:gdLst>
                <a:gd name="T0" fmla="*/ 1444 w 1444"/>
                <a:gd name="T1" fmla="*/ 239 h 479"/>
                <a:gd name="T2" fmla="*/ 1444 w 1444"/>
                <a:gd name="T3" fmla="*/ 252 h 479"/>
                <a:gd name="T4" fmla="*/ 1436 w 1444"/>
                <a:gd name="T5" fmla="*/ 276 h 479"/>
                <a:gd name="T6" fmla="*/ 1412 w 1444"/>
                <a:gd name="T7" fmla="*/ 311 h 479"/>
                <a:gd name="T8" fmla="*/ 1357 w 1444"/>
                <a:gd name="T9" fmla="*/ 354 h 479"/>
                <a:gd name="T10" fmla="*/ 1279 w 1444"/>
                <a:gd name="T11" fmla="*/ 391 h 479"/>
                <a:gd name="T12" fmla="*/ 1182 w 1444"/>
                <a:gd name="T13" fmla="*/ 424 h 479"/>
                <a:gd name="T14" fmla="*/ 1066 w 1444"/>
                <a:gd name="T15" fmla="*/ 450 h 479"/>
                <a:gd name="T16" fmla="*/ 937 w 1444"/>
                <a:gd name="T17" fmla="*/ 467 h 479"/>
                <a:gd name="T18" fmla="*/ 796 w 1444"/>
                <a:gd name="T19" fmla="*/ 477 h 479"/>
                <a:gd name="T20" fmla="*/ 722 w 1444"/>
                <a:gd name="T21" fmla="*/ 479 h 479"/>
                <a:gd name="T22" fmla="*/ 647 w 1444"/>
                <a:gd name="T23" fmla="*/ 477 h 479"/>
                <a:gd name="T24" fmla="*/ 506 w 1444"/>
                <a:gd name="T25" fmla="*/ 467 h 479"/>
                <a:gd name="T26" fmla="*/ 377 w 1444"/>
                <a:gd name="T27" fmla="*/ 450 h 479"/>
                <a:gd name="T28" fmla="*/ 262 w 1444"/>
                <a:gd name="T29" fmla="*/ 424 h 479"/>
                <a:gd name="T30" fmla="*/ 164 w 1444"/>
                <a:gd name="T31" fmla="*/ 391 h 479"/>
                <a:gd name="T32" fmla="*/ 86 w 1444"/>
                <a:gd name="T33" fmla="*/ 354 h 479"/>
                <a:gd name="T34" fmla="*/ 31 w 1444"/>
                <a:gd name="T35" fmla="*/ 311 h 479"/>
                <a:gd name="T36" fmla="*/ 8 w 1444"/>
                <a:gd name="T37" fmla="*/ 276 h 479"/>
                <a:gd name="T38" fmla="*/ 0 w 1444"/>
                <a:gd name="T39" fmla="*/ 252 h 479"/>
                <a:gd name="T40" fmla="*/ 0 w 1444"/>
                <a:gd name="T41" fmla="*/ 239 h 479"/>
                <a:gd name="T42" fmla="*/ 0 w 1444"/>
                <a:gd name="T43" fmla="*/ 227 h 479"/>
                <a:gd name="T44" fmla="*/ 8 w 1444"/>
                <a:gd name="T45" fmla="*/ 203 h 479"/>
                <a:gd name="T46" fmla="*/ 31 w 1444"/>
                <a:gd name="T47" fmla="*/ 168 h 479"/>
                <a:gd name="T48" fmla="*/ 86 w 1444"/>
                <a:gd name="T49" fmla="*/ 125 h 479"/>
                <a:gd name="T50" fmla="*/ 164 w 1444"/>
                <a:gd name="T51" fmla="*/ 86 h 479"/>
                <a:gd name="T52" fmla="*/ 262 w 1444"/>
                <a:gd name="T53" fmla="*/ 54 h 479"/>
                <a:gd name="T54" fmla="*/ 377 w 1444"/>
                <a:gd name="T55" fmla="*/ 29 h 479"/>
                <a:gd name="T56" fmla="*/ 506 w 1444"/>
                <a:gd name="T57" fmla="*/ 10 h 479"/>
                <a:gd name="T58" fmla="*/ 647 w 1444"/>
                <a:gd name="T59" fmla="*/ 0 h 479"/>
                <a:gd name="T60" fmla="*/ 722 w 1444"/>
                <a:gd name="T61" fmla="*/ 0 h 479"/>
                <a:gd name="T62" fmla="*/ 796 w 1444"/>
                <a:gd name="T63" fmla="*/ 0 h 479"/>
                <a:gd name="T64" fmla="*/ 937 w 1444"/>
                <a:gd name="T65" fmla="*/ 10 h 479"/>
                <a:gd name="T66" fmla="*/ 1066 w 1444"/>
                <a:gd name="T67" fmla="*/ 29 h 479"/>
                <a:gd name="T68" fmla="*/ 1182 w 1444"/>
                <a:gd name="T69" fmla="*/ 54 h 479"/>
                <a:gd name="T70" fmla="*/ 1279 w 1444"/>
                <a:gd name="T71" fmla="*/ 86 h 479"/>
                <a:gd name="T72" fmla="*/ 1357 w 1444"/>
                <a:gd name="T73" fmla="*/ 125 h 479"/>
                <a:gd name="T74" fmla="*/ 1412 w 1444"/>
                <a:gd name="T75" fmla="*/ 168 h 479"/>
                <a:gd name="T76" fmla="*/ 1436 w 1444"/>
                <a:gd name="T77" fmla="*/ 203 h 479"/>
                <a:gd name="T78" fmla="*/ 1444 w 1444"/>
                <a:gd name="T79" fmla="*/ 227 h 479"/>
                <a:gd name="T80" fmla="*/ 1444 w 1444"/>
                <a:gd name="T81" fmla="*/ 23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4" h="479">
                  <a:moveTo>
                    <a:pt x="1444" y="239"/>
                  </a:moveTo>
                  <a:lnTo>
                    <a:pt x="1444" y="252"/>
                  </a:lnTo>
                  <a:lnTo>
                    <a:pt x="1436" y="276"/>
                  </a:lnTo>
                  <a:lnTo>
                    <a:pt x="1412" y="311"/>
                  </a:lnTo>
                  <a:lnTo>
                    <a:pt x="1357" y="354"/>
                  </a:lnTo>
                  <a:lnTo>
                    <a:pt x="1279" y="391"/>
                  </a:lnTo>
                  <a:lnTo>
                    <a:pt x="1182" y="424"/>
                  </a:lnTo>
                  <a:lnTo>
                    <a:pt x="1066" y="450"/>
                  </a:lnTo>
                  <a:lnTo>
                    <a:pt x="937" y="467"/>
                  </a:lnTo>
                  <a:lnTo>
                    <a:pt x="796" y="477"/>
                  </a:lnTo>
                  <a:lnTo>
                    <a:pt x="722" y="479"/>
                  </a:lnTo>
                  <a:lnTo>
                    <a:pt x="647" y="477"/>
                  </a:lnTo>
                  <a:lnTo>
                    <a:pt x="506" y="467"/>
                  </a:lnTo>
                  <a:lnTo>
                    <a:pt x="377" y="450"/>
                  </a:lnTo>
                  <a:lnTo>
                    <a:pt x="262" y="424"/>
                  </a:lnTo>
                  <a:lnTo>
                    <a:pt x="164" y="391"/>
                  </a:lnTo>
                  <a:lnTo>
                    <a:pt x="86" y="354"/>
                  </a:lnTo>
                  <a:lnTo>
                    <a:pt x="31" y="311"/>
                  </a:lnTo>
                  <a:lnTo>
                    <a:pt x="8" y="276"/>
                  </a:lnTo>
                  <a:lnTo>
                    <a:pt x="0" y="252"/>
                  </a:lnTo>
                  <a:lnTo>
                    <a:pt x="0" y="239"/>
                  </a:lnTo>
                  <a:lnTo>
                    <a:pt x="0" y="227"/>
                  </a:lnTo>
                  <a:lnTo>
                    <a:pt x="8" y="203"/>
                  </a:lnTo>
                  <a:lnTo>
                    <a:pt x="31" y="168"/>
                  </a:lnTo>
                  <a:lnTo>
                    <a:pt x="86" y="125"/>
                  </a:lnTo>
                  <a:lnTo>
                    <a:pt x="164" y="86"/>
                  </a:lnTo>
                  <a:lnTo>
                    <a:pt x="262" y="54"/>
                  </a:lnTo>
                  <a:lnTo>
                    <a:pt x="377" y="29"/>
                  </a:lnTo>
                  <a:lnTo>
                    <a:pt x="506" y="10"/>
                  </a:lnTo>
                  <a:lnTo>
                    <a:pt x="647" y="0"/>
                  </a:lnTo>
                  <a:lnTo>
                    <a:pt x="722" y="0"/>
                  </a:lnTo>
                  <a:lnTo>
                    <a:pt x="796" y="0"/>
                  </a:lnTo>
                  <a:lnTo>
                    <a:pt x="937" y="10"/>
                  </a:lnTo>
                  <a:lnTo>
                    <a:pt x="1066" y="29"/>
                  </a:lnTo>
                  <a:lnTo>
                    <a:pt x="1182" y="54"/>
                  </a:lnTo>
                  <a:lnTo>
                    <a:pt x="1279" y="86"/>
                  </a:lnTo>
                  <a:lnTo>
                    <a:pt x="1357" y="125"/>
                  </a:lnTo>
                  <a:lnTo>
                    <a:pt x="1412" y="168"/>
                  </a:lnTo>
                  <a:lnTo>
                    <a:pt x="1436" y="203"/>
                  </a:lnTo>
                  <a:lnTo>
                    <a:pt x="1444" y="227"/>
                  </a:lnTo>
                  <a:lnTo>
                    <a:pt x="1444"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5">
              <a:extLst>
                <a:ext uri="{FF2B5EF4-FFF2-40B4-BE49-F238E27FC236}">
                  <a16:creationId xmlns:a16="http://schemas.microsoft.com/office/drawing/2014/main" id="{7765AF16-EBB0-D541-2944-FBDEE6FD121B}"/>
                </a:ext>
              </a:extLst>
            </p:cNvPr>
            <p:cNvSpPr>
              <a:spLocks/>
            </p:cNvSpPr>
            <p:nvPr/>
          </p:nvSpPr>
          <p:spPr bwMode="auto">
            <a:xfrm>
              <a:off x="6589052" y="4977821"/>
              <a:ext cx="494728" cy="177322"/>
            </a:xfrm>
            <a:custGeom>
              <a:avLst/>
              <a:gdLst>
                <a:gd name="T0" fmla="*/ 1032 w 1032"/>
                <a:gd name="T1" fmla="*/ 146 h 292"/>
                <a:gd name="T2" fmla="*/ 1029 w 1032"/>
                <a:gd name="T3" fmla="*/ 161 h 292"/>
                <a:gd name="T4" fmla="*/ 1009 w 1032"/>
                <a:gd name="T5" fmla="*/ 189 h 292"/>
                <a:gd name="T6" fmla="*/ 970 w 1032"/>
                <a:gd name="T7" fmla="*/ 216 h 292"/>
                <a:gd name="T8" fmla="*/ 914 w 1032"/>
                <a:gd name="T9" fmla="*/ 239 h 292"/>
                <a:gd name="T10" fmla="*/ 806 w 1032"/>
                <a:gd name="T11" fmla="*/ 268 h 292"/>
                <a:gd name="T12" fmla="*/ 621 w 1032"/>
                <a:gd name="T13" fmla="*/ 289 h 292"/>
                <a:gd name="T14" fmla="*/ 516 w 1032"/>
                <a:gd name="T15" fmla="*/ 292 h 292"/>
                <a:gd name="T16" fmla="*/ 411 w 1032"/>
                <a:gd name="T17" fmla="*/ 289 h 292"/>
                <a:gd name="T18" fmla="*/ 226 w 1032"/>
                <a:gd name="T19" fmla="*/ 268 h 292"/>
                <a:gd name="T20" fmla="*/ 118 w 1032"/>
                <a:gd name="T21" fmla="*/ 239 h 292"/>
                <a:gd name="T22" fmla="*/ 61 w 1032"/>
                <a:gd name="T23" fmla="*/ 216 h 292"/>
                <a:gd name="T24" fmla="*/ 23 w 1032"/>
                <a:gd name="T25" fmla="*/ 189 h 292"/>
                <a:gd name="T26" fmla="*/ 2 w 1032"/>
                <a:gd name="T27" fmla="*/ 161 h 292"/>
                <a:gd name="T28" fmla="*/ 0 w 1032"/>
                <a:gd name="T29" fmla="*/ 146 h 292"/>
                <a:gd name="T30" fmla="*/ 2 w 1032"/>
                <a:gd name="T31" fmla="*/ 131 h 292"/>
                <a:gd name="T32" fmla="*/ 23 w 1032"/>
                <a:gd name="T33" fmla="*/ 102 h 292"/>
                <a:gd name="T34" fmla="*/ 61 w 1032"/>
                <a:gd name="T35" fmla="*/ 77 h 292"/>
                <a:gd name="T36" fmla="*/ 118 w 1032"/>
                <a:gd name="T37" fmla="*/ 54 h 292"/>
                <a:gd name="T38" fmla="*/ 226 w 1032"/>
                <a:gd name="T39" fmla="*/ 25 h 292"/>
                <a:gd name="T40" fmla="*/ 411 w 1032"/>
                <a:gd name="T41" fmla="*/ 2 h 292"/>
                <a:gd name="T42" fmla="*/ 516 w 1032"/>
                <a:gd name="T43" fmla="*/ 0 h 292"/>
                <a:gd name="T44" fmla="*/ 621 w 1032"/>
                <a:gd name="T45" fmla="*/ 2 h 292"/>
                <a:gd name="T46" fmla="*/ 806 w 1032"/>
                <a:gd name="T47" fmla="*/ 25 h 292"/>
                <a:gd name="T48" fmla="*/ 914 w 1032"/>
                <a:gd name="T49" fmla="*/ 54 h 292"/>
                <a:gd name="T50" fmla="*/ 970 w 1032"/>
                <a:gd name="T51" fmla="*/ 77 h 292"/>
                <a:gd name="T52" fmla="*/ 1009 w 1032"/>
                <a:gd name="T53" fmla="*/ 102 h 292"/>
                <a:gd name="T54" fmla="*/ 1029 w 1032"/>
                <a:gd name="T55" fmla="*/ 131 h 292"/>
                <a:gd name="T56" fmla="*/ 1032 w 1032"/>
                <a:gd name="T57" fmla="*/ 146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2" h="292">
                  <a:moveTo>
                    <a:pt x="1032" y="146"/>
                  </a:moveTo>
                  <a:lnTo>
                    <a:pt x="1029" y="161"/>
                  </a:lnTo>
                  <a:lnTo>
                    <a:pt x="1009" y="189"/>
                  </a:lnTo>
                  <a:lnTo>
                    <a:pt x="970" y="216"/>
                  </a:lnTo>
                  <a:lnTo>
                    <a:pt x="914" y="239"/>
                  </a:lnTo>
                  <a:lnTo>
                    <a:pt x="806" y="268"/>
                  </a:lnTo>
                  <a:lnTo>
                    <a:pt x="621" y="289"/>
                  </a:lnTo>
                  <a:lnTo>
                    <a:pt x="516" y="292"/>
                  </a:lnTo>
                  <a:lnTo>
                    <a:pt x="411" y="289"/>
                  </a:lnTo>
                  <a:lnTo>
                    <a:pt x="226" y="268"/>
                  </a:lnTo>
                  <a:lnTo>
                    <a:pt x="118" y="239"/>
                  </a:lnTo>
                  <a:lnTo>
                    <a:pt x="61" y="216"/>
                  </a:lnTo>
                  <a:lnTo>
                    <a:pt x="23" y="189"/>
                  </a:lnTo>
                  <a:lnTo>
                    <a:pt x="2" y="161"/>
                  </a:lnTo>
                  <a:lnTo>
                    <a:pt x="0" y="146"/>
                  </a:lnTo>
                  <a:lnTo>
                    <a:pt x="2" y="131"/>
                  </a:lnTo>
                  <a:lnTo>
                    <a:pt x="23" y="102"/>
                  </a:lnTo>
                  <a:lnTo>
                    <a:pt x="61" y="77"/>
                  </a:lnTo>
                  <a:lnTo>
                    <a:pt x="118" y="54"/>
                  </a:lnTo>
                  <a:lnTo>
                    <a:pt x="226" y="25"/>
                  </a:lnTo>
                  <a:lnTo>
                    <a:pt x="411" y="2"/>
                  </a:lnTo>
                  <a:lnTo>
                    <a:pt x="516" y="0"/>
                  </a:lnTo>
                  <a:lnTo>
                    <a:pt x="621" y="2"/>
                  </a:lnTo>
                  <a:lnTo>
                    <a:pt x="806" y="25"/>
                  </a:lnTo>
                  <a:lnTo>
                    <a:pt x="914" y="54"/>
                  </a:lnTo>
                  <a:lnTo>
                    <a:pt x="970" y="77"/>
                  </a:lnTo>
                  <a:lnTo>
                    <a:pt x="1009" y="102"/>
                  </a:lnTo>
                  <a:lnTo>
                    <a:pt x="1029" y="131"/>
                  </a:lnTo>
                  <a:lnTo>
                    <a:pt x="1032" y="1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66">
              <a:extLst>
                <a:ext uri="{FF2B5EF4-FFF2-40B4-BE49-F238E27FC236}">
                  <a16:creationId xmlns:a16="http://schemas.microsoft.com/office/drawing/2014/main" id="{23AAC4A8-51DF-9907-9622-C96D8D27AF9A}"/>
                </a:ext>
              </a:extLst>
            </p:cNvPr>
            <p:cNvSpPr>
              <a:spLocks/>
            </p:cNvSpPr>
            <p:nvPr/>
          </p:nvSpPr>
          <p:spPr bwMode="auto">
            <a:xfrm>
              <a:off x="5399693" y="4158850"/>
              <a:ext cx="550816" cy="232165"/>
            </a:xfrm>
            <a:custGeom>
              <a:avLst/>
              <a:gdLst>
                <a:gd name="T0" fmla="*/ 1148 w 1148"/>
                <a:gd name="T1" fmla="*/ 190 h 381"/>
                <a:gd name="T2" fmla="*/ 1146 w 1148"/>
                <a:gd name="T3" fmla="*/ 210 h 381"/>
                <a:gd name="T4" fmla="*/ 1123 w 1148"/>
                <a:gd name="T5" fmla="*/ 247 h 381"/>
                <a:gd name="T6" fmla="*/ 1078 w 1148"/>
                <a:gd name="T7" fmla="*/ 282 h 381"/>
                <a:gd name="T8" fmla="*/ 1017 w 1148"/>
                <a:gd name="T9" fmla="*/ 312 h 381"/>
                <a:gd name="T10" fmla="*/ 939 w 1148"/>
                <a:gd name="T11" fmla="*/ 338 h 381"/>
                <a:gd name="T12" fmla="*/ 848 w 1148"/>
                <a:gd name="T13" fmla="*/ 358 h 381"/>
                <a:gd name="T14" fmla="*/ 745 w 1148"/>
                <a:gd name="T15" fmla="*/ 373 h 381"/>
                <a:gd name="T16" fmla="*/ 632 w 1148"/>
                <a:gd name="T17" fmla="*/ 380 h 381"/>
                <a:gd name="T18" fmla="*/ 573 w 1148"/>
                <a:gd name="T19" fmla="*/ 381 h 381"/>
                <a:gd name="T20" fmla="*/ 516 w 1148"/>
                <a:gd name="T21" fmla="*/ 380 h 381"/>
                <a:gd name="T22" fmla="*/ 403 w 1148"/>
                <a:gd name="T23" fmla="*/ 373 h 381"/>
                <a:gd name="T24" fmla="*/ 300 w 1148"/>
                <a:gd name="T25" fmla="*/ 358 h 381"/>
                <a:gd name="T26" fmla="*/ 209 w 1148"/>
                <a:gd name="T27" fmla="*/ 338 h 381"/>
                <a:gd name="T28" fmla="*/ 131 w 1148"/>
                <a:gd name="T29" fmla="*/ 312 h 381"/>
                <a:gd name="T30" fmla="*/ 69 w 1148"/>
                <a:gd name="T31" fmla="*/ 282 h 381"/>
                <a:gd name="T32" fmla="*/ 25 w 1148"/>
                <a:gd name="T33" fmla="*/ 247 h 381"/>
                <a:gd name="T34" fmla="*/ 2 w 1148"/>
                <a:gd name="T35" fmla="*/ 210 h 381"/>
                <a:gd name="T36" fmla="*/ 0 w 1148"/>
                <a:gd name="T37" fmla="*/ 190 h 381"/>
                <a:gd name="T38" fmla="*/ 2 w 1148"/>
                <a:gd name="T39" fmla="*/ 171 h 381"/>
                <a:gd name="T40" fmla="*/ 25 w 1148"/>
                <a:gd name="T41" fmla="*/ 134 h 381"/>
                <a:gd name="T42" fmla="*/ 69 w 1148"/>
                <a:gd name="T43" fmla="*/ 99 h 381"/>
                <a:gd name="T44" fmla="*/ 131 w 1148"/>
                <a:gd name="T45" fmla="*/ 69 h 381"/>
                <a:gd name="T46" fmla="*/ 209 w 1148"/>
                <a:gd name="T47" fmla="*/ 43 h 381"/>
                <a:gd name="T48" fmla="*/ 300 w 1148"/>
                <a:gd name="T49" fmla="*/ 23 h 381"/>
                <a:gd name="T50" fmla="*/ 403 w 1148"/>
                <a:gd name="T51" fmla="*/ 9 h 381"/>
                <a:gd name="T52" fmla="*/ 516 w 1148"/>
                <a:gd name="T53" fmla="*/ 1 h 381"/>
                <a:gd name="T54" fmla="*/ 573 w 1148"/>
                <a:gd name="T55" fmla="*/ 0 h 381"/>
                <a:gd name="T56" fmla="*/ 632 w 1148"/>
                <a:gd name="T57" fmla="*/ 1 h 381"/>
                <a:gd name="T58" fmla="*/ 745 w 1148"/>
                <a:gd name="T59" fmla="*/ 9 h 381"/>
                <a:gd name="T60" fmla="*/ 848 w 1148"/>
                <a:gd name="T61" fmla="*/ 23 h 381"/>
                <a:gd name="T62" fmla="*/ 939 w 1148"/>
                <a:gd name="T63" fmla="*/ 43 h 381"/>
                <a:gd name="T64" fmla="*/ 1017 w 1148"/>
                <a:gd name="T65" fmla="*/ 69 h 381"/>
                <a:gd name="T66" fmla="*/ 1078 w 1148"/>
                <a:gd name="T67" fmla="*/ 99 h 381"/>
                <a:gd name="T68" fmla="*/ 1123 w 1148"/>
                <a:gd name="T69" fmla="*/ 134 h 381"/>
                <a:gd name="T70" fmla="*/ 1146 w 1148"/>
                <a:gd name="T71" fmla="*/ 171 h 381"/>
                <a:gd name="T72" fmla="*/ 1148 w 1148"/>
                <a:gd name="T7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8" h="381">
                  <a:moveTo>
                    <a:pt x="1148" y="190"/>
                  </a:moveTo>
                  <a:lnTo>
                    <a:pt x="1146" y="210"/>
                  </a:lnTo>
                  <a:lnTo>
                    <a:pt x="1123" y="247"/>
                  </a:lnTo>
                  <a:lnTo>
                    <a:pt x="1078" y="282"/>
                  </a:lnTo>
                  <a:lnTo>
                    <a:pt x="1017" y="312"/>
                  </a:lnTo>
                  <a:lnTo>
                    <a:pt x="939" y="338"/>
                  </a:lnTo>
                  <a:lnTo>
                    <a:pt x="848" y="358"/>
                  </a:lnTo>
                  <a:lnTo>
                    <a:pt x="745" y="373"/>
                  </a:lnTo>
                  <a:lnTo>
                    <a:pt x="632" y="380"/>
                  </a:lnTo>
                  <a:lnTo>
                    <a:pt x="573" y="381"/>
                  </a:lnTo>
                  <a:lnTo>
                    <a:pt x="516" y="380"/>
                  </a:lnTo>
                  <a:lnTo>
                    <a:pt x="403" y="373"/>
                  </a:lnTo>
                  <a:lnTo>
                    <a:pt x="300" y="358"/>
                  </a:lnTo>
                  <a:lnTo>
                    <a:pt x="209" y="338"/>
                  </a:lnTo>
                  <a:lnTo>
                    <a:pt x="131" y="312"/>
                  </a:lnTo>
                  <a:lnTo>
                    <a:pt x="69" y="282"/>
                  </a:lnTo>
                  <a:lnTo>
                    <a:pt x="25" y="247"/>
                  </a:lnTo>
                  <a:lnTo>
                    <a:pt x="2" y="210"/>
                  </a:lnTo>
                  <a:lnTo>
                    <a:pt x="0" y="190"/>
                  </a:lnTo>
                  <a:lnTo>
                    <a:pt x="2" y="171"/>
                  </a:lnTo>
                  <a:lnTo>
                    <a:pt x="25" y="134"/>
                  </a:lnTo>
                  <a:lnTo>
                    <a:pt x="69" y="99"/>
                  </a:lnTo>
                  <a:lnTo>
                    <a:pt x="131" y="69"/>
                  </a:lnTo>
                  <a:lnTo>
                    <a:pt x="209" y="43"/>
                  </a:lnTo>
                  <a:lnTo>
                    <a:pt x="300" y="23"/>
                  </a:lnTo>
                  <a:lnTo>
                    <a:pt x="403" y="9"/>
                  </a:lnTo>
                  <a:lnTo>
                    <a:pt x="516" y="1"/>
                  </a:lnTo>
                  <a:lnTo>
                    <a:pt x="573" y="0"/>
                  </a:lnTo>
                  <a:lnTo>
                    <a:pt x="632" y="1"/>
                  </a:lnTo>
                  <a:lnTo>
                    <a:pt x="745" y="9"/>
                  </a:lnTo>
                  <a:lnTo>
                    <a:pt x="848" y="23"/>
                  </a:lnTo>
                  <a:lnTo>
                    <a:pt x="939" y="43"/>
                  </a:lnTo>
                  <a:lnTo>
                    <a:pt x="1017" y="69"/>
                  </a:lnTo>
                  <a:lnTo>
                    <a:pt x="1078" y="99"/>
                  </a:lnTo>
                  <a:lnTo>
                    <a:pt x="1123" y="134"/>
                  </a:lnTo>
                  <a:lnTo>
                    <a:pt x="1146" y="171"/>
                  </a:lnTo>
                  <a:lnTo>
                    <a:pt x="114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7">
              <a:extLst>
                <a:ext uri="{FF2B5EF4-FFF2-40B4-BE49-F238E27FC236}">
                  <a16:creationId xmlns:a16="http://schemas.microsoft.com/office/drawing/2014/main" id="{FE3EEBF1-F809-6F71-1BFE-D32D4BD6C287}"/>
                </a:ext>
              </a:extLst>
            </p:cNvPr>
            <p:cNvSpPr>
              <a:spLocks/>
            </p:cNvSpPr>
            <p:nvPr/>
          </p:nvSpPr>
          <p:spPr bwMode="auto">
            <a:xfrm>
              <a:off x="5478791" y="4204549"/>
              <a:ext cx="392618" cy="140761"/>
            </a:xfrm>
            <a:custGeom>
              <a:avLst/>
              <a:gdLst>
                <a:gd name="T0" fmla="*/ 819 w 819"/>
                <a:gd name="T1" fmla="*/ 115 h 231"/>
                <a:gd name="T2" fmla="*/ 818 w 819"/>
                <a:gd name="T3" fmla="*/ 128 h 231"/>
                <a:gd name="T4" fmla="*/ 802 w 819"/>
                <a:gd name="T5" fmla="*/ 149 h 231"/>
                <a:gd name="T6" fmla="*/ 771 w 819"/>
                <a:gd name="T7" fmla="*/ 171 h 231"/>
                <a:gd name="T8" fmla="*/ 726 w 819"/>
                <a:gd name="T9" fmla="*/ 190 h 231"/>
                <a:gd name="T10" fmla="*/ 641 w 819"/>
                <a:gd name="T11" fmla="*/ 213 h 231"/>
                <a:gd name="T12" fmla="*/ 493 w 819"/>
                <a:gd name="T13" fmla="*/ 230 h 231"/>
                <a:gd name="T14" fmla="*/ 409 w 819"/>
                <a:gd name="T15" fmla="*/ 231 h 231"/>
                <a:gd name="T16" fmla="*/ 326 w 819"/>
                <a:gd name="T17" fmla="*/ 230 h 231"/>
                <a:gd name="T18" fmla="*/ 179 w 819"/>
                <a:gd name="T19" fmla="*/ 213 h 231"/>
                <a:gd name="T20" fmla="*/ 94 w 819"/>
                <a:gd name="T21" fmla="*/ 190 h 231"/>
                <a:gd name="T22" fmla="*/ 49 w 819"/>
                <a:gd name="T23" fmla="*/ 171 h 231"/>
                <a:gd name="T24" fmla="*/ 18 w 819"/>
                <a:gd name="T25" fmla="*/ 149 h 231"/>
                <a:gd name="T26" fmla="*/ 2 w 819"/>
                <a:gd name="T27" fmla="*/ 128 h 231"/>
                <a:gd name="T28" fmla="*/ 0 w 819"/>
                <a:gd name="T29" fmla="*/ 115 h 231"/>
                <a:gd name="T30" fmla="*/ 2 w 819"/>
                <a:gd name="T31" fmla="*/ 103 h 231"/>
                <a:gd name="T32" fmla="*/ 18 w 819"/>
                <a:gd name="T33" fmla="*/ 80 h 231"/>
                <a:gd name="T34" fmla="*/ 49 w 819"/>
                <a:gd name="T35" fmla="*/ 60 h 231"/>
                <a:gd name="T36" fmla="*/ 94 w 819"/>
                <a:gd name="T37" fmla="*/ 41 h 231"/>
                <a:gd name="T38" fmla="*/ 179 w 819"/>
                <a:gd name="T39" fmla="*/ 18 h 231"/>
                <a:gd name="T40" fmla="*/ 326 w 819"/>
                <a:gd name="T41" fmla="*/ 1 h 231"/>
                <a:gd name="T42" fmla="*/ 409 w 819"/>
                <a:gd name="T43" fmla="*/ 0 h 231"/>
                <a:gd name="T44" fmla="*/ 493 w 819"/>
                <a:gd name="T45" fmla="*/ 1 h 231"/>
                <a:gd name="T46" fmla="*/ 641 w 819"/>
                <a:gd name="T47" fmla="*/ 18 h 231"/>
                <a:gd name="T48" fmla="*/ 726 w 819"/>
                <a:gd name="T49" fmla="*/ 41 h 231"/>
                <a:gd name="T50" fmla="*/ 771 w 819"/>
                <a:gd name="T51" fmla="*/ 60 h 231"/>
                <a:gd name="T52" fmla="*/ 802 w 819"/>
                <a:gd name="T53" fmla="*/ 80 h 231"/>
                <a:gd name="T54" fmla="*/ 818 w 819"/>
                <a:gd name="T55" fmla="*/ 103 h 231"/>
                <a:gd name="T56" fmla="*/ 819 w 819"/>
                <a:gd name="T57"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231">
                  <a:moveTo>
                    <a:pt x="819" y="115"/>
                  </a:moveTo>
                  <a:lnTo>
                    <a:pt x="818" y="128"/>
                  </a:lnTo>
                  <a:lnTo>
                    <a:pt x="802" y="149"/>
                  </a:lnTo>
                  <a:lnTo>
                    <a:pt x="771" y="171"/>
                  </a:lnTo>
                  <a:lnTo>
                    <a:pt x="726" y="190"/>
                  </a:lnTo>
                  <a:lnTo>
                    <a:pt x="641" y="213"/>
                  </a:lnTo>
                  <a:lnTo>
                    <a:pt x="493" y="230"/>
                  </a:lnTo>
                  <a:lnTo>
                    <a:pt x="409" y="231"/>
                  </a:lnTo>
                  <a:lnTo>
                    <a:pt x="326" y="230"/>
                  </a:lnTo>
                  <a:lnTo>
                    <a:pt x="179" y="213"/>
                  </a:lnTo>
                  <a:lnTo>
                    <a:pt x="94" y="190"/>
                  </a:lnTo>
                  <a:lnTo>
                    <a:pt x="49" y="171"/>
                  </a:lnTo>
                  <a:lnTo>
                    <a:pt x="18" y="149"/>
                  </a:lnTo>
                  <a:lnTo>
                    <a:pt x="2" y="128"/>
                  </a:lnTo>
                  <a:lnTo>
                    <a:pt x="0" y="115"/>
                  </a:lnTo>
                  <a:lnTo>
                    <a:pt x="2" y="103"/>
                  </a:lnTo>
                  <a:lnTo>
                    <a:pt x="18" y="80"/>
                  </a:lnTo>
                  <a:lnTo>
                    <a:pt x="49" y="60"/>
                  </a:lnTo>
                  <a:lnTo>
                    <a:pt x="94" y="41"/>
                  </a:lnTo>
                  <a:lnTo>
                    <a:pt x="179" y="18"/>
                  </a:lnTo>
                  <a:lnTo>
                    <a:pt x="326" y="1"/>
                  </a:lnTo>
                  <a:lnTo>
                    <a:pt x="409" y="0"/>
                  </a:lnTo>
                  <a:lnTo>
                    <a:pt x="493" y="1"/>
                  </a:lnTo>
                  <a:lnTo>
                    <a:pt x="641" y="18"/>
                  </a:lnTo>
                  <a:lnTo>
                    <a:pt x="726" y="41"/>
                  </a:lnTo>
                  <a:lnTo>
                    <a:pt x="771" y="60"/>
                  </a:lnTo>
                  <a:lnTo>
                    <a:pt x="802" y="80"/>
                  </a:lnTo>
                  <a:lnTo>
                    <a:pt x="818" y="103"/>
                  </a:lnTo>
                  <a:lnTo>
                    <a:pt x="819" y="11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377">
              <a:extLst>
                <a:ext uri="{FF2B5EF4-FFF2-40B4-BE49-F238E27FC236}">
                  <a16:creationId xmlns:a16="http://schemas.microsoft.com/office/drawing/2014/main" id="{C684C0C4-F2EF-1977-C4E7-351A86D3D19E}"/>
                </a:ext>
              </a:extLst>
            </p:cNvPr>
            <p:cNvSpPr>
              <a:spLocks/>
            </p:cNvSpPr>
            <p:nvPr/>
          </p:nvSpPr>
          <p:spPr bwMode="auto">
            <a:xfrm>
              <a:off x="4529606" y="3436765"/>
              <a:ext cx="382550" cy="159042"/>
            </a:xfrm>
            <a:custGeom>
              <a:avLst/>
              <a:gdLst>
                <a:gd name="T0" fmla="*/ 798 w 798"/>
                <a:gd name="T1" fmla="*/ 132 h 263"/>
                <a:gd name="T2" fmla="*/ 796 w 798"/>
                <a:gd name="T3" fmla="*/ 145 h 263"/>
                <a:gd name="T4" fmla="*/ 780 w 798"/>
                <a:gd name="T5" fmla="*/ 171 h 263"/>
                <a:gd name="T6" fmla="*/ 750 w 798"/>
                <a:gd name="T7" fmla="*/ 196 h 263"/>
                <a:gd name="T8" fmla="*/ 707 w 798"/>
                <a:gd name="T9" fmla="*/ 216 h 263"/>
                <a:gd name="T10" fmla="*/ 623 w 798"/>
                <a:gd name="T11" fmla="*/ 242 h 263"/>
                <a:gd name="T12" fmla="*/ 481 w 798"/>
                <a:gd name="T13" fmla="*/ 262 h 263"/>
                <a:gd name="T14" fmla="*/ 399 w 798"/>
                <a:gd name="T15" fmla="*/ 263 h 263"/>
                <a:gd name="T16" fmla="*/ 318 w 798"/>
                <a:gd name="T17" fmla="*/ 262 h 263"/>
                <a:gd name="T18" fmla="*/ 174 w 798"/>
                <a:gd name="T19" fmla="*/ 242 h 263"/>
                <a:gd name="T20" fmla="*/ 91 w 798"/>
                <a:gd name="T21" fmla="*/ 216 h 263"/>
                <a:gd name="T22" fmla="*/ 48 w 798"/>
                <a:gd name="T23" fmla="*/ 196 h 263"/>
                <a:gd name="T24" fmla="*/ 17 w 798"/>
                <a:gd name="T25" fmla="*/ 171 h 263"/>
                <a:gd name="T26" fmla="*/ 2 w 798"/>
                <a:gd name="T27" fmla="*/ 145 h 263"/>
                <a:gd name="T28" fmla="*/ 0 w 798"/>
                <a:gd name="T29" fmla="*/ 132 h 263"/>
                <a:gd name="T30" fmla="*/ 2 w 798"/>
                <a:gd name="T31" fmla="*/ 118 h 263"/>
                <a:gd name="T32" fmla="*/ 17 w 798"/>
                <a:gd name="T33" fmla="*/ 92 h 263"/>
                <a:gd name="T34" fmla="*/ 48 w 798"/>
                <a:gd name="T35" fmla="*/ 69 h 263"/>
                <a:gd name="T36" fmla="*/ 91 w 798"/>
                <a:gd name="T37" fmla="*/ 47 h 263"/>
                <a:gd name="T38" fmla="*/ 174 w 798"/>
                <a:gd name="T39" fmla="*/ 21 h 263"/>
                <a:gd name="T40" fmla="*/ 318 w 798"/>
                <a:gd name="T41" fmla="*/ 1 h 263"/>
                <a:gd name="T42" fmla="*/ 399 w 798"/>
                <a:gd name="T43" fmla="*/ 0 h 263"/>
                <a:gd name="T44" fmla="*/ 481 w 798"/>
                <a:gd name="T45" fmla="*/ 1 h 263"/>
                <a:gd name="T46" fmla="*/ 623 w 798"/>
                <a:gd name="T47" fmla="*/ 21 h 263"/>
                <a:gd name="T48" fmla="*/ 707 w 798"/>
                <a:gd name="T49" fmla="*/ 47 h 263"/>
                <a:gd name="T50" fmla="*/ 750 w 798"/>
                <a:gd name="T51" fmla="*/ 69 h 263"/>
                <a:gd name="T52" fmla="*/ 780 w 798"/>
                <a:gd name="T53" fmla="*/ 92 h 263"/>
                <a:gd name="T54" fmla="*/ 796 w 798"/>
                <a:gd name="T55" fmla="*/ 118 h 263"/>
                <a:gd name="T56" fmla="*/ 798 w 798"/>
                <a:gd name="T5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8" h="263">
                  <a:moveTo>
                    <a:pt x="798" y="132"/>
                  </a:moveTo>
                  <a:lnTo>
                    <a:pt x="796" y="145"/>
                  </a:lnTo>
                  <a:lnTo>
                    <a:pt x="780" y="171"/>
                  </a:lnTo>
                  <a:lnTo>
                    <a:pt x="750" y="196"/>
                  </a:lnTo>
                  <a:lnTo>
                    <a:pt x="707" y="216"/>
                  </a:lnTo>
                  <a:lnTo>
                    <a:pt x="623" y="242"/>
                  </a:lnTo>
                  <a:lnTo>
                    <a:pt x="481" y="262"/>
                  </a:lnTo>
                  <a:lnTo>
                    <a:pt x="399" y="263"/>
                  </a:lnTo>
                  <a:lnTo>
                    <a:pt x="318" y="262"/>
                  </a:lnTo>
                  <a:lnTo>
                    <a:pt x="174" y="242"/>
                  </a:lnTo>
                  <a:lnTo>
                    <a:pt x="91" y="216"/>
                  </a:lnTo>
                  <a:lnTo>
                    <a:pt x="48" y="196"/>
                  </a:lnTo>
                  <a:lnTo>
                    <a:pt x="17" y="171"/>
                  </a:lnTo>
                  <a:lnTo>
                    <a:pt x="2" y="145"/>
                  </a:lnTo>
                  <a:lnTo>
                    <a:pt x="0" y="132"/>
                  </a:lnTo>
                  <a:lnTo>
                    <a:pt x="2" y="118"/>
                  </a:lnTo>
                  <a:lnTo>
                    <a:pt x="17" y="92"/>
                  </a:lnTo>
                  <a:lnTo>
                    <a:pt x="48" y="69"/>
                  </a:lnTo>
                  <a:lnTo>
                    <a:pt x="91" y="47"/>
                  </a:lnTo>
                  <a:lnTo>
                    <a:pt x="174" y="21"/>
                  </a:lnTo>
                  <a:lnTo>
                    <a:pt x="318" y="1"/>
                  </a:lnTo>
                  <a:lnTo>
                    <a:pt x="399" y="0"/>
                  </a:lnTo>
                  <a:lnTo>
                    <a:pt x="481" y="1"/>
                  </a:lnTo>
                  <a:lnTo>
                    <a:pt x="623" y="21"/>
                  </a:lnTo>
                  <a:lnTo>
                    <a:pt x="707" y="47"/>
                  </a:lnTo>
                  <a:lnTo>
                    <a:pt x="750" y="69"/>
                  </a:lnTo>
                  <a:lnTo>
                    <a:pt x="780" y="92"/>
                  </a:lnTo>
                  <a:lnTo>
                    <a:pt x="796" y="118"/>
                  </a:lnTo>
                  <a:lnTo>
                    <a:pt x="798"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78">
              <a:extLst>
                <a:ext uri="{FF2B5EF4-FFF2-40B4-BE49-F238E27FC236}">
                  <a16:creationId xmlns:a16="http://schemas.microsoft.com/office/drawing/2014/main" id="{BA0879CA-8BAE-92CA-830C-5E7085BF36AF}"/>
                </a:ext>
              </a:extLst>
            </p:cNvPr>
            <p:cNvSpPr>
              <a:spLocks/>
            </p:cNvSpPr>
            <p:nvPr/>
          </p:nvSpPr>
          <p:spPr bwMode="auto">
            <a:xfrm>
              <a:off x="4584256" y="3467843"/>
              <a:ext cx="273250" cy="98716"/>
            </a:xfrm>
            <a:custGeom>
              <a:avLst/>
              <a:gdLst>
                <a:gd name="T0" fmla="*/ 569 w 569"/>
                <a:gd name="T1" fmla="*/ 80 h 161"/>
                <a:gd name="T2" fmla="*/ 567 w 569"/>
                <a:gd name="T3" fmla="*/ 87 h 161"/>
                <a:gd name="T4" fmla="*/ 556 w 569"/>
                <a:gd name="T5" fmla="*/ 103 h 161"/>
                <a:gd name="T6" fmla="*/ 521 w 569"/>
                <a:gd name="T7" fmla="*/ 125 h 161"/>
                <a:gd name="T8" fmla="*/ 444 w 569"/>
                <a:gd name="T9" fmla="*/ 146 h 161"/>
                <a:gd name="T10" fmla="*/ 343 w 569"/>
                <a:gd name="T11" fmla="*/ 159 h 161"/>
                <a:gd name="T12" fmla="*/ 284 w 569"/>
                <a:gd name="T13" fmla="*/ 161 h 161"/>
                <a:gd name="T14" fmla="*/ 226 w 569"/>
                <a:gd name="T15" fmla="*/ 159 h 161"/>
                <a:gd name="T16" fmla="*/ 124 w 569"/>
                <a:gd name="T17" fmla="*/ 146 h 161"/>
                <a:gd name="T18" fmla="*/ 46 w 569"/>
                <a:gd name="T19" fmla="*/ 125 h 161"/>
                <a:gd name="T20" fmla="*/ 12 w 569"/>
                <a:gd name="T21" fmla="*/ 103 h 161"/>
                <a:gd name="T22" fmla="*/ 0 w 569"/>
                <a:gd name="T23" fmla="*/ 87 h 161"/>
                <a:gd name="T24" fmla="*/ 0 w 569"/>
                <a:gd name="T25" fmla="*/ 80 h 161"/>
                <a:gd name="T26" fmla="*/ 0 w 569"/>
                <a:gd name="T27" fmla="*/ 72 h 161"/>
                <a:gd name="T28" fmla="*/ 12 w 569"/>
                <a:gd name="T29" fmla="*/ 56 h 161"/>
                <a:gd name="T30" fmla="*/ 46 w 569"/>
                <a:gd name="T31" fmla="*/ 34 h 161"/>
                <a:gd name="T32" fmla="*/ 124 w 569"/>
                <a:gd name="T33" fmla="*/ 13 h 161"/>
                <a:gd name="T34" fmla="*/ 226 w 569"/>
                <a:gd name="T35" fmla="*/ 1 h 161"/>
                <a:gd name="T36" fmla="*/ 284 w 569"/>
                <a:gd name="T37" fmla="*/ 0 h 161"/>
                <a:gd name="T38" fmla="*/ 343 w 569"/>
                <a:gd name="T39" fmla="*/ 1 h 161"/>
                <a:gd name="T40" fmla="*/ 444 w 569"/>
                <a:gd name="T41" fmla="*/ 13 h 161"/>
                <a:gd name="T42" fmla="*/ 521 w 569"/>
                <a:gd name="T43" fmla="*/ 34 h 161"/>
                <a:gd name="T44" fmla="*/ 556 w 569"/>
                <a:gd name="T45" fmla="*/ 56 h 161"/>
                <a:gd name="T46" fmla="*/ 567 w 569"/>
                <a:gd name="T47" fmla="*/ 72 h 161"/>
                <a:gd name="T48" fmla="*/ 569 w 569"/>
                <a:gd name="T49" fmla="*/ 8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161">
                  <a:moveTo>
                    <a:pt x="569" y="80"/>
                  </a:moveTo>
                  <a:lnTo>
                    <a:pt x="567" y="87"/>
                  </a:lnTo>
                  <a:lnTo>
                    <a:pt x="556" y="103"/>
                  </a:lnTo>
                  <a:lnTo>
                    <a:pt x="521" y="125"/>
                  </a:lnTo>
                  <a:lnTo>
                    <a:pt x="444" y="146"/>
                  </a:lnTo>
                  <a:lnTo>
                    <a:pt x="343" y="159"/>
                  </a:lnTo>
                  <a:lnTo>
                    <a:pt x="284" y="161"/>
                  </a:lnTo>
                  <a:lnTo>
                    <a:pt x="226" y="159"/>
                  </a:lnTo>
                  <a:lnTo>
                    <a:pt x="124" y="146"/>
                  </a:lnTo>
                  <a:lnTo>
                    <a:pt x="46" y="125"/>
                  </a:lnTo>
                  <a:lnTo>
                    <a:pt x="12" y="103"/>
                  </a:lnTo>
                  <a:lnTo>
                    <a:pt x="0" y="87"/>
                  </a:lnTo>
                  <a:lnTo>
                    <a:pt x="0" y="80"/>
                  </a:lnTo>
                  <a:lnTo>
                    <a:pt x="0" y="72"/>
                  </a:lnTo>
                  <a:lnTo>
                    <a:pt x="12" y="56"/>
                  </a:lnTo>
                  <a:lnTo>
                    <a:pt x="46" y="34"/>
                  </a:lnTo>
                  <a:lnTo>
                    <a:pt x="124" y="13"/>
                  </a:lnTo>
                  <a:lnTo>
                    <a:pt x="226" y="1"/>
                  </a:lnTo>
                  <a:lnTo>
                    <a:pt x="284" y="0"/>
                  </a:lnTo>
                  <a:lnTo>
                    <a:pt x="343" y="1"/>
                  </a:lnTo>
                  <a:lnTo>
                    <a:pt x="444" y="13"/>
                  </a:lnTo>
                  <a:lnTo>
                    <a:pt x="521" y="34"/>
                  </a:lnTo>
                  <a:lnTo>
                    <a:pt x="556" y="56"/>
                  </a:lnTo>
                  <a:lnTo>
                    <a:pt x="567" y="72"/>
                  </a:lnTo>
                  <a:lnTo>
                    <a:pt x="569" y="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89">
              <a:extLst>
                <a:ext uri="{FF2B5EF4-FFF2-40B4-BE49-F238E27FC236}">
                  <a16:creationId xmlns:a16="http://schemas.microsoft.com/office/drawing/2014/main" id="{294736BF-8AAF-4677-EEF2-EC87C04F1193}"/>
                </a:ext>
              </a:extLst>
            </p:cNvPr>
            <p:cNvSpPr>
              <a:spLocks/>
            </p:cNvSpPr>
            <p:nvPr/>
          </p:nvSpPr>
          <p:spPr bwMode="auto">
            <a:xfrm>
              <a:off x="3761627" y="2813398"/>
              <a:ext cx="152445" cy="63983"/>
            </a:xfrm>
            <a:custGeom>
              <a:avLst/>
              <a:gdLst>
                <a:gd name="T0" fmla="*/ 317 w 317"/>
                <a:gd name="T1" fmla="*/ 53 h 106"/>
                <a:gd name="T2" fmla="*/ 315 w 317"/>
                <a:gd name="T3" fmla="*/ 65 h 106"/>
                <a:gd name="T4" fmla="*/ 291 w 317"/>
                <a:gd name="T5" fmla="*/ 83 h 106"/>
                <a:gd name="T6" fmla="*/ 247 w 317"/>
                <a:gd name="T7" fmla="*/ 98 h 106"/>
                <a:gd name="T8" fmla="*/ 191 w 317"/>
                <a:gd name="T9" fmla="*/ 105 h 106"/>
                <a:gd name="T10" fmla="*/ 158 w 317"/>
                <a:gd name="T11" fmla="*/ 106 h 106"/>
                <a:gd name="T12" fmla="*/ 127 w 317"/>
                <a:gd name="T13" fmla="*/ 105 h 106"/>
                <a:gd name="T14" fmla="*/ 69 w 317"/>
                <a:gd name="T15" fmla="*/ 98 h 106"/>
                <a:gd name="T16" fmla="*/ 26 w 317"/>
                <a:gd name="T17" fmla="*/ 83 h 106"/>
                <a:gd name="T18" fmla="*/ 1 w 317"/>
                <a:gd name="T19" fmla="*/ 65 h 106"/>
                <a:gd name="T20" fmla="*/ 0 w 317"/>
                <a:gd name="T21" fmla="*/ 53 h 106"/>
                <a:gd name="T22" fmla="*/ 1 w 317"/>
                <a:gd name="T23" fmla="*/ 43 h 106"/>
                <a:gd name="T24" fmla="*/ 26 w 317"/>
                <a:gd name="T25" fmla="*/ 23 h 106"/>
                <a:gd name="T26" fmla="*/ 69 w 317"/>
                <a:gd name="T27" fmla="*/ 10 h 106"/>
                <a:gd name="T28" fmla="*/ 127 w 317"/>
                <a:gd name="T29" fmla="*/ 1 h 106"/>
                <a:gd name="T30" fmla="*/ 158 w 317"/>
                <a:gd name="T31" fmla="*/ 0 h 106"/>
                <a:gd name="T32" fmla="*/ 191 w 317"/>
                <a:gd name="T33" fmla="*/ 1 h 106"/>
                <a:gd name="T34" fmla="*/ 247 w 317"/>
                <a:gd name="T35" fmla="*/ 10 h 106"/>
                <a:gd name="T36" fmla="*/ 291 w 317"/>
                <a:gd name="T37" fmla="*/ 23 h 106"/>
                <a:gd name="T38" fmla="*/ 315 w 317"/>
                <a:gd name="T39" fmla="*/ 43 h 106"/>
                <a:gd name="T40" fmla="*/ 317 w 317"/>
                <a:gd name="T41"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106">
                  <a:moveTo>
                    <a:pt x="317" y="53"/>
                  </a:moveTo>
                  <a:lnTo>
                    <a:pt x="315" y="65"/>
                  </a:lnTo>
                  <a:lnTo>
                    <a:pt x="291" y="83"/>
                  </a:lnTo>
                  <a:lnTo>
                    <a:pt x="247" y="98"/>
                  </a:lnTo>
                  <a:lnTo>
                    <a:pt x="191" y="105"/>
                  </a:lnTo>
                  <a:lnTo>
                    <a:pt x="158" y="106"/>
                  </a:lnTo>
                  <a:lnTo>
                    <a:pt x="127" y="105"/>
                  </a:lnTo>
                  <a:lnTo>
                    <a:pt x="69" y="98"/>
                  </a:lnTo>
                  <a:lnTo>
                    <a:pt x="26" y="83"/>
                  </a:lnTo>
                  <a:lnTo>
                    <a:pt x="1" y="65"/>
                  </a:lnTo>
                  <a:lnTo>
                    <a:pt x="0" y="53"/>
                  </a:lnTo>
                  <a:lnTo>
                    <a:pt x="1" y="43"/>
                  </a:lnTo>
                  <a:lnTo>
                    <a:pt x="26" y="23"/>
                  </a:lnTo>
                  <a:lnTo>
                    <a:pt x="69" y="10"/>
                  </a:lnTo>
                  <a:lnTo>
                    <a:pt x="127" y="1"/>
                  </a:lnTo>
                  <a:lnTo>
                    <a:pt x="158" y="0"/>
                  </a:lnTo>
                  <a:lnTo>
                    <a:pt x="191" y="1"/>
                  </a:lnTo>
                  <a:lnTo>
                    <a:pt x="247" y="10"/>
                  </a:lnTo>
                  <a:lnTo>
                    <a:pt x="291" y="23"/>
                  </a:lnTo>
                  <a:lnTo>
                    <a:pt x="315" y="43"/>
                  </a:lnTo>
                  <a:lnTo>
                    <a:pt x="317"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90">
              <a:extLst>
                <a:ext uri="{FF2B5EF4-FFF2-40B4-BE49-F238E27FC236}">
                  <a16:creationId xmlns:a16="http://schemas.microsoft.com/office/drawing/2014/main" id="{5803D36B-92CF-BD4F-3D52-E867123F536C}"/>
                </a:ext>
              </a:extLst>
            </p:cNvPr>
            <p:cNvSpPr>
              <a:spLocks/>
            </p:cNvSpPr>
            <p:nvPr/>
          </p:nvSpPr>
          <p:spPr bwMode="auto">
            <a:xfrm>
              <a:off x="3783199" y="2826193"/>
              <a:ext cx="109300" cy="38389"/>
            </a:xfrm>
            <a:custGeom>
              <a:avLst/>
              <a:gdLst>
                <a:gd name="T0" fmla="*/ 227 w 227"/>
                <a:gd name="T1" fmla="*/ 32 h 64"/>
                <a:gd name="T2" fmla="*/ 226 w 227"/>
                <a:gd name="T3" fmla="*/ 39 h 64"/>
                <a:gd name="T4" fmla="*/ 208 w 227"/>
                <a:gd name="T5" fmla="*/ 51 h 64"/>
                <a:gd name="T6" fmla="*/ 159 w 227"/>
                <a:gd name="T7" fmla="*/ 62 h 64"/>
                <a:gd name="T8" fmla="*/ 113 w 227"/>
                <a:gd name="T9" fmla="*/ 64 h 64"/>
                <a:gd name="T10" fmla="*/ 67 w 227"/>
                <a:gd name="T11" fmla="*/ 62 h 64"/>
                <a:gd name="T12" fmla="*/ 18 w 227"/>
                <a:gd name="T13" fmla="*/ 51 h 64"/>
                <a:gd name="T14" fmla="*/ 1 w 227"/>
                <a:gd name="T15" fmla="*/ 39 h 64"/>
                <a:gd name="T16" fmla="*/ 0 w 227"/>
                <a:gd name="T17" fmla="*/ 32 h 64"/>
                <a:gd name="T18" fmla="*/ 1 w 227"/>
                <a:gd name="T19" fmla="*/ 26 h 64"/>
                <a:gd name="T20" fmla="*/ 18 w 227"/>
                <a:gd name="T21" fmla="*/ 15 h 64"/>
                <a:gd name="T22" fmla="*/ 67 w 227"/>
                <a:gd name="T23" fmla="*/ 2 h 64"/>
                <a:gd name="T24" fmla="*/ 113 w 227"/>
                <a:gd name="T25" fmla="*/ 0 h 64"/>
                <a:gd name="T26" fmla="*/ 159 w 227"/>
                <a:gd name="T27" fmla="*/ 2 h 64"/>
                <a:gd name="T28" fmla="*/ 208 w 227"/>
                <a:gd name="T29" fmla="*/ 15 h 64"/>
                <a:gd name="T30" fmla="*/ 226 w 227"/>
                <a:gd name="T31" fmla="*/ 26 h 64"/>
                <a:gd name="T32" fmla="*/ 227 w 227"/>
                <a:gd name="T3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64">
                  <a:moveTo>
                    <a:pt x="227" y="32"/>
                  </a:moveTo>
                  <a:lnTo>
                    <a:pt x="226" y="39"/>
                  </a:lnTo>
                  <a:lnTo>
                    <a:pt x="208" y="51"/>
                  </a:lnTo>
                  <a:lnTo>
                    <a:pt x="159" y="62"/>
                  </a:lnTo>
                  <a:lnTo>
                    <a:pt x="113" y="64"/>
                  </a:lnTo>
                  <a:lnTo>
                    <a:pt x="67" y="62"/>
                  </a:lnTo>
                  <a:lnTo>
                    <a:pt x="18" y="51"/>
                  </a:lnTo>
                  <a:lnTo>
                    <a:pt x="1" y="39"/>
                  </a:lnTo>
                  <a:lnTo>
                    <a:pt x="0" y="32"/>
                  </a:lnTo>
                  <a:lnTo>
                    <a:pt x="1" y="26"/>
                  </a:lnTo>
                  <a:lnTo>
                    <a:pt x="18" y="15"/>
                  </a:lnTo>
                  <a:lnTo>
                    <a:pt x="67" y="2"/>
                  </a:lnTo>
                  <a:lnTo>
                    <a:pt x="113" y="0"/>
                  </a:lnTo>
                  <a:lnTo>
                    <a:pt x="159" y="2"/>
                  </a:lnTo>
                  <a:lnTo>
                    <a:pt x="208" y="15"/>
                  </a:lnTo>
                  <a:lnTo>
                    <a:pt x="226" y="26"/>
                  </a:lnTo>
                  <a:lnTo>
                    <a:pt x="227" y="3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7" name="Connector: Elbow 26">
              <a:extLst>
                <a:ext uri="{FF2B5EF4-FFF2-40B4-BE49-F238E27FC236}">
                  <a16:creationId xmlns:a16="http://schemas.microsoft.com/office/drawing/2014/main" id="{D72D1B1D-A8E4-3C14-492D-4D404BA83105}"/>
                </a:ext>
              </a:extLst>
            </p:cNvPr>
            <p:cNvCxnSpPr>
              <a:cxnSpLocks/>
              <a:endCxn id="28" idx="1"/>
            </p:cNvCxnSpPr>
            <p:nvPr/>
          </p:nvCxnSpPr>
          <p:spPr>
            <a:xfrm rot="5400000" flipH="1" flipV="1">
              <a:off x="7506518" y="5038584"/>
              <a:ext cx="1244183" cy="504454"/>
            </a:xfrm>
            <a:prstGeom prst="bentConnector2">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2FA8CE4-4077-F2E7-7252-F53B22F5A919}"/>
                </a:ext>
              </a:extLst>
            </p:cNvPr>
            <p:cNvSpPr/>
            <p:nvPr/>
          </p:nvSpPr>
          <p:spPr>
            <a:xfrm>
              <a:off x="8380836" y="4476745"/>
              <a:ext cx="38231" cy="3839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9" name="Connector: Elbow 28">
              <a:extLst>
                <a:ext uri="{FF2B5EF4-FFF2-40B4-BE49-F238E27FC236}">
                  <a16:creationId xmlns:a16="http://schemas.microsoft.com/office/drawing/2014/main" id="{834224FB-95B6-1C2C-787F-2724DAB432C9}"/>
                </a:ext>
              </a:extLst>
            </p:cNvPr>
            <p:cNvCxnSpPr>
              <a:cxnSpLocks/>
              <a:endCxn id="30" idx="1"/>
            </p:cNvCxnSpPr>
            <p:nvPr/>
          </p:nvCxnSpPr>
          <p:spPr>
            <a:xfrm rot="5400000" flipH="1" flipV="1">
              <a:off x="5385672" y="3404849"/>
              <a:ext cx="1108476" cy="564056"/>
            </a:xfrm>
            <a:prstGeom prst="bentConnector2">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BDFB9C1-1B8D-9F14-8EA5-3A88B4E1FE8A}"/>
                </a:ext>
              </a:extLst>
            </p:cNvPr>
            <p:cNvSpPr/>
            <p:nvPr/>
          </p:nvSpPr>
          <p:spPr>
            <a:xfrm>
              <a:off x="6221938" y="2940663"/>
              <a:ext cx="38231" cy="3839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31" name="Connector: Elbow 30">
              <a:extLst>
                <a:ext uri="{FF2B5EF4-FFF2-40B4-BE49-F238E27FC236}">
                  <a16:creationId xmlns:a16="http://schemas.microsoft.com/office/drawing/2014/main" id="{EFB7F646-D359-F406-2E03-61FD5FA30080}"/>
                </a:ext>
              </a:extLst>
            </p:cNvPr>
            <p:cNvCxnSpPr>
              <a:cxnSpLocks/>
              <a:endCxn id="32" idx="1"/>
            </p:cNvCxnSpPr>
            <p:nvPr/>
          </p:nvCxnSpPr>
          <p:spPr>
            <a:xfrm rot="5400000" flipH="1" flipV="1">
              <a:off x="3408566" y="2015999"/>
              <a:ext cx="1229548" cy="386797"/>
            </a:xfrm>
            <a:prstGeom prst="bentConnector2">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5EF45E7-5646-131F-FD5C-E1DE1E3007F0}"/>
                </a:ext>
              </a:extLst>
            </p:cNvPr>
            <p:cNvSpPr/>
            <p:nvPr/>
          </p:nvSpPr>
          <p:spPr>
            <a:xfrm>
              <a:off x="4216738" y="1402646"/>
              <a:ext cx="38231" cy="3839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33" name="Connector: Elbow 32">
              <a:extLst>
                <a:ext uri="{FF2B5EF4-FFF2-40B4-BE49-F238E27FC236}">
                  <a16:creationId xmlns:a16="http://schemas.microsoft.com/office/drawing/2014/main" id="{965677D8-F05E-38D2-2B80-7AEAABF9C04D}"/>
                </a:ext>
              </a:extLst>
            </p:cNvPr>
            <p:cNvCxnSpPr>
              <a:cxnSpLocks/>
              <a:endCxn id="34" idx="3"/>
            </p:cNvCxnSpPr>
            <p:nvPr/>
          </p:nvCxnSpPr>
          <p:spPr>
            <a:xfrm rot="5400000">
              <a:off x="6066313" y="4550662"/>
              <a:ext cx="238392" cy="1274507"/>
            </a:xfrm>
            <a:prstGeom prst="bentConnector2">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ACFBBA7-ACAD-A465-E4A8-C8DC8AE856A6}"/>
                </a:ext>
              </a:extLst>
            </p:cNvPr>
            <p:cNvSpPr/>
            <p:nvPr/>
          </p:nvSpPr>
          <p:spPr>
            <a:xfrm>
              <a:off x="5510023" y="5115136"/>
              <a:ext cx="38231" cy="383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35" name="Connector: Elbow 34">
              <a:extLst>
                <a:ext uri="{FF2B5EF4-FFF2-40B4-BE49-F238E27FC236}">
                  <a16:creationId xmlns:a16="http://schemas.microsoft.com/office/drawing/2014/main" id="{AFDF1624-D6B9-8240-47C8-5AE4CE15B5B3}"/>
                </a:ext>
              </a:extLst>
            </p:cNvPr>
            <p:cNvCxnSpPr>
              <a:cxnSpLocks/>
              <a:endCxn id="36" idx="3"/>
            </p:cNvCxnSpPr>
            <p:nvPr/>
          </p:nvCxnSpPr>
          <p:spPr>
            <a:xfrm rot="5400000">
              <a:off x="4238368" y="3261692"/>
              <a:ext cx="194285" cy="754814"/>
            </a:xfrm>
            <a:prstGeom prst="bentConnector2">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3D2B22D-099C-CCA7-F2A3-FE5AC30D6F77}"/>
                </a:ext>
              </a:extLst>
            </p:cNvPr>
            <p:cNvSpPr/>
            <p:nvPr/>
          </p:nvSpPr>
          <p:spPr>
            <a:xfrm>
              <a:off x="3919873" y="3544267"/>
              <a:ext cx="38231" cy="383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37" name="Picture 36">
              <a:extLst>
                <a:ext uri="{FF2B5EF4-FFF2-40B4-BE49-F238E27FC236}">
                  <a16:creationId xmlns:a16="http://schemas.microsoft.com/office/drawing/2014/main" id="{99A1A887-04C6-19E5-2B6D-CD65E3473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091" y="806877"/>
              <a:ext cx="1346186" cy="1872576"/>
            </a:xfrm>
            <a:prstGeom prst="rect">
              <a:avLst/>
            </a:prstGeom>
          </p:spPr>
        </p:pic>
        <p:sp>
          <p:nvSpPr>
            <p:cNvPr id="38" name="Rectangle 37">
              <a:extLst>
                <a:ext uri="{FF2B5EF4-FFF2-40B4-BE49-F238E27FC236}">
                  <a16:creationId xmlns:a16="http://schemas.microsoft.com/office/drawing/2014/main" id="{42E14DDA-7C4B-A858-118B-823279E3456E}"/>
                </a:ext>
              </a:extLst>
            </p:cNvPr>
            <p:cNvSpPr/>
            <p:nvPr/>
          </p:nvSpPr>
          <p:spPr>
            <a:xfrm>
              <a:off x="781690" y="3938211"/>
              <a:ext cx="3030046" cy="338673"/>
            </a:xfrm>
            <a:prstGeom prst="rect">
              <a:avLst/>
            </a:prstGeom>
          </p:spPr>
          <p:txBody>
            <a:bodyPr wrap="square" lIns="0" tIns="0" rIns="0" bIns="0">
              <a:spAutoFit/>
            </a:bodyPr>
            <a:lstStyle/>
            <a:p>
              <a:pPr lvl="0" algn="r"/>
              <a:r>
                <a:rPr lang="en-US" sz="1600" b="1" dirty="0">
                  <a:latin typeface="Georgia Pro Light" panose="02040302050405020303" pitchFamily="18" charset="0"/>
                </a:rPr>
                <a:t>DATA ANALYSIS. </a:t>
              </a:r>
            </a:p>
          </p:txBody>
        </p:sp>
        <p:sp>
          <p:nvSpPr>
            <p:cNvPr id="39" name="Rectangle 38">
              <a:extLst>
                <a:ext uri="{FF2B5EF4-FFF2-40B4-BE49-F238E27FC236}">
                  <a16:creationId xmlns:a16="http://schemas.microsoft.com/office/drawing/2014/main" id="{F9CCD39D-487C-9E5A-8738-0743EBFF7D2B}"/>
                </a:ext>
              </a:extLst>
            </p:cNvPr>
            <p:cNvSpPr/>
            <p:nvPr/>
          </p:nvSpPr>
          <p:spPr>
            <a:xfrm>
              <a:off x="2974451" y="3518728"/>
              <a:ext cx="884004" cy="404235"/>
            </a:xfrm>
            <a:prstGeom prst="rect">
              <a:avLst/>
            </a:prstGeom>
          </p:spPr>
          <p:txBody>
            <a:bodyPr wrap="square" lIns="0" tIns="0" rIns="0" bIns="0">
              <a:spAutoFit/>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STEP 4</a:t>
              </a:r>
            </a:p>
          </p:txBody>
        </p:sp>
        <p:sp>
          <p:nvSpPr>
            <p:cNvPr id="40" name="Rectangle 39">
              <a:extLst>
                <a:ext uri="{FF2B5EF4-FFF2-40B4-BE49-F238E27FC236}">
                  <a16:creationId xmlns:a16="http://schemas.microsoft.com/office/drawing/2014/main" id="{C8E342A1-36B1-2594-A581-11DEC871B65D}"/>
                </a:ext>
              </a:extLst>
            </p:cNvPr>
            <p:cNvSpPr/>
            <p:nvPr/>
          </p:nvSpPr>
          <p:spPr>
            <a:xfrm>
              <a:off x="2323786" y="5580513"/>
              <a:ext cx="3030046" cy="338673"/>
            </a:xfrm>
            <a:prstGeom prst="rect">
              <a:avLst/>
            </a:prstGeom>
          </p:spPr>
          <p:txBody>
            <a:bodyPr wrap="square" lIns="0" tIns="0" rIns="0" bIns="0">
              <a:spAutoFit/>
            </a:bodyPr>
            <a:lstStyle/>
            <a:p>
              <a:pPr lvl="0" algn="r"/>
              <a:r>
                <a:rPr lang="en-US" sz="1600" b="1" dirty="0">
                  <a:latin typeface="Georgia Pro Light" panose="02040302050405020303" pitchFamily="18" charset="0"/>
                </a:rPr>
                <a:t>DATA CLEANING. </a:t>
              </a:r>
            </a:p>
          </p:txBody>
        </p:sp>
        <p:sp>
          <p:nvSpPr>
            <p:cNvPr id="41" name="Rectangle 40">
              <a:extLst>
                <a:ext uri="{FF2B5EF4-FFF2-40B4-BE49-F238E27FC236}">
                  <a16:creationId xmlns:a16="http://schemas.microsoft.com/office/drawing/2014/main" id="{E82DBA78-F59C-9725-B05F-C29094A71C6A}"/>
                </a:ext>
              </a:extLst>
            </p:cNvPr>
            <p:cNvSpPr/>
            <p:nvPr/>
          </p:nvSpPr>
          <p:spPr>
            <a:xfrm>
              <a:off x="2323786" y="5184257"/>
              <a:ext cx="3030046" cy="404235"/>
            </a:xfrm>
            <a:prstGeom prst="rect">
              <a:avLst/>
            </a:prstGeom>
          </p:spPr>
          <p:txBody>
            <a:bodyPr wrap="square" lIns="0" tIns="0" rIns="0" bIns="0">
              <a:spAutoFit/>
            </a:bodyPr>
            <a:lstStyle/>
            <a:p>
              <a:pPr lvl="0" algn="r"/>
              <a:r>
                <a:rPr lang="en-US" b="1" dirty="0">
                  <a:solidFill>
                    <a:schemeClr val="accent3">
                      <a:lumMod val="75000"/>
                    </a:schemeClr>
                  </a:solidFill>
                  <a:latin typeface="Times New Roman" panose="02020603050405020304" pitchFamily="18" charset="0"/>
                  <a:cs typeface="Times New Roman" panose="02020603050405020304" pitchFamily="18" charset="0"/>
                </a:rPr>
                <a:t>STEP 2</a:t>
              </a:r>
            </a:p>
          </p:txBody>
        </p:sp>
        <p:sp>
          <p:nvSpPr>
            <p:cNvPr id="42" name="Rectangle 41">
              <a:extLst>
                <a:ext uri="{FF2B5EF4-FFF2-40B4-BE49-F238E27FC236}">
                  <a16:creationId xmlns:a16="http://schemas.microsoft.com/office/drawing/2014/main" id="{1C340AF5-5690-A95E-EF83-28E40CC9A6F3}"/>
                </a:ext>
              </a:extLst>
            </p:cNvPr>
            <p:cNvSpPr/>
            <p:nvPr/>
          </p:nvSpPr>
          <p:spPr>
            <a:xfrm>
              <a:off x="4435487" y="1843294"/>
              <a:ext cx="3030046" cy="338673"/>
            </a:xfrm>
            <a:prstGeom prst="rect">
              <a:avLst/>
            </a:prstGeom>
          </p:spPr>
          <p:txBody>
            <a:bodyPr wrap="square" lIns="0" tIns="0" rIns="0" bIns="0">
              <a:spAutoFit/>
            </a:bodyPr>
            <a:lstStyle/>
            <a:p>
              <a:pPr lvl="0"/>
              <a:r>
                <a:rPr lang="en-US" sz="1600" b="1" dirty="0">
                  <a:latin typeface="Georgia Pro Light" panose="02040302050405020303" pitchFamily="18" charset="0"/>
                </a:rPr>
                <a:t>GENERATING INSIGHTS </a:t>
              </a:r>
            </a:p>
          </p:txBody>
        </p:sp>
        <p:sp>
          <p:nvSpPr>
            <p:cNvPr id="43" name="Rectangle 42">
              <a:extLst>
                <a:ext uri="{FF2B5EF4-FFF2-40B4-BE49-F238E27FC236}">
                  <a16:creationId xmlns:a16="http://schemas.microsoft.com/office/drawing/2014/main" id="{19A956E2-C79E-E45D-A79C-7CBF884F67D8}"/>
                </a:ext>
              </a:extLst>
            </p:cNvPr>
            <p:cNvSpPr/>
            <p:nvPr/>
          </p:nvSpPr>
          <p:spPr>
            <a:xfrm>
              <a:off x="4435487" y="1447038"/>
              <a:ext cx="3030046" cy="404235"/>
            </a:xfrm>
            <a:prstGeom prst="rect">
              <a:avLst/>
            </a:prstGeom>
          </p:spPr>
          <p:txBody>
            <a:bodyPr wrap="square" lIns="0" tIns="0" rIns="0" bIns="0">
              <a:spAutoFit/>
            </a:bodyPr>
            <a:lstStyle/>
            <a:p>
              <a:pPr lvl="0"/>
              <a:r>
                <a:rPr lang="en-US" b="1" dirty="0">
                  <a:solidFill>
                    <a:schemeClr val="accent3">
                      <a:lumMod val="75000"/>
                    </a:schemeClr>
                  </a:solidFill>
                  <a:latin typeface="Times New Roman" panose="02020603050405020304" pitchFamily="18" charset="0"/>
                  <a:cs typeface="Times New Roman" panose="02020603050405020304" pitchFamily="18" charset="0"/>
                </a:rPr>
                <a:t>STEP 5</a:t>
              </a:r>
            </a:p>
          </p:txBody>
        </p:sp>
        <p:sp>
          <p:nvSpPr>
            <p:cNvPr id="44" name="Rectangle 43">
              <a:extLst>
                <a:ext uri="{FF2B5EF4-FFF2-40B4-BE49-F238E27FC236}">
                  <a16:creationId xmlns:a16="http://schemas.microsoft.com/office/drawing/2014/main" id="{8EEDB8A1-8204-A353-CE43-EC962A96948C}"/>
                </a:ext>
              </a:extLst>
            </p:cNvPr>
            <p:cNvSpPr/>
            <p:nvPr/>
          </p:nvSpPr>
          <p:spPr>
            <a:xfrm>
              <a:off x="6393303" y="3396421"/>
              <a:ext cx="3030046" cy="338673"/>
            </a:xfrm>
            <a:prstGeom prst="rect">
              <a:avLst/>
            </a:prstGeom>
          </p:spPr>
          <p:txBody>
            <a:bodyPr wrap="square" lIns="0" tIns="0" rIns="0" bIns="0">
              <a:spAutoFit/>
            </a:bodyPr>
            <a:lstStyle/>
            <a:p>
              <a:pPr lvl="0"/>
              <a:r>
                <a:rPr lang="en-US" sz="1600" b="1" dirty="0">
                  <a:latin typeface="Georgia Pro Light" panose="02040302050405020303" pitchFamily="18" charset="0"/>
                </a:rPr>
                <a:t>DATA MODELLING. </a:t>
              </a:r>
            </a:p>
          </p:txBody>
        </p:sp>
        <p:sp>
          <p:nvSpPr>
            <p:cNvPr id="45" name="Rectangle 44">
              <a:extLst>
                <a:ext uri="{FF2B5EF4-FFF2-40B4-BE49-F238E27FC236}">
                  <a16:creationId xmlns:a16="http://schemas.microsoft.com/office/drawing/2014/main" id="{EDCBD6D1-B8FE-CB9F-6667-E86F4A44816E}"/>
                </a:ext>
              </a:extLst>
            </p:cNvPr>
            <p:cNvSpPr/>
            <p:nvPr/>
          </p:nvSpPr>
          <p:spPr>
            <a:xfrm>
              <a:off x="6393303" y="3000164"/>
              <a:ext cx="3030046" cy="404235"/>
            </a:xfrm>
            <a:prstGeom prst="rect">
              <a:avLst/>
            </a:prstGeom>
          </p:spPr>
          <p:txBody>
            <a:bodyPr wrap="square" lIns="0" tIns="0" rIns="0" bIns="0">
              <a:spAutoFit/>
            </a:bodyPr>
            <a:lstStyle/>
            <a:p>
              <a:pPr lvl="0"/>
              <a:r>
                <a:rPr lang="en-US" b="1" dirty="0">
                  <a:solidFill>
                    <a:schemeClr val="accent3">
                      <a:lumMod val="75000"/>
                    </a:schemeClr>
                  </a:solidFill>
                  <a:latin typeface="Times New Roman" panose="02020603050405020304" pitchFamily="18" charset="0"/>
                  <a:cs typeface="Times New Roman" panose="02020603050405020304" pitchFamily="18" charset="0"/>
                </a:rPr>
                <a:t>STEP 3</a:t>
              </a:r>
            </a:p>
          </p:txBody>
        </p:sp>
        <p:sp>
          <p:nvSpPr>
            <p:cNvPr id="46" name="Rectangle 45">
              <a:extLst>
                <a:ext uri="{FF2B5EF4-FFF2-40B4-BE49-F238E27FC236}">
                  <a16:creationId xmlns:a16="http://schemas.microsoft.com/office/drawing/2014/main" id="{FB0BA58A-13D9-7E45-8CC1-97DBAEA814FA}"/>
                </a:ext>
              </a:extLst>
            </p:cNvPr>
            <p:cNvSpPr/>
            <p:nvPr/>
          </p:nvSpPr>
          <p:spPr>
            <a:xfrm>
              <a:off x="8600909" y="4871490"/>
              <a:ext cx="3030046" cy="359320"/>
            </a:xfrm>
            <a:prstGeom prst="rect">
              <a:avLst/>
            </a:prstGeom>
          </p:spPr>
          <p:txBody>
            <a:bodyPr wrap="square" lIns="0" tIns="0" rIns="0" bIns="0">
              <a:spAutoFit/>
            </a:bodyPr>
            <a:lstStyle/>
            <a:p>
              <a:pPr lvl="0"/>
              <a:r>
                <a:rPr lang="en-US" sz="1600" b="1" dirty="0">
                  <a:latin typeface="Georgia Pro Light" panose="02040302050405020303" pitchFamily="18" charset="0"/>
                </a:rPr>
                <a:t>DATE UNDERSTANDING.</a:t>
              </a:r>
            </a:p>
          </p:txBody>
        </p:sp>
        <p:sp>
          <p:nvSpPr>
            <p:cNvPr id="47" name="Rectangle 46">
              <a:extLst>
                <a:ext uri="{FF2B5EF4-FFF2-40B4-BE49-F238E27FC236}">
                  <a16:creationId xmlns:a16="http://schemas.microsoft.com/office/drawing/2014/main" id="{3DBEB1F1-48D8-35FA-02F7-F25313915144}"/>
                </a:ext>
              </a:extLst>
            </p:cNvPr>
            <p:cNvSpPr/>
            <p:nvPr/>
          </p:nvSpPr>
          <p:spPr>
            <a:xfrm>
              <a:off x="8600910" y="4475236"/>
              <a:ext cx="3030046" cy="404235"/>
            </a:xfrm>
            <a:prstGeom prst="rect">
              <a:avLst/>
            </a:prstGeom>
          </p:spPr>
          <p:txBody>
            <a:bodyPr wrap="square" lIns="0" tIns="0" rIns="0" bIns="0">
              <a:spAutoFit/>
            </a:bodyPr>
            <a:lstStyle/>
            <a:p>
              <a:pPr lvl="0"/>
              <a:r>
                <a:rPr lang="en-US" b="1" dirty="0">
                  <a:solidFill>
                    <a:schemeClr val="accent3">
                      <a:lumMod val="75000"/>
                    </a:schemeClr>
                  </a:solidFill>
                  <a:latin typeface="Times New Roman" panose="02020603050405020304" pitchFamily="18" charset="0"/>
                  <a:cs typeface="Times New Roman" panose="02020603050405020304" pitchFamily="18" charset="0"/>
                </a:rPr>
                <a:t>STEP 1</a:t>
              </a:r>
            </a:p>
          </p:txBody>
        </p:sp>
      </p:grpSp>
      <p:sp>
        <p:nvSpPr>
          <p:cNvPr id="48" name="TextBox 47">
            <a:extLst>
              <a:ext uri="{FF2B5EF4-FFF2-40B4-BE49-F238E27FC236}">
                <a16:creationId xmlns:a16="http://schemas.microsoft.com/office/drawing/2014/main" id="{C6C2CEDF-1EA0-EA9F-433A-87C364F55E5C}"/>
              </a:ext>
            </a:extLst>
          </p:cNvPr>
          <p:cNvSpPr txBox="1"/>
          <p:nvPr/>
        </p:nvSpPr>
        <p:spPr>
          <a:xfrm>
            <a:off x="-6290" y="-21743"/>
            <a:ext cx="12192000" cy="553998"/>
          </a:xfrm>
          <a:prstGeom prst="rect">
            <a:avLst/>
          </a:prstGeom>
          <a:noFill/>
        </p:spPr>
        <p:txBody>
          <a:bodyPr wrap="square" rtlCol="0" anchor="ctr">
            <a:spAutoFit/>
          </a:bodyPr>
          <a:lstStyle/>
          <a:p>
            <a:pPr algn="ctr"/>
            <a:r>
              <a:rPr lang="en-US" altLang="ko-KR" sz="3000" b="1" dirty="0">
                <a:solidFill>
                  <a:schemeClr val="tx1">
                    <a:lumMod val="75000"/>
                    <a:lumOff val="25000"/>
                  </a:schemeClr>
                </a:solidFill>
                <a:cs typeface="Arial" pitchFamily="34" charset="0"/>
              </a:rPr>
              <a:t>Process</a:t>
            </a:r>
            <a:endParaRPr lang="ko-KR" altLang="en-US" sz="30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3DA969DA-2011-E4C5-4703-FCE494912178}"/>
              </a:ext>
            </a:extLst>
          </p:cNvPr>
          <p:cNvSpPr txBox="1"/>
          <p:nvPr/>
        </p:nvSpPr>
        <p:spPr>
          <a:xfrm>
            <a:off x="96597" y="3639965"/>
            <a:ext cx="11986225" cy="301621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So, How did we tackle this problem ? Well, we approached it in 5 steps</a:t>
            </a: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marL="274012" indent="-274012" algn="just">
              <a:buAutoNum type="arabicPeriod"/>
            </a:pPr>
            <a:r>
              <a:rPr lang="en-US" b="1" dirty="0">
                <a:solidFill>
                  <a:schemeClr val="accent1">
                    <a:lumMod val="75000"/>
                  </a:schemeClr>
                </a:solidFill>
                <a:latin typeface="Times New Roman" panose="02020603050405020304" pitchFamily="18" charset="0"/>
                <a:cs typeface="Times New Roman" panose="02020603050405020304" pitchFamily="18" charset="0"/>
              </a:rPr>
              <a:t>Data understanding -</a:t>
            </a:r>
            <a:r>
              <a:rPr lang="en-US" sz="1600" dirty="0">
                <a:latin typeface="Times New Roman" panose="02020603050405020304" pitchFamily="18" charset="0"/>
                <a:cs typeface="Times New Roman" panose="02020603050405020304" pitchFamily="18" charset="0"/>
              </a:rPr>
              <a:t>The key to success on any data project is to understand the data in detail. So we took the time to understand the data model and domain of your business. </a:t>
            </a:r>
          </a:p>
          <a:p>
            <a:pPr marL="274012" indent="-274012" algn="just">
              <a:buAutoNum type="arabicPeriod"/>
            </a:pPr>
            <a:r>
              <a:rPr lang="en-US" b="1" dirty="0">
                <a:solidFill>
                  <a:schemeClr val="accent1">
                    <a:lumMod val="75000"/>
                  </a:schemeClr>
                </a:solidFill>
                <a:latin typeface="Times New Roman" panose="02020603050405020304" pitchFamily="18" charset="0"/>
                <a:cs typeface="Times New Roman" panose="02020603050405020304" pitchFamily="18" charset="0"/>
              </a:rPr>
              <a:t>Data cleaning - </a:t>
            </a:r>
            <a:r>
              <a:rPr lang="en-US" sz="1600" dirty="0">
                <a:latin typeface="Times New Roman" panose="02020603050405020304" pitchFamily="18" charset="0"/>
                <a:cs typeface="Times New Roman" panose="02020603050405020304" pitchFamily="18" charset="0"/>
              </a:rPr>
              <a:t>After understanding your business, we then cleaned the available datasets and thought about what an ideal dataset should look like for this problem. </a:t>
            </a:r>
          </a:p>
          <a:p>
            <a:pPr marL="274012" indent="-274012" algn="just">
              <a:buAutoNum type="arabicPeriod"/>
            </a:pPr>
            <a:r>
              <a:rPr lang="en-US" b="1" dirty="0">
                <a:solidFill>
                  <a:schemeClr val="accent1">
                    <a:lumMod val="75000"/>
                  </a:schemeClr>
                </a:solidFill>
                <a:latin typeface="Times New Roman" panose="02020603050405020304" pitchFamily="18" charset="0"/>
                <a:cs typeface="Times New Roman" panose="02020603050405020304" pitchFamily="18" charset="0"/>
              </a:rPr>
              <a:t>Data modelling - </a:t>
            </a:r>
            <a:r>
              <a:rPr lang="en-US" sz="1600" dirty="0">
                <a:latin typeface="Times New Roman" panose="02020603050405020304" pitchFamily="18" charset="0"/>
                <a:cs typeface="Times New Roman" panose="02020603050405020304" pitchFamily="18" charset="0"/>
              </a:rPr>
              <a:t>After ensuring the data was clean for analysis, we needed to process and model this data into a dataset that can precisely answer the business questions and produce the results needed. </a:t>
            </a:r>
          </a:p>
          <a:p>
            <a:pPr marL="274012" indent="-274012" algn="just">
              <a:buAutoNum type="arabicPeriod"/>
            </a:pPr>
            <a:r>
              <a:rPr lang="en-US" b="1" dirty="0">
                <a:solidFill>
                  <a:schemeClr val="accent1">
                    <a:lumMod val="75000"/>
                  </a:schemeClr>
                </a:solidFill>
                <a:latin typeface="Times New Roman" panose="02020603050405020304" pitchFamily="18" charset="0"/>
                <a:cs typeface="Times New Roman" panose="02020603050405020304" pitchFamily="18" charset="0"/>
              </a:rPr>
              <a:t>Data analysis - </a:t>
            </a:r>
            <a:r>
              <a:rPr lang="en-US" sz="1600" dirty="0">
                <a:latin typeface="Times New Roman" panose="02020603050405020304" pitchFamily="18" charset="0"/>
                <a:cs typeface="Times New Roman" panose="02020603050405020304" pitchFamily="18" charset="0"/>
              </a:rPr>
              <a:t>With our new dataset, we used our analytical expertise to uncover insights from this dataset and to produce visualizations to describe the insights. </a:t>
            </a:r>
          </a:p>
          <a:p>
            <a:pPr marL="274012" indent="-274012" algn="just">
              <a:buAutoNum type="arabicPeriod"/>
            </a:pPr>
            <a:r>
              <a:rPr lang="en-US" b="1" dirty="0">
                <a:solidFill>
                  <a:schemeClr val="accent1">
                    <a:lumMod val="75000"/>
                  </a:schemeClr>
                </a:solidFill>
                <a:latin typeface="Times New Roman" panose="02020603050405020304" pitchFamily="18" charset="0"/>
                <a:cs typeface="Times New Roman" panose="02020603050405020304" pitchFamily="18" charset="0"/>
              </a:rPr>
              <a:t>Insight-</a:t>
            </a:r>
            <a:r>
              <a:rPr lang="en-US"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finally we used these insights to unlock business decisions and to make recommendations on next steps.</a:t>
            </a:r>
            <a:endParaRPr lang="en-IN" sz="1600" dirty="0">
              <a:latin typeface="Times New Roman" panose="02020603050405020304" pitchFamily="18" charset="0"/>
              <a:cs typeface="Times New Roman" panose="02020603050405020304" pitchFamily="18" charset="0"/>
            </a:endParaRPr>
          </a:p>
        </p:txBody>
      </p:sp>
      <p:cxnSp>
        <p:nvCxnSpPr>
          <p:cNvPr id="50" name="Straight Connector 49">
            <a:extLst>
              <a:ext uri="{FF2B5EF4-FFF2-40B4-BE49-F238E27FC236}">
                <a16:creationId xmlns:a16="http://schemas.microsoft.com/office/drawing/2014/main" id="{B3DE22BC-A8F0-2677-6507-C153C995F8A4}"/>
              </a:ext>
            </a:extLst>
          </p:cNvPr>
          <p:cNvCxnSpPr/>
          <p:nvPr/>
        </p:nvCxnSpPr>
        <p:spPr>
          <a:xfrm>
            <a:off x="0" y="3684552"/>
            <a:ext cx="12990513" cy="0"/>
          </a:xfrm>
          <a:prstGeom prst="line">
            <a:avLst/>
          </a:prstGeom>
          <a:ln w="349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4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9226BF6C-11BF-4FB2-AB59-4B442A1AF30F}"/>
              </a:ext>
            </a:extLst>
          </p:cNvPr>
          <p:cNvGrpSpPr/>
          <p:nvPr/>
        </p:nvGrpSpPr>
        <p:grpSpPr>
          <a:xfrm>
            <a:off x="1" y="5038236"/>
            <a:ext cx="12191999" cy="892947"/>
            <a:chOff x="1" y="5038236"/>
            <a:chExt cx="12191999" cy="892947"/>
          </a:xfrm>
        </p:grpSpPr>
        <p:sp>
          <p:nvSpPr>
            <p:cNvPr id="10" name="TextBox 9">
              <a:extLst>
                <a:ext uri="{FF2B5EF4-FFF2-40B4-BE49-F238E27FC236}">
                  <a16:creationId xmlns:a16="http://schemas.microsoft.com/office/drawing/2014/main" id="{FE2E8406-E476-4FCC-87EB-2286510252EB}"/>
                </a:ext>
              </a:extLst>
            </p:cNvPr>
            <p:cNvSpPr txBox="1"/>
            <p:nvPr/>
          </p:nvSpPr>
          <p:spPr>
            <a:xfrm>
              <a:off x="1" y="5038236"/>
              <a:ext cx="12191999"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mj-lt"/>
                  <a:cs typeface="Arial" pitchFamily="34" charset="0"/>
                </a:rPr>
                <a:t>General KPI</a:t>
              </a:r>
            </a:p>
          </p:txBody>
        </p:sp>
        <p:grpSp>
          <p:nvGrpSpPr>
            <p:cNvPr id="12" name="Group 21">
              <a:extLst>
                <a:ext uri="{FF2B5EF4-FFF2-40B4-BE49-F238E27FC236}">
                  <a16:creationId xmlns:a16="http://schemas.microsoft.com/office/drawing/2014/main" id="{D86C4096-9C8E-42FC-AA0E-C1130EFF8F47}"/>
                </a:ext>
              </a:extLst>
            </p:cNvPr>
            <p:cNvGrpSpPr/>
            <p:nvPr/>
          </p:nvGrpSpPr>
          <p:grpSpPr>
            <a:xfrm>
              <a:off x="4050030" y="5883483"/>
              <a:ext cx="4091940" cy="47700"/>
              <a:chOff x="1569493" y="491319"/>
              <a:chExt cx="7710985" cy="286603"/>
            </a:xfrm>
          </p:grpSpPr>
          <p:sp>
            <p:nvSpPr>
              <p:cNvPr id="14" name="Rectangle 16">
                <a:extLst>
                  <a:ext uri="{FF2B5EF4-FFF2-40B4-BE49-F238E27FC236}">
                    <a16:creationId xmlns:a16="http://schemas.microsoft.com/office/drawing/2014/main" id="{F28CA937-E73A-4FFC-9918-097F212EE80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7">
                <a:extLst>
                  <a:ext uri="{FF2B5EF4-FFF2-40B4-BE49-F238E27FC236}">
                    <a16:creationId xmlns:a16="http://schemas.microsoft.com/office/drawing/2014/main" id="{19E85014-748D-46F3-9011-5D6E436A9FC0}"/>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D8E8448E-6EF1-4059-8E14-D653DCB804A7}"/>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E8E9DF8F-D167-4893-BBC3-466B779321E6}"/>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C77E8A16-5B64-4819-A0BE-E16CAE4F0DCC}"/>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60784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6C2CEDF-1EA0-EA9F-433A-87C364F55E5C}"/>
              </a:ext>
            </a:extLst>
          </p:cNvPr>
          <p:cNvSpPr txBox="1"/>
          <p:nvPr/>
        </p:nvSpPr>
        <p:spPr>
          <a:xfrm>
            <a:off x="-6290" y="-21743"/>
            <a:ext cx="12192000" cy="553998"/>
          </a:xfrm>
          <a:prstGeom prst="rect">
            <a:avLst/>
          </a:prstGeom>
          <a:noFill/>
        </p:spPr>
        <p:txBody>
          <a:bodyPr wrap="square" rtlCol="0" anchor="ctr">
            <a:spAutoFit/>
          </a:bodyPr>
          <a:lstStyle/>
          <a:p>
            <a:pPr algn="ctr"/>
            <a:r>
              <a:rPr lang="en-US" altLang="ko-KR" sz="3000" b="1" dirty="0">
                <a:solidFill>
                  <a:schemeClr val="tx1">
                    <a:lumMod val="75000"/>
                    <a:lumOff val="25000"/>
                  </a:schemeClr>
                </a:solidFill>
                <a:cs typeface="Arial" pitchFamily="34" charset="0"/>
              </a:rPr>
              <a:t>General KPI’s</a:t>
            </a:r>
            <a:endParaRPr lang="ko-KR" altLang="en-US" sz="3000" b="1" dirty="0">
              <a:solidFill>
                <a:schemeClr val="tx1">
                  <a:lumMod val="75000"/>
                  <a:lumOff val="25000"/>
                </a:schemeClr>
              </a:solidFill>
              <a:cs typeface="Arial" pitchFamily="34" charset="0"/>
            </a:endParaRPr>
          </a:p>
        </p:txBody>
      </p:sp>
      <p:sp>
        <p:nvSpPr>
          <p:cNvPr id="3" name="TextBox 2">
            <a:extLst>
              <a:ext uri="{FF2B5EF4-FFF2-40B4-BE49-F238E27FC236}">
                <a16:creationId xmlns:a16="http://schemas.microsoft.com/office/drawing/2014/main" id="{036EB62E-FCF3-6163-BD87-328109583FC5}"/>
              </a:ext>
            </a:extLst>
          </p:cNvPr>
          <p:cNvSpPr txBox="1"/>
          <p:nvPr/>
        </p:nvSpPr>
        <p:spPr>
          <a:xfrm>
            <a:off x="8501802" y="3072790"/>
            <a:ext cx="3637280" cy="1023165"/>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With this KPI we get an overview of what average loan is been given by the bank over the years. It is 89m which again is great sign.</a:t>
            </a:r>
          </a:p>
        </p:txBody>
      </p:sp>
      <p:grpSp>
        <p:nvGrpSpPr>
          <p:cNvPr id="4" name="Group 3">
            <a:extLst>
              <a:ext uri="{FF2B5EF4-FFF2-40B4-BE49-F238E27FC236}">
                <a16:creationId xmlns:a16="http://schemas.microsoft.com/office/drawing/2014/main" id="{1BD8830F-56D0-2FB8-B4EE-F8BDC1550F46}"/>
              </a:ext>
            </a:extLst>
          </p:cNvPr>
          <p:cNvGrpSpPr/>
          <p:nvPr/>
        </p:nvGrpSpPr>
        <p:grpSpPr>
          <a:xfrm>
            <a:off x="2359735" y="1712757"/>
            <a:ext cx="7060744" cy="5024679"/>
            <a:chOff x="2568128" y="916660"/>
            <a:chExt cx="7060744" cy="5024679"/>
          </a:xfrm>
        </p:grpSpPr>
        <p:graphicFrame>
          <p:nvGraphicFramePr>
            <p:cNvPr id="5" name="Diagram 4">
              <a:extLst>
                <a:ext uri="{FF2B5EF4-FFF2-40B4-BE49-F238E27FC236}">
                  <a16:creationId xmlns:a16="http://schemas.microsoft.com/office/drawing/2014/main" id="{8761BEE6-C5CA-A4C8-7C2A-6D25D89F2CD1}"/>
                </a:ext>
              </a:extLst>
            </p:cNvPr>
            <p:cNvGraphicFramePr/>
            <p:nvPr>
              <p:extLst>
                <p:ext uri="{D42A27DB-BD31-4B8C-83A1-F6EECF244321}">
                  <p14:modId xmlns:p14="http://schemas.microsoft.com/office/powerpoint/2010/main" val="1362959607"/>
                </p:ext>
              </p:extLst>
            </p:nvPr>
          </p:nvGraphicFramePr>
          <p:xfrm>
            <a:off x="2568128" y="916660"/>
            <a:ext cx="7060744" cy="5024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Isosceles Triangle 7">
              <a:extLst>
                <a:ext uri="{FF2B5EF4-FFF2-40B4-BE49-F238E27FC236}">
                  <a16:creationId xmlns:a16="http://schemas.microsoft.com/office/drawing/2014/main" id="{4618C5B8-A81A-8624-7B89-72C3C006A1B9}"/>
                </a:ext>
              </a:extLst>
            </p:cNvPr>
            <p:cNvSpPr/>
            <p:nvPr/>
          </p:nvSpPr>
          <p:spPr>
            <a:xfrm>
              <a:off x="6377683" y="2222232"/>
              <a:ext cx="114558" cy="108923"/>
            </a:xfrm>
            <a:prstGeom prst="triangl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082D7A0-FC91-E5CD-2953-F3F2C2B0559C}"/>
                </a:ext>
              </a:extLst>
            </p:cNvPr>
            <p:cNvSpPr txBox="1"/>
            <p:nvPr/>
          </p:nvSpPr>
          <p:spPr>
            <a:xfrm>
              <a:off x="4724427" y="3167389"/>
              <a:ext cx="2748145" cy="523220"/>
            </a:xfrm>
            <a:prstGeom prst="rect">
              <a:avLst/>
            </a:prstGeom>
            <a:noFill/>
          </p:spPr>
          <p:txBody>
            <a:bodyPr wrap="square" rtlCol="0" anchor="ctr">
              <a:spAutoFit/>
            </a:bodyPr>
            <a:lstStyle/>
            <a:p>
              <a:pPr algn="ctr"/>
              <a:r>
                <a:rPr lang="en-US" altLang="ko-KR" sz="2800" dirty="0">
                  <a:ln w="0"/>
                  <a:solidFill>
                    <a:srgbClr val="0070C0"/>
                  </a:solidFill>
                  <a:effectLst>
                    <a:outerShdw blurRad="38100" dist="25400" dir="5400000" algn="ctr" rotWithShape="0">
                      <a:srgbClr val="6E747A">
                        <a:alpha val="43000"/>
                      </a:srgbClr>
                    </a:outerShdw>
                  </a:effectLst>
                  <a:cs typeface="Arial" pitchFamily="34" charset="0"/>
                </a:rPr>
                <a:t>General KPI’s</a:t>
              </a:r>
              <a:endParaRPr lang="ko-KR" altLang="en-US" sz="2800" dirty="0">
                <a:ln w="0"/>
                <a:solidFill>
                  <a:srgbClr val="0070C0"/>
                </a:solidFill>
                <a:effectLst>
                  <a:outerShdw blurRad="38100" dist="25400" dir="5400000" algn="ctr" rotWithShape="0">
                    <a:srgbClr val="6E747A">
                      <a:alpha val="43000"/>
                    </a:srgbClr>
                  </a:outerShdw>
                </a:effectLst>
                <a:cs typeface="Arial" pitchFamily="34" charset="0"/>
              </a:endParaRPr>
            </a:p>
          </p:txBody>
        </p:sp>
      </p:grpSp>
      <p:sp>
        <p:nvSpPr>
          <p:cNvPr id="12" name="TextBox 11">
            <a:extLst>
              <a:ext uri="{FF2B5EF4-FFF2-40B4-BE49-F238E27FC236}">
                <a16:creationId xmlns:a16="http://schemas.microsoft.com/office/drawing/2014/main" id="{00966EFE-53D0-8D4F-3623-CA79EE80A422}"/>
              </a:ext>
            </a:extLst>
          </p:cNvPr>
          <p:cNvSpPr txBox="1"/>
          <p:nvPr/>
        </p:nvSpPr>
        <p:spPr>
          <a:xfrm>
            <a:off x="3324088" y="689591"/>
            <a:ext cx="5690403" cy="1023165"/>
          </a:xfrm>
          <a:prstGeom prst="rect">
            <a:avLst/>
          </a:prstGeom>
          <a:noFill/>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This KPI shows that the current year number of customer has increased 87.79% compared to previous year which is an excellent jump and shows that more and more customer are associating with bank for loan application.</a:t>
            </a:r>
          </a:p>
        </p:txBody>
      </p:sp>
      <p:sp>
        <p:nvSpPr>
          <p:cNvPr id="14" name="TextBox 13">
            <a:extLst>
              <a:ext uri="{FF2B5EF4-FFF2-40B4-BE49-F238E27FC236}">
                <a16:creationId xmlns:a16="http://schemas.microsoft.com/office/drawing/2014/main" id="{1B584262-F723-85B6-0E26-4F75F47CC605}"/>
              </a:ext>
            </a:extLst>
          </p:cNvPr>
          <p:cNvSpPr txBox="1"/>
          <p:nvPr/>
        </p:nvSpPr>
        <p:spPr>
          <a:xfrm>
            <a:off x="7766640" y="5533742"/>
            <a:ext cx="3637280" cy="700000"/>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With this KPI we get an average Interest Rate is been given by the bank is12.01%</a:t>
            </a:r>
          </a:p>
        </p:txBody>
      </p:sp>
      <p:sp>
        <p:nvSpPr>
          <p:cNvPr id="16" name="TextBox 15">
            <a:extLst>
              <a:ext uri="{FF2B5EF4-FFF2-40B4-BE49-F238E27FC236}">
                <a16:creationId xmlns:a16="http://schemas.microsoft.com/office/drawing/2014/main" id="{DCE9E653-8662-A5C7-0A5C-B9A95BB304C9}"/>
              </a:ext>
            </a:extLst>
          </p:cNvPr>
          <p:cNvSpPr txBox="1"/>
          <p:nvPr/>
        </p:nvSpPr>
        <p:spPr>
          <a:xfrm>
            <a:off x="376294" y="5533742"/>
            <a:ext cx="3637280" cy="1023165"/>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In this KPI, we get a current year Interest received amount i.e. 136.23K which is higher than overall years.</a:t>
            </a:r>
          </a:p>
        </p:txBody>
      </p:sp>
      <p:sp>
        <p:nvSpPr>
          <p:cNvPr id="18" name="TextBox 17">
            <a:extLst>
              <a:ext uri="{FF2B5EF4-FFF2-40B4-BE49-F238E27FC236}">
                <a16:creationId xmlns:a16="http://schemas.microsoft.com/office/drawing/2014/main" id="{2FE0B309-94CE-DEFA-4D99-4373A9DE855E}"/>
              </a:ext>
            </a:extLst>
          </p:cNvPr>
          <p:cNvSpPr txBox="1"/>
          <p:nvPr/>
        </p:nvSpPr>
        <p:spPr>
          <a:xfrm>
            <a:off x="223389" y="3330075"/>
            <a:ext cx="3042247" cy="1023165"/>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Average Dept to Income of the Bank is 13.32%. It indicates a Balance Dept-to-Income Level.</a:t>
            </a:r>
          </a:p>
        </p:txBody>
      </p:sp>
    </p:spTree>
    <p:extLst>
      <p:ext uri="{BB962C8B-B14F-4D97-AF65-F5344CB8AC3E}">
        <p14:creationId xmlns:p14="http://schemas.microsoft.com/office/powerpoint/2010/main" val="116986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9226BF6C-11BF-4FB2-AB59-4B442A1AF30F}"/>
              </a:ext>
            </a:extLst>
          </p:cNvPr>
          <p:cNvGrpSpPr/>
          <p:nvPr/>
        </p:nvGrpSpPr>
        <p:grpSpPr>
          <a:xfrm>
            <a:off x="1" y="5038236"/>
            <a:ext cx="12191999" cy="892947"/>
            <a:chOff x="1" y="5038236"/>
            <a:chExt cx="12191999" cy="892947"/>
          </a:xfrm>
        </p:grpSpPr>
        <p:sp>
          <p:nvSpPr>
            <p:cNvPr id="10" name="TextBox 9">
              <a:extLst>
                <a:ext uri="{FF2B5EF4-FFF2-40B4-BE49-F238E27FC236}">
                  <a16:creationId xmlns:a16="http://schemas.microsoft.com/office/drawing/2014/main" id="{FE2E8406-E476-4FCC-87EB-2286510252EB}"/>
                </a:ext>
              </a:extLst>
            </p:cNvPr>
            <p:cNvSpPr txBox="1"/>
            <p:nvPr/>
          </p:nvSpPr>
          <p:spPr>
            <a:xfrm>
              <a:off x="1" y="5038236"/>
              <a:ext cx="12191999"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mj-lt"/>
                  <a:cs typeface="Arial" pitchFamily="34" charset="0"/>
                </a:rPr>
                <a:t>Year Wise Loan Amount</a:t>
              </a:r>
            </a:p>
          </p:txBody>
        </p:sp>
        <p:grpSp>
          <p:nvGrpSpPr>
            <p:cNvPr id="12" name="Group 21">
              <a:extLst>
                <a:ext uri="{FF2B5EF4-FFF2-40B4-BE49-F238E27FC236}">
                  <a16:creationId xmlns:a16="http://schemas.microsoft.com/office/drawing/2014/main" id="{D86C4096-9C8E-42FC-AA0E-C1130EFF8F47}"/>
                </a:ext>
              </a:extLst>
            </p:cNvPr>
            <p:cNvGrpSpPr/>
            <p:nvPr/>
          </p:nvGrpSpPr>
          <p:grpSpPr>
            <a:xfrm>
              <a:off x="4050030" y="5883483"/>
              <a:ext cx="4091940" cy="47700"/>
              <a:chOff x="1569493" y="491319"/>
              <a:chExt cx="7710985" cy="286603"/>
            </a:xfrm>
          </p:grpSpPr>
          <p:sp>
            <p:nvSpPr>
              <p:cNvPr id="14" name="Rectangle 16">
                <a:extLst>
                  <a:ext uri="{FF2B5EF4-FFF2-40B4-BE49-F238E27FC236}">
                    <a16:creationId xmlns:a16="http://schemas.microsoft.com/office/drawing/2014/main" id="{F28CA937-E73A-4FFC-9918-097F212EE80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7">
                <a:extLst>
                  <a:ext uri="{FF2B5EF4-FFF2-40B4-BE49-F238E27FC236}">
                    <a16:creationId xmlns:a16="http://schemas.microsoft.com/office/drawing/2014/main" id="{19E85014-748D-46F3-9011-5D6E436A9FC0}"/>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D8E8448E-6EF1-4059-8E14-D653DCB804A7}"/>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E8E9DF8F-D167-4893-BBC3-466B779321E6}"/>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C77E8A16-5B64-4819-A0BE-E16CAE4F0DCC}"/>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0508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C6C2CEDF-1EA0-EA9F-433A-87C364F55E5C}"/>
              </a:ext>
            </a:extLst>
          </p:cNvPr>
          <p:cNvSpPr txBox="1"/>
          <p:nvPr/>
        </p:nvSpPr>
        <p:spPr>
          <a:xfrm>
            <a:off x="93839" y="-48186"/>
            <a:ext cx="12192000" cy="553998"/>
          </a:xfrm>
          <a:prstGeom prst="rect">
            <a:avLst/>
          </a:prstGeom>
          <a:noFill/>
        </p:spPr>
        <p:txBody>
          <a:bodyPr wrap="square" rtlCol="0" anchor="ctr">
            <a:spAutoFit/>
          </a:bodyPr>
          <a:lstStyle/>
          <a:p>
            <a:pPr algn="ctr"/>
            <a:r>
              <a:rPr lang="en-US" altLang="ko-KR" sz="3000" b="1" dirty="0">
                <a:solidFill>
                  <a:schemeClr val="tx1">
                    <a:lumMod val="75000"/>
                    <a:lumOff val="25000"/>
                  </a:schemeClr>
                </a:solidFill>
                <a:cs typeface="Arial" pitchFamily="34" charset="0"/>
              </a:rPr>
              <a:t>Year Wise Loan Amount</a:t>
            </a:r>
            <a:endParaRPr lang="ko-KR" altLang="en-US" sz="3000" b="1" dirty="0">
              <a:solidFill>
                <a:schemeClr val="tx1">
                  <a:lumMod val="75000"/>
                  <a:lumOff val="25000"/>
                </a:schemeClr>
              </a:solidFill>
              <a:cs typeface="Arial" pitchFamily="34" charset="0"/>
            </a:endParaRPr>
          </a:p>
        </p:txBody>
      </p:sp>
      <p:sp>
        <p:nvSpPr>
          <p:cNvPr id="3" name="TextBox 2">
            <a:extLst>
              <a:ext uri="{FF2B5EF4-FFF2-40B4-BE49-F238E27FC236}">
                <a16:creationId xmlns:a16="http://schemas.microsoft.com/office/drawing/2014/main" id="{03664331-BB6C-E377-BCD3-3366B34163F6}"/>
              </a:ext>
            </a:extLst>
          </p:cNvPr>
          <p:cNvSpPr txBox="1"/>
          <p:nvPr/>
        </p:nvSpPr>
        <p:spPr>
          <a:xfrm>
            <a:off x="4344826" y="409852"/>
            <a:ext cx="7847174" cy="6489725"/>
          </a:xfrm>
          <a:prstGeom prst="rect">
            <a:avLst/>
          </a:prstGeom>
          <a:noFill/>
        </p:spPr>
        <p:txBody>
          <a:bodyPr wrap="square" rtlCol="0">
            <a:spAutoFit/>
          </a:bodyPr>
          <a:lstStyle/>
          <a:p>
            <a:pPr marL="285750" indent="-285750" algn="just">
              <a:lnSpc>
                <a:spcPct val="150000"/>
              </a:lnSpc>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On analyzing year wise loan amount over the years, we see that the loan disbursed by the bank has been increasing gradually from 2002 till 2009 then we see a moderate or a sustained growth from 2009 till 2011 this can be attributed to the  increase in customer count.  </a:t>
            </a:r>
          </a:p>
          <a:p>
            <a:pPr algn="just">
              <a:lnSpc>
                <a:spcPct val="150000"/>
              </a:lnSpc>
              <a:buClr>
                <a:schemeClr val="accent1">
                  <a:lumMod val="75000"/>
                </a:schemeClr>
              </a:buClr>
            </a:pPr>
            <a:endParaRPr lang="en-US" sz="1550"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As we can see the customers have also increased at that same rate to that of loan amount, where  in terms of percentage increase 2008 stands out with an increment of </a:t>
            </a:r>
            <a:r>
              <a:rPr lang="en-US" sz="1550" b="1" dirty="0">
                <a:solidFill>
                  <a:schemeClr val="accent1">
                    <a:lumMod val="75000"/>
                  </a:schemeClr>
                </a:solidFill>
                <a:latin typeface="Times New Roman" panose="02020603050405020304" pitchFamily="18" charset="0"/>
                <a:cs typeface="Times New Roman" panose="02020603050405020304" pitchFamily="18" charset="0"/>
              </a:rPr>
              <a:t>548.42% </a:t>
            </a:r>
            <a:r>
              <a:rPr lang="en-US" sz="1550" dirty="0">
                <a:latin typeface="Times New Roman" panose="02020603050405020304" pitchFamily="18" charset="0"/>
                <a:cs typeface="Times New Roman" panose="02020603050405020304" pitchFamily="18" charset="0"/>
              </a:rPr>
              <a:t>in terms of value 2011 shows highest increment.</a:t>
            </a:r>
          </a:p>
          <a:p>
            <a:pPr marL="285750" indent="-285750" algn="just">
              <a:lnSpc>
                <a:spcPct val="150000"/>
              </a:lnSpc>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Also, this goes in direct proportion to the customer count as we can see the customers count  has shown highest number increase in 2011 which is </a:t>
            </a:r>
            <a:r>
              <a:rPr lang="en-US" sz="1550" b="1" dirty="0">
                <a:solidFill>
                  <a:schemeClr val="accent1">
                    <a:lumMod val="75000"/>
                  </a:schemeClr>
                </a:solidFill>
                <a:latin typeface="Times New Roman" panose="02020603050405020304" pitchFamily="18" charset="0"/>
                <a:cs typeface="Times New Roman" panose="02020603050405020304" pitchFamily="18" charset="0"/>
              </a:rPr>
              <a:t>10,124</a:t>
            </a:r>
            <a:r>
              <a:rPr lang="en-US" sz="1550" dirty="0">
                <a:solidFill>
                  <a:schemeClr val="accent1">
                    <a:lumMod val="75000"/>
                  </a:schemeClr>
                </a:solidFill>
                <a:latin typeface="Times New Roman" panose="02020603050405020304" pitchFamily="18" charset="0"/>
                <a:cs typeface="Times New Roman" panose="02020603050405020304" pitchFamily="18" charset="0"/>
              </a:rPr>
              <a:t>.</a:t>
            </a:r>
          </a:p>
          <a:p>
            <a:pPr marL="285750" indent="-285750" algn="just">
              <a:lnSpc>
                <a:spcPct val="150000"/>
              </a:lnSpc>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Another perspective to analyze this would be average loan amount  offered per year and per customer. </a:t>
            </a:r>
          </a:p>
          <a:p>
            <a:pPr marL="285750" indent="-285750" algn="just">
              <a:lnSpc>
                <a:spcPct val="150000"/>
              </a:lnSpc>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We see there has been constant increment in average loan amount per year with overall average being </a:t>
            </a:r>
            <a:r>
              <a:rPr lang="en-US" sz="1550" b="1" dirty="0">
                <a:solidFill>
                  <a:schemeClr val="accent1">
                    <a:lumMod val="75000"/>
                  </a:schemeClr>
                </a:solidFill>
                <a:latin typeface="Times New Roman" panose="02020603050405020304" pitchFamily="18" charset="0"/>
                <a:cs typeface="Times New Roman" panose="02020603050405020304" pitchFamily="18" charset="0"/>
              </a:rPr>
              <a:t>11,219.44</a:t>
            </a:r>
            <a:r>
              <a:rPr lang="en-US" sz="1550" dirty="0">
                <a:solidFill>
                  <a:schemeClr val="accent1">
                    <a:lumMod val="75000"/>
                  </a:schemeClr>
                </a:solidFill>
                <a:latin typeface="Times New Roman" panose="02020603050405020304" pitchFamily="18" charset="0"/>
                <a:cs typeface="Times New Roman" panose="02020603050405020304" pitchFamily="18" charset="0"/>
              </a:rPr>
              <a:t>.</a:t>
            </a:r>
            <a:r>
              <a:rPr lang="en-US" sz="1550" b="1" dirty="0">
                <a:solidFill>
                  <a:schemeClr val="bg1"/>
                </a:solidFill>
                <a:latin typeface="Times New Roman" panose="02020603050405020304" pitchFamily="18" charset="0"/>
                <a:cs typeface="Times New Roman" panose="02020603050405020304" pitchFamily="18" charset="0"/>
              </a:rPr>
              <a:t>G</a:t>
            </a:r>
          </a:p>
          <a:p>
            <a:pPr algn="just">
              <a:lnSpc>
                <a:spcPct val="150000"/>
              </a:lnSpc>
              <a:buClr>
                <a:schemeClr val="accent1">
                  <a:lumMod val="75000"/>
                </a:schemeClr>
              </a:buClr>
            </a:pPr>
            <a:r>
              <a:rPr lang="en-US" sz="1550" b="1" dirty="0">
                <a:solidFill>
                  <a:schemeClr val="bg1"/>
                </a:solidFill>
                <a:latin typeface="Times New Roman" panose="02020603050405020304" pitchFamily="18" charset="0"/>
                <a:cs typeface="Times New Roman" panose="02020603050405020304" pitchFamily="18" charset="0"/>
              </a:rPr>
              <a:t>GESTION:</a:t>
            </a:r>
          </a:p>
          <a:p>
            <a:pPr marL="285750" indent="-285750" algn="just">
              <a:lnSpc>
                <a:spcPct val="150000"/>
              </a:lnSpc>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With an increase in customer count the loan amount has increased but the average loan amount per year and per customer needs to be increased. To overcome this bank needs to  target on larger value  of loan amount. Where customers can easily apply for larger loans also Bank can offer higher value product with feasible interest rate and advertise them well.</a:t>
            </a:r>
            <a:endParaRPr lang="en-IN" sz="155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D81C694-E047-B986-001E-08DB3FDC6A5B}"/>
              </a:ext>
            </a:extLst>
          </p:cNvPr>
          <p:cNvGraphicFramePr>
            <a:graphicFrameLocks noGrp="1"/>
          </p:cNvGraphicFramePr>
          <p:nvPr>
            <p:extLst>
              <p:ext uri="{D42A27DB-BD31-4B8C-83A1-F6EECF244321}">
                <p14:modId xmlns:p14="http://schemas.microsoft.com/office/powerpoint/2010/main" val="3284417569"/>
              </p:ext>
            </p:extLst>
          </p:nvPr>
        </p:nvGraphicFramePr>
        <p:xfrm>
          <a:off x="777050" y="5272739"/>
          <a:ext cx="2604988" cy="1497905"/>
        </p:xfrm>
        <a:graphic>
          <a:graphicData uri="http://schemas.openxmlformats.org/drawingml/2006/table">
            <a:tbl>
              <a:tblPr>
                <a:effectLst>
                  <a:outerShdw blurRad="50800" dist="38100" dir="2700000" algn="tl" rotWithShape="0">
                    <a:prstClr val="black">
                      <a:alpha val="40000"/>
                    </a:prstClr>
                  </a:outerShdw>
                </a:effectLst>
              </a:tblPr>
              <a:tblGrid>
                <a:gridCol w="1302494">
                  <a:extLst>
                    <a:ext uri="{9D8B030D-6E8A-4147-A177-3AD203B41FA5}">
                      <a16:colId xmlns:a16="http://schemas.microsoft.com/office/drawing/2014/main" val="391693897"/>
                    </a:ext>
                  </a:extLst>
                </a:gridCol>
                <a:gridCol w="1302494">
                  <a:extLst>
                    <a:ext uri="{9D8B030D-6E8A-4147-A177-3AD203B41FA5}">
                      <a16:colId xmlns:a16="http://schemas.microsoft.com/office/drawing/2014/main" val="375145869"/>
                    </a:ext>
                  </a:extLst>
                </a:gridCol>
              </a:tblGrid>
              <a:tr h="299581">
                <a:tc>
                  <a:txBody>
                    <a:bodyPr/>
                    <a:lstStyle/>
                    <a:p>
                      <a:r>
                        <a:rPr lang="en-IN" sz="1400" b="1" dirty="0">
                          <a:solidFill>
                            <a:schemeClr val="tx1"/>
                          </a:solidFill>
                        </a:rPr>
                        <a:t>2007</a:t>
                      </a:r>
                    </a:p>
                  </a:txBody>
                  <a:tcPr marL="73069" marR="73069" marT="36535" marB="36535" anchor="ctr">
                    <a:lnL>
                      <a:noFill/>
                    </a:lnL>
                    <a:lnR>
                      <a:noFill/>
                    </a:lnR>
                    <a:lnT>
                      <a:noFill/>
                    </a:lnT>
                    <a:lnB>
                      <a:noFill/>
                    </a:lnB>
                    <a:gradFill>
                      <a:gsLst>
                        <a:gs pos="28000">
                          <a:schemeClr val="bg1">
                            <a:lumMod val="85000"/>
                          </a:schemeClr>
                        </a:gs>
                        <a:gs pos="61000">
                          <a:schemeClr val="accent1">
                            <a:lumMod val="40000"/>
                            <a:lumOff val="60000"/>
                          </a:schemeClr>
                        </a:gs>
                      </a:gsLst>
                      <a:lin ang="5400000" scaled="1"/>
                    </a:gradFill>
                  </a:tcPr>
                </a:tc>
                <a:tc>
                  <a:txBody>
                    <a:bodyPr/>
                    <a:lstStyle/>
                    <a:p>
                      <a:r>
                        <a:rPr lang="en-IN" sz="1400" b="1" dirty="0">
                          <a:solidFill>
                            <a:schemeClr val="tx1"/>
                          </a:solidFill>
                        </a:rPr>
                        <a:t>8841.7331</a:t>
                      </a:r>
                    </a:p>
                  </a:txBody>
                  <a:tcPr marL="73069" marR="73069" marT="36535" marB="36535" anchor="ctr">
                    <a:lnL>
                      <a:noFill/>
                    </a:lnL>
                    <a:lnR>
                      <a:noFill/>
                    </a:lnR>
                    <a:lnT>
                      <a:noFill/>
                    </a:lnT>
                    <a:lnB>
                      <a:noFill/>
                    </a:lnB>
                    <a:gradFill>
                      <a:gsLst>
                        <a:gs pos="28000">
                          <a:schemeClr val="bg1">
                            <a:lumMod val="85000"/>
                          </a:schemeClr>
                        </a:gs>
                        <a:gs pos="61000">
                          <a:schemeClr val="accent1">
                            <a:lumMod val="40000"/>
                            <a:lumOff val="60000"/>
                          </a:schemeClr>
                        </a:gs>
                      </a:gsLst>
                      <a:lin ang="5400000" scaled="1"/>
                    </a:gradFill>
                  </a:tcPr>
                </a:tc>
                <a:extLst>
                  <a:ext uri="{0D108BD9-81ED-4DB2-BD59-A6C34878D82A}">
                    <a16:rowId xmlns:a16="http://schemas.microsoft.com/office/drawing/2014/main" val="3332309323"/>
                  </a:ext>
                </a:extLst>
              </a:tr>
              <a:tr h="299581">
                <a:tc>
                  <a:txBody>
                    <a:bodyPr/>
                    <a:lstStyle/>
                    <a:p>
                      <a:r>
                        <a:rPr lang="en-IN" sz="1400" b="1" dirty="0">
                          <a:solidFill>
                            <a:schemeClr val="tx1"/>
                          </a:solidFill>
                        </a:rPr>
                        <a:t>2008</a:t>
                      </a:r>
                    </a:p>
                  </a:txBody>
                  <a:tcPr marL="73069" marR="73069" marT="36535" marB="36535" anchor="ctr">
                    <a:lnL>
                      <a:noFill/>
                    </a:lnL>
                    <a:lnR>
                      <a:noFill/>
                    </a:lnR>
                    <a:lnT>
                      <a:noFill/>
                    </a:lnT>
                    <a:lnB>
                      <a:noFill/>
                    </a:lnB>
                    <a:gradFill>
                      <a:gsLst>
                        <a:gs pos="28000">
                          <a:schemeClr val="bg1">
                            <a:lumMod val="85000"/>
                          </a:schemeClr>
                        </a:gs>
                        <a:gs pos="61000">
                          <a:schemeClr val="accent1">
                            <a:lumMod val="40000"/>
                            <a:lumOff val="60000"/>
                          </a:schemeClr>
                        </a:gs>
                      </a:gsLst>
                      <a:lin ang="5400000" scaled="1"/>
                    </a:gradFill>
                  </a:tcPr>
                </a:tc>
                <a:tc>
                  <a:txBody>
                    <a:bodyPr/>
                    <a:lstStyle/>
                    <a:p>
                      <a:r>
                        <a:rPr lang="en-IN" sz="1400" b="1">
                          <a:solidFill>
                            <a:schemeClr val="tx1"/>
                          </a:solidFill>
                        </a:rPr>
                        <a:t>9212.7241</a:t>
                      </a:r>
                    </a:p>
                  </a:txBody>
                  <a:tcPr marL="73069" marR="73069" marT="36535" marB="36535" anchor="ctr">
                    <a:lnL>
                      <a:noFill/>
                    </a:lnL>
                    <a:lnR>
                      <a:noFill/>
                    </a:lnR>
                    <a:lnT>
                      <a:noFill/>
                    </a:lnT>
                    <a:lnB>
                      <a:noFill/>
                    </a:lnB>
                    <a:gradFill>
                      <a:gsLst>
                        <a:gs pos="28000">
                          <a:schemeClr val="bg1">
                            <a:lumMod val="85000"/>
                          </a:schemeClr>
                        </a:gs>
                        <a:gs pos="61000">
                          <a:schemeClr val="accent1">
                            <a:lumMod val="40000"/>
                            <a:lumOff val="60000"/>
                          </a:schemeClr>
                        </a:gs>
                      </a:gsLst>
                      <a:lin ang="5400000" scaled="1"/>
                    </a:gradFill>
                  </a:tcPr>
                </a:tc>
                <a:extLst>
                  <a:ext uri="{0D108BD9-81ED-4DB2-BD59-A6C34878D82A}">
                    <a16:rowId xmlns:a16="http://schemas.microsoft.com/office/drawing/2014/main" val="3300329104"/>
                  </a:ext>
                </a:extLst>
              </a:tr>
              <a:tr h="299581">
                <a:tc>
                  <a:txBody>
                    <a:bodyPr/>
                    <a:lstStyle/>
                    <a:p>
                      <a:r>
                        <a:rPr lang="en-IN" sz="1400" b="1">
                          <a:solidFill>
                            <a:schemeClr val="tx1"/>
                          </a:solidFill>
                        </a:rPr>
                        <a:t>2009</a:t>
                      </a:r>
                    </a:p>
                  </a:txBody>
                  <a:tcPr marL="73069" marR="73069" marT="36535" marB="36535" anchor="ctr">
                    <a:lnL>
                      <a:noFill/>
                    </a:lnL>
                    <a:lnR>
                      <a:noFill/>
                    </a:lnR>
                    <a:lnT>
                      <a:noFill/>
                    </a:lnT>
                    <a:lnB>
                      <a:noFill/>
                    </a:lnB>
                    <a:gradFill>
                      <a:gsLst>
                        <a:gs pos="28000">
                          <a:schemeClr val="bg1">
                            <a:lumMod val="85000"/>
                          </a:schemeClr>
                        </a:gs>
                        <a:gs pos="61000">
                          <a:schemeClr val="accent1">
                            <a:lumMod val="40000"/>
                            <a:lumOff val="60000"/>
                          </a:schemeClr>
                        </a:gs>
                      </a:gsLst>
                      <a:lin ang="5400000" scaled="1"/>
                    </a:gradFill>
                  </a:tcPr>
                </a:tc>
                <a:tc>
                  <a:txBody>
                    <a:bodyPr/>
                    <a:lstStyle/>
                    <a:p>
                      <a:r>
                        <a:rPr lang="en-IN" sz="1400" b="1">
                          <a:solidFill>
                            <a:schemeClr val="tx1"/>
                          </a:solidFill>
                        </a:rPr>
                        <a:t>9846.5490</a:t>
                      </a:r>
                    </a:p>
                  </a:txBody>
                  <a:tcPr marL="73069" marR="73069" marT="36535" marB="36535" anchor="ctr">
                    <a:lnL>
                      <a:noFill/>
                    </a:lnL>
                    <a:lnR>
                      <a:noFill/>
                    </a:lnR>
                    <a:lnT>
                      <a:noFill/>
                    </a:lnT>
                    <a:lnB>
                      <a:noFill/>
                    </a:lnB>
                    <a:gradFill>
                      <a:gsLst>
                        <a:gs pos="28000">
                          <a:schemeClr val="bg1">
                            <a:lumMod val="85000"/>
                          </a:schemeClr>
                        </a:gs>
                        <a:gs pos="61000">
                          <a:schemeClr val="accent1">
                            <a:lumMod val="40000"/>
                            <a:lumOff val="60000"/>
                          </a:schemeClr>
                        </a:gs>
                      </a:gsLst>
                      <a:lin ang="5400000" scaled="1"/>
                    </a:gradFill>
                  </a:tcPr>
                </a:tc>
                <a:extLst>
                  <a:ext uri="{0D108BD9-81ED-4DB2-BD59-A6C34878D82A}">
                    <a16:rowId xmlns:a16="http://schemas.microsoft.com/office/drawing/2014/main" val="3174223477"/>
                  </a:ext>
                </a:extLst>
              </a:tr>
              <a:tr h="299581">
                <a:tc>
                  <a:txBody>
                    <a:bodyPr/>
                    <a:lstStyle/>
                    <a:p>
                      <a:r>
                        <a:rPr lang="en-IN" sz="1400" b="1">
                          <a:solidFill>
                            <a:schemeClr val="tx1"/>
                          </a:solidFill>
                        </a:rPr>
                        <a:t>2010</a:t>
                      </a:r>
                    </a:p>
                  </a:txBody>
                  <a:tcPr marL="73069" marR="73069" marT="36535" marB="36535" anchor="ctr">
                    <a:lnL>
                      <a:noFill/>
                    </a:lnL>
                    <a:lnR>
                      <a:noFill/>
                    </a:lnR>
                    <a:lnT>
                      <a:noFill/>
                    </a:lnT>
                    <a:lnB>
                      <a:noFill/>
                    </a:lnB>
                    <a:gradFill>
                      <a:gsLst>
                        <a:gs pos="28000">
                          <a:schemeClr val="bg1">
                            <a:lumMod val="85000"/>
                          </a:schemeClr>
                        </a:gs>
                        <a:gs pos="61000">
                          <a:schemeClr val="accent1">
                            <a:lumMod val="40000"/>
                            <a:lumOff val="60000"/>
                          </a:schemeClr>
                        </a:gs>
                      </a:gsLst>
                      <a:lin ang="5400000" scaled="1"/>
                    </a:gradFill>
                  </a:tcPr>
                </a:tc>
                <a:tc>
                  <a:txBody>
                    <a:bodyPr/>
                    <a:lstStyle/>
                    <a:p>
                      <a:r>
                        <a:rPr lang="en-IN" sz="1400" b="1">
                          <a:solidFill>
                            <a:schemeClr val="tx1"/>
                          </a:solidFill>
                        </a:rPr>
                        <a:t>10583.6108</a:t>
                      </a:r>
                    </a:p>
                  </a:txBody>
                  <a:tcPr marL="73069" marR="73069" marT="36535" marB="36535" anchor="ctr">
                    <a:lnL>
                      <a:noFill/>
                    </a:lnL>
                    <a:lnR>
                      <a:noFill/>
                    </a:lnR>
                    <a:lnT>
                      <a:noFill/>
                    </a:lnT>
                    <a:lnB>
                      <a:noFill/>
                    </a:lnB>
                    <a:gradFill>
                      <a:gsLst>
                        <a:gs pos="28000">
                          <a:schemeClr val="bg1">
                            <a:lumMod val="85000"/>
                          </a:schemeClr>
                        </a:gs>
                        <a:gs pos="61000">
                          <a:schemeClr val="accent1">
                            <a:lumMod val="40000"/>
                            <a:lumOff val="60000"/>
                          </a:schemeClr>
                        </a:gs>
                      </a:gsLst>
                      <a:lin ang="5400000" scaled="1"/>
                    </a:gradFill>
                  </a:tcPr>
                </a:tc>
                <a:extLst>
                  <a:ext uri="{0D108BD9-81ED-4DB2-BD59-A6C34878D82A}">
                    <a16:rowId xmlns:a16="http://schemas.microsoft.com/office/drawing/2014/main" val="2407088076"/>
                  </a:ext>
                </a:extLst>
              </a:tr>
              <a:tr h="299581">
                <a:tc>
                  <a:txBody>
                    <a:bodyPr/>
                    <a:lstStyle/>
                    <a:p>
                      <a:r>
                        <a:rPr lang="en-IN" sz="1400" b="1">
                          <a:solidFill>
                            <a:schemeClr val="tx1"/>
                          </a:solidFill>
                        </a:rPr>
                        <a:t>2011</a:t>
                      </a:r>
                    </a:p>
                  </a:txBody>
                  <a:tcPr marL="73069" marR="73069" marT="36535" marB="36535" anchor="ctr">
                    <a:lnL>
                      <a:noFill/>
                    </a:lnL>
                    <a:lnR>
                      <a:noFill/>
                    </a:lnR>
                    <a:lnT>
                      <a:noFill/>
                    </a:lnT>
                    <a:lnB>
                      <a:noFill/>
                    </a:lnB>
                    <a:gradFill>
                      <a:gsLst>
                        <a:gs pos="28000">
                          <a:schemeClr val="bg1">
                            <a:lumMod val="85000"/>
                          </a:schemeClr>
                        </a:gs>
                        <a:gs pos="61000">
                          <a:schemeClr val="accent1">
                            <a:lumMod val="40000"/>
                            <a:lumOff val="60000"/>
                          </a:schemeClr>
                        </a:gs>
                      </a:gsLst>
                      <a:lin ang="5400000" scaled="1"/>
                    </a:gradFill>
                  </a:tcPr>
                </a:tc>
                <a:tc>
                  <a:txBody>
                    <a:bodyPr/>
                    <a:lstStyle/>
                    <a:p>
                      <a:r>
                        <a:rPr lang="en-IN" sz="1400" b="1" dirty="0">
                          <a:solidFill>
                            <a:schemeClr val="tx1"/>
                          </a:solidFill>
                        </a:rPr>
                        <a:t>12029.3025</a:t>
                      </a:r>
                    </a:p>
                  </a:txBody>
                  <a:tcPr marL="73069" marR="73069" marT="36535" marB="36535" anchor="ctr">
                    <a:lnL>
                      <a:noFill/>
                    </a:lnL>
                    <a:lnR>
                      <a:noFill/>
                    </a:lnR>
                    <a:lnT>
                      <a:noFill/>
                    </a:lnT>
                    <a:lnB>
                      <a:noFill/>
                    </a:lnB>
                    <a:gradFill>
                      <a:gsLst>
                        <a:gs pos="28000">
                          <a:schemeClr val="bg1">
                            <a:lumMod val="85000"/>
                          </a:schemeClr>
                        </a:gs>
                        <a:gs pos="61000">
                          <a:schemeClr val="accent1">
                            <a:lumMod val="40000"/>
                            <a:lumOff val="60000"/>
                          </a:schemeClr>
                        </a:gs>
                      </a:gsLst>
                      <a:lin ang="5400000" scaled="1"/>
                    </a:gradFill>
                  </a:tcPr>
                </a:tc>
                <a:extLst>
                  <a:ext uri="{0D108BD9-81ED-4DB2-BD59-A6C34878D82A}">
                    <a16:rowId xmlns:a16="http://schemas.microsoft.com/office/drawing/2014/main" val="426687730"/>
                  </a:ext>
                </a:extLst>
              </a:tr>
            </a:tbl>
          </a:graphicData>
        </a:graphic>
      </p:graphicFrame>
      <p:graphicFrame>
        <p:nvGraphicFramePr>
          <p:cNvPr id="8" name="Chart 7">
            <a:extLst>
              <a:ext uri="{FF2B5EF4-FFF2-40B4-BE49-F238E27FC236}">
                <a16:creationId xmlns:a16="http://schemas.microsoft.com/office/drawing/2014/main" id="{6E313AE4-FFEE-4A89-3365-7281B200EC66}"/>
              </a:ext>
            </a:extLst>
          </p:cNvPr>
          <p:cNvGraphicFramePr>
            <a:graphicFrameLocks/>
          </p:cNvGraphicFramePr>
          <p:nvPr>
            <p:extLst>
              <p:ext uri="{D42A27DB-BD31-4B8C-83A1-F6EECF244321}">
                <p14:modId xmlns:p14="http://schemas.microsoft.com/office/powerpoint/2010/main" val="4200406491"/>
              </p:ext>
            </p:extLst>
          </p:nvPr>
        </p:nvGraphicFramePr>
        <p:xfrm>
          <a:off x="55984" y="2940076"/>
          <a:ext cx="4171669" cy="2224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Year Wise loan">
            <a:extLst>
              <a:ext uri="{FF2B5EF4-FFF2-40B4-BE49-F238E27FC236}">
                <a16:creationId xmlns:a16="http://schemas.microsoft.com/office/drawing/2014/main" id="{704C3242-B99F-C70E-3BE1-0CA85AB3EA93}"/>
              </a:ext>
            </a:extLst>
          </p:cNvPr>
          <p:cNvGraphicFramePr>
            <a:graphicFrameLocks/>
          </p:cNvGraphicFramePr>
          <p:nvPr>
            <p:extLst>
              <p:ext uri="{D42A27DB-BD31-4B8C-83A1-F6EECF244321}">
                <p14:modId xmlns:p14="http://schemas.microsoft.com/office/powerpoint/2010/main" val="72150761"/>
              </p:ext>
            </p:extLst>
          </p:nvPr>
        </p:nvGraphicFramePr>
        <p:xfrm>
          <a:off x="55985" y="494514"/>
          <a:ext cx="4171669" cy="2224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8328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fade">
                                      <p:cBhvr>
                                        <p:cTn id="7" dur="1000"/>
                                        <p:tgtEl>
                                          <p:spTgt spid="10">
                                            <p:graphicEl>
                                              <a:chart seriesIdx="-3" categoryIdx="-3" bldStep="gridLegend"/>
                                            </p:graphicEl>
                                          </p:spTgt>
                                        </p:tgtEl>
                                      </p:cBhvr>
                                    </p:animEffect>
                                    <p:anim calcmode="lin" valueType="num">
                                      <p:cBhvr>
                                        <p:cTn id="8" dur="1000" fill="hold"/>
                                        <p:tgtEl>
                                          <p:spTgt spid="10">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9" dur="1000" fill="hold"/>
                                        <p:tgtEl>
                                          <p:spTgt spid="10">
                                            <p:graphicEl>
                                              <a:chart seriesIdx="-3" categoryIdx="-3" bldStep="gridLegen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fade">
                                      <p:cBhvr>
                                        <p:cTn id="14" dur="1000"/>
                                        <p:tgtEl>
                                          <p:spTgt spid="10">
                                            <p:graphicEl>
                                              <a:chart seriesIdx="0" categoryIdx="-4" bldStep="series"/>
                                            </p:graphicEl>
                                          </p:spTgt>
                                        </p:tgtEl>
                                      </p:cBhvr>
                                    </p:animEffect>
                                    <p:anim calcmode="lin" valueType="num">
                                      <p:cBhvr>
                                        <p:cTn id="15" dur="1000" fill="hold"/>
                                        <p:tgtEl>
                                          <p:spTgt spid="10">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p:cTn id="16" dur="1000" fill="hold"/>
                                        <p:tgtEl>
                                          <p:spTgt spid="10">
                                            <p:graphicEl>
                                              <a:chart seriesIdx="0" categoryIdx="-4" bldStep="series"/>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graphicEl>
                                              <a:chart seriesIdx="-3" categoryIdx="-3" bldStep="gridLegend"/>
                                            </p:graphicEl>
                                          </p:spTgt>
                                        </p:tgtEl>
                                        <p:attrNameLst>
                                          <p:attrName>style.visibility</p:attrName>
                                        </p:attrNameLst>
                                      </p:cBhvr>
                                      <p:to>
                                        <p:strVal val="visible"/>
                                      </p:to>
                                    </p:set>
                                    <p:animEffect transition="in" filter="fade">
                                      <p:cBhvr>
                                        <p:cTn id="21" dur="1000"/>
                                        <p:tgtEl>
                                          <p:spTgt spid="8">
                                            <p:graphicEl>
                                              <a:chart seriesIdx="-3" categoryIdx="-3" bldStep="gridLegend"/>
                                            </p:graphicEl>
                                          </p:spTgt>
                                        </p:tgtEl>
                                      </p:cBhvr>
                                    </p:animEffect>
                                    <p:anim calcmode="lin" valueType="num">
                                      <p:cBhvr>
                                        <p:cTn id="22" dur="1000" fill="hold"/>
                                        <p:tgtEl>
                                          <p:spTgt spid="8">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23" dur="1000" fill="hold"/>
                                        <p:tgtEl>
                                          <p:spTgt spid="8">
                                            <p:graphicEl>
                                              <a:chart seriesIdx="-3" categoryIdx="-3" bldStep="gridLegend"/>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graphicEl>
                                              <a:chart seriesIdx="0" categoryIdx="-4" bldStep="series"/>
                                            </p:graphicEl>
                                          </p:spTgt>
                                        </p:tgtEl>
                                        <p:attrNameLst>
                                          <p:attrName>style.visibility</p:attrName>
                                        </p:attrNameLst>
                                      </p:cBhvr>
                                      <p:to>
                                        <p:strVal val="visible"/>
                                      </p:to>
                                    </p:set>
                                    <p:animEffect transition="in" filter="fade">
                                      <p:cBhvr>
                                        <p:cTn id="28" dur="1000"/>
                                        <p:tgtEl>
                                          <p:spTgt spid="8">
                                            <p:graphicEl>
                                              <a:chart seriesIdx="0" categoryIdx="-4" bldStep="series"/>
                                            </p:graphicEl>
                                          </p:spTgt>
                                        </p:tgtEl>
                                      </p:cBhvr>
                                    </p:animEffect>
                                    <p:anim calcmode="lin" valueType="num">
                                      <p:cBhvr>
                                        <p:cTn id="29" dur="1000" fill="hold"/>
                                        <p:tgtEl>
                                          <p:spTgt spid="8">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p:cTn id="30" dur="1000" fill="hold"/>
                                        <p:tgtEl>
                                          <p:spTgt spid="8">
                                            <p:graphicEl>
                                              <a:chart seriesIdx="0" categoryIdx="-4" bldStep="series"/>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Chart bld="series"/>
        </p:bldSub>
      </p:bldGraphic>
      <p:bldGraphic spid="10" grpId="0">
        <p:bldSub>
          <a:bldChart bld="series"/>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9226BF6C-11BF-4FB2-AB59-4B442A1AF30F}"/>
              </a:ext>
            </a:extLst>
          </p:cNvPr>
          <p:cNvGrpSpPr/>
          <p:nvPr/>
        </p:nvGrpSpPr>
        <p:grpSpPr>
          <a:xfrm>
            <a:off x="1" y="5038236"/>
            <a:ext cx="12191999" cy="892947"/>
            <a:chOff x="1" y="5038236"/>
            <a:chExt cx="12191999" cy="892947"/>
          </a:xfrm>
        </p:grpSpPr>
        <p:sp>
          <p:nvSpPr>
            <p:cNvPr id="10" name="TextBox 9">
              <a:extLst>
                <a:ext uri="{FF2B5EF4-FFF2-40B4-BE49-F238E27FC236}">
                  <a16:creationId xmlns:a16="http://schemas.microsoft.com/office/drawing/2014/main" id="{FE2E8406-E476-4FCC-87EB-2286510252EB}"/>
                </a:ext>
              </a:extLst>
            </p:cNvPr>
            <p:cNvSpPr txBox="1"/>
            <p:nvPr/>
          </p:nvSpPr>
          <p:spPr>
            <a:xfrm>
              <a:off x="1" y="5038236"/>
              <a:ext cx="12191999"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mj-lt"/>
                  <a:cs typeface="Arial" pitchFamily="34" charset="0"/>
                </a:rPr>
                <a:t>Grade &amp; Sub-Grade Wise </a:t>
              </a:r>
              <a:r>
                <a:rPr lang="en-US" altLang="ko-KR" sz="4800" b="1" dirty="0" err="1">
                  <a:solidFill>
                    <a:schemeClr val="tx1">
                      <a:lumMod val="75000"/>
                      <a:lumOff val="25000"/>
                    </a:schemeClr>
                  </a:solidFill>
                  <a:latin typeface="+mj-lt"/>
                  <a:cs typeface="Arial" pitchFamily="34" charset="0"/>
                </a:rPr>
                <a:t>Revol</a:t>
              </a:r>
              <a:r>
                <a:rPr lang="en-US" altLang="ko-KR" sz="4800" b="1" dirty="0">
                  <a:solidFill>
                    <a:schemeClr val="tx1">
                      <a:lumMod val="75000"/>
                      <a:lumOff val="25000"/>
                    </a:schemeClr>
                  </a:solidFill>
                  <a:latin typeface="+mj-lt"/>
                  <a:cs typeface="Arial" pitchFamily="34" charset="0"/>
                </a:rPr>
                <a:t> Balance</a:t>
              </a:r>
            </a:p>
          </p:txBody>
        </p:sp>
        <p:grpSp>
          <p:nvGrpSpPr>
            <p:cNvPr id="12" name="Group 21">
              <a:extLst>
                <a:ext uri="{FF2B5EF4-FFF2-40B4-BE49-F238E27FC236}">
                  <a16:creationId xmlns:a16="http://schemas.microsoft.com/office/drawing/2014/main" id="{D86C4096-9C8E-42FC-AA0E-C1130EFF8F47}"/>
                </a:ext>
              </a:extLst>
            </p:cNvPr>
            <p:cNvGrpSpPr/>
            <p:nvPr/>
          </p:nvGrpSpPr>
          <p:grpSpPr>
            <a:xfrm>
              <a:off x="4050030" y="5883483"/>
              <a:ext cx="4091940" cy="47700"/>
              <a:chOff x="1569493" y="491319"/>
              <a:chExt cx="7710985" cy="286603"/>
            </a:xfrm>
          </p:grpSpPr>
          <p:sp>
            <p:nvSpPr>
              <p:cNvPr id="14" name="Rectangle 16">
                <a:extLst>
                  <a:ext uri="{FF2B5EF4-FFF2-40B4-BE49-F238E27FC236}">
                    <a16:creationId xmlns:a16="http://schemas.microsoft.com/office/drawing/2014/main" id="{F28CA937-E73A-4FFC-9918-097F212EE80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7">
                <a:extLst>
                  <a:ext uri="{FF2B5EF4-FFF2-40B4-BE49-F238E27FC236}">
                    <a16:creationId xmlns:a16="http://schemas.microsoft.com/office/drawing/2014/main" id="{19E85014-748D-46F3-9011-5D6E436A9FC0}"/>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D8E8448E-6EF1-4059-8E14-D653DCB804A7}"/>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E8E9DF8F-D167-4893-BBC3-466B779321E6}"/>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C77E8A16-5B64-4819-A0BE-E16CAE4F0DCC}"/>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69265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C6C2CEDF-1EA0-EA9F-433A-87C364F55E5C}"/>
              </a:ext>
            </a:extLst>
          </p:cNvPr>
          <p:cNvSpPr txBox="1"/>
          <p:nvPr/>
        </p:nvSpPr>
        <p:spPr>
          <a:xfrm>
            <a:off x="93839" y="-48186"/>
            <a:ext cx="12192000" cy="553998"/>
          </a:xfrm>
          <a:prstGeom prst="rect">
            <a:avLst/>
          </a:prstGeom>
          <a:noFill/>
        </p:spPr>
        <p:txBody>
          <a:bodyPr wrap="square" rtlCol="0" anchor="ctr">
            <a:spAutoFit/>
          </a:bodyPr>
          <a:lstStyle/>
          <a:p>
            <a:pPr algn="ctr"/>
            <a:r>
              <a:rPr lang="en-US" altLang="ko-KR" sz="3000" b="1" dirty="0">
                <a:solidFill>
                  <a:schemeClr val="tx1">
                    <a:lumMod val="75000"/>
                    <a:lumOff val="25000"/>
                  </a:schemeClr>
                </a:solidFill>
                <a:cs typeface="Arial" pitchFamily="34" charset="0"/>
              </a:rPr>
              <a:t>Grade And Sub-Grade Wise </a:t>
            </a:r>
            <a:r>
              <a:rPr lang="en-US" altLang="ko-KR" sz="3000" b="1" dirty="0" err="1">
                <a:solidFill>
                  <a:schemeClr val="tx1">
                    <a:lumMod val="75000"/>
                    <a:lumOff val="25000"/>
                  </a:schemeClr>
                </a:solidFill>
                <a:cs typeface="Arial" pitchFamily="34" charset="0"/>
              </a:rPr>
              <a:t>Revol</a:t>
            </a:r>
            <a:r>
              <a:rPr lang="en-US" altLang="ko-KR" sz="3000" b="1" dirty="0">
                <a:solidFill>
                  <a:schemeClr val="tx1">
                    <a:lumMod val="75000"/>
                    <a:lumOff val="25000"/>
                  </a:schemeClr>
                </a:solidFill>
                <a:cs typeface="Arial" pitchFamily="34" charset="0"/>
              </a:rPr>
              <a:t> Balance</a:t>
            </a:r>
            <a:endParaRPr lang="ko-KR" altLang="en-US" sz="3000" b="1" dirty="0">
              <a:solidFill>
                <a:schemeClr val="tx1">
                  <a:lumMod val="75000"/>
                  <a:lumOff val="25000"/>
                </a:schemeClr>
              </a:solidFill>
              <a:cs typeface="Arial" pitchFamily="34" charset="0"/>
            </a:endParaRPr>
          </a:p>
        </p:txBody>
      </p:sp>
      <p:graphicFrame>
        <p:nvGraphicFramePr>
          <p:cNvPr id="2" name="Grade n Subgrade">
            <a:extLst>
              <a:ext uri="{FF2B5EF4-FFF2-40B4-BE49-F238E27FC236}">
                <a16:creationId xmlns:a16="http://schemas.microsoft.com/office/drawing/2014/main" id="{84EF7CAF-8491-23CC-0B39-8927940C41EF}"/>
              </a:ext>
            </a:extLst>
          </p:cNvPr>
          <p:cNvGraphicFramePr>
            <a:graphicFrameLocks/>
          </p:cNvGraphicFramePr>
          <p:nvPr>
            <p:extLst>
              <p:ext uri="{D42A27DB-BD31-4B8C-83A1-F6EECF244321}">
                <p14:modId xmlns:p14="http://schemas.microsoft.com/office/powerpoint/2010/main" val="1030862156"/>
              </p:ext>
            </p:extLst>
          </p:nvPr>
        </p:nvGraphicFramePr>
        <p:xfrm>
          <a:off x="93837" y="474129"/>
          <a:ext cx="6958715" cy="2210703"/>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79573F4C-E7C9-E293-5114-9FE22B0CCDB9}"/>
              </a:ext>
            </a:extLst>
          </p:cNvPr>
          <p:cNvGrpSpPr/>
          <p:nvPr/>
        </p:nvGrpSpPr>
        <p:grpSpPr>
          <a:xfrm>
            <a:off x="7221796" y="415761"/>
            <a:ext cx="5045611" cy="2288524"/>
            <a:chOff x="7409329" y="45651"/>
            <a:chExt cx="4775163" cy="2899256"/>
          </a:xfrm>
        </p:grpSpPr>
        <p:sp>
          <p:nvSpPr>
            <p:cNvPr id="6" name="Rectangle: Rounded Corners 5">
              <a:extLst>
                <a:ext uri="{FF2B5EF4-FFF2-40B4-BE49-F238E27FC236}">
                  <a16:creationId xmlns:a16="http://schemas.microsoft.com/office/drawing/2014/main" id="{26AF4262-A13E-DE2E-EEC9-CA437E16C45B}"/>
                </a:ext>
              </a:extLst>
            </p:cNvPr>
            <p:cNvSpPr/>
            <p:nvPr/>
          </p:nvSpPr>
          <p:spPr>
            <a:xfrm>
              <a:off x="7409329" y="45651"/>
              <a:ext cx="4558553" cy="2899256"/>
            </a:xfrm>
            <a:prstGeom prst="roundRect">
              <a:avLst/>
            </a:prstGeom>
            <a:noFill/>
            <a:ln>
              <a:solidFill>
                <a:schemeClr val="accent1">
                  <a:lumMod val="75000"/>
                </a:schemeClr>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069" tIns="36535" rIns="73069" bIns="36535" numCol="1" spcCol="0" rtlCol="0" fromWordArt="0" anchor="ctr" anchorCtr="0" forceAA="0" compatLnSpc="1">
              <a:prstTxWarp prst="textNoShape">
                <a:avLst/>
              </a:prstTxWarp>
              <a:noAutofit/>
            </a:bodyPr>
            <a:lstStyle/>
            <a:p>
              <a:pPr algn="ctr"/>
              <a:endParaRPr lang="en-IN" sz="1489" dirty="0"/>
            </a:p>
          </p:txBody>
        </p:sp>
        <p:sp>
          <p:nvSpPr>
            <p:cNvPr id="7" name="TextBox 6">
              <a:extLst>
                <a:ext uri="{FF2B5EF4-FFF2-40B4-BE49-F238E27FC236}">
                  <a16:creationId xmlns:a16="http://schemas.microsoft.com/office/drawing/2014/main" id="{308EBEFF-0D3B-BB4B-5F22-0263DC25EAF9}"/>
                </a:ext>
              </a:extLst>
            </p:cNvPr>
            <p:cNvSpPr txBox="1"/>
            <p:nvPr/>
          </p:nvSpPr>
          <p:spPr>
            <a:xfrm>
              <a:off x="7509016" y="120747"/>
              <a:ext cx="4675476" cy="329738"/>
            </a:xfrm>
            <a:prstGeom prst="rect">
              <a:avLst/>
            </a:prstGeom>
            <a:noFill/>
            <a:ln>
              <a:noFill/>
            </a:ln>
          </p:spPr>
          <p:txBody>
            <a:bodyPr wrap="square" rtlCol="0">
              <a:spAutoFit/>
            </a:bodyPr>
            <a:lstStyle/>
            <a:p>
              <a:r>
                <a:rPr lang="en-US" sz="1100" b="1" dirty="0">
                  <a:solidFill>
                    <a:schemeClr val="accent1">
                      <a:lumMod val="75000"/>
                    </a:schemeClr>
                  </a:solidFill>
                  <a:latin typeface="Times New Roman" panose="02020603050405020304" pitchFamily="18" charset="0"/>
                  <a:cs typeface="Times New Roman" panose="02020603050405020304" pitchFamily="18" charset="0"/>
                </a:rPr>
                <a:t>GRADE       LOAN_AMNT         CUSTOMER_CNT         AVG_INT_RATE</a:t>
              </a:r>
              <a:endParaRPr lang="en-IN" sz="1100" b="1" dirty="0">
                <a:solidFill>
                  <a:schemeClr val="accent1">
                    <a:lumMod val="75000"/>
                  </a:schemeClr>
                </a:solidFill>
                <a:latin typeface="Times New Roman" panose="02020603050405020304" pitchFamily="18" charset="0"/>
                <a:cs typeface="Times New Roman" panose="02020603050405020304" pitchFamily="18" charset="0"/>
              </a:endParaRPr>
            </a:p>
          </p:txBody>
        </p:sp>
      </p:grpSp>
      <p:graphicFrame>
        <p:nvGraphicFramePr>
          <p:cNvPr id="9" name="Table 8">
            <a:extLst>
              <a:ext uri="{FF2B5EF4-FFF2-40B4-BE49-F238E27FC236}">
                <a16:creationId xmlns:a16="http://schemas.microsoft.com/office/drawing/2014/main" id="{4DE71748-99E4-186F-7237-60A8B967A8D5}"/>
              </a:ext>
            </a:extLst>
          </p:cNvPr>
          <p:cNvGraphicFramePr>
            <a:graphicFrameLocks noGrp="1"/>
          </p:cNvGraphicFramePr>
          <p:nvPr>
            <p:extLst>
              <p:ext uri="{D42A27DB-BD31-4B8C-83A1-F6EECF244321}">
                <p14:modId xmlns:p14="http://schemas.microsoft.com/office/powerpoint/2010/main" val="3719525920"/>
              </p:ext>
            </p:extLst>
          </p:nvPr>
        </p:nvGraphicFramePr>
        <p:xfrm>
          <a:off x="7386763" y="717980"/>
          <a:ext cx="4461287" cy="1898757"/>
        </p:xfrm>
        <a:graphic>
          <a:graphicData uri="http://schemas.openxmlformats.org/drawingml/2006/table">
            <a:tbl>
              <a:tblPr/>
              <a:tblGrid>
                <a:gridCol w="618747">
                  <a:extLst>
                    <a:ext uri="{9D8B030D-6E8A-4147-A177-3AD203B41FA5}">
                      <a16:colId xmlns:a16="http://schemas.microsoft.com/office/drawing/2014/main" val="1508743063"/>
                    </a:ext>
                  </a:extLst>
                </a:gridCol>
                <a:gridCol w="1355969">
                  <a:extLst>
                    <a:ext uri="{9D8B030D-6E8A-4147-A177-3AD203B41FA5}">
                      <a16:colId xmlns:a16="http://schemas.microsoft.com/office/drawing/2014/main" val="2653086517"/>
                    </a:ext>
                  </a:extLst>
                </a:gridCol>
                <a:gridCol w="1623055">
                  <a:extLst>
                    <a:ext uri="{9D8B030D-6E8A-4147-A177-3AD203B41FA5}">
                      <a16:colId xmlns:a16="http://schemas.microsoft.com/office/drawing/2014/main" val="2914178181"/>
                    </a:ext>
                  </a:extLst>
                </a:gridCol>
                <a:gridCol w="863516">
                  <a:extLst>
                    <a:ext uri="{9D8B030D-6E8A-4147-A177-3AD203B41FA5}">
                      <a16:colId xmlns:a16="http://schemas.microsoft.com/office/drawing/2014/main" val="3182778379"/>
                    </a:ext>
                  </a:extLst>
                </a:gridCol>
              </a:tblGrid>
              <a:tr h="271251">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B</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133.65M</a:t>
                      </a:r>
                    </a:p>
                  </a:txBody>
                  <a:tcPr marL="73069" marR="73069" marT="36535" marB="36535" anchor="ctr">
                    <a:lnL>
                      <a:noFill/>
                    </a:lnL>
                    <a:lnR>
                      <a:noFill/>
                    </a:lnR>
                    <a:lnT>
                      <a:noFill/>
                    </a:lnT>
                    <a:lnB>
                      <a:noFill/>
                    </a:lnB>
                  </a:tcPr>
                </a:tc>
                <a:tc>
                  <a:txBody>
                    <a:bodyPr/>
                    <a:lstStyle/>
                    <a:p>
                      <a:pPr algn="ctr"/>
                      <a:r>
                        <a:rPr lang="en-IN" sz="1200" b="1">
                          <a:solidFill>
                            <a:schemeClr val="tx1"/>
                          </a:solidFill>
                          <a:latin typeface="Times New Roman" panose="02020603050405020304" pitchFamily="18" charset="0"/>
                          <a:cs typeface="Times New Roman" panose="02020603050405020304" pitchFamily="18" charset="0"/>
                        </a:rPr>
                        <a:t>12020</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11.02%</a:t>
                      </a:r>
                    </a:p>
                  </a:txBody>
                  <a:tcPr marL="73069" marR="73069" marT="36535" marB="36535" anchor="ctr">
                    <a:lnL>
                      <a:noFill/>
                    </a:lnL>
                    <a:lnR>
                      <a:noFill/>
                    </a:lnR>
                    <a:lnT>
                      <a:noFill/>
                    </a:lnT>
                    <a:lnB>
                      <a:noFill/>
                    </a:lnB>
                  </a:tcPr>
                </a:tc>
                <a:extLst>
                  <a:ext uri="{0D108BD9-81ED-4DB2-BD59-A6C34878D82A}">
                    <a16:rowId xmlns:a16="http://schemas.microsoft.com/office/drawing/2014/main" val="3381574013"/>
                  </a:ext>
                </a:extLst>
              </a:tr>
              <a:tr h="271251">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C</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89.12M</a:t>
                      </a:r>
                    </a:p>
                  </a:txBody>
                  <a:tcPr marL="73069" marR="73069" marT="36535" marB="36535" anchor="ctr">
                    <a:lnL>
                      <a:noFill/>
                    </a:lnL>
                    <a:lnR>
                      <a:noFill/>
                    </a:lnR>
                    <a:lnT>
                      <a:noFill/>
                    </a:lnT>
                    <a:lnB>
                      <a:noFill/>
                    </a:lnB>
                  </a:tcPr>
                </a:tc>
                <a:tc>
                  <a:txBody>
                    <a:bodyPr/>
                    <a:lstStyle/>
                    <a:p>
                      <a:pPr algn="ctr"/>
                      <a:r>
                        <a:rPr lang="en-IN" sz="1200" b="1">
                          <a:solidFill>
                            <a:schemeClr val="tx1"/>
                          </a:solidFill>
                          <a:latin typeface="Times New Roman" panose="02020603050405020304" pitchFamily="18" charset="0"/>
                          <a:cs typeface="Times New Roman" panose="02020603050405020304" pitchFamily="18" charset="0"/>
                        </a:rPr>
                        <a:t>8098</a:t>
                      </a:r>
                    </a:p>
                  </a:txBody>
                  <a:tcPr marL="73069" marR="73069" marT="36535" marB="36535" anchor="ctr">
                    <a:lnL>
                      <a:noFill/>
                    </a:lnL>
                    <a:lnR>
                      <a:noFill/>
                    </a:lnR>
                    <a:lnT>
                      <a:noFill/>
                    </a:lnT>
                    <a:lnB>
                      <a:noFill/>
                    </a:lnB>
                  </a:tcPr>
                </a:tc>
                <a:tc>
                  <a:txBody>
                    <a:bodyPr/>
                    <a:lstStyle/>
                    <a:p>
                      <a:pPr algn="ctr"/>
                      <a:r>
                        <a:rPr lang="en-IN" sz="1200" b="1">
                          <a:solidFill>
                            <a:schemeClr val="tx1"/>
                          </a:solidFill>
                          <a:latin typeface="Times New Roman" panose="02020603050405020304" pitchFamily="18" charset="0"/>
                          <a:cs typeface="Times New Roman" panose="02020603050405020304" pitchFamily="18" charset="0"/>
                        </a:rPr>
                        <a:t>13.55%</a:t>
                      </a:r>
                    </a:p>
                  </a:txBody>
                  <a:tcPr marL="73069" marR="73069" marT="36535" marB="36535" anchor="ctr">
                    <a:lnL>
                      <a:noFill/>
                    </a:lnL>
                    <a:lnR>
                      <a:noFill/>
                    </a:lnR>
                    <a:lnT>
                      <a:noFill/>
                    </a:lnT>
                    <a:lnB>
                      <a:noFill/>
                    </a:lnB>
                  </a:tcPr>
                </a:tc>
                <a:extLst>
                  <a:ext uri="{0D108BD9-81ED-4DB2-BD59-A6C34878D82A}">
                    <a16:rowId xmlns:a16="http://schemas.microsoft.com/office/drawing/2014/main" val="2704567458"/>
                  </a:ext>
                </a:extLst>
              </a:tr>
              <a:tr h="271251">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A</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86.98M</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10085</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7.34%</a:t>
                      </a:r>
                    </a:p>
                  </a:txBody>
                  <a:tcPr marL="73069" marR="73069" marT="36535" marB="36535" anchor="ctr">
                    <a:lnL>
                      <a:noFill/>
                    </a:lnL>
                    <a:lnR>
                      <a:noFill/>
                    </a:lnR>
                    <a:lnT>
                      <a:noFill/>
                    </a:lnT>
                    <a:lnB>
                      <a:noFill/>
                    </a:lnB>
                  </a:tcPr>
                </a:tc>
                <a:extLst>
                  <a:ext uri="{0D108BD9-81ED-4DB2-BD59-A6C34878D82A}">
                    <a16:rowId xmlns:a16="http://schemas.microsoft.com/office/drawing/2014/main" val="3996991526"/>
                  </a:ext>
                </a:extLst>
              </a:tr>
              <a:tr h="271251">
                <a:tc>
                  <a:txBody>
                    <a:bodyPr/>
                    <a:lstStyle/>
                    <a:p>
                      <a:pPr algn="ctr"/>
                      <a:r>
                        <a:rPr lang="en-IN" sz="1200" b="1">
                          <a:solidFill>
                            <a:schemeClr val="tx1"/>
                          </a:solidFill>
                          <a:latin typeface="Times New Roman" panose="02020603050405020304" pitchFamily="18" charset="0"/>
                          <a:cs typeface="Times New Roman" panose="02020603050405020304" pitchFamily="18" charset="0"/>
                        </a:rPr>
                        <a:t>D</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65.16M</a:t>
                      </a:r>
                    </a:p>
                  </a:txBody>
                  <a:tcPr marL="73069" marR="73069" marT="36535" marB="36535" anchor="ctr">
                    <a:lnL>
                      <a:noFill/>
                    </a:lnL>
                    <a:lnR>
                      <a:noFill/>
                    </a:lnR>
                    <a:lnT>
                      <a:noFill/>
                    </a:lnT>
                    <a:lnB>
                      <a:noFill/>
                    </a:lnB>
                  </a:tcPr>
                </a:tc>
                <a:tc>
                  <a:txBody>
                    <a:bodyPr/>
                    <a:lstStyle/>
                    <a:p>
                      <a:pPr algn="ctr"/>
                      <a:r>
                        <a:rPr lang="en-IN" sz="1200" b="1">
                          <a:solidFill>
                            <a:schemeClr val="tx1"/>
                          </a:solidFill>
                          <a:latin typeface="Times New Roman" panose="02020603050405020304" pitchFamily="18" charset="0"/>
                          <a:cs typeface="Times New Roman" panose="02020603050405020304" pitchFamily="18" charset="0"/>
                        </a:rPr>
                        <a:t>5307</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15.72%</a:t>
                      </a:r>
                    </a:p>
                  </a:txBody>
                  <a:tcPr marL="73069" marR="73069" marT="36535" marB="36535" anchor="ctr">
                    <a:lnL>
                      <a:noFill/>
                    </a:lnL>
                    <a:lnR>
                      <a:noFill/>
                    </a:lnR>
                    <a:lnT>
                      <a:noFill/>
                    </a:lnT>
                    <a:lnB>
                      <a:noFill/>
                    </a:lnB>
                  </a:tcPr>
                </a:tc>
                <a:extLst>
                  <a:ext uri="{0D108BD9-81ED-4DB2-BD59-A6C34878D82A}">
                    <a16:rowId xmlns:a16="http://schemas.microsoft.com/office/drawing/2014/main" val="3727040638"/>
                  </a:ext>
                </a:extLst>
              </a:tr>
              <a:tr h="271251">
                <a:tc>
                  <a:txBody>
                    <a:bodyPr/>
                    <a:lstStyle/>
                    <a:p>
                      <a:pPr algn="ctr"/>
                      <a:r>
                        <a:rPr lang="en-IN" sz="1200" b="1">
                          <a:solidFill>
                            <a:schemeClr val="tx1"/>
                          </a:solidFill>
                          <a:latin typeface="Times New Roman" panose="02020603050405020304" pitchFamily="18" charset="0"/>
                          <a:cs typeface="Times New Roman" panose="02020603050405020304" pitchFamily="18" charset="0"/>
                        </a:rPr>
                        <a:t>E</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45.04M</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2842</a:t>
                      </a:r>
                    </a:p>
                  </a:txBody>
                  <a:tcPr marL="73069" marR="73069" marT="36535" marB="36535" anchor="ctr">
                    <a:lnL>
                      <a:noFill/>
                    </a:lnL>
                    <a:lnR>
                      <a:noFill/>
                    </a:lnR>
                    <a:lnT>
                      <a:noFill/>
                    </a:lnT>
                    <a:lnB>
                      <a:noFill/>
                    </a:lnB>
                  </a:tcPr>
                </a:tc>
                <a:tc>
                  <a:txBody>
                    <a:bodyPr/>
                    <a:lstStyle/>
                    <a:p>
                      <a:pPr algn="ctr"/>
                      <a:r>
                        <a:rPr lang="en-IN" sz="1200" b="1">
                          <a:solidFill>
                            <a:schemeClr val="tx1"/>
                          </a:solidFill>
                          <a:latin typeface="Times New Roman" panose="02020603050405020304" pitchFamily="18" charset="0"/>
                          <a:cs typeface="Times New Roman" panose="02020603050405020304" pitchFamily="18" charset="0"/>
                        </a:rPr>
                        <a:t>17.71%</a:t>
                      </a:r>
                    </a:p>
                  </a:txBody>
                  <a:tcPr marL="73069" marR="73069" marT="36535" marB="36535" anchor="ctr">
                    <a:lnL>
                      <a:noFill/>
                    </a:lnL>
                    <a:lnR>
                      <a:noFill/>
                    </a:lnR>
                    <a:lnT>
                      <a:noFill/>
                    </a:lnT>
                    <a:lnB>
                      <a:noFill/>
                    </a:lnB>
                  </a:tcPr>
                </a:tc>
                <a:extLst>
                  <a:ext uri="{0D108BD9-81ED-4DB2-BD59-A6C34878D82A}">
                    <a16:rowId xmlns:a16="http://schemas.microsoft.com/office/drawing/2014/main" val="3405403443"/>
                  </a:ext>
                </a:extLst>
              </a:tr>
              <a:tr h="271251">
                <a:tc>
                  <a:txBody>
                    <a:bodyPr/>
                    <a:lstStyle/>
                    <a:p>
                      <a:pPr algn="ctr"/>
                      <a:r>
                        <a:rPr lang="en-IN" sz="1200" b="1">
                          <a:solidFill>
                            <a:schemeClr val="tx1"/>
                          </a:solidFill>
                          <a:latin typeface="Times New Roman" panose="02020603050405020304" pitchFamily="18" charset="0"/>
                          <a:cs typeface="Times New Roman" panose="02020603050405020304" pitchFamily="18" charset="0"/>
                        </a:rPr>
                        <a:t>F</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19.26M</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1049</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19.75%</a:t>
                      </a:r>
                    </a:p>
                  </a:txBody>
                  <a:tcPr marL="73069" marR="73069" marT="36535" marB="36535" anchor="ctr">
                    <a:lnL>
                      <a:noFill/>
                    </a:lnL>
                    <a:lnR>
                      <a:noFill/>
                    </a:lnR>
                    <a:lnT>
                      <a:noFill/>
                    </a:lnT>
                    <a:lnB>
                      <a:noFill/>
                    </a:lnB>
                  </a:tcPr>
                </a:tc>
                <a:extLst>
                  <a:ext uri="{0D108BD9-81ED-4DB2-BD59-A6C34878D82A}">
                    <a16:rowId xmlns:a16="http://schemas.microsoft.com/office/drawing/2014/main" val="574630090"/>
                  </a:ext>
                </a:extLst>
              </a:tr>
              <a:tr h="271251">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G</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6.39M</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316</a:t>
                      </a:r>
                    </a:p>
                  </a:txBody>
                  <a:tcPr marL="73069" marR="73069" marT="36535" marB="36535"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21.4%</a:t>
                      </a:r>
                    </a:p>
                  </a:txBody>
                  <a:tcPr marL="73069" marR="73069" marT="36535" marB="36535" anchor="ctr">
                    <a:lnL>
                      <a:noFill/>
                    </a:lnL>
                    <a:lnR>
                      <a:noFill/>
                    </a:lnR>
                    <a:lnT>
                      <a:noFill/>
                    </a:lnT>
                    <a:lnB>
                      <a:noFill/>
                    </a:lnB>
                  </a:tcPr>
                </a:tc>
                <a:extLst>
                  <a:ext uri="{0D108BD9-81ED-4DB2-BD59-A6C34878D82A}">
                    <a16:rowId xmlns:a16="http://schemas.microsoft.com/office/drawing/2014/main" val="4265341254"/>
                  </a:ext>
                </a:extLst>
              </a:tr>
            </a:tbl>
          </a:graphicData>
        </a:graphic>
      </p:graphicFrame>
      <p:sp>
        <p:nvSpPr>
          <p:cNvPr id="11" name="TextBox 10">
            <a:extLst>
              <a:ext uri="{FF2B5EF4-FFF2-40B4-BE49-F238E27FC236}">
                <a16:creationId xmlns:a16="http://schemas.microsoft.com/office/drawing/2014/main" id="{8BF99518-115C-8243-F5A4-8CBAAD15D897}"/>
              </a:ext>
            </a:extLst>
          </p:cNvPr>
          <p:cNvSpPr txBox="1"/>
          <p:nvPr/>
        </p:nvSpPr>
        <p:spPr>
          <a:xfrm>
            <a:off x="9007" y="2672473"/>
            <a:ext cx="12182993" cy="4205831"/>
          </a:xfrm>
          <a:prstGeom prst="rect">
            <a:avLst/>
          </a:prstGeom>
          <a:noFill/>
        </p:spPr>
        <p:txBody>
          <a:bodyPr wrap="square" rtlCol="0">
            <a:spAutoFit/>
          </a:bodyPr>
          <a:lstStyle/>
          <a:p>
            <a:pPr marL="285750" indent="-285750" algn="just">
              <a:lnSpc>
                <a:spcPct val="150000"/>
              </a:lnSpc>
              <a:buClr>
                <a:schemeClr val="accent1">
                  <a:lumMod val="75000"/>
                </a:schemeClr>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Loan grading is a classification system that involves assigning a quality score to a loan based on a borrower’s credit history , quality of the collateral and the likelihood of repayment of the principal and interest. As the grade increases the risk increases due  to which bank has higher interest rate as we go up the grading from A  to G.</a:t>
            </a:r>
          </a:p>
          <a:p>
            <a:pPr marL="285750" indent="-285750" algn="just">
              <a:lnSpc>
                <a:spcPct val="150000"/>
              </a:lnSpc>
              <a:buClr>
                <a:schemeClr val="accent1">
                  <a:lumMod val="75000"/>
                </a:schemeClr>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Revolving balance: The amount of money  that is unpaid and get carries forward in the next month is known as revolving balance.</a:t>
            </a:r>
          </a:p>
          <a:p>
            <a:pPr marL="285750" indent="-285750" algn="just">
              <a:lnSpc>
                <a:spcPct val="150000"/>
              </a:lnSpc>
              <a:buClr>
                <a:schemeClr val="accent1">
                  <a:lumMod val="75000"/>
                </a:schemeClr>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 the graph we can see b grade has the highest sum of revolving balance followed by grade a.</a:t>
            </a:r>
          </a:p>
          <a:p>
            <a:pPr marL="285750" indent="-285750" algn="just">
              <a:lnSpc>
                <a:spcPct val="150000"/>
              </a:lnSpc>
              <a:buClr>
                <a:schemeClr val="accent1">
                  <a:lumMod val="75000"/>
                </a:schemeClr>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Grade g has lesser revolving balance which is simply because lesser credit is given those grade because of their risk factor.</a:t>
            </a:r>
          </a:p>
          <a:p>
            <a:pPr marL="285750" indent="-285750" algn="just">
              <a:lnSpc>
                <a:spcPct val="150000"/>
              </a:lnSpc>
              <a:buClr>
                <a:schemeClr val="accent1">
                  <a:lumMod val="75000"/>
                </a:schemeClr>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 terms of customer count we can see more customer are applying for  grade b loan where interest rate is 11.02% followed by  grade a with 7.34%. </a:t>
            </a:r>
          </a:p>
          <a:p>
            <a:pPr marL="285750" indent="-285750" algn="just">
              <a:lnSpc>
                <a:spcPct val="150000"/>
              </a:lnSpc>
              <a:buClr>
                <a:schemeClr val="accent1">
                  <a:lumMod val="75000"/>
                </a:schemeClr>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But though we have large number of customer in safer  loan process, but the interest earned on this loan is less than that with grade E ,F and G.</a:t>
            </a:r>
          </a:p>
          <a:p>
            <a:pPr algn="just">
              <a:lnSpc>
                <a:spcPct val="150000"/>
              </a:lnSpc>
            </a:pPr>
            <a:r>
              <a:rPr lang="en-US" sz="1600" b="1" dirty="0">
                <a:solidFill>
                  <a:srgbClr val="0070C0"/>
                </a:solidFill>
                <a:latin typeface="Times New Roman" panose="02020603050405020304" pitchFamily="18" charset="0"/>
                <a:cs typeface="Times New Roman" panose="02020603050405020304" pitchFamily="18" charset="0"/>
              </a:rPr>
              <a:t>SUGGESTION:</a:t>
            </a:r>
          </a:p>
          <a:p>
            <a:pPr algn="just">
              <a:lnSpc>
                <a:spcPct val="150000"/>
              </a:lnSpc>
            </a:pPr>
            <a:r>
              <a:rPr lang="en-US" sz="1500" dirty="0">
                <a:latin typeface="Times New Roman" panose="02020603050405020304" pitchFamily="18" charset="0"/>
                <a:cs typeface="Times New Roman" panose="02020603050405020304" pitchFamily="18" charset="0"/>
              </a:rPr>
              <a:t>BANK   should continue giving more credit in safer grade .But in the riskier grades such as grade E , F AND G bank needs to keep a closer look in their payment behavior and should make framework  to assess their  revolving balance behavior . They  can go for </a:t>
            </a:r>
            <a:r>
              <a:rPr lang="en-US" sz="1500" u="sng" dirty="0">
                <a:latin typeface="Times New Roman" panose="02020603050405020304" pitchFamily="18" charset="0"/>
                <a:cs typeface="Times New Roman" panose="02020603050405020304" pitchFamily="18" charset="0"/>
              </a:rPr>
              <a:t>5Cs</a:t>
            </a:r>
            <a:r>
              <a:rPr lang="en-US" sz="1500" dirty="0">
                <a:latin typeface="Times New Roman" panose="02020603050405020304" pitchFamily="18" charset="0"/>
                <a:cs typeface="Times New Roman" panose="02020603050405020304" pitchFamily="18" charset="0"/>
              </a:rPr>
              <a:t>  of credit.</a:t>
            </a:r>
          </a:p>
          <a:p>
            <a:pPr algn="just">
              <a:lnSpc>
                <a:spcPct val="150000"/>
              </a:lnSpc>
            </a:pPr>
            <a:r>
              <a:rPr lang="en-US" sz="1500" dirty="0">
                <a:latin typeface="Times New Roman" panose="02020603050405020304" pitchFamily="18" charset="0"/>
                <a:cs typeface="Times New Roman" panose="02020603050405020304" pitchFamily="18" charset="0"/>
              </a:rPr>
              <a:t>   </a:t>
            </a:r>
            <a:r>
              <a:rPr lang="en-US" sz="1500" b="1" dirty="0">
                <a:solidFill>
                  <a:srgbClr val="0070C0"/>
                </a:solidFill>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Capacity    </a:t>
            </a:r>
            <a:r>
              <a:rPr lang="en-US" sz="1500" b="1" dirty="0">
                <a:solidFill>
                  <a:srgbClr val="0070C0"/>
                </a:solidFill>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Capital       </a:t>
            </a:r>
            <a:r>
              <a:rPr lang="en-US" sz="1500" b="1" dirty="0">
                <a:solidFill>
                  <a:srgbClr val="0070C0"/>
                </a:solidFill>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Conditions      </a:t>
            </a:r>
            <a:r>
              <a:rPr lang="en-US" sz="1500" b="1" dirty="0">
                <a:solidFill>
                  <a:srgbClr val="0070C0"/>
                </a:solidFill>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Character        </a:t>
            </a:r>
            <a:r>
              <a:rPr lang="en-US" sz="1500" b="1" dirty="0">
                <a:solidFill>
                  <a:srgbClr val="0070C0"/>
                </a:solidFill>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Collateral  </a:t>
            </a:r>
          </a:p>
        </p:txBody>
      </p:sp>
    </p:spTree>
    <p:extLst>
      <p:ext uri="{BB962C8B-B14F-4D97-AF65-F5344CB8AC3E}">
        <p14:creationId xmlns:p14="http://schemas.microsoft.com/office/powerpoint/2010/main" val="62459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fade">
                                      <p:cBhvr>
                                        <p:cTn id="7" dur="500"/>
                                        <p:tgtEl>
                                          <p:spTgt spid="2">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fade">
                                      <p:cBhvr>
                                        <p:cTn id="12" dur="500"/>
                                        <p:tgtEl>
                                          <p:spTgt spid="2">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series"/>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9226BF6C-11BF-4FB2-AB59-4B442A1AF30F}"/>
              </a:ext>
            </a:extLst>
          </p:cNvPr>
          <p:cNvGrpSpPr/>
          <p:nvPr/>
        </p:nvGrpSpPr>
        <p:grpSpPr>
          <a:xfrm>
            <a:off x="1" y="5038236"/>
            <a:ext cx="12191999" cy="892947"/>
            <a:chOff x="1" y="5038236"/>
            <a:chExt cx="12191999" cy="892947"/>
          </a:xfrm>
        </p:grpSpPr>
        <p:sp>
          <p:nvSpPr>
            <p:cNvPr id="10" name="TextBox 9">
              <a:extLst>
                <a:ext uri="{FF2B5EF4-FFF2-40B4-BE49-F238E27FC236}">
                  <a16:creationId xmlns:a16="http://schemas.microsoft.com/office/drawing/2014/main" id="{FE2E8406-E476-4FCC-87EB-2286510252EB}"/>
                </a:ext>
              </a:extLst>
            </p:cNvPr>
            <p:cNvSpPr txBox="1"/>
            <p:nvPr/>
          </p:nvSpPr>
          <p:spPr>
            <a:xfrm>
              <a:off x="1" y="5038236"/>
              <a:ext cx="12191999"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mj-lt"/>
                  <a:cs typeface="Arial" pitchFamily="34" charset="0"/>
                </a:rPr>
                <a:t>Verified Vs Non-Verified Total Payment</a:t>
              </a:r>
            </a:p>
          </p:txBody>
        </p:sp>
        <p:grpSp>
          <p:nvGrpSpPr>
            <p:cNvPr id="12" name="Group 21">
              <a:extLst>
                <a:ext uri="{FF2B5EF4-FFF2-40B4-BE49-F238E27FC236}">
                  <a16:creationId xmlns:a16="http://schemas.microsoft.com/office/drawing/2014/main" id="{D86C4096-9C8E-42FC-AA0E-C1130EFF8F47}"/>
                </a:ext>
              </a:extLst>
            </p:cNvPr>
            <p:cNvGrpSpPr/>
            <p:nvPr/>
          </p:nvGrpSpPr>
          <p:grpSpPr>
            <a:xfrm>
              <a:off x="4050030" y="5883483"/>
              <a:ext cx="4091940" cy="47700"/>
              <a:chOff x="1569493" y="491319"/>
              <a:chExt cx="7710985" cy="286603"/>
            </a:xfrm>
          </p:grpSpPr>
          <p:sp>
            <p:nvSpPr>
              <p:cNvPr id="14" name="Rectangle 16">
                <a:extLst>
                  <a:ext uri="{FF2B5EF4-FFF2-40B4-BE49-F238E27FC236}">
                    <a16:creationId xmlns:a16="http://schemas.microsoft.com/office/drawing/2014/main" id="{F28CA937-E73A-4FFC-9918-097F212EE80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7">
                <a:extLst>
                  <a:ext uri="{FF2B5EF4-FFF2-40B4-BE49-F238E27FC236}">
                    <a16:creationId xmlns:a16="http://schemas.microsoft.com/office/drawing/2014/main" id="{19E85014-748D-46F3-9011-5D6E436A9FC0}"/>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D8E8448E-6EF1-4059-8E14-D653DCB804A7}"/>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E8E9DF8F-D167-4893-BBC3-466B779321E6}"/>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C77E8A16-5B64-4819-A0BE-E16CAE4F0DCC}"/>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4161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C6C2CEDF-1EA0-EA9F-433A-87C364F55E5C}"/>
              </a:ext>
            </a:extLst>
          </p:cNvPr>
          <p:cNvSpPr txBox="1"/>
          <p:nvPr/>
        </p:nvSpPr>
        <p:spPr>
          <a:xfrm>
            <a:off x="93839" y="-48186"/>
            <a:ext cx="12192000" cy="553998"/>
          </a:xfrm>
          <a:prstGeom prst="rect">
            <a:avLst/>
          </a:prstGeom>
          <a:noFill/>
        </p:spPr>
        <p:txBody>
          <a:bodyPr wrap="square" rtlCol="0" anchor="ctr">
            <a:spAutoFit/>
          </a:bodyPr>
          <a:lstStyle/>
          <a:p>
            <a:pPr algn="ctr"/>
            <a:r>
              <a:rPr lang="en-US" altLang="ko-KR" sz="3000" b="1" dirty="0">
                <a:solidFill>
                  <a:schemeClr val="tx1">
                    <a:lumMod val="75000"/>
                    <a:lumOff val="25000"/>
                  </a:schemeClr>
                </a:solidFill>
                <a:cs typeface="Arial" pitchFamily="34" charset="0"/>
              </a:rPr>
              <a:t>Verified Vs Non-Verified Total Payment</a:t>
            </a:r>
            <a:endParaRPr lang="ko-KR" altLang="en-US" sz="3000" b="1" dirty="0">
              <a:solidFill>
                <a:schemeClr val="tx1">
                  <a:lumMod val="75000"/>
                  <a:lumOff val="25000"/>
                </a:schemeClr>
              </a:solidFill>
              <a:cs typeface="Arial" pitchFamily="34" charset="0"/>
            </a:endParaRPr>
          </a:p>
        </p:txBody>
      </p:sp>
      <p:graphicFrame>
        <p:nvGraphicFramePr>
          <p:cNvPr id="2" name="verified non verified">
            <a:extLst>
              <a:ext uri="{FF2B5EF4-FFF2-40B4-BE49-F238E27FC236}">
                <a16:creationId xmlns:a16="http://schemas.microsoft.com/office/drawing/2014/main" id="{88B03D9B-D182-1F99-BACD-6E61E60760F3}"/>
              </a:ext>
            </a:extLst>
          </p:cNvPr>
          <p:cNvGraphicFramePr>
            <a:graphicFrameLocks/>
          </p:cNvGraphicFramePr>
          <p:nvPr>
            <p:extLst>
              <p:ext uri="{D42A27DB-BD31-4B8C-83A1-F6EECF244321}">
                <p14:modId xmlns:p14="http://schemas.microsoft.com/office/powerpoint/2010/main" val="2629562988"/>
              </p:ext>
            </p:extLst>
          </p:nvPr>
        </p:nvGraphicFramePr>
        <p:xfrm>
          <a:off x="92490" y="1002972"/>
          <a:ext cx="3806687" cy="2207571"/>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25551CC3-AD2A-0B19-418B-ECFC85DDC89F}"/>
              </a:ext>
            </a:extLst>
          </p:cNvPr>
          <p:cNvSpPr/>
          <p:nvPr/>
        </p:nvSpPr>
        <p:spPr>
          <a:xfrm>
            <a:off x="92490" y="3596882"/>
            <a:ext cx="3826046" cy="1908313"/>
          </a:xfrm>
          <a:prstGeom prst="roundRect">
            <a:avLst/>
          </a:prstGeom>
          <a:solidFill>
            <a:schemeClr val="bg1"/>
          </a:solidFill>
          <a:ln>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819BBC51-64E5-B85B-1493-B94AD7B00325}"/>
              </a:ext>
            </a:extLst>
          </p:cNvPr>
          <p:cNvGraphicFramePr>
            <a:graphicFrameLocks noGrp="1"/>
          </p:cNvGraphicFramePr>
          <p:nvPr>
            <p:extLst>
              <p:ext uri="{D42A27DB-BD31-4B8C-83A1-F6EECF244321}">
                <p14:modId xmlns:p14="http://schemas.microsoft.com/office/powerpoint/2010/main" val="339165879"/>
              </p:ext>
            </p:extLst>
          </p:nvPr>
        </p:nvGraphicFramePr>
        <p:xfrm>
          <a:off x="-138867" y="4094042"/>
          <a:ext cx="4057403" cy="1279159"/>
        </p:xfrm>
        <a:graphic>
          <a:graphicData uri="http://schemas.openxmlformats.org/drawingml/2006/table">
            <a:tbl>
              <a:tblPr/>
              <a:tblGrid>
                <a:gridCol w="1583909">
                  <a:extLst>
                    <a:ext uri="{9D8B030D-6E8A-4147-A177-3AD203B41FA5}">
                      <a16:colId xmlns:a16="http://schemas.microsoft.com/office/drawing/2014/main" val="547815570"/>
                    </a:ext>
                  </a:extLst>
                </a:gridCol>
                <a:gridCol w="1023730">
                  <a:extLst>
                    <a:ext uri="{9D8B030D-6E8A-4147-A177-3AD203B41FA5}">
                      <a16:colId xmlns:a16="http://schemas.microsoft.com/office/drawing/2014/main" val="2265601034"/>
                    </a:ext>
                  </a:extLst>
                </a:gridCol>
                <a:gridCol w="1449764">
                  <a:extLst>
                    <a:ext uri="{9D8B030D-6E8A-4147-A177-3AD203B41FA5}">
                      <a16:colId xmlns:a16="http://schemas.microsoft.com/office/drawing/2014/main" val="2255828996"/>
                    </a:ext>
                  </a:extLst>
                </a:gridCol>
              </a:tblGrid>
              <a:tr h="660594">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Verified</a:t>
                      </a:r>
                    </a:p>
                  </a:txBody>
                  <a:tcPr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12809</a:t>
                      </a:r>
                    </a:p>
                  </a:txBody>
                  <a:tcPr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13.03%</a:t>
                      </a:r>
                    </a:p>
                  </a:txBody>
                  <a:tcPr anchor="ctr">
                    <a:lnL>
                      <a:noFill/>
                    </a:lnL>
                    <a:lnR>
                      <a:noFill/>
                    </a:lnR>
                    <a:lnT>
                      <a:noFill/>
                    </a:lnT>
                    <a:lnB>
                      <a:noFill/>
                    </a:lnB>
                  </a:tcPr>
                </a:tc>
                <a:extLst>
                  <a:ext uri="{0D108BD9-81ED-4DB2-BD59-A6C34878D82A}">
                    <a16:rowId xmlns:a16="http://schemas.microsoft.com/office/drawing/2014/main" val="3414975426"/>
                  </a:ext>
                </a:extLst>
              </a:tr>
              <a:tr h="618565">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Not Verified</a:t>
                      </a:r>
                    </a:p>
                  </a:txBody>
                  <a:tcPr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  16921</a:t>
                      </a:r>
                    </a:p>
                  </a:txBody>
                  <a:tcPr anchor="ctr">
                    <a:lnL>
                      <a:noFill/>
                    </a:lnL>
                    <a:lnR>
                      <a:noFill/>
                    </a:lnR>
                    <a:lnT>
                      <a:noFill/>
                    </a:lnT>
                    <a:lnB>
                      <a:noFill/>
                    </a:lnB>
                  </a:tcPr>
                </a:tc>
                <a:tc>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11.2%</a:t>
                      </a:r>
                    </a:p>
                  </a:txBody>
                  <a:tcPr anchor="ctr">
                    <a:lnL>
                      <a:noFill/>
                    </a:lnL>
                    <a:lnR>
                      <a:noFill/>
                    </a:lnR>
                    <a:lnT>
                      <a:noFill/>
                    </a:lnT>
                    <a:lnB>
                      <a:noFill/>
                    </a:lnB>
                  </a:tcPr>
                </a:tc>
                <a:extLst>
                  <a:ext uri="{0D108BD9-81ED-4DB2-BD59-A6C34878D82A}">
                    <a16:rowId xmlns:a16="http://schemas.microsoft.com/office/drawing/2014/main" val="1299881773"/>
                  </a:ext>
                </a:extLst>
              </a:tr>
            </a:tbl>
          </a:graphicData>
        </a:graphic>
      </p:graphicFrame>
      <p:sp>
        <p:nvSpPr>
          <p:cNvPr id="6" name="TextBox 5">
            <a:extLst>
              <a:ext uri="{FF2B5EF4-FFF2-40B4-BE49-F238E27FC236}">
                <a16:creationId xmlns:a16="http://schemas.microsoft.com/office/drawing/2014/main" id="{D398CDFB-629E-FF12-7F87-E7BE9C06F1C8}"/>
              </a:ext>
            </a:extLst>
          </p:cNvPr>
          <p:cNvSpPr txBox="1"/>
          <p:nvPr/>
        </p:nvSpPr>
        <p:spPr>
          <a:xfrm>
            <a:off x="111849" y="3817043"/>
            <a:ext cx="3901074" cy="276999"/>
          </a:xfrm>
          <a:prstGeom prst="rect">
            <a:avLst/>
          </a:prstGeom>
          <a:noFill/>
        </p:spPr>
        <p:txBody>
          <a:bodyPr wrap="square" rtlCol="0">
            <a:spAutoFit/>
          </a:bodyPr>
          <a:lstStyle/>
          <a:p>
            <a:pPr algn="ctr"/>
            <a:r>
              <a:rPr lang="en-US" sz="1200" b="1" dirty="0">
                <a:solidFill>
                  <a:schemeClr val="accent1">
                    <a:lumMod val="75000"/>
                  </a:schemeClr>
                </a:solidFill>
                <a:latin typeface="Times New Roman" panose="02020603050405020304" pitchFamily="18" charset="0"/>
                <a:cs typeface="Times New Roman" panose="02020603050405020304" pitchFamily="18" charset="0"/>
              </a:rPr>
              <a:t>STATUS               CUSTOMER           AVG_INT_RATE</a:t>
            </a:r>
            <a:endParaRPr lang="en-IN" sz="1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6FEEF07-5806-1065-67F9-FB6DC921CE1D}"/>
              </a:ext>
            </a:extLst>
          </p:cNvPr>
          <p:cNvSpPr txBox="1"/>
          <p:nvPr/>
        </p:nvSpPr>
        <p:spPr>
          <a:xfrm>
            <a:off x="4411705" y="564593"/>
            <a:ext cx="7780295" cy="6486391"/>
          </a:xfrm>
          <a:prstGeom prst="rect">
            <a:avLst/>
          </a:prstGeom>
          <a:noFill/>
        </p:spPr>
        <p:txBody>
          <a:bodyPr wrap="square" rtlCol="0">
            <a:spAutoFit/>
          </a:bodyPr>
          <a:lstStyle/>
          <a:p>
            <a:pPr algn="just">
              <a:lnSpc>
                <a:spcPct val="150000"/>
              </a:lnSpc>
            </a:pPr>
            <a:r>
              <a:rPr lang="en-US" sz="1600" b="1" dirty="0">
                <a:solidFill>
                  <a:srgbClr val="0070C0"/>
                </a:solidFill>
                <a:latin typeface="Times New Roman" panose="02020603050405020304" pitchFamily="18" charset="0"/>
                <a:cs typeface="Times New Roman" panose="02020603050405020304" pitchFamily="18" charset="0"/>
              </a:rPr>
              <a:t>Verification status: </a:t>
            </a:r>
          </a:p>
          <a:p>
            <a:pPr algn="just">
              <a:lnSpc>
                <a:spcPct val="150000"/>
              </a:lnSpc>
            </a:pPr>
            <a:r>
              <a:rPr lang="en-US" sz="1600" b="1" dirty="0">
                <a:solidFill>
                  <a:srgbClr val="0070C0"/>
                </a:solidFill>
                <a:latin typeface="Times New Roman" panose="02020603050405020304" pitchFamily="18" charset="0"/>
                <a:cs typeface="Times New Roman" panose="02020603050405020304" pitchFamily="18" charset="0"/>
              </a:rPr>
              <a:t>                                 </a:t>
            </a:r>
            <a:r>
              <a:rPr lang="en-US" sz="1550" dirty="0">
                <a:solidFill>
                  <a:srgbClr val="0070C0"/>
                </a:solidFill>
                <a:latin typeface="Times New Roman" panose="02020603050405020304" pitchFamily="18" charset="0"/>
                <a:cs typeface="Times New Roman" panose="02020603050405020304" pitchFamily="18" charset="0"/>
              </a:rPr>
              <a:t>Verified </a:t>
            </a:r>
            <a:r>
              <a:rPr lang="en-US" sz="1550" dirty="0">
                <a:latin typeface="Times New Roman" panose="02020603050405020304" pitchFamily="18" charset="0"/>
                <a:cs typeface="Times New Roman" panose="02020603050405020304" pitchFamily="18" charset="0"/>
              </a:rPr>
              <a:t>are those customers  which have completed the client identification procedure. Example a  customer whose KYC id done and all the necessary documents are updated with bank.</a:t>
            </a:r>
          </a:p>
          <a:p>
            <a:pPr algn="just">
              <a:lnSpc>
                <a:spcPct val="150000"/>
              </a:lnSpc>
            </a:pPr>
            <a:r>
              <a:rPr lang="en-US" sz="1550" dirty="0">
                <a:solidFill>
                  <a:srgbClr val="0070C0"/>
                </a:solidFill>
                <a:latin typeface="Times New Roman" panose="02020603050405020304" pitchFamily="18" charset="0"/>
                <a:cs typeface="Times New Roman" panose="02020603050405020304" pitchFamily="18" charset="0"/>
              </a:rPr>
              <a:t>                                 Non-verified </a:t>
            </a:r>
            <a:r>
              <a:rPr lang="en-US" sz="1550" dirty="0">
                <a:latin typeface="Times New Roman" panose="02020603050405020304" pitchFamily="18" charset="0"/>
                <a:cs typeface="Times New Roman" panose="02020603050405020304" pitchFamily="18" charset="0"/>
              </a:rPr>
              <a:t>are those which have not submitted or updated their identification procedure. Here we see verified customers have contributed more to the total payment amount compared to the non-verified one. Even though verified are more but still non-verified customer are significant enough.</a:t>
            </a:r>
          </a:p>
          <a:p>
            <a:pPr algn="just">
              <a:lnSpc>
                <a:spcPct val="150000"/>
              </a:lnSpc>
            </a:pPr>
            <a:r>
              <a:rPr lang="en-US" sz="1600" b="1" dirty="0">
                <a:solidFill>
                  <a:srgbClr val="0070C0"/>
                </a:solidFill>
                <a:latin typeface="Times New Roman" panose="02020603050405020304" pitchFamily="18" charset="0"/>
                <a:cs typeface="Times New Roman" panose="02020603050405020304" pitchFamily="18" charset="0"/>
              </a:rPr>
              <a:t>SUGGESTION:</a:t>
            </a:r>
          </a:p>
          <a:p>
            <a:pPr algn="just">
              <a:lnSpc>
                <a:spcPct val="150000"/>
              </a:lnSpc>
            </a:pPr>
            <a:r>
              <a:rPr lang="en-US" sz="1550" dirty="0">
                <a:latin typeface="Times New Roman" panose="02020603050405020304" pitchFamily="18" charset="0"/>
                <a:cs typeface="Times New Roman" panose="02020603050405020304" pitchFamily="18" charset="0"/>
              </a:rPr>
              <a:t>The primary reason customer verification is needed is to prevent fraud.  </a:t>
            </a:r>
          </a:p>
          <a:p>
            <a:pPr marL="285750" indent="-285750" algn="just">
              <a:lnSpc>
                <a:spcPct val="150000"/>
              </a:lnSpc>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Bank needs to  prioritize the KYC(know your customer).</a:t>
            </a:r>
          </a:p>
          <a:p>
            <a:pPr marL="285750" indent="-285750" algn="just">
              <a:lnSpc>
                <a:spcPct val="150000"/>
              </a:lnSpc>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Bank needs to improve their customer verification process in the wake of increasing online fraud.</a:t>
            </a:r>
          </a:p>
          <a:p>
            <a:pPr marL="285750" indent="-285750" algn="just">
              <a:lnSpc>
                <a:spcPct val="150000"/>
              </a:lnSpc>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Today we need to verify customer identity in more creatives ways like email verification , address verification , phone verification etc.</a:t>
            </a:r>
          </a:p>
          <a:p>
            <a:pPr marL="285750" indent="-285750" algn="just">
              <a:lnSpc>
                <a:spcPct val="150000"/>
              </a:lnSpc>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Apart from these banks can have multi-layer authentication for sign in  where one needs to enter a code sent to their mail or mobile.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85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anim calcmode="lin" valueType="num">
                                      <p:cBhvr additive="base">
                                        <p:cTn id="7" dur="500" fill="hold"/>
                                        <p:tgtEl>
                                          <p:spTgt spid="2">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chart seriesIdx="-4" categoryIdx="0" bldStep="category"/>
                                            </p:graphicEl>
                                          </p:spTgt>
                                        </p:tgtEl>
                                        <p:attrNameLst>
                                          <p:attrName>style.visibility</p:attrName>
                                        </p:attrNameLst>
                                      </p:cBhvr>
                                      <p:to>
                                        <p:strVal val="visible"/>
                                      </p:to>
                                    </p:set>
                                    <p:anim calcmode="lin" valueType="num">
                                      <p:cBhvr additive="base">
                                        <p:cTn id="13" dur="500" fill="hold"/>
                                        <p:tgtEl>
                                          <p:spTgt spid="2">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chart seriesIdx="-4" categoryIdx="0"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graphicEl>
                                              <a:chart seriesIdx="-4" categoryIdx="1" bldStep="category"/>
                                            </p:graphicEl>
                                          </p:spTgt>
                                        </p:tgtEl>
                                        <p:attrNameLst>
                                          <p:attrName>style.visibility</p:attrName>
                                        </p:attrNameLst>
                                      </p:cBhvr>
                                      <p:to>
                                        <p:strVal val="visible"/>
                                      </p:to>
                                    </p:set>
                                    <p:anim calcmode="lin" valueType="num">
                                      <p:cBhvr additive="base">
                                        <p:cTn id="19" dur="500" fill="hold"/>
                                        <p:tgtEl>
                                          <p:spTgt spid="2">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chart seriesIdx="-4" categoryIdx="1"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category"/>
        </p:bldSub>
      </p:bldGraphic>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6290" y="-106659"/>
            <a:ext cx="12192000" cy="923330"/>
          </a:xfrm>
          <a:prstGeom prst="rect">
            <a:avLst/>
          </a:prstGeom>
          <a:noFill/>
        </p:spPr>
        <p:txBody>
          <a:bodyPr wrap="square" rtlCol="0" anchor="ctr">
            <a:spAutoFit/>
          </a:bodyPr>
          <a:lstStyle/>
          <a:p>
            <a:pPr algn="ctr"/>
            <a:r>
              <a:rPr lang="en-US" altLang="ko-KR" sz="5400" b="1" dirty="0">
                <a:solidFill>
                  <a:schemeClr val="tx1">
                    <a:lumMod val="75000"/>
                    <a:lumOff val="25000"/>
                  </a:schemeClr>
                </a:solidFill>
                <a:cs typeface="Arial" pitchFamily="34" charset="0"/>
              </a:rPr>
              <a:t>Today’s Agenda</a:t>
            </a:r>
            <a:endParaRPr lang="ko-KR" altLang="en-US" sz="5400" b="1" dirty="0">
              <a:solidFill>
                <a:schemeClr val="tx1">
                  <a:lumMod val="75000"/>
                  <a:lumOff val="25000"/>
                </a:schemeClr>
              </a:solidFill>
              <a:cs typeface="Arial" pitchFamily="34" charset="0"/>
            </a:endParaRPr>
          </a:p>
        </p:txBody>
      </p:sp>
      <p:grpSp>
        <p:nvGrpSpPr>
          <p:cNvPr id="26" name="Group 25">
            <a:extLst>
              <a:ext uri="{FF2B5EF4-FFF2-40B4-BE49-F238E27FC236}">
                <a16:creationId xmlns:a16="http://schemas.microsoft.com/office/drawing/2014/main" id="{2C4751E0-686C-9755-F718-4903711DA441}"/>
              </a:ext>
            </a:extLst>
          </p:cNvPr>
          <p:cNvGrpSpPr/>
          <p:nvPr/>
        </p:nvGrpSpPr>
        <p:grpSpPr>
          <a:xfrm>
            <a:off x="5457568" y="963864"/>
            <a:ext cx="6728142" cy="740795"/>
            <a:chOff x="5457568" y="963864"/>
            <a:chExt cx="6728142" cy="740795"/>
          </a:xfrm>
        </p:grpSpPr>
        <p:grpSp>
          <p:nvGrpSpPr>
            <p:cNvPr id="16" name="Group 16">
              <a:extLst>
                <a:ext uri="{FF2B5EF4-FFF2-40B4-BE49-F238E27FC236}">
                  <a16:creationId xmlns:a16="http://schemas.microsoft.com/office/drawing/2014/main" id="{DD799B58-E941-49A7-A0F3-149833BEC463}"/>
                </a:ext>
              </a:extLst>
            </p:cNvPr>
            <p:cNvGrpSpPr/>
            <p:nvPr/>
          </p:nvGrpSpPr>
          <p:grpSpPr>
            <a:xfrm>
              <a:off x="5457568" y="963864"/>
              <a:ext cx="5977413" cy="740795"/>
              <a:chOff x="6214587" y="653215"/>
              <a:chExt cx="5977413" cy="740795"/>
            </a:xfrm>
          </p:grpSpPr>
          <p:sp>
            <p:nvSpPr>
              <p:cNvPr id="17" name="Freeform: Shape 17">
                <a:extLst>
                  <a:ext uri="{FF2B5EF4-FFF2-40B4-BE49-F238E27FC236}">
                    <a16:creationId xmlns:a16="http://schemas.microsoft.com/office/drawing/2014/main" id="{CF4392F0-A224-404C-A8AD-60FB8F09E208}"/>
                  </a:ext>
                </a:extLst>
              </p:cNvPr>
              <p:cNvSpPr/>
              <p:nvPr/>
            </p:nvSpPr>
            <p:spPr>
              <a:xfrm>
                <a:off x="6530226" y="660323"/>
                <a:ext cx="5661774" cy="730397"/>
              </a:xfrm>
              <a:custGeom>
                <a:avLst/>
                <a:gdLst>
                  <a:gd name="connsiteX0" fmla="*/ 0 w 5661774"/>
                  <a:gd name="connsiteY0" fmla="*/ 0 h 730397"/>
                  <a:gd name="connsiteX1" fmla="*/ 5661774 w 5661774"/>
                  <a:gd name="connsiteY1" fmla="*/ 0 h 730397"/>
                  <a:gd name="connsiteX2" fmla="*/ 5661774 w 5661774"/>
                  <a:gd name="connsiteY2" fmla="*/ 730397 h 730397"/>
                  <a:gd name="connsiteX3" fmla="*/ 0 w 5661774"/>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61774" h="730397">
                    <a:moveTo>
                      <a:pt x="0" y="0"/>
                    </a:moveTo>
                    <a:lnTo>
                      <a:pt x="5661774" y="0"/>
                    </a:lnTo>
                    <a:lnTo>
                      <a:pt x="5661774" y="730397"/>
                    </a:lnTo>
                    <a:lnTo>
                      <a:pt x="0" y="73039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18" name="Freeform: Shape 18">
                <a:extLst>
                  <a:ext uri="{FF2B5EF4-FFF2-40B4-BE49-F238E27FC236}">
                    <a16:creationId xmlns:a16="http://schemas.microsoft.com/office/drawing/2014/main" id="{F30772F1-0387-4E84-9558-29A5AB3D4650}"/>
                  </a:ext>
                </a:extLst>
              </p:cNvPr>
              <p:cNvSpPr/>
              <p:nvPr/>
            </p:nvSpPr>
            <p:spPr>
              <a:xfrm>
                <a:off x="6214587" y="653215"/>
                <a:ext cx="324100" cy="740795"/>
              </a:xfrm>
              <a:custGeom>
                <a:avLst/>
                <a:gdLst/>
                <a:ahLst/>
                <a:cxnLst/>
                <a:rect l="l" t="t" r="r" b="b"/>
                <a:pathLst>
                  <a:path w="215653" h="492919">
                    <a:moveTo>
                      <a:pt x="139304" y="0"/>
                    </a:moveTo>
                    <a:lnTo>
                      <a:pt x="215653" y="0"/>
                    </a:lnTo>
                    <a:lnTo>
                      <a:pt x="215653" y="492919"/>
                    </a:lnTo>
                    <a:lnTo>
                      <a:pt x="121556" y="492919"/>
                    </a:lnTo>
                    <a:lnTo>
                      <a:pt x="121556" y="138299"/>
                    </a:lnTo>
                    <a:cubicBezTo>
                      <a:pt x="87177" y="170446"/>
                      <a:pt x="46658" y="194221"/>
                      <a:pt x="0" y="209625"/>
                    </a:cubicBezTo>
                    <a:lnTo>
                      <a:pt x="0" y="124235"/>
                    </a:lnTo>
                    <a:cubicBezTo>
                      <a:pt x="24557" y="116198"/>
                      <a:pt x="51235" y="100962"/>
                      <a:pt x="80033" y="78526"/>
                    </a:cubicBezTo>
                    <a:cubicBezTo>
                      <a:pt x="108831" y="56090"/>
                      <a:pt x="128588" y="29915"/>
                      <a:pt x="139304" y="0"/>
                    </a:cubicBezTo>
                    <a:close/>
                  </a:path>
                </a:pathLst>
              </a:custGeom>
              <a:solidFill>
                <a:schemeClr val="accent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416499CE-4FDA-4010-B717-48D278BA43BC}"/>
                </a:ext>
              </a:extLst>
            </p:cNvPr>
            <p:cNvSpPr txBox="1"/>
            <p:nvPr/>
          </p:nvSpPr>
          <p:spPr>
            <a:xfrm>
              <a:off x="7304950" y="1057315"/>
              <a:ext cx="4880760" cy="477054"/>
            </a:xfrm>
            <a:prstGeom prst="rect">
              <a:avLst/>
            </a:prstGeom>
            <a:noFill/>
          </p:spPr>
          <p:txBody>
            <a:bodyPr wrap="square" rtlCol="0" anchor="ctr">
              <a:spAutoFit/>
            </a:bodyPr>
            <a:lstStyle/>
            <a:p>
              <a:r>
                <a:rPr lang="en-US" altLang="ko-KR" sz="2500" b="1" dirty="0">
                  <a:solidFill>
                    <a:schemeClr val="bg1"/>
                  </a:solidFill>
                  <a:ea typeface="FZShuTi" pitchFamily="2" charset="-122"/>
                  <a:cs typeface="Arial" pitchFamily="34" charset="0"/>
                </a:rPr>
                <a:t>Project Recap</a:t>
              </a:r>
              <a:endParaRPr lang="ko-KR" altLang="en-US" sz="2500" b="1"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3127912C-D1EF-9E38-4187-B07C7113AE04}"/>
              </a:ext>
            </a:extLst>
          </p:cNvPr>
          <p:cNvGrpSpPr/>
          <p:nvPr/>
        </p:nvGrpSpPr>
        <p:grpSpPr>
          <a:xfrm>
            <a:off x="5457568" y="2176684"/>
            <a:ext cx="6861700" cy="740795"/>
            <a:chOff x="5457568" y="2176684"/>
            <a:chExt cx="6861700" cy="740795"/>
          </a:xfrm>
        </p:grpSpPr>
        <p:grpSp>
          <p:nvGrpSpPr>
            <p:cNvPr id="28" name="Group 28">
              <a:extLst>
                <a:ext uri="{FF2B5EF4-FFF2-40B4-BE49-F238E27FC236}">
                  <a16:creationId xmlns:a16="http://schemas.microsoft.com/office/drawing/2014/main" id="{9F7DB44C-5084-40DA-B82D-70CC45D82715}"/>
                </a:ext>
              </a:extLst>
            </p:cNvPr>
            <p:cNvGrpSpPr/>
            <p:nvPr/>
          </p:nvGrpSpPr>
          <p:grpSpPr>
            <a:xfrm>
              <a:off x="5457568" y="2176684"/>
              <a:ext cx="5977413" cy="740795"/>
              <a:chOff x="6214587" y="1866035"/>
              <a:chExt cx="5977413" cy="740795"/>
            </a:xfrm>
          </p:grpSpPr>
          <p:sp>
            <p:nvSpPr>
              <p:cNvPr id="29" name="Freeform: Shape 29">
                <a:extLst>
                  <a:ext uri="{FF2B5EF4-FFF2-40B4-BE49-F238E27FC236}">
                    <a16:creationId xmlns:a16="http://schemas.microsoft.com/office/drawing/2014/main" id="{C1F31884-819D-4422-9EEA-E1D744490E28}"/>
                  </a:ext>
                </a:extLst>
              </p:cNvPr>
              <p:cNvSpPr/>
              <p:nvPr/>
            </p:nvSpPr>
            <p:spPr>
              <a:xfrm>
                <a:off x="6261428" y="1874074"/>
                <a:ext cx="5930572" cy="730397"/>
              </a:xfrm>
              <a:custGeom>
                <a:avLst/>
                <a:gdLst>
                  <a:gd name="connsiteX0" fmla="*/ 249384 w 5930572"/>
                  <a:gd name="connsiteY0" fmla="*/ 0 h 730397"/>
                  <a:gd name="connsiteX1" fmla="*/ 5930572 w 5930572"/>
                  <a:gd name="connsiteY1" fmla="*/ 0 h 730397"/>
                  <a:gd name="connsiteX2" fmla="*/ 5930572 w 5930572"/>
                  <a:gd name="connsiteY2" fmla="*/ 730397 h 730397"/>
                  <a:gd name="connsiteX3" fmla="*/ 498766 w 5930572"/>
                  <a:gd name="connsiteY3" fmla="*/ 730397 h 730397"/>
                  <a:gd name="connsiteX4" fmla="*/ 249384 w 5930572"/>
                  <a:gd name="connsiteY4" fmla="*/ 730397 h 730397"/>
                  <a:gd name="connsiteX5" fmla="*/ 0 w 5930572"/>
                  <a:gd name="connsiteY5" fmla="*/ 730397 h 730397"/>
                  <a:gd name="connsiteX6" fmla="*/ 340135 w 5930572"/>
                  <a:gd name="connsiteY6" fmla="*/ 355036 h 730397"/>
                  <a:gd name="connsiteX7" fmla="*/ 249384 w 5930572"/>
                  <a:gd name="connsiteY7" fmla="*/ 0 h 73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0572" h="730397">
                    <a:moveTo>
                      <a:pt x="249384" y="0"/>
                    </a:moveTo>
                    <a:lnTo>
                      <a:pt x="5930572" y="0"/>
                    </a:lnTo>
                    <a:lnTo>
                      <a:pt x="5930572" y="730397"/>
                    </a:lnTo>
                    <a:lnTo>
                      <a:pt x="498766" y="730397"/>
                    </a:lnTo>
                    <a:lnTo>
                      <a:pt x="249384" y="730397"/>
                    </a:lnTo>
                    <a:lnTo>
                      <a:pt x="0" y="730397"/>
                    </a:lnTo>
                    <a:cubicBezTo>
                      <a:pt x="113379" y="605277"/>
                      <a:pt x="97113" y="441264"/>
                      <a:pt x="340135" y="355036"/>
                    </a:cubicBezTo>
                    <a:cubicBezTo>
                      <a:pt x="573496" y="129735"/>
                      <a:pt x="249384" y="108622"/>
                      <a:pt x="249384"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30" name="Freeform: Shape 30">
                <a:extLst>
                  <a:ext uri="{FF2B5EF4-FFF2-40B4-BE49-F238E27FC236}">
                    <a16:creationId xmlns:a16="http://schemas.microsoft.com/office/drawing/2014/main" id="{DD4BD124-57AD-41C4-8DF9-AFC38157A80F}"/>
                  </a:ext>
                </a:extLst>
              </p:cNvPr>
              <p:cNvSpPr/>
              <p:nvPr/>
            </p:nvSpPr>
            <p:spPr>
              <a:xfrm>
                <a:off x="6214587" y="1866035"/>
                <a:ext cx="495708" cy="740795"/>
              </a:xfrm>
              <a:custGeom>
                <a:avLst/>
                <a:gdLst/>
                <a:ahLst/>
                <a:cxnLst/>
                <a:rect l="l" t="t" r="r" b="b"/>
                <a:pathLst>
                  <a:path w="329840" h="492919">
                    <a:moveTo>
                      <a:pt x="174129" y="0"/>
                    </a:moveTo>
                    <a:cubicBezTo>
                      <a:pt x="222572" y="0"/>
                      <a:pt x="260635" y="13060"/>
                      <a:pt x="288317" y="39179"/>
                    </a:cubicBezTo>
                    <a:cubicBezTo>
                      <a:pt x="315999" y="65299"/>
                      <a:pt x="329840" y="97780"/>
                      <a:pt x="329840" y="136625"/>
                    </a:cubicBezTo>
                    <a:cubicBezTo>
                      <a:pt x="329840" y="158726"/>
                      <a:pt x="325878" y="179766"/>
                      <a:pt x="317952" y="199746"/>
                    </a:cubicBezTo>
                    <a:cubicBezTo>
                      <a:pt x="310027" y="219727"/>
                      <a:pt x="297470" y="240655"/>
                      <a:pt x="280280" y="262533"/>
                    </a:cubicBezTo>
                    <a:cubicBezTo>
                      <a:pt x="268895" y="277044"/>
                      <a:pt x="248357" y="297917"/>
                      <a:pt x="218665" y="325153"/>
                    </a:cubicBezTo>
                    <a:cubicBezTo>
                      <a:pt x="188974" y="352388"/>
                      <a:pt x="170166" y="370471"/>
                      <a:pt x="162241" y="379401"/>
                    </a:cubicBezTo>
                    <a:cubicBezTo>
                      <a:pt x="154316" y="388330"/>
                      <a:pt x="147898" y="397037"/>
                      <a:pt x="142986" y="405520"/>
                    </a:cubicBezTo>
                    <a:lnTo>
                      <a:pt x="329840" y="405520"/>
                    </a:lnTo>
                    <a:lnTo>
                      <a:pt x="329840" y="492919"/>
                    </a:lnTo>
                    <a:lnTo>
                      <a:pt x="0" y="492919"/>
                    </a:lnTo>
                    <a:cubicBezTo>
                      <a:pt x="3572" y="459879"/>
                      <a:pt x="14287" y="428570"/>
                      <a:pt x="32147" y="398990"/>
                    </a:cubicBezTo>
                    <a:cubicBezTo>
                      <a:pt x="50006" y="369410"/>
                      <a:pt x="85278" y="330176"/>
                      <a:pt x="137963" y="281286"/>
                    </a:cubicBezTo>
                    <a:cubicBezTo>
                      <a:pt x="180379" y="241772"/>
                      <a:pt x="206387" y="214983"/>
                      <a:pt x="215987" y="200918"/>
                    </a:cubicBezTo>
                    <a:cubicBezTo>
                      <a:pt x="228935" y="181496"/>
                      <a:pt x="235409" y="162297"/>
                      <a:pt x="235409" y="143322"/>
                    </a:cubicBezTo>
                    <a:cubicBezTo>
                      <a:pt x="235409" y="122337"/>
                      <a:pt x="229772" y="106208"/>
                      <a:pt x="218498" y="94934"/>
                    </a:cubicBezTo>
                    <a:cubicBezTo>
                      <a:pt x="207224" y="83660"/>
                      <a:pt x="191653" y="78024"/>
                      <a:pt x="171785" y="78024"/>
                    </a:cubicBezTo>
                    <a:cubicBezTo>
                      <a:pt x="152139" y="78024"/>
                      <a:pt x="136512" y="83939"/>
                      <a:pt x="124904" y="95771"/>
                    </a:cubicBezTo>
                    <a:cubicBezTo>
                      <a:pt x="113295" y="107603"/>
                      <a:pt x="106598" y="127248"/>
                      <a:pt x="104812" y="154707"/>
                    </a:cubicBezTo>
                    <a:lnTo>
                      <a:pt x="11050" y="145331"/>
                    </a:lnTo>
                    <a:cubicBezTo>
                      <a:pt x="16631" y="93539"/>
                      <a:pt x="34156" y="56369"/>
                      <a:pt x="63624" y="33822"/>
                    </a:cubicBezTo>
                    <a:cubicBezTo>
                      <a:pt x="93092" y="11274"/>
                      <a:pt x="129927" y="0"/>
                      <a:pt x="174129" y="0"/>
                    </a:cubicBezTo>
                    <a:close/>
                  </a:path>
                </a:pathLst>
              </a:custGeom>
              <a:solidFill>
                <a:schemeClr val="accent2"/>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a:extLst>
                <a:ext uri="{FF2B5EF4-FFF2-40B4-BE49-F238E27FC236}">
                  <a16:creationId xmlns:a16="http://schemas.microsoft.com/office/drawing/2014/main" id="{E2E3E79A-B90F-4289-AF40-2C46FFD4F0F1}"/>
                </a:ext>
              </a:extLst>
            </p:cNvPr>
            <p:cNvSpPr txBox="1"/>
            <p:nvPr/>
          </p:nvSpPr>
          <p:spPr>
            <a:xfrm>
              <a:off x="7438508" y="2349817"/>
              <a:ext cx="4880760" cy="477054"/>
            </a:xfrm>
            <a:prstGeom prst="rect">
              <a:avLst/>
            </a:prstGeom>
            <a:noFill/>
          </p:spPr>
          <p:txBody>
            <a:bodyPr wrap="square" rtlCol="0" anchor="ctr">
              <a:spAutoFit/>
            </a:bodyPr>
            <a:lstStyle>
              <a:defPPr>
                <a:defRPr lang="en-US"/>
              </a:defPPr>
              <a:lvl1pPr>
                <a:defRPr sz="2500">
                  <a:solidFill>
                    <a:schemeClr val="bg1"/>
                  </a:solidFill>
                  <a:ea typeface="FZShuTi" pitchFamily="2" charset="-122"/>
                  <a:cs typeface="Arial" pitchFamily="34" charset="0"/>
                </a:defRPr>
              </a:lvl1pPr>
            </a:lstStyle>
            <a:p>
              <a:r>
                <a:rPr lang="en-US" altLang="ko-KR" b="1" dirty="0"/>
                <a:t>Challenges</a:t>
              </a:r>
              <a:endParaRPr lang="ko-KR" altLang="en-US" b="1" dirty="0"/>
            </a:p>
          </p:txBody>
        </p:sp>
      </p:grpSp>
      <p:grpSp>
        <p:nvGrpSpPr>
          <p:cNvPr id="43" name="Group 42">
            <a:extLst>
              <a:ext uri="{FF2B5EF4-FFF2-40B4-BE49-F238E27FC236}">
                <a16:creationId xmlns:a16="http://schemas.microsoft.com/office/drawing/2014/main" id="{C1D32914-5065-839D-BC6F-D79D46136BC2}"/>
              </a:ext>
            </a:extLst>
          </p:cNvPr>
          <p:cNvGrpSpPr/>
          <p:nvPr/>
        </p:nvGrpSpPr>
        <p:grpSpPr>
          <a:xfrm>
            <a:off x="5457568" y="3389505"/>
            <a:ext cx="6425430" cy="753952"/>
            <a:chOff x="5457568" y="3389505"/>
            <a:chExt cx="6425430" cy="753952"/>
          </a:xfrm>
        </p:grpSpPr>
        <p:grpSp>
          <p:nvGrpSpPr>
            <p:cNvPr id="19" name="Group 19">
              <a:extLst>
                <a:ext uri="{FF2B5EF4-FFF2-40B4-BE49-F238E27FC236}">
                  <a16:creationId xmlns:a16="http://schemas.microsoft.com/office/drawing/2014/main" id="{457A437A-F1AE-4E6C-8E3F-221F3FC26BEB}"/>
                </a:ext>
              </a:extLst>
            </p:cNvPr>
            <p:cNvGrpSpPr/>
            <p:nvPr/>
          </p:nvGrpSpPr>
          <p:grpSpPr>
            <a:xfrm>
              <a:off x="5457568" y="3389505"/>
              <a:ext cx="5977413" cy="753952"/>
              <a:chOff x="6214587" y="3078856"/>
              <a:chExt cx="5977413" cy="753952"/>
            </a:xfrm>
          </p:grpSpPr>
          <p:sp>
            <p:nvSpPr>
              <p:cNvPr id="20" name="Freeform: Shape 20">
                <a:extLst>
                  <a:ext uri="{FF2B5EF4-FFF2-40B4-BE49-F238E27FC236}">
                    <a16:creationId xmlns:a16="http://schemas.microsoft.com/office/drawing/2014/main" id="{BDE46CA6-46DD-4AC2-A4E5-7F170D7B60CF}"/>
                  </a:ext>
                </a:extLst>
              </p:cNvPr>
              <p:cNvSpPr/>
              <p:nvPr/>
            </p:nvSpPr>
            <p:spPr>
              <a:xfrm>
                <a:off x="6559023" y="3078856"/>
                <a:ext cx="5632977" cy="730397"/>
              </a:xfrm>
              <a:custGeom>
                <a:avLst/>
                <a:gdLst>
                  <a:gd name="connsiteX0" fmla="*/ 0 w 5632977"/>
                  <a:gd name="connsiteY0" fmla="*/ 0 h 730397"/>
                  <a:gd name="connsiteX1" fmla="*/ 5632977 w 5632977"/>
                  <a:gd name="connsiteY1" fmla="*/ 0 h 730397"/>
                  <a:gd name="connsiteX2" fmla="*/ 5632977 w 5632977"/>
                  <a:gd name="connsiteY2" fmla="*/ 730397 h 730397"/>
                  <a:gd name="connsiteX3" fmla="*/ 0 w 5632977"/>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32977" h="730397">
                    <a:moveTo>
                      <a:pt x="0" y="0"/>
                    </a:moveTo>
                    <a:lnTo>
                      <a:pt x="5632977" y="0"/>
                    </a:lnTo>
                    <a:lnTo>
                      <a:pt x="5632977" y="730397"/>
                    </a:lnTo>
                    <a:lnTo>
                      <a:pt x="0" y="730397"/>
                    </a:ln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21" name="Freeform: Shape 21">
                <a:extLst>
                  <a:ext uri="{FF2B5EF4-FFF2-40B4-BE49-F238E27FC236}">
                    <a16:creationId xmlns:a16="http://schemas.microsoft.com/office/drawing/2014/main" id="{03192312-6701-4775-A5D9-47BFCC10A0F3}"/>
                  </a:ext>
                </a:extLst>
              </p:cNvPr>
              <p:cNvSpPr/>
              <p:nvPr/>
            </p:nvSpPr>
            <p:spPr>
              <a:xfrm>
                <a:off x="6214587" y="3079430"/>
                <a:ext cx="490174" cy="753378"/>
              </a:xfrm>
              <a:custGeom>
                <a:avLst/>
                <a:gdLst/>
                <a:ahLst/>
                <a:cxnLst/>
                <a:rect l="l" t="t" r="r" b="b"/>
                <a:pathLst>
                  <a:path w="326157" h="501291">
                    <a:moveTo>
                      <a:pt x="158391" y="0"/>
                    </a:moveTo>
                    <a:cubicBezTo>
                      <a:pt x="204602" y="0"/>
                      <a:pt x="241660" y="14734"/>
                      <a:pt x="269565" y="44202"/>
                    </a:cubicBezTo>
                    <a:cubicBezTo>
                      <a:pt x="292559" y="68312"/>
                      <a:pt x="304056" y="95548"/>
                      <a:pt x="304056" y="125909"/>
                    </a:cubicBezTo>
                    <a:cubicBezTo>
                      <a:pt x="304056" y="168995"/>
                      <a:pt x="280504" y="203374"/>
                      <a:pt x="233400" y="229047"/>
                    </a:cubicBezTo>
                    <a:cubicBezTo>
                      <a:pt x="261528" y="235074"/>
                      <a:pt x="284020" y="248581"/>
                      <a:pt x="300875" y="269565"/>
                    </a:cubicBezTo>
                    <a:cubicBezTo>
                      <a:pt x="317730" y="290550"/>
                      <a:pt x="326157" y="315888"/>
                      <a:pt x="326157" y="345579"/>
                    </a:cubicBezTo>
                    <a:cubicBezTo>
                      <a:pt x="326157" y="388665"/>
                      <a:pt x="310418" y="425388"/>
                      <a:pt x="278941" y="455749"/>
                    </a:cubicBezTo>
                    <a:cubicBezTo>
                      <a:pt x="247464" y="486110"/>
                      <a:pt x="208285" y="501291"/>
                      <a:pt x="161404" y="501291"/>
                    </a:cubicBezTo>
                    <a:cubicBezTo>
                      <a:pt x="116979" y="501291"/>
                      <a:pt x="80144" y="488510"/>
                      <a:pt x="50899" y="462949"/>
                    </a:cubicBezTo>
                    <a:cubicBezTo>
                      <a:pt x="21655" y="437388"/>
                      <a:pt x="4688" y="403957"/>
                      <a:pt x="0" y="362657"/>
                    </a:cubicBezTo>
                    <a:lnTo>
                      <a:pt x="91083" y="351607"/>
                    </a:lnTo>
                    <a:cubicBezTo>
                      <a:pt x="93985" y="374824"/>
                      <a:pt x="101799" y="392572"/>
                      <a:pt x="114523" y="404850"/>
                    </a:cubicBezTo>
                    <a:cubicBezTo>
                      <a:pt x="127248" y="417128"/>
                      <a:pt x="142652" y="423268"/>
                      <a:pt x="160735" y="423268"/>
                    </a:cubicBezTo>
                    <a:cubicBezTo>
                      <a:pt x="180157" y="423268"/>
                      <a:pt x="196509" y="415901"/>
                      <a:pt x="209792" y="401167"/>
                    </a:cubicBezTo>
                    <a:cubicBezTo>
                      <a:pt x="223075" y="386433"/>
                      <a:pt x="229716" y="366564"/>
                      <a:pt x="229716" y="341561"/>
                    </a:cubicBezTo>
                    <a:cubicBezTo>
                      <a:pt x="229716" y="317897"/>
                      <a:pt x="223354" y="299145"/>
                      <a:pt x="210629" y="285304"/>
                    </a:cubicBezTo>
                    <a:cubicBezTo>
                      <a:pt x="197904" y="271463"/>
                      <a:pt x="182389" y="264542"/>
                      <a:pt x="164083" y="264542"/>
                    </a:cubicBezTo>
                    <a:cubicBezTo>
                      <a:pt x="152028" y="264542"/>
                      <a:pt x="137629" y="266886"/>
                      <a:pt x="120886" y="271575"/>
                    </a:cubicBezTo>
                    <a:lnTo>
                      <a:pt x="131267" y="194891"/>
                    </a:lnTo>
                    <a:cubicBezTo>
                      <a:pt x="156716" y="195561"/>
                      <a:pt x="176138" y="190035"/>
                      <a:pt x="189533" y="178315"/>
                    </a:cubicBezTo>
                    <a:cubicBezTo>
                      <a:pt x="202927" y="166595"/>
                      <a:pt x="209625" y="151024"/>
                      <a:pt x="209625" y="131602"/>
                    </a:cubicBezTo>
                    <a:cubicBezTo>
                      <a:pt x="209625" y="115082"/>
                      <a:pt x="204713" y="101910"/>
                      <a:pt x="194891" y="92088"/>
                    </a:cubicBezTo>
                    <a:cubicBezTo>
                      <a:pt x="185068" y="82265"/>
                      <a:pt x="172008" y="77354"/>
                      <a:pt x="155712" y="77354"/>
                    </a:cubicBezTo>
                    <a:cubicBezTo>
                      <a:pt x="139638" y="77354"/>
                      <a:pt x="125909" y="82935"/>
                      <a:pt x="114523" y="94097"/>
                    </a:cubicBezTo>
                    <a:cubicBezTo>
                      <a:pt x="103138" y="105259"/>
                      <a:pt x="96217" y="121556"/>
                      <a:pt x="93762" y="142987"/>
                    </a:cubicBezTo>
                    <a:lnTo>
                      <a:pt x="7032" y="128253"/>
                    </a:lnTo>
                    <a:cubicBezTo>
                      <a:pt x="13060" y="98562"/>
                      <a:pt x="22157" y="74842"/>
                      <a:pt x="34324" y="57095"/>
                    </a:cubicBezTo>
                    <a:cubicBezTo>
                      <a:pt x="46490" y="39347"/>
                      <a:pt x="63457" y="25394"/>
                      <a:pt x="85223" y="15237"/>
                    </a:cubicBezTo>
                    <a:cubicBezTo>
                      <a:pt x="106989" y="5079"/>
                      <a:pt x="131378" y="0"/>
                      <a:pt x="158391" y="0"/>
                    </a:cubicBezTo>
                    <a:close/>
                  </a:path>
                </a:pathLst>
              </a:custGeom>
              <a:solidFill>
                <a:schemeClr val="accent4"/>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extBox 38">
              <a:extLst>
                <a:ext uri="{FF2B5EF4-FFF2-40B4-BE49-F238E27FC236}">
                  <a16:creationId xmlns:a16="http://schemas.microsoft.com/office/drawing/2014/main" id="{E219F6DD-D586-46EE-82BB-6EF4544C7E78}"/>
                </a:ext>
              </a:extLst>
            </p:cNvPr>
            <p:cNvSpPr txBox="1"/>
            <p:nvPr/>
          </p:nvSpPr>
          <p:spPr>
            <a:xfrm>
              <a:off x="7002238" y="3485894"/>
              <a:ext cx="4880760" cy="477054"/>
            </a:xfrm>
            <a:prstGeom prst="rect">
              <a:avLst/>
            </a:prstGeom>
            <a:noFill/>
          </p:spPr>
          <p:txBody>
            <a:bodyPr wrap="square" rtlCol="0" anchor="ctr">
              <a:spAutoFit/>
            </a:bodyPr>
            <a:lstStyle>
              <a:defPPr>
                <a:defRPr lang="en-US"/>
              </a:defPPr>
              <a:lvl1pPr>
                <a:defRPr sz="2500">
                  <a:solidFill>
                    <a:schemeClr val="bg1"/>
                  </a:solidFill>
                  <a:ea typeface="FZShuTi" pitchFamily="2" charset="-122"/>
                  <a:cs typeface="Arial" pitchFamily="34" charset="0"/>
                </a:defRPr>
              </a:lvl1pPr>
            </a:lstStyle>
            <a:p>
              <a:r>
                <a:rPr lang="en-US" altLang="ko-KR" b="1" dirty="0"/>
                <a:t>The Analyst Team</a:t>
              </a:r>
              <a:endParaRPr lang="ko-KR" altLang="en-US" b="1" dirty="0"/>
            </a:p>
          </p:txBody>
        </p:sp>
      </p:grpSp>
      <p:grpSp>
        <p:nvGrpSpPr>
          <p:cNvPr id="44" name="Group 43">
            <a:extLst>
              <a:ext uri="{FF2B5EF4-FFF2-40B4-BE49-F238E27FC236}">
                <a16:creationId xmlns:a16="http://schemas.microsoft.com/office/drawing/2014/main" id="{FD245BEC-3FEC-DB1F-5B69-02EB10BBEFF3}"/>
              </a:ext>
            </a:extLst>
          </p:cNvPr>
          <p:cNvGrpSpPr/>
          <p:nvPr/>
        </p:nvGrpSpPr>
        <p:grpSpPr>
          <a:xfrm>
            <a:off x="5457568" y="4615482"/>
            <a:ext cx="7086158" cy="740795"/>
            <a:chOff x="5457568" y="4615482"/>
            <a:chExt cx="7086158" cy="740795"/>
          </a:xfrm>
        </p:grpSpPr>
        <p:grpSp>
          <p:nvGrpSpPr>
            <p:cNvPr id="22" name="Group 22">
              <a:extLst>
                <a:ext uri="{FF2B5EF4-FFF2-40B4-BE49-F238E27FC236}">
                  <a16:creationId xmlns:a16="http://schemas.microsoft.com/office/drawing/2014/main" id="{E569440F-4DEA-47DE-8EB1-5DAE3746CE87}"/>
                </a:ext>
              </a:extLst>
            </p:cNvPr>
            <p:cNvGrpSpPr/>
            <p:nvPr/>
          </p:nvGrpSpPr>
          <p:grpSpPr>
            <a:xfrm>
              <a:off x="5457568" y="4615482"/>
              <a:ext cx="5977413" cy="740795"/>
              <a:chOff x="6214587" y="4304833"/>
              <a:chExt cx="5977413" cy="740795"/>
            </a:xfrm>
          </p:grpSpPr>
          <p:sp>
            <p:nvSpPr>
              <p:cNvPr id="23" name="Freeform: Shape 23">
                <a:extLst>
                  <a:ext uri="{FF2B5EF4-FFF2-40B4-BE49-F238E27FC236}">
                    <a16:creationId xmlns:a16="http://schemas.microsoft.com/office/drawing/2014/main" id="{EA1B2D8F-BA13-4C23-9CAB-C9E78A78CA63}"/>
                  </a:ext>
                </a:extLst>
              </p:cNvPr>
              <p:cNvSpPr/>
              <p:nvPr/>
            </p:nvSpPr>
            <p:spPr>
              <a:xfrm>
                <a:off x="6610432" y="4314732"/>
                <a:ext cx="5581568" cy="730397"/>
              </a:xfrm>
              <a:custGeom>
                <a:avLst/>
                <a:gdLst>
                  <a:gd name="connsiteX0" fmla="*/ 0 w 5581568"/>
                  <a:gd name="connsiteY0" fmla="*/ 0 h 730397"/>
                  <a:gd name="connsiteX1" fmla="*/ 5581568 w 5581568"/>
                  <a:gd name="connsiteY1" fmla="*/ 0 h 730397"/>
                  <a:gd name="connsiteX2" fmla="*/ 5581568 w 5581568"/>
                  <a:gd name="connsiteY2" fmla="*/ 730397 h 730397"/>
                  <a:gd name="connsiteX3" fmla="*/ 0 w 5581568"/>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581568" h="730397">
                    <a:moveTo>
                      <a:pt x="0" y="0"/>
                    </a:moveTo>
                    <a:lnTo>
                      <a:pt x="5581568" y="0"/>
                    </a:lnTo>
                    <a:lnTo>
                      <a:pt x="5581568" y="730397"/>
                    </a:lnTo>
                    <a:lnTo>
                      <a:pt x="0" y="730397"/>
                    </a:lnTo>
                    <a:close/>
                  </a:path>
                </a:pathLst>
              </a:cu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24" name="Freeform: Shape 24">
                <a:extLst>
                  <a:ext uri="{FF2B5EF4-FFF2-40B4-BE49-F238E27FC236}">
                    <a16:creationId xmlns:a16="http://schemas.microsoft.com/office/drawing/2014/main" id="{34B3F718-B0F9-4A07-B543-C13947069E0A}"/>
                  </a:ext>
                </a:extLst>
              </p:cNvPr>
              <p:cNvSpPr/>
              <p:nvPr/>
            </p:nvSpPr>
            <p:spPr>
              <a:xfrm>
                <a:off x="6214587" y="4304833"/>
                <a:ext cx="530433" cy="740795"/>
              </a:xfrm>
              <a:custGeom>
                <a:avLst/>
                <a:gdLst/>
                <a:ahLst/>
                <a:cxnLst/>
                <a:rect l="l" t="t" r="r" b="b"/>
                <a:pathLst>
                  <a:path w="352946" h="492919">
                    <a:moveTo>
                      <a:pt x="200919" y="143657"/>
                    </a:moveTo>
                    <a:lnTo>
                      <a:pt x="88069" y="311423"/>
                    </a:lnTo>
                    <a:lnTo>
                      <a:pt x="200919" y="311423"/>
                    </a:lnTo>
                    <a:close/>
                    <a:moveTo>
                      <a:pt x="212974" y="0"/>
                    </a:moveTo>
                    <a:lnTo>
                      <a:pt x="292001" y="0"/>
                    </a:lnTo>
                    <a:lnTo>
                      <a:pt x="292001" y="311423"/>
                    </a:lnTo>
                    <a:lnTo>
                      <a:pt x="352946" y="311423"/>
                    </a:lnTo>
                    <a:lnTo>
                      <a:pt x="352946" y="394135"/>
                    </a:lnTo>
                    <a:lnTo>
                      <a:pt x="292001" y="394135"/>
                    </a:lnTo>
                    <a:lnTo>
                      <a:pt x="292001" y="492919"/>
                    </a:lnTo>
                    <a:lnTo>
                      <a:pt x="200919" y="492919"/>
                    </a:lnTo>
                    <a:lnTo>
                      <a:pt x="200919" y="394135"/>
                    </a:lnTo>
                    <a:lnTo>
                      <a:pt x="0" y="394135"/>
                    </a:lnTo>
                    <a:lnTo>
                      <a:pt x="0" y="311758"/>
                    </a:lnTo>
                    <a:close/>
                  </a:path>
                </a:pathLst>
              </a:custGeom>
              <a:solidFill>
                <a:schemeClr val="accent6"/>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9C909A7B-7B31-4889-925F-670687E1CCBC}"/>
                </a:ext>
              </a:extLst>
            </p:cNvPr>
            <p:cNvSpPr txBox="1"/>
            <p:nvPr/>
          </p:nvSpPr>
          <p:spPr>
            <a:xfrm>
              <a:off x="7662966" y="4768895"/>
              <a:ext cx="4880760" cy="477054"/>
            </a:xfrm>
            <a:prstGeom prst="rect">
              <a:avLst/>
            </a:prstGeom>
            <a:noFill/>
          </p:spPr>
          <p:txBody>
            <a:bodyPr wrap="square" rtlCol="0" anchor="ctr">
              <a:spAutoFit/>
            </a:bodyPr>
            <a:lstStyle>
              <a:defPPr>
                <a:defRPr lang="en-US"/>
              </a:defPPr>
              <a:lvl1pPr>
                <a:defRPr sz="2500">
                  <a:solidFill>
                    <a:schemeClr val="bg1"/>
                  </a:solidFill>
                  <a:ea typeface="FZShuTi" pitchFamily="2" charset="-122"/>
                  <a:cs typeface="Arial" pitchFamily="34" charset="0"/>
                </a:defRPr>
              </a:lvl1pPr>
            </a:lstStyle>
            <a:p>
              <a:r>
                <a:rPr lang="en-US" altLang="ko-KR" b="1" dirty="0"/>
                <a:t>Process</a:t>
              </a:r>
              <a:endParaRPr lang="ko-KR" altLang="en-US" b="1" dirty="0"/>
            </a:p>
          </p:txBody>
        </p:sp>
      </p:grpSp>
      <p:grpSp>
        <p:nvGrpSpPr>
          <p:cNvPr id="45" name="Group 44">
            <a:extLst>
              <a:ext uri="{FF2B5EF4-FFF2-40B4-BE49-F238E27FC236}">
                <a16:creationId xmlns:a16="http://schemas.microsoft.com/office/drawing/2014/main" id="{2FEF8B9E-ADA5-CCEE-5F36-0D00F2AE2619}"/>
              </a:ext>
            </a:extLst>
          </p:cNvPr>
          <p:cNvGrpSpPr/>
          <p:nvPr/>
        </p:nvGrpSpPr>
        <p:grpSpPr>
          <a:xfrm>
            <a:off x="5457568" y="5713598"/>
            <a:ext cx="7086158" cy="839742"/>
            <a:chOff x="5457568" y="5713598"/>
            <a:chExt cx="7086158" cy="839742"/>
          </a:xfrm>
        </p:grpSpPr>
        <p:pic>
          <p:nvPicPr>
            <p:cNvPr id="12" name="Picture 11">
              <a:extLst>
                <a:ext uri="{FF2B5EF4-FFF2-40B4-BE49-F238E27FC236}">
                  <a16:creationId xmlns:a16="http://schemas.microsoft.com/office/drawing/2014/main" id="{EC7D350C-8410-002F-D65D-3903288227E0}"/>
                </a:ext>
              </a:extLst>
            </p:cNvPr>
            <p:cNvPicPr>
              <a:picLocks noChangeAspect="1"/>
            </p:cNvPicPr>
            <p:nvPr/>
          </p:nvPicPr>
          <p:blipFill>
            <a:blip r:embed="rId2"/>
            <a:stretch>
              <a:fillRect/>
            </a:stretch>
          </p:blipFill>
          <p:spPr>
            <a:xfrm>
              <a:off x="5457568" y="5713598"/>
              <a:ext cx="5977413" cy="839742"/>
            </a:xfrm>
            <a:prstGeom prst="rect">
              <a:avLst/>
            </a:prstGeom>
          </p:spPr>
        </p:pic>
        <p:sp>
          <p:nvSpPr>
            <p:cNvPr id="14" name="TextBox 13">
              <a:extLst>
                <a:ext uri="{FF2B5EF4-FFF2-40B4-BE49-F238E27FC236}">
                  <a16:creationId xmlns:a16="http://schemas.microsoft.com/office/drawing/2014/main" id="{22FB6375-FF38-6119-65CD-35C3D9330463}"/>
                </a:ext>
              </a:extLst>
            </p:cNvPr>
            <p:cNvSpPr txBox="1"/>
            <p:nvPr/>
          </p:nvSpPr>
          <p:spPr>
            <a:xfrm>
              <a:off x="7662966" y="5894942"/>
              <a:ext cx="4880760" cy="477054"/>
            </a:xfrm>
            <a:prstGeom prst="rect">
              <a:avLst/>
            </a:prstGeom>
            <a:noFill/>
          </p:spPr>
          <p:txBody>
            <a:bodyPr wrap="square" rtlCol="0" anchor="ctr">
              <a:spAutoFit/>
            </a:bodyPr>
            <a:lstStyle>
              <a:defPPr>
                <a:defRPr lang="en-US"/>
              </a:defPPr>
              <a:lvl1pPr>
                <a:defRPr sz="2500">
                  <a:solidFill>
                    <a:schemeClr val="bg1"/>
                  </a:solidFill>
                  <a:ea typeface="FZShuTi" pitchFamily="2" charset="-122"/>
                  <a:cs typeface="Arial" pitchFamily="34" charset="0"/>
                </a:defRPr>
              </a:lvl1pPr>
            </a:lstStyle>
            <a:p>
              <a:r>
                <a:rPr lang="en-US" altLang="ko-KR" b="1" dirty="0"/>
                <a:t>Summary</a:t>
              </a:r>
              <a:endParaRPr lang="ko-KR" altLang="en-US" b="1" dirty="0"/>
            </a:p>
          </p:txBody>
        </p:sp>
      </p:grpSp>
    </p:spTree>
    <p:extLst>
      <p:ext uri="{BB962C8B-B14F-4D97-AF65-F5344CB8AC3E}">
        <p14:creationId xmlns:p14="http://schemas.microsoft.com/office/powerpoint/2010/main" val="314882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ppt_x"/>
                                          </p:val>
                                        </p:tav>
                                        <p:tav tm="100000">
                                          <p:val>
                                            <p:strVal val="#ppt_x"/>
                                          </p:val>
                                        </p:tav>
                                      </p:tavLst>
                                    </p:anim>
                                    <p:anim calcmode="lin" valueType="num">
                                      <p:cBhvr additive="base">
                                        <p:cTn id="2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9226BF6C-11BF-4FB2-AB59-4B442A1AF30F}"/>
              </a:ext>
            </a:extLst>
          </p:cNvPr>
          <p:cNvGrpSpPr/>
          <p:nvPr/>
        </p:nvGrpSpPr>
        <p:grpSpPr>
          <a:xfrm>
            <a:off x="1" y="5038236"/>
            <a:ext cx="12191999" cy="892947"/>
            <a:chOff x="1" y="5038236"/>
            <a:chExt cx="12191999" cy="892947"/>
          </a:xfrm>
        </p:grpSpPr>
        <p:sp>
          <p:nvSpPr>
            <p:cNvPr id="10" name="TextBox 9">
              <a:extLst>
                <a:ext uri="{FF2B5EF4-FFF2-40B4-BE49-F238E27FC236}">
                  <a16:creationId xmlns:a16="http://schemas.microsoft.com/office/drawing/2014/main" id="{FE2E8406-E476-4FCC-87EB-2286510252EB}"/>
                </a:ext>
              </a:extLst>
            </p:cNvPr>
            <p:cNvSpPr txBox="1"/>
            <p:nvPr/>
          </p:nvSpPr>
          <p:spPr>
            <a:xfrm>
              <a:off x="1" y="5038236"/>
              <a:ext cx="12191999"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mj-lt"/>
                  <a:cs typeface="Arial" pitchFamily="34" charset="0"/>
                </a:rPr>
                <a:t>State And Month Wise Loan Status</a:t>
              </a:r>
            </a:p>
          </p:txBody>
        </p:sp>
        <p:grpSp>
          <p:nvGrpSpPr>
            <p:cNvPr id="12" name="Group 21">
              <a:extLst>
                <a:ext uri="{FF2B5EF4-FFF2-40B4-BE49-F238E27FC236}">
                  <a16:creationId xmlns:a16="http://schemas.microsoft.com/office/drawing/2014/main" id="{D86C4096-9C8E-42FC-AA0E-C1130EFF8F47}"/>
                </a:ext>
              </a:extLst>
            </p:cNvPr>
            <p:cNvGrpSpPr/>
            <p:nvPr/>
          </p:nvGrpSpPr>
          <p:grpSpPr>
            <a:xfrm>
              <a:off x="4050030" y="5883483"/>
              <a:ext cx="4091940" cy="47700"/>
              <a:chOff x="1569493" y="491319"/>
              <a:chExt cx="7710985" cy="286603"/>
            </a:xfrm>
          </p:grpSpPr>
          <p:sp>
            <p:nvSpPr>
              <p:cNvPr id="14" name="Rectangle 16">
                <a:extLst>
                  <a:ext uri="{FF2B5EF4-FFF2-40B4-BE49-F238E27FC236}">
                    <a16:creationId xmlns:a16="http://schemas.microsoft.com/office/drawing/2014/main" id="{F28CA937-E73A-4FFC-9918-097F212EE80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7">
                <a:extLst>
                  <a:ext uri="{FF2B5EF4-FFF2-40B4-BE49-F238E27FC236}">
                    <a16:creationId xmlns:a16="http://schemas.microsoft.com/office/drawing/2014/main" id="{19E85014-748D-46F3-9011-5D6E436A9FC0}"/>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D8E8448E-6EF1-4059-8E14-D653DCB804A7}"/>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E8E9DF8F-D167-4893-BBC3-466B779321E6}"/>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C77E8A16-5B64-4819-A0BE-E16CAE4F0DCC}"/>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62890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C6C2CEDF-1EA0-EA9F-433A-87C364F55E5C}"/>
              </a:ext>
            </a:extLst>
          </p:cNvPr>
          <p:cNvSpPr txBox="1"/>
          <p:nvPr/>
        </p:nvSpPr>
        <p:spPr>
          <a:xfrm>
            <a:off x="93839" y="-48186"/>
            <a:ext cx="12192000" cy="553998"/>
          </a:xfrm>
          <a:prstGeom prst="rect">
            <a:avLst/>
          </a:prstGeom>
          <a:noFill/>
        </p:spPr>
        <p:txBody>
          <a:bodyPr wrap="square" rtlCol="0" anchor="ctr">
            <a:spAutoFit/>
          </a:bodyPr>
          <a:lstStyle/>
          <a:p>
            <a:pPr algn="ctr"/>
            <a:r>
              <a:rPr lang="en-US" altLang="ko-KR" sz="3000" b="1" dirty="0">
                <a:solidFill>
                  <a:schemeClr val="tx1">
                    <a:lumMod val="75000"/>
                    <a:lumOff val="25000"/>
                  </a:schemeClr>
                </a:solidFill>
                <a:cs typeface="Arial" pitchFamily="34" charset="0"/>
              </a:rPr>
              <a:t>State And Month Wise Loan Status</a:t>
            </a:r>
            <a:endParaRPr lang="ko-KR" altLang="en-US" sz="3000" b="1" dirty="0">
              <a:solidFill>
                <a:schemeClr val="tx1">
                  <a:lumMod val="75000"/>
                  <a:lumOff val="25000"/>
                </a:schemeClr>
              </a:solidFill>
              <a:cs typeface="Arial" pitchFamily="34" charset="0"/>
            </a:endParaRPr>
          </a:p>
        </p:txBody>
      </p:sp>
      <p:graphicFrame>
        <p:nvGraphicFramePr>
          <p:cNvPr id="2" name="state wise">
            <a:extLst>
              <a:ext uri="{FF2B5EF4-FFF2-40B4-BE49-F238E27FC236}">
                <a16:creationId xmlns:a16="http://schemas.microsoft.com/office/drawing/2014/main" id="{195210DF-2DD7-D53D-D7F8-A1E6BF9D2520}"/>
              </a:ext>
            </a:extLst>
          </p:cNvPr>
          <p:cNvGraphicFramePr>
            <a:graphicFrameLocks/>
          </p:cNvGraphicFramePr>
          <p:nvPr>
            <p:extLst>
              <p:ext uri="{D42A27DB-BD31-4B8C-83A1-F6EECF244321}">
                <p14:modId xmlns:p14="http://schemas.microsoft.com/office/powerpoint/2010/main" val="3051088541"/>
              </p:ext>
            </p:extLst>
          </p:nvPr>
        </p:nvGraphicFramePr>
        <p:xfrm>
          <a:off x="93838" y="432310"/>
          <a:ext cx="7210665" cy="2279277"/>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C2D07161-0281-F759-E84C-7AE71676D1E1}"/>
              </a:ext>
            </a:extLst>
          </p:cNvPr>
          <p:cNvSpPr/>
          <p:nvPr/>
        </p:nvSpPr>
        <p:spPr>
          <a:xfrm>
            <a:off x="7492181" y="422583"/>
            <a:ext cx="4605980" cy="2289004"/>
          </a:xfrm>
          <a:prstGeom prst="roundRect">
            <a:avLst/>
          </a:prstGeom>
          <a:noFill/>
          <a:ln>
            <a:solidFill>
              <a:schemeClr val="accent1">
                <a:lumMod val="75000"/>
              </a:schemeClr>
            </a:solidFill>
            <a:prstDash val="solid"/>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 name="Table 3">
            <a:extLst>
              <a:ext uri="{FF2B5EF4-FFF2-40B4-BE49-F238E27FC236}">
                <a16:creationId xmlns:a16="http://schemas.microsoft.com/office/drawing/2014/main" id="{A8104FAB-E9DA-0F1B-DF63-8E15FB53D3A1}"/>
              </a:ext>
            </a:extLst>
          </p:cNvPr>
          <p:cNvGraphicFramePr>
            <a:graphicFrameLocks noGrp="1"/>
          </p:cNvGraphicFramePr>
          <p:nvPr>
            <p:extLst>
              <p:ext uri="{D42A27DB-BD31-4B8C-83A1-F6EECF244321}">
                <p14:modId xmlns:p14="http://schemas.microsoft.com/office/powerpoint/2010/main" val="2271175555"/>
              </p:ext>
            </p:extLst>
          </p:nvPr>
        </p:nvGraphicFramePr>
        <p:xfrm>
          <a:off x="7590280" y="805724"/>
          <a:ext cx="4776708" cy="1653988"/>
        </p:xfrm>
        <a:graphic>
          <a:graphicData uri="http://schemas.openxmlformats.org/drawingml/2006/table">
            <a:tbl>
              <a:tblPr/>
              <a:tblGrid>
                <a:gridCol w="995673">
                  <a:extLst>
                    <a:ext uri="{9D8B030D-6E8A-4147-A177-3AD203B41FA5}">
                      <a16:colId xmlns:a16="http://schemas.microsoft.com/office/drawing/2014/main" val="190944227"/>
                    </a:ext>
                  </a:extLst>
                </a:gridCol>
                <a:gridCol w="1326979">
                  <a:extLst>
                    <a:ext uri="{9D8B030D-6E8A-4147-A177-3AD203B41FA5}">
                      <a16:colId xmlns:a16="http://schemas.microsoft.com/office/drawing/2014/main" val="1448121875"/>
                    </a:ext>
                  </a:extLst>
                </a:gridCol>
                <a:gridCol w="1470987">
                  <a:extLst>
                    <a:ext uri="{9D8B030D-6E8A-4147-A177-3AD203B41FA5}">
                      <a16:colId xmlns:a16="http://schemas.microsoft.com/office/drawing/2014/main" val="2939881374"/>
                    </a:ext>
                  </a:extLst>
                </a:gridCol>
                <a:gridCol w="983069">
                  <a:extLst>
                    <a:ext uri="{9D8B030D-6E8A-4147-A177-3AD203B41FA5}">
                      <a16:colId xmlns:a16="http://schemas.microsoft.com/office/drawing/2014/main" val="3202950945"/>
                    </a:ext>
                  </a:extLst>
                </a:gridCol>
              </a:tblGrid>
              <a:tr h="826994">
                <a:tc>
                  <a:txBody>
                    <a:bodyPr/>
                    <a:lstStyle/>
                    <a:p>
                      <a:r>
                        <a:rPr lang="en-IN" sz="1200" dirty="0">
                          <a:solidFill>
                            <a:schemeClr val="tx1"/>
                          </a:solidFill>
                          <a:latin typeface="Times New Roman" panose="02020603050405020304" pitchFamily="18" charset="0"/>
                          <a:cs typeface="Times New Roman" panose="02020603050405020304" pitchFamily="18" charset="0"/>
                        </a:rPr>
                        <a:t>36 months</a:t>
                      </a:r>
                    </a:p>
                  </a:txBody>
                  <a:tcPr anchor="ctr">
                    <a:lnL>
                      <a:noFill/>
                    </a:lnL>
                    <a:lnR>
                      <a:noFill/>
                    </a:lnR>
                    <a:lnT>
                      <a:noFill/>
                    </a:lnT>
                    <a:lnB>
                      <a:noFill/>
                    </a:lnB>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29096</a:t>
                      </a:r>
                    </a:p>
                  </a:txBody>
                  <a:tcPr anchor="ctr">
                    <a:lnL>
                      <a:noFill/>
                    </a:lnL>
                    <a:lnR>
                      <a:noFill/>
                    </a:lnR>
                    <a:lnT>
                      <a:noFill/>
                    </a:lnT>
                    <a:lnB>
                      <a:noFill/>
                    </a:lnB>
                  </a:tcPr>
                </a:tc>
                <a:tc>
                  <a:txBody>
                    <a:bodyPr/>
                    <a:lstStyle/>
                    <a:p>
                      <a:r>
                        <a:rPr lang="en-IN" sz="1200">
                          <a:solidFill>
                            <a:schemeClr val="tx1"/>
                          </a:solidFill>
                          <a:latin typeface="Times New Roman" panose="02020603050405020304" pitchFamily="18" charset="0"/>
                          <a:cs typeface="Times New Roman" panose="02020603050405020304" pitchFamily="18" charset="0"/>
                        </a:rPr>
                        <a:t>279.12M</a:t>
                      </a:r>
                    </a:p>
                  </a:txBody>
                  <a:tcPr anchor="ctr">
                    <a:lnL>
                      <a:noFill/>
                    </a:lnL>
                    <a:lnR>
                      <a:noFill/>
                    </a:lnR>
                    <a:lnT>
                      <a:noFill/>
                    </a:lnT>
                    <a:lnB>
                      <a:noFill/>
                    </a:lnB>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11%</a:t>
                      </a:r>
                    </a:p>
                  </a:txBody>
                  <a:tcPr anchor="ctr">
                    <a:lnL>
                      <a:noFill/>
                    </a:lnL>
                    <a:lnR>
                      <a:noFill/>
                    </a:lnR>
                    <a:lnT>
                      <a:noFill/>
                    </a:lnT>
                    <a:lnB>
                      <a:noFill/>
                    </a:lnB>
                  </a:tcPr>
                </a:tc>
                <a:extLst>
                  <a:ext uri="{0D108BD9-81ED-4DB2-BD59-A6C34878D82A}">
                    <a16:rowId xmlns:a16="http://schemas.microsoft.com/office/drawing/2014/main" val="997753248"/>
                  </a:ext>
                </a:extLst>
              </a:tr>
              <a:tr h="826994">
                <a:tc>
                  <a:txBody>
                    <a:bodyPr/>
                    <a:lstStyle/>
                    <a:p>
                      <a:r>
                        <a:rPr lang="en-IN" sz="1200">
                          <a:solidFill>
                            <a:schemeClr val="tx1"/>
                          </a:solidFill>
                          <a:latin typeface="Times New Roman" panose="02020603050405020304" pitchFamily="18" charset="0"/>
                          <a:cs typeface="Times New Roman" panose="02020603050405020304" pitchFamily="18" charset="0"/>
                        </a:rPr>
                        <a:t>60 months</a:t>
                      </a:r>
                    </a:p>
                  </a:txBody>
                  <a:tcPr anchor="ctr">
                    <a:lnL>
                      <a:noFill/>
                    </a:lnL>
                    <a:lnR>
                      <a:noFill/>
                    </a:lnR>
                    <a:lnT>
                      <a:noFill/>
                    </a:lnT>
                    <a:lnB>
                      <a:noFill/>
                    </a:lnB>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10621</a:t>
                      </a:r>
                    </a:p>
                  </a:txBody>
                  <a:tcPr anchor="ctr">
                    <a:lnL>
                      <a:noFill/>
                    </a:lnL>
                    <a:lnR>
                      <a:noFill/>
                    </a:lnR>
                    <a:lnT>
                      <a:noFill/>
                    </a:lnT>
                    <a:lnB>
                      <a:noFill/>
                    </a:lnB>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166.49M</a:t>
                      </a:r>
                    </a:p>
                  </a:txBody>
                  <a:tcPr anchor="ctr">
                    <a:lnL>
                      <a:noFill/>
                    </a:lnL>
                    <a:lnR>
                      <a:noFill/>
                    </a:lnR>
                    <a:lnT>
                      <a:noFill/>
                    </a:lnT>
                    <a:lnB>
                      <a:noFill/>
                    </a:lnB>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14.81%</a:t>
                      </a:r>
                    </a:p>
                  </a:txBody>
                  <a:tcPr anchor="ctr">
                    <a:lnL>
                      <a:noFill/>
                    </a:lnL>
                    <a:lnR>
                      <a:noFill/>
                    </a:lnR>
                    <a:lnT>
                      <a:noFill/>
                    </a:lnT>
                    <a:lnB>
                      <a:noFill/>
                    </a:lnB>
                  </a:tcPr>
                </a:tc>
                <a:extLst>
                  <a:ext uri="{0D108BD9-81ED-4DB2-BD59-A6C34878D82A}">
                    <a16:rowId xmlns:a16="http://schemas.microsoft.com/office/drawing/2014/main" val="4000334869"/>
                  </a:ext>
                </a:extLst>
              </a:tr>
            </a:tbl>
          </a:graphicData>
        </a:graphic>
      </p:graphicFrame>
      <p:sp>
        <p:nvSpPr>
          <p:cNvPr id="5" name="TextBox 4">
            <a:extLst>
              <a:ext uri="{FF2B5EF4-FFF2-40B4-BE49-F238E27FC236}">
                <a16:creationId xmlns:a16="http://schemas.microsoft.com/office/drawing/2014/main" id="{96F01795-46C2-6275-406E-89A09F3D4D9D}"/>
              </a:ext>
            </a:extLst>
          </p:cNvPr>
          <p:cNvSpPr txBox="1"/>
          <p:nvPr/>
        </p:nvSpPr>
        <p:spPr>
          <a:xfrm>
            <a:off x="7492181" y="524963"/>
            <a:ext cx="4699819" cy="261610"/>
          </a:xfrm>
          <a:prstGeom prst="rect">
            <a:avLst/>
          </a:prstGeom>
          <a:noFill/>
        </p:spPr>
        <p:txBody>
          <a:bodyPr wrap="square" rtlCol="0">
            <a:spAutoFit/>
          </a:bodyPr>
          <a:lstStyle/>
          <a:p>
            <a:r>
              <a:rPr lang="en-US" sz="1100" b="1" dirty="0">
                <a:solidFill>
                  <a:schemeClr val="accent1">
                    <a:lumMod val="75000"/>
                  </a:schemeClr>
                </a:solidFill>
                <a:latin typeface="Times New Roman" panose="02020603050405020304" pitchFamily="18" charset="0"/>
                <a:cs typeface="Times New Roman" panose="02020603050405020304" pitchFamily="18" charset="0"/>
              </a:rPr>
              <a:t>TERM      CUSTOMER_COUNT       LOAN_AMNT      AVG_INT_RATE</a:t>
            </a:r>
            <a:endParaRPr lang="en-IN" sz="11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BCFAEB9-231C-44EB-30F4-A73E7EB8FB40}"/>
              </a:ext>
            </a:extLst>
          </p:cNvPr>
          <p:cNvSpPr/>
          <p:nvPr/>
        </p:nvSpPr>
        <p:spPr>
          <a:xfrm>
            <a:off x="93838" y="2814647"/>
            <a:ext cx="3330963" cy="2576946"/>
          </a:xfrm>
          <a:prstGeom prst="roundRect">
            <a:avLst/>
          </a:prstGeom>
          <a:noFill/>
          <a:ln>
            <a:solidFill>
              <a:schemeClr val="accent1">
                <a:lumMod val="75000"/>
              </a:schemeClr>
            </a:solid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56544B5E-48DB-E428-AD11-6C864B6070DB}"/>
              </a:ext>
            </a:extLst>
          </p:cNvPr>
          <p:cNvGraphicFramePr>
            <a:graphicFrameLocks noGrp="1"/>
          </p:cNvGraphicFramePr>
          <p:nvPr>
            <p:extLst>
              <p:ext uri="{D42A27DB-BD31-4B8C-83A1-F6EECF244321}">
                <p14:modId xmlns:p14="http://schemas.microsoft.com/office/powerpoint/2010/main" val="2703286111"/>
              </p:ext>
            </p:extLst>
          </p:nvPr>
        </p:nvGraphicFramePr>
        <p:xfrm>
          <a:off x="1947050" y="3318251"/>
          <a:ext cx="1511300" cy="1969430"/>
        </p:xfrm>
        <a:graphic>
          <a:graphicData uri="http://schemas.openxmlformats.org/drawingml/2006/table">
            <a:tbl>
              <a:tblPr/>
              <a:tblGrid>
                <a:gridCol w="655637">
                  <a:extLst>
                    <a:ext uri="{9D8B030D-6E8A-4147-A177-3AD203B41FA5}">
                      <a16:colId xmlns:a16="http://schemas.microsoft.com/office/drawing/2014/main" val="2936923593"/>
                    </a:ext>
                  </a:extLst>
                </a:gridCol>
                <a:gridCol w="855663">
                  <a:extLst>
                    <a:ext uri="{9D8B030D-6E8A-4147-A177-3AD203B41FA5}">
                      <a16:colId xmlns:a16="http://schemas.microsoft.com/office/drawing/2014/main" val="3931667497"/>
                    </a:ext>
                  </a:extLst>
                </a:gridCol>
              </a:tblGrid>
              <a:tr h="393886">
                <a:tc>
                  <a:txBody>
                    <a:bodyPr/>
                    <a:lstStyle/>
                    <a:p>
                      <a:r>
                        <a:rPr lang="en-IN" sz="1100" b="1" dirty="0">
                          <a:latin typeface="Times New Roman" panose="02020603050405020304" pitchFamily="18" charset="0"/>
                          <a:cs typeface="Times New Roman" panose="02020603050405020304" pitchFamily="18" charset="0"/>
                        </a:rPr>
                        <a:t>IN</a:t>
                      </a:r>
                    </a:p>
                  </a:txBody>
                  <a:tcPr anchor="ctr">
                    <a:lnL>
                      <a:noFill/>
                    </a:lnL>
                    <a:lnR>
                      <a:noFill/>
                    </a:lnR>
                    <a:lnT>
                      <a:noFill/>
                    </a:lnT>
                    <a:lnB>
                      <a:noFill/>
                    </a:lnB>
                  </a:tcPr>
                </a:tc>
                <a:tc>
                  <a:txBody>
                    <a:bodyPr/>
                    <a:lstStyle/>
                    <a:p>
                      <a:r>
                        <a:rPr lang="en-IN" sz="1100" b="1" dirty="0">
                          <a:latin typeface="Times New Roman" panose="02020603050405020304" pitchFamily="18" charset="0"/>
                          <a:cs typeface="Times New Roman" panose="02020603050405020304" pitchFamily="18" charset="0"/>
                        </a:rPr>
                        <a:t>0.09M</a:t>
                      </a:r>
                    </a:p>
                  </a:txBody>
                  <a:tcPr anchor="ctr">
                    <a:lnL>
                      <a:noFill/>
                    </a:lnL>
                    <a:lnR>
                      <a:noFill/>
                    </a:lnR>
                    <a:lnT>
                      <a:noFill/>
                    </a:lnT>
                    <a:lnB>
                      <a:noFill/>
                    </a:lnB>
                  </a:tcPr>
                </a:tc>
                <a:extLst>
                  <a:ext uri="{0D108BD9-81ED-4DB2-BD59-A6C34878D82A}">
                    <a16:rowId xmlns:a16="http://schemas.microsoft.com/office/drawing/2014/main" val="3166328925"/>
                  </a:ext>
                </a:extLst>
              </a:tr>
              <a:tr h="393886">
                <a:tc>
                  <a:txBody>
                    <a:bodyPr/>
                    <a:lstStyle/>
                    <a:p>
                      <a:r>
                        <a:rPr lang="en-IN" sz="1100" b="1">
                          <a:latin typeface="Times New Roman" panose="02020603050405020304" pitchFamily="18" charset="0"/>
                          <a:cs typeface="Times New Roman" panose="02020603050405020304" pitchFamily="18" charset="0"/>
                        </a:rPr>
                        <a:t>ID</a:t>
                      </a:r>
                    </a:p>
                  </a:txBody>
                  <a:tcPr anchor="ctr">
                    <a:lnL>
                      <a:noFill/>
                    </a:lnL>
                    <a:lnR>
                      <a:noFill/>
                    </a:lnR>
                    <a:lnT>
                      <a:noFill/>
                    </a:lnT>
                    <a:lnB>
                      <a:noFill/>
                    </a:lnB>
                  </a:tcPr>
                </a:tc>
                <a:tc>
                  <a:txBody>
                    <a:bodyPr/>
                    <a:lstStyle/>
                    <a:p>
                      <a:r>
                        <a:rPr lang="en-IN" sz="1100" b="1" dirty="0">
                          <a:latin typeface="Times New Roman" panose="02020603050405020304" pitchFamily="18" charset="0"/>
                          <a:cs typeface="Times New Roman" panose="02020603050405020304" pitchFamily="18" charset="0"/>
                        </a:rPr>
                        <a:t>0.06M</a:t>
                      </a:r>
                    </a:p>
                  </a:txBody>
                  <a:tcPr anchor="ctr">
                    <a:lnL>
                      <a:noFill/>
                    </a:lnL>
                    <a:lnR>
                      <a:noFill/>
                    </a:lnR>
                    <a:lnT>
                      <a:noFill/>
                    </a:lnT>
                    <a:lnB>
                      <a:noFill/>
                    </a:lnB>
                  </a:tcPr>
                </a:tc>
                <a:extLst>
                  <a:ext uri="{0D108BD9-81ED-4DB2-BD59-A6C34878D82A}">
                    <a16:rowId xmlns:a16="http://schemas.microsoft.com/office/drawing/2014/main" val="4201973767"/>
                  </a:ext>
                </a:extLst>
              </a:tr>
              <a:tr h="393886">
                <a:tc>
                  <a:txBody>
                    <a:bodyPr/>
                    <a:lstStyle/>
                    <a:p>
                      <a:r>
                        <a:rPr lang="en-IN" sz="1100" b="1" dirty="0">
                          <a:latin typeface="Times New Roman" panose="02020603050405020304" pitchFamily="18" charset="0"/>
                          <a:cs typeface="Times New Roman" panose="02020603050405020304" pitchFamily="18" charset="0"/>
                        </a:rPr>
                        <a:t>IA</a:t>
                      </a:r>
                    </a:p>
                  </a:txBody>
                  <a:tcPr anchor="ctr">
                    <a:lnL>
                      <a:noFill/>
                    </a:lnL>
                    <a:lnR>
                      <a:noFill/>
                    </a:lnR>
                    <a:lnT>
                      <a:noFill/>
                    </a:lnT>
                    <a:lnB>
                      <a:noFill/>
                    </a:lnB>
                  </a:tcPr>
                </a:tc>
                <a:tc>
                  <a:txBody>
                    <a:bodyPr/>
                    <a:lstStyle/>
                    <a:p>
                      <a:r>
                        <a:rPr lang="en-IN" sz="1100" b="1" dirty="0">
                          <a:latin typeface="Times New Roman" panose="02020603050405020304" pitchFamily="18" charset="0"/>
                          <a:cs typeface="Times New Roman" panose="02020603050405020304" pitchFamily="18" charset="0"/>
                        </a:rPr>
                        <a:t>0.06M</a:t>
                      </a:r>
                    </a:p>
                  </a:txBody>
                  <a:tcPr anchor="ctr">
                    <a:lnL>
                      <a:noFill/>
                    </a:lnL>
                    <a:lnR>
                      <a:noFill/>
                    </a:lnR>
                    <a:lnT>
                      <a:noFill/>
                    </a:lnT>
                    <a:lnB>
                      <a:noFill/>
                    </a:lnB>
                  </a:tcPr>
                </a:tc>
                <a:extLst>
                  <a:ext uri="{0D108BD9-81ED-4DB2-BD59-A6C34878D82A}">
                    <a16:rowId xmlns:a16="http://schemas.microsoft.com/office/drawing/2014/main" val="1481064562"/>
                  </a:ext>
                </a:extLst>
              </a:tr>
              <a:tr h="393886">
                <a:tc>
                  <a:txBody>
                    <a:bodyPr/>
                    <a:lstStyle/>
                    <a:p>
                      <a:r>
                        <a:rPr lang="en-IN" sz="1100" b="1" dirty="0">
                          <a:latin typeface="Times New Roman" panose="02020603050405020304" pitchFamily="18" charset="0"/>
                          <a:cs typeface="Times New Roman" panose="02020603050405020304" pitchFamily="18" charset="0"/>
                        </a:rPr>
                        <a:t>NE</a:t>
                      </a:r>
                    </a:p>
                  </a:txBody>
                  <a:tcPr anchor="ctr">
                    <a:lnL>
                      <a:noFill/>
                    </a:lnL>
                    <a:lnR>
                      <a:noFill/>
                    </a:lnR>
                    <a:lnT>
                      <a:noFill/>
                    </a:lnT>
                    <a:lnB>
                      <a:noFill/>
                    </a:lnB>
                  </a:tcPr>
                </a:tc>
                <a:tc>
                  <a:txBody>
                    <a:bodyPr/>
                    <a:lstStyle/>
                    <a:p>
                      <a:r>
                        <a:rPr lang="en-IN" sz="1100" b="1" dirty="0">
                          <a:latin typeface="Times New Roman" panose="02020603050405020304" pitchFamily="18" charset="0"/>
                          <a:cs typeface="Times New Roman" panose="02020603050405020304" pitchFamily="18" charset="0"/>
                        </a:rPr>
                        <a:t>0.03M</a:t>
                      </a:r>
                    </a:p>
                  </a:txBody>
                  <a:tcPr anchor="ctr">
                    <a:lnL>
                      <a:noFill/>
                    </a:lnL>
                    <a:lnR>
                      <a:noFill/>
                    </a:lnR>
                    <a:lnT>
                      <a:noFill/>
                    </a:lnT>
                    <a:lnB>
                      <a:noFill/>
                    </a:lnB>
                  </a:tcPr>
                </a:tc>
                <a:extLst>
                  <a:ext uri="{0D108BD9-81ED-4DB2-BD59-A6C34878D82A}">
                    <a16:rowId xmlns:a16="http://schemas.microsoft.com/office/drawing/2014/main" val="1748878748"/>
                  </a:ext>
                </a:extLst>
              </a:tr>
              <a:tr h="393886">
                <a:tc>
                  <a:txBody>
                    <a:bodyPr/>
                    <a:lstStyle/>
                    <a:p>
                      <a:r>
                        <a:rPr lang="en-IN" sz="1100" b="1" dirty="0">
                          <a:latin typeface="Times New Roman" panose="02020603050405020304" pitchFamily="18" charset="0"/>
                          <a:cs typeface="Times New Roman" panose="02020603050405020304" pitchFamily="18" charset="0"/>
                        </a:rPr>
                        <a:t>ME</a:t>
                      </a:r>
                    </a:p>
                  </a:txBody>
                  <a:tcPr anchor="ctr">
                    <a:lnL>
                      <a:noFill/>
                    </a:lnL>
                    <a:lnR>
                      <a:noFill/>
                    </a:lnR>
                    <a:lnT>
                      <a:noFill/>
                    </a:lnT>
                    <a:lnB>
                      <a:noFill/>
                    </a:lnB>
                  </a:tcPr>
                </a:tc>
                <a:tc>
                  <a:txBody>
                    <a:bodyPr/>
                    <a:lstStyle/>
                    <a:p>
                      <a:r>
                        <a:rPr lang="en-IN" sz="1100" b="1" dirty="0">
                          <a:latin typeface="Times New Roman" panose="02020603050405020304" pitchFamily="18" charset="0"/>
                          <a:cs typeface="Times New Roman" panose="02020603050405020304" pitchFamily="18" charset="0"/>
                        </a:rPr>
                        <a:t>0.01M</a:t>
                      </a:r>
                    </a:p>
                  </a:txBody>
                  <a:tcPr anchor="ctr">
                    <a:lnL>
                      <a:noFill/>
                    </a:lnL>
                    <a:lnR>
                      <a:noFill/>
                    </a:lnR>
                    <a:lnT>
                      <a:noFill/>
                    </a:lnT>
                    <a:lnB>
                      <a:noFill/>
                    </a:lnB>
                  </a:tcPr>
                </a:tc>
                <a:extLst>
                  <a:ext uri="{0D108BD9-81ED-4DB2-BD59-A6C34878D82A}">
                    <a16:rowId xmlns:a16="http://schemas.microsoft.com/office/drawing/2014/main" val="444867338"/>
                  </a:ext>
                </a:extLst>
              </a:tr>
            </a:tbl>
          </a:graphicData>
        </a:graphic>
      </p:graphicFrame>
      <p:graphicFrame>
        <p:nvGraphicFramePr>
          <p:cNvPr id="8" name="Table 7">
            <a:extLst>
              <a:ext uri="{FF2B5EF4-FFF2-40B4-BE49-F238E27FC236}">
                <a16:creationId xmlns:a16="http://schemas.microsoft.com/office/drawing/2014/main" id="{253C3752-231B-A1A6-ACD1-A5BDD65BFC94}"/>
              </a:ext>
            </a:extLst>
          </p:cNvPr>
          <p:cNvGraphicFramePr>
            <a:graphicFrameLocks noGrp="1"/>
          </p:cNvGraphicFramePr>
          <p:nvPr>
            <p:extLst>
              <p:ext uri="{D42A27DB-BD31-4B8C-83A1-F6EECF244321}">
                <p14:modId xmlns:p14="http://schemas.microsoft.com/office/powerpoint/2010/main" val="3669894103"/>
              </p:ext>
            </p:extLst>
          </p:nvPr>
        </p:nvGraphicFramePr>
        <p:xfrm>
          <a:off x="119251" y="3337145"/>
          <a:ext cx="1686324" cy="1969430"/>
        </p:xfrm>
        <a:graphic>
          <a:graphicData uri="http://schemas.openxmlformats.org/drawingml/2006/table">
            <a:tbl>
              <a:tblPr/>
              <a:tblGrid>
                <a:gridCol w="691545">
                  <a:extLst>
                    <a:ext uri="{9D8B030D-6E8A-4147-A177-3AD203B41FA5}">
                      <a16:colId xmlns:a16="http://schemas.microsoft.com/office/drawing/2014/main" val="3727507491"/>
                    </a:ext>
                  </a:extLst>
                </a:gridCol>
                <a:gridCol w="994779">
                  <a:extLst>
                    <a:ext uri="{9D8B030D-6E8A-4147-A177-3AD203B41FA5}">
                      <a16:colId xmlns:a16="http://schemas.microsoft.com/office/drawing/2014/main" val="2236061883"/>
                    </a:ext>
                  </a:extLst>
                </a:gridCol>
              </a:tblGrid>
              <a:tr h="393886">
                <a:tc>
                  <a:txBody>
                    <a:bodyPr/>
                    <a:lstStyle/>
                    <a:p>
                      <a:r>
                        <a:rPr lang="en-IN" sz="1100" b="1" dirty="0">
                          <a:latin typeface="Times New Roman" panose="02020603050405020304" pitchFamily="18" charset="0"/>
                          <a:cs typeface="Times New Roman" panose="02020603050405020304" pitchFamily="18" charset="0"/>
                        </a:rPr>
                        <a:t>CA</a:t>
                      </a:r>
                    </a:p>
                  </a:txBody>
                  <a:tcPr anchor="ctr">
                    <a:lnL>
                      <a:noFill/>
                    </a:lnL>
                    <a:lnR>
                      <a:noFill/>
                    </a:lnR>
                    <a:lnT>
                      <a:noFill/>
                    </a:lnT>
                    <a:lnB>
                      <a:noFill/>
                    </a:lnB>
                  </a:tcPr>
                </a:tc>
                <a:tc>
                  <a:txBody>
                    <a:bodyPr/>
                    <a:lstStyle/>
                    <a:p>
                      <a:r>
                        <a:rPr lang="en-IN" sz="1100" b="1" dirty="0">
                          <a:latin typeface="Times New Roman" panose="02020603050405020304" pitchFamily="18" charset="0"/>
                          <a:cs typeface="Times New Roman" panose="02020603050405020304" pitchFamily="18" charset="0"/>
                        </a:rPr>
                        <a:t>80.36M</a:t>
                      </a:r>
                    </a:p>
                  </a:txBody>
                  <a:tcPr anchor="ctr">
                    <a:lnL>
                      <a:noFill/>
                    </a:lnL>
                    <a:lnR>
                      <a:noFill/>
                    </a:lnR>
                    <a:lnT>
                      <a:noFill/>
                    </a:lnT>
                    <a:lnB>
                      <a:noFill/>
                    </a:lnB>
                  </a:tcPr>
                </a:tc>
                <a:extLst>
                  <a:ext uri="{0D108BD9-81ED-4DB2-BD59-A6C34878D82A}">
                    <a16:rowId xmlns:a16="http://schemas.microsoft.com/office/drawing/2014/main" val="3865758654"/>
                  </a:ext>
                </a:extLst>
              </a:tr>
              <a:tr h="393886">
                <a:tc>
                  <a:txBody>
                    <a:bodyPr/>
                    <a:lstStyle/>
                    <a:p>
                      <a:r>
                        <a:rPr lang="en-IN" sz="1100" b="1" dirty="0">
                          <a:latin typeface="Times New Roman" panose="02020603050405020304" pitchFamily="18" charset="0"/>
                          <a:cs typeface="Times New Roman" panose="02020603050405020304" pitchFamily="18" charset="0"/>
                        </a:rPr>
                        <a:t>NY</a:t>
                      </a:r>
                    </a:p>
                  </a:txBody>
                  <a:tcPr anchor="ctr">
                    <a:lnL>
                      <a:noFill/>
                    </a:lnL>
                    <a:lnR>
                      <a:noFill/>
                    </a:lnR>
                    <a:lnT>
                      <a:noFill/>
                    </a:lnT>
                    <a:lnB>
                      <a:noFill/>
                    </a:lnB>
                  </a:tcPr>
                </a:tc>
                <a:tc>
                  <a:txBody>
                    <a:bodyPr/>
                    <a:lstStyle/>
                    <a:p>
                      <a:r>
                        <a:rPr lang="en-IN" sz="1100" b="1" dirty="0">
                          <a:latin typeface="Times New Roman" panose="02020603050405020304" pitchFamily="18" charset="0"/>
                          <a:cs typeface="Times New Roman" panose="02020603050405020304" pitchFamily="18" charset="0"/>
                        </a:rPr>
                        <a:t>42.97M</a:t>
                      </a:r>
                    </a:p>
                  </a:txBody>
                  <a:tcPr anchor="ctr">
                    <a:lnL>
                      <a:noFill/>
                    </a:lnL>
                    <a:lnR>
                      <a:noFill/>
                    </a:lnR>
                    <a:lnT>
                      <a:noFill/>
                    </a:lnT>
                    <a:lnB>
                      <a:noFill/>
                    </a:lnB>
                  </a:tcPr>
                </a:tc>
                <a:extLst>
                  <a:ext uri="{0D108BD9-81ED-4DB2-BD59-A6C34878D82A}">
                    <a16:rowId xmlns:a16="http://schemas.microsoft.com/office/drawing/2014/main" val="2783280326"/>
                  </a:ext>
                </a:extLst>
              </a:tr>
              <a:tr h="393886">
                <a:tc>
                  <a:txBody>
                    <a:bodyPr/>
                    <a:lstStyle/>
                    <a:p>
                      <a:r>
                        <a:rPr lang="en-IN" sz="1100" b="1">
                          <a:latin typeface="Times New Roman" panose="02020603050405020304" pitchFamily="18" charset="0"/>
                          <a:cs typeface="Times New Roman" panose="02020603050405020304" pitchFamily="18" charset="0"/>
                        </a:rPr>
                        <a:t>TX</a:t>
                      </a:r>
                    </a:p>
                  </a:txBody>
                  <a:tcPr anchor="ctr">
                    <a:lnL>
                      <a:noFill/>
                    </a:lnL>
                    <a:lnR>
                      <a:noFill/>
                    </a:lnR>
                    <a:lnT>
                      <a:noFill/>
                    </a:lnT>
                    <a:lnB>
                      <a:noFill/>
                    </a:lnB>
                  </a:tcPr>
                </a:tc>
                <a:tc>
                  <a:txBody>
                    <a:bodyPr/>
                    <a:lstStyle/>
                    <a:p>
                      <a:r>
                        <a:rPr lang="en-IN" sz="1100" b="1">
                          <a:latin typeface="Times New Roman" panose="02020603050405020304" pitchFamily="18" charset="0"/>
                          <a:cs typeface="Times New Roman" panose="02020603050405020304" pitchFamily="18" charset="0"/>
                        </a:rPr>
                        <a:t>31.90M</a:t>
                      </a:r>
                    </a:p>
                  </a:txBody>
                  <a:tcPr anchor="ctr">
                    <a:lnL>
                      <a:noFill/>
                    </a:lnL>
                    <a:lnR>
                      <a:noFill/>
                    </a:lnR>
                    <a:lnT>
                      <a:noFill/>
                    </a:lnT>
                    <a:lnB>
                      <a:noFill/>
                    </a:lnB>
                  </a:tcPr>
                </a:tc>
                <a:extLst>
                  <a:ext uri="{0D108BD9-81ED-4DB2-BD59-A6C34878D82A}">
                    <a16:rowId xmlns:a16="http://schemas.microsoft.com/office/drawing/2014/main" val="3153804809"/>
                  </a:ext>
                </a:extLst>
              </a:tr>
              <a:tr h="393886">
                <a:tc>
                  <a:txBody>
                    <a:bodyPr/>
                    <a:lstStyle/>
                    <a:p>
                      <a:r>
                        <a:rPr lang="en-IN" sz="1100" b="1">
                          <a:latin typeface="Times New Roman" panose="02020603050405020304" pitchFamily="18" charset="0"/>
                          <a:cs typeface="Times New Roman" panose="02020603050405020304" pitchFamily="18" charset="0"/>
                        </a:rPr>
                        <a:t>FL</a:t>
                      </a:r>
                    </a:p>
                  </a:txBody>
                  <a:tcPr anchor="ctr">
                    <a:lnL>
                      <a:noFill/>
                    </a:lnL>
                    <a:lnR>
                      <a:noFill/>
                    </a:lnR>
                    <a:lnT>
                      <a:noFill/>
                    </a:lnT>
                    <a:lnB>
                      <a:noFill/>
                    </a:lnB>
                  </a:tcPr>
                </a:tc>
                <a:tc>
                  <a:txBody>
                    <a:bodyPr/>
                    <a:lstStyle/>
                    <a:p>
                      <a:r>
                        <a:rPr lang="en-IN" sz="1100" b="1">
                          <a:latin typeface="Times New Roman" panose="02020603050405020304" pitchFamily="18" charset="0"/>
                          <a:cs typeface="Times New Roman" panose="02020603050405020304" pitchFamily="18" charset="0"/>
                        </a:rPr>
                        <a:t>30.87M</a:t>
                      </a:r>
                    </a:p>
                  </a:txBody>
                  <a:tcPr anchor="ctr">
                    <a:lnL>
                      <a:noFill/>
                    </a:lnL>
                    <a:lnR>
                      <a:noFill/>
                    </a:lnR>
                    <a:lnT>
                      <a:noFill/>
                    </a:lnT>
                    <a:lnB>
                      <a:noFill/>
                    </a:lnB>
                  </a:tcPr>
                </a:tc>
                <a:extLst>
                  <a:ext uri="{0D108BD9-81ED-4DB2-BD59-A6C34878D82A}">
                    <a16:rowId xmlns:a16="http://schemas.microsoft.com/office/drawing/2014/main" val="256615645"/>
                  </a:ext>
                </a:extLst>
              </a:tr>
              <a:tr h="393886">
                <a:tc>
                  <a:txBody>
                    <a:bodyPr/>
                    <a:lstStyle/>
                    <a:p>
                      <a:r>
                        <a:rPr lang="en-IN" sz="1100" b="1">
                          <a:latin typeface="Times New Roman" panose="02020603050405020304" pitchFamily="18" charset="0"/>
                          <a:cs typeface="Times New Roman" panose="02020603050405020304" pitchFamily="18" charset="0"/>
                        </a:rPr>
                        <a:t>NJ</a:t>
                      </a:r>
                    </a:p>
                  </a:txBody>
                  <a:tcPr anchor="ctr">
                    <a:lnL>
                      <a:noFill/>
                    </a:lnL>
                    <a:lnR>
                      <a:noFill/>
                    </a:lnR>
                    <a:lnT>
                      <a:noFill/>
                    </a:lnT>
                    <a:lnB>
                      <a:noFill/>
                    </a:lnB>
                  </a:tcPr>
                </a:tc>
                <a:tc>
                  <a:txBody>
                    <a:bodyPr/>
                    <a:lstStyle/>
                    <a:p>
                      <a:r>
                        <a:rPr lang="en-IN" sz="1100" b="1" dirty="0">
                          <a:latin typeface="Times New Roman" panose="02020603050405020304" pitchFamily="18" charset="0"/>
                          <a:cs typeface="Times New Roman" panose="02020603050405020304" pitchFamily="18" charset="0"/>
                        </a:rPr>
                        <a:t>21.93M</a:t>
                      </a:r>
                    </a:p>
                  </a:txBody>
                  <a:tcPr anchor="ctr">
                    <a:lnL>
                      <a:noFill/>
                    </a:lnL>
                    <a:lnR>
                      <a:noFill/>
                    </a:lnR>
                    <a:lnT>
                      <a:noFill/>
                    </a:lnT>
                    <a:lnB>
                      <a:noFill/>
                    </a:lnB>
                  </a:tcPr>
                </a:tc>
                <a:extLst>
                  <a:ext uri="{0D108BD9-81ED-4DB2-BD59-A6C34878D82A}">
                    <a16:rowId xmlns:a16="http://schemas.microsoft.com/office/drawing/2014/main" val="1891563490"/>
                  </a:ext>
                </a:extLst>
              </a:tr>
            </a:tbl>
          </a:graphicData>
        </a:graphic>
      </p:graphicFrame>
      <p:sp>
        <p:nvSpPr>
          <p:cNvPr id="9" name="TextBox 8">
            <a:extLst>
              <a:ext uri="{FF2B5EF4-FFF2-40B4-BE49-F238E27FC236}">
                <a16:creationId xmlns:a16="http://schemas.microsoft.com/office/drawing/2014/main" id="{D91C8E05-2F7A-BA8D-ECE0-CA1D9F6D483A}"/>
              </a:ext>
            </a:extLst>
          </p:cNvPr>
          <p:cNvSpPr txBox="1"/>
          <p:nvPr/>
        </p:nvSpPr>
        <p:spPr>
          <a:xfrm>
            <a:off x="-39486" y="2965064"/>
            <a:ext cx="1811512" cy="430887"/>
          </a:xfrm>
          <a:prstGeom prst="rect">
            <a:avLst/>
          </a:prstGeom>
          <a:noFill/>
        </p:spPr>
        <p:txBody>
          <a:bodyPr wrap="square" rtlCol="0">
            <a:spAutoFit/>
          </a:bodyPr>
          <a:lstStyle/>
          <a:p>
            <a:pPr algn="ctr"/>
            <a:r>
              <a:rPr lang="en-US" sz="1100" b="1" dirty="0">
                <a:solidFill>
                  <a:schemeClr val="accent1">
                    <a:lumMod val="75000"/>
                  </a:schemeClr>
                </a:solidFill>
                <a:latin typeface="Times New Roman" panose="02020603050405020304" pitchFamily="18" charset="0"/>
                <a:cs typeface="Times New Roman" panose="02020603050405020304" pitchFamily="18" charset="0"/>
              </a:rPr>
              <a:t>TOP 5 STATE</a:t>
            </a:r>
          </a:p>
          <a:p>
            <a:pPr algn="ctr"/>
            <a:r>
              <a:rPr lang="en-US" sz="1100" b="1" dirty="0">
                <a:solidFill>
                  <a:schemeClr val="accent1">
                    <a:lumMod val="75000"/>
                  </a:schemeClr>
                </a:solidFill>
                <a:latin typeface="Times New Roman" panose="02020603050405020304" pitchFamily="18" charset="0"/>
                <a:cs typeface="Times New Roman" panose="02020603050405020304" pitchFamily="18" charset="0"/>
              </a:rPr>
              <a:t> IN LOAN_AMNT</a:t>
            </a:r>
            <a:endParaRPr lang="en-IN" sz="11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7FD63B5-218E-C4E1-E6CC-2F6BF84F6CB4}"/>
              </a:ext>
            </a:extLst>
          </p:cNvPr>
          <p:cNvSpPr txBox="1"/>
          <p:nvPr/>
        </p:nvSpPr>
        <p:spPr>
          <a:xfrm>
            <a:off x="1772026" y="2978068"/>
            <a:ext cx="1811512" cy="430887"/>
          </a:xfrm>
          <a:prstGeom prst="rect">
            <a:avLst/>
          </a:prstGeom>
          <a:noFill/>
        </p:spPr>
        <p:txBody>
          <a:bodyPr wrap="square" rtlCol="0">
            <a:spAutoFit/>
          </a:bodyPr>
          <a:lstStyle/>
          <a:p>
            <a:pPr algn="ctr"/>
            <a:r>
              <a:rPr lang="en-US" sz="1100" b="1" dirty="0">
                <a:solidFill>
                  <a:schemeClr val="accent1">
                    <a:lumMod val="75000"/>
                  </a:schemeClr>
                </a:solidFill>
                <a:latin typeface="Times New Roman" panose="02020603050405020304" pitchFamily="18" charset="0"/>
                <a:cs typeface="Times New Roman" panose="02020603050405020304" pitchFamily="18" charset="0"/>
              </a:rPr>
              <a:t>BOTTOM 5 STATE </a:t>
            </a:r>
          </a:p>
          <a:p>
            <a:pPr algn="ctr"/>
            <a:r>
              <a:rPr lang="en-US" sz="1100" b="1" dirty="0">
                <a:solidFill>
                  <a:schemeClr val="accent1">
                    <a:lumMod val="75000"/>
                  </a:schemeClr>
                </a:solidFill>
                <a:latin typeface="Times New Roman" panose="02020603050405020304" pitchFamily="18" charset="0"/>
                <a:cs typeface="Times New Roman" panose="02020603050405020304" pitchFamily="18" charset="0"/>
              </a:rPr>
              <a:t>IN LOAN_AMNT</a:t>
            </a:r>
            <a:endParaRPr lang="en-IN" sz="1100" b="1"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B707C59F-AF79-E02A-7971-8F3F3034E5F4}"/>
              </a:ext>
            </a:extLst>
          </p:cNvPr>
          <p:cNvCxnSpPr/>
          <p:nvPr/>
        </p:nvCxnSpPr>
        <p:spPr>
          <a:xfrm>
            <a:off x="1759319" y="3013704"/>
            <a:ext cx="0" cy="2210051"/>
          </a:xfrm>
          <a:prstGeom prst="line">
            <a:avLst/>
          </a:prstGeom>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7FEF26F3-B024-10B9-DFAD-CF8379F7D127}"/>
              </a:ext>
            </a:extLst>
          </p:cNvPr>
          <p:cNvSpPr txBox="1"/>
          <p:nvPr/>
        </p:nvSpPr>
        <p:spPr>
          <a:xfrm>
            <a:off x="3545822" y="2913956"/>
            <a:ext cx="8526927" cy="4247317"/>
          </a:xfrm>
          <a:prstGeom prst="rect">
            <a:avLst/>
          </a:prstGeom>
          <a:noFill/>
        </p:spPr>
        <p:txBody>
          <a:bodyPr wrap="square">
            <a:spAutoFit/>
          </a:bodyPr>
          <a:lstStyle/>
          <a:p>
            <a:pPr algn="just">
              <a:buClr>
                <a:schemeClr val="accent1">
                  <a:lumMod val="75000"/>
                </a:schemeClr>
              </a:buClr>
            </a:pPr>
            <a:r>
              <a:rPr lang="en-US" sz="1500" b="1" dirty="0">
                <a:solidFill>
                  <a:schemeClr val="accent1">
                    <a:lumMod val="75000"/>
                  </a:schemeClr>
                </a:solidFill>
                <a:latin typeface="Times New Roman" panose="02020603050405020304" pitchFamily="18" charset="0"/>
                <a:cs typeface="Times New Roman" panose="02020603050405020304" pitchFamily="18" charset="0"/>
              </a:rPr>
              <a:t>ANALYSIS:</a:t>
            </a:r>
          </a:p>
          <a:p>
            <a:pPr marL="285750" indent="-285750" algn="just">
              <a:buClr>
                <a:schemeClr val="accent1">
                  <a:lumMod val="75000"/>
                </a:schemeClr>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 term wise loan amount, we see 36 months has attracted more customer than 60 months. Also, there is a major difference in loan amount between these terms where 36 month has </a:t>
            </a:r>
            <a:r>
              <a:rPr lang="en-US" sz="1500" dirty="0">
                <a:solidFill>
                  <a:schemeClr val="accent1">
                    <a:lumMod val="75000"/>
                  </a:schemeClr>
                </a:solidFill>
                <a:latin typeface="Times New Roman" panose="02020603050405020304" pitchFamily="18" charset="0"/>
                <a:cs typeface="Times New Roman" panose="02020603050405020304" pitchFamily="18" charset="0"/>
              </a:rPr>
              <a:t>167.45</a:t>
            </a:r>
            <a:r>
              <a:rPr lang="en-US" sz="1500" dirty="0">
                <a:latin typeface="Times New Roman" panose="02020603050405020304" pitchFamily="18" charset="0"/>
                <a:cs typeface="Times New Roman" panose="02020603050405020304" pitchFamily="18" charset="0"/>
              </a:rPr>
              <a:t> percent of  60 months terms’ loan amount. While the avg_interest rate is higher in 60 months term.</a:t>
            </a:r>
          </a:p>
          <a:p>
            <a:pPr marL="285750" indent="-285750" algn="just">
              <a:buClr>
                <a:schemeClr val="accent1">
                  <a:lumMod val="75000"/>
                </a:schemeClr>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 terms of state wise we have California at top followed by new York with </a:t>
            </a:r>
            <a:r>
              <a:rPr lang="en-US" sz="1500" dirty="0">
                <a:solidFill>
                  <a:schemeClr val="accent1">
                    <a:lumMod val="75000"/>
                  </a:schemeClr>
                </a:solidFill>
                <a:latin typeface="Times New Roman" panose="02020603050405020304" pitchFamily="18" charset="0"/>
                <a:cs typeface="Times New Roman" panose="02020603050405020304" pitchFamily="18" charset="0"/>
              </a:rPr>
              <a:t>80.36M </a:t>
            </a:r>
            <a:r>
              <a:rPr lang="en-US" sz="1500" dirty="0">
                <a:latin typeface="Times New Roman" panose="02020603050405020304" pitchFamily="18" charset="0"/>
                <a:cs typeface="Times New Roman" panose="02020603050405020304" pitchFamily="18" charset="0"/>
              </a:rPr>
              <a:t>and </a:t>
            </a:r>
            <a:r>
              <a:rPr lang="en-US" sz="1500" dirty="0">
                <a:solidFill>
                  <a:schemeClr val="accent1">
                    <a:lumMod val="75000"/>
                  </a:schemeClr>
                </a:solidFill>
                <a:latin typeface="Times New Roman" panose="02020603050405020304" pitchFamily="18" charset="0"/>
                <a:cs typeface="Times New Roman" panose="02020603050405020304" pitchFamily="18" charset="0"/>
              </a:rPr>
              <a:t>42.97M</a:t>
            </a:r>
            <a:r>
              <a:rPr lang="en-US" sz="1500" dirty="0">
                <a:latin typeface="Times New Roman" panose="02020603050405020304" pitchFamily="18" charset="0"/>
                <a:cs typeface="Times New Roman" panose="02020603050405020304" pitchFamily="18" charset="0"/>
              </a:rPr>
              <a:t> respectively.</a:t>
            </a:r>
          </a:p>
          <a:p>
            <a:pPr algn="just">
              <a:buClr>
                <a:schemeClr val="accent1">
                  <a:lumMod val="75000"/>
                </a:schemeClr>
              </a:buClr>
            </a:pPr>
            <a:r>
              <a:rPr lang="en-US" sz="1500" dirty="0">
                <a:latin typeface="Times New Roman" panose="02020603050405020304" pitchFamily="18" charset="0"/>
                <a:cs typeface="Times New Roman" panose="02020603050405020304" pitchFamily="18" charset="0"/>
              </a:rPr>
              <a:t>On the other hand, bottom state in terms of loan amount is </a:t>
            </a:r>
            <a:r>
              <a:rPr lang="en-US" sz="1500" dirty="0">
                <a:solidFill>
                  <a:schemeClr val="accent1">
                    <a:lumMod val="75000"/>
                  </a:schemeClr>
                </a:solidFill>
                <a:latin typeface="Times New Roman" panose="02020603050405020304" pitchFamily="18" charset="0"/>
                <a:cs typeface="Times New Roman" panose="02020603050405020304" pitchFamily="18" charset="0"/>
              </a:rPr>
              <a:t>Maine with only 0.01 M </a:t>
            </a:r>
            <a:r>
              <a:rPr lang="en-US" sz="1500" dirty="0">
                <a:latin typeface="Times New Roman" panose="02020603050405020304" pitchFamily="18" charset="0"/>
                <a:cs typeface="Times New Roman" panose="02020603050405020304" pitchFamily="18" charset="0"/>
              </a:rPr>
              <a:t>which can be seen in table.</a:t>
            </a:r>
          </a:p>
          <a:p>
            <a:pPr algn="just">
              <a:buClr>
                <a:schemeClr val="accent1">
                  <a:lumMod val="75000"/>
                </a:schemeClr>
              </a:buClr>
            </a:pPr>
            <a:endParaRPr lang="en-US" sz="1500" dirty="0">
              <a:latin typeface="Times New Roman" panose="02020603050405020304" pitchFamily="18" charset="0"/>
              <a:cs typeface="Times New Roman" panose="02020603050405020304" pitchFamily="18" charset="0"/>
            </a:endParaRPr>
          </a:p>
          <a:p>
            <a:pPr algn="just">
              <a:buClr>
                <a:schemeClr val="accent1">
                  <a:lumMod val="75000"/>
                </a:schemeClr>
              </a:buClr>
            </a:pPr>
            <a:r>
              <a:rPr lang="en-US" sz="1500" b="1" dirty="0">
                <a:solidFill>
                  <a:schemeClr val="accent1">
                    <a:lumMod val="75000"/>
                  </a:schemeClr>
                </a:solidFill>
                <a:latin typeface="Times New Roman" panose="02020603050405020304" pitchFamily="18" charset="0"/>
                <a:cs typeface="Times New Roman" panose="02020603050405020304" pitchFamily="18" charset="0"/>
              </a:rPr>
              <a:t>SUGGESTION:</a:t>
            </a:r>
          </a:p>
          <a:p>
            <a:pPr marL="285750" indent="-285750" algn="just">
              <a:buClr>
                <a:schemeClr val="accent1">
                  <a:lumMod val="75000"/>
                </a:schemeClr>
              </a:buClr>
              <a:buFont typeface="Arial" panose="020B0604020202020204" pitchFamily="34" charset="0"/>
              <a:buChar char="•"/>
            </a:pPr>
            <a:r>
              <a:rPr lang="en-US" sz="1500" b="0" dirty="0">
                <a:solidFill>
                  <a:schemeClr val="tx1"/>
                </a:solidFill>
                <a:latin typeface="Times New Roman" panose="02020603050405020304" pitchFamily="18" charset="0"/>
                <a:cs typeface="Times New Roman" panose="02020603050405020304" pitchFamily="18" charset="0"/>
              </a:rPr>
              <a:t>Bank needs to bring certain schemes in 60 months terms loan to attract more customer which will attract more interest as its rate are higher.</a:t>
            </a:r>
          </a:p>
          <a:p>
            <a:pPr marL="285750" indent="-285750" algn="just">
              <a:buClr>
                <a:schemeClr val="accent1">
                  <a:lumMod val="75000"/>
                </a:schemeClr>
              </a:buClr>
              <a:buFont typeface="Arial" panose="020B0604020202020204" pitchFamily="34" charset="0"/>
              <a:buChar char="•"/>
            </a:pPr>
            <a:r>
              <a:rPr lang="en-US" sz="1500" b="0" dirty="0">
                <a:solidFill>
                  <a:schemeClr val="tx1"/>
                </a:solidFill>
                <a:latin typeface="Times New Roman" panose="02020603050405020304" pitchFamily="18" charset="0"/>
                <a:cs typeface="Times New Roman" panose="02020603050405020304" pitchFamily="18" charset="0"/>
              </a:rPr>
              <a:t>Similarly in state wise need to focus on the state where loan amount is less and also the bank hasn’t attracted more customer. We can advertise our product and services in this area. We can  also bring certain scheme which will be attract  customer to get associated with the bank. And based on  the area’s specific loan requirement we can modify our terms and interest rate  to best suit the economical status of that state.</a:t>
            </a:r>
          </a:p>
          <a:p>
            <a:pPr algn="just">
              <a:buClr>
                <a:schemeClr val="accent1">
                  <a:lumMod val="75000"/>
                </a:schemeClr>
              </a:buClr>
            </a:pPr>
            <a:endParaRPr lang="en-US" sz="15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88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9226BF6C-11BF-4FB2-AB59-4B442A1AF30F}"/>
              </a:ext>
            </a:extLst>
          </p:cNvPr>
          <p:cNvGrpSpPr/>
          <p:nvPr/>
        </p:nvGrpSpPr>
        <p:grpSpPr>
          <a:xfrm>
            <a:off x="1" y="5038236"/>
            <a:ext cx="12191999" cy="892947"/>
            <a:chOff x="1" y="5038236"/>
            <a:chExt cx="12191999" cy="892947"/>
          </a:xfrm>
        </p:grpSpPr>
        <p:sp>
          <p:nvSpPr>
            <p:cNvPr id="10" name="TextBox 9">
              <a:extLst>
                <a:ext uri="{FF2B5EF4-FFF2-40B4-BE49-F238E27FC236}">
                  <a16:creationId xmlns:a16="http://schemas.microsoft.com/office/drawing/2014/main" id="{FE2E8406-E476-4FCC-87EB-2286510252EB}"/>
                </a:ext>
              </a:extLst>
            </p:cNvPr>
            <p:cNvSpPr txBox="1"/>
            <p:nvPr/>
          </p:nvSpPr>
          <p:spPr>
            <a:xfrm>
              <a:off x="1" y="5038236"/>
              <a:ext cx="12191999"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mj-lt"/>
                  <a:cs typeface="Arial" pitchFamily="34" charset="0"/>
                </a:rPr>
                <a:t>Home Ownership Vs Last Payment Date</a:t>
              </a:r>
            </a:p>
          </p:txBody>
        </p:sp>
        <p:grpSp>
          <p:nvGrpSpPr>
            <p:cNvPr id="12" name="Group 21">
              <a:extLst>
                <a:ext uri="{FF2B5EF4-FFF2-40B4-BE49-F238E27FC236}">
                  <a16:creationId xmlns:a16="http://schemas.microsoft.com/office/drawing/2014/main" id="{D86C4096-9C8E-42FC-AA0E-C1130EFF8F47}"/>
                </a:ext>
              </a:extLst>
            </p:cNvPr>
            <p:cNvGrpSpPr/>
            <p:nvPr/>
          </p:nvGrpSpPr>
          <p:grpSpPr>
            <a:xfrm>
              <a:off x="4050030" y="5883483"/>
              <a:ext cx="4091940" cy="47700"/>
              <a:chOff x="1569493" y="491319"/>
              <a:chExt cx="7710985" cy="286603"/>
            </a:xfrm>
          </p:grpSpPr>
          <p:sp>
            <p:nvSpPr>
              <p:cNvPr id="14" name="Rectangle 16">
                <a:extLst>
                  <a:ext uri="{FF2B5EF4-FFF2-40B4-BE49-F238E27FC236}">
                    <a16:creationId xmlns:a16="http://schemas.microsoft.com/office/drawing/2014/main" id="{F28CA937-E73A-4FFC-9918-097F212EE80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7">
                <a:extLst>
                  <a:ext uri="{FF2B5EF4-FFF2-40B4-BE49-F238E27FC236}">
                    <a16:creationId xmlns:a16="http://schemas.microsoft.com/office/drawing/2014/main" id="{19E85014-748D-46F3-9011-5D6E436A9FC0}"/>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D8E8448E-6EF1-4059-8E14-D653DCB804A7}"/>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E8E9DF8F-D167-4893-BBC3-466B779321E6}"/>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C77E8A16-5B64-4819-A0BE-E16CAE4F0DCC}"/>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25748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C6C2CEDF-1EA0-EA9F-433A-87C364F55E5C}"/>
              </a:ext>
            </a:extLst>
          </p:cNvPr>
          <p:cNvSpPr txBox="1"/>
          <p:nvPr/>
        </p:nvSpPr>
        <p:spPr>
          <a:xfrm>
            <a:off x="93839" y="-48186"/>
            <a:ext cx="12192000" cy="553998"/>
          </a:xfrm>
          <a:prstGeom prst="rect">
            <a:avLst/>
          </a:prstGeom>
          <a:noFill/>
        </p:spPr>
        <p:txBody>
          <a:bodyPr wrap="square" rtlCol="0" anchor="ctr">
            <a:spAutoFit/>
          </a:bodyPr>
          <a:lstStyle/>
          <a:p>
            <a:pPr algn="ctr"/>
            <a:r>
              <a:rPr lang="en-US" altLang="ko-KR" sz="3000" b="1" dirty="0">
                <a:solidFill>
                  <a:schemeClr val="tx1">
                    <a:lumMod val="75000"/>
                    <a:lumOff val="25000"/>
                  </a:schemeClr>
                </a:solidFill>
                <a:cs typeface="Arial" pitchFamily="34" charset="0"/>
              </a:rPr>
              <a:t>Home Ownership Vs Last Payment Date</a:t>
            </a:r>
            <a:endParaRPr lang="ko-KR" altLang="en-US" sz="3000" b="1" dirty="0">
              <a:solidFill>
                <a:schemeClr val="tx1">
                  <a:lumMod val="75000"/>
                  <a:lumOff val="25000"/>
                </a:schemeClr>
              </a:solidFill>
              <a:cs typeface="Arial" pitchFamily="34" charset="0"/>
            </a:endParaRPr>
          </a:p>
        </p:txBody>
      </p:sp>
      <p:graphicFrame>
        <p:nvGraphicFramePr>
          <p:cNvPr id="2" name="home ownership">
            <a:extLst>
              <a:ext uri="{FF2B5EF4-FFF2-40B4-BE49-F238E27FC236}">
                <a16:creationId xmlns:a16="http://schemas.microsoft.com/office/drawing/2014/main" id="{FBC2D92F-B89C-48FD-B494-F9BBAA156DB4}"/>
              </a:ext>
            </a:extLst>
          </p:cNvPr>
          <p:cNvGraphicFramePr>
            <a:graphicFrameLocks/>
          </p:cNvGraphicFramePr>
          <p:nvPr>
            <p:extLst>
              <p:ext uri="{D42A27DB-BD31-4B8C-83A1-F6EECF244321}">
                <p14:modId xmlns:p14="http://schemas.microsoft.com/office/powerpoint/2010/main" val="190066675"/>
              </p:ext>
            </p:extLst>
          </p:nvPr>
        </p:nvGraphicFramePr>
        <p:xfrm>
          <a:off x="93839" y="451009"/>
          <a:ext cx="11900365" cy="246728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FD73119-5713-0BC8-5F0B-8038AED2ACC5}"/>
              </a:ext>
            </a:extLst>
          </p:cNvPr>
          <p:cNvSpPr txBox="1"/>
          <p:nvPr/>
        </p:nvSpPr>
        <p:spPr>
          <a:xfrm>
            <a:off x="273319" y="3291839"/>
            <a:ext cx="11720886" cy="3431709"/>
          </a:xfrm>
          <a:prstGeom prst="rect">
            <a:avLst/>
          </a:prstGeom>
          <a:noFill/>
          <a:ln>
            <a:solidFill>
              <a:schemeClr val="bg1"/>
            </a:solidFill>
          </a:ln>
        </p:spPr>
        <p:txBody>
          <a:bodyPr wrap="square" rtlCol="0">
            <a:spAutoFit/>
          </a:bodyPr>
          <a:lstStyle/>
          <a:p>
            <a:pPr algn="just"/>
            <a:r>
              <a:rPr lang="en-US" sz="1550" dirty="0">
                <a:latin typeface="Times New Roman" panose="02020603050405020304" pitchFamily="18" charset="0"/>
                <a:cs typeface="Times New Roman" panose="02020603050405020304" pitchFamily="18" charset="0"/>
              </a:rPr>
              <a:t>In this KPI we have last payment amount for Home ownership w.r.t the last payment date.</a:t>
            </a:r>
          </a:p>
          <a:p>
            <a:pPr marL="285750" indent="-285750" algn="just">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This chart illustrates the distribution of home ownership types (</a:t>
            </a:r>
            <a:r>
              <a:rPr lang="en-US" sz="1550" b="1" dirty="0">
                <a:solidFill>
                  <a:schemeClr val="accent1">
                    <a:lumMod val="75000"/>
                  </a:schemeClr>
                </a:solidFill>
                <a:latin typeface="Times New Roman" panose="02020603050405020304" pitchFamily="18" charset="0"/>
                <a:cs typeface="Times New Roman" panose="02020603050405020304" pitchFamily="18" charset="0"/>
              </a:rPr>
              <a:t>own , rent , mortgage </a:t>
            </a:r>
            <a:r>
              <a:rPr lang="en-US" sz="1550" dirty="0">
                <a:latin typeface="Times New Roman" panose="02020603050405020304" pitchFamily="18" charset="0"/>
                <a:cs typeface="Times New Roman" panose="02020603050405020304" pitchFamily="18" charset="0"/>
              </a:rPr>
              <a:t>) across different year along with the last payment amount.</a:t>
            </a:r>
          </a:p>
          <a:p>
            <a:pPr marL="285750" indent="-285750" algn="just">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It provides insights into the housing market dynamics and financial behavior of  customers.</a:t>
            </a:r>
          </a:p>
          <a:p>
            <a:pPr marL="285750" indent="-285750" algn="just">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We see that in the year </a:t>
            </a:r>
            <a:r>
              <a:rPr lang="en-US" sz="1550" dirty="0">
                <a:solidFill>
                  <a:schemeClr val="accent1">
                    <a:lumMod val="75000"/>
                  </a:schemeClr>
                </a:solidFill>
                <a:latin typeface="Times New Roman" panose="02020603050405020304" pitchFamily="18" charset="0"/>
                <a:cs typeface="Times New Roman" panose="02020603050405020304" pitchFamily="18" charset="0"/>
              </a:rPr>
              <a:t>2012 </a:t>
            </a:r>
            <a:r>
              <a:rPr lang="en-US" sz="1550" dirty="0">
                <a:latin typeface="Times New Roman" panose="02020603050405020304" pitchFamily="18" charset="0"/>
                <a:cs typeface="Times New Roman" panose="02020603050405020304" pitchFamily="18" charset="0"/>
              </a:rPr>
              <a:t>we have received the maximum amount of payment among which mortgage type has been the highest with 15.83 M followed by rent at </a:t>
            </a:r>
            <a:r>
              <a:rPr lang="en-US" sz="1550" dirty="0">
                <a:solidFill>
                  <a:schemeClr val="accent1">
                    <a:lumMod val="75000"/>
                  </a:schemeClr>
                </a:solidFill>
                <a:latin typeface="Times New Roman" panose="02020603050405020304" pitchFamily="18" charset="0"/>
                <a:cs typeface="Times New Roman" panose="02020603050405020304" pitchFamily="18" charset="0"/>
              </a:rPr>
              <a:t>12.83 M </a:t>
            </a:r>
            <a:r>
              <a:rPr lang="en-US" sz="1550" dirty="0">
                <a:latin typeface="Times New Roman" panose="02020603050405020304" pitchFamily="18" charset="0"/>
                <a:cs typeface="Times New Roman" panose="02020603050405020304" pitchFamily="18" charset="0"/>
              </a:rPr>
              <a:t>and then owned type at </a:t>
            </a:r>
            <a:r>
              <a:rPr lang="en-US" sz="1550" dirty="0">
                <a:solidFill>
                  <a:schemeClr val="accent1">
                    <a:lumMod val="75000"/>
                  </a:schemeClr>
                </a:solidFill>
                <a:latin typeface="Times New Roman" panose="02020603050405020304" pitchFamily="18" charset="0"/>
                <a:cs typeface="Times New Roman" panose="02020603050405020304" pitchFamily="18" charset="0"/>
              </a:rPr>
              <a:t>2.34</a:t>
            </a:r>
            <a:r>
              <a:rPr lang="en-US" sz="1550" dirty="0">
                <a:latin typeface="Times New Roman" panose="02020603050405020304" pitchFamily="18" charset="0"/>
                <a:cs typeface="Times New Roman" panose="02020603050405020304" pitchFamily="18" charset="0"/>
              </a:rPr>
              <a:t>.</a:t>
            </a:r>
          </a:p>
          <a:p>
            <a:pPr marL="285750" indent="-285750" algn="just">
              <a:buClr>
                <a:schemeClr val="accent1">
                  <a:lumMod val="7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2012 is followed by</a:t>
            </a:r>
            <a:r>
              <a:rPr lang="en-US" sz="1550"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US" sz="1550" dirty="0">
                <a:solidFill>
                  <a:schemeClr val="accent1">
                    <a:lumMod val="75000"/>
                  </a:schemeClr>
                </a:solidFill>
                <a:latin typeface="Times New Roman" panose="02020603050405020304" pitchFamily="18" charset="0"/>
                <a:cs typeface="Times New Roman" panose="02020603050405020304" pitchFamily="18" charset="0"/>
              </a:rPr>
              <a:t>2013</a:t>
            </a:r>
            <a:r>
              <a:rPr lang="en-US" sz="1550"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US" sz="1550" dirty="0">
                <a:latin typeface="Times New Roman" panose="02020603050405020304" pitchFamily="18" charset="0"/>
                <a:cs typeface="Times New Roman" panose="02020603050405020304" pitchFamily="18" charset="0"/>
              </a:rPr>
              <a:t>with total payment received across the 3 types is </a:t>
            </a:r>
            <a:r>
              <a:rPr lang="en-US" sz="1550" dirty="0">
                <a:solidFill>
                  <a:schemeClr val="accent1">
                    <a:lumMod val="75000"/>
                  </a:schemeClr>
                </a:solidFill>
                <a:latin typeface="Times New Roman" panose="02020603050405020304" pitchFamily="18" charset="0"/>
                <a:cs typeface="Times New Roman" panose="02020603050405020304" pitchFamily="18" charset="0"/>
              </a:rPr>
              <a:t>30 M </a:t>
            </a:r>
            <a:r>
              <a:rPr lang="en-US" sz="1550" dirty="0">
                <a:latin typeface="Times New Roman" panose="02020603050405020304" pitchFamily="18" charset="0"/>
                <a:cs typeface="Times New Roman" panose="02020603050405020304" pitchFamily="18" charset="0"/>
              </a:rPr>
              <a:t>with again mortgage been the highest.</a:t>
            </a:r>
          </a:p>
          <a:p>
            <a:pPr marL="285750" indent="-285750" algn="just">
              <a:buClr>
                <a:schemeClr val="accent1">
                  <a:lumMod val="75000"/>
                </a:schemeClr>
              </a:buClr>
              <a:buFont typeface="Arial" panose="020B0604020202020204" pitchFamily="34" charset="0"/>
              <a:buChar char="•"/>
            </a:pPr>
            <a:r>
              <a:rPr lang="en-US" sz="1550" dirty="0">
                <a:solidFill>
                  <a:schemeClr val="accent1">
                    <a:lumMod val="75000"/>
                  </a:schemeClr>
                </a:solidFill>
                <a:latin typeface="Times New Roman" panose="02020603050405020304" pitchFamily="18" charset="0"/>
                <a:cs typeface="Times New Roman" panose="02020603050405020304" pitchFamily="18" charset="0"/>
              </a:rPr>
              <a:t>2008 </a:t>
            </a:r>
            <a:r>
              <a:rPr lang="en-US" sz="1550" dirty="0">
                <a:latin typeface="Times New Roman" panose="02020603050405020304" pitchFamily="18" charset="0"/>
                <a:cs typeface="Times New Roman" panose="02020603050405020304" pitchFamily="18" charset="0"/>
              </a:rPr>
              <a:t>has received the </a:t>
            </a:r>
            <a:r>
              <a:rPr lang="en-US" sz="1550" dirty="0">
                <a:solidFill>
                  <a:schemeClr val="accent1">
                    <a:lumMod val="75000"/>
                  </a:schemeClr>
                </a:solidFill>
                <a:latin typeface="Times New Roman" panose="02020603050405020304" pitchFamily="18" charset="0"/>
                <a:cs typeface="Times New Roman" panose="02020603050405020304" pitchFamily="18" charset="0"/>
              </a:rPr>
              <a:t>lowest amount </a:t>
            </a:r>
            <a:r>
              <a:rPr lang="en-US" sz="1550" dirty="0">
                <a:latin typeface="Times New Roman" panose="02020603050405020304" pitchFamily="18" charset="0"/>
                <a:cs typeface="Times New Roman" panose="02020603050405020304" pitchFamily="18" charset="0"/>
              </a:rPr>
              <a:t>of payment.</a:t>
            </a:r>
          </a:p>
          <a:p>
            <a:pPr algn="just"/>
            <a:endParaRPr lang="en-US" sz="1550" dirty="0">
              <a:latin typeface="Times New Roman" panose="02020603050405020304" pitchFamily="18" charset="0"/>
              <a:cs typeface="Times New Roman" panose="02020603050405020304" pitchFamily="18" charset="0"/>
            </a:endParaRPr>
          </a:p>
          <a:p>
            <a:pPr algn="just"/>
            <a:r>
              <a:rPr lang="en-US" sz="1550" b="1" dirty="0">
                <a:solidFill>
                  <a:schemeClr val="accent1">
                    <a:lumMod val="75000"/>
                  </a:schemeClr>
                </a:solidFill>
                <a:latin typeface="Times New Roman" panose="02020603050405020304" pitchFamily="18" charset="0"/>
                <a:cs typeface="Times New Roman" panose="02020603050405020304" pitchFamily="18" charset="0"/>
              </a:rPr>
              <a:t>SUGGESTION:</a:t>
            </a:r>
          </a:p>
          <a:p>
            <a:pPr algn="just"/>
            <a:r>
              <a:rPr lang="en-US" sz="1550" dirty="0">
                <a:latin typeface="Times New Roman" panose="02020603050405020304" pitchFamily="18" charset="0"/>
                <a:cs typeface="Times New Roman" panose="02020603050405020304" pitchFamily="18" charset="0"/>
              </a:rPr>
              <a:t>As we  see there has been  ample amount of mortgage type customer whereas the own type are less across all the years. We can overcome this by bringing policy to attract customer having home ownership status as own to apply for the loan. In rent type home ownership, the bank has customers but can do more to attract them to apply for loan. In mortgage type the bank is performing quite well no so there no such need to alter any policy in that regard.  </a:t>
            </a:r>
            <a:endParaRPr lang="en-IN" sz="1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98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anim calcmode="lin" valueType="num">
                                      <p:cBhvr additive="base">
                                        <p:cTn id="7" dur="500" fill="hold"/>
                                        <p:tgtEl>
                                          <p:spTgt spid="2">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chart seriesIdx="-3" categoryIdx="-3" bldStep="gridLegend"/>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
                                            <p:graphicEl>
                                              <a:chart seriesIdx="0" categoryIdx="-4" bldStep="series"/>
                                            </p:graphicEl>
                                          </p:spTgt>
                                        </p:tgtEl>
                                        <p:attrNameLst>
                                          <p:attrName>style.visibility</p:attrName>
                                        </p:attrNameLst>
                                      </p:cBhvr>
                                      <p:to>
                                        <p:strVal val="visible"/>
                                      </p:to>
                                    </p:set>
                                    <p:anim calcmode="lin" valueType="num">
                                      <p:cBhvr additive="base">
                                        <p:cTn id="13" dur="500" fill="hold"/>
                                        <p:tgtEl>
                                          <p:spTgt spid="2">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chart seriesIdx="0" categoryIdx="-4" bldStep="series"/>
                                            </p:graphic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
                                            <p:graphicEl>
                                              <a:chart seriesIdx="1" categoryIdx="-4" bldStep="series"/>
                                            </p:graphicEl>
                                          </p:spTgt>
                                        </p:tgtEl>
                                        <p:attrNameLst>
                                          <p:attrName>style.visibility</p:attrName>
                                        </p:attrNameLst>
                                      </p:cBhvr>
                                      <p:to>
                                        <p:strVal val="visible"/>
                                      </p:to>
                                    </p:set>
                                    <p:anim calcmode="lin" valueType="num">
                                      <p:cBhvr additive="base">
                                        <p:cTn id="19" dur="500" fill="hold"/>
                                        <p:tgtEl>
                                          <p:spTgt spid="2">
                                            <p:graphicEl>
                                              <a:chart seriesIdx="1" categoryIdx="-4" bldStep="series"/>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chart seriesIdx="1" categoryIdx="-4" bldStep="series"/>
                                            </p:graphic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
                                            <p:graphicEl>
                                              <a:chart seriesIdx="2" categoryIdx="-4" bldStep="series"/>
                                            </p:graphicEl>
                                          </p:spTgt>
                                        </p:tgtEl>
                                        <p:attrNameLst>
                                          <p:attrName>style.visibility</p:attrName>
                                        </p:attrNameLst>
                                      </p:cBhvr>
                                      <p:to>
                                        <p:strVal val="visible"/>
                                      </p:to>
                                    </p:set>
                                    <p:anim calcmode="lin" valueType="num">
                                      <p:cBhvr additive="base">
                                        <p:cTn id="25" dur="500" fill="hold"/>
                                        <p:tgtEl>
                                          <p:spTgt spid="2">
                                            <p:graphicEl>
                                              <a:chart seriesIdx="2" categoryIdx="-4" bldStep="series"/>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chart seriesIdx="2" categoryIdx="-4" bldStep="series"/>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series"/>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2B5E68-B867-49B7-954C-B16CDE565418}"/>
              </a:ext>
            </a:extLst>
          </p:cNvPr>
          <p:cNvSpPr/>
          <p:nvPr/>
        </p:nvSpPr>
        <p:spPr>
          <a:xfrm>
            <a:off x="0" y="4733925"/>
            <a:ext cx="12191853" cy="1800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C5A44FA2-6F5E-4346-A17E-AE03B623BBCB}"/>
              </a:ext>
            </a:extLst>
          </p:cNvPr>
          <p:cNvSpPr/>
          <p:nvPr/>
        </p:nvSpPr>
        <p:spPr>
          <a:xfrm>
            <a:off x="0" y="4823925"/>
            <a:ext cx="12191853" cy="1620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31140085-551B-4543-9263-F520713C85BD}"/>
              </a:ext>
            </a:extLst>
          </p:cNvPr>
          <p:cNvSpPr/>
          <p:nvPr/>
        </p:nvSpPr>
        <p:spPr>
          <a:xfrm>
            <a:off x="0" y="4913925"/>
            <a:ext cx="12191853" cy="1440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719D07AB-9188-4D32-A0A5-C1D5B61381B6}"/>
              </a:ext>
            </a:extLst>
          </p:cNvPr>
          <p:cNvSpPr/>
          <p:nvPr/>
        </p:nvSpPr>
        <p:spPr>
          <a:xfrm>
            <a:off x="0" y="4913925"/>
            <a:ext cx="12191853" cy="1440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TextBox 11">
            <a:extLst>
              <a:ext uri="{FF2B5EF4-FFF2-40B4-BE49-F238E27FC236}">
                <a16:creationId xmlns:a16="http://schemas.microsoft.com/office/drawing/2014/main" id="{67628A33-9F6B-4002-A187-4C8902051B80}"/>
              </a:ext>
            </a:extLst>
          </p:cNvPr>
          <p:cNvSpPr txBox="1"/>
          <p:nvPr/>
        </p:nvSpPr>
        <p:spPr>
          <a:xfrm>
            <a:off x="1" y="4945903"/>
            <a:ext cx="12191999" cy="1015663"/>
          </a:xfrm>
          <a:prstGeom prst="rect">
            <a:avLst/>
          </a:prstGeom>
          <a:noFill/>
        </p:spPr>
        <p:txBody>
          <a:bodyPr wrap="square" rtlCol="0" anchor="ctr">
            <a:spAutoFit/>
          </a:bodyPr>
          <a:lstStyle/>
          <a:p>
            <a:pPr algn="ctr"/>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5" descr="摄图网_400059696">
            <a:extLst>
              <a:ext uri="{FF2B5EF4-FFF2-40B4-BE49-F238E27FC236}">
                <a16:creationId xmlns:a16="http://schemas.microsoft.com/office/drawing/2014/main" id="{66B583D6-93A7-C6CF-6362-54F8006C1609}"/>
              </a:ext>
            </a:extLst>
          </p:cNvPr>
          <p:cNvPicPr>
            <a:picLocks noChangeAspect="1"/>
          </p:cNvPicPr>
          <p:nvPr/>
        </p:nvPicPr>
        <p:blipFill>
          <a:blip r:embed="rId2">
            <a:clrChange>
              <a:clrFrom>
                <a:srgbClr val="30A499">
                  <a:alpha val="100000"/>
                </a:srgbClr>
              </a:clrFrom>
              <a:clrTo>
                <a:srgbClr val="30A499">
                  <a:alpha val="100000"/>
                  <a:alpha val="0"/>
                </a:srgbClr>
              </a:clrTo>
            </a:clrChange>
          </a:blip>
          <a:srcRect l="20587"/>
          <a:stretch>
            <a:fillRect/>
          </a:stretch>
        </p:blipFill>
        <p:spPr>
          <a:xfrm>
            <a:off x="-106188" y="1480837"/>
            <a:ext cx="3616960" cy="3261360"/>
          </a:xfrm>
          <a:prstGeom prst="rect">
            <a:avLst/>
          </a:prstGeom>
        </p:spPr>
      </p:pic>
      <p:sp>
        <p:nvSpPr>
          <p:cNvPr id="4" name="TextBox 3">
            <a:extLst>
              <a:ext uri="{FF2B5EF4-FFF2-40B4-BE49-F238E27FC236}">
                <a16:creationId xmlns:a16="http://schemas.microsoft.com/office/drawing/2014/main" id="{13AFEA1D-4906-9893-3112-4CCF0690A904}"/>
              </a:ext>
            </a:extLst>
          </p:cNvPr>
          <p:cNvSpPr txBox="1"/>
          <p:nvPr/>
        </p:nvSpPr>
        <p:spPr>
          <a:xfrm>
            <a:off x="-6290" y="78007"/>
            <a:ext cx="12192000" cy="553998"/>
          </a:xfrm>
          <a:prstGeom prst="rect">
            <a:avLst/>
          </a:prstGeom>
          <a:noFill/>
        </p:spPr>
        <p:txBody>
          <a:bodyPr wrap="square" rtlCol="0" anchor="ctr">
            <a:spAutoFit/>
          </a:bodyPr>
          <a:lstStyle/>
          <a:p>
            <a:pPr algn="ctr"/>
            <a:r>
              <a:rPr lang="en-US" altLang="ko-KR" sz="3000" b="1" dirty="0">
                <a:solidFill>
                  <a:schemeClr val="tx1">
                    <a:lumMod val="75000"/>
                    <a:lumOff val="25000"/>
                  </a:schemeClr>
                </a:solidFill>
                <a:cs typeface="Arial" pitchFamily="34" charset="0"/>
              </a:rPr>
              <a:t>Today’s Agenda Will Be as Follows:</a:t>
            </a:r>
            <a:endParaRPr lang="ko-KR" altLang="en-US" sz="30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2BB2D4DB-8B43-731D-6D42-C3F9BB1E60F6}"/>
              </a:ext>
            </a:extLst>
          </p:cNvPr>
          <p:cNvSpPr txBox="1"/>
          <p:nvPr/>
        </p:nvSpPr>
        <p:spPr>
          <a:xfrm>
            <a:off x="3266611" y="710012"/>
            <a:ext cx="8674938" cy="5859553"/>
          </a:xfrm>
          <a:prstGeom prst="rect">
            <a:avLst/>
          </a:prstGeom>
          <a:noFill/>
        </p:spPr>
        <p:txBody>
          <a:bodyPr wrap="square" rtlCol="0">
            <a:spAutoFit/>
          </a:bodyPr>
          <a:lstStyle/>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1. We will recap the overall project to give a high-level understanding of the business problem we're tackling and the specific requirements. </a:t>
            </a:r>
          </a:p>
          <a:p>
            <a:pPr algn="just">
              <a:lnSpc>
                <a:spcPct val="150000"/>
              </a:lnSpc>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2. We will dive into the specific problem that we, the Data Analytics team, have been                focusing on and will give some background as to why this is such a big problem. </a:t>
            </a:r>
          </a:p>
          <a:p>
            <a:pPr algn="just">
              <a:lnSpc>
                <a:spcPct val="150000"/>
              </a:lnSpc>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3. After introducing the problem, I will go over the team responsible from our side in tackling this task.</a:t>
            </a:r>
          </a:p>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4. I will then go over the high-level process that we followed to complete this task, so that you have complete clarity in how we tackle these kinds of tasks. </a:t>
            </a:r>
          </a:p>
          <a:p>
            <a:pPr algn="just">
              <a:lnSpc>
                <a:spcPct val="150000"/>
              </a:lnSpc>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5. Finally, I will go over the all-important results and I will present them as a series of insights and visualizations from our analysis. </a:t>
            </a:r>
          </a:p>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To wrap up, I will summarize and open for any questions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자유형: 도형 96">
            <a:extLst>
              <a:ext uri="{FF2B5EF4-FFF2-40B4-BE49-F238E27FC236}">
                <a16:creationId xmlns:a16="http://schemas.microsoft.com/office/drawing/2014/main" id="{3A03E808-4A2D-3EC8-FB7F-DCA7464644EB}"/>
              </a:ext>
            </a:extLst>
          </p:cNvPr>
          <p:cNvSpPr/>
          <p:nvPr/>
        </p:nvSpPr>
        <p:spPr>
          <a:xfrm>
            <a:off x="0" y="5230136"/>
            <a:ext cx="2801566" cy="1627864"/>
          </a:xfrm>
          <a:custGeom>
            <a:avLst/>
            <a:gdLst>
              <a:gd name="connsiteX0" fmla="*/ 4614310 w 5902756"/>
              <a:gd name="connsiteY0" fmla="*/ 1727036 h 4167422"/>
              <a:gd name="connsiteX1" fmla="*/ 4500010 w 5902756"/>
              <a:gd name="connsiteY1" fmla="*/ 1879246 h 4167422"/>
              <a:gd name="connsiteX2" fmla="*/ 4328370 w 5902756"/>
              <a:gd name="connsiteY2" fmla="*/ 1891438 h 4167422"/>
              <a:gd name="connsiteX3" fmla="*/ 3352724 w 5902756"/>
              <a:gd name="connsiteY3" fmla="*/ 914459 h 4167422"/>
              <a:gd name="connsiteX4" fmla="*/ 3289954 w 5902756"/>
              <a:gd name="connsiteY4" fmla="*/ 920269 h 4167422"/>
              <a:gd name="connsiteX5" fmla="*/ 2665971 w 5902756"/>
              <a:gd name="connsiteY5" fmla="*/ 1859243 h 4167422"/>
              <a:gd name="connsiteX6" fmla="*/ 2560244 w 5902756"/>
              <a:gd name="connsiteY6" fmla="*/ 1940682 h 4167422"/>
              <a:gd name="connsiteX7" fmla="*/ 1569072 w 5902756"/>
              <a:gd name="connsiteY7" fmla="*/ 2269771 h 4167422"/>
              <a:gd name="connsiteX8" fmla="*/ 1501826 w 5902756"/>
              <a:gd name="connsiteY8" fmla="*/ 2328826 h 4167422"/>
              <a:gd name="connsiteX9" fmla="*/ 1194835 w 5902756"/>
              <a:gd name="connsiteY9" fmla="*/ 2945665 h 4167422"/>
              <a:gd name="connsiteX10" fmla="*/ 1132161 w 5902756"/>
              <a:gd name="connsiteY10" fmla="*/ 3040248 h 4167422"/>
              <a:gd name="connsiteX11" fmla="*/ 180327 w 5902756"/>
              <a:gd name="connsiteY11" fmla="*/ 4124003 h 4167422"/>
              <a:gd name="connsiteX12" fmla="*/ 70980 w 5902756"/>
              <a:gd name="connsiteY12" fmla="*/ 4163913 h 4167422"/>
              <a:gd name="connsiteX13" fmla="*/ 1733 w 5902756"/>
              <a:gd name="connsiteY13" fmla="*/ 4087141 h 4167422"/>
              <a:gd name="connsiteX14" fmla="*/ 33071 w 5902756"/>
              <a:gd name="connsiteY14" fmla="*/ 3996844 h 4167422"/>
              <a:gd name="connsiteX15" fmla="*/ 988142 w 5902756"/>
              <a:gd name="connsiteY15" fmla="*/ 2909565 h 4167422"/>
              <a:gd name="connsiteX16" fmla="*/ 1025195 w 5902756"/>
              <a:gd name="connsiteY16" fmla="*/ 2848986 h 4167422"/>
              <a:gd name="connsiteX17" fmla="*/ 1351426 w 5902756"/>
              <a:gd name="connsiteY17" fmla="*/ 2194143 h 4167422"/>
              <a:gd name="connsiteX18" fmla="*/ 1457916 w 5902756"/>
              <a:gd name="connsiteY18" fmla="*/ 2101179 h 4167422"/>
              <a:gd name="connsiteX19" fmla="*/ 2463375 w 5902756"/>
              <a:gd name="connsiteY19" fmla="*/ 1767613 h 4167422"/>
              <a:gd name="connsiteX20" fmla="*/ 2524716 w 5902756"/>
              <a:gd name="connsiteY20" fmla="*/ 1720274 h 4167422"/>
              <a:gd name="connsiteX21" fmla="*/ 3205086 w 5902756"/>
              <a:gd name="connsiteY21" fmla="*/ 698908 h 4167422"/>
              <a:gd name="connsiteX22" fmla="*/ 3393681 w 5902756"/>
              <a:gd name="connsiteY22" fmla="*/ 681477 h 4167422"/>
              <a:gd name="connsiteX23" fmla="*/ 4365993 w 5902756"/>
              <a:gd name="connsiteY23" fmla="*/ 1655218 h 4167422"/>
              <a:gd name="connsiteX24" fmla="*/ 4430192 w 5902756"/>
              <a:gd name="connsiteY24" fmla="*/ 1649789 h 4167422"/>
              <a:gd name="connsiteX25" fmla="*/ 5421364 w 5902756"/>
              <a:gd name="connsiteY25" fmla="*/ 327623 h 4167422"/>
              <a:gd name="connsiteX26" fmla="*/ 5414220 w 5902756"/>
              <a:gd name="connsiteY26" fmla="*/ 279998 h 4167422"/>
              <a:gd name="connsiteX27" fmla="*/ 5164665 w 5902756"/>
              <a:gd name="connsiteY27" fmla="*/ 103024 h 4167422"/>
              <a:gd name="connsiteX28" fmla="*/ 5761501 w 5902756"/>
              <a:gd name="connsiteY28" fmla="*/ 1392 h 4167422"/>
              <a:gd name="connsiteX29" fmla="*/ 5802744 w 5902756"/>
              <a:gd name="connsiteY29" fmla="*/ 32825 h 4167422"/>
              <a:gd name="connsiteX30" fmla="*/ 5862943 w 5902756"/>
              <a:gd name="connsiteY30" fmla="*/ 393155 h 4167422"/>
              <a:gd name="connsiteX31" fmla="*/ 5902757 w 5902756"/>
              <a:gd name="connsiteY31" fmla="*/ 627089 h 4167422"/>
              <a:gd name="connsiteX32" fmla="*/ 5642915 w 5902756"/>
              <a:gd name="connsiteY32" fmla="*/ 441447 h 4167422"/>
              <a:gd name="connsiteX33" fmla="*/ 5567668 w 5902756"/>
              <a:gd name="connsiteY33" fmla="*/ 453639 h 4167422"/>
              <a:gd name="connsiteX34" fmla="*/ 5321637 w 5902756"/>
              <a:gd name="connsiteY34" fmla="*/ 779489 h 4167422"/>
              <a:gd name="connsiteX35" fmla="*/ 4614310 w 5902756"/>
              <a:gd name="connsiteY35" fmla="*/ 1727036 h 416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02756" h="4167422">
                <a:moveTo>
                  <a:pt x="4614310" y="1727036"/>
                </a:moveTo>
                <a:cubicBezTo>
                  <a:pt x="4576115" y="1777709"/>
                  <a:pt x="4538396" y="1828668"/>
                  <a:pt x="4500010" y="1879246"/>
                </a:cubicBezTo>
                <a:cubicBezTo>
                  <a:pt x="4447813" y="1948112"/>
                  <a:pt x="4389520" y="1952493"/>
                  <a:pt x="4328370" y="1891438"/>
                </a:cubicBezTo>
                <a:cubicBezTo>
                  <a:pt x="4002900" y="1566159"/>
                  <a:pt x="3677145" y="1240976"/>
                  <a:pt x="3352724" y="914459"/>
                </a:cubicBezTo>
                <a:cubicBezTo>
                  <a:pt x="3323863" y="885407"/>
                  <a:pt x="3313386" y="884836"/>
                  <a:pt x="3289954" y="920269"/>
                </a:cubicBezTo>
                <a:cubicBezTo>
                  <a:pt x="3082976" y="1233927"/>
                  <a:pt x="2873426" y="1545871"/>
                  <a:pt x="2665971" y="1859243"/>
                </a:cubicBezTo>
                <a:cubicBezTo>
                  <a:pt x="2639111" y="1899820"/>
                  <a:pt x="2606726" y="1925442"/>
                  <a:pt x="2560244" y="1940682"/>
                </a:cubicBezTo>
                <a:cubicBezTo>
                  <a:pt x="2229536" y="2049553"/>
                  <a:pt x="1899685" y="2160805"/>
                  <a:pt x="1569072" y="2269771"/>
                </a:cubicBezTo>
                <a:cubicBezTo>
                  <a:pt x="1536021" y="2280630"/>
                  <a:pt x="1516875" y="2298441"/>
                  <a:pt x="1501826" y="2328826"/>
                </a:cubicBezTo>
                <a:cubicBezTo>
                  <a:pt x="1400289" y="2534852"/>
                  <a:pt x="1296943" y="2739925"/>
                  <a:pt x="1194835" y="2945665"/>
                </a:cubicBezTo>
                <a:cubicBezTo>
                  <a:pt x="1177785" y="2979955"/>
                  <a:pt x="1157592" y="3011388"/>
                  <a:pt x="1132161" y="3040248"/>
                </a:cubicBezTo>
                <a:cubicBezTo>
                  <a:pt x="814502" y="3401150"/>
                  <a:pt x="497129" y="3762339"/>
                  <a:pt x="180327" y="4124003"/>
                </a:cubicBezTo>
                <a:cubicBezTo>
                  <a:pt x="150228" y="4158388"/>
                  <a:pt x="115271" y="4175247"/>
                  <a:pt x="70980" y="4163913"/>
                </a:cubicBezTo>
                <a:cubicBezTo>
                  <a:pt x="32404" y="4154006"/>
                  <a:pt x="9449" y="4126384"/>
                  <a:pt x="1733" y="4087141"/>
                </a:cubicBezTo>
                <a:cubicBezTo>
                  <a:pt x="-5315" y="4051137"/>
                  <a:pt x="9925" y="4023133"/>
                  <a:pt x="33071" y="3996844"/>
                </a:cubicBezTo>
                <a:cubicBezTo>
                  <a:pt x="234334" y="3768149"/>
                  <a:pt x="870509" y="3042820"/>
                  <a:pt x="988142" y="2909565"/>
                </a:cubicBezTo>
                <a:cubicBezTo>
                  <a:pt x="1004240" y="2891372"/>
                  <a:pt x="1014527" y="2870227"/>
                  <a:pt x="1025195" y="2848986"/>
                </a:cubicBezTo>
                <a:cubicBezTo>
                  <a:pt x="1134161" y="2630864"/>
                  <a:pt x="1244079" y="2413027"/>
                  <a:pt x="1351426" y="2194143"/>
                </a:cubicBezTo>
                <a:cubicBezTo>
                  <a:pt x="1374762" y="2146518"/>
                  <a:pt x="1407338" y="2117847"/>
                  <a:pt x="1457916" y="2101179"/>
                </a:cubicBezTo>
                <a:cubicBezTo>
                  <a:pt x="1793386" y="1990879"/>
                  <a:pt x="2127999" y="1878198"/>
                  <a:pt x="2463375" y="1767613"/>
                </a:cubicBezTo>
                <a:cubicBezTo>
                  <a:pt x="2491092" y="1758469"/>
                  <a:pt x="2508999" y="1743896"/>
                  <a:pt x="2524716" y="1720274"/>
                </a:cubicBezTo>
                <a:cubicBezTo>
                  <a:pt x="2751125" y="1379564"/>
                  <a:pt x="2978106" y="1039236"/>
                  <a:pt x="3205086" y="698908"/>
                </a:cubicBezTo>
                <a:cubicBezTo>
                  <a:pt x="3262808" y="612421"/>
                  <a:pt x="3319386" y="607182"/>
                  <a:pt x="3393681" y="681477"/>
                </a:cubicBezTo>
                <a:cubicBezTo>
                  <a:pt x="3718103" y="1005803"/>
                  <a:pt x="4042905" y="1329654"/>
                  <a:pt x="4365993" y="1655218"/>
                </a:cubicBezTo>
                <a:cubicBezTo>
                  <a:pt x="4395806" y="1685222"/>
                  <a:pt x="4406665" y="1681602"/>
                  <a:pt x="4430192" y="1649789"/>
                </a:cubicBezTo>
                <a:cubicBezTo>
                  <a:pt x="4632503" y="1377279"/>
                  <a:pt x="5353831" y="415539"/>
                  <a:pt x="5421364" y="327623"/>
                </a:cubicBezTo>
                <a:cubicBezTo>
                  <a:pt x="5437651" y="306478"/>
                  <a:pt x="5437175" y="295810"/>
                  <a:pt x="5414220" y="279998"/>
                </a:cubicBezTo>
                <a:cubicBezTo>
                  <a:pt x="5332591" y="223991"/>
                  <a:pt x="5252485" y="165603"/>
                  <a:pt x="5164665" y="103024"/>
                </a:cubicBezTo>
                <a:cubicBezTo>
                  <a:pt x="5370024" y="68448"/>
                  <a:pt x="5566048" y="36635"/>
                  <a:pt x="5761501" y="1392"/>
                </a:cubicBezTo>
                <a:cubicBezTo>
                  <a:pt x="5794267" y="-4513"/>
                  <a:pt x="5798744" y="8822"/>
                  <a:pt x="5802744" y="32825"/>
                </a:cubicBezTo>
                <a:cubicBezTo>
                  <a:pt x="5822652" y="152935"/>
                  <a:pt x="5842750" y="273140"/>
                  <a:pt x="5862943" y="393155"/>
                </a:cubicBezTo>
                <a:cubicBezTo>
                  <a:pt x="5875516" y="467831"/>
                  <a:pt x="5888374" y="542507"/>
                  <a:pt x="5902757" y="627089"/>
                </a:cubicBezTo>
                <a:cubicBezTo>
                  <a:pt x="5811222" y="562224"/>
                  <a:pt x="5725115" y="504407"/>
                  <a:pt x="5642915" y="441447"/>
                </a:cubicBezTo>
                <a:cubicBezTo>
                  <a:pt x="5608053" y="414872"/>
                  <a:pt x="5592432" y="419540"/>
                  <a:pt x="5567668" y="453639"/>
                </a:cubicBezTo>
                <a:cubicBezTo>
                  <a:pt x="5487753" y="563843"/>
                  <a:pt x="5403933" y="671095"/>
                  <a:pt x="5321637" y="779489"/>
                </a:cubicBezTo>
                <a:cubicBezTo>
                  <a:pt x="5225053" y="917792"/>
                  <a:pt x="4779474" y="1508152"/>
                  <a:pt x="4614310" y="1727036"/>
                </a:cubicBezTo>
                <a:close/>
              </a:path>
            </a:pathLst>
          </a:custGeom>
          <a:solidFill>
            <a:schemeClr val="accent1">
              <a:lumMod val="75000"/>
            </a:schemeClr>
          </a:solidFill>
          <a:ln w="9525" cap="flat">
            <a:noFill/>
            <a:prstDash val="solid"/>
            <a:miter/>
          </a:ln>
        </p:spPr>
        <p:txBody>
          <a:bodyPr rtlCol="0" anchor="ctr"/>
          <a:lstStyle/>
          <a:p>
            <a:endParaRPr lang="ko-KR" altLang="en-US" dirty="0"/>
          </a:p>
        </p:txBody>
      </p:sp>
    </p:spTree>
    <p:extLst>
      <p:ext uri="{BB962C8B-B14F-4D97-AF65-F5344CB8AC3E}">
        <p14:creationId xmlns:p14="http://schemas.microsoft.com/office/powerpoint/2010/main" val="58391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9226BF6C-11BF-4FB2-AB59-4B442A1AF30F}"/>
              </a:ext>
            </a:extLst>
          </p:cNvPr>
          <p:cNvGrpSpPr/>
          <p:nvPr/>
        </p:nvGrpSpPr>
        <p:grpSpPr>
          <a:xfrm>
            <a:off x="1" y="5038236"/>
            <a:ext cx="12191999" cy="892947"/>
            <a:chOff x="1" y="5038236"/>
            <a:chExt cx="12191999" cy="892947"/>
          </a:xfrm>
        </p:grpSpPr>
        <p:sp>
          <p:nvSpPr>
            <p:cNvPr id="10" name="TextBox 9">
              <a:extLst>
                <a:ext uri="{FF2B5EF4-FFF2-40B4-BE49-F238E27FC236}">
                  <a16:creationId xmlns:a16="http://schemas.microsoft.com/office/drawing/2014/main" id="{FE2E8406-E476-4FCC-87EB-2286510252EB}"/>
                </a:ext>
              </a:extLst>
            </p:cNvPr>
            <p:cNvSpPr txBox="1"/>
            <p:nvPr/>
          </p:nvSpPr>
          <p:spPr>
            <a:xfrm>
              <a:off x="1" y="5038236"/>
              <a:ext cx="12191999"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mj-lt"/>
                  <a:cs typeface="Arial" pitchFamily="34" charset="0"/>
                </a:rPr>
                <a:t>Project Recap</a:t>
              </a:r>
              <a:endParaRPr lang="ko-KR" altLang="en-US" sz="4800" b="1" dirty="0">
                <a:solidFill>
                  <a:schemeClr val="tx1">
                    <a:lumMod val="75000"/>
                    <a:lumOff val="25000"/>
                  </a:schemeClr>
                </a:solidFill>
                <a:latin typeface="+mj-lt"/>
                <a:cs typeface="Arial" pitchFamily="34" charset="0"/>
              </a:endParaRPr>
            </a:p>
          </p:txBody>
        </p:sp>
        <p:grpSp>
          <p:nvGrpSpPr>
            <p:cNvPr id="12" name="Group 21">
              <a:extLst>
                <a:ext uri="{FF2B5EF4-FFF2-40B4-BE49-F238E27FC236}">
                  <a16:creationId xmlns:a16="http://schemas.microsoft.com/office/drawing/2014/main" id="{D86C4096-9C8E-42FC-AA0E-C1130EFF8F47}"/>
                </a:ext>
              </a:extLst>
            </p:cNvPr>
            <p:cNvGrpSpPr/>
            <p:nvPr/>
          </p:nvGrpSpPr>
          <p:grpSpPr>
            <a:xfrm>
              <a:off x="4050030" y="5883483"/>
              <a:ext cx="4091940" cy="47700"/>
              <a:chOff x="1569493" y="491319"/>
              <a:chExt cx="7710985" cy="286603"/>
            </a:xfrm>
          </p:grpSpPr>
          <p:sp>
            <p:nvSpPr>
              <p:cNvPr id="14" name="Rectangle 16">
                <a:extLst>
                  <a:ext uri="{FF2B5EF4-FFF2-40B4-BE49-F238E27FC236}">
                    <a16:creationId xmlns:a16="http://schemas.microsoft.com/office/drawing/2014/main" id="{F28CA937-E73A-4FFC-9918-097F212EE80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7">
                <a:extLst>
                  <a:ext uri="{FF2B5EF4-FFF2-40B4-BE49-F238E27FC236}">
                    <a16:creationId xmlns:a16="http://schemas.microsoft.com/office/drawing/2014/main" id="{19E85014-748D-46F3-9011-5D6E436A9FC0}"/>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D8E8448E-6EF1-4059-8E14-D653DCB804A7}"/>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E8E9DF8F-D167-4893-BBC3-466B779321E6}"/>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C77E8A16-5B64-4819-A0BE-E16CAE4F0DCC}"/>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1457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llout: Right Arrow 1">
            <a:extLst>
              <a:ext uri="{FF2B5EF4-FFF2-40B4-BE49-F238E27FC236}">
                <a16:creationId xmlns:a16="http://schemas.microsoft.com/office/drawing/2014/main" id="{89D86DD9-1F70-C0BA-797E-0D07BB4ECC2E}"/>
              </a:ext>
            </a:extLst>
          </p:cNvPr>
          <p:cNvSpPr/>
          <p:nvPr/>
        </p:nvSpPr>
        <p:spPr>
          <a:xfrm>
            <a:off x="354404" y="1723859"/>
            <a:ext cx="3028572" cy="4373865"/>
          </a:xfrm>
          <a:prstGeom prst="rightArrowCallout">
            <a:avLst/>
          </a:prstGeom>
          <a:noFill/>
          <a:ln w="136525">
            <a:gradFill>
              <a:gsLst>
                <a:gs pos="21000">
                  <a:srgbClr val="FFC000"/>
                </a:gs>
                <a:gs pos="44000">
                  <a:schemeClr val="accent6"/>
                </a:gs>
                <a:gs pos="69000">
                  <a:schemeClr val="tx1">
                    <a:lumMod val="50000"/>
                    <a:lumOff val="50000"/>
                  </a:schemeClr>
                </a:gs>
                <a:gs pos="87000">
                  <a:srgbClr val="54CCCC"/>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Rounded MT Bold" panose="020F0704030504030204" pitchFamily="34" charset="0"/>
              </a:rPr>
              <a:t>PROJECT RECAP</a:t>
            </a:r>
            <a:endParaRPr lang="en-IN" sz="2800" dirty="0">
              <a:latin typeface="Arial Rounded MT Bold" panose="020F0704030504030204" pitchFamily="34" charset="0"/>
            </a:endParaRPr>
          </a:p>
        </p:txBody>
      </p:sp>
      <p:sp>
        <p:nvSpPr>
          <p:cNvPr id="6" name="TextBox 5">
            <a:extLst>
              <a:ext uri="{FF2B5EF4-FFF2-40B4-BE49-F238E27FC236}">
                <a16:creationId xmlns:a16="http://schemas.microsoft.com/office/drawing/2014/main" id="{3703572E-C66B-F761-61AE-95E61E85B9CA}"/>
              </a:ext>
            </a:extLst>
          </p:cNvPr>
          <p:cNvSpPr txBox="1"/>
          <p:nvPr/>
        </p:nvSpPr>
        <p:spPr>
          <a:xfrm>
            <a:off x="3737379" y="434824"/>
            <a:ext cx="8384497" cy="5998052"/>
          </a:xfrm>
          <a:prstGeom prst="rect">
            <a:avLst/>
          </a:prstGeom>
          <a:noFill/>
          <a:ln w="41275">
            <a:noFill/>
          </a:ln>
          <a:effectLst>
            <a:glow rad="317500">
              <a:srgbClr val="18EC7D">
                <a:alpha val="40000"/>
              </a:srgbClr>
            </a:glow>
          </a:effectLst>
        </p:spPr>
        <p:txBody>
          <a:bodyPr wrap="square" rtlCol="0">
            <a:spAutoFit/>
          </a:bodyPr>
          <a:lstStyle/>
          <a:p>
            <a:pPr marL="228344" indent="-228344" algn="just">
              <a:lnSpc>
                <a:spcPct val="150000"/>
              </a:lnSpc>
              <a:buClr>
                <a:schemeClr val="accent1">
                  <a:lumMod val="7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analysis operation over bank’s loan data set  to analyze the trend and pattern.</a:t>
            </a:r>
          </a:p>
          <a:p>
            <a:pPr marL="228344" indent="-228344" algn="just">
              <a:lnSpc>
                <a:spcPct val="150000"/>
              </a:lnSpc>
              <a:buClr>
                <a:schemeClr val="accent1">
                  <a:lumMod val="7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Critical examination of the datasets  to highlight the best and worst performance in various  parameters.</a:t>
            </a:r>
          </a:p>
          <a:p>
            <a:pPr marL="228344" indent="-228344" algn="just">
              <a:lnSpc>
                <a:spcPct val="150000"/>
              </a:lnSpc>
              <a:buClr>
                <a:schemeClr val="accent1">
                  <a:lumMod val="7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Generating KPI’S essential to comprehend the dataset which includes.</a:t>
            </a:r>
          </a:p>
          <a:p>
            <a:pPr algn="just">
              <a:lnSpc>
                <a:spcPct val="150000"/>
              </a:lnSpc>
              <a:buClr>
                <a:schemeClr val="accent1">
                  <a:lumMod val="75000"/>
                </a:schemeClr>
              </a:buClr>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sz="2400" b="1" dirty="0">
                <a:solidFill>
                  <a:schemeClr val="accent1">
                    <a:lumMod val="75000"/>
                  </a:schemeClr>
                </a:solidFill>
                <a:latin typeface="Times New Roman" panose="02020603050405020304" pitchFamily="18" charset="0"/>
                <a:cs typeface="Times New Roman" panose="02020603050405020304" pitchFamily="18" charset="0"/>
              </a:rPr>
              <a:t>5 MAJOR KPIs</a:t>
            </a:r>
          </a:p>
          <a:p>
            <a:pPr marL="285750" indent="-285750" algn="just">
              <a:lnSpc>
                <a:spcPct val="150000"/>
              </a:lnSpc>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Year wise loan amount stats.</a:t>
            </a:r>
          </a:p>
          <a:p>
            <a:pPr marL="285750" indent="-285750" algn="just">
              <a:lnSpc>
                <a:spcPct val="150000"/>
              </a:lnSpc>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Grade and Sub-grade wise </a:t>
            </a:r>
            <a:r>
              <a:rPr lang="en-US" dirty="0" err="1">
                <a:latin typeface="Times New Roman" panose="02020603050405020304" pitchFamily="18" charset="0"/>
                <a:cs typeface="Times New Roman" panose="02020603050405020304" pitchFamily="18" charset="0"/>
              </a:rPr>
              <a:t>revol_balance</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Total payment for Verified and Non-Verified status.</a:t>
            </a:r>
          </a:p>
          <a:p>
            <a:pPr marL="285750" indent="-285750" algn="just">
              <a:lnSpc>
                <a:spcPct val="150000"/>
              </a:lnSpc>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State wise and Month wise Loan status.</a:t>
            </a:r>
          </a:p>
          <a:p>
            <a:pPr marL="285750" indent="-285750" algn="just">
              <a:lnSpc>
                <a:spcPct val="150000"/>
              </a:lnSpc>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Home ownership vs Last Payment date stats.</a:t>
            </a:r>
          </a:p>
          <a:p>
            <a:pPr marL="285750" indent="-285750" algn="just">
              <a:lnSpc>
                <a:spcPct val="150000"/>
              </a:lnSpc>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ADDITIONAL KPIs that could be helpful to aide the understanding  and would add granularity to our understanding of the dataset. </a:t>
            </a:r>
          </a:p>
          <a:p>
            <a:pPr algn="just">
              <a:lnSpc>
                <a:spcPct val="150000"/>
              </a:lnSpc>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5603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9226BF6C-11BF-4FB2-AB59-4B442A1AF30F}"/>
              </a:ext>
            </a:extLst>
          </p:cNvPr>
          <p:cNvGrpSpPr/>
          <p:nvPr/>
        </p:nvGrpSpPr>
        <p:grpSpPr>
          <a:xfrm>
            <a:off x="1" y="5038236"/>
            <a:ext cx="12191999" cy="892947"/>
            <a:chOff x="1" y="5038236"/>
            <a:chExt cx="12191999" cy="892947"/>
          </a:xfrm>
        </p:grpSpPr>
        <p:sp>
          <p:nvSpPr>
            <p:cNvPr id="10" name="TextBox 9">
              <a:extLst>
                <a:ext uri="{FF2B5EF4-FFF2-40B4-BE49-F238E27FC236}">
                  <a16:creationId xmlns:a16="http://schemas.microsoft.com/office/drawing/2014/main" id="{FE2E8406-E476-4FCC-87EB-2286510252EB}"/>
                </a:ext>
              </a:extLst>
            </p:cNvPr>
            <p:cNvSpPr txBox="1"/>
            <p:nvPr/>
          </p:nvSpPr>
          <p:spPr>
            <a:xfrm>
              <a:off x="1" y="5038236"/>
              <a:ext cx="12191999"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mj-lt"/>
                  <a:cs typeface="Arial" pitchFamily="34" charset="0"/>
                </a:rPr>
                <a:t>Challenges</a:t>
              </a:r>
            </a:p>
          </p:txBody>
        </p:sp>
        <p:grpSp>
          <p:nvGrpSpPr>
            <p:cNvPr id="12" name="Group 21">
              <a:extLst>
                <a:ext uri="{FF2B5EF4-FFF2-40B4-BE49-F238E27FC236}">
                  <a16:creationId xmlns:a16="http://schemas.microsoft.com/office/drawing/2014/main" id="{D86C4096-9C8E-42FC-AA0E-C1130EFF8F47}"/>
                </a:ext>
              </a:extLst>
            </p:cNvPr>
            <p:cNvGrpSpPr/>
            <p:nvPr/>
          </p:nvGrpSpPr>
          <p:grpSpPr>
            <a:xfrm>
              <a:off x="4050030" y="5883483"/>
              <a:ext cx="4091940" cy="47700"/>
              <a:chOff x="1569493" y="491319"/>
              <a:chExt cx="7710985" cy="286603"/>
            </a:xfrm>
          </p:grpSpPr>
          <p:sp>
            <p:nvSpPr>
              <p:cNvPr id="14" name="Rectangle 16">
                <a:extLst>
                  <a:ext uri="{FF2B5EF4-FFF2-40B4-BE49-F238E27FC236}">
                    <a16:creationId xmlns:a16="http://schemas.microsoft.com/office/drawing/2014/main" id="{F28CA937-E73A-4FFC-9918-097F212EE80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7">
                <a:extLst>
                  <a:ext uri="{FF2B5EF4-FFF2-40B4-BE49-F238E27FC236}">
                    <a16:creationId xmlns:a16="http://schemas.microsoft.com/office/drawing/2014/main" id="{19E85014-748D-46F3-9011-5D6E436A9FC0}"/>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D8E8448E-6EF1-4059-8E14-D653DCB804A7}"/>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E8E9DF8F-D167-4893-BBC3-466B779321E6}"/>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C77E8A16-5B64-4819-A0BE-E16CAE4F0DCC}"/>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2334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99A8739-7D71-8C25-9159-0842D0E68B51}"/>
              </a:ext>
            </a:extLst>
          </p:cNvPr>
          <p:cNvGrpSpPr/>
          <p:nvPr/>
        </p:nvGrpSpPr>
        <p:grpSpPr>
          <a:xfrm>
            <a:off x="164593" y="572655"/>
            <a:ext cx="11434020" cy="5772586"/>
            <a:chOff x="926639" y="1239540"/>
            <a:chExt cx="10513573" cy="4863015"/>
          </a:xfrm>
        </p:grpSpPr>
        <p:grpSp>
          <p:nvGrpSpPr>
            <p:cNvPr id="4" name="Group 3">
              <a:extLst>
                <a:ext uri="{FF2B5EF4-FFF2-40B4-BE49-F238E27FC236}">
                  <a16:creationId xmlns:a16="http://schemas.microsoft.com/office/drawing/2014/main" id="{6016664B-4734-63FF-2EE1-9F59E6B62362}"/>
                </a:ext>
              </a:extLst>
            </p:cNvPr>
            <p:cNvGrpSpPr/>
            <p:nvPr/>
          </p:nvGrpSpPr>
          <p:grpSpPr>
            <a:xfrm>
              <a:off x="926639" y="1239540"/>
              <a:ext cx="10513573" cy="4863015"/>
              <a:chOff x="926639" y="1036520"/>
              <a:chExt cx="10513573" cy="4863015"/>
            </a:xfrm>
          </p:grpSpPr>
          <p:grpSp>
            <p:nvGrpSpPr>
              <p:cNvPr id="23" name="Group 22">
                <a:extLst>
                  <a:ext uri="{FF2B5EF4-FFF2-40B4-BE49-F238E27FC236}">
                    <a16:creationId xmlns:a16="http://schemas.microsoft.com/office/drawing/2014/main" id="{CFA92B87-6C1C-2DC7-2926-8D89842C39D3}"/>
                  </a:ext>
                </a:extLst>
              </p:cNvPr>
              <p:cNvGrpSpPr/>
              <p:nvPr/>
            </p:nvGrpSpPr>
            <p:grpSpPr>
              <a:xfrm>
                <a:off x="3481622" y="1036520"/>
                <a:ext cx="7958590" cy="4784960"/>
                <a:chOff x="3481622" y="1036520"/>
                <a:chExt cx="7958590" cy="4784960"/>
              </a:xfrm>
            </p:grpSpPr>
            <p:grpSp>
              <p:nvGrpSpPr>
                <p:cNvPr id="25" name="Group 24">
                  <a:extLst>
                    <a:ext uri="{FF2B5EF4-FFF2-40B4-BE49-F238E27FC236}">
                      <a16:creationId xmlns:a16="http://schemas.microsoft.com/office/drawing/2014/main" id="{8A17A8A6-064F-7D47-F9C6-4939C215AA0E}"/>
                    </a:ext>
                  </a:extLst>
                </p:cNvPr>
                <p:cNvGrpSpPr/>
                <p:nvPr/>
              </p:nvGrpSpPr>
              <p:grpSpPr>
                <a:xfrm>
                  <a:off x="3481622" y="1036520"/>
                  <a:ext cx="7958590" cy="4784960"/>
                  <a:chOff x="3293363" y="1073033"/>
                  <a:chExt cx="7958590" cy="4784960"/>
                </a:xfrm>
              </p:grpSpPr>
              <p:sp>
                <p:nvSpPr>
                  <p:cNvPr id="46" name="Pentagon 19">
                    <a:extLst>
                      <a:ext uri="{FF2B5EF4-FFF2-40B4-BE49-F238E27FC236}">
                        <a16:creationId xmlns:a16="http://schemas.microsoft.com/office/drawing/2014/main" id="{F19B67EE-6723-A7E6-4AC3-B055736CF213}"/>
                      </a:ext>
                    </a:extLst>
                  </p:cNvPr>
                  <p:cNvSpPr/>
                  <p:nvPr/>
                </p:nvSpPr>
                <p:spPr>
                  <a:xfrm>
                    <a:off x="5752407" y="1073033"/>
                    <a:ext cx="5499546" cy="1162300"/>
                  </a:xfrm>
                  <a:prstGeom prst="homePlate">
                    <a:avLst>
                      <a:gd name="adj" fmla="val 3467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7" name="Rectangle 138">
                    <a:extLst>
                      <a:ext uri="{FF2B5EF4-FFF2-40B4-BE49-F238E27FC236}">
                        <a16:creationId xmlns:a16="http://schemas.microsoft.com/office/drawing/2014/main" id="{5FA60668-5B91-FF7B-EC99-1021B36D71EC}"/>
                      </a:ext>
                    </a:extLst>
                  </p:cNvPr>
                  <p:cNvSpPr/>
                  <p:nvPr/>
                </p:nvSpPr>
                <p:spPr>
                  <a:xfrm flipH="1">
                    <a:off x="4729889" y="1078742"/>
                    <a:ext cx="978410" cy="1782680"/>
                  </a:xfrm>
                  <a:custGeom>
                    <a:avLst/>
                    <a:gdLst>
                      <a:gd name="connsiteX0" fmla="*/ 0 w 1276350"/>
                      <a:gd name="connsiteY0" fmla="*/ 0 h 1143000"/>
                      <a:gd name="connsiteX1" fmla="*/ 1276350 w 1276350"/>
                      <a:gd name="connsiteY1" fmla="*/ 0 h 1143000"/>
                      <a:gd name="connsiteX2" fmla="*/ 1276350 w 1276350"/>
                      <a:gd name="connsiteY2" fmla="*/ 1143000 h 1143000"/>
                      <a:gd name="connsiteX3" fmla="*/ 0 w 1276350"/>
                      <a:gd name="connsiteY3" fmla="*/ 1143000 h 1143000"/>
                      <a:gd name="connsiteX4" fmla="*/ 0 w 1276350"/>
                      <a:gd name="connsiteY4" fmla="*/ 0 h 1143000"/>
                      <a:gd name="connsiteX0" fmla="*/ 0 w 1276350"/>
                      <a:gd name="connsiteY0" fmla="*/ 0 h 1143000"/>
                      <a:gd name="connsiteX1" fmla="*/ 1025525 w 1276350"/>
                      <a:gd name="connsiteY1" fmla="*/ 793750 h 1143000"/>
                      <a:gd name="connsiteX2" fmla="*/ 1276350 w 1276350"/>
                      <a:gd name="connsiteY2" fmla="*/ 1143000 h 1143000"/>
                      <a:gd name="connsiteX3" fmla="*/ 0 w 1276350"/>
                      <a:gd name="connsiteY3" fmla="*/ 1143000 h 1143000"/>
                      <a:gd name="connsiteX4" fmla="*/ 0 w 1276350"/>
                      <a:gd name="connsiteY4" fmla="*/ 0 h 1143000"/>
                      <a:gd name="connsiteX0" fmla="*/ 0 w 1025525"/>
                      <a:gd name="connsiteY0" fmla="*/ 0 h 1149350"/>
                      <a:gd name="connsiteX1" fmla="*/ 1025525 w 1025525"/>
                      <a:gd name="connsiteY1" fmla="*/ 793750 h 1149350"/>
                      <a:gd name="connsiteX2" fmla="*/ 1022350 w 1025525"/>
                      <a:gd name="connsiteY2" fmla="*/ 1149350 h 1149350"/>
                      <a:gd name="connsiteX3" fmla="*/ 0 w 1025525"/>
                      <a:gd name="connsiteY3" fmla="*/ 1143000 h 1149350"/>
                      <a:gd name="connsiteX4" fmla="*/ 0 w 1025525"/>
                      <a:gd name="connsiteY4" fmla="*/ 0 h 1149350"/>
                      <a:gd name="connsiteX0" fmla="*/ 3175 w 1028700"/>
                      <a:gd name="connsiteY0" fmla="*/ 0 h 1149350"/>
                      <a:gd name="connsiteX1" fmla="*/ 1028700 w 1028700"/>
                      <a:gd name="connsiteY1" fmla="*/ 793750 h 1149350"/>
                      <a:gd name="connsiteX2" fmla="*/ 1025525 w 1028700"/>
                      <a:gd name="connsiteY2" fmla="*/ 1149350 h 1149350"/>
                      <a:gd name="connsiteX3" fmla="*/ 0 w 1028700"/>
                      <a:gd name="connsiteY3" fmla="*/ 749300 h 1149350"/>
                      <a:gd name="connsiteX4" fmla="*/ 3175 w 1028700"/>
                      <a:gd name="connsiteY4" fmla="*/ 0 h 1149350"/>
                      <a:gd name="connsiteX0" fmla="*/ 3175 w 1025830"/>
                      <a:gd name="connsiteY0" fmla="*/ 0 h 1149350"/>
                      <a:gd name="connsiteX1" fmla="*/ 1025527 w 1025830"/>
                      <a:gd name="connsiteY1" fmla="*/ 795684 h 1149350"/>
                      <a:gd name="connsiteX2" fmla="*/ 1025525 w 1025830"/>
                      <a:gd name="connsiteY2" fmla="*/ 1149350 h 1149350"/>
                      <a:gd name="connsiteX3" fmla="*/ 0 w 1025830"/>
                      <a:gd name="connsiteY3" fmla="*/ 749300 h 1149350"/>
                      <a:gd name="connsiteX4" fmla="*/ 3175 w 1025830"/>
                      <a:gd name="connsiteY4" fmla="*/ 0 h 1149350"/>
                      <a:gd name="connsiteX0" fmla="*/ 3175 w 1025830"/>
                      <a:gd name="connsiteY0" fmla="*/ 0 h 1149350"/>
                      <a:gd name="connsiteX1" fmla="*/ 1025527 w 1025830"/>
                      <a:gd name="connsiteY1" fmla="*/ 795684 h 1149350"/>
                      <a:gd name="connsiteX2" fmla="*/ 1025525 w 1025830"/>
                      <a:gd name="connsiteY2" fmla="*/ 1149350 h 1149350"/>
                      <a:gd name="connsiteX3" fmla="*/ 0 w 1025830"/>
                      <a:gd name="connsiteY3" fmla="*/ 751235 h 1149350"/>
                      <a:gd name="connsiteX4" fmla="*/ 3175 w 1025830"/>
                      <a:gd name="connsiteY4" fmla="*/ 0 h 1149350"/>
                      <a:gd name="connsiteX0" fmla="*/ 3175 w 1028837"/>
                      <a:gd name="connsiteY0" fmla="*/ 0 h 1143545"/>
                      <a:gd name="connsiteX1" fmla="*/ 1025527 w 1028837"/>
                      <a:gd name="connsiteY1" fmla="*/ 795684 h 1143545"/>
                      <a:gd name="connsiteX2" fmla="*/ 1028698 w 1028837"/>
                      <a:gd name="connsiteY2" fmla="*/ 1143545 h 1143545"/>
                      <a:gd name="connsiteX3" fmla="*/ 0 w 1028837"/>
                      <a:gd name="connsiteY3" fmla="*/ 751235 h 1143545"/>
                      <a:gd name="connsiteX4" fmla="*/ 3175 w 1028837"/>
                      <a:gd name="connsiteY4" fmla="*/ 0 h 114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37" h="1143545">
                        <a:moveTo>
                          <a:pt x="3175" y="0"/>
                        </a:moveTo>
                        <a:lnTo>
                          <a:pt x="1025527" y="795684"/>
                        </a:lnTo>
                        <a:cubicBezTo>
                          <a:pt x="1024469" y="914217"/>
                          <a:pt x="1029756" y="1025012"/>
                          <a:pt x="1028698" y="1143545"/>
                        </a:cubicBezTo>
                        <a:lnTo>
                          <a:pt x="0" y="751235"/>
                        </a:lnTo>
                        <a:cubicBezTo>
                          <a:pt x="1058" y="501468"/>
                          <a:pt x="2117" y="249767"/>
                          <a:pt x="3175" y="0"/>
                        </a:cubicBez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8" name="Rectangle 47">
                    <a:extLst>
                      <a:ext uri="{FF2B5EF4-FFF2-40B4-BE49-F238E27FC236}">
                        <a16:creationId xmlns:a16="http://schemas.microsoft.com/office/drawing/2014/main" id="{019D50F0-846F-9FC8-CB55-CB18C4F96456}"/>
                      </a:ext>
                    </a:extLst>
                  </p:cNvPr>
                  <p:cNvSpPr/>
                  <p:nvPr/>
                </p:nvSpPr>
                <p:spPr>
                  <a:xfrm flipH="1">
                    <a:off x="3293363" y="2326025"/>
                    <a:ext cx="1397974" cy="54444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9" name="Pentagon 16">
                    <a:extLst>
                      <a:ext uri="{FF2B5EF4-FFF2-40B4-BE49-F238E27FC236}">
                        <a16:creationId xmlns:a16="http://schemas.microsoft.com/office/drawing/2014/main" id="{6FB21770-BA6B-B748-0C7B-ADDC29E35D20}"/>
                      </a:ext>
                    </a:extLst>
                  </p:cNvPr>
                  <p:cNvSpPr/>
                  <p:nvPr/>
                </p:nvSpPr>
                <p:spPr>
                  <a:xfrm>
                    <a:off x="5752407" y="2280585"/>
                    <a:ext cx="5499546" cy="1162301"/>
                  </a:xfrm>
                  <a:prstGeom prst="homePlate">
                    <a:avLst>
                      <a:gd name="adj" fmla="val 3467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50" name="Rectangle 138">
                    <a:extLst>
                      <a:ext uri="{FF2B5EF4-FFF2-40B4-BE49-F238E27FC236}">
                        <a16:creationId xmlns:a16="http://schemas.microsoft.com/office/drawing/2014/main" id="{3011D770-42DB-70AA-BBCC-207F94246800}"/>
                      </a:ext>
                    </a:extLst>
                  </p:cNvPr>
                  <p:cNvSpPr/>
                  <p:nvPr/>
                </p:nvSpPr>
                <p:spPr>
                  <a:xfrm flipH="1">
                    <a:off x="4733039" y="2291246"/>
                    <a:ext cx="975387" cy="1153786"/>
                  </a:xfrm>
                  <a:custGeom>
                    <a:avLst/>
                    <a:gdLst>
                      <a:gd name="connsiteX0" fmla="*/ 0 w 1276350"/>
                      <a:gd name="connsiteY0" fmla="*/ 0 h 1143000"/>
                      <a:gd name="connsiteX1" fmla="*/ 1276350 w 1276350"/>
                      <a:gd name="connsiteY1" fmla="*/ 0 h 1143000"/>
                      <a:gd name="connsiteX2" fmla="*/ 1276350 w 1276350"/>
                      <a:gd name="connsiteY2" fmla="*/ 1143000 h 1143000"/>
                      <a:gd name="connsiteX3" fmla="*/ 0 w 1276350"/>
                      <a:gd name="connsiteY3" fmla="*/ 1143000 h 1143000"/>
                      <a:gd name="connsiteX4" fmla="*/ 0 w 1276350"/>
                      <a:gd name="connsiteY4" fmla="*/ 0 h 1143000"/>
                      <a:gd name="connsiteX0" fmla="*/ 0 w 1276350"/>
                      <a:gd name="connsiteY0" fmla="*/ 0 h 1143000"/>
                      <a:gd name="connsiteX1" fmla="*/ 1025525 w 1276350"/>
                      <a:gd name="connsiteY1" fmla="*/ 793750 h 1143000"/>
                      <a:gd name="connsiteX2" fmla="*/ 1276350 w 1276350"/>
                      <a:gd name="connsiteY2" fmla="*/ 1143000 h 1143000"/>
                      <a:gd name="connsiteX3" fmla="*/ 0 w 1276350"/>
                      <a:gd name="connsiteY3" fmla="*/ 1143000 h 1143000"/>
                      <a:gd name="connsiteX4" fmla="*/ 0 w 1276350"/>
                      <a:gd name="connsiteY4" fmla="*/ 0 h 1143000"/>
                      <a:gd name="connsiteX0" fmla="*/ 0 w 1025525"/>
                      <a:gd name="connsiteY0" fmla="*/ 0 h 1149350"/>
                      <a:gd name="connsiteX1" fmla="*/ 1025525 w 1025525"/>
                      <a:gd name="connsiteY1" fmla="*/ 793750 h 1149350"/>
                      <a:gd name="connsiteX2" fmla="*/ 1022350 w 1025525"/>
                      <a:gd name="connsiteY2" fmla="*/ 1149350 h 1149350"/>
                      <a:gd name="connsiteX3" fmla="*/ 0 w 1025525"/>
                      <a:gd name="connsiteY3" fmla="*/ 1143000 h 1149350"/>
                      <a:gd name="connsiteX4" fmla="*/ 0 w 1025525"/>
                      <a:gd name="connsiteY4" fmla="*/ 0 h 1149350"/>
                      <a:gd name="connsiteX0" fmla="*/ 3175 w 1028700"/>
                      <a:gd name="connsiteY0" fmla="*/ 0 h 1149350"/>
                      <a:gd name="connsiteX1" fmla="*/ 1028700 w 1028700"/>
                      <a:gd name="connsiteY1" fmla="*/ 793750 h 1149350"/>
                      <a:gd name="connsiteX2" fmla="*/ 1025525 w 1028700"/>
                      <a:gd name="connsiteY2" fmla="*/ 1149350 h 1149350"/>
                      <a:gd name="connsiteX3" fmla="*/ 0 w 1028700"/>
                      <a:gd name="connsiteY3" fmla="*/ 749300 h 1149350"/>
                      <a:gd name="connsiteX4" fmla="*/ 3175 w 1028700"/>
                      <a:gd name="connsiteY4" fmla="*/ 0 h 1149350"/>
                      <a:gd name="connsiteX0" fmla="*/ 3175 w 1025593"/>
                      <a:gd name="connsiteY0" fmla="*/ 0 h 1149350"/>
                      <a:gd name="connsiteX1" fmla="*/ 1016000 w 1025593"/>
                      <a:gd name="connsiteY1" fmla="*/ 390525 h 1149350"/>
                      <a:gd name="connsiteX2" fmla="*/ 1025525 w 1025593"/>
                      <a:gd name="connsiteY2" fmla="*/ 1149350 h 1149350"/>
                      <a:gd name="connsiteX3" fmla="*/ 0 w 1025593"/>
                      <a:gd name="connsiteY3" fmla="*/ 749300 h 1149350"/>
                      <a:gd name="connsiteX4" fmla="*/ 3175 w 1025593"/>
                      <a:gd name="connsiteY4" fmla="*/ 0 h 1149350"/>
                      <a:gd name="connsiteX0" fmla="*/ 3175 w 1016000"/>
                      <a:gd name="connsiteY0" fmla="*/ 0 h 749300"/>
                      <a:gd name="connsiteX1" fmla="*/ 1016000 w 1016000"/>
                      <a:gd name="connsiteY1" fmla="*/ 390525 h 749300"/>
                      <a:gd name="connsiteX2" fmla="*/ 1012825 w 1016000"/>
                      <a:gd name="connsiteY2" fmla="*/ 736600 h 749300"/>
                      <a:gd name="connsiteX3" fmla="*/ 0 w 1016000"/>
                      <a:gd name="connsiteY3" fmla="*/ 749300 h 749300"/>
                      <a:gd name="connsiteX4" fmla="*/ 3175 w 1016000"/>
                      <a:gd name="connsiteY4" fmla="*/ 0 h 749300"/>
                      <a:gd name="connsiteX0" fmla="*/ 3175 w 1016000"/>
                      <a:gd name="connsiteY0" fmla="*/ 0 h 736600"/>
                      <a:gd name="connsiteX1" fmla="*/ 1016000 w 1016000"/>
                      <a:gd name="connsiteY1" fmla="*/ 390525 h 736600"/>
                      <a:gd name="connsiteX2" fmla="*/ 1012825 w 1016000"/>
                      <a:gd name="connsiteY2" fmla="*/ 736600 h 736600"/>
                      <a:gd name="connsiteX3" fmla="*/ 0 w 1016000"/>
                      <a:gd name="connsiteY3" fmla="*/ 733425 h 736600"/>
                      <a:gd name="connsiteX4" fmla="*/ 3175 w 1016000"/>
                      <a:gd name="connsiteY4" fmla="*/ 0 h 736600"/>
                      <a:gd name="connsiteX0" fmla="*/ 3175 w 1019315"/>
                      <a:gd name="connsiteY0" fmla="*/ 0 h 736600"/>
                      <a:gd name="connsiteX1" fmla="*/ 1016000 w 1019315"/>
                      <a:gd name="connsiteY1" fmla="*/ 390525 h 736600"/>
                      <a:gd name="connsiteX2" fmla="*/ 1019175 w 1019315"/>
                      <a:gd name="connsiteY2" fmla="*/ 736600 h 736600"/>
                      <a:gd name="connsiteX3" fmla="*/ 0 w 1019315"/>
                      <a:gd name="connsiteY3" fmla="*/ 733425 h 736600"/>
                      <a:gd name="connsiteX4" fmla="*/ 3175 w 1019315"/>
                      <a:gd name="connsiteY4" fmla="*/ 0 h 736600"/>
                      <a:gd name="connsiteX0" fmla="*/ 3175 w 1022350"/>
                      <a:gd name="connsiteY0" fmla="*/ 0 h 736600"/>
                      <a:gd name="connsiteX1" fmla="*/ 1022350 w 1022350"/>
                      <a:gd name="connsiteY1" fmla="*/ 393700 h 736600"/>
                      <a:gd name="connsiteX2" fmla="*/ 1019175 w 1022350"/>
                      <a:gd name="connsiteY2" fmla="*/ 736600 h 736600"/>
                      <a:gd name="connsiteX3" fmla="*/ 0 w 1022350"/>
                      <a:gd name="connsiteY3" fmla="*/ 733425 h 736600"/>
                      <a:gd name="connsiteX4" fmla="*/ 3175 w 1022350"/>
                      <a:gd name="connsiteY4" fmla="*/ 0 h 736600"/>
                      <a:gd name="connsiteX0" fmla="*/ 3175 w 1022350"/>
                      <a:gd name="connsiteY0" fmla="*/ 0 h 733425"/>
                      <a:gd name="connsiteX1" fmla="*/ 1022350 w 1022350"/>
                      <a:gd name="connsiteY1" fmla="*/ 390525 h 733425"/>
                      <a:gd name="connsiteX2" fmla="*/ 1019175 w 1022350"/>
                      <a:gd name="connsiteY2" fmla="*/ 733425 h 733425"/>
                      <a:gd name="connsiteX3" fmla="*/ 0 w 1022350"/>
                      <a:gd name="connsiteY3" fmla="*/ 730250 h 733425"/>
                      <a:gd name="connsiteX4" fmla="*/ 3175 w 1022350"/>
                      <a:gd name="connsiteY4" fmla="*/ 0 h 733425"/>
                      <a:gd name="connsiteX0" fmla="*/ 305 w 1022651"/>
                      <a:gd name="connsiteY0" fmla="*/ 0 h 733425"/>
                      <a:gd name="connsiteX1" fmla="*/ 1022651 w 1022651"/>
                      <a:gd name="connsiteY1" fmla="*/ 390525 h 733425"/>
                      <a:gd name="connsiteX2" fmla="*/ 1019476 w 1022651"/>
                      <a:gd name="connsiteY2" fmla="*/ 733425 h 733425"/>
                      <a:gd name="connsiteX3" fmla="*/ 301 w 1022651"/>
                      <a:gd name="connsiteY3" fmla="*/ 730250 h 733425"/>
                      <a:gd name="connsiteX4" fmla="*/ 305 w 1022651"/>
                      <a:gd name="connsiteY4" fmla="*/ 0 h 733425"/>
                      <a:gd name="connsiteX0" fmla="*/ 140 w 1025657"/>
                      <a:gd name="connsiteY0" fmla="*/ 0 h 733425"/>
                      <a:gd name="connsiteX1" fmla="*/ 1025657 w 1025657"/>
                      <a:gd name="connsiteY1" fmla="*/ 390525 h 733425"/>
                      <a:gd name="connsiteX2" fmla="*/ 1022482 w 1025657"/>
                      <a:gd name="connsiteY2" fmla="*/ 733425 h 733425"/>
                      <a:gd name="connsiteX3" fmla="*/ 3307 w 1025657"/>
                      <a:gd name="connsiteY3" fmla="*/ 730250 h 733425"/>
                      <a:gd name="connsiteX4" fmla="*/ 140 w 1025657"/>
                      <a:gd name="connsiteY4" fmla="*/ 0 h 733425"/>
                      <a:gd name="connsiteX0" fmla="*/ 140 w 1025657"/>
                      <a:gd name="connsiteY0" fmla="*/ 0 h 733425"/>
                      <a:gd name="connsiteX1" fmla="*/ 1025657 w 1025657"/>
                      <a:gd name="connsiteY1" fmla="*/ 390525 h 733425"/>
                      <a:gd name="connsiteX2" fmla="*/ 1022482 w 1025657"/>
                      <a:gd name="connsiteY2" fmla="*/ 733425 h 733425"/>
                      <a:gd name="connsiteX3" fmla="*/ 3307 w 1025657"/>
                      <a:gd name="connsiteY3" fmla="*/ 732184 h 733425"/>
                      <a:gd name="connsiteX4" fmla="*/ 140 w 1025657"/>
                      <a:gd name="connsiteY4" fmla="*/ 0 h 733425"/>
                      <a:gd name="connsiteX0" fmla="*/ 140 w 1025657"/>
                      <a:gd name="connsiteY0" fmla="*/ 0 h 736054"/>
                      <a:gd name="connsiteX1" fmla="*/ 1025657 w 1025657"/>
                      <a:gd name="connsiteY1" fmla="*/ 390525 h 736054"/>
                      <a:gd name="connsiteX2" fmla="*/ 1022482 w 1025657"/>
                      <a:gd name="connsiteY2" fmla="*/ 733425 h 736054"/>
                      <a:gd name="connsiteX3" fmla="*/ 3307 w 1025657"/>
                      <a:gd name="connsiteY3" fmla="*/ 736054 h 736054"/>
                      <a:gd name="connsiteX4" fmla="*/ 140 w 1025657"/>
                      <a:gd name="connsiteY4" fmla="*/ 0 h 736054"/>
                      <a:gd name="connsiteX0" fmla="*/ 140 w 1025657"/>
                      <a:gd name="connsiteY0" fmla="*/ 0 h 736054"/>
                      <a:gd name="connsiteX1" fmla="*/ 1025657 w 1025657"/>
                      <a:gd name="connsiteY1" fmla="*/ 390525 h 736054"/>
                      <a:gd name="connsiteX2" fmla="*/ 1022482 w 1025657"/>
                      <a:gd name="connsiteY2" fmla="*/ 733425 h 736054"/>
                      <a:gd name="connsiteX3" fmla="*/ 3307 w 1025657"/>
                      <a:gd name="connsiteY3" fmla="*/ 736054 h 736054"/>
                      <a:gd name="connsiteX4" fmla="*/ 140 w 1025657"/>
                      <a:gd name="connsiteY4" fmla="*/ 0 h 736054"/>
                      <a:gd name="connsiteX0" fmla="*/ 140 w 1025657"/>
                      <a:gd name="connsiteY0" fmla="*/ 0 h 736054"/>
                      <a:gd name="connsiteX1" fmla="*/ 1025657 w 1025657"/>
                      <a:gd name="connsiteY1" fmla="*/ 390525 h 736054"/>
                      <a:gd name="connsiteX2" fmla="*/ 1022482 w 1025657"/>
                      <a:gd name="connsiteY2" fmla="*/ 733425 h 736054"/>
                      <a:gd name="connsiteX3" fmla="*/ 3307 w 1025657"/>
                      <a:gd name="connsiteY3" fmla="*/ 736054 h 736054"/>
                      <a:gd name="connsiteX4" fmla="*/ 140 w 1025657"/>
                      <a:gd name="connsiteY4" fmla="*/ 0 h 736054"/>
                      <a:gd name="connsiteX0" fmla="*/ 140 w 1025657"/>
                      <a:gd name="connsiteY0" fmla="*/ 0 h 733425"/>
                      <a:gd name="connsiteX1" fmla="*/ 1025657 w 1025657"/>
                      <a:gd name="connsiteY1" fmla="*/ 390525 h 733425"/>
                      <a:gd name="connsiteX2" fmla="*/ 1022482 w 1025657"/>
                      <a:gd name="connsiteY2" fmla="*/ 733425 h 733425"/>
                      <a:gd name="connsiteX3" fmla="*/ 3307 w 1025657"/>
                      <a:gd name="connsiteY3" fmla="*/ 732184 h 733425"/>
                      <a:gd name="connsiteX4" fmla="*/ 140 w 1025657"/>
                      <a:gd name="connsiteY4" fmla="*/ 0 h 733425"/>
                      <a:gd name="connsiteX0" fmla="*/ 140 w 1025657"/>
                      <a:gd name="connsiteY0" fmla="*/ 0 h 733425"/>
                      <a:gd name="connsiteX1" fmla="*/ 1025657 w 1025657"/>
                      <a:gd name="connsiteY1" fmla="*/ 390525 h 733425"/>
                      <a:gd name="connsiteX2" fmla="*/ 1022482 w 1025657"/>
                      <a:gd name="connsiteY2" fmla="*/ 733425 h 733425"/>
                      <a:gd name="connsiteX3" fmla="*/ 3307 w 1025657"/>
                      <a:gd name="connsiteY3" fmla="*/ 732184 h 733425"/>
                      <a:gd name="connsiteX4" fmla="*/ 140 w 1025657"/>
                      <a:gd name="connsiteY4" fmla="*/ 0 h 733425"/>
                      <a:gd name="connsiteX0" fmla="*/ 140 w 1025657"/>
                      <a:gd name="connsiteY0" fmla="*/ 0 h 734120"/>
                      <a:gd name="connsiteX1" fmla="*/ 1025657 w 1025657"/>
                      <a:gd name="connsiteY1" fmla="*/ 390525 h 734120"/>
                      <a:gd name="connsiteX2" fmla="*/ 1022482 w 1025657"/>
                      <a:gd name="connsiteY2" fmla="*/ 733425 h 734120"/>
                      <a:gd name="connsiteX3" fmla="*/ 3307 w 1025657"/>
                      <a:gd name="connsiteY3" fmla="*/ 734120 h 734120"/>
                      <a:gd name="connsiteX4" fmla="*/ 140 w 1025657"/>
                      <a:gd name="connsiteY4" fmla="*/ 0 h 734120"/>
                      <a:gd name="connsiteX0" fmla="*/ 140 w 1022787"/>
                      <a:gd name="connsiteY0" fmla="*/ 0 h 734120"/>
                      <a:gd name="connsiteX1" fmla="*/ 1022486 w 1022787"/>
                      <a:gd name="connsiteY1" fmla="*/ 388590 h 734120"/>
                      <a:gd name="connsiteX2" fmla="*/ 1022482 w 1022787"/>
                      <a:gd name="connsiteY2" fmla="*/ 733425 h 734120"/>
                      <a:gd name="connsiteX3" fmla="*/ 3307 w 1022787"/>
                      <a:gd name="connsiteY3" fmla="*/ 734120 h 734120"/>
                      <a:gd name="connsiteX4" fmla="*/ 140 w 1022787"/>
                      <a:gd name="connsiteY4" fmla="*/ 0 h 73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787" h="734120">
                        <a:moveTo>
                          <a:pt x="140" y="0"/>
                        </a:moveTo>
                        <a:lnTo>
                          <a:pt x="1022486" y="388590"/>
                        </a:lnTo>
                        <a:cubicBezTo>
                          <a:pt x="1021428" y="507123"/>
                          <a:pt x="1023540" y="614892"/>
                          <a:pt x="1022482" y="733425"/>
                        </a:cubicBezTo>
                        <a:lnTo>
                          <a:pt x="3307" y="734120"/>
                        </a:lnTo>
                        <a:cubicBezTo>
                          <a:pt x="4365" y="484353"/>
                          <a:pt x="-918" y="249767"/>
                          <a:pt x="140" y="0"/>
                        </a:cubicBez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51" name="Rectangle 50">
                    <a:extLst>
                      <a:ext uri="{FF2B5EF4-FFF2-40B4-BE49-F238E27FC236}">
                        <a16:creationId xmlns:a16="http://schemas.microsoft.com/office/drawing/2014/main" id="{6A912AF2-B58A-E0AB-7238-73C50029AC1C}"/>
                      </a:ext>
                    </a:extLst>
                  </p:cNvPr>
                  <p:cNvSpPr/>
                  <p:nvPr/>
                </p:nvSpPr>
                <p:spPr>
                  <a:xfrm flipH="1">
                    <a:off x="3293363" y="2912426"/>
                    <a:ext cx="1397974" cy="535568"/>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52" name="Rectangle 138">
                    <a:extLst>
                      <a:ext uri="{FF2B5EF4-FFF2-40B4-BE49-F238E27FC236}">
                        <a16:creationId xmlns:a16="http://schemas.microsoft.com/office/drawing/2014/main" id="{E8FCFAF1-23A1-9F2D-FAA5-07D7BA505805}"/>
                      </a:ext>
                    </a:extLst>
                  </p:cNvPr>
                  <p:cNvSpPr/>
                  <p:nvPr/>
                </p:nvSpPr>
                <p:spPr>
                  <a:xfrm flipH="1" flipV="1">
                    <a:off x="4731519" y="4070462"/>
                    <a:ext cx="975568" cy="1755473"/>
                  </a:xfrm>
                  <a:custGeom>
                    <a:avLst/>
                    <a:gdLst>
                      <a:gd name="connsiteX0" fmla="*/ 0 w 1276350"/>
                      <a:gd name="connsiteY0" fmla="*/ 0 h 1143000"/>
                      <a:gd name="connsiteX1" fmla="*/ 1276350 w 1276350"/>
                      <a:gd name="connsiteY1" fmla="*/ 0 h 1143000"/>
                      <a:gd name="connsiteX2" fmla="*/ 1276350 w 1276350"/>
                      <a:gd name="connsiteY2" fmla="*/ 1143000 h 1143000"/>
                      <a:gd name="connsiteX3" fmla="*/ 0 w 1276350"/>
                      <a:gd name="connsiteY3" fmla="*/ 1143000 h 1143000"/>
                      <a:gd name="connsiteX4" fmla="*/ 0 w 1276350"/>
                      <a:gd name="connsiteY4" fmla="*/ 0 h 1143000"/>
                      <a:gd name="connsiteX0" fmla="*/ 0 w 1276350"/>
                      <a:gd name="connsiteY0" fmla="*/ 0 h 1143000"/>
                      <a:gd name="connsiteX1" fmla="*/ 1025525 w 1276350"/>
                      <a:gd name="connsiteY1" fmla="*/ 793750 h 1143000"/>
                      <a:gd name="connsiteX2" fmla="*/ 1276350 w 1276350"/>
                      <a:gd name="connsiteY2" fmla="*/ 1143000 h 1143000"/>
                      <a:gd name="connsiteX3" fmla="*/ 0 w 1276350"/>
                      <a:gd name="connsiteY3" fmla="*/ 1143000 h 1143000"/>
                      <a:gd name="connsiteX4" fmla="*/ 0 w 1276350"/>
                      <a:gd name="connsiteY4" fmla="*/ 0 h 1143000"/>
                      <a:gd name="connsiteX0" fmla="*/ 0 w 1025525"/>
                      <a:gd name="connsiteY0" fmla="*/ 0 h 1149350"/>
                      <a:gd name="connsiteX1" fmla="*/ 1025525 w 1025525"/>
                      <a:gd name="connsiteY1" fmla="*/ 793750 h 1149350"/>
                      <a:gd name="connsiteX2" fmla="*/ 1022350 w 1025525"/>
                      <a:gd name="connsiteY2" fmla="*/ 1149350 h 1149350"/>
                      <a:gd name="connsiteX3" fmla="*/ 0 w 1025525"/>
                      <a:gd name="connsiteY3" fmla="*/ 1143000 h 1149350"/>
                      <a:gd name="connsiteX4" fmla="*/ 0 w 1025525"/>
                      <a:gd name="connsiteY4" fmla="*/ 0 h 1149350"/>
                      <a:gd name="connsiteX0" fmla="*/ 3175 w 1028700"/>
                      <a:gd name="connsiteY0" fmla="*/ 0 h 1149350"/>
                      <a:gd name="connsiteX1" fmla="*/ 1028700 w 1028700"/>
                      <a:gd name="connsiteY1" fmla="*/ 793750 h 1149350"/>
                      <a:gd name="connsiteX2" fmla="*/ 1025525 w 1028700"/>
                      <a:gd name="connsiteY2" fmla="*/ 1149350 h 1149350"/>
                      <a:gd name="connsiteX3" fmla="*/ 0 w 1028700"/>
                      <a:gd name="connsiteY3" fmla="*/ 749300 h 1149350"/>
                      <a:gd name="connsiteX4" fmla="*/ 3175 w 1028700"/>
                      <a:gd name="connsiteY4" fmla="*/ 0 h 1149350"/>
                      <a:gd name="connsiteX0" fmla="*/ 3175 w 1025593"/>
                      <a:gd name="connsiteY0" fmla="*/ 0 h 1149350"/>
                      <a:gd name="connsiteX1" fmla="*/ 1016000 w 1025593"/>
                      <a:gd name="connsiteY1" fmla="*/ 390525 h 1149350"/>
                      <a:gd name="connsiteX2" fmla="*/ 1025525 w 1025593"/>
                      <a:gd name="connsiteY2" fmla="*/ 1149350 h 1149350"/>
                      <a:gd name="connsiteX3" fmla="*/ 0 w 1025593"/>
                      <a:gd name="connsiteY3" fmla="*/ 749300 h 1149350"/>
                      <a:gd name="connsiteX4" fmla="*/ 3175 w 1025593"/>
                      <a:gd name="connsiteY4" fmla="*/ 0 h 1149350"/>
                      <a:gd name="connsiteX0" fmla="*/ 3175 w 1016000"/>
                      <a:gd name="connsiteY0" fmla="*/ 0 h 749300"/>
                      <a:gd name="connsiteX1" fmla="*/ 1016000 w 1016000"/>
                      <a:gd name="connsiteY1" fmla="*/ 390525 h 749300"/>
                      <a:gd name="connsiteX2" fmla="*/ 1012825 w 1016000"/>
                      <a:gd name="connsiteY2" fmla="*/ 736600 h 749300"/>
                      <a:gd name="connsiteX3" fmla="*/ 0 w 1016000"/>
                      <a:gd name="connsiteY3" fmla="*/ 749300 h 749300"/>
                      <a:gd name="connsiteX4" fmla="*/ 3175 w 1016000"/>
                      <a:gd name="connsiteY4" fmla="*/ 0 h 749300"/>
                      <a:gd name="connsiteX0" fmla="*/ 3175 w 1016000"/>
                      <a:gd name="connsiteY0" fmla="*/ 0 h 736600"/>
                      <a:gd name="connsiteX1" fmla="*/ 1016000 w 1016000"/>
                      <a:gd name="connsiteY1" fmla="*/ 390525 h 736600"/>
                      <a:gd name="connsiteX2" fmla="*/ 1012825 w 1016000"/>
                      <a:gd name="connsiteY2" fmla="*/ 736600 h 736600"/>
                      <a:gd name="connsiteX3" fmla="*/ 0 w 1016000"/>
                      <a:gd name="connsiteY3" fmla="*/ 733425 h 736600"/>
                      <a:gd name="connsiteX4" fmla="*/ 3175 w 1016000"/>
                      <a:gd name="connsiteY4" fmla="*/ 0 h 736600"/>
                      <a:gd name="connsiteX0" fmla="*/ 3175 w 1019315"/>
                      <a:gd name="connsiteY0" fmla="*/ 0 h 736600"/>
                      <a:gd name="connsiteX1" fmla="*/ 1016000 w 1019315"/>
                      <a:gd name="connsiteY1" fmla="*/ 390525 h 736600"/>
                      <a:gd name="connsiteX2" fmla="*/ 1019175 w 1019315"/>
                      <a:gd name="connsiteY2" fmla="*/ 736600 h 736600"/>
                      <a:gd name="connsiteX3" fmla="*/ 0 w 1019315"/>
                      <a:gd name="connsiteY3" fmla="*/ 733425 h 736600"/>
                      <a:gd name="connsiteX4" fmla="*/ 3175 w 1019315"/>
                      <a:gd name="connsiteY4" fmla="*/ 0 h 736600"/>
                      <a:gd name="connsiteX0" fmla="*/ 3175 w 1022350"/>
                      <a:gd name="connsiteY0" fmla="*/ 0 h 736600"/>
                      <a:gd name="connsiteX1" fmla="*/ 1022350 w 1022350"/>
                      <a:gd name="connsiteY1" fmla="*/ 393700 h 736600"/>
                      <a:gd name="connsiteX2" fmla="*/ 1019175 w 1022350"/>
                      <a:gd name="connsiteY2" fmla="*/ 736600 h 736600"/>
                      <a:gd name="connsiteX3" fmla="*/ 0 w 1022350"/>
                      <a:gd name="connsiteY3" fmla="*/ 733425 h 736600"/>
                      <a:gd name="connsiteX4" fmla="*/ 3175 w 1022350"/>
                      <a:gd name="connsiteY4" fmla="*/ 0 h 736600"/>
                      <a:gd name="connsiteX0" fmla="*/ 3175 w 1022350"/>
                      <a:gd name="connsiteY0" fmla="*/ 0 h 733425"/>
                      <a:gd name="connsiteX1" fmla="*/ 1022350 w 1022350"/>
                      <a:gd name="connsiteY1" fmla="*/ 390525 h 733425"/>
                      <a:gd name="connsiteX2" fmla="*/ 1019175 w 1022350"/>
                      <a:gd name="connsiteY2" fmla="*/ 733425 h 733425"/>
                      <a:gd name="connsiteX3" fmla="*/ 0 w 1022350"/>
                      <a:gd name="connsiteY3" fmla="*/ 730250 h 733425"/>
                      <a:gd name="connsiteX4" fmla="*/ 3175 w 1022350"/>
                      <a:gd name="connsiteY4" fmla="*/ 0 h 733425"/>
                      <a:gd name="connsiteX0" fmla="*/ 3175 w 1022350"/>
                      <a:gd name="connsiteY0" fmla="*/ 0 h 1117089"/>
                      <a:gd name="connsiteX1" fmla="*/ 1022350 w 1022350"/>
                      <a:gd name="connsiteY1" fmla="*/ 390525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2350"/>
                      <a:gd name="connsiteY0" fmla="*/ 0 h 1117089"/>
                      <a:gd name="connsiteX1" fmla="*/ 1022350 w 1022350"/>
                      <a:gd name="connsiteY1" fmla="*/ 786978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2350"/>
                      <a:gd name="connsiteY0" fmla="*/ 0 h 1117089"/>
                      <a:gd name="connsiteX1" fmla="*/ 1022350 w 1022350"/>
                      <a:gd name="connsiteY1" fmla="*/ 786978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8744"/>
                      <a:gd name="connsiteY0" fmla="*/ 0 h 1117089"/>
                      <a:gd name="connsiteX1" fmla="*/ 1028744 w 1028744"/>
                      <a:gd name="connsiteY1" fmla="*/ 786978 h 1117089"/>
                      <a:gd name="connsiteX2" fmla="*/ 1015978 w 1028744"/>
                      <a:gd name="connsiteY2" fmla="*/ 1117089 h 1117089"/>
                      <a:gd name="connsiteX3" fmla="*/ 0 w 1028744"/>
                      <a:gd name="connsiteY3" fmla="*/ 730250 h 1117089"/>
                      <a:gd name="connsiteX4" fmla="*/ 3175 w 1028744"/>
                      <a:gd name="connsiteY4" fmla="*/ 0 h 1117089"/>
                      <a:gd name="connsiteX0" fmla="*/ 3175 w 1019152"/>
                      <a:gd name="connsiteY0" fmla="*/ 0 h 1117089"/>
                      <a:gd name="connsiteX1" fmla="*/ 1019152 w 1019152"/>
                      <a:gd name="connsiteY1" fmla="*/ 786978 h 1117089"/>
                      <a:gd name="connsiteX2" fmla="*/ 1015978 w 1019152"/>
                      <a:gd name="connsiteY2" fmla="*/ 1117089 h 1117089"/>
                      <a:gd name="connsiteX3" fmla="*/ 0 w 1019152"/>
                      <a:gd name="connsiteY3" fmla="*/ 730250 h 1117089"/>
                      <a:gd name="connsiteX4" fmla="*/ 3175 w 1019152"/>
                      <a:gd name="connsiteY4" fmla="*/ 0 h 1117089"/>
                      <a:gd name="connsiteX0" fmla="*/ 3175 w 1020022"/>
                      <a:gd name="connsiteY0" fmla="*/ 0 h 1117089"/>
                      <a:gd name="connsiteX1" fmla="*/ 1019152 w 1020022"/>
                      <a:gd name="connsiteY1" fmla="*/ 786978 h 1117089"/>
                      <a:gd name="connsiteX2" fmla="*/ 1015978 w 1020022"/>
                      <a:gd name="connsiteY2" fmla="*/ 1117089 h 1117089"/>
                      <a:gd name="connsiteX3" fmla="*/ 0 w 1020022"/>
                      <a:gd name="connsiteY3" fmla="*/ 730250 h 1117089"/>
                      <a:gd name="connsiteX4" fmla="*/ 3175 w 1020022"/>
                      <a:gd name="connsiteY4" fmla="*/ 0 h 1117089"/>
                      <a:gd name="connsiteX0" fmla="*/ 3175 w 1022350"/>
                      <a:gd name="connsiteY0" fmla="*/ 0 h 1117089"/>
                      <a:gd name="connsiteX1" fmla="*/ 1022350 w 1022350"/>
                      <a:gd name="connsiteY1" fmla="*/ 790175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2350"/>
                      <a:gd name="connsiteY0" fmla="*/ 0 h 1117089"/>
                      <a:gd name="connsiteX1" fmla="*/ 1022350 w 1022350"/>
                      <a:gd name="connsiteY1" fmla="*/ 790175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2350"/>
                      <a:gd name="connsiteY0" fmla="*/ 0 h 1117089"/>
                      <a:gd name="connsiteX1" fmla="*/ 1022350 w 1022350"/>
                      <a:gd name="connsiteY1" fmla="*/ 790175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2350"/>
                      <a:gd name="connsiteY0" fmla="*/ 0 h 1117089"/>
                      <a:gd name="connsiteX1" fmla="*/ 1022350 w 1022350"/>
                      <a:gd name="connsiteY1" fmla="*/ 790175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5548"/>
                      <a:gd name="connsiteY0" fmla="*/ 0 h 1117089"/>
                      <a:gd name="connsiteX1" fmla="*/ 1025548 w 1025548"/>
                      <a:gd name="connsiteY1" fmla="*/ 790175 h 1117089"/>
                      <a:gd name="connsiteX2" fmla="*/ 1015978 w 1025548"/>
                      <a:gd name="connsiteY2" fmla="*/ 1117089 h 1117089"/>
                      <a:gd name="connsiteX3" fmla="*/ 0 w 1025548"/>
                      <a:gd name="connsiteY3" fmla="*/ 730250 h 1117089"/>
                      <a:gd name="connsiteX4" fmla="*/ 3175 w 1025548"/>
                      <a:gd name="connsiteY4" fmla="*/ 0 h 1117089"/>
                      <a:gd name="connsiteX0" fmla="*/ 3175 w 1025548"/>
                      <a:gd name="connsiteY0" fmla="*/ 0 h 1117089"/>
                      <a:gd name="connsiteX1" fmla="*/ 1025548 w 1025548"/>
                      <a:gd name="connsiteY1" fmla="*/ 790175 h 1117089"/>
                      <a:gd name="connsiteX2" fmla="*/ 1015978 w 1025548"/>
                      <a:gd name="connsiteY2" fmla="*/ 1117089 h 1117089"/>
                      <a:gd name="connsiteX3" fmla="*/ 0 w 1025548"/>
                      <a:gd name="connsiteY3" fmla="*/ 730250 h 1117089"/>
                      <a:gd name="connsiteX4" fmla="*/ 3175 w 1025548"/>
                      <a:gd name="connsiteY4" fmla="*/ 0 h 1117089"/>
                      <a:gd name="connsiteX0" fmla="*/ 3175 w 1025548"/>
                      <a:gd name="connsiteY0" fmla="*/ 0 h 1120287"/>
                      <a:gd name="connsiteX1" fmla="*/ 1025548 w 1025548"/>
                      <a:gd name="connsiteY1" fmla="*/ 790175 h 1120287"/>
                      <a:gd name="connsiteX2" fmla="*/ 1019175 w 1025548"/>
                      <a:gd name="connsiteY2" fmla="*/ 1120287 h 1120287"/>
                      <a:gd name="connsiteX3" fmla="*/ 0 w 1025548"/>
                      <a:gd name="connsiteY3" fmla="*/ 730250 h 1120287"/>
                      <a:gd name="connsiteX4" fmla="*/ 3175 w 1025548"/>
                      <a:gd name="connsiteY4" fmla="*/ 0 h 1120287"/>
                      <a:gd name="connsiteX0" fmla="*/ 3175 w 1025548"/>
                      <a:gd name="connsiteY0" fmla="*/ 0 h 1120287"/>
                      <a:gd name="connsiteX1" fmla="*/ 1025548 w 1025548"/>
                      <a:gd name="connsiteY1" fmla="*/ 790175 h 1120287"/>
                      <a:gd name="connsiteX2" fmla="*/ 1019175 w 1025548"/>
                      <a:gd name="connsiteY2" fmla="*/ 1120287 h 1120287"/>
                      <a:gd name="connsiteX3" fmla="*/ 0 w 1025548"/>
                      <a:gd name="connsiteY3" fmla="*/ 730250 h 1120287"/>
                      <a:gd name="connsiteX4" fmla="*/ 3175 w 1025548"/>
                      <a:gd name="connsiteY4" fmla="*/ 0 h 1120287"/>
                      <a:gd name="connsiteX0" fmla="*/ 3175 w 1025548"/>
                      <a:gd name="connsiteY0" fmla="*/ 0 h 1120287"/>
                      <a:gd name="connsiteX1" fmla="*/ 1025548 w 1025548"/>
                      <a:gd name="connsiteY1" fmla="*/ 790175 h 1120287"/>
                      <a:gd name="connsiteX2" fmla="*/ 1019175 w 1025548"/>
                      <a:gd name="connsiteY2" fmla="*/ 1120287 h 1120287"/>
                      <a:gd name="connsiteX3" fmla="*/ 0 w 1025548"/>
                      <a:gd name="connsiteY3" fmla="*/ 730250 h 1120287"/>
                      <a:gd name="connsiteX4" fmla="*/ 3175 w 1025548"/>
                      <a:gd name="connsiteY4" fmla="*/ 0 h 1120287"/>
                      <a:gd name="connsiteX0" fmla="*/ 140 w 1028855"/>
                      <a:gd name="connsiteY0" fmla="*/ 0 h 1120287"/>
                      <a:gd name="connsiteX1" fmla="*/ 1028855 w 1028855"/>
                      <a:gd name="connsiteY1" fmla="*/ 790175 h 1120287"/>
                      <a:gd name="connsiteX2" fmla="*/ 1022482 w 1028855"/>
                      <a:gd name="connsiteY2" fmla="*/ 1120287 h 1120287"/>
                      <a:gd name="connsiteX3" fmla="*/ 3307 w 1028855"/>
                      <a:gd name="connsiteY3" fmla="*/ 730250 h 1120287"/>
                      <a:gd name="connsiteX4" fmla="*/ 140 w 1028855"/>
                      <a:gd name="connsiteY4" fmla="*/ 0 h 1120287"/>
                      <a:gd name="connsiteX0" fmla="*/ 306 w 1025849"/>
                      <a:gd name="connsiteY0" fmla="*/ 0 h 1120287"/>
                      <a:gd name="connsiteX1" fmla="*/ 1025849 w 1025849"/>
                      <a:gd name="connsiteY1" fmla="*/ 790175 h 1120287"/>
                      <a:gd name="connsiteX2" fmla="*/ 1019476 w 1025849"/>
                      <a:gd name="connsiteY2" fmla="*/ 1120287 h 1120287"/>
                      <a:gd name="connsiteX3" fmla="*/ 301 w 1025849"/>
                      <a:gd name="connsiteY3" fmla="*/ 730250 h 1120287"/>
                      <a:gd name="connsiteX4" fmla="*/ 306 w 1025849"/>
                      <a:gd name="connsiteY4" fmla="*/ 0 h 1120287"/>
                      <a:gd name="connsiteX0" fmla="*/ 306 w 1027501"/>
                      <a:gd name="connsiteY0" fmla="*/ 0 h 1120287"/>
                      <a:gd name="connsiteX1" fmla="*/ 1025849 w 1027501"/>
                      <a:gd name="connsiteY1" fmla="*/ 790175 h 1120287"/>
                      <a:gd name="connsiteX2" fmla="*/ 1025818 w 1027501"/>
                      <a:gd name="connsiteY2" fmla="*/ 1120287 h 1120287"/>
                      <a:gd name="connsiteX3" fmla="*/ 301 w 1027501"/>
                      <a:gd name="connsiteY3" fmla="*/ 730250 h 1120287"/>
                      <a:gd name="connsiteX4" fmla="*/ 306 w 1027501"/>
                      <a:gd name="connsiteY4" fmla="*/ 0 h 1120287"/>
                      <a:gd name="connsiteX0" fmla="*/ 306 w 1025849"/>
                      <a:gd name="connsiteY0" fmla="*/ 0 h 1120287"/>
                      <a:gd name="connsiteX1" fmla="*/ 1025849 w 1025849"/>
                      <a:gd name="connsiteY1" fmla="*/ 790175 h 1120287"/>
                      <a:gd name="connsiteX2" fmla="*/ 1022646 w 1025849"/>
                      <a:gd name="connsiteY2" fmla="*/ 1120287 h 1120287"/>
                      <a:gd name="connsiteX3" fmla="*/ 301 w 1025849"/>
                      <a:gd name="connsiteY3" fmla="*/ 730250 h 1120287"/>
                      <a:gd name="connsiteX4" fmla="*/ 306 w 1025849"/>
                      <a:gd name="connsiteY4" fmla="*/ 0 h 1120287"/>
                      <a:gd name="connsiteX0" fmla="*/ 306 w 1025849"/>
                      <a:gd name="connsiteY0" fmla="*/ 0 h 1120287"/>
                      <a:gd name="connsiteX1" fmla="*/ 1025849 w 1025849"/>
                      <a:gd name="connsiteY1" fmla="*/ 790175 h 1120287"/>
                      <a:gd name="connsiteX2" fmla="*/ 1022646 w 1025849"/>
                      <a:gd name="connsiteY2" fmla="*/ 1120287 h 1120287"/>
                      <a:gd name="connsiteX3" fmla="*/ 301 w 1025849"/>
                      <a:gd name="connsiteY3" fmla="*/ 736054 h 1120287"/>
                      <a:gd name="connsiteX4" fmla="*/ 306 w 1025849"/>
                      <a:gd name="connsiteY4" fmla="*/ 0 h 1120287"/>
                      <a:gd name="connsiteX0" fmla="*/ 306 w 1025849"/>
                      <a:gd name="connsiteY0" fmla="*/ 0 h 1126092"/>
                      <a:gd name="connsiteX1" fmla="*/ 1025849 w 1025849"/>
                      <a:gd name="connsiteY1" fmla="*/ 790175 h 1126092"/>
                      <a:gd name="connsiteX2" fmla="*/ 1022646 w 1025849"/>
                      <a:gd name="connsiteY2" fmla="*/ 1126092 h 1126092"/>
                      <a:gd name="connsiteX3" fmla="*/ 301 w 1025849"/>
                      <a:gd name="connsiteY3" fmla="*/ 736054 h 1126092"/>
                      <a:gd name="connsiteX4" fmla="*/ 306 w 1025849"/>
                      <a:gd name="connsiteY4" fmla="*/ 0 h 112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849" h="1126092">
                        <a:moveTo>
                          <a:pt x="306" y="0"/>
                        </a:moveTo>
                        <a:lnTo>
                          <a:pt x="1025849" y="790175"/>
                        </a:lnTo>
                        <a:cubicBezTo>
                          <a:pt x="1024790" y="911905"/>
                          <a:pt x="1026900" y="1004361"/>
                          <a:pt x="1022646" y="1126092"/>
                        </a:cubicBezTo>
                        <a:lnTo>
                          <a:pt x="301" y="736054"/>
                        </a:lnTo>
                        <a:cubicBezTo>
                          <a:pt x="1359" y="486287"/>
                          <a:pt x="-752" y="249767"/>
                          <a:pt x="306" y="0"/>
                        </a:cubicBez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5000"/>
                          <a:lumOff val="35000"/>
                        </a:schemeClr>
                      </a:solidFill>
                    </a:endParaRPr>
                  </a:p>
                </p:txBody>
              </p:sp>
              <p:sp>
                <p:nvSpPr>
                  <p:cNvPr id="53" name="Pentagon 14">
                    <a:extLst>
                      <a:ext uri="{FF2B5EF4-FFF2-40B4-BE49-F238E27FC236}">
                        <a16:creationId xmlns:a16="http://schemas.microsoft.com/office/drawing/2014/main" id="{47DCD8E1-2161-04E6-537E-BDC17AB920D3}"/>
                      </a:ext>
                    </a:extLst>
                  </p:cNvPr>
                  <p:cNvSpPr/>
                  <p:nvPr/>
                </p:nvSpPr>
                <p:spPr>
                  <a:xfrm>
                    <a:off x="5752407" y="4695693"/>
                    <a:ext cx="5494977" cy="1162300"/>
                  </a:xfrm>
                  <a:prstGeom prst="homePlate">
                    <a:avLst>
                      <a:gd name="adj" fmla="val 3467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5000"/>
                          <a:lumOff val="35000"/>
                        </a:schemeClr>
                      </a:solidFill>
                    </a:endParaRPr>
                  </a:p>
                </p:txBody>
              </p:sp>
              <p:sp>
                <p:nvSpPr>
                  <p:cNvPr id="54" name="Rectangle 53">
                    <a:extLst>
                      <a:ext uri="{FF2B5EF4-FFF2-40B4-BE49-F238E27FC236}">
                        <a16:creationId xmlns:a16="http://schemas.microsoft.com/office/drawing/2014/main" id="{04217423-CDEF-A5AE-8BD5-DB17E138F49A}"/>
                      </a:ext>
                    </a:extLst>
                  </p:cNvPr>
                  <p:cNvSpPr/>
                  <p:nvPr/>
                </p:nvSpPr>
                <p:spPr>
                  <a:xfrm flipH="1">
                    <a:off x="3293363" y="4067475"/>
                    <a:ext cx="1397974" cy="51746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55" name="Pentagon 10">
                    <a:extLst>
                      <a:ext uri="{FF2B5EF4-FFF2-40B4-BE49-F238E27FC236}">
                        <a16:creationId xmlns:a16="http://schemas.microsoft.com/office/drawing/2014/main" id="{91F0E4E4-570D-A835-4DB6-8F46F2C37099}"/>
                      </a:ext>
                    </a:extLst>
                  </p:cNvPr>
                  <p:cNvSpPr/>
                  <p:nvPr/>
                </p:nvSpPr>
                <p:spPr>
                  <a:xfrm>
                    <a:off x="5752407" y="3488138"/>
                    <a:ext cx="5499546" cy="1162302"/>
                  </a:xfrm>
                  <a:prstGeom prst="homePlate">
                    <a:avLst>
                      <a:gd name="adj" fmla="val 34670"/>
                    </a:avLst>
                  </a:prstGeom>
                  <a:gradFill flip="none" rotWithShape="1">
                    <a:gsLst>
                      <a:gs pos="0">
                        <a:schemeClr val="accent1">
                          <a:lumMod val="50000"/>
                        </a:schemeClr>
                      </a:gs>
                      <a:gs pos="50000">
                        <a:schemeClr val="accent1">
                          <a:lumMod val="75000"/>
                        </a:schemeClr>
                      </a:gs>
                      <a:gs pos="100000">
                        <a:srgbClr val="00B0F0"/>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56" name="Rectangle 138">
                    <a:extLst>
                      <a:ext uri="{FF2B5EF4-FFF2-40B4-BE49-F238E27FC236}">
                        <a16:creationId xmlns:a16="http://schemas.microsoft.com/office/drawing/2014/main" id="{C6A4DAC9-6FD0-3A5D-7FC6-741C49A59E6C}"/>
                      </a:ext>
                    </a:extLst>
                  </p:cNvPr>
                  <p:cNvSpPr/>
                  <p:nvPr/>
                </p:nvSpPr>
                <p:spPr>
                  <a:xfrm flipH="1" flipV="1">
                    <a:off x="4732752" y="3485839"/>
                    <a:ext cx="975831" cy="1141406"/>
                  </a:xfrm>
                  <a:custGeom>
                    <a:avLst/>
                    <a:gdLst>
                      <a:gd name="connsiteX0" fmla="*/ 0 w 1276350"/>
                      <a:gd name="connsiteY0" fmla="*/ 0 h 1143000"/>
                      <a:gd name="connsiteX1" fmla="*/ 1276350 w 1276350"/>
                      <a:gd name="connsiteY1" fmla="*/ 0 h 1143000"/>
                      <a:gd name="connsiteX2" fmla="*/ 1276350 w 1276350"/>
                      <a:gd name="connsiteY2" fmla="*/ 1143000 h 1143000"/>
                      <a:gd name="connsiteX3" fmla="*/ 0 w 1276350"/>
                      <a:gd name="connsiteY3" fmla="*/ 1143000 h 1143000"/>
                      <a:gd name="connsiteX4" fmla="*/ 0 w 1276350"/>
                      <a:gd name="connsiteY4" fmla="*/ 0 h 1143000"/>
                      <a:gd name="connsiteX0" fmla="*/ 0 w 1276350"/>
                      <a:gd name="connsiteY0" fmla="*/ 0 h 1143000"/>
                      <a:gd name="connsiteX1" fmla="*/ 1025525 w 1276350"/>
                      <a:gd name="connsiteY1" fmla="*/ 793750 h 1143000"/>
                      <a:gd name="connsiteX2" fmla="*/ 1276350 w 1276350"/>
                      <a:gd name="connsiteY2" fmla="*/ 1143000 h 1143000"/>
                      <a:gd name="connsiteX3" fmla="*/ 0 w 1276350"/>
                      <a:gd name="connsiteY3" fmla="*/ 1143000 h 1143000"/>
                      <a:gd name="connsiteX4" fmla="*/ 0 w 1276350"/>
                      <a:gd name="connsiteY4" fmla="*/ 0 h 1143000"/>
                      <a:gd name="connsiteX0" fmla="*/ 0 w 1025525"/>
                      <a:gd name="connsiteY0" fmla="*/ 0 h 1149350"/>
                      <a:gd name="connsiteX1" fmla="*/ 1025525 w 1025525"/>
                      <a:gd name="connsiteY1" fmla="*/ 793750 h 1149350"/>
                      <a:gd name="connsiteX2" fmla="*/ 1022350 w 1025525"/>
                      <a:gd name="connsiteY2" fmla="*/ 1149350 h 1149350"/>
                      <a:gd name="connsiteX3" fmla="*/ 0 w 1025525"/>
                      <a:gd name="connsiteY3" fmla="*/ 1143000 h 1149350"/>
                      <a:gd name="connsiteX4" fmla="*/ 0 w 1025525"/>
                      <a:gd name="connsiteY4" fmla="*/ 0 h 1149350"/>
                      <a:gd name="connsiteX0" fmla="*/ 3175 w 1028700"/>
                      <a:gd name="connsiteY0" fmla="*/ 0 h 1149350"/>
                      <a:gd name="connsiteX1" fmla="*/ 1028700 w 1028700"/>
                      <a:gd name="connsiteY1" fmla="*/ 793750 h 1149350"/>
                      <a:gd name="connsiteX2" fmla="*/ 1025525 w 1028700"/>
                      <a:gd name="connsiteY2" fmla="*/ 1149350 h 1149350"/>
                      <a:gd name="connsiteX3" fmla="*/ 0 w 1028700"/>
                      <a:gd name="connsiteY3" fmla="*/ 749300 h 1149350"/>
                      <a:gd name="connsiteX4" fmla="*/ 3175 w 1028700"/>
                      <a:gd name="connsiteY4" fmla="*/ 0 h 1149350"/>
                      <a:gd name="connsiteX0" fmla="*/ 3175 w 1025593"/>
                      <a:gd name="connsiteY0" fmla="*/ 0 h 1149350"/>
                      <a:gd name="connsiteX1" fmla="*/ 1016000 w 1025593"/>
                      <a:gd name="connsiteY1" fmla="*/ 390525 h 1149350"/>
                      <a:gd name="connsiteX2" fmla="*/ 1025525 w 1025593"/>
                      <a:gd name="connsiteY2" fmla="*/ 1149350 h 1149350"/>
                      <a:gd name="connsiteX3" fmla="*/ 0 w 1025593"/>
                      <a:gd name="connsiteY3" fmla="*/ 749300 h 1149350"/>
                      <a:gd name="connsiteX4" fmla="*/ 3175 w 1025593"/>
                      <a:gd name="connsiteY4" fmla="*/ 0 h 1149350"/>
                      <a:gd name="connsiteX0" fmla="*/ 3175 w 1016000"/>
                      <a:gd name="connsiteY0" fmla="*/ 0 h 749300"/>
                      <a:gd name="connsiteX1" fmla="*/ 1016000 w 1016000"/>
                      <a:gd name="connsiteY1" fmla="*/ 390525 h 749300"/>
                      <a:gd name="connsiteX2" fmla="*/ 1012825 w 1016000"/>
                      <a:gd name="connsiteY2" fmla="*/ 736600 h 749300"/>
                      <a:gd name="connsiteX3" fmla="*/ 0 w 1016000"/>
                      <a:gd name="connsiteY3" fmla="*/ 749300 h 749300"/>
                      <a:gd name="connsiteX4" fmla="*/ 3175 w 1016000"/>
                      <a:gd name="connsiteY4" fmla="*/ 0 h 749300"/>
                      <a:gd name="connsiteX0" fmla="*/ 3175 w 1016000"/>
                      <a:gd name="connsiteY0" fmla="*/ 0 h 736600"/>
                      <a:gd name="connsiteX1" fmla="*/ 1016000 w 1016000"/>
                      <a:gd name="connsiteY1" fmla="*/ 390525 h 736600"/>
                      <a:gd name="connsiteX2" fmla="*/ 1012825 w 1016000"/>
                      <a:gd name="connsiteY2" fmla="*/ 736600 h 736600"/>
                      <a:gd name="connsiteX3" fmla="*/ 0 w 1016000"/>
                      <a:gd name="connsiteY3" fmla="*/ 733425 h 736600"/>
                      <a:gd name="connsiteX4" fmla="*/ 3175 w 1016000"/>
                      <a:gd name="connsiteY4" fmla="*/ 0 h 736600"/>
                      <a:gd name="connsiteX0" fmla="*/ 3175 w 1019315"/>
                      <a:gd name="connsiteY0" fmla="*/ 0 h 736600"/>
                      <a:gd name="connsiteX1" fmla="*/ 1016000 w 1019315"/>
                      <a:gd name="connsiteY1" fmla="*/ 390525 h 736600"/>
                      <a:gd name="connsiteX2" fmla="*/ 1019175 w 1019315"/>
                      <a:gd name="connsiteY2" fmla="*/ 736600 h 736600"/>
                      <a:gd name="connsiteX3" fmla="*/ 0 w 1019315"/>
                      <a:gd name="connsiteY3" fmla="*/ 733425 h 736600"/>
                      <a:gd name="connsiteX4" fmla="*/ 3175 w 1019315"/>
                      <a:gd name="connsiteY4" fmla="*/ 0 h 736600"/>
                      <a:gd name="connsiteX0" fmla="*/ 3175 w 1022350"/>
                      <a:gd name="connsiteY0" fmla="*/ 0 h 736600"/>
                      <a:gd name="connsiteX1" fmla="*/ 1022350 w 1022350"/>
                      <a:gd name="connsiteY1" fmla="*/ 393700 h 736600"/>
                      <a:gd name="connsiteX2" fmla="*/ 1019175 w 1022350"/>
                      <a:gd name="connsiteY2" fmla="*/ 736600 h 736600"/>
                      <a:gd name="connsiteX3" fmla="*/ 0 w 1022350"/>
                      <a:gd name="connsiteY3" fmla="*/ 733425 h 736600"/>
                      <a:gd name="connsiteX4" fmla="*/ 3175 w 1022350"/>
                      <a:gd name="connsiteY4" fmla="*/ 0 h 736600"/>
                      <a:gd name="connsiteX0" fmla="*/ 3175 w 1022350"/>
                      <a:gd name="connsiteY0" fmla="*/ 0 h 733425"/>
                      <a:gd name="connsiteX1" fmla="*/ 1022350 w 1022350"/>
                      <a:gd name="connsiteY1" fmla="*/ 390525 h 733425"/>
                      <a:gd name="connsiteX2" fmla="*/ 1019175 w 1022350"/>
                      <a:gd name="connsiteY2" fmla="*/ 733425 h 733425"/>
                      <a:gd name="connsiteX3" fmla="*/ 0 w 1022350"/>
                      <a:gd name="connsiteY3" fmla="*/ 730250 h 733425"/>
                      <a:gd name="connsiteX4" fmla="*/ 3175 w 1022350"/>
                      <a:gd name="connsiteY4" fmla="*/ 0 h 733425"/>
                      <a:gd name="connsiteX0" fmla="*/ 305 w 1022651"/>
                      <a:gd name="connsiteY0" fmla="*/ 0 h 733425"/>
                      <a:gd name="connsiteX1" fmla="*/ 1022651 w 1022651"/>
                      <a:gd name="connsiteY1" fmla="*/ 390525 h 733425"/>
                      <a:gd name="connsiteX2" fmla="*/ 1019476 w 1022651"/>
                      <a:gd name="connsiteY2" fmla="*/ 733425 h 733425"/>
                      <a:gd name="connsiteX3" fmla="*/ 301 w 1022651"/>
                      <a:gd name="connsiteY3" fmla="*/ 730250 h 733425"/>
                      <a:gd name="connsiteX4" fmla="*/ 305 w 1022651"/>
                      <a:gd name="connsiteY4" fmla="*/ 0 h 733425"/>
                      <a:gd name="connsiteX0" fmla="*/ 140 w 1025657"/>
                      <a:gd name="connsiteY0" fmla="*/ 0 h 731490"/>
                      <a:gd name="connsiteX1" fmla="*/ 1025657 w 1025657"/>
                      <a:gd name="connsiteY1" fmla="*/ 388590 h 731490"/>
                      <a:gd name="connsiteX2" fmla="*/ 1022482 w 1025657"/>
                      <a:gd name="connsiteY2" fmla="*/ 731490 h 731490"/>
                      <a:gd name="connsiteX3" fmla="*/ 3307 w 1025657"/>
                      <a:gd name="connsiteY3" fmla="*/ 728315 h 731490"/>
                      <a:gd name="connsiteX4" fmla="*/ 140 w 1025657"/>
                      <a:gd name="connsiteY4" fmla="*/ 0 h 731490"/>
                      <a:gd name="connsiteX0" fmla="*/ 140 w 1025657"/>
                      <a:gd name="connsiteY0" fmla="*/ 0 h 731490"/>
                      <a:gd name="connsiteX1" fmla="*/ 1025657 w 1025657"/>
                      <a:gd name="connsiteY1" fmla="*/ 388590 h 731490"/>
                      <a:gd name="connsiteX2" fmla="*/ 1022482 w 1025657"/>
                      <a:gd name="connsiteY2" fmla="*/ 731490 h 731490"/>
                      <a:gd name="connsiteX3" fmla="*/ 3307 w 1025657"/>
                      <a:gd name="connsiteY3" fmla="*/ 728315 h 731490"/>
                      <a:gd name="connsiteX4" fmla="*/ 140 w 1025657"/>
                      <a:gd name="connsiteY4" fmla="*/ 0 h 731490"/>
                      <a:gd name="connsiteX0" fmla="*/ 3177 w 1022350"/>
                      <a:gd name="connsiteY0" fmla="*/ 0 h 731490"/>
                      <a:gd name="connsiteX1" fmla="*/ 1022350 w 1022350"/>
                      <a:gd name="connsiteY1" fmla="*/ 388590 h 731490"/>
                      <a:gd name="connsiteX2" fmla="*/ 1019175 w 1022350"/>
                      <a:gd name="connsiteY2" fmla="*/ 731490 h 731490"/>
                      <a:gd name="connsiteX3" fmla="*/ 0 w 1022350"/>
                      <a:gd name="connsiteY3" fmla="*/ 728315 h 731490"/>
                      <a:gd name="connsiteX4" fmla="*/ 3177 w 1022350"/>
                      <a:gd name="connsiteY4" fmla="*/ 0 h 731490"/>
                      <a:gd name="connsiteX0" fmla="*/ 305 w 1022650"/>
                      <a:gd name="connsiteY0" fmla="*/ 0 h 731490"/>
                      <a:gd name="connsiteX1" fmla="*/ 1022650 w 1022650"/>
                      <a:gd name="connsiteY1" fmla="*/ 388590 h 731490"/>
                      <a:gd name="connsiteX2" fmla="*/ 1019475 w 1022650"/>
                      <a:gd name="connsiteY2" fmla="*/ 731490 h 731490"/>
                      <a:gd name="connsiteX3" fmla="*/ 300 w 1022650"/>
                      <a:gd name="connsiteY3" fmla="*/ 728315 h 731490"/>
                      <a:gd name="connsiteX4" fmla="*/ 305 w 1022650"/>
                      <a:gd name="connsiteY4" fmla="*/ 0 h 731490"/>
                      <a:gd name="connsiteX0" fmla="*/ 139 w 1025657"/>
                      <a:gd name="connsiteY0" fmla="*/ 0 h 731490"/>
                      <a:gd name="connsiteX1" fmla="*/ 1025657 w 1025657"/>
                      <a:gd name="connsiteY1" fmla="*/ 388590 h 731490"/>
                      <a:gd name="connsiteX2" fmla="*/ 1022482 w 1025657"/>
                      <a:gd name="connsiteY2" fmla="*/ 731490 h 731490"/>
                      <a:gd name="connsiteX3" fmla="*/ 3307 w 1025657"/>
                      <a:gd name="connsiteY3" fmla="*/ 728315 h 731490"/>
                      <a:gd name="connsiteX4" fmla="*/ 139 w 1025657"/>
                      <a:gd name="connsiteY4" fmla="*/ 0 h 731490"/>
                      <a:gd name="connsiteX0" fmla="*/ 140 w 1025658"/>
                      <a:gd name="connsiteY0" fmla="*/ 0 h 731490"/>
                      <a:gd name="connsiteX1" fmla="*/ 1025658 w 1025658"/>
                      <a:gd name="connsiteY1" fmla="*/ 388590 h 731490"/>
                      <a:gd name="connsiteX2" fmla="*/ 1022483 w 1025658"/>
                      <a:gd name="connsiteY2" fmla="*/ 731490 h 731490"/>
                      <a:gd name="connsiteX3" fmla="*/ 3308 w 1025658"/>
                      <a:gd name="connsiteY3" fmla="*/ 728315 h 731490"/>
                      <a:gd name="connsiteX4" fmla="*/ 140 w 1025658"/>
                      <a:gd name="connsiteY4" fmla="*/ 0 h 731490"/>
                      <a:gd name="connsiteX0" fmla="*/ 140 w 1025960"/>
                      <a:gd name="connsiteY0" fmla="*/ 0 h 731490"/>
                      <a:gd name="connsiteX1" fmla="*/ 1025658 w 1025960"/>
                      <a:gd name="connsiteY1" fmla="*/ 388590 h 731490"/>
                      <a:gd name="connsiteX2" fmla="*/ 1025655 w 1025960"/>
                      <a:gd name="connsiteY2" fmla="*/ 731490 h 731490"/>
                      <a:gd name="connsiteX3" fmla="*/ 3308 w 1025960"/>
                      <a:gd name="connsiteY3" fmla="*/ 728315 h 731490"/>
                      <a:gd name="connsiteX4" fmla="*/ 140 w 1025960"/>
                      <a:gd name="connsiteY4" fmla="*/ 0 h 731490"/>
                      <a:gd name="connsiteX0" fmla="*/ 140 w 1025960"/>
                      <a:gd name="connsiteY0" fmla="*/ 0 h 731490"/>
                      <a:gd name="connsiteX1" fmla="*/ 1025658 w 1025960"/>
                      <a:gd name="connsiteY1" fmla="*/ 388590 h 731490"/>
                      <a:gd name="connsiteX2" fmla="*/ 1025655 w 1025960"/>
                      <a:gd name="connsiteY2" fmla="*/ 731490 h 731490"/>
                      <a:gd name="connsiteX3" fmla="*/ 3308 w 1025960"/>
                      <a:gd name="connsiteY3" fmla="*/ 728315 h 731490"/>
                      <a:gd name="connsiteX4" fmla="*/ 140 w 1025960"/>
                      <a:gd name="connsiteY4" fmla="*/ 0 h 731490"/>
                      <a:gd name="connsiteX0" fmla="*/ 140 w 1025960"/>
                      <a:gd name="connsiteY0" fmla="*/ 0 h 731490"/>
                      <a:gd name="connsiteX1" fmla="*/ 1025658 w 1025960"/>
                      <a:gd name="connsiteY1" fmla="*/ 388590 h 731490"/>
                      <a:gd name="connsiteX2" fmla="*/ 1025655 w 1025960"/>
                      <a:gd name="connsiteY2" fmla="*/ 731490 h 731490"/>
                      <a:gd name="connsiteX3" fmla="*/ 3308 w 1025960"/>
                      <a:gd name="connsiteY3" fmla="*/ 730249 h 731490"/>
                      <a:gd name="connsiteX4" fmla="*/ 140 w 1025960"/>
                      <a:gd name="connsiteY4" fmla="*/ 0 h 731490"/>
                      <a:gd name="connsiteX0" fmla="*/ 305 w 1026125"/>
                      <a:gd name="connsiteY0" fmla="*/ 0 h 732184"/>
                      <a:gd name="connsiteX1" fmla="*/ 1025823 w 1026125"/>
                      <a:gd name="connsiteY1" fmla="*/ 388590 h 732184"/>
                      <a:gd name="connsiteX2" fmla="*/ 1025820 w 1026125"/>
                      <a:gd name="connsiteY2" fmla="*/ 731490 h 732184"/>
                      <a:gd name="connsiteX3" fmla="*/ 302 w 1026125"/>
                      <a:gd name="connsiteY3" fmla="*/ 732184 h 732184"/>
                      <a:gd name="connsiteX4" fmla="*/ 305 w 1026125"/>
                      <a:gd name="connsiteY4" fmla="*/ 0 h 732184"/>
                      <a:gd name="connsiteX0" fmla="*/ 92 w 1025912"/>
                      <a:gd name="connsiteY0" fmla="*/ 0 h 732184"/>
                      <a:gd name="connsiteX1" fmla="*/ 1025610 w 1025912"/>
                      <a:gd name="connsiteY1" fmla="*/ 388590 h 732184"/>
                      <a:gd name="connsiteX2" fmla="*/ 1025607 w 1025912"/>
                      <a:gd name="connsiteY2" fmla="*/ 731490 h 732184"/>
                      <a:gd name="connsiteX3" fmla="*/ 6432 w 1025912"/>
                      <a:gd name="connsiteY3" fmla="*/ 732184 h 732184"/>
                      <a:gd name="connsiteX4" fmla="*/ 92 w 1025912"/>
                      <a:gd name="connsiteY4" fmla="*/ 0 h 732184"/>
                      <a:gd name="connsiteX0" fmla="*/ 140 w 1025960"/>
                      <a:gd name="connsiteY0" fmla="*/ 0 h 734119"/>
                      <a:gd name="connsiteX1" fmla="*/ 1025658 w 1025960"/>
                      <a:gd name="connsiteY1" fmla="*/ 388590 h 734119"/>
                      <a:gd name="connsiteX2" fmla="*/ 1025655 w 1025960"/>
                      <a:gd name="connsiteY2" fmla="*/ 731490 h 734119"/>
                      <a:gd name="connsiteX3" fmla="*/ 3309 w 1025960"/>
                      <a:gd name="connsiteY3" fmla="*/ 734119 h 734119"/>
                      <a:gd name="connsiteX4" fmla="*/ 140 w 1025960"/>
                      <a:gd name="connsiteY4" fmla="*/ 0 h 734119"/>
                      <a:gd name="connsiteX0" fmla="*/ 305 w 1026125"/>
                      <a:gd name="connsiteY0" fmla="*/ 0 h 731490"/>
                      <a:gd name="connsiteX1" fmla="*/ 1025823 w 1026125"/>
                      <a:gd name="connsiteY1" fmla="*/ 388590 h 731490"/>
                      <a:gd name="connsiteX2" fmla="*/ 1025820 w 1026125"/>
                      <a:gd name="connsiteY2" fmla="*/ 731490 h 731490"/>
                      <a:gd name="connsiteX3" fmla="*/ 302 w 1026125"/>
                      <a:gd name="connsiteY3" fmla="*/ 730249 h 731490"/>
                      <a:gd name="connsiteX4" fmla="*/ 305 w 1026125"/>
                      <a:gd name="connsiteY4" fmla="*/ 0 h 731490"/>
                      <a:gd name="connsiteX0" fmla="*/ 305 w 1026125"/>
                      <a:gd name="connsiteY0" fmla="*/ 0 h 732184"/>
                      <a:gd name="connsiteX1" fmla="*/ 1025823 w 1026125"/>
                      <a:gd name="connsiteY1" fmla="*/ 388590 h 732184"/>
                      <a:gd name="connsiteX2" fmla="*/ 1025820 w 1026125"/>
                      <a:gd name="connsiteY2" fmla="*/ 731490 h 732184"/>
                      <a:gd name="connsiteX3" fmla="*/ 302 w 1026125"/>
                      <a:gd name="connsiteY3" fmla="*/ 732184 h 732184"/>
                      <a:gd name="connsiteX4" fmla="*/ 305 w 1026125"/>
                      <a:gd name="connsiteY4" fmla="*/ 0 h 7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125" h="732184">
                        <a:moveTo>
                          <a:pt x="305" y="0"/>
                        </a:moveTo>
                        <a:lnTo>
                          <a:pt x="1025823" y="388590"/>
                        </a:lnTo>
                        <a:cubicBezTo>
                          <a:pt x="1024765" y="507123"/>
                          <a:pt x="1026878" y="612957"/>
                          <a:pt x="1025820" y="731490"/>
                        </a:cubicBezTo>
                        <a:lnTo>
                          <a:pt x="302" y="732184"/>
                        </a:lnTo>
                        <a:cubicBezTo>
                          <a:pt x="1360" y="482417"/>
                          <a:pt x="-753" y="249767"/>
                          <a:pt x="305" y="0"/>
                        </a:cubicBezTo>
                        <a:close/>
                      </a:path>
                    </a:pathLst>
                  </a:custGeom>
                  <a:gradFill flip="none" rotWithShape="1">
                    <a:gsLst>
                      <a:gs pos="0">
                        <a:schemeClr val="accent1">
                          <a:lumMod val="50000"/>
                        </a:schemeClr>
                      </a:gs>
                      <a:gs pos="50000">
                        <a:schemeClr val="accent1">
                          <a:lumMod val="75000"/>
                        </a:schemeClr>
                      </a:gs>
                      <a:gs pos="100000">
                        <a:schemeClr val="accent1">
                          <a:lumMod val="60000"/>
                          <a:lumOff val="4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57" name="Rectangle 56">
                    <a:extLst>
                      <a:ext uri="{FF2B5EF4-FFF2-40B4-BE49-F238E27FC236}">
                        <a16:creationId xmlns:a16="http://schemas.microsoft.com/office/drawing/2014/main" id="{CFF629CF-53D0-5AC0-2031-C73C28B4BBDA}"/>
                      </a:ext>
                    </a:extLst>
                  </p:cNvPr>
                  <p:cNvSpPr/>
                  <p:nvPr/>
                </p:nvSpPr>
                <p:spPr>
                  <a:xfrm flipH="1">
                    <a:off x="3293363" y="3496105"/>
                    <a:ext cx="1397974" cy="529416"/>
                  </a:xfrm>
                  <a:prstGeom prst="rect">
                    <a:avLst/>
                  </a:prstGeom>
                  <a:gradFill flip="none" rotWithShape="1">
                    <a:gsLst>
                      <a:gs pos="0">
                        <a:schemeClr val="accent1">
                          <a:lumMod val="50000"/>
                        </a:schemeClr>
                      </a:gs>
                      <a:gs pos="50000">
                        <a:schemeClr val="accent1">
                          <a:lumMod val="75000"/>
                        </a:schemeClr>
                      </a:gs>
                      <a:gs pos="100000">
                        <a:schemeClr val="accent1">
                          <a:lumMod val="60000"/>
                          <a:lumOff val="4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grpSp>
            <p:grpSp>
              <p:nvGrpSpPr>
                <p:cNvPr id="26" name="Group 25">
                  <a:extLst>
                    <a:ext uri="{FF2B5EF4-FFF2-40B4-BE49-F238E27FC236}">
                      <a16:creationId xmlns:a16="http://schemas.microsoft.com/office/drawing/2014/main" id="{5C19BAB4-31B6-0FAD-E333-31965AEFE152}"/>
                    </a:ext>
                  </a:extLst>
                </p:cNvPr>
                <p:cNvGrpSpPr/>
                <p:nvPr/>
              </p:nvGrpSpPr>
              <p:grpSpPr>
                <a:xfrm>
                  <a:off x="6029056" y="1096414"/>
                  <a:ext cx="5056440" cy="953419"/>
                  <a:chOff x="5625645" y="1028342"/>
                  <a:chExt cx="5056440" cy="953419"/>
                </a:xfrm>
              </p:grpSpPr>
              <p:sp>
                <p:nvSpPr>
                  <p:cNvPr id="44" name="Rectangle 43">
                    <a:extLst>
                      <a:ext uri="{FF2B5EF4-FFF2-40B4-BE49-F238E27FC236}">
                        <a16:creationId xmlns:a16="http://schemas.microsoft.com/office/drawing/2014/main" id="{A38057A2-B6B4-7415-8845-616F9609FE87}"/>
                      </a:ext>
                    </a:extLst>
                  </p:cNvPr>
                  <p:cNvSpPr/>
                  <p:nvPr/>
                </p:nvSpPr>
                <p:spPr>
                  <a:xfrm>
                    <a:off x="5650689" y="1028342"/>
                    <a:ext cx="1463938" cy="311137"/>
                  </a:xfrm>
                  <a:prstGeom prst="rect">
                    <a:avLst/>
                  </a:prstGeom>
                </p:spPr>
                <p:txBody>
                  <a:bodyPr wrap="none">
                    <a:spAutoFit/>
                  </a:bodyPr>
                  <a:lstStyle/>
                  <a:p>
                    <a:r>
                      <a:rPr lang="en-US" b="1" dirty="0">
                        <a:solidFill>
                          <a:schemeClr val="bg1"/>
                        </a:solidFill>
                        <a:latin typeface="Georgia" panose="02040502050405020303" pitchFamily="18" charset="0"/>
                        <a:ea typeface="Cambria" panose="02040503050406030204" pitchFamily="18" charset="0"/>
                        <a:cs typeface="Arial" panose="020B0604020202020204" pitchFamily="34" charset="0"/>
                      </a:rPr>
                      <a:t>Challenge 1 </a:t>
                    </a:r>
                  </a:p>
                </p:txBody>
              </p:sp>
              <p:sp>
                <p:nvSpPr>
                  <p:cNvPr id="45" name="Rectangle 44">
                    <a:extLst>
                      <a:ext uri="{FF2B5EF4-FFF2-40B4-BE49-F238E27FC236}">
                        <a16:creationId xmlns:a16="http://schemas.microsoft.com/office/drawing/2014/main" id="{F3E50794-5B01-8DE1-F4C5-B7BCDDA8846D}"/>
                      </a:ext>
                    </a:extLst>
                  </p:cNvPr>
                  <p:cNvSpPr/>
                  <p:nvPr/>
                </p:nvSpPr>
                <p:spPr>
                  <a:xfrm>
                    <a:off x="5625645" y="1359487"/>
                    <a:ext cx="5056440" cy="622274"/>
                  </a:xfrm>
                  <a:prstGeom prst="rect">
                    <a:avLst/>
                  </a:prstGeom>
                </p:spPr>
                <p:txBody>
                  <a:bodyPr wrap="square">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The Bank has large number of customers associated with it  and these has been increasing at a faster rate over the years which means bank has  large number of records(Datasets) to analyze.</a:t>
                    </a:r>
                    <a:endParaRPr lang="en-IN" sz="1400" b="1" dirty="0">
                      <a:solidFill>
                        <a:schemeClr val="bg1"/>
                      </a:solidFill>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1AC6E087-9C4F-B67C-D8E0-62CC079BA791}"/>
                    </a:ext>
                  </a:extLst>
                </p:cNvPr>
                <p:cNvGrpSpPr/>
                <p:nvPr/>
              </p:nvGrpSpPr>
              <p:grpSpPr>
                <a:xfrm>
                  <a:off x="6023772" y="2218989"/>
                  <a:ext cx="5061724" cy="1061320"/>
                  <a:chOff x="5620361" y="2150917"/>
                  <a:chExt cx="5061724" cy="1061320"/>
                </a:xfrm>
              </p:grpSpPr>
              <p:sp>
                <p:nvSpPr>
                  <p:cNvPr id="42" name="Rectangle 41">
                    <a:extLst>
                      <a:ext uri="{FF2B5EF4-FFF2-40B4-BE49-F238E27FC236}">
                        <a16:creationId xmlns:a16="http://schemas.microsoft.com/office/drawing/2014/main" id="{346DBEB2-0A48-6798-75B8-03C564BCB628}"/>
                      </a:ext>
                    </a:extLst>
                  </p:cNvPr>
                  <p:cNvSpPr/>
                  <p:nvPr/>
                </p:nvSpPr>
                <p:spPr>
                  <a:xfrm>
                    <a:off x="5658498" y="2150917"/>
                    <a:ext cx="1491943" cy="311137"/>
                  </a:xfrm>
                  <a:prstGeom prst="rect">
                    <a:avLst/>
                  </a:prstGeom>
                </p:spPr>
                <p:txBody>
                  <a:bodyPr wrap="none">
                    <a:spAutoFit/>
                  </a:bodyPr>
                  <a:lstStyle/>
                  <a:p>
                    <a:r>
                      <a:rPr lang="en-US" b="1" dirty="0">
                        <a:solidFill>
                          <a:schemeClr val="bg1"/>
                        </a:solidFill>
                        <a:latin typeface="Georgia" panose="02040502050405020303" pitchFamily="18" charset="0"/>
                        <a:ea typeface="Cambria" panose="02040503050406030204" pitchFamily="18" charset="0"/>
                        <a:cs typeface="Arial" panose="020B0604020202020204" pitchFamily="34" charset="0"/>
                      </a:rPr>
                      <a:t>Challenge 2 </a:t>
                    </a:r>
                  </a:p>
                </p:txBody>
              </p:sp>
              <p:sp>
                <p:nvSpPr>
                  <p:cNvPr id="43" name="Rectangle 42">
                    <a:extLst>
                      <a:ext uri="{FF2B5EF4-FFF2-40B4-BE49-F238E27FC236}">
                        <a16:creationId xmlns:a16="http://schemas.microsoft.com/office/drawing/2014/main" id="{62555954-6F6C-1214-BE62-66CEDB2E168A}"/>
                      </a:ext>
                    </a:extLst>
                  </p:cNvPr>
                  <p:cNvSpPr/>
                  <p:nvPr/>
                </p:nvSpPr>
                <p:spPr>
                  <a:xfrm>
                    <a:off x="5620361" y="2408466"/>
                    <a:ext cx="5061724" cy="803771"/>
                  </a:xfrm>
                  <a:prstGeom prst="rect">
                    <a:avLst/>
                  </a:prstGeom>
                </p:spPr>
                <p:txBody>
                  <a:bodyPr wrap="square">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More customer means that the bank needs to effectively scrutinize the records to capitalize on the customer’s inflow to Cater to the needs , analyze the behavior of the customer inflow  across parameters to make necessary amendments to its services.  </a:t>
                    </a:r>
                  </a:p>
                </p:txBody>
              </p:sp>
            </p:grpSp>
            <p:grpSp>
              <p:nvGrpSpPr>
                <p:cNvPr id="28" name="Group 27">
                  <a:extLst>
                    <a:ext uri="{FF2B5EF4-FFF2-40B4-BE49-F238E27FC236}">
                      <a16:creationId xmlns:a16="http://schemas.microsoft.com/office/drawing/2014/main" id="{F1EAE717-79BF-C285-B4C4-D72EEDF7C3F5}"/>
                    </a:ext>
                  </a:extLst>
                </p:cNvPr>
                <p:cNvGrpSpPr/>
                <p:nvPr/>
              </p:nvGrpSpPr>
              <p:grpSpPr>
                <a:xfrm>
                  <a:off x="6045913" y="3453987"/>
                  <a:ext cx="5039582" cy="1241370"/>
                  <a:chOff x="5642502" y="3385915"/>
                  <a:chExt cx="5039582" cy="1241370"/>
                </a:xfrm>
              </p:grpSpPr>
              <p:sp>
                <p:nvSpPr>
                  <p:cNvPr id="40" name="Rectangle 39">
                    <a:extLst>
                      <a:ext uri="{FF2B5EF4-FFF2-40B4-BE49-F238E27FC236}">
                        <a16:creationId xmlns:a16="http://schemas.microsoft.com/office/drawing/2014/main" id="{5311722A-8515-51DB-6540-5E75D6861676}"/>
                      </a:ext>
                    </a:extLst>
                  </p:cNvPr>
                  <p:cNvSpPr/>
                  <p:nvPr/>
                </p:nvSpPr>
                <p:spPr>
                  <a:xfrm>
                    <a:off x="5642502" y="3385915"/>
                    <a:ext cx="3026287" cy="285209"/>
                  </a:xfrm>
                  <a:prstGeom prst="rect">
                    <a:avLst/>
                  </a:prstGeom>
                </p:spPr>
                <p:txBody>
                  <a:bodyPr wrap="none">
                    <a:spAutoFit/>
                  </a:bodyPr>
                  <a:lstStyle/>
                  <a:p>
                    <a:r>
                      <a:rPr lang="en-US" b="1" dirty="0">
                        <a:solidFill>
                          <a:schemeClr val="bg1"/>
                        </a:solidFill>
                        <a:latin typeface="Georgia" panose="02040502050405020303" pitchFamily="18" charset="0"/>
                        <a:ea typeface="Cambria" panose="02040503050406030204" pitchFamily="18" charset="0"/>
                        <a:cs typeface="Arial" panose="020B0604020202020204" pitchFamily="34" charset="0"/>
                      </a:rPr>
                      <a:t>Challenge 3 </a:t>
                    </a:r>
                  </a:p>
                </p:txBody>
              </p:sp>
              <p:sp>
                <p:nvSpPr>
                  <p:cNvPr id="41" name="Rectangle 40">
                    <a:extLst>
                      <a:ext uri="{FF2B5EF4-FFF2-40B4-BE49-F238E27FC236}">
                        <a16:creationId xmlns:a16="http://schemas.microsoft.com/office/drawing/2014/main" id="{FFA944EE-9219-E587-E084-31E726204D59}"/>
                      </a:ext>
                    </a:extLst>
                  </p:cNvPr>
                  <p:cNvSpPr/>
                  <p:nvPr/>
                </p:nvSpPr>
                <p:spPr>
                  <a:xfrm>
                    <a:off x="5642502" y="3642017"/>
                    <a:ext cx="5039582" cy="985268"/>
                  </a:xfrm>
                  <a:prstGeom prst="rect">
                    <a:avLst/>
                  </a:prstGeom>
                </p:spPr>
                <p:txBody>
                  <a:bodyPr wrap="square">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It’s not just all about harvesting as much customer as possible... The real value is in understanding and crunching this data to gain a deeper understanding of  the bank’s customer and to therefore provide a more personalized and enjoyable experience</a:t>
                    </a:r>
                    <a:endParaRPr lang="en-IN" sz="1400" b="1" dirty="0">
                      <a:solidFill>
                        <a:schemeClr val="bg1"/>
                      </a:solidFill>
                      <a:latin typeface="Times New Roman" panose="02020603050405020304" pitchFamily="18" charset="0"/>
                      <a:cs typeface="Times New Roman" panose="02020603050405020304" pitchFamily="18" charset="0"/>
                    </a:endParaRPr>
                  </a:p>
                  <a:p>
                    <a:pPr algn="just"/>
                    <a:r>
                      <a:rPr lang="en-US" sz="1400" b="1" dirty="0">
                        <a:solidFill>
                          <a:schemeClr val="bg1"/>
                        </a:solidFill>
                        <a:latin typeface="Times New Roman" panose="02020603050405020304" pitchFamily="18" charset="0"/>
                        <a:cs typeface="Times New Roman" panose="02020603050405020304" pitchFamily="18" charset="0"/>
                      </a:rPr>
                      <a:t> </a:t>
                    </a:r>
                  </a:p>
                </p:txBody>
              </p:sp>
            </p:grpSp>
            <p:grpSp>
              <p:nvGrpSpPr>
                <p:cNvPr id="29" name="Group 28">
                  <a:extLst>
                    <a:ext uri="{FF2B5EF4-FFF2-40B4-BE49-F238E27FC236}">
                      <a16:creationId xmlns:a16="http://schemas.microsoft.com/office/drawing/2014/main" id="{CC5325B1-CBE5-5AFB-A73F-1B88E97CF8AE}"/>
                    </a:ext>
                  </a:extLst>
                </p:cNvPr>
                <p:cNvGrpSpPr/>
                <p:nvPr/>
              </p:nvGrpSpPr>
              <p:grpSpPr>
                <a:xfrm>
                  <a:off x="6111654" y="4667692"/>
                  <a:ext cx="4973842" cy="1094504"/>
                  <a:chOff x="5708243" y="4599620"/>
                  <a:chExt cx="4973842" cy="1094504"/>
                </a:xfrm>
              </p:grpSpPr>
              <p:sp>
                <p:nvSpPr>
                  <p:cNvPr id="38" name="Rectangle 37">
                    <a:extLst>
                      <a:ext uri="{FF2B5EF4-FFF2-40B4-BE49-F238E27FC236}">
                        <a16:creationId xmlns:a16="http://schemas.microsoft.com/office/drawing/2014/main" id="{85E225F6-E9D6-EF77-092C-266F8E4D7B46}"/>
                      </a:ext>
                    </a:extLst>
                  </p:cNvPr>
                  <p:cNvSpPr/>
                  <p:nvPr/>
                </p:nvSpPr>
                <p:spPr>
                  <a:xfrm>
                    <a:off x="5720777" y="4599620"/>
                    <a:ext cx="1497839" cy="311137"/>
                  </a:xfrm>
                  <a:prstGeom prst="rect">
                    <a:avLst/>
                  </a:prstGeom>
                </p:spPr>
                <p:txBody>
                  <a:bodyPr wrap="none">
                    <a:spAutoFit/>
                  </a:bodyPr>
                  <a:lstStyle/>
                  <a:p>
                    <a:r>
                      <a:rPr lang="en-US" b="1" dirty="0">
                        <a:solidFill>
                          <a:schemeClr val="bg1"/>
                        </a:solidFill>
                        <a:latin typeface="Georgia" panose="02040502050405020303" pitchFamily="18" charset="0"/>
                        <a:ea typeface="Cambria" panose="02040503050406030204" pitchFamily="18" charset="0"/>
                        <a:cs typeface="Arial" panose="020B0604020202020204" pitchFamily="34" charset="0"/>
                      </a:rPr>
                      <a:t>Challenge 4 </a:t>
                    </a:r>
                  </a:p>
                </p:txBody>
              </p:sp>
              <p:sp>
                <p:nvSpPr>
                  <p:cNvPr id="39" name="Rectangle 38">
                    <a:extLst>
                      <a:ext uri="{FF2B5EF4-FFF2-40B4-BE49-F238E27FC236}">
                        <a16:creationId xmlns:a16="http://schemas.microsoft.com/office/drawing/2014/main" id="{0DBC7DF8-91CF-8D3D-1B3E-3CF8387199B7}"/>
                      </a:ext>
                    </a:extLst>
                  </p:cNvPr>
                  <p:cNvSpPr/>
                  <p:nvPr/>
                </p:nvSpPr>
                <p:spPr>
                  <a:xfrm>
                    <a:off x="5708243" y="4890353"/>
                    <a:ext cx="4973842" cy="803771"/>
                  </a:xfrm>
                  <a:prstGeom prst="rect">
                    <a:avLst/>
                  </a:prstGeom>
                </p:spPr>
                <p:txBody>
                  <a:bodyPr wrap="square">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And this is where our data analytics expertise comes in, with the insights that we've uncovered from this task, we can show you exactly how to take analytics to production at scale. </a:t>
                    </a:r>
                    <a:endParaRPr lang="en-IN" sz="1400" b="1" dirty="0">
                      <a:solidFill>
                        <a:schemeClr val="bg1"/>
                      </a:solidFill>
                      <a:latin typeface="Times New Roman" panose="02020603050405020304" pitchFamily="18" charset="0"/>
                      <a:cs typeface="Times New Roman" panose="02020603050405020304" pitchFamily="18" charset="0"/>
                    </a:endParaRPr>
                  </a:p>
                  <a:p>
                    <a:pPr algn="just"/>
                    <a:r>
                      <a:rPr lang="en-US" sz="1400" b="1" dirty="0">
                        <a:solidFill>
                          <a:schemeClr val="bg1"/>
                        </a:solidFill>
                        <a:latin typeface="Times New Roman" panose="02020603050405020304" pitchFamily="18" charset="0"/>
                        <a:cs typeface="Times New Roman" panose="02020603050405020304" pitchFamily="18" charset="0"/>
                      </a:rPr>
                      <a:t>  </a:t>
                    </a:r>
                  </a:p>
                </p:txBody>
              </p:sp>
            </p:grpSp>
            <p:sp>
              <p:nvSpPr>
                <p:cNvPr id="30" name="TextBox 29">
                  <a:extLst>
                    <a:ext uri="{FF2B5EF4-FFF2-40B4-BE49-F238E27FC236}">
                      <a16:creationId xmlns:a16="http://schemas.microsoft.com/office/drawing/2014/main" id="{36F25558-6359-96FE-5F97-997732374BD9}"/>
                    </a:ext>
                  </a:extLst>
                </p:cNvPr>
                <p:cNvSpPr txBox="1"/>
                <p:nvPr/>
              </p:nvSpPr>
              <p:spPr>
                <a:xfrm>
                  <a:off x="5242577" y="3670709"/>
                  <a:ext cx="400837" cy="354811"/>
                </a:xfrm>
                <a:custGeom>
                  <a:avLst/>
                  <a:gdLst/>
                  <a:ahLst/>
                  <a:cxnLst/>
                  <a:rect l="l" t="t" r="r" b="b"/>
                  <a:pathLst>
                    <a:path w="590950" h="509439">
                      <a:moveTo>
                        <a:pt x="295475" y="0"/>
                      </a:moveTo>
                      <a:lnTo>
                        <a:pt x="590950" y="509439"/>
                      </a:lnTo>
                      <a:lnTo>
                        <a:pt x="0" y="509439"/>
                      </a:lnTo>
                      <a:lnTo>
                        <a:pt x="295475" y="0"/>
                      </a:lnTo>
                      <a:close/>
                      <a:moveTo>
                        <a:pt x="288269" y="199817"/>
                      </a:moveTo>
                      <a:cubicBezTo>
                        <a:pt x="283680" y="199817"/>
                        <a:pt x="279865" y="199989"/>
                        <a:pt x="276825" y="200333"/>
                      </a:cubicBezTo>
                      <a:cubicBezTo>
                        <a:pt x="273785" y="200677"/>
                        <a:pt x="271376" y="201222"/>
                        <a:pt x="269598" y="201968"/>
                      </a:cubicBezTo>
                      <a:cubicBezTo>
                        <a:pt x="267820" y="202714"/>
                        <a:pt x="266586" y="203660"/>
                        <a:pt x="265898" y="204807"/>
                      </a:cubicBezTo>
                      <a:cubicBezTo>
                        <a:pt x="265210" y="205955"/>
                        <a:pt x="264865" y="207274"/>
                        <a:pt x="264865" y="208765"/>
                      </a:cubicBezTo>
                      <a:lnTo>
                        <a:pt x="269340" y="365016"/>
                      </a:lnTo>
                      <a:cubicBezTo>
                        <a:pt x="269454" y="366163"/>
                        <a:pt x="269798" y="367196"/>
                        <a:pt x="270372" y="368114"/>
                      </a:cubicBezTo>
                      <a:cubicBezTo>
                        <a:pt x="270946" y="369032"/>
                        <a:pt x="271949" y="369806"/>
                        <a:pt x="273384" y="370437"/>
                      </a:cubicBezTo>
                      <a:cubicBezTo>
                        <a:pt x="274818" y="371068"/>
                        <a:pt x="276739" y="371555"/>
                        <a:pt x="279148" y="371900"/>
                      </a:cubicBezTo>
                      <a:cubicBezTo>
                        <a:pt x="281557" y="372244"/>
                        <a:pt x="284598" y="372416"/>
                        <a:pt x="288269" y="372416"/>
                      </a:cubicBezTo>
                      <a:cubicBezTo>
                        <a:pt x="291825" y="372416"/>
                        <a:pt x="294836" y="372244"/>
                        <a:pt x="297303" y="371900"/>
                      </a:cubicBezTo>
                      <a:cubicBezTo>
                        <a:pt x="299769" y="371555"/>
                        <a:pt x="301720" y="371068"/>
                        <a:pt x="303154" y="370437"/>
                      </a:cubicBezTo>
                      <a:cubicBezTo>
                        <a:pt x="304588" y="369806"/>
                        <a:pt x="305592" y="369032"/>
                        <a:pt x="306165" y="368114"/>
                      </a:cubicBezTo>
                      <a:cubicBezTo>
                        <a:pt x="306739" y="367196"/>
                        <a:pt x="307083" y="366163"/>
                        <a:pt x="307198" y="365016"/>
                      </a:cubicBezTo>
                      <a:lnTo>
                        <a:pt x="311672" y="208765"/>
                      </a:lnTo>
                      <a:cubicBezTo>
                        <a:pt x="311672" y="207274"/>
                        <a:pt x="311299" y="205983"/>
                        <a:pt x="310553" y="204893"/>
                      </a:cubicBezTo>
                      <a:cubicBezTo>
                        <a:pt x="309808" y="203804"/>
                        <a:pt x="308546" y="202886"/>
                        <a:pt x="306768" y="202140"/>
                      </a:cubicBezTo>
                      <a:cubicBezTo>
                        <a:pt x="304989" y="201394"/>
                        <a:pt x="302609" y="200821"/>
                        <a:pt x="299626" y="200419"/>
                      </a:cubicBezTo>
                      <a:cubicBezTo>
                        <a:pt x="296643" y="200018"/>
                        <a:pt x="292858" y="199817"/>
                        <a:pt x="288269" y="199817"/>
                      </a:cubicBezTo>
                      <a:close/>
                      <a:moveTo>
                        <a:pt x="288269" y="389796"/>
                      </a:moveTo>
                      <a:cubicBezTo>
                        <a:pt x="283565" y="389796"/>
                        <a:pt x="279636" y="390226"/>
                        <a:pt x="276481" y="391087"/>
                      </a:cubicBezTo>
                      <a:cubicBezTo>
                        <a:pt x="273326" y="391947"/>
                        <a:pt x="270831" y="393381"/>
                        <a:pt x="268995" y="395389"/>
                      </a:cubicBezTo>
                      <a:cubicBezTo>
                        <a:pt x="267160" y="397396"/>
                        <a:pt x="265869" y="400035"/>
                        <a:pt x="265124" y="403305"/>
                      </a:cubicBezTo>
                      <a:cubicBezTo>
                        <a:pt x="264378" y="406574"/>
                        <a:pt x="264005" y="410618"/>
                        <a:pt x="264005" y="415436"/>
                      </a:cubicBezTo>
                      <a:cubicBezTo>
                        <a:pt x="264005" y="420140"/>
                        <a:pt x="264378" y="424098"/>
                        <a:pt x="265124" y="427310"/>
                      </a:cubicBezTo>
                      <a:cubicBezTo>
                        <a:pt x="265869" y="430522"/>
                        <a:pt x="267160" y="433104"/>
                        <a:pt x="268995" y="435054"/>
                      </a:cubicBezTo>
                      <a:cubicBezTo>
                        <a:pt x="270831" y="437004"/>
                        <a:pt x="273326" y="438409"/>
                        <a:pt x="276481" y="439270"/>
                      </a:cubicBezTo>
                      <a:cubicBezTo>
                        <a:pt x="279636" y="440130"/>
                        <a:pt x="283565" y="440560"/>
                        <a:pt x="288269" y="440560"/>
                      </a:cubicBezTo>
                      <a:cubicBezTo>
                        <a:pt x="292972" y="440560"/>
                        <a:pt x="296873" y="440130"/>
                        <a:pt x="299970" y="439270"/>
                      </a:cubicBezTo>
                      <a:cubicBezTo>
                        <a:pt x="303068" y="438409"/>
                        <a:pt x="305563" y="437004"/>
                        <a:pt x="307456" y="435054"/>
                      </a:cubicBezTo>
                      <a:cubicBezTo>
                        <a:pt x="309349" y="433104"/>
                        <a:pt x="310668" y="430522"/>
                        <a:pt x="311414" y="427310"/>
                      </a:cubicBezTo>
                      <a:cubicBezTo>
                        <a:pt x="312159" y="424098"/>
                        <a:pt x="312532" y="420140"/>
                        <a:pt x="312532" y="415436"/>
                      </a:cubicBezTo>
                      <a:cubicBezTo>
                        <a:pt x="312532" y="410618"/>
                        <a:pt x="312159" y="406574"/>
                        <a:pt x="311414" y="403305"/>
                      </a:cubicBezTo>
                      <a:cubicBezTo>
                        <a:pt x="310668" y="400035"/>
                        <a:pt x="309349" y="397396"/>
                        <a:pt x="307456" y="395389"/>
                      </a:cubicBezTo>
                      <a:cubicBezTo>
                        <a:pt x="305563" y="393381"/>
                        <a:pt x="303068" y="391947"/>
                        <a:pt x="299970" y="391087"/>
                      </a:cubicBezTo>
                      <a:cubicBezTo>
                        <a:pt x="296873" y="390226"/>
                        <a:pt x="292972" y="389796"/>
                        <a:pt x="288269" y="38979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p:txBody>
            </p:sp>
            <p:sp>
              <p:nvSpPr>
                <p:cNvPr id="31" name="Freeform 43">
                  <a:extLst>
                    <a:ext uri="{FF2B5EF4-FFF2-40B4-BE49-F238E27FC236}">
                      <a16:creationId xmlns:a16="http://schemas.microsoft.com/office/drawing/2014/main" id="{0A44B618-2896-4FF0-A714-ABD5EF60B190}"/>
                    </a:ext>
                  </a:extLst>
                </p:cNvPr>
                <p:cNvSpPr/>
                <p:nvPr/>
              </p:nvSpPr>
              <p:spPr>
                <a:xfrm rot="13219388" flipH="1" flipV="1">
                  <a:off x="5155260" y="4623098"/>
                  <a:ext cx="575473" cy="266744"/>
                </a:xfrm>
                <a:custGeom>
                  <a:avLst/>
                  <a:gdLst>
                    <a:gd name="connsiteX0" fmla="*/ 178138 w 2085908"/>
                    <a:gd name="connsiteY0" fmla="*/ 364644 h 941622"/>
                    <a:gd name="connsiteX1" fmla="*/ 73824 w 2085908"/>
                    <a:gd name="connsiteY1" fmla="*/ 472664 h 941622"/>
                    <a:gd name="connsiteX2" fmla="*/ 181844 w 2085908"/>
                    <a:gd name="connsiteY2" fmla="*/ 576978 h 941622"/>
                    <a:gd name="connsiteX3" fmla="*/ 286158 w 2085908"/>
                    <a:gd name="connsiteY3" fmla="*/ 468958 h 941622"/>
                    <a:gd name="connsiteX4" fmla="*/ 178138 w 2085908"/>
                    <a:gd name="connsiteY4" fmla="*/ 364644 h 941622"/>
                    <a:gd name="connsiteX5" fmla="*/ 503573 w 2085908"/>
                    <a:gd name="connsiteY5" fmla="*/ 1172 h 941622"/>
                    <a:gd name="connsiteX6" fmla="*/ 878480 w 2085908"/>
                    <a:gd name="connsiteY6" fmla="*/ 235444 h 941622"/>
                    <a:gd name="connsiteX7" fmla="*/ 917632 w 2085908"/>
                    <a:gd name="connsiteY7" fmla="*/ 322386 h 941622"/>
                    <a:gd name="connsiteX8" fmla="*/ 924474 w 2085908"/>
                    <a:gd name="connsiteY8" fmla="*/ 352610 h 941622"/>
                    <a:gd name="connsiteX9" fmla="*/ 2085908 w 2085908"/>
                    <a:gd name="connsiteY9" fmla="*/ 357809 h 941622"/>
                    <a:gd name="connsiteX10" fmla="*/ 2084546 w 2085908"/>
                    <a:gd name="connsiteY10" fmla="*/ 584847 h 941622"/>
                    <a:gd name="connsiteX11" fmla="*/ 1994119 w 2085908"/>
                    <a:gd name="connsiteY11" fmla="*/ 584259 h 941622"/>
                    <a:gd name="connsiteX12" fmla="*/ 1994119 w 2085908"/>
                    <a:gd name="connsiteY12" fmla="*/ 847606 h 941622"/>
                    <a:gd name="connsiteX13" fmla="*/ 1928014 w 2085908"/>
                    <a:gd name="connsiteY13" fmla="*/ 847837 h 941622"/>
                    <a:gd name="connsiteX14" fmla="*/ 1929021 w 2085908"/>
                    <a:gd name="connsiteY14" fmla="*/ 704689 h 941622"/>
                    <a:gd name="connsiteX15" fmla="*/ 1877680 w 2085908"/>
                    <a:gd name="connsiteY15" fmla="*/ 704569 h 941622"/>
                    <a:gd name="connsiteX16" fmla="*/ 1877148 w 2085908"/>
                    <a:gd name="connsiteY16" fmla="*/ 780900 h 941622"/>
                    <a:gd name="connsiteX17" fmla="*/ 1811044 w 2085908"/>
                    <a:gd name="connsiteY17" fmla="*/ 778949 h 941622"/>
                    <a:gd name="connsiteX18" fmla="*/ 1810302 w 2085908"/>
                    <a:gd name="connsiteY18" fmla="*/ 834425 h 941622"/>
                    <a:gd name="connsiteX19" fmla="*/ 1722595 w 2085908"/>
                    <a:gd name="connsiteY19" fmla="*/ 836617 h 941622"/>
                    <a:gd name="connsiteX20" fmla="*/ 1721853 w 2085908"/>
                    <a:gd name="connsiteY20" fmla="*/ 779310 h 941622"/>
                    <a:gd name="connsiteX21" fmla="*/ 1659642 w 2085908"/>
                    <a:gd name="connsiteY21" fmla="*/ 779983 h 941622"/>
                    <a:gd name="connsiteX22" fmla="*/ 1660386 w 2085908"/>
                    <a:gd name="connsiteY22" fmla="*/ 700184 h 941622"/>
                    <a:gd name="connsiteX23" fmla="*/ 1607162 w 2085908"/>
                    <a:gd name="connsiteY23" fmla="*/ 699200 h 941622"/>
                    <a:gd name="connsiteX24" fmla="*/ 1607162 w 2085908"/>
                    <a:gd name="connsiteY24" fmla="*/ 846802 h 941622"/>
                    <a:gd name="connsiteX25" fmla="*/ 1546856 w 2085908"/>
                    <a:gd name="connsiteY25" fmla="*/ 846691 h 941622"/>
                    <a:gd name="connsiteX26" fmla="*/ 1546857 w 2085908"/>
                    <a:gd name="connsiteY26" fmla="*/ 581353 h 941622"/>
                    <a:gd name="connsiteX27" fmla="*/ 928076 w 2085908"/>
                    <a:gd name="connsiteY27" fmla="*/ 577332 h 941622"/>
                    <a:gd name="connsiteX28" fmla="*/ 925506 w 2085908"/>
                    <a:gd name="connsiteY28" fmla="*/ 592646 h 941622"/>
                    <a:gd name="connsiteX29" fmla="*/ 706179 w 2085908"/>
                    <a:gd name="connsiteY29" fmla="*/ 878478 h 941622"/>
                    <a:gd name="connsiteX30" fmla="*/ 63145 w 2085908"/>
                    <a:gd name="connsiteY30" fmla="*/ 706177 h 941622"/>
                    <a:gd name="connsiteX31" fmla="*/ 235445 w 2085908"/>
                    <a:gd name="connsiteY31" fmla="*/ 63144 h 941622"/>
                    <a:gd name="connsiteX32" fmla="*/ 503573 w 2085908"/>
                    <a:gd name="connsiteY32" fmla="*/ 1172 h 94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5908" h="941622">
                      <a:moveTo>
                        <a:pt x="178138" y="364644"/>
                      </a:moveTo>
                      <a:cubicBezTo>
                        <a:pt x="119504" y="365668"/>
                        <a:pt x="72801" y="414030"/>
                        <a:pt x="73824" y="472664"/>
                      </a:cubicBezTo>
                      <a:cubicBezTo>
                        <a:pt x="74848" y="531298"/>
                        <a:pt x="123210" y="578001"/>
                        <a:pt x="181844" y="576978"/>
                      </a:cubicBezTo>
                      <a:cubicBezTo>
                        <a:pt x="240478" y="575954"/>
                        <a:pt x="287181" y="527592"/>
                        <a:pt x="286158" y="468958"/>
                      </a:cubicBezTo>
                      <a:cubicBezTo>
                        <a:pt x="285134" y="410324"/>
                        <a:pt x="236772" y="363621"/>
                        <a:pt x="178138" y="364644"/>
                      </a:cubicBezTo>
                      <a:close/>
                      <a:moveTo>
                        <a:pt x="503573" y="1172"/>
                      </a:moveTo>
                      <a:cubicBezTo>
                        <a:pt x="654311" y="11824"/>
                        <a:pt x="797237" y="94726"/>
                        <a:pt x="878480" y="235444"/>
                      </a:cubicBezTo>
                      <a:cubicBezTo>
                        <a:pt x="894729" y="263588"/>
                        <a:pt x="907741" y="292712"/>
                        <a:pt x="917632" y="322386"/>
                      </a:cubicBezTo>
                      <a:lnTo>
                        <a:pt x="924474" y="352610"/>
                      </a:lnTo>
                      <a:lnTo>
                        <a:pt x="2085908" y="357809"/>
                      </a:lnTo>
                      <a:lnTo>
                        <a:pt x="2084546" y="584847"/>
                      </a:lnTo>
                      <a:lnTo>
                        <a:pt x="1994119" y="584259"/>
                      </a:lnTo>
                      <a:lnTo>
                        <a:pt x="1994119" y="847606"/>
                      </a:lnTo>
                      <a:lnTo>
                        <a:pt x="1928014" y="847837"/>
                      </a:lnTo>
                      <a:cubicBezTo>
                        <a:pt x="1929021" y="801341"/>
                        <a:pt x="1928014" y="751185"/>
                        <a:pt x="1929021" y="704689"/>
                      </a:cubicBezTo>
                      <a:lnTo>
                        <a:pt x="1877680" y="704569"/>
                      </a:lnTo>
                      <a:cubicBezTo>
                        <a:pt x="1877502" y="730013"/>
                        <a:pt x="1877326" y="755456"/>
                        <a:pt x="1877148" y="780900"/>
                      </a:cubicBezTo>
                      <a:lnTo>
                        <a:pt x="1811044" y="778949"/>
                      </a:lnTo>
                      <a:cubicBezTo>
                        <a:pt x="1810796" y="797442"/>
                        <a:pt x="1810550" y="815933"/>
                        <a:pt x="1810302" y="834425"/>
                      </a:cubicBezTo>
                      <a:lnTo>
                        <a:pt x="1722595" y="836617"/>
                      </a:lnTo>
                      <a:cubicBezTo>
                        <a:pt x="1722012" y="823308"/>
                        <a:pt x="1722435" y="792618"/>
                        <a:pt x="1721853" y="779310"/>
                      </a:cubicBezTo>
                      <a:lnTo>
                        <a:pt x="1659642" y="779983"/>
                      </a:lnTo>
                      <a:lnTo>
                        <a:pt x="1660386" y="700184"/>
                      </a:lnTo>
                      <a:lnTo>
                        <a:pt x="1607162" y="699200"/>
                      </a:lnTo>
                      <a:cubicBezTo>
                        <a:pt x="1606826" y="748095"/>
                        <a:pt x="1607497" y="797907"/>
                        <a:pt x="1607162" y="846802"/>
                      </a:cubicBezTo>
                      <a:lnTo>
                        <a:pt x="1546856" y="846691"/>
                      </a:lnTo>
                      <a:lnTo>
                        <a:pt x="1546857" y="581353"/>
                      </a:lnTo>
                      <a:lnTo>
                        <a:pt x="928076" y="577332"/>
                      </a:lnTo>
                      <a:lnTo>
                        <a:pt x="925506" y="592646"/>
                      </a:lnTo>
                      <a:cubicBezTo>
                        <a:pt x="894326" y="709012"/>
                        <a:pt x="818754" y="813483"/>
                        <a:pt x="706179" y="878478"/>
                      </a:cubicBezTo>
                      <a:cubicBezTo>
                        <a:pt x="481031" y="1008467"/>
                        <a:pt x="193134" y="931326"/>
                        <a:pt x="63145" y="706177"/>
                      </a:cubicBezTo>
                      <a:cubicBezTo>
                        <a:pt x="-66845" y="481030"/>
                        <a:pt x="10297" y="193134"/>
                        <a:pt x="235445" y="63144"/>
                      </a:cubicBezTo>
                      <a:cubicBezTo>
                        <a:pt x="319876" y="14398"/>
                        <a:pt x="413131" y="-5220"/>
                        <a:pt x="503573" y="1172"/>
                      </a:cubicBezTo>
                      <a:close/>
                    </a:path>
                  </a:pathLst>
                </a:cu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p:txBody>
            </p:sp>
            <p:sp>
              <p:nvSpPr>
                <p:cNvPr id="32" name="Freeform 44">
                  <a:extLst>
                    <a:ext uri="{FF2B5EF4-FFF2-40B4-BE49-F238E27FC236}">
                      <a16:creationId xmlns:a16="http://schemas.microsoft.com/office/drawing/2014/main" id="{6F58B3B9-3CA9-BE2C-5B3D-96C34BBA9FF4}"/>
                    </a:ext>
                  </a:extLst>
                </p:cNvPr>
                <p:cNvSpPr/>
                <p:nvPr/>
              </p:nvSpPr>
              <p:spPr>
                <a:xfrm rot="5400000">
                  <a:off x="5240585" y="1890431"/>
                  <a:ext cx="404821" cy="393341"/>
                </a:xfrm>
                <a:custGeom>
                  <a:avLst/>
                  <a:gdLst>
                    <a:gd name="connsiteX0" fmla="*/ 2211113 w 2780172"/>
                    <a:gd name="connsiteY0" fmla="*/ 2367196 h 2773742"/>
                    <a:gd name="connsiteX1" fmla="*/ 2339801 w 2780172"/>
                    <a:gd name="connsiteY1" fmla="*/ 2495883 h 2773742"/>
                    <a:gd name="connsiteX2" fmla="*/ 2468488 w 2780172"/>
                    <a:gd name="connsiteY2" fmla="*/ 2367196 h 2773742"/>
                    <a:gd name="connsiteX3" fmla="*/ 2339801 w 2780172"/>
                    <a:gd name="connsiteY3" fmla="*/ 2238509 h 2773742"/>
                    <a:gd name="connsiteX4" fmla="*/ 2211113 w 2780172"/>
                    <a:gd name="connsiteY4" fmla="*/ 2367196 h 2773742"/>
                    <a:gd name="connsiteX5" fmla="*/ 1152812 w 2780172"/>
                    <a:gd name="connsiteY5" fmla="*/ 824219 h 2773742"/>
                    <a:gd name="connsiteX6" fmla="*/ 1241764 w 2780172"/>
                    <a:gd name="connsiteY6" fmla="*/ 1041878 h 2773742"/>
                    <a:gd name="connsiteX7" fmla="*/ 1279297 w 2780172"/>
                    <a:gd name="connsiteY7" fmla="*/ 1057633 h 2773742"/>
                    <a:gd name="connsiteX8" fmla="*/ 1296081 w 2780172"/>
                    <a:gd name="connsiteY8" fmla="*/ 1050774 h 2773742"/>
                    <a:gd name="connsiteX9" fmla="*/ 1311837 w 2780172"/>
                    <a:gd name="connsiteY9" fmla="*/ 1013241 h 2773742"/>
                    <a:gd name="connsiteX10" fmla="*/ 1222884 w 2780172"/>
                    <a:gd name="connsiteY10" fmla="*/ 795582 h 2773742"/>
                    <a:gd name="connsiteX11" fmla="*/ 1185351 w 2780172"/>
                    <a:gd name="connsiteY11" fmla="*/ 779827 h 2773742"/>
                    <a:gd name="connsiteX12" fmla="*/ 1168567 w 2780172"/>
                    <a:gd name="connsiteY12" fmla="*/ 786687 h 2773742"/>
                    <a:gd name="connsiteX13" fmla="*/ 1152812 w 2780172"/>
                    <a:gd name="connsiteY13" fmla="*/ 824219 h 2773742"/>
                    <a:gd name="connsiteX14" fmla="*/ 977338 w 2780172"/>
                    <a:gd name="connsiteY14" fmla="*/ 905827 h 2773742"/>
                    <a:gd name="connsiteX15" fmla="*/ 1055751 w 2780172"/>
                    <a:gd name="connsiteY15" fmla="*/ 1127501 h 2773742"/>
                    <a:gd name="connsiteX16" fmla="*/ 1092485 w 2780172"/>
                    <a:gd name="connsiteY16" fmla="*/ 1145038 h 2773742"/>
                    <a:gd name="connsiteX17" fmla="*/ 1109579 w 2780172"/>
                    <a:gd name="connsiteY17" fmla="*/ 1138991 h 2773742"/>
                    <a:gd name="connsiteX18" fmla="*/ 1127116 w 2780172"/>
                    <a:gd name="connsiteY18" fmla="*/ 1102257 h 2773742"/>
                    <a:gd name="connsiteX19" fmla="*/ 1048703 w 2780172"/>
                    <a:gd name="connsiteY19" fmla="*/ 880583 h 2773742"/>
                    <a:gd name="connsiteX20" fmla="*/ 1011969 w 2780172"/>
                    <a:gd name="connsiteY20" fmla="*/ 863046 h 2773742"/>
                    <a:gd name="connsiteX21" fmla="*/ 994875 w 2780172"/>
                    <a:gd name="connsiteY21" fmla="*/ 869093 h 2773742"/>
                    <a:gd name="connsiteX22" fmla="*/ 977338 w 2780172"/>
                    <a:gd name="connsiteY22" fmla="*/ 905827 h 2773742"/>
                    <a:gd name="connsiteX23" fmla="*/ 803919 w 2780172"/>
                    <a:gd name="connsiteY23" fmla="*/ 981315 h 2773742"/>
                    <a:gd name="connsiteX24" fmla="*/ 887549 w 2780172"/>
                    <a:gd name="connsiteY24" fmla="*/ 1201075 h 2773742"/>
                    <a:gd name="connsiteX25" fmla="*/ 924687 w 2780172"/>
                    <a:gd name="connsiteY25" fmla="*/ 1217738 h 2773742"/>
                    <a:gd name="connsiteX26" fmla="*/ 941633 w 2780172"/>
                    <a:gd name="connsiteY26" fmla="*/ 1211289 h 2773742"/>
                    <a:gd name="connsiteX27" fmla="*/ 958297 w 2780172"/>
                    <a:gd name="connsiteY27" fmla="*/ 1174151 h 2773742"/>
                    <a:gd name="connsiteX28" fmla="*/ 874668 w 2780172"/>
                    <a:gd name="connsiteY28" fmla="*/ 954392 h 2773742"/>
                    <a:gd name="connsiteX29" fmla="*/ 837529 w 2780172"/>
                    <a:gd name="connsiteY29" fmla="*/ 937728 h 2773742"/>
                    <a:gd name="connsiteX30" fmla="*/ 820583 w 2780172"/>
                    <a:gd name="connsiteY30" fmla="*/ 944177 h 2773742"/>
                    <a:gd name="connsiteX31" fmla="*/ 803919 w 2780172"/>
                    <a:gd name="connsiteY31" fmla="*/ 981315 h 2773742"/>
                    <a:gd name="connsiteX32" fmla="*/ 414759 w 2780172"/>
                    <a:gd name="connsiteY32" fmla="*/ 84421 h 2773742"/>
                    <a:gd name="connsiteX33" fmla="*/ 465635 w 2780172"/>
                    <a:gd name="connsiteY33" fmla="*/ 59913 h 2773742"/>
                    <a:gd name="connsiteX34" fmla="*/ 762391 w 2780172"/>
                    <a:gd name="connsiteY34" fmla="*/ 0 h 2773742"/>
                    <a:gd name="connsiteX35" fmla="*/ 1125792 w 2780172"/>
                    <a:gd name="connsiteY35" fmla="*/ 92017 h 2773742"/>
                    <a:gd name="connsiteX36" fmla="*/ 1128232 w 2780172"/>
                    <a:gd name="connsiteY36" fmla="*/ 93499 h 2773742"/>
                    <a:gd name="connsiteX37" fmla="*/ 771957 w 2780172"/>
                    <a:gd name="connsiteY37" fmla="*/ 415396 h 2773742"/>
                    <a:gd name="connsiteX38" fmla="*/ 0 w 2780172"/>
                    <a:gd name="connsiteY38" fmla="*/ 762391 h 2773742"/>
                    <a:gd name="connsiteX39" fmla="*/ 15489 w 2780172"/>
                    <a:gd name="connsiteY39" fmla="*/ 608743 h 2773742"/>
                    <a:gd name="connsiteX40" fmla="*/ 32894 w 2780172"/>
                    <a:gd name="connsiteY40" fmla="*/ 541052 h 2773742"/>
                    <a:gd name="connsiteX41" fmla="*/ 475655 w 2780172"/>
                    <a:gd name="connsiteY41" fmla="*/ 947800 h 2773742"/>
                    <a:gd name="connsiteX42" fmla="*/ 1247025 w 2780172"/>
                    <a:gd name="connsiteY42" fmla="*/ 178368 h 2773742"/>
                    <a:gd name="connsiteX43" fmla="*/ 1301484 w 2780172"/>
                    <a:gd name="connsiteY43" fmla="*/ 223300 h 2773742"/>
                    <a:gd name="connsiteX44" fmla="*/ 1524782 w 2780172"/>
                    <a:gd name="connsiteY44" fmla="*/ 762391 h 2773742"/>
                    <a:gd name="connsiteX45" fmla="*/ 1490507 w 2780172"/>
                    <a:gd name="connsiteY45" fmla="*/ 989103 h 2773742"/>
                    <a:gd name="connsiteX46" fmla="*/ 1471183 w 2780172"/>
                    <a:gd name="connsiteY46" fmla="*/ 1041899 h 2773742"/>
                    <a:gd name="connsiteX47" fmla="*/ 2682418 w 2780172"/>
                    <a:gd name="connsiteY47" fmla="*/ 2219604 h 2773742"/>
                    <a:gd name="connsiteX48" fmla="*/ 2688824 w 2780172"/>
                    <a:gd name="connsiteY48" fmla="*/ 2675988 h 2773742"/>
                    <a:gd name="connsiteX49" fmla="*/ 2232440 w 2780172"/>
                    <a:gd name="connsiteY49" fmla="*/ 2682393 h 2773742"/>
                    <a:gd name="connsiteX50" fmla="*/ 1001830 w 2780172"/>
                    <a:gd name="connsiteY50" fmla="*/ 1485849 h 2773742"/>
                    <a:gd name="connsiteX51" fmla="*/ 989103 w 2780172"/>
                    <a:gd name="connsiteY51" fmla="*/ 1490507 h 2773742"/>
                    <a:gd name="connsiteX52" fmla="*/ 762391 w 2780172"/>
                    <a:gd name="connsiteY52" fmla="*/ 1524783 h 2773742"/>
                    <a:gd name="connsiteX53" fmla="*/ 0 w 2780172"/>
                    <a:gd name="connsiteY53" fmla="*/ 762391 h 277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80172" h="2773742">
                      <a:moveTo>
                        <a:pt x="2211113" y="2367196"/>
                      </a:moveTo>
                      <a:cubicBezTo>
                        <a:pt x="2211113" y="2438268"/>
                        <a:pt x="2268728" y="2495883"/>
                        <a:pt x="2339801" y="2495883"/>
                      </a:cubicBezTo>
                      <a:cubicBezTo>
                        <a:pt x="2410873" y="2495883"/>
                        <a:pt x="2468488" y="2438268"/>
                        <a:pt x="2468488" y="2367196"/>
                      </a:cubicBezTo>
                      <a:cubicBezTo>
                        <a:pt x="2468488" y="2296124"/>
                        <a:pt x="2410873" y="2238509"/>
                        <a:pt x="2339801" y="2238509"/>
                      </a:cubicBezTo>
                      <a:cubicBezTo>
                        <a:pt x="2268728" y="2238509"/>
                        <a:pt x="2211113" y="2296124"/>
                        <a:pt x="2211113" y="2367196"/>
                      </a:cubicBezTo>
                      <a:close/>
                      <a:moveTo>
                        <a:pt x="1152812" y="824219"/>
                      </a:moveTo>
                      <a:lnTo>
                        <a:pt x="1241764" y="1041878"/>
                      </a:lnTo>
                      <a:cubicBezTo>
                        <a:pt x="1247778" y="1056593"/>
                        <a:pt x="1264582" y="1063647"/>
                        <a:pt x="1279297" y="1057633"/>
                      </a:cubicBezTo>
                      <a:lnTo>
                        <a:pt x="1296081" y="1050774"/>
                      </a:lnTo>
                      <a:cubicBezTo>
                        <a:pt x="1310796" y="1044760"/>
                        <a:pt x="1317850" y="1027956"/>
                        <a:pt x="1311837" y="1013241"/>
                      </a:cubicBezTo>
                      <a:lnTo>
                        <a:pt x="1222884" y="795582"/>
                      </a:lnTo>
                      <a:cubicBezTo>
                        <a:pt x="1216870" y="780868"/>
                        <a:pt x="1200066" y="773814"/>
                        <a:pt x="1185351" y="779827"/>
                      </a:cubicBezTo>
                      <a:lnTo>
                        <a:pt x="1168567" y="786687"/>
                      </a:lnTo>
                      <a:cubicBezTo>
                        <a:pt x="1153852" y="792700"/>
                        <a:pt x="1146798" y="809505"/>
                        <a:pt x="1152812" y="824219"/>
                      </a:cubicBezTo>
                      <a:close/>
                      <a:moveTo>
                        <a:pt x="977338" y="905827"/>
                      </a:moveTo>
                      <a:lnTo>
                        <a:pt x="1055751" y="1127501"/>
                      </a:lnTo>
                      <a:cubicBezTo>
                        <a:pt x="1061052" y="1142487"/>
                        <a:pt x="1077499" y="1150339"/>
                        <a:pt x="1092485" y="1145038"/>
                      </a:cubicBezTo>
                      <a:lnTo>
                        <a:pt x="1109579" y="1138991"/>
                      </a:lnTo>
                      <a:cubicBezTo>
                        <a:pt x="1124565" y="1133690"/>
                        <a:pt x="1132417" y="1117243"/>
                        <a:pt x="1127116" y="1102257"/>
                      </a:cubicBezTo>
                      <a:lnTo>
                        <a:pt x="1048703" y="880583"/>
                      </a:lnTo>
                      <a:cubicBezTo>
                        <a:pt x="1043402" y="865597"/>
                        <a:pt x="1026955" y="857745"/>
                        <a:pt x="1011969" y="863046"/>
                      </a:cubicBezTo>
                      <a:lnTo>
                        <a:pt x="994875" y="869093"/>
                      </a:lnTo>
                      <a:cubicBezTo>
                        <a:pt x="979889" y="874394"/>
                        <a:pt x="972037" y="890841"/>
                        <a:pt x="977338" y="905827"/>
                      </a:cubicBezTo>
                      <a:close/>
                      <a:moveTo>
                        <a:pt x="803919" y="981315"/>
                      </a:moveTo>
                      <a:lnTo>
                        <a:pt x="887549" y="1201075"/>
                      </a:lnTo>
                      <a:cubicBezTo>
                        <a:pt x="893202" y="1215931"/>
                        <a:pt x="909830" y="1223392"/>
                        <a:pt x="924687" y="1217738"/>
                      </a:cubicBezTo>
                      <a:lnTo>
                        <a:pt x="941633" y="1211289"/>
                      </a:lnTo>
                      <a:cubicBezTo>
                        <a:pt x="956490" y="1205636"/>
                        <a:pt x="963951" y="1189008"/>
                        <a:pt x="958297" y="1174151"/>
                      </a:cubicBezTo>
                      <a:lnTo>
                        <a:pt x="874668" y="954392"/>
                      </a:lnTo>
                      <a:cubicBezTo>
                        <a:pt x="869014" y="939535"/>
                        <a:pt x="852386" y="932075"/>
                        <a:pt x="837529" y="937728"/>
                      </a:cubicBezTo>
                      <a:lnTo>
                        <a:pt x="820583" y="944177"/>
                      </a:lnTo>
                      <a:cubicBezTo>
                        <a:pt x="805726" y="949831"/>
                        <a:pt x="798266" y="966459"/>
                        <a:pt x="803919" y="981315"/>
                      </a:cubicBezTo>
                      <a:close/>
                      <a:moveTo>
                        <a:pt x="414759" y="84421"/>
                      </a:moveTo>
                      <a:lnTo>
                        <a:pt x="465635" y="59913"/>
                      </a:lnTo>
                      <a:cubicBezTo>
                        <a:pt x="556845" y="21334"/>
                        <a:pt x="657127" y="0"/>
                        <a:pt x="762391" y="0"/>
                      </a:cubicBezTo>
                      <a:cubicBezTo>
                        <a:pt x="893971" y="0"/>
                        <a:pt x="1017766" y="33334"/>
                        <a:pt x="1125792" y="92017"/>
                      </a:cubicBezTo>
                      <a:lnTo>
                        <a:pt x="1128232" y="93499"/>
                      </a:lnTo>
                      <a:lnTo>
                        <a:pt x="771957" y="415396"/>
                      </a:lnTo>
                      <a:close/>
                      <a:moveTo>
                        <a:pt x="0" y="762391"/>
                      </a:moveTo>
                      <a:cubicBezTo>
                        <a:pt x="0" y="709759"/>
                        <a:pt x="5334" y="658373"/>
                        <a:pt x="15489" y="608743"/>
                      </a:cubicBezTo>
                      <a:lnTo>
                        <a:pt x="32894" y="541052"/>
                      </a:lnTo>
                      <a:lnTo>
                        <a:pt x="475655" y="947800"/>
                      </a:lnTo>
                      <a:cubicBezTo>
                        <a:pt x="734040" y="698893"/>
                        <a:pt x="984855" y="449986"/>
                        <a:pt x="1247025" y="178368"/>
                      </a:cubicBezTo>
                      <a:lnTo>
                        <a:pt x="1301484" y="223300"/>
                      </a:lnTo>
                      <a:cubicBezTo>
                        <a:pt x="1439449" y="361265"/>
                        <a:pt x="1524782" y="551863"/>
                        <a:pt x="1524782" y="762391"/>
                      </a:cubicBezTo>
                      <a:cubicBezTo>
                        <a:pt x="1524782" y="841339"/>
                        <a:pt x="1512783" y="917485"/>
                        <a:pt x="1490507" y="989103"/>
                      </a:cubicBezTo>
                      <a:lnTo>
                        <a:pt x="1471183" y="1041899"/>
                      </a:lnTo>
                      <a:lnTo>
                        <a:pt x="2682418" y="2219604"/>
                      </a:lnTo>
                      <a:cubicBezTo>
                        <a:pt x="2810213" y="2343861"/>
                        <a:pt x="2813081" y="2548192"/>
                        <a:pt x="2688824" y="2675988"/>
                      </a:cubicBezTo>
                      <a:cubicBezTo>
                        <a:pt x="2564566" y="2803783"/>
                        <a:pt x="2360236" y="2806651"/>
                        <a:pt x="2232440" y="2682393"/>
                      </a:cubicBezTo>
                      <a:lnTo>
                        <a:pt x="1001830" y="1485849"/>
                      </a:lnTo>
                      <a:lnTo>
                        <a:pt x="989103" y="1490507"/>
                      </a:lnTo>
                      <a:cubicBezTo>
                        <a:pt x="917485" y="1512783"/>
                        <a:pt x="841339" y="1524783"/>
                        <a:pt x="762391" y="1524783"/>
                      </a:cubicBezTo>
                      <a:cubicBezTo>
                        <a:pt x="341334" y="1524783"/>
                        <a:pt x="0" y="1183448"/>
                        <a:pt x="0" y="762391"/>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 </a:t>
                  </a:r>
                </a:p>
              </p:txBody>
            </p:sp>
            <p:sp>
              <p:nvSpPr>
                <p:cNvPr id="33" name="Freeform 46">
                  <a:extLst>
                    <a:ext uri="{FF2B5EF4-FFF2-40B4-BE49-F238E27FC236}">
                      <a16:creationId xmlns:a16="http://schemas.microsoft.com/office/drawing/2014/main" id="{281D6596-F8A7-67F0-A197-106A1627C414}"/>
                    </a:ext>
                  </a:extLst>
                </p:cNvPr>
                <p:cNvSpPr/>
                <p:nvPr/>
              </p:nvSpPr>
              <p:spPr>
                <a:xfrm>
                  <a:off x="5286691" y="2870307"/>
                  <a:ext cx="312608" cy="473942"/>
                </a:xfrm>
                <a:custGeom>
                  <a:avLst/>
                  <a:gdLst>
                    <a:gd name="connsiteX0" fmla="*/ 186169 w 372337"/>
                    <a:gd name="connsiteY0" fmla="*/ 443503 h 564497"/>
                    <a:gd name="connsiteX1" fmla="*/ 245087 w 372337"/>
                    <a:gd name="connsiteY1" fmla="*/ 504000 h 564497"/>
                    <a:gd name="connsiteX2" fmla="*/ 186169 w 372337"/>
                    <a:gd name="connsiteY2" fmla="*/ 564497 h 564497"/>
                    <a:gd name="connsiteX3" fmla="*/ 127251 w 372337"/>
                    <a:gd name="connsiteY3" fmla="*/ 504000 h 564497"/>
                    <a:gd name="connsiteX4" fmla="*/ 186169 w 372337"/>
                    <a:gd name="connsiteY4" fmla="*/ 443503 h 564497"/>
                    <a:gd name="connsiteX5" fmla="*/ 181368 w 372337"/>
                    <a:gd name="connsiteY5" fmla="*/ 199 h 564497"/>
                    <a:gd name="connsiteX6" fmla="*/ 250389 w 372337"/>
                    <a:gd name="connsiteY6" fmla="*/ 7772 h 564497"/>
                    <a:gd name="connsiteX7" fmla="*/ 366536 w 372337"/>
                    <a:gd name="connsiteY7" fmla="*/ 194155 h 564497"/>
                    <a:gd name="connsiteX8" fmla="*/ 234046 w 372337"/>
                    <a:gd name="connsiteY8" fmla="*/ 364356 h 564497"/>
                    <a:gd name="connsiteX9" fmla="*/ 234047 w 372337"/>
                    <a:gd name="connsiteY9" fmla="*/ 402396 h 564497"/>
                    <a:gd name="connsiteX10" fmla="*/ 133395 w 372337"/>
                    <a:gd name="connsiteY10" fmla="*/ 402696 h 564497"/>
                    <a:gd name="connsiteX11" fmla="*/ 136955 w 372337"/>
                    <a:gd name="connsiteY11" fmla="*/ 328668 h 564497"/>
                    <a:gd name="connsiteX12" fmla="*/ 227364 w 372337"/>
                    <a:gd name="connsiteY12" fmla="*/ 218796 h 564497"/>
                    <a:gd name="connsiteX13" fmla="*/ 192082 w 372337"/>
                    <a:gd name="connsiteY13" fmla="*/ 91805 h 564497"/>
                    <a:gd name="connsiteX14" fmla="*/ 111168 w 372337"/>
                    <a:gd name="connsiteY14" fmla="*/ 192993 h 564497"/>
                    <a:gd name="connsiteX15" fmla="*/ 0 w 372337"/>
                    <a:gd name="connsiteY15" fmla="*/ 192956 h 564497"/>
                    <a:gd name="connsiteX16" fmla="*/ 181368 w 372337"/>
                    <a:gd name="connsiteY16" fmla="*/ 199 h 56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2337" h="564497">
                      <a:moveTo>
                        <a:pt x="186169" y="443503"/>
                      </a:moveTo>
                      <a:cubicBezTo>
                        <a:pt x="218709" y="443503"/>
                        <a:pt x="245087" y="470588"/>
                        <a:pt x="245087" y="504000"/>
                      </a:cubicBezTo>
                      <a:cubicBezTo>
                        <a:pt x="245087" y="537412"/>
                        <a:pt x="218709" y="564497"/>
                        <a:pt x="186169" y="564497"/>
                      </a:cubicBezTo>
                      <a:cubicBezTo>
                        <a:pt x="153629" y="564497"/>
                        <a:pt x="127251" y="537412"/>
                        <a:pt x="127251" y="504000"/>
                      </a:cubicBezTo>
                      <a:cubicBezTo>
                        <a:pt x="127251" y="470588"/>
                        <a:pt x="153629" y="443503"/>
                        <a:pt x="186169" y="443503"/>
                      </a:cubicBezTo>
                      <a:close/>
                      <a:moveTo>
                        <a:pt x="181368" y="199"/>
                      </a:moveTo>
                      <a:cubicBezTo>
                        <a:pt x="207863" y="-868"/>
                        <a:pt x="232271" y="2454"/>
                        <a:pt x="250389" y="7772"/>
                      </a:cubicBezTo>
                      <a:cubicBezTo>
                        <a:pt x="358365" y="36382"/>
                        <a:pt x="386089" y="130129"/>
                        <a:pt x="366536" y="194155"/>
                      </a:cubicBezTo>
                      <a:cubicBezTo>
                        <a:pt x="346322" y="265115"/>
                        <a:pt x="240175" y="300633"/>
                        <a:pt x="234046" y="364356"/>
                      </a:cubicBezTo>
                      <a:cubicBezTo>
                        <a:pt x="234144" y="379833"/>
                        <a:pt x="234241" y="389616"/>
                        <a:pt x="234047" y="402396"/>
                      </a:cubicBezTo>
                      <a:lnTo>
                        <a:pt x="133395" y="402696"/>
                      </a:lnTo>
                      <a:cubicBezTo>
                        <a:pt x="133531" y="375052"/>
                        <a:pt x="132675" y="346242"/>
                        <a:pt x="136955" y="328668"/>
                      </a:cubicBezTo>
                      <a:cubicBezTo>
                        <a:pt x="153500" y="268242"/>
                        <a:pt x="193512" y="249647"/>
                        <a:pt x="227364" y="218796"/>
                      </a:cubicBezTo>
                      <a:cubicBezTo>
                        <a:pt x="266771" y="181789"/>
                        <a:pt x="262051" y="95311"/>
                        <a:pt x="192082" y="91805"/>
                      </a:cubicBezTo>
                      <a:cubicBezTo>
                        <a:pt x="141450" y="88689"/>
                        <a:pt x="106148" y="145307"/>
                        <a:pt x="111168" y="192993"/>
                      </a:cubicBezTo>
                      <a:lnTo>
                        <a:pt x="0" y="192956"/>
                      </a:lnTo>
                      <a:cubicBezTo>
                        <a:pt x="3603" y="46116"/>
                        <a:pt x="101880" y="3403"/>
                        <a:pt x="181368" y="19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  </a:t>
                  </a:r>
                </a:p>
              </p:txBody>
            </p:sp>
            <p:sp>
              <p:nvSpPr>
                <p:cNvPr id="34" name="Rectangle 33">
                  <a:extLst>
                    <a:ext uri="{FF2B5EF4-FFF2-40B4-BE49-F238E27FC236}">
                      <a16:creationId xmlns:a16="http://schemas.microsoft.com/office/drawing/2014/main" id="{FF30578C-9B1E-7D6E-3728-9E3016A810B5}"/>
                    </a:ext>
                  </a:extLst>
                </p:cNvPr>
                <p:cNvSpPr/>
                <p:nvPr/>
              </p:nvSpPr>
              <p:spPr>
                <a:xfrm>
                  <a:off x="4163128" y="2402078"/>
                  <a:ext cx="428322" cy="338554"/>
                </a:xfrm>
                <a:prstGeom prst="rect">
                  <a:avLst/>
                </a:prstGeom>
              </p:spPr>
              <p:txBody>
                <a:bodyPr wrap="none">
                  <a:spAutoFit/>
                </a:bodyPr>
                <a:lstStyle/>
                <a:p>
                  <a:pPr algn="ctr"/>
                  <a:r>
                    <a:rPr lang="en-US" sz="1600" b="1" dirty="0">
                      <a:solidFill>
                        <a:schemeClr val="bg1"/>
                      </a:solidFill>
                      <a:latin typeface="Georgia Pro Cond" panose="02040506050405020303" pitchFamily="18" charset="0"/>
                      <a:ea typeface="Cambria" panose="02040503050406030204" pitchFamily="18" charset="0"/>
                      <a:cs typeface="Arial" panose="020B0604020202020204" pitchFamily="34" charset="0"/>
                    </a:rPr>
                    <a:t>01</a:t>
                  </a:r>
                </a:p>
              </p:txBody>
            </p:sp>
            <p:sp>
              <p:nvSpPr>
                <p:cNvPr id="35" name="Rectangle 34">
                  <a:extLst>
                    <a:ext uri="{FF2B5EF4-FFF2-40B4-BE49-F238E27FC236}">
                      <a16:creationId xmlns:a16="http://schemas.microsoft.com/office/drawing/2014/main" id="{BB173C37-79BD-1F45-A5A2-6DFB6B9454BC}"/>
                    </a:ext>
                  </a:extLst>
                </p:cNvPr>
                <p:cNvSpPr/>
                <p:nvPr/>
              </p:nvSpPr>
              <p:spPr>
                <a:xfrm>
                  <a:off x="4163128" y="2984039"/>
                  <a:ext cx="428322" cy="338554"/>
                </a:xfrm>
                <a:prstGeom prst="rect">
                  <a:avLst/>
                </a:prstGeom>
              </p:spPr>
              <p:txBody>
                <a:bodyPr wrap="none">
                  <a:spAutoFit/>
                </a:bodyPr>
                <a:lstStyle/>
                <a:p>
                  <a:pPr algn="ctr"/>
                  <a:r>
                    <a:rPr lang="en-US" sz="1600" b="1" dirty="0">
                      <a:solidFill>
                        <a:schemeClr val="bg1"/>
                      </a:solidFill>
                      <a:latin typeface="Georgia Pro Cond" panose="02040506050405020303" pitchFamily="18" charset="0"/>
                      <a:ea typeface="Cambria" panose="02040503050406030204" pitchFamily="18" charset="0"/>
                      <a:cs typeface="Arial" panose="020B0604020202020204" pitchFamily="34" charset="0"/>
                    </a:rPr>
                    <a:t>02</a:t>
                  </a:r>
                </a:p>
              </p:txBody>
            </p:sp>
            <p:sp>
              <p:nvSpPr>
                <p:cNvPr id="36" name="Rectangle 35">
                  <a:extLst>
                    <a:ext uri="{FF2B5EF4-FFF2-40B4-BE49-F238E27FC236}">
                      <a16:creationId xmlns:a16="http://schemas.microsoft.com/office/drawing/2014/main" id="{CFE3798B-757B-033C-DDCA-6677B5C0A3D9}"/>
                    </a:ext>
                  </a:extLst>
                </p:cNvPr>
                <p:cNvSpPr/>
                <p:nvPr/>
              </p:nvSpPr>
              <p:spPr>
                <a:xfrm>
                  <a:off x="4163128" y="3564642"/>
                  <a:ext cx="428322" cy="338554"/>
                </a:xfrm>
                <a:prstGeom prst="rect">
                  <a:avLst/>
                </a:prstGeom>
              </p:spPr>
              <p:txBody>
                <a:bodyPr wrap="none">
                  <a:spAutoFit/>
                </a:bodyPr>
                <a:lstStyle/>
                <a:p>
                  <a:pPr algn="ctr"/>
                  <a:r>
                    <a:rPr lang="en-US" sz="1600" b="1" dirty="0">
                      <a:solidFill>
                        <a:schemeClr val="bg1"/>
                      </a:solidFill>
                      <a:latin typeface="Georgia Pro Cond" panose="02040506050405020303" pitchFamily="18" charset="0"/>
                      <a:ea typeface="Cambria" panose="02040503050406030204" pitchFamily="18" charset="0"/>
                      <a:cs typeface="Arial" panose="020B0604020202020204" pitchFamily="34" charset="0"/>
                    </a:rPr>
                    <a:t>03</a:t>
                  </a:r>
                </a:p>
              </p:txBody>
            </p:sp>
            <p:sp>
              <p:nvSpPr>
                <p:cNvPr id="37" name="Rectangle 36">
                  <a:extLst>
                    <a:ext uri="{FF2B5EF4-FFF2-40B4-BE49-F238E27FC236}">
                      <a16:creationId xmlns:a16="http://schemas.microsoft.com/office/drawing/2014/main" id="{447CE2F0-BE57-32E2-D902-B3622AB3C6E2}"/>
                    </a:ext>
                  </a:extLst>
                </p:cNvPr>
                <p:cNvSpPr/>
                <p:nvPr/>
              </p:nvSpPr>
              <p:spPr>
                <a:xfrm>
                  <a:off x="4163128" y="4130038"/>
                  <a:ext cx="428322" cy="338554"/>
                </a:xfrm>
                <a:prstGeom prst="rect">
                  <a:avLst/>
                </a:prstGeom>
              </p:spPr>
              <p:txBody>
                <a:bodyPr wrap="none">
                  <a:spAutoFit/>
                </a:bodyPr>
                <a:lstStyle/>
                <a:p>
                  <a:pPr algn="ctr"/>
                  <a:r>
                    <a:rPr lang="en-US" sz="1600" b="1" dirty="0">
                      <a:solidFill>
                        <a:schemeClr val="bg1"/>
                      </a:solidFill>
                      <a:latin typeface="Georgia Pro Cond" panose="02040506050405020303" pitchFamily="18" charset="0"/>
                      <a:ea typeface="Cambria" panose="02040503050406030204" pitchFamily="18" charset="0"/>
                      <a:cs typeface="Arial" panose="020B0604020202020204" pitchFamily="34" charset="0"/>
                    </a:rPr>
                    <a:t>04</a:t>
                  </a:r>
                </a:p>
              </p:txBody>
            </p:sp>
          </p:grpSp>
          <p:sp>
            <p:nvSpPr>
              <p:cNvPr id="24" name="Freeform 5">
                <a:extLst>
                  <a:ext uri="{FF2B5EF4-FFF2-40B4-BE49-F238E27FC236}">
                    <a16:creationId xmlns:a16="http://schemas.microsoft.com/office/drawing/2014/main" id="{5D1FA34D-C51E-12AA-0A58-38BB468E18C2}"/>
                  </a:ext>
                </a:extLst>
              </p:cNvPr>
              <p:cNvSpPr/>
              <p:nvPr/>
            </p:nvSpPr>
            <p:spPr>
              <a:xfrm>
                <a:off x="926639" y="1796693"/>
                <a:ext cx="3116654" cy="4102842"/>
              </a:xfrm>
              <a:custGeom>
                <a:avLst/>
                <a:gdLst>
                  <a:gd name="connsiteX0" fmla="*/ 2100543 w 4432343"/>
                  <a:gd name="connsiteY0" fmla="*/ 1409 h 5834851"/>
                  <a:gd name="connsiteX1" fmla="*/ 1532620 w 4432343"/>
                  <a:gd name="connsiteY1" fmla="*/ 102598 h 5834851"/>
                  <a:gd name="connsiteX2" fmla="*/ 444030 w 4432343"/>
                  <a:gd name="connsiteY2" fmla="*/ 2344939 h 5834851"/>
                  <a:gd name="connsiteX3" fmla="*/ 0 w 4432343"/>
                  <a:gd name="connsiteY3" fmla="*/ 3270813 h 5834851"/>
                  <a:gd name="connsiteX4" fmla="*/ 393897 w 4432343"/>
                  <a:gd name="connsiteY4" fmla="*/ 3545679 h 5834851"/>
                  <a:gd name="connsiteX5" fmla="*/ 372411 w 4432343"/>
                  <a:gd name="connsiteY5" fmla="*/ 3791612 h 5834851"/>
                  <a:gd name="connsiteX6" fmla="*/ 465513 w 4432343"/>
                  <a:gd name="connsiteY6" fmla="*/ 3957977 h 5834851"/>
                  <a:gd name="connsiteX7" fmla="*/ 558615 w 4432343"/>
                  <a:gd name="connsiteY7" fmla="*/ 4196681 h 5834851"/>
                  <a:gd name="connsiteX8" fmla="*/ 486996 w 4432343"/>
                  <a:gd name="connsiteY8" fmla="*/ 4659616 h 5834851"/>
                  <a:gd name="connsiteX9" fmla="*/ 1647202 w 4432343"/>
                  <a:gd name="connsiteY9" fmla="*/ 4804283 h 5834851"/>
                  <a:gd name="connsiteX10" fmla="*/ 1847731 w 4432343"/>
                  <a:gd name="connsiteY10" fmla="*/ 5339554 h 5834851"/>
                  <a:gd name="connsiteX11" fmla="*/ 1587993 w 4432343"/>
                  <a:gd name="connsiteY11" fmla="*/ 5775107 h 5834851"/>
                  <a:gd name="connsiteX12" fmla="*/ 1541970 w 4432343"/>
                  <a:gd name="connsiteY12" fmla="*/ 5834851 h 5834851"/>
                  <a:gd name="connsiteX13" fmla="*/ 4412420 w 4432343"/>
                  <a:gd name="connsiteY13" fmla="*/ 5834851 h 5834851"/>
                  <a:gd name="connsiteX14" fmla="*/ 4270116 w 4432343"/>
                  <a:gd name="connsiteY14" fmla="*/ 5650135 h 5834851"/>
                  <a:gd name="connsiteX15" fmla="*/ 3537906 w 4432343"/>
                  <a:gd name="connsiteY15" fmla="*/ 4095415 h 5834851"/>
                  <a:gd name="connsiteX16" fmla="*/ 4268410 w 4432343"/>
                  <a:gd name="connsiteY16" fmla="*/ 2764476 h 5834851"/>
                  <a:gd name="connsiteX17" fmla="*/ 2100543 w 4432343"/>
                  <a:gd name="connsiteY17" fmla="*/ 1409 h 583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32343" h="5834851">
                    <a:moveTo>
                      <a:pt x="2100543" y="1409"/>
                    </a:moveTo>
                    <a:cubicBezTo>
                      <a:pt x="1856411" y="9073"/>
                      <a:pt x="1653475" y="47444"/>
                      <a:pt x="1532620" y="102598"/>
                    </a:cubicBezTo>
                    <a:cubicBezTo>
                      <a:pt x="531379" y="469644"/>
                      <a:pt x="52521" y="1800028"/>
                      <a:pt x="444030" y="2344939"/>
                    </a:cubicBezTo>
                    <a:cubicBezTo>
                      <a:pt x="239919" y="2905526"/>
                      <a:pt x="8355" y="3070691"/>
                      <a:pt x="0" y="3270813"/>
                    </a:cubicBezTo>
                    <a:cubicBezTo>
                      <a:pt x="18295" y="3437376"/>
                      <a:pt x="361668" y="3433560"/>
                      <a:pt x="393897" y="3545679"/>
                    </a:cubicBezTo>
                    <a:cubicBezTo>
                      <a:pt x="381960" y="3786791"/>
                      <a:pt x="383154" y="3696370"/>
                      <a:pt x="372411" y="3791612"/>
                    </a:cubicBezTo>
                    <a:cubicBezTo>
                      <a:pt x="322278" y="3969165"/>
                      <a:pt x="446415" y="3894084"/>
                      <a:pt x="465513" y="3957977"/>
                    </a:cubicBezTo>
                    <a:cubicBezTo>
                      <a:pt x="379572" y="4124345"/>
                      <a:pt x="501321" y="4167747"/>
                      <a:pt x="558615" y="4196681"/>
                    </a:cubicBezTo>
                    <a:cubicBezTo>
                      <a:pt x="568164" y="4336524"/>
                      <a:pt x="420153" y="4527005"/>
                      <a:pt x="486996" y="4659616"/>
                    </a:cubicBezTo>
                    <a:cubicBezTo>
                      <a:pt x="577710" y="5074329"/>
                      <a:pt x="1427575" y="4780174"/>
                      <a:pt x="1647202" y="4804283"/>
                    </a:cubicBezTo>
                    <a:cubicBezTo>
                      <a:pt x="1749423" y="4969740"/>
                      <a:pt x="1569634" y="5181135"/>
                      <a:pt x="1847731" y="5339554"/>
                    </a:cubicBezTo>
                    <a:cubicBezTo>
                      <a:pt x="1821560" y="5486942"/>
                      <a:pt x="1689408" y="5646875"/>
                      <a:pt x="1587993" y="5775107"/>
                    </a:cubicBezTo>
                    <a:lnTo>
                      <a:pt x="1541970" y="5834851"/>
                    </a:lnTo>
                    <a:lnTo>
                      <a:pt x="4412420" y="5834851"/>
                    </a:lnTo>
                    <a:lnTo>
                      <a:pt x="4270116" y="5650135"/>
                    </a:lnTo>
                    <a:cubicBezTo>
                      <a:pt x="3551061" y="4834644"/>
                      <a:pt x="3425540" y="4626575"/>
                      <a:pt x="3537906" y="4095415"/>
                    </a:cubicBezTo>
                    <a:cubicBezTo>
                      <a:pt x="3566553" y="3878416"/>
                      <a:pt x="4019820" y="3410344"/>
                      <a:pt x="4268410" y="2764476"/>
                    </a:cubicBezTo>
                    <a:cubicBezTo>
                      <a:pt x="4989959" y="511583"/>
                      <a:pt x="3158452" y="-31802"/>
                      <a:pt x="2100543" y="1409"/>
                    </a:cubicBezTo>
                    <a:close/>
                  </a:path>
                </a:pathLst>
              </a:custGeom>
              <a:solidFill>
                <a:srgbClr val="89C196"/>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D10AE351-7EBB-F6E9-3DCA-5B7197B9A9BD}"/>
                </a:ext>
              </a:extLst>
            </p:cNvPr>
            <p:cNvGrpSpPr/>
            <p:nvPr/>
          </p:nvGrpSpPr>
          <p:grpSpPr>
            <a:xfrm>
              <a:off x="1797250" y="2243949"/>
              <a:ext cx="1791570" cy="1365444"/>
              <a:chOff x="1347271" y="1801422"/>
              <a:chExt cx="2755547" cy="2100138"/>
            </a:xfrm>
          </p:grpSpPr>
          <p:sp>
            <p:nvSpPr>
              <p:cNvPr id="8" name="Rectangle 15">
                <a:extLst>
                  <a:ext uri="{FF2B5EF4-FFF2-40B4-BE49-F238E27FC236}">
                    <a16:creationId xmlns:a16="http://schemas.microsoft.com/office/drawing/2014/main" id="{9E36B630-1FBE-E4DD-5D52-8622E940AD7A}"/>
                  </a:ext>
                </a:extLst>
              </p:cNvPr>
              <p:cNvSpPr/>
              <p:nvPr/>
            </p:nvSpPr>
            <p:spPr>
              <a:xfrm>
                <a:off x="1751991" y="2136556"/>
                <a:ext cx="1817690" cy="1765004"/>
              </a:xfrm>
              <a:custGeom>
                <a:avLst/>
                <a:gdLst>
                  <a:gd name="connsiteX0" fmla="*/ 0 w 1447800"/>
                  <a:gd name="connsiteY0" fmla="*/ 0 h 1447800"/>
                  <a:gd name="connsiteX1" fmla="*/ 1447800 w 1447800"/>
                  <a:gd name="connsiteY1" fmla="*/ 0 h 1447800"/>
                  <a:gd name="connsiteX2" fmla="*/ 1447800 w 1447800"/>
                  <a:gd name="connsiteY2" fmla="*/ 1447800 h 1447800"/>
                  <a:gd name="connsiteX3" fmla="*/ 0 w 1447800"/>
                  <a:gd name="connsiteY3" fmla="*/ 1447800 h 1447800"/>
                  <a:gd name="connsiteX4" fmla="*/ 0 w 1447800"/>
                  <a:gd name="connsiteY4" fmla="*/ 0 h 1447800"/>
                  <a:gd name="connsiteX0" fmla="*/ 0 w 1599477"/>
                  <a:gd name="connsiteY0" fmla="*/ 91007 h 1538807"/>
                  <a:gd name="connsiteX1" fmla="*/ 1599477 w 1599477"/>
                  <a:gd name="connsiteY1" fmla="*/ 0 h 1538807"/>
                  <a:gd name="connsiteX2" fmla="*/ 1447800 w 1599477"/>
                  <a:gd name="connsiteY2" fmla="*/ 1538807 h 1538807"/>
                  <a:gd name="connsiteX3" fmla="*/ 0 w 1599477"/>
                  <a:gd name="connsiteY3" fmla="*/ 1538807 h 1538807"/>
                  <a:gd name="connsiteX4" fmla="*/ 0 w 1599477"/>
                  <a:gd name="connsiteY4" fmla="*/ 91007 h 1538807"/>
                  <a:gd name="connsiteX0" fmla="*/ 0 w 1625479"/>
                  <a:gd name="connsiteY0" fmla="*/ 8668 h 1538807"/>
                  <a:gd name="connsiteX1" fmla="*/ 1625479 w 1625479"/>
                  <a:gd name="connsiteY1" fmla="*/ 0 h 1538807"/>
                  <a:gd name="connsiteX2" fmla="*/ 1473802 w 1625479"/>
                  <a:gd name="connsiteY2" fmla="*/ 1538807 h 1538807"/>
                  <a:gd name="connsiteX3" fmla="*/ 26002 w 1625479"/>
                  <a:gd name="connsiteY3" fmla="*/ 1538807 h 1538807"/>
                  <a:gd name="connsiteX4" fmla="*/ 0 w 1625479"/>
                  <a:gd name="connsiteY4" fmla="*/ 8668 h 1538807"/>
                  <a:gd name="connsiteX0" fmla="*/ 21668 w 1647147"/>
                  <a:gd name="connsiteY0" fmla="*/ 8668 h 1538807"/>
                  <a:gd name="connsiteX1" fmla="*/ 1647147 w 1647147"/>
                  <a:gd name="connsiteY1" fmla="*/ 0 h 1538807"/>
                  <a:gd name="connsiteX2" fmla="*/ 1495470 w 1647147"/>
                  <a:gd name="connsiteY2" fmla="*/ 1538807 h 1538807"/>
                  <a:gd name="connsiteX3" fmla="*/ 0 w 1647147"/>
                  <a:gd name="connsiteY3" fmla="*/ 1508472 h 1538807"/>
                  <a:gd name="connsiteX4" fmla="*/ 21668 w 1647147"/>
                  <a:gd name="connsiteY4" fmla="*/ 8668 h 1538807"/>
                  <a:gd name="connsiteX0" fmla="*/ 21668 w 1647147"/>
                  <a:gd name="connsiteY0" fmla="*/ 8668 h 1508472"/>
                  <a:gd name="connsiteX1" fmla="*/ 1647147 w 1647147"/>
                  <a:gd name="connsiteY1" fmla="*/ 0 h 1508472"/>
                  <a:gd name="connsiteX2" fmla="*/ 1634147 w 1647147"/>
                  <a:gd name="connsiteY2" fmla="*/ 1443466 h 1508472"/>
                  <a:gd name="connsiteX3" fmla="*/ 0 w 1647147"/>
                  <a:gd name="connsiteY3" fmla="*/ 1508472 h 1508472"/>
                  <a:gd name="connsiteX4" fmla="*/ 21668 w 1647147"/>
                  <a:gd name="connsiteY4" fmla="*/ 8668 h 1508472"/>
                  <a:gd name="connsiteX0" fmla="*/ 21668 w 1654325"/>
                  <a:gd name="connsiteY0" fmla="*/ 8668 h 1508472"/>
                  <a:gd name="connsiteX1" fmla="*/ 1647147 w 1654325"/>
                  <a:gd name="connsiteY1" fmla="*/ 0 h 1508472"/>
                  <a:gd name="connsiteX2" fmla="*/ 1634147 w 1654325"/>
                  <a:gd name="connsiteY2" fmla="*/ 1443466 h 1508472"/>
                  <a:gd name="connsiteX3" fmla="*/ 0 w 1654325"/>
                  <a:gd name="connsiteY3" fmla="*/ 1508472 h 1508472"/>
                  <a:gd name="connsiteX4" fmla="*/ 21668 w 1654325"/>
                  <a:gd name="connsiteY4" fmla="*/ 8668 h 1508472"/>
                  <a:gd name="connsiteX0" fmla="*/ 21668 w 1654325"/>
                  <a:gd name="connsiteY0" fmla="*/ 8668 h 1540630"/>
                  <a:gd name="connsiteX1" fmla="*/ 1647147 w 1654325"/>
                  <a:gd name="connsiteY1" fmla="*/ 0 h 1540630"/>
                  <a:gd name="connsiteX2" fmla="*/ 1634147 w 1654325"/>
                  <a:gd name="connsiteY2" fmla="*/ 1443466 h 1540630"/>
                  <a:gd name="connsiteX3" fmla="*/ 0 w 1654325"/>
                  <a:gd name="connsiteY3" fmla="*/ 1508472 h 1540630"/>
                  <a:gd name="connsiteX4" fmla="*/ 21668 w 1654325"/>
                  <a:gd name="connsiteY4" fmla="*/ 8668 h 1540630"/>
                  <a:gd name="connsiteX0" fmla="*/ 21668 w 1654325"/>
                  <a:gd name="connsiteY0" fmla="*/ 8668 h 1560598"/>
                  <a:gd name="connsiteX1" fmla="*/ 1647147 w 1654325"/>
                  <a:gd name="connsiteY1" fmla="*/ 0 h 1560598"/>
                  <a:gd name="connsiteX2" fmla="*/ 1634147 w 1654325"/>
                  <a:gd name="connsiteY2" fmla="*/ 1443466 h 1560598"/>
                  <a:gd name="connsiteX3" fmla="*/ 0 w 1654325"/>
                  <a:gd name="connsiteY3" fmla="*/ 1508472 h 1560598"/>
                  <a:gd name="connsiteX4" fmla="*/ 21668 w 1654325"/>
                  <a:gd name="connsiteY4" fmla="*/ 8668 h 1560598"/>
                  <a:gd name="connsiteX0" fmla="*/ 21668 w 1663558"/>
                  <a:gd name="connsiteY0" fmla="*/ 8668 h 1577973"/>
                  <a:gd name="connsiteX1" fmla="*/ 1647147 w 1663558"/>
                  <a:gd name="connsiteY1" fmla="*/ 0 h 1577973"/>
                  <a:gd name="connsiteX2" fmla="*/ 1647148 w 1663558"/>
                  <a:gd name="connsiteY2" fmla="*/ 1473801 h 1577973"/>
                  <a:gd name="connsiteX3" fmla="*/ 0 w 1663558"/>
                  <a:gd name="connsiteY3" fmla="*/ 1508472 h 1577973"/>
                  <a:gd name="connsiteX4" fmla="*/ 21668 w 1663558"/>
                  <a:gd name="connsiteY4" fmla="*/ 8668 h 1577973"/>
                  <a:gd name="connsiteX0" fmla="*/ 82339 w 1724229"/>
                  <a:gd name="connsiteY0" fmla="*/ 8668 h 1539647"/>
                  <a:gd name="connsiteX1" fmla="*/ 1707818 w 1724229"/>
                  <a:gd name="connsiteY1" fmla="*/ 0 h 1539647"/>
                  <a:gd name="connsiteX2" fmla="*/ 1707819 w 1724229"/>
                  <a:gd name="connsiteY2" fmla="*/ 1473801 h 1539647"/>
                  <a:gd name="connsiteX3" fmla="*/ 0 w 1724229"/>
                  <a:gd name="connsiteY3" fmla="*/ 1356795 h 1539647"/>
                  <a:gd name="connsiteX4" fmla="*/ 82339 w 1724229"/>
                  <a:gd name="connsiteY4" fmla="*/ 8668 h 1539647"/>
                  <a:gd name="connsiteX0" fmla="*/ 82339 w 1724229"/>
                  <a:gd name="connsiteY0" fmla="*/ 8668 h 1545774"/>
                  <a:gd name="connsiteX1" fmla="*/ 1707818 w 1724229"/>
                  <a:gd name="connsiteY1" fmla="*/ 0 h 1545774"/>
                  <a:gd name="connsiteX2" fmla="*/ 1707819 w 1724229"/>
                  <a:gd name="connsiteY2" fmla="*/ 1473801 h 1545774"/>
                  <a:gd name="connsiteX3" fmla="*/ 0 w 1724229"/>
                  <a:gd name="connsiteY3" fmla="*/ 1356795 h 1545774"/>
                  <a:gd name="connsiteX4" fmla="*/ 82339 w 1724229"/>
                  <a:gd name="connsiteY4" fmla="*/ 8668 h 1545774"/>
                  <a:gd name="connsiteX0" fmla="*/ 82339 w 1720984"/>
                  <a:gd name="connsiteY0" fmla="*/ 8668 h 1563529"/>
                  <a:gd name="connsiteX1" fmla="*/ 1707818 w 1720984"/>
                  <a:gd name="connsiteY1" fmla="*/ 0 h 1563529"/>
                  <a:gd name="connsiteX2" fmla="*/ 1703485 w 1720984"/>
                  <a:gd name="connsiteY2" fmla="*/ 1495469 h 1563529"/>
                  <a:gd name="connsiteX3" fmla="*/ 0 w 1720984"/>
                  <a:gd name="connsiteY3" fmla="*/ 1356795 h 1563529"/>
                  <a:gd name="connsiteX4" fmla="*/ 82339 w 1720984"/>
                  <a:gd name="connsiteY4" fmla="*/ 8668 h 1563529"/>
                  <a:gd name="connsiteX0" fmla="*/ 82339 w 1720984"/>
                  <a:gd name="connsiteY0" fmla="*/ 8668 h 1545105"/>
                  <a:gd name="connsiteX1" fmla="*/ 1707818 w 1720984"/>
                  <a:gd name="connsiteY1" fmla="*/ 0 h 1545105"/>
                  <a:gd name="connsiteX2" fmla="*/ 1703485 w 1720984"/>
                  <a:gd name="connsiteY2" fmla="*/ 1495469 h 1545105"/>
                  <a:gd name="connsiteX3" fmla="*/ 0 w 1720984"/>
                  <a:gd name="connsiteY3" fmla="*/ 1356795 h 1545105"/>
                  <a:gd name="connsiteX4" fmla="*/ 82339 w 1720984"/>
                  <a:gd name="connsiteY4" fmla="*/ 8668 h 1545105"/>
                  <a:gd name="connsiteX0" fmla="*/ 82339 w 1708645"/>
                  <a:gd name="connsiteY0" fmla="*/ 60672 h 1597109"/>
                  <a:gd name="connsiteX1" fmla="*/ 1551807 w 1708645"/>
                  <a:gd name="connsiteY1" fmla="*/ 0 h 1597109"/>
                  <a:gd name="connsiteX2" fmla="*/ 1703485 w 1708645"/>
                  <a:gd name="connsiteY2" fmla="*/ 1547473 h 1597109"/>
                  <a:gd name="connsiteX3" fmla="*/ 0 w 1708645"/>
                  <a:gd name="connsiteY3" fmla="*/ 1408799 h 1597109"/>
                  <a:gd name="connsiteX4" fmla="*/ 82339 w 1708645"/>
                  <a:gd name="connsiteY4" fmla="*/ 60672 h 1597109"/>
                  <a:gd name="connsiteX0" fmla="*/ 82339 w 1710477"/>
                  <a:gd name="connsiteY0" fmla="*/ 60672 h 1597109"/>
                  <a:gd name="connsiteX1" fmla="*/ 1551807 w 1710477"/>
                  <a:gd name="connsiteY1" fmla="*/ 0 h 1597109"/>
                  <a:gd name="connsiteX2" fmla="*/ 1703485 w 1710477"/>
                  <a:gd name="connsiteY2" fmla="*/ 1547473 h 1597109"/>
                  <a:gd name="connsiteX3" fmla="*/ 0 w 1710477"/>
                  <a:gd name="connsiteY3" fmla="*/ 1408799 h 1597109"/>
                  <a:gd name="connsiteX4" fmla="*/ 82339 w 1710477"/>
                  <a:gd name="connsiteY4" fmla="*/ 60672 h 1597109"/>
                  <a:gd name="connsiteX0" fmla="*/ 82339 w 1705278"/>
                  <a:gd name="connsiteY0" fmla="*/ 60672 h 1597109"/>
                  <a:gd name="connsiteX1" fmla="*/ 1551807 w 1705278"/>
                  <a:gd name="connsiteY1" fmla="*/ 0 h 1597109"/>
                  <a:gd name="connsiteX2" fmla="*/ 1703485 w 1705278"/>
                  <a:gd name="connsiteY2" fmla="*/ 1547473 h 1597109"/>
                  <a:gd name="connsiteX3" fmla="*/ 0 w 1705278"/>
                  <a:gd name="connsiteY3" fmla="*/ 1408799 h 1597109"/>
                  <a:gd name="connsiteX4" fmla="*/ 82339 w 1705278"/>
                  <a:gd name="connsiteY4" fmla="*/ 60672 h 1597109"/>
                  <a:gd name="connsiteX0" fmla="*/ 82339 w 1649319"/>
                  <a:gd name="connsiteY0" fmla="*/ 60672 h 1531431"/>
                  <a:gd name="connsiteX1" fmla="*/ 1551807 w 1649319"/>
                  <a:gd name="connsiteY1" fmla="*/ 0 h 1531431"/>
                  <a:gd name="connsiteX2" fmla="*/ 1646082 w 1649319"/>
                  <a:gd name="connsiteY2" fmla="*/ 1465138 h 1531431"/>
                  <a:gd name="connsiteX3" fmla="*/ 0 w 1649319"/>
                  <a:gd name="connsiteY3" fmla="*/ 1408799 h 1531431"/>
                  <a:gd name="connsiteX4" fmla="*/ 82339 w 1649319"/>
                  <a:gd name="connsiteY4" fmla="*/ 60672 h 153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319" h="1531431">
                    <a:moveTo>
                      <a:pt x="82339" y="60672"/>
                    </a:moveTo>
                    <a:lnTo>
                      <a:pt x="1551807" y="0"/>
                    </a:lnTo>
                    <a:cubicBezTo>
                      <a:pt x="1608145" y="316477"/>
                      <a:pt x="1663417" y="988316"/>
                      <a:pt x="1646082" y="1465138"/>
                    </a:cubicBezTo>
                    <a:cubicBezTo>
                      <a:pt x="1335383" y="1608149"/>
                      <a:pt x="219692" y="1486805"/>
                      <a:pt x="0" y="1408799"/>
                    </a:cubicBezTo>
                    <a:lnTo>
                      <a:pt x="82339" y="60672"/>
                    </a:lnTo>
                    <a:close/>
                  </a:path>
                </a:pathLst>
              </a:custGeom>
              <a:solidFill>
                <a:sysClr val="windowText" lastClr="000000">
                  <a:alpha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endParaRPr>
              </a:p>
            </p:txBody>
          </p:sp>
          <p:sp>
            <p:nvSpPr>
              <p:cNvPr id="10" name="Rectangle 15">
                <a:extLst>
                  <a:ext uri="{FF2B5EF4-FFF2-40B4-BE49-F238E27FC236}">
                    <a16:creationId xmlns:a16="http://schemas.microsoft.com/office/drawing/2014/main" id="{DF76D52B-7D70-229B-39BA-B17B892E572E}"/>
                  </a:ext>
                </a:extLst>
              </p:cNvPr>
              <p:cNvSpPr/>
              <p:nvPr/>
            </p:nvSpPr>
            <p:spPr>
              <a:xfrm>
                <a:off x="1347465" y="2030847"/>
                <a:ext cx="2755353" cy="1775162"/>
              </a:xfrm>
              <a:custGeom>
                <a:avLst/>
                <a:gdLst>
                  <a:gd name="connsiteX0" fmla="*/ 0 w 1447800"/>
                  <a:gd name="connsiteY0" fmla="*/ 0 h 1447800"/>
                  <a:gd name="connsiteX1" fmla="*/ 1447800 w 1447800"/>
                  <a:gd name="connsiteY1" fmla="*/ 0 h 1447800"/>
                  <a:gd name="connsiteX2" fmla="*/ 1447800 w 1447800"/>
                  <a:gd name="connsiteY2" fmla="*/ 1447800 h 1447800"/>
                  <a:gd name="connsiteX3" fmla="*/ 0 w 1447800"/>
                  <a:gd name="connsiteY3" fmla="*/ 1447800 h 1447800"/>
                  <a:gd name="connsiteX4" fmla="*/ 0 w 1447800"/>
                  <a:gd name="connsiteY4" fmla="*/ 0 h 1447800"/>
                  <a:gd name="connsiteX0" fmla="*/ 0 w 1599477"/>
                  <a:gd name="connsiteY0" fmla="*/ 91007 h 1538807"/>
                  <a:gd name="connsiteX1" fmla="*/ 1599477 w 1599477"/>
                  <a:gd name="connsiteY1" fmla="*/ 0 h 1538807"/>
                  <a:gd name="connsiteX2" fmla="*/ 1447800 w 1599477"/>
                  <a:gd name="connsiteY2" fmla="*/ 1538807 h 1538807"/>
                  <a:gd name="connsiteX3" fmla="*/ 0 w 1599477"/>
                  <a:gd name="connsiteY3" fmla="*/ 1538807 h 1538807"/>
                  <a:gd name="connsiteX4" fmla="*/ 0 w 1599477"/>
                  <a:gd name="connsiteY4" fmla="*/ 91007 h 1538807"/>
                  <a:gd name="connsiteX0" fmla="*/ 0 w 1625479"/>
                  <a:gd name="connsiteY0" fmla="*/ 8668 h 1538807"/>
                  <a:gd name="connsiteX1" fmla="*/ 1625479 w 1625479"/>
                  <a:gd name="connsiteY1" fmla="*/ 0 h 1538807"/>
                  <a:gd name="connsiteX2" fmla="*/ 1473802 w 1625479"/>
                  <a:gd name="connsiteY2" fmla="*/ 1538807 h 1538807"/>
                  <a:gd name="connsiteX3" fmla="*/ 26002 w 1625479"/>
                  <a:gd name="connsiteY3" fmla="*/ 1538807 h 1538807"/>
                  <a:gd name="connsiteX4" fmla="*/ 0 w 1625479"/>
                  <a:gd name="connsiteY4" fmla="*/ 8668 h 1538807"/>
                  <a:gd name="connsiteX0" fmla="*/ 21668 w 1647147"/>
                  <a:gd name="connsiteY0" fmla="*/ 8668 h 1538807"/>
                  <a:gd name="connsiteX1" fmla="*/ 1647147 w 1647147"/>
                  <a:gd name="connsiteY1" fmla="*/ 0 h 1538807"/>
                  <a:gd name="connsiteX2" fmla="*/ 1495470 w 1647147"/>
                  <a:gd name="connsiteY2" fmla="*/ 1538807 h 1538807"/>
                  <a:gd name="connsiteX3" fmla="*/ 0 w 1647147"/>
                  <a:gd name="connsiteY3" fmla="*/ 1508472 h 1538807"/>
                  <a:gd name="connsiteX4" fmla="*/ 21668 w 1647147"/>
                  <a:gd name="connsiteY4" fmla="*/ 8668 h 1538807"/>
                  <a:gd name="connsiteX0" fmla="*/ 21668 w 1647147"/>
                  <a:gd name="connsiteY0" fmla="*/ 8668 h 1508472"/>
                  <a:gd name="connsiteX1" fmla="*/ 1647147 w 1647147"/>
                  <a:gd name="connsiteY1" fmla="*/ 0 h 1508472"/>
                  <a:gd name="connsiteX2" fmla="*/ 1634147 w 1647147"/>
                  <a:gd name="connsiteY2" fmla="*/ 1443466 h 1508472"/>
                  <a:gd name="connsiteX3" fmla="*/ 0 w 1647147"/>
                  <a:gd name="connsiteY3" fmla="*/ 1508472 h 1508472"/>
                  <a:gd name="connsiteX4" fmla="*/ 21668 w 1647147"/>
                  <a:gd name="connsiteY4" fmla="*/ 8668 h 1508472"/>
                  <a:gd name="connsiteX0" fmla="*/ 21668 w 1654325"/>
                  <a:gd name="connsiteY0" fmla="*/ 8668 h 1508472"/>
                  <a:gd name="connsiteX1" fmla="*/ 1647147 w 1654325"/>
                  <a:gd name="connsiteY1" fmla="*/ 0 h 1508472"/>
                  <a:gd name="connsiteX2" fmla="*/ 1634147 w 1654325"/>
                  <a:gd name="connsiteY2" fmla="*/ 1443466 h 1508472"/>
                  <a:gd name="connsiteX3" fmla="*/ 0 w 1654325"/>
                  <a:gd name="connsiteY3" fmla="*/ 1508472 h 1508472"/>
                  <a:gd name="connsiteX4" fmla="*/ 21668 w 1654325"/>
                  <a:gd name="connsiteY4" fmla="*/ 8668 h 1508472"/>
                  <a:gd name="connsiteX0" fmla="*/ 21668 w 1654325"/>
                  <a:gd name="connsiteY0" fmla="*/ 8668 h 1540630"/>
                  <a:gd name="connsiteX1" fmla="*/ 1647147 w 1654325"/>
                  <a:gd name="connsiteY1" fmla="*/ 0 h 1540630"/>
                  <a:gd name="connsiteX2" fmla="*/ 1634147 w 1654325"/>
                  <a:gd name="connsiteY2" fmla="*/ 1443466 h 1540630"/>
                  <a:gd name="connsiteX3" fmla="*/ 0 w 1654325"/>
                  <a:gd name="connsiteY3" fmla="*/ 1508472 h 1540630"/>
                  <a:gd name="connsiteX4" fmla="*/ 21668 w 1654325"/>
                  <a:gd name="connsiteY4" fmla="*/ 8668 h 1540630"/>
                  <a:gd name="connsiteX0" fmla="*/ 21668 w 1654325"/>
                  <a:gd name="connsiteY0" fmla="*/ 8668 h 1560598"/>
                  <a:gd name="connsiteX1" fmla="*/ 1647147 w 1654325"/>
                  <a:gd name="connsiteY1" fmla="*/ 0 h 1560598"/>
                  <a:gd name="connsiteX2" fmla="*/ 1634147 w 1654325"/>
                  <a:gd name="connsiteY2" fmla="*/ 1443466 h 1560598"/>
                  <a:gd name="connsiteX3" fmla="*/ 0 w 1654325"/>
                  <a:gd name="connsiteY3" fmla="*/ 1508472 h 1560598"/>
                  <a:gd name="connsiteX4" fmla="*/ 21668 w 1654325"/>
                  <a:gd name="connsiteY4" fmla="*/ 8668 h 1560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325" h="1560598">
                    <a:moveTo>
                      <a:pt x="21668" y="8668"/>
                    </a:moveTo>
                    <a:lnTo>
                      <a:pt x="1647147" y="0"/>
                    </a:lnTo>
                    <a:cubicBezTo>
                      <a:pt x="1642814" y="481155"/>
                      <a:pt x="1673150" y="970978"/>
                      <a:pt x="1634147" y="1443466"/>
                    </a:cubicBezTo>
                    <a:cubicBezTo>
                      <a:pt x="1271444" y="1629814"/>
                      <a:pt x="484045" y="1547475"/>
                      <a:pt x="0" y="1508472"/>
                    </a:cubicBezTo>
                    <a:lnTo>
                      <a:pt x="21668" y="8668"/>
                    </a:lnTo>
                    <a:close/>
                  </a:path>
                </a:pathLst>
              </a:custGeom>
              <a:solidFill>
                <a:srgbClr val="FFFF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endParaRPr>
              </a:p>
            </p:txBody>
          </p:sp>
          <p:sp>
            <p:nvSpPr>
              <p:cNvPr id="12" name="Rectangle 4">
                <a:extLst>
                  <a:ext uri="{FF2B5EF4-FFF2-40B4-BE49-F238E27FC236}">
                    <a16:creationId xmlns:a16="http://schemas.microsoft.com/office/drawing/2014/main" id="{9727AD0B-3F32-7522-9341-A40457F3B24B}"/>
                  </a:ext>
                </a:extLst>
              </p:cNvPr>
              <p:cNvSpPr/>
              <p:nvPr/>
            </p:nvSpPr>
            <p:spPr>
              <a:xfrm rot="1200000" flipH="1">
                <a:off x="2556460" y="2106316"/>
                <a:ext cx="30693" cy="168497"/>
              </a:xfrm>
              <a:custGeom>
                <a:avLst/>
                <a:gdLst>
                  <a:gd name="connsiteX0" fmla="*/ 0 w 77732"/>
                  <a:gd name="connsiteY0" fmla="*/ 0 h 457200"/>
                  <a:gd name="connsiteX1" fmla="*/ 77732 w 77732"/>
                  <a:gd name="connsiteY1" fmla="*/ 0 h 457200"/>
                  <a:gd name="connsiteX2" fmla="*/ 77732 w 77732"/>
                  <a:gd name="connsiteY2" fmla="*/ 457200 h 457200"/>
                  <a:gd name="connsiteX3" fmla="*/ 0 w 77732"/>
                  <a:gd name="connsiteY3" fmla="*/ 457200 h 457200"/>
                  <a:gd name="connsiteX4" fmla="*/ 0 w 77732"/>
                  <a:gd name="connsiteY4" fmla="*/ 0 h 457200"/>
                  <a:gd name="connsiteX0" fmla="*/ 0 w 77732"/>
                  <a:gd name="connsiteY0" fmla="*/ 0 h 466195"/>
                  <a:gd name="connsiteX1" fmla="*/ 77732 w 77732"/>
                  <a:gd name="connsiteY1" fmla="*/ 0 h 466195"/>
                  <a:gd name="connsiteX2" fmla="*/ 77732 w 77732"/>
                  <a:gd name="connsiteY2" fmla="*/ 457200 h 466195"/>
                  <a:gd name="connsiteX3" fmla="*/ 0 w 77732"/>
                  <a:gd name="connsiteY3" fmla="*/ 457200 h 466195"/>
                  <a:gd name="connsiteX4" fmla="*/ 0 w 77732"/>
                  <a:gd name="connsiteY4" fmla="*/ 0 h 466195"/>
                  <a:gd name="connsiteX0" fmla="*/ 0 w 77732"/>
                  <a:gd name="connsiteY0" fmla="*/ 0 h 471594"/>
                  <a:gd name="connsiteX1" fmla="*/ 77732 w 77732"/>
                  <a:gd name="connsiteY1" fmla="*/ 0 h 471594"/>
                  <a:gd name="connsiteX2" fmla="*/ 77732 w 77732"/>
                  <a:gd name="connsiteY2" fmla="*/ 457200 h 471594"/>
                  <a:gd name="connsiteX3" fmla="*/ 0 w 77732"/>
                  <a:gd name="connsiteY3" fmla="*/ 457200 h 471594"/>
                  <a:gd name="connsiteX4" fmla="*/ 0 w 77732"/>
                  <a:gd name="connsiteY4" fmla="*/ 0 h 471594"/>
                  <a:gd name="connsiteX0" fmla="*/ 0 w 82555"/>
                  <a:gd name="connsiteY0" fmla="*/ 0 h 471594"/>
                  <a:gd name="connsiteX1" fmla="*/ 77732 w 82555"/>
                  <a:gd name="connsiteY1" fmla="*/ 0 h 471594"/>
                  <a:gd name="connsiteX2" fmla="*/ 77732 w 82555"/>
                  <a:gd name="connsiteY2" fmla="*/ 457200 h 471594"/>
                  <a:gd name="connsiteX3" fmla="*/ 0 w 82555"/>
                  <a:gd name="connsiteY3" fmla="*/ 457200 h 471594"/>
                  <a:gd name="connsiteX4" fmla="*/ 0 w 82555"/>
                  <a:gd name="connsiteY4" fmla="*/ 0 h 471594"/>
                  <a:gd name="connsiteX0" fmla="*/ 2472 w 85027"/>
                  <a:gd name="connsiteY0" fmla="*/ 0 h 471594"/>
                  <a:gd name="connsiteX1" fmla="*/ 80204 w 85027"/>
                  <a:gd name="connsiteY1" fmla="*/ 0 h 471594"/>
                  <a:gd name="connsiteX2" fmla="*/ 80204 w 85027"/>
                  <a:gd name="connsiteY2" fmla="*/ 457200 h 471594"/>
                  <a:gd name="connsiteX3" fmla="*/ 2472 w 85027"/>
                  <a:gd name="connsiteY3" fmla="*/ 457200 h 471594"/>
                  <a:gd name="connsiteX4" fmla="*/ 2472 w 85027"/>
                  <a:gd name="connsiteY4" fmla="*/ 0 h 471594"/>
                  <a:gd name="connsiteX0" fmla="*/ 2472 w 85027"/>
                  <a:gd name="connsiteY0" fmla="*/ 0 h 474838"/>
                  <a:gd name="connsiteX1" fmla="*/ 80204 w 85027"/>
                  <a:gd name="connsiteY1" fmla="*/ 0 h 474838"/>
                  <a:gd name="connsiteX2" fmla="*/ 80204 w 85027"/>
                  <a:gd name="connsiteY2" fmla="*/ 457200 h 474838"/>
                  <a:gd name="connsiteX3" fmla="*/ 2472 w 85027"/>
                  <a:gd name="connsiteY3" fmla="*/ 457200 h 474838"/>
                  <a:gd name="connsiteX4" fmla="*/ 2472 w 85027"/>
                  <a:gd name="connsiteY4" fmla="*/ 0 h 474838"/>
                  <a:gd name="connsiteX0" fmla="*/ 2472 w 85027"/>
                  <a:gd name="connsiteY0" fmla="*/ 0 h 479495"/>
                  <a:gd name="connsiteX1" fmla="*/ 80204 w 85027"/>
                  <a:gd name="connsiteY1" fmla="*/ 0 h 479495"/>
                  <a:gd name="connsiteX2" fmla="*/ 80204 w 85027"/>
                  <a:gd name="connsiteY2" fmla="*/ 457200 h 479495"/>
                  <a:gd name="connsiteX3" fmla="*/ 2472 w 85027"/>
                  <a:gd name="connsiteY3" fmla="*/ 457200 h 479495"/>
                  <a:gd name="connsiteX4" fmla="*/ 2472 w 85027"/>
                  <a:gd name="connsiteY4" fmla="*/ 0 h 479495"/>
                  <a:gd name="connsiteX0" fmla="*/ 2472 w 85027"/>
                  <a:gd name="connsiteY0" fmla="*/ 0 h 481995"/>
                  <a:gd name="connsiteX1" fmla="*/ 80204 w 85027"/>
                  <a:gd name="connsiteY1" fmla="*/ 0 h 481995"/>
                  <a:gd name="connsiteX2" fmla="*/ 80204 w 85027"/>
                  <a:gd name="connsiteY2" fmla="*/ 457200 h 481995"/>
                  <a:gd name="connsiteX3" fmla="*/ 2472 w 85027"/>
                  <a:gd name="connsiteY3" fmla="*/ 457200 h 481995"/>
                  <a:gd name="connsiteX4" fmla="*/ 2472 w 85027"/>
                  <a:gd name="connsiteY4" fmla="*/ 0 h 481995"/>
                  <a:gd name="connsiteX0" fmla="*/ 2472 w 85406"/>
                  <a:gd name="connsiteY0" fmla="*/ 0 h 481995"/>
                  <a:gd name="connsiteX1" fmla="*/ 80204 w 85406"/>
                  <a:gd name="connsiteY1" fmla="*/ 0 h 481995"/>
                  <a:gd name="connsiteX2" fmla="*/ 80204 w 85406"/>
                  <a:gd name="connsiteY2" fmla="*/ 457200 h 481995"/>
                  <a:gd name="connsiteX3" fmla="*/ 2472 w 85406"/>
                  <a:gd name="connsiteY3" fmla="*/ 457200 h 481995"/>
                  <a:gd name="connsiteX4" fmla="*/ 2472 w 85406"/>
                  <a:gd name="connsiteY4" fmla="*/ 0 h 481995"/>
                  <a:gd name="connsiteX0" fmla="*/ 2472 w 85406"/>
                  <a:gd name="connsiteY0" fmla="*/ 0 h 486085"/>
                  <a:gd name="connsiteX1" fmla="*/ 80204 w 85406"/>
                  <a:gd name="connsiteY1" fmla="*/ 0 h 486085"/>
                  <a:gd name="connsiteX2" fmla="*/ 80204 w 85406"/>
                  <a:gd name="connsiteY2" fmla="*/ 457200 h 486085"/>
                  <a:gd name="connsiteX3" fmla="*/ 2472 w 85406"/>
                  <a:gd name="connsiteY3" fmla="*/ 457200 h 486085"/>
                  <a:gd name="connsiteX4" fmla="*/ 2472 w 85406"/>
                  <a:gd name="connsiteY4" fmla="*/ 0 h 486085"/>
                  <a:gd name="connsiteX0" fmla="*/ 2472 w 85406"/>
                  <a:gd name="connsiteY0" fmla="*/ 0 h 485063"/>
                  <a:gd name="connsiteX1" fmla="*/ 80204 w 85406"/>
                  <a:gd name="connsiteY1" fmla="*/ 0 h 485063"/>
                  <a:gd name="connsiteX2" fmla="*/ 80204 w 85406"/>
                  <a:gd name="connsiteY2" fmla="*/ 457200 h 485063"/>
                  <a:gd name="connsiteX3" fmla="*/ 2472 w 85406"/>
                  <a:gd name="connsiteY3" fmla="*/ 457200 h 485063"/>
                  <a:gd name="connsiteX4" fmla="*/ 2472 w 85406"/>
                  <a:gd name="connsiteY4" fmla="*/ 0 h 485063"/>
                  <a:gd name="connsiteX0" fmla="*/ 2472 w 85406"/>
                  <a:gd name="connsiteY0" fmla="*/ 0 h 489116"/>
                  <a:gd name="connsiteX1" fmla="*/ 80204 w 85406"/>
                  <a:gd name="connsiteY1" fmla="*/ 0 h 489116"/>
                  <a:gd name="connsiteX2" fmla="*/ 80204 w 85406"/>
                  <a:gd name="connsiteY2" fmla="*/ 457200 h 489116"/>
                  <a:gd name="connsiteX3" fmla="*/ 2472 w 85406"/>
                  <a:gd name="connsiteY3" fmla="*/ 457200 h 489116"/>
                  <a:gd name="connsiteX4" fmla="*/ 2472 w 85406"/>
                  <a:gd name="connsiteY4" fmla="*/ 0 h 489116"/>
                  <a:gd name="connsiteX0" fmla="*/ 2472 w 85406"/>
                  <a:gd name="connsiteY0" fmla="*/ 0 h 492335"/>
                  <a:gd name="connsiteX1" fmla="*/ 80204 w 85406"/>
                  <a:gd name="connsiteY1" fmla="*/ 0 h 492335"/>
                  <a:gd name="connsiteX2" fmla="*/ 80204 w 85406"/>
                  <a:gd name="connsiteY2" fmla="*/ 457200 h 492335"/>
                  <a:gd name="connsiteX3" fmla="*/ 2472 w 85406"/>
                  <a:gd name="connsiteY3" fmla="*/ 457200 h 492335"/>
                  <a:gd name="connsiteX4" fmla="*/ 2472 w 85406"/>
                  <a:gd name="connsiteY4" fmla="*/ 0 h 492335"/>
                  <a:gd name="connsiteX0" fmla="*/ 2472 w 85406"/>
                  <a:gd name="connsiteY0" fmla="*/ 0 h 495239"/>
                  <a:gd name="connsiteX1" fmla="*/ 80204 w 85406"/>
                  <a:gd name="connsiteY1" fmla="*/ 0 h 495239"/>
                  <a:gd name="connsiteX2" fmla="*/ 80204 w 85406"/>
                  <a:gd name="connsiteY2" fmla="*/ 457200 h 495239"/>
                  <a:gd name="connsiteX3" fmla="*/ 2472 w 85406"/>
                  <a:gd name="connsiteY3" fmla="*/ 457200 h 495239"/>
                  <a:gd name="connsiteX4" fmla="*/ 2472 w 85406"/>
                  <a:gd name="connsiteY4" fmla="*/ 0 h 49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06" h="495239">
                    <a:moveTo>
                      <a:pt x="2472" y="0"/>
                    </a:moveTo>
                    <a:lnTo>
                      <a:pt x="80204" y="0"/>
                    </a:lnTo>
                    <a:cubicBezTo>
                      <a:pt x="80204" y="152400"/>
                      <a:pt x="91910" y="341748"/>
                      <a:pt x="80204" y="457200"/>
                    </a:cubicBezTo>
                    <a:cubicBezTo>
                      <a:pt x="75811" y="508023"/>
                      <a:pt x="9280" y="507816"/>
                      <a:pt x="2472" y="457200"/>
                    </a:cubicBezTo>
                    <a:cubicBezTo>
                      <a:pt x="-3092" y="402216"/>
                      <a:pt x="2472" y="152400"/>
                      <a:pt x="2472" y="0"/>
                    </a:cubicBezTo>
                    <a:close/>
                  </a:path>
                </a:pathLst>
              </a:custGeom>
              <a:gradFill flip="none" rotWithShape="1">
                <a:gsLst>
                  <a:gs pos="46000">
                    <a:sysClr val="window" lastClr="FFFFFF">
                      <a:lumMod val="65000"/>
                    </a:sysClr>
                  </a:gs>
                  <a:gs pos="9000">
                    <a:sysClr val="windowText" lastClr="000000">
                      <a:lumMod val="85000"/>
                      <a:lumOff val="15000"/>
                    </a:sysClr>
                  </a:gs>
                  <a:gs pos="90000">
                    <a:sysClr val="windowText" lastClr="000000">
                      <a:lumMod val="85000"/>
                      <a:lumOff val="15000"/>
                    </a:sys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endParaRPr>
              </a:p>
            </p:txBody>
          </p:sp>
          <p:sp>
            <p:nvSpPr>
              <p:cNvPr id="14" name="Oval 13">
                <a:extLst>
                  <a:ext uri="{FF2B5EF4-FFF2-40B4-BE49-F238E27FC236}">
                    <a16:creationId xmlns:a16="http://schemas.microsoft.com/office/drawing/2014/main" id="{A39EFDF4-9EC4-72E0-7B6C-E17488D0DC88}"/>
                  </a:ext>
                </a:extLst>
              </p:cNvPr>
              <p:cNvSpPr/>
              <p:nvPr/>
            </p:nvSpPr>
            <p:spPr>
              <a:xfrm flipH="1">
                <a:off x="2474433" y="1856616"/>
                <a:ext cx="325507" cy="340255"/>
              </a:xfrm>
              <a:prstGeom prst="ellipse">
                <a:avLst/>
              </a:prstGeom>
              <a:solidFill>
                <a:schemeClr val="accent2">
                  <a:lumMod val="75000"/>
                </a:schemeClr>
              </a:solidFill>
              <a:ln w="12700" cap="flat" cmpd="sng" algn="ctr">
                <a:noFill/>
                <a:prstDash val="solid"/>
                <a:miter lim="800000"/>
              </a:ln>
              <a:effectLst>
                <a:innerShdw blurRad="444500">
                  <a:sysClr val="windowText" lastClr="000000">
                    <a:lumMod val="95000"/>
                    <a:lumOff val="5000"/>
                  </a:sys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endParaRPr>
              </a:p>
            </p:txBody>
          </p:sp>
          <p:sp>
            <p:nvSpPr>
              <p:cNvPr id="16" name="Rectangle 6">
                <a:extLst>
                  <a:ext uri="{FF2B5EF4-FFF2-40B4-BE49-F238E27FC236}">
                    <a16:creationId xmlns:a16="http://schemas.microsoft.com/office/drawing/2014/main" id="{7651421F-4D49-5EC7-9A7E-66BD2CC5BA00}"/>
                  </a:ext>
                </a:extLst>
              </p:cNvPr>
              <p:cNvSpPr/>
              <p:nvPr/>
            </p:nvSpPr>
            <p:spPr>
              <a:xfrm rot="1503909" flipH="1">
                <a:off x="2455410" y="2076801"/>
                <a:ext cx="284893" cy="87504"/>
              </a:xfrm>
              <a:custGeom>
                <a:avLst/>
                <a:gdLst>
                  <a:gd name="connsiteX0" fmla="*/ 0 w 762000"/>
                  <a:gd name="connsiteY0" fmla="*/ 0 h 76200"/>
                  <a:gd name="connsiteX1" fmla="*/ 762000 w 762000"/>
                  <a:gd name="connsiteY1" fmla="*/ 0 h 76200"/>
                  <a:gd name="connsiteX2" fmla="*/ 762000 w 762000"/>
                  <a:gd name="connsiteY2" fmla="*/ 76200 h 76200"/>
                  <a:gd name="connsiteX3" fmla="*/ 0 w 762000"/>
                  <a:gd name="connsiteY3" fmla="*/ 76200 h 76200"/>
                  <a:gd name="connsiteX4" fmla="*/ 0 w 762000"/>
                  <a:gd name="connsiteY4" fmla="*/ 0 h 76200"/>
                  <a:gd name="connsiteX0" fmla="*/ 0 w 762000"/>
                  <a:gd name="connsiteY0" fmla="*/ 0 h 76200"/>
                  <a:gd name="connsiteX1" fmla="*/ 762000 w 762000"/>
                  <a:gd name="connsiteY1" fmla="*/ 76200 h 76200"/>
                  <a:gd name="connsiteX2" fmla="*/ 0 w 762000"/>
                  <a:gd name="connsiteY2" fmla="*/ 76200 h 76200"/>
                  <a:gd name="connsiteX3" fmla="*/ 0 w 762000"/>
                  <a:gd name="connsiteY3" fmla="*/ 0 h 76200"/>
                  <a:gd name="connsiteX0" fmla="*/ 0 w 741903"/>
                  <a:gd name="connsiteY0" fmla="*/ 0 h 76200"/>
                  <a:gd name="connsiteX1" fmla="*/ 741903 w 741903"/>
                  <a:gd name="connsiteY1" fmla="*/ 20934 h 76200"/>
                  <a:gd name="connsiteX2" fmla="*/ 0 w 741903"/>
                  <a:gd name="connsiteY2" fmla="*/ 76200 h 76200"/>
                  <a:gd name="connsiteX3" fmla="*/ 0 w 741903"/>
                  <a:gd name="connsiteY3" fmla="*/ 0 h 76200"/>
                  <a:gd name="connsiteX0" fmla="*/ 0 w 741903"/>
                  <a:gd name="connsiteY0" fmla="*/ 0 h 76200"/>
                  <a:gd name="connsiteX1" fmla="*/ 741903 w 741903"/>
                  <a:gd name="connsiteY1" fmla="*/ 20934 h 76200"/>
                  <a:gd name="connsiteX2" fmla="*/ 0 w 741903"/>
                  <a:gd name="connsiteY2" fmla="*/ 76200 h 76200"/>
                  <a:gd name="connsiteX3" fmla="*/ 0 w 741903"/>
                  <a:gd name="connsiteY3" fmla="*/ 0 h 76200"/>
                  <a:gd name="connsiteX0" fmla="*/ 0 w 741903"/>
                  <a:gd name="connsiteY0" fmla="*/ 0 h 106929"/>
                  <a:gd name="connsiteX1" fmla="*/ 741903 w 741903"/>
                  <a:gd name="connsiteY1" fmla="*/ 20934 h 106929"/>
                  <a:gd name="connsiteX2" fmla="*/ 0 w 741903"/>
                  <a:gd name="connsiteY2" fmla="*/ 76200 h 106929"/>
                  <a:gd name="connsiteX3" fmla="*/ 0 w 741903"/>
                  <a:gd name="connsiteY3" fmla="*/ 0 h 106929"/>
                  <a:gd name="connsiteX0" fmla="*/ 0 w 741903"/>
                  <a:gd name="connsiteY0" fmla="*/ 0 h 110672"/>
                  <a:gd name="connsiteX1" fmla="*/ 741903 w 741903"/>
                  <a:gd name="connsiteY1" fmla="*/ 20934 h 110672"/>
                  <a:gd name="connsiteX2" fmla="*/ 0 w 741903"/>
                  <a:gd name="connsiteY2" fmla="*/ 76200 h 110672"/>
                  <a:gd name="connsiteX3" fmla="*/ 0 w 741903"/>
                  <a:gd name="connsiteY3" fmla="*/ 0 h 110672"/>
                  <a:gd name="connsiteX0" fmla="*/ 0 w 741903"/>
                  <a:gd name="connsiteY0" fmla="*/ 55266 h 89738"/>
                  <a:gd name="connsiteX1" fmla="*/ 741903 w 741903"/>
                  <a:gd name="connsiteY1" fmla="*/ 0 h 89738"/>
                  <a:gd name="connsiteX2" fmla="*/ 0 w 741903"/>
                  <a:gd name="connsiteY2" fmla="*/ 55266 h 89738"/>
                  <a:gd name="connsiteX0" fmla="*/ 0 w 741903"/>
                  <a:gd name="connsiteY0" fmla="*/ 55266 h 89738"/>
                  <a:gd name="connsiteX1" fmla="*/ 741903 w 741903"/>
                  <a:gd name="connsiteY1" fmla="*/ 0 h 89738"/>
                  <a:gd name="connsiteX2" fmla="*/ 0 w 741903"/>
                  <a:gd name="connsiteY2" fmla="*/ 55266 h 89738"/>
                  <a:gd name="connsiteX0" fmla="*/ 0 w 741903"/>
                  <a:gd name="connsiteY0" fmla="*/ 55266 h 114304"/>
                  <a:gd name="connsiteX1" fmla="*/ 741903 w 741903"/>
                  <a:gd name="connsiteY1" fmla="*/ 0 h 114304"/>
                  <a:gd name="connsiteX2" fmla="*/ 0 w 741903"/>
                  <a:gd name="connsiteY2" fmla="*/ 55266 h 114304"/>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804277"/>
                  <a:gd name="connsiteY0" fmla="*/ 154906 h 202906"/>
                  <a:gd name="connsiteX1" fmla="*/ 804277 w 804277"/>
                  <a:gd name="connsiteY1" fmla="*/ 0 h 202906"/>
                  <a:gd name="connsiteX2" fmla="*/ 0 w 804277"/>
                  <a:gd name="connsiteY2" fmla="*/ 154906 h 202906"/>
                  <a:gd name="connsiteX0" fmla="*/ 0 w 875671"/>
                  <a:gd name="connsiteY0" fmla="*/ 32135 h 121592"/>
                  <a:gd name="connsiteX1" fmla="*/ 875671 w 875671"/>
                  <a:gd name="connsiteY1" fmla="*/ 0 h 121592"/>
                  <a:gd name="connsiteX2" fmla="*/ 0 w 875671"/>
                  <a:gd name="connsiteY2" fmla="*/ 32135 h 121592"/>
                  <a:gd name="connsiteX0" fmla="*/ 0 w 875671"/>
                  <a:gd name="connsiteY0" fmla="*/ 32135 h 220049"/>
                  <a:gd name="connsiteX1" fmla="*/ 875671 w 875671"/>
                  <a:gd name="connsiteY1" fmla="*/ 0 h 220049"/>
                  <a:gd name="connsiteX2" fmla="*/ 0 w 875671"/>
                  <a:gd name="connsiteY2" fmla="*/ 32135 h 220049"/>
                  <a:gd name="connsiteX0" fmla="*/ 0 w 875671"/>
                  <a:gd name="connsiteY0" fmla="*/ 32135 h 263724"/>
                  <a:gd name="connsiteX1" fmla="*/ 875671 w 875671"/>
                  <a:gd name="connsiteY1" fmla="*/ 0 h 263724"/>
                  <a:gd name="connsiteX2" fmla="*/ 0 w 875671"/>
                  <a:gd name="connsiteY2" fmla="*/ 32135 h 263724"/>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8833"/>
                  <a:gd name="connsiteX1" fmla="*/ 875671 w 875671"/>
                  <a:gd name="connsiteY1" fmla="*/ 0 h 278833"/>
                  <a:gd name="connsiteX2" fmla="*/ 0 w 875671"/>
                  <a:gd name="connsiteY2" fmla="*/ 32135 h 278833"/>
                  <a:gd name="connsiteX0" fmla="*/ 0 w 875671"/>
                  <a:gd name="connsiteY0" fmla="*/ 32135 h 274806"/>
                  <a:gd name="connsiteX1" fmla="*/ 875671 w 875671"/>
                  <a:gd name="connsiteY1" fmla="*/ 0 h 274806"/>
                  <a:gd name="connsiteX2" fmla="*/ 0 w 875671"/>
                  <a:gd name="connsiteY2" fmla="*/ 32135 h 274806"/>
                  <a:gd name="connsiteX0" fmla="*/ 0 w 875671"/>
                  <a:gd name="connsiteY0" fmla="*/ 32135 h 274806"/>
                  <a:gd name="connsiteX1" fmla="*/ 875671 w 875671"/>
                  <a:gd name="connsiteY1" fmla="*/ 0 h 274806"/>
                  <a:gd name="connsiteX2" fmla="*/ 0 w 875671"/>
                  <a:gd name="connsiteY2" fmla="*/ 32135 h 274806"/>
                  <a:gd name="connsiteX0" fmla="*/ 0 w 875671"/>
                  <a:gd name="connsiteY0" fmla="*/ 32135 h 278097"/>
                  <a:gd name="connsiteX1" fmla="*/ 875671 w 875671"/>
                  <a:gd name="connsiteY1" fmla="*/ 0 h 278097"/>
                  <a:gd name="connsiteX2" fmla="*/ 0 w 875671"/>
                  <a:gd name="connsiteY2" fmla="*/ 32135 h 278097"/>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6915"/>
                  <a:gd name="connsiteX1" fmla="*/ 875671 w 875671"/>
                  <a:gd name="connsiteY1" fmla="*/ 0 h 276915"/>
                  <a:gd name="connsiteX2" fmla="*/ 0 w 875671"/>
                  <a:gd name="connsiteY2" fmla="*/ 32135 h 276915"/>
                  <a:gd name="connsiteX0" fmla="*/ 0 w 875671"/>
                  <a:gd name="connsiteY0" fmla="*/ 32135 h 266795"/>
                  <a:gd name="connsiteX1" fmla="*/ 875671 w 875671"/>
                  <a:gd name="connsiteY1" fmla="*/ 0 h 266795"/>
                  <a:gd name="connsiteX2" fmla="*/ 0 w 875671"/>
                  <a:gd name="connsiteY2" fmla="*/ 32135 h 266795"/>
                  <a:gd name="connsiteX0" fmla="*/ 0 w 875671"/>
                  <a:gd name="connsiteY0" fmla="*/ 32135 h 257189"/>
                  <a:gd name="connsiteX1" fmla="*/ 875671 w 875671"/>
                  <a:gd name="connsiteY1" fmla="*/ 0 h 257189"/>
                  <a:gd name="connsiteX2" fmla="*/ 0 w 875671"/>
                  <a:gd name="connsiteY2" fmla="*/ 32135 h 257189"/>
                </a:gdLst>
                <a:ahLst/>
                <a:cxnLst>
                  <a:cxn ang="0">
                    <a:pos x="connsiteX0" y="connsiteY0"/>
                  </a:cxn>
                  <a:cxn ang="0">
                    <a:pos x="connsiteX1" y="connsiteY1"/>
                  </a:cxn>
                  <a:cxn ang="0">
                    <a:pos x="connsiteX2" y="connsiteY2"/>
                  </a:cxn>
                </a:cxnLst>
                <a:rect l="l" t="t" r="r" b="b"/>
                <a:pathLst>
                  <a:path w="875671" h="257189">
                    <a:moveTo>
                      <a:pt x="0" y="32135"/>
                    </a:moveTo>
                    <a:cubicBezTo>
                      <a:pt x="387308" y="336872"/>
                      <a:pt x="620743" y="279214"/>
                      <a:pt x="875671" y="0"/>
                    </a:cubicBezTo>
                    <a:cubicBezTo>
                      <a:pt x="679766" y="308416"/>
                      <a:pt x="319317" y="363738"/>
                      <a:pt x="0" y="32135"/>
                    </a:cubicBezTo>
                    <a:close/>
                  </a:path>
                </a:pathLst>
              </a:custGeom>
              <a:gradFill>
                <a:gsLst>
                  <a:gs pos="98000">
                    <a:srgbClr val="EE92E3">
                      <a:alpha val="0"/>
                    </a:srgbClr>
                  </a:gs>
                  <a:gs pos="0">
                    <a:sysClr val="window" lastClr="FFFFFF"/>
                  </a:gs>
                </a:gsLst>
                <a:path path="circle">
                  <a:fillToRect l="50000" t="50000" r="50000" b="5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endParaRPr>
              </a:p>
            </p:txBody>
          </p:sp>
          <p:sp>
            <p:nvSpPr>
              <p:cNvPr id="18" name="Rectangle 9">
                <a:extLst>
                  <a:ext uri="{FF2B5EF4-FFF2-40B4-BE49-F238E27FC236}">
                    <a16:creationId xmlns:a16="http://schemas.microsoft.com/office/drawing/2014/main" id="{B995EB26-4FFD-0A49-C5DA-5B97007B762A}"/>
                  </a:ext>
                </a:extLst>
              </p:cNvPr>
              <p:cNvSpPr/>
              <p:nvPr/>
            </p:nvSpPr>
            <p:spPr>
              <a:xfrm flipH="1">
                <a:off x="2589464" y="1929690"/>
                <a:ext cx="129163" cy="125639"/>
              </a:xfrm>
              <a:custGeom>
                <a:avLst/>
                <a:gdLst>
                  <a:gd name="connsiteX0" fmla="*/ 0 w 304800"/>
                  <a:gd name="connsiteY0" fmla="*/ 0 h 381000"/>
                  <a:gd name="connsiteX1" fmla="*/ 304800 w 304800"/>
                  <a:gd name="connsiteY1" fmla="*/ 0 h 381000"/>
                  <a:gd name="connsiteX2" fmla="*/ 304800 w 304800"/>
                  <a:gd name="connsiteY2" fmla="*/ 381000 h 381000"/>
                  <a:gd name="connsiteX3" fmla="*/ 0 w 304800"/>
                  <a:gd name="connsiteY3" fmla="*/ 381000 h 381000"/>
                  <a:gd name="connsiteX4" fmla="*/ 0 w 304800"/>
                  <a:gd name="connsiteY4" fmla="*/ 0 h 381000"/>
                  <a:gd name="connsiteX0" fmla="*/ 0 w 378619"/>
                  <a:gd name="connsiteY0" fmla="*/ 0 h 381000"/>
                  <a:gd name="connsiteX1" fmla="*/ 304800 w 378619"/>
                  <a:gd name="connsiteY1" fmla="*/ 0 h 381000"/>
                  <a:gd name="connsiteX2" fmla="*/ 378619 w 378619"/>
                  <a:gd name="connsiteY2" fmla="*/ 147638 h 381000"/>
                  <a:gd name="connsiteX3" fmla="*/ 0 w 378619"/>
                  <a:gd name="connsiteY3" fmla="*/ 381000 h 381000"/>
                  <a:gd name="connsiteX4" fmla="*/ 0 w 378619"/>
                  <a:gd name="connsiteY4" fmla="*/ 0 h 381000"/>
                  <a:gd name="connsiteX0" fmla="*/ 0 w 378619"/>
                  <a:gd name="connsiteY0" fmla="*/ 0 h 280988"/>
                  <a:gd name="connsiteX1" fmla="*/ 304800 w 378619"/>
                  <a:gd name="connsiteY1" fmla="*/ 0 h 280988"/>
                  <a:gd name="connsiteX2" fmla="*/ 378619 w 378619"/>
                  <a:gd name="connsiteY2" fmla="*/ 147638 h 280988"/>
                  <a:gd name="connsiteX3" fmla="*/ 88106 w 378619"/>
                  <a:gd name="connsiteY3" fmla="*/ 280988 h 280988"/>
                  <a:gd name="connsiteX4" fmla="*/ 0 w 378619"/>
                  <a:gd name="connsiteY4" fmla="*/ 0 h 280988"/>
                  <a:gd name="connsiteX0" fmla="*/ 0 w 378619"/>
                  <a:gd name="connsiteY0" fmla="*/ 0 h 310111"/>
                  <a:gd name="connsiteX1" fmla="*/ 304800 w 378619"/>
                  <a:gd name="connsiteY1" fmla="*/ 0 h 310111"/>
                  <a:gd name="connsiteX2" fmla="*/ 378619 w 378619"/>
                  <a:gd name="connsiteY2" fmla="*/ 147638 h 310111"/>
                  <a:gd name="connsiteX3" fmla="*/ 88106 w 378619"/>
                  <a:gd name="connsiteY3" fmla="*/ 280988 h 310111"/>
                  <a:gd name="connsiteX4" fmla="*/ 0 w 378619"/>
                  <a:gd name="connsiteY4" fmla="*/ 0 h 310111"/>
                  <a:gd name="connsiteX0" fmla="*/ 0 w 378619"/>
                  <a:gd name="connsiteY0" fmla="*/ 0 h 310111"/>
                  <a:gd name="connsiteX1" fmla="*/ 304800 w 378619"/>
                  <a:gd name="connsiteY1" fmla="*/ 0 h 310111"/>
                  <a:gd name="connsiteX2" fmla="*/ 378619 w 378619"/>
                  <a:gd name="connsiteY2" fmla="*/ 147638 h 310111"/>
                  <a:gd name="connsiteX3" fmla="*/ 97631 w 378619"/>
                  <a:gd name="connsiteY3" fmla="*/ 280988 h 310111"/>
                  <a:gd name="connsiteX4" fmla="*/ 0 w 378619"/>
                  <a:gd name="connsiteY4" fmla="*/ 0 h 310111"/>
                  <a:gd name="connsiteX0" fmla="*/ 0 w 371476"/>
                  <a:gd name="connsiteY0" fmla="*/ 0 h 310373"/>
                  <a:gd name="connsiteX1" fmla="*/ 304800 w 371476"/>
                  <a:gd name="connsiteY1" fmla="*/ 0 h 310373"/>
                  <a:gd name="connsiteX2" fmla="*/ 371476 w 371476"/>
                  <a:gd name="connsiteY2" fmla="*/ 150019 h 310373"/>
                  <a:gd name="connsiteX3" fmla="*/ 97631 w 371476"/>
                  <a:gd name="connsiteY3" fmla="*/ 280988 h 310373"/>
                  <a:gd name="connsiteX4" fmla="*/ 0 w 371476"/>
                  <a:gd name="connsiteY4" fmla="*/ 0 h 310373"/>
                  <a:gd name="connsiteX0" fmla="*/ 0 w 371476"/>
                  <a:gd name="connsiteY0" fmla="*/ 0 h 337057"/>
                  <a:gd name="connsiteX1" fmla="*/ 304800 w 371476"/>
                  <a:gd name="connsiteY1" fmla="*/ 0 h 337057"/>
                  <a:gd name="connsiteX2" fmla="*/ 371476 w 371476"/>
                  <a:gd name="connsiteY2" fmla="*/ 150019 h 337057"/>
                  <a:gd name="connsiteX3" fmla="*/ 97631 w 371476"/>
                  <a:gd name="connsiteY3" fmla="*/ 280988 h 337057"/>
                  <a:gd name="connsiteX4" fmla="*/ 0 w 371476"/>
                  <a:gd name="connsiteY4" fmla="*/ 0 h 337057"/>
                  <a:gd name="connsiteX0" fmla="*/ 0 w 395289"/>
                  <a:gd name="connsiteY0" fmla="*/ 35718 h 337057"/>
                  <a:gd name="connsiteX1" fmla="*/ 328613 w 395289"/>
                  <a:gd name="connsiteY1" fmla="*/ 0 h 337057"/>
                  <a:gd name="connsiteX2" fmla="*/ 395289 w 395289"/>
                  <a:gd name="connsiteY2" fmla="*/ 150019 h 337057"/>
                  <a:gd name="connsiteX3" fmla="*/ 121444 w 395289"/>
                  <a:gd name="connsiteY3" fmla="*/ 280988 h 337057"/>
                  <a:gd name="connsiteX4" fmla="*/ 0 w 395289"/>
                  <a:gd name="connsiteY4" fmla="*/ 35718 h 337057"/>
                  <a:gd name="connsiteX0" fmla="*/ 0 w 395289"/>
                  <a:gd name="connsiteY0" fmla="*/ 71437 h 372776"/>
                  <a:gd name="connsiteX1" fmla="*/ 307181 w 395289"/>
                  <a:gd name="connsiteY1" fmla="*/ 0 h 372776"/>
                  <a:gd name="connsiteX2" fmla="*/ 395289 w 395289"/>
                  <a:gd name="connsiteY2" fmla="*/ 185738 h 372776"/>
                  <a:gd name="connsiteX3" fmla="*/ 121444 w 395289"/>
                  <a:gd name="connsiteY3" fmla="*/ 316707 h 372776"/>
                  <a:gd name="connsiteX4" fmla="*/ 0 w 395289"/>
                  <a:gd name="connsiteY4" fmla="*/ 71437 h 372776"/>
                  <a:gd name="connsiteX0" fmla="*/ 0 w 395289"/>
                  <a:gd name="connsiteY0" fmla="*/ 71437 h 372776"/>
                  <a:gd name="connsiteX1" fmla="*/ 307181 w 395289"/>
                  <a:gd name="connsiteY1" fmla="*/ 0 h 372776"/>
                  <a:gd name="connsiteX2" fmla="*/ 395289 w 395289"/>
                  <a:gd name="connsiteY2" fmla="*/ 185738 h 372776"/>
                  <a:gd name="connsiteX3" fmla="*/ 121444 w 395289"/>
                  <a:gd name="connsiteY3" fmla="*/ 316707 h 372776"/>
                  <a:gd name="connsiteX4" fmla="*/ 0 w 395289"/>
                  <a:gd name="connsiteY4" fmla="*/ 71437 h 372776"/>
                  <a:gd name="connsiteX0" fmla="*/ 0 w 395289"/>
                  <a:gd name="connsiteY0" fmla="*/ 71437 h 372776"/>
                  <a:gd name="connsiteX1" fmla="*/ 307181 w 395289"/>
                  <a:gd name="connsiteY1" fmla="*/ 0 h 372776"/>
                  <a:gd name="connsiteX2" fmla="*/ 395289 w 395289"/>
                  <a:gd name="connsiteY2" fmla="*/ 185738 h 372776"/>
                  <a:gd name="connsiteX3" fmla="*/ 121444 w 395289"/>
                  <a:gd name="connsiteY3" fmla="*/ 316707 h 372776"/>
                  <a:gd name="connsiteX4" fmla="*/ 0 w 395289"/>
                  <a:gd name="connsiteY4" fmla="*/ 71437 h 372776"/>
                  <a:gd name="connsiteX0" fmla="*/ 0 w 395289"/>
                  <a:gd name="connsiteY0" fmla="*/ 71437 h 372776"/>
                  <a:gd name="connsiteX1" fmla="*/ 307181 w 395289"/>
                  <a:gd name="connsiteY1" fmla="*/ 0 h 372776"/>
                  <a:gd name="connsiteX2" fmla="*/ 395289 w 395289"/>
                  <a:gd name="connsiteY2" fmla="*/ 185738 h 372776"/>
                  <a:gd name="connsiteX3" fmla="*/ 121444 w 395289"/>
                  <a:gd name="connsiteY3" fmla="*/ 316707 h 372776"/>
                  <a:gd name="connsiteX4" fmla="*/ 0 w 395289"/>
                  <a:gd name="connsiteY4" fmla="*/ 71437 h 372776"/>
                  <a:gd name="connsiteX0" fmla="*/ 0 w 395291"/>
                  <a:gd name="connsiteY0" fmla="*/ 71437 h 373382"/>
                  <a:gd name="connsiteX1" fmla="*/ 307181 w 395291"/>
                  <a:gd name="connsiteY1" fmla="*/ 0 h 373382"/>
                  <a:gd name="connsiteX2" fmla="*/ 395289 w 395291"/>
                  <a:gd name="connsiteY2" fmla="*/ 185738 h 373382"/>
                  <a:gd name="connsiteX3" fmla="*/ 121444 w 395291"/>
                  <a:gd name="connsiteY3" fmla="*/ 316707 h 373382"/>
                  <a:gd name="connsiteX4" fmla="*/ 0 w 395291"/>
                  <a:gd name="connsiteY4" fmla="*/ 71437 h 373382"/>
                  <a:gd name="connsiteX0" fmla="*/ 0 w 395291"/>
                  <a:gd name="connsiteY0" fmla="*/ 71437 h 373382"/>
                  <a:gd name="connsiteX1" fmla="*/ 307181 w 395291"/>
                  <a:gd name="connsiteY1" fmla="*/ 0 h 373382"/>
                  <a:gd name="connsiteX2" fmla="*/ 395289 w 395291"/>
                  <a:gd name="connsiteY2" fmla="*/ 185738 h 373382"/>
                  <a:gd name="connsiteX3" fmla="*/ 121444 w 395291"/>
                  <a:gd name="connsiteY3" fmla="*/ 316707 h 373382"/>
                  <a:gd name="connsiteX4" fmla="*/ 0 w 395291"/>
                  <a:gd name="connsiteY4" fmla="*/ 71437 h 373382"/>
                  <a:gd name="connsiteX0" fmla="*/ 0 w 397005"/>
                  <a:gd name="connsiteY0" fmla="*/ 71437 h 369275"/>
                  <a:gd name="connsiteX1" fmla="*/ 307181 w 397005"/>
                  <a:gd name="connsiteY1" fmla="*/ 0 h 369275"/>
                  <a:gd name="connsiteX2" fmla="*/ 395289 w 397005"/>
                  <a:gd name="connsiteY2" fmla="*/ 185738 h 369275"/>
                  <a:gd name="connsiteX3" fmla="*/ 121444 w 397005"/>
                  <a:gd name="connsiteY3" fmla="*/ 316707 h 369275"/>
                  <a:gd name="connsiteX4" fmla="*/ 0 w 397005"/>
                  <a:gd name="connsiteY4" fmla="*/ 71437 h 36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005" h="369275">
                    <a:moveTo>
                      <a:pt x="0" y="71437"/>
                    </a:moveTo>
                    <a:lnTo>
                      <a:pt x="307181" y="0"/>
                    </a:lnTo>
                    <a:cubicBezTo>
                      <a:pt x="353219" y="66676"/>
                      <a:pt x="384970" y="126206"/>
                      <a:pt x="395289" y="185738"/>
                    </a:cubicBezTo>
                    <a:cubicBezTo>
                      <a:pt x="417514" y="373062"/>
                      <a:pt x="218282" y="417514"/>
                      <a:pt x="121444" y="316707"/>
                    </a:cubicBezTo>
                    <a:cubicBezTo>
                      <a:pt x="61913" y="244475"/>
                      <a:pt x="40481" y="153194"/>
                      <a:pt x="0" y="71437"/>
                    </a:cubicBezTo>
                    <a:close/>
                  </a:path>
                </a:pathLst>
              </a:cu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endParaRPr>
              </a:p>
            </p:txBody>
          </p:sp>
          <p:sp>
            <p:nvSpPr>
              <p:cNvPr id="20" name="Oval 19">
                <a:extLst>
                  <a:ext uri="{FF2B5EF4-FFF2-40B4-BE49-F238E27FC236}">
                    <a16:creationId xmlns:a16="http://schemas.microsoft.com/office/drawing/2014/main" id="{48466A37-6C10-16C2-32FE-962766AD06B4}"/>
                  </a:ext>
                </a:extLst>
              </p:cNvPr>
              <p:cNvSpPr/>
              <p:nvPr/>
            </p:nvSpPr>
            <p:spPr>
              <a:xfrm flipH="1">
                <a:off x="2573466" y="1801422"/>
                <a:ext cx="219481" cy="229425"/>
              </a:xfrm>
              <a:prstGeom prst="ellipse">
                <a:avLst/>
              </a:prstGeom>
              <a:solidFill>
                <a:schemeClr val="accent2">
                  <a:lumMod val="75000"/>
                </a:schemeClr>
              </a:solidFill>
              <a:ln w="12700" cap="flat" cmpd="sng" algn="ctr">
                <a:noFill/>
                <a:prstDash val="solid"/>
                <a:miter lim="800000"/>
              </a:ln>
              <a:effectLst>
                <a:innerShdw blurRad="444500">
                  <a:sysClr val="windowText" lastClr="000000">
                    <a:lumMod val="85000"/>
                    <a:lumOff val="15000"/>
                  </a:sys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endParaRPr>
              </a:p>
            </p:txBody>
          </p:sp>
          <p:sp>
            <p:nvSpPr>
              <p:cNvPr id="21" name="Rectangle 6">
                <a:extLst>
                  <a:ext uri="{FF2B5EF4-FFF2-40B4-BE49-F238E27FC236}">
                    <a16:creationId xmlns:a16="http://schemas.microsoft.com/office/drawing/2014/main" id="{D728DE85-BBD6-6C81-46CE-C641E2F97381}"/>
                  </a:ext>
                </a:extLst>
              </p:cNvPr>
              <p:cNvSpPr/>
              <p:nvPr/>
            </p:nvSpPr>
            <p:spPr>
              <a:xfrm rot="1503909" flipH="1">
                <a:off x="2561015" y="1941744"/>
                <a:ext cx="192096" cy="60608"/>
              </a:xfrm>
              <a:custGeom>
                <a:avLst/>
                <a:gdLst>
                  <a:gd name="connsiteX0" fmla="*/ 0 w 762000"/>
                  <a:gd name="connsiteY0" fmla="*/ 0 h 76200"/>
                  <a:gd name="connsiteX1" fmla="*/ 762000 w 762000"/>
                  <a:gd name="connsiteY1" fmla="*/ 0 h 76200"/>
                  <a:gd name="connsiteX2" fmla="*/ 762000 w 762000"/>
                  <a:gd name="connsiteY2" fmla="*/ 76200 h 76200"/>
                  <a:gd name="connsiteX3" fmla="*/ 0 w 762000"/>
                  <a:gd name="connsiteY3" fmla="*/ 76200 h 76200"/>
                  <a:gd name="connsiteX4" fmla="*/ 0 w 762000"/>
                  <a:gd name="connsiteY4" fmla="*/ 0 h 76200"/>
                  <a:gd name="connsiteX0" fmla="*/ 0 w 762000"/>
                  <a:gd name="connsiteY0" fmla="*/ 0 h 76200"/>
                  <a:gd name="connsiteX1" fmla="*/ 762000 w 762000"/>
                  <a:gd name="connsiteY1" fmla="*/ 76200 h 76200"/>
                  <a:gd name="connsiteX2" fmla="*/ 0 w 762000"/>
                  <a:gd name="connsiteY2" fmla="*/ 76200 h 76200"/>
                  <a:gd name="connsiteX3" fmla="*/ 0 w 762000"/>
                  <a:gd name="connsiteY3" fmla="*/ 0 h 76200"/>
                  <a:gd name="connsiteX0" fmla="*/ 0 w 741903"/>
                  <a:gd name="connsiteY0" fmla="*/ 0 h 76200"/>
                  <a:gd name="connsiteX1" fmla="*/ 741903 w 741903"/>
                  <a:gd name="connsiteY1" fmla="*/ 20934 h 76200"/>
                  <a:gd name="connsiteX2" fmla="*/ 0 w 741903"/>
                  <a:gd name="connsiteY2" fmla="*/ 76200 h 76200"/>
                  <a:gd name="connsiteX3" fmla="*/ 0 w 741903"/>
                  <a:gd name="connsiteY3" fmla="*/ 0 h 76200"/>
                  <a:gd name="connsiteX0" fmla="*/ 0 w 741903"/>
                  <a:gd name="connsiteY0" fmla="*/ 0 h 76200"/>
                  <a:gd name="connsiteX1" fmla="*/ 741903 w 741903"/>
                  <a:gd name="connsiteY1" fmla="*/ 20934 h 76200"/>
                  <a:gd name="connsiteX2" fmla="*/ 0 w 741903"/>
                  <a:gd name="connsiteY2" fmla="*/ 76200 h 76200"/>
                  <a:gd name="connsiteX3" fmla="*/ 0 w 741903"/>
                  <a:gd name="connsiteY3" fmla="*/ 0 h 76200"/>
                  <a:gd name="connsiteX0" fmla="*/ 0 w 741903"/>
                  <a:gd name="connsiteY0" fmla="*/ 0 h 106929"/>
                  <a:gd name="connsiteX1" fmla="*/ 741903 w 741903"/>
                  <a:gd name="connsiteY1" fmla="*/ 20934 h 106929"/>
                  <a:gd name="connsiteX2" fmla="*/ 0 w 741903"/>
                  <a:gd name="connsiteY2" fmla="*/ 76200 h 106929"/>
                  <a:gd name="connsiteX3" fmla="*/ 0 w 741903"/>
                  <a:gd name="connsiteY3" fmla="*/ 0 h 106929"/>
                  <a:gd name="connsiteX0" fmla="*/ 0 w 741903"/>
                  <a:gd name="connsiteY0" fmla="*/ 0 h 110672"/>
                  <a:gd name="connsiteX1" fmla="*/ 741903 w 741903"/>
                  <a:gd name="connsiteY1" fmla="*/ 20934 h 110672"/>
                  <a:gd name="connsiteX2" fmla="*/ 0 w 741903"/>
                  <a:gd name="connsiteY2" fmla="*/ 76200 h 110672"/>
                  <a:gd name="connsiteX3" fmla="*/ 0 w 741903"/>
                  <a:gd name="connsiteY3" fmla="*/ 0 h 110672"/>
                  <a:gd name="connsiteX0" fmla="*/ 0 w 741903"/>
                  <a:gd name="connsiteY0" fmla="*/ 55266 h 89738"/>
                  <a:gd name="connsiteX1" fmla="*/ 741903 w 741903"/>
                  <a:gd name="connsiteY1" fmla="*/ 0 h 89738"/>
                  <a:gd name="connsiteX2" fmla="*/ 0 w 741903"/>
                  <a:gd name="connsiteY2" fmla="*/ 55266 h 89738"/>
                  <a:gd name="connsiteX0" fmla="*/ 0 w 741903"/>
                  <a:gd name="connsiteY0" fmla="*/ 55266 h 89738"/>
                  <a:gd name="connsiteX1" fmla="*/ 741903 w 741903"/>
                  <a:gd name="connsiteY1" fmla="*/ 0 h 89738"/>
                  <a:gd name="connsiteX2" fmla="*/ 0 w 741903"/>
                  <a:gd name="connsiteY2" fmla="*/ 55266 h 89738"/>
                  <a:gd name="connsiteX0" fmla="*/ 0 w 741903"/>
                  <a:gd name="connsiteY0" fmla="*/ 55266 h 114304"/>
                  <a:gd name="connsiteX1" fmla="*/ 741903 w 741903"/>
                  <a:gd name="connsiteY1" fmla="*/ 0 h 114304"/>
                  <a:gd name="connsiteX2" fmla="*/ 0 w 741903"/>
                  <a:gd name="connsiteY2" fmla="*/ 55266 h 114304"/>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804277"/>
                  <a:gd name="connsiteY0" fmla="*/ 154906 h 202906"/>
                  <a:gd name="connsiteX1" fmla="*/ 804277 w 804277"/>
                  <a:gd name="connsiteY1" fmla="*/ 0 h 202906"/>
                  <a:gd name="connsiteX2" fmla="*/ 0 w 804277"/>
                  <a:gd name="connsiteY2" fmla="*/ 154906 h 202906"/>
                  <a:gd name="connsiteX0" fmla="*/ 0 w 875671"/>
                  <a:gd name="connsiteY0" fmla="*/ 32135 h 121592"/>
                  <a:gd name="connsiteX1" fmla="*/ 875671 w 875671"/>
                  <a:gd name="connsiteY1" fmla="*/ 0 h 121592"/>
                  <a:gd name="connsiteX2" fmla="*/ 0 w 875671"/>
                  <a:gd name="connsiteY2" fmla="*/ 32135 h 121592"/>
                  <a:gd name="connsiteX0" fmla="*/ 0 w 875671"/>
                  <a:gd name="connsiteY0" fmla="*/ 32135 h 220049"/>
                  <a:gd name="connsiteX1" fmla="*/ 875671 w 875671"/>
                  <a:gd name="connsiteY1" fmla="*/ 0 h 220049"/>
                  <a:gd name="connsiteX2" fmla="*/ 0 w 875671"/>
                  <a:gd name="connsiteY2" fmla="*/ 32135 h 220049"/>
                  <a:gd name="connsiteX0" fmla="*/ 0 w 875671"/>
                  <a:gd name="connsiteY0" fmla="*/ 32135 h 263724"/>
                  <a:gd name="connsiteX1" fmla="*/ 875671 w 875671"/>
                  <a:gd name="connsiteY1" fmla="*/ 0 h 263724"/>
                  <a:gd name="connsiteX2" fmla="*/ 0 w 875671"/>
                  <a:gd name="connsiteY2" fmla="*/ 32135 h 263724"/>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8833"/>
                  <a:gd name="connsiteX1" fmla="*/ 875671 w 875671"/>
                  <a:gd name="connsiteY1" fmla="*/ 0 h 278833"/>
                  <a:gd name="connsiteX2" fmla="*/ 0 w 875671"/>
                  <a:gd name="connsiteY2" fmla="*/ 32135 h 278833"/>
                  <a:gd name="connsiteX0" fmla="*/ 0 w 875671"/>
                  <a:gd name="connsiteY0" fmla="*/ 32135 h 274806"/>
                  <a:gd name="connsiteX1" fmla="*/ 875671 w 875671"/>
                  <a:gd name="connsiteY1" fmla="*/ 0 h 274806"/>
                  <a:gd name="connsiteX2" fmla="*/ 0 w 875671"/>
                  <a:gd name="connsiteY2" fmla="*/ 32135 h 274806"/>
                  <a:gd name="connsiteX0" fmla="*/ 0 w 875671"/>
                  <a:gd name="connsiteY0" fmla="*/ 32135 h 274806"/>
                  <a:gd name="connsiteX1" fmla="*/ 875671 w 875671"/>
                  <a:gd name="connsiteY1" fmla="*/ 0 h 274806"/>
                  <a:gd name="connsiteX2" fmla="*/ 0 w 875671"/>
                  <a:gd name="connsiteY2" fmla="*/ 32135 h 274806"/>
                  <a:gd name="connsiteX0" fmla="*/ 0 w 875671"/>
                  <a:gd name="connsiteY0" fmla="*/ 32135 h 278097"/>
                  <a:gd name="connsiteX1" fmla="*/ 875671 w 875671"/>
                  <a:gd name="connsiteY1" fmla="*/ 0 h 278097"/>
                  <a:gd name="connsiteX2" fmla="*/ 0 w 875671"/>
                  <a:gd name="connsiteY2" fmla="*/ 32135 h 278097"/>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6915"/>
                  <a:gd name="connsiteX1" fmla="*/ 875671 w 875671"/>
                  <a:gd name="connsiteY1" fmla="*/ 0 h 276915"/>
                  <a:gd name="connsiteX2" fmla="*/ 0 w 875671"/>
                  <a:gd name="connsiteY2" fmla="*/ 32135 h 276915"/>
                  <a:gd name="connsiteX0" fmla="*/ 0 w 875671"/>
                  <a:gd name="connsiteY0" fmla="*/ 32135 h 273187"/>
                  <a:gd name="connsiteX1" fmla="*/ 875671 w 875671"/>
                  <a:gd name="connsiteY1" fmla="*/ 0 h 273187"/>
                  <a:gd name="connsiteX2" fmla="*/ 0 w 875671"/>
                  <a:gd name="connsiteY2" fmla="*/ 32135 h 273187"/>
                  <a:gd name="connsiteX0" fmla="*/ 0 w 875671"/>
                  <a:gd name="connsiteY0" fmla="*/ 32135 h 265686"/>
                  <a:gd name="connsiteX1" fmla="*/ 875671 w 875671"/>
                  <a:gd name="connsiteY1" fmla="*/ 0 h 265686"/>
                  <a:gd name="connsiteX2" fmla="*/ 0 w 875671"/>
                  <a:gd name="connsiteY2" fmla="*/ 32135 h 265686"/>
                  <a:gd name="connsiteX0" fmla="*/ 0 w 875671"/>
                  <a:gd name="connsiteY0" fmla="*/ 32135 h 264190"/>
                  <a:gd name="connsiteX1" fmla="*/ 875671 w 875671"/>
                  <a:gd name="connsiteY1" fmla="*/ 0 h 264190"/>
                  <a:gd name="connsiteX2" fmla="*/ 0 w 875671"/>
                  <a:gd name="connsiteY2" fmla="*/ 32135 h 264190"/>
                </a:gdLst>
                <a:ahLst/>
                <a:cxnLst>
                  <a:cxn ang="0">
                    <a:pos x="connsiteX0" y="connsiteY0"/>
                  </a:cxn>
                  <a:cxn ang="0">
                    <a:pos x="connsiteX1" y="connsiteY1"/>
                  </a:cxn>
                  <a:cxn ang="0">
                    <a:pos x="connsiteX2" y="connsiteY2"/>
                  </a:cxn>
                </a:cxnLst>
                <a:rect l="l" t="t" r="r" b="b"/>
                <a:pathLst>
                  <a:path w="875671" h="264190">
                    <a:moveTo>
                      <a:pt x="0" y="32135"/>
                    </a:moveTo>
                    <a:cubicBezTo>
                      <a:pt x="387308" y="336872"/>
                      <a:pt x="620743" y="279214"/>
                      <a:pt x="875671" y="0"/>
                    </a:cubicBezTo>
                    <a:cubicBezTo>
                      <a:pt x="687661" y="314174"/>
                      <a:pt x="338046" y="376267"/>
                      <a:pt x="0" y="32135"/>
                    </a:cubicBezTo>
                    <a:close/>
                  </a:path>
                </a:pathLst>
              </a:custGeom>
              <a:gradFill>
                <a:gsLst>
                  <a:gs pos="98000">
                    <a:srgbClr val="EE92E3">
                      <a:alpha val="0"/>
                    </a:srgbClr>
                  </a:gs>
                  <a:gs pos="0">
                    <a:sysClr val="window" lastClr="FFFFFF"/>
                  </a:gs>
                </a:gsLst>
                <a:path path="circle">
                  <a:fillToRect l="50000" t="50000" r="50000" b="5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endParaRPr>
              </a:p>
            </p:txBody>
          </p:sp>
          <p:sp>
            <p:nvSpPr>
              <p:cNvPr id="22" name="Rectangle 21">
                <a:extLst>
                  <a:ext uri="{FF2B5EF4-FFF2-40B4-BE49-F238E27FC236}">
                    <a16:creationId xmlns:a16="http://schemas.microsoft.com/office/drawing/2014/main" id="{E3C6172B-2EEC-872A-6D23-56F46F61B379}"/>
                  </a:ext>
                </a:extLst>
              </p:cNvPr>
              <p:cNvSpPr/>
              <p:nvPr/>
            </p:nvSpPr>
            <p:spPr>
              <a:xfrm>
                <a:off x="1347271" y="2767534"/>
                <a:ext cx="2715810" cy="568056"/>
              </a:xfrm>
              <a:prstGeom prst="rect">
                <a:avLst/>
              </a:prstGeom>
            </p:spPr>
            <p:txBody>
              <a:bodyPr wrap="square">
                <a:spAutoFit/>
              </a:bodyPr>
              <a:lstStyle/>
              <a:p>
                <a:pPr lvl="0" algn="ctr"/>
                <a:r>
                  <a:rPr lang="en-US" b="1" dirty="0">
                    <a:latin typeface="Georgia Pro Light" panose="02040302050405020303" pitchFamily="18" charset="0"/>
                  </a:rPr>
                  <a:t>CHALLENGES</a:t>
                </a:r>
              </a:p>
            </p:txBody>
          </p:sp>
        </p:grpSp>
      </p:grpSp>
    </p:spTree>
    <p:extLst>
      <p:ext uri="{BB962C8B-B14F-4D97-AF65-F5344CB8AC3E}">
        <p14:creationId xmlns:p14="http://schemas.microsoft.com/office/powerpoint/2010/main" val="271662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9226BF6C-11BF-4FB2-AB59-4B442A1AF30F}"/>
              </a:ext>
            </a:extLst>
          </p:cNvPr>
          <p:cNvGrpSpPr/>
          <p:nvPr/>
        </p:nvGrpSpPr>
        <p:grpSpPr>
          <a:xfrm>
            <a:off x="1" y="5038236"/>
            <a:ext cx="12191999" cy="892947"/>
            <a:chOff x="1" y="5038236"/>
            <a:chExt cx="12191999" cy="892947"/>
          </a:xfrm>
        </p:grpSpPr>
        <p:sp>
          <p:nvSpPr>
            <p:cNvPr id="10" name="TextBox 9">
              <a:extLst>
                <a:ext uri="{FF2B5EF4-FFF2-40B4-BE49-F238E27FC236}">
                  <a16:creationId xmlns:a16="http://schemas.microsoft.com/office/drawing/2014/main" id="{FE2E8406-E476-4FCC-87EB-2286510252EB}"/>
                </a:ext>
              </a:extLst>
            </p:cNvPr>
            <p:cNvSpPr txBox="1"/>
            <p:nvPr/>
          </p:nvSpPr>
          <p:spPr>
            <a:xfrm>
              <a:off x="1" y="5038236"/>
              <a:ext cx="12191999"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mj-lt"/>
                  <a:cs typeface="Arial" pitchFamily="34" charset="0"/>
                </a:rPr>
                <a:t>The Analyst Team</a:t>
              </a:r>
            </a:p>
          </p:txBody>
        </p:sp>
        <p:grpSp>
          <p:nvGrpSpPr>
            <p:cNvPr id="12" name="Group 21">
              <a:extLst>
                <a:ext uri="{FF2B5EF4-FFF2-40B4-BE49-F238E27FC236}">
                  <a16:creationId xmlns:a16="http://schemas.microsoft.com/office/drawing/2014/main" id="{D86C4096-9C8E-42FC-AA0E-C1130EFF8F47}"/>
                </a:ext>
              </a:extLst>
            </p:cNvPr>
            <p:cNvGrpSpPr/>
            <p:nvPr/>
          </p:nvGrpSpPr>
          <p:grpSpPr>
            <a:xfrm>
              <a:off x="4050030" y="5883483"/>
              <a:ext cx="4091940" cy="47700"/>
              <a:chOff x="1569493" y="491319"/>
              <a:chExt cx="7710985" cy="286603"/>
            </a:xfrm>
          </p:grpSpPr>
          <p:sp>
            <p:nvSpPr>
              <p:cNvPr id="14" name="Rectangle 16">
                <a:extLst>
                  <a:ext uri="{FF2B5EF4-FFF2-40B4-BE49-F238E27FC236}">
                    <a16:creationId xmlns:a16="http://schemas.microsoft.com/office/drawing/2014/main" id="{F28CA937-E73A-4FFC-9918-097F212EE80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7">
                <a:extLst>
                  <a:ext uri="{FF2B5EF4-FFF2-40B4-BE49-F238E27FC236}">
                    <a16:creationId xmlns:a16="http://schemas.microsoft.com/office/drawing/2014/main" id="{19E85014-748D-46F3-9011-5D6E436A9FC0}"/>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D8E8448E-6EF1-4059-8E14-D653DCB804A7}"/>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E8E9DF8F-D167-4893-BBC3-466B779321E6}"/>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C77E8A16-5B64-4819-A0BE-E16CAE4F0DCC}"/>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326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18">
            <a:extLst>
              <a:ext uri="{FF2B5EF4-FFF2-40B4-BE49-F238E27FC236}">
                <a16:creationId xmlns:a16="http://schemas.microsoft.com/office/drawing/2014/main" id="{7788E2C7-95CC-4FF7-8EE3-34B5BF4EEAD3}"/>
              </a:ext>
            </a:extLst>
          </p:cNvPr>
          <p:cNvSpPr/>
          <p:nvPr/>
        </p:nvSpPr>
        <p:spPr>
          <a:xfrm>
            <a:off x="0" y="0"/>
            <a:ext cx="126682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TextBox 3">
            <a:extLst>
              <a:ext uri="{FF2B5EF4-FFF2-40B4-BE49-F238E27FC236}">
                <a16:creationId xmlns:a16="http://schemas.microsoft.com/office/drawing/2014/main" id="{AB85C127-FAC4-4F2D-8C61-E0ACECCEB568}"/>
              </a:ext>
            </a:extLst>
          </p:cNvPr>
          <p:cNvSpPr txBox="1"/>
          <p:nvPr/>
        </p:nvSpPr>
        <p:spPr>
          <a:xfrm rot="16200000">
            <a:off x="-1393170" y="2992339"/>
            <a:ext cx="4053166" cy="1015663"/>
          </a:xfrm>
          <a:prstGeom prst="rect">
            <a:avLst/>
          </a:prstGeom>
          <a:noFill/>
        </p:spPr>
        <p:txBody>
          <a:bodyPr wrap="square" rtlCol="0">
            <a:spAutoFit/>
          </a:bodyPr>
          <a:lstStyle/>
          <a:p>
            <a:pPr algn="dist"/>
            <a:r>
              <a:rPr lang="en-US" altLang="ko-KR" sz="6000" b="1" dirty="0">
                <a:solidFill>
                  <a:schemeClr val="bg1"/>
                </a:solidFill>
                <a:latin typeface="+mj-lt"/>
                <a:cs typeface="Arial" pitchFamily="34" charset="0"/>
              </a:rPr>
              <a:t>Our Team</a:t>
            </a:r>
            <a:endParaRPr lang="ko-KR" altLang="en-US" sz="6000" b="1" dirty="0">
              <a:solidFill>
                <a:schemeClr val="bg1"/>
              </a:solidFill>
              <a:latin typeface="+mj-lt"/>
              <a:cs typeface="Arial" pitchFamily="34" charset="0"/>
            </a:endParaRPr>
          </a:p>
        </p:txBody>
      </p:sp>
      <p:grpSp>
        <p:nvGrpSpPr>
          <p:cNvPr id="224" name="Group 223">
            <a:extLst>
              <a:ext uri="{FF2B5EF4-FFF2-40B4-BE49-F238E27FC236}">
                <a16:creationId xmlns:a16="http://schemas.microsoft.com/office/drawing/2014/main" id="{AC99D8A2-8EE4-36AE-54BF-F2E96523D7C8}"/>
              </a:ext>
            </a:extLst>
          </p:cNvPr>
          <p:cNvGrpSpPr/>
          <p:nvPr/>
        </p:nvGrpSpPr>
        <p:grpSpPr>
          <a:xfrm>
            <a:off x="5228077" y="222690"/>
            <a:ext cx="6724371" cy="6509087"/>
            <a:chOff x="5228077" y="222690"/>
            <a:chExt cx="6724371" cy="6509087"/>
          </a:xfrm>
        </p:grpSpPr>
        <p:grpSp>
          <p:nvGrpSpPr>
            <p:cNvPr id="6" name="Group 5">
              <a:extLst>
                <a:ext uri="{FF2B5EF4-FFF2-40B4-BE49-F238E27FC236}">
                  <a16:creationId xmlns:a16="http://schemas.microsoft.com/office/drawing/2014/main" id="{7450D267-9B9F-507B-B0EB-1A0A083B1260}"/>
                </a:ext>
              </a:extLst>
            </p:cNvPr>
            <p:cNvGrpSpPr/>
            <p:nvPr/>
          </p:nvGrpSpPr>
          <p:grpSpPr>
            <a:xfrm>
              <a:off x="7086750" y="1703488"/>
              <a:ext cx="3340852" cy="3722166"/>
              <a:chOff x="1473643" y="966362"/>
              <a:chExt cx="9243950" cy="5601045"/>
            </a:xfrm>
          </p:grpSpPr>
          <p:sp>
            <p:nvSpPr>
              <p:cNvPr id="13" name="Freeform: Shape 12">
                <a:extLst>
                  <a:ext uri="{FF2B5EF4-FFF2-40B4-BE49-F238E27FC236}">
                    <a16:creationId xmlns:a16="http://schemas.microsoft.com/office/drawing/2014/main" id="{CD7A72ED-5AD6-0D93-BC39-2B1EADD370E4}"/>
                  </a:ext>
                </a:extLst>
              </p:cNvPr>
              <p:cNvSpPr/>
              <p:nvPr/>
            </p:nvSpPr>
            <p:spPr>
              <a:xfrm>
                <a:off x="4798120" y="1974024"/>
                <a:ext cx="330948" cy="409162"/>
              </a:xfrm>
              <a:custGeom>
                <a:avLst/>
                <a:gdLst>
                  <a:gd name="connsiteX0" fmla="*/ 162506 w 330948"/>
                  <a:gd name="connsiteY0" fmla="*/ 0 h 409162"/>
                  <a:gd name="connsiteX1" fmla="*/ 162694 w 330948"/>
                  <a:gd name="connsiteY1" fmla="*/ 0 h 409162"/>
                  <a:gd name="connsiteX2" fmla="*/ 299899 w 330948"/>
                  <a:gd name="connsiteY2" fmla="*/ 471 h 409162"/>
                  <a:gd name="connsiteX3" fmla="*/ 330949 w 330948"/>
                  <a:gd name="connsiteY3" fmla="*/ 324588 h 409162"/>
                  <a:gd name="connsiteX4" fmla="*/ 170798 w 330948"/>
                  <a:gd name="connsiteY4" fmla="*/ 409162 h 409162"/>
                  <a:gd name="connsiteX5" fmla="*/ 0 w 330948"/>
                  <a:gd name="connsiteY5" fmla="*/ 325530 h 409162"/>
                  <a:gd name="connsiteX6" fmla="*/ 27611 w 330948"/>
                  <a:gd name="connsiteY6" fmla="*/ 471 h 409162"/>
                  <a:gd name="connsiteX7" fmla="*/ 162506 w 330948"/>
                  <a:gd name="connsiteY7" fmla="*/ 0 h 40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948" h="409162">
                    <a:moveTo>
                      <a:pt x="162506" y="0"/>
                    </a:moveTo>
                    <a:lnTo>
                      <a:pt x="162694" y="0"/>
                    </a:lnTo>
                    <a:lnTo>
                      <a:pt x="299899" y="471"/>
                    </a:lnTo>
                    <a:lnTo>
                      <a:pt x="330949" y="324588"/>
                    </a:lnTo>
                    <a:lnTo>
                      <a:pt x="170798" y="409162"/>
                    </a:lnTo>
                    <a:lnTo>
                      <a:pt x="0" y="325530"/>
                    </a:lnTo>
                    <a:lnTo>
                      <a:pt x="27611" y="471"/>
                    </a:lnTo>
                    <a:lnTo>
                      <a:pt x="162506" y="0"/>
                    </a:lnTo>
                    <a:close/>
                  </a:path>
                </a:pathLst>
              </a:custGeom>
              <a:solidFill>
                <a:srgbClr val="F37A50"/>
              </a:solidFill>
              <a:ln w="470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3BF471C-A332-2420-EEF0-4ABEA16BA534}"/>
                  </a:ext>
                </a:extLst>
              </p:cNvPr>
              <p:cNvSpPr/>
              <p:nvPr/>
            </p:nvSpPr>
            <p:spPr>
              <a:xfrm>
                <a:off x="4546867" y="1310270"/>
                <a:ext cx="673703" cy="801264"/>
              </a:xfrm>
              <a:custGeom>
                <a:avLst/>
                <a:gdLst>
                  <a:gd name="connsiteX0" fmla="*/ 36462 w 673703"/>
                  <a:gd name="connsiteY0" fmla="*/ 519944 h 801264"/>
                  <a:gd name="connsiteX1" fmla="*/ 489490 w 673703"/>
                  <a:gd name="connsiteY1" fmla="*/ 781961 h 801264"/>
                  <a:gd name="connsiteX2" fmla="*/ 636683 w 673703"/>
                  <a:gd name="connsiteY2" fmla="*/ 279790 h 801264"/>
                  <a:gd name="connsiteX3" fmla="*/ 183655 w 673703"/>
                  <a:gd name="connsiteY3" fmla="*/ 17773 h 801264"/>
                  <a:gd name="connsiteX4" fmla="*/ 36462 w 673703"/>
                  <a:gd name="connsiteY4" fmla="*/ 519944 h 80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703" h="801264">
                    <a:moveTo>
                      <a:pt x="36462" y="519944"/>
                    </a:moveTo>
                    <a:cubicBezTo>
                      <a:pt x="120942" y="730981"/>
                      <a:pt x="323874" y="848301"/>
                      <a:pt x="489490" y="781961"/>
                    </a:cubicBezTo>
                    <a:cubicBezTo>
                      <a:pt x="655106" y="715620"/>
                      <a:pt x="721116" y="490779"/>
                      <a:pt x="636683" y="279790"/>
                    </a:cubicBezTo>
                    <a:cubicBezTo>
                      <a:pt x="552249" y="68801"/>
                      <a:pt x="349270" y="-48567"/>
                      <a:pt x="183655" y="17773"/>
                    </a:cubicBezTo>
                    <a:cubicBezTo>
                      <a:pt x="18039" y="84114"/>
                      <a:pt x="-47924" y="308955"/>
                      <a:pt x="36462" y="519944"/>
                    </a:cubicBezTo>
                    <a:close/>
                  </a:path>
                </a:pathLst>
              </a:custGeom>
              <a:solidFill>
                <a:srgbClr val="F37A50"/>
              </a:solidFill>
              <a:ln w="470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9A449E-0829-6485-4E37-E0CBCFC864F6}"/>
                  </a:ext>
                </a:extLst>
              </p:cNvPr>
              <p:cNvSpPr/>
              <p:nvPr/>
            </p:nvSpPr>
            <p:spPr>
              <a:xfrm>
                <a:off x="5106212" y="1611272"/>
                <a:ext cx="62109" cy="62104"/>
              </a:xfrm>
              <a:custGeom>
                <a:avLst/>
                <a:gdLst>
                  <a:gd name="connsiteX0" fmla="*/ 5295 w 62109"/>
                  <a:gd name="connsiteY0" fmla="*/ 48002 h 62104"/>
                  <a:gd name="connsiteX1" fmla="*/ 48501 w 62109"/>
                  <a:gd name="connsiteY1" fmla="*/ 55791 h 62104"/>
                  <a:gd name="connsiteX2" fmla="*/ 56276 w 62109"/>
                  <a:gd name="connsiteY2" fmla="*/ 12575 h 62104"/>
                  <a:gd name="connsiteX3" fmla="*/ 13070 w 62109"/>
                  <a:gd name="connsiteY3" fmla="*/ 4787 h 62104"/>
                  <a:gd name="connsiteX4" fmla="*/ 13070 w 62109"/>
                  <a:gd name="connsiteY4" fmla="*/ 4796 h 62104"/>
                  <a:gd name="connsiteX5" fmla="*/ 5295 w 62109"/>
                  <a:gd name="connsiteY5" fmla="*/ 48002 h 6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9" h="62104">
                    <a:moveTo>
                      <a:pt x="5295" y="48002"/>
                    </a:moveTo>
                    <a:cubicBezTo>
                      <a:pt x="15096" y="62086"/>
                      <a:pt x="34414" y="65572"/>
                      <a:pt x="48501" y="55791"/>
                    </a:cubicBezTo>
                    <a:cubicBezTo>
                      <a:pt x="62589" y="46005"/>
                      <a:pt x="66076" y="26659"/>
                      <a:pt x="56276" y="12575"/>
                    </a:cubicBezTo>
                    <a:cubicBezTo>
                      <a:pt x="46522" y="-1508"/>
                      <a:pt x="27157" y="-4994"/>
                      <a:pt x="13070" y="4787"/>
                    </a:cubicBezTo>
                    <a:cubicBezTo>
                      <a:pt x="13070" y="4792"/>
                      <a:pt x="13070" y="4792"/>
                      <a:pt x="13070" y="4796"/>
                    </a:cubicBezTo>
                    <a:cubicBezTo>
                      <a:pt x="-1018" y="14582"/>
                      <a:pt x="-4505" y="33924"/>
                      <a:pt x="5295" y="48002"/>
                    </a:cubicBezTo>
                    <a:close/>
                  </a:path>
                </a:pathLst>
              </a:custGeom>
              <a:solidFill>
                <a:srgbClr val="000000"/>
              </a:solidFill>
              <a:ln w="470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CC3E081-4DAD-271F-DFA1-EBA8E1A3842D}"/>
                  </a:ext>
                </a:extLst>
              </p:cNvPr>
              <p:cNvSpPr/>
              <p:nvPr/>
            </p:nvSpPr>
            <p:spPr>
              <a:xfrm>
                <a:off x="4873240" y="1702178"/>
                <a:ext cx="67177" cy="67192"/>
              </a:xfrm>
              <a:custGeom>
                <a:avLst/>
                <a:gdLst>
                  <a:gd name="connsiteX0" fmla="*/ 5746 w 67177"/>
                  <a:gd name="connsiteY0" fmla="*/ 52037 h 67192"/>
                  <a:gd name="connsiteX1" fmla="*/ 52533 w 67177"/>
                  <a:gd name="connsiteY1" fmla="*/ 60396 h 67192"/>
                  <a:gd name="connsiteX2" fmla="*/ 60873 w 67177"/>
                  <a:gd name="connsiteY2" fmla="*/ 13627 h 67192"/>
                  <a:gd name="connsiteX3" fmla="*/ 14133 w 67177"/>
                  <a:gd name="connsiteY3" fmla="*/ 5250 h 67192"/>
                  <a:gd name="connsiteX4" fmla="*/ 5746 w 67177"/>
                  <a:gd name="connsiteY4" fmla="*/ 52037 h 67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77" h="67192">
                    <a:moveTo>
                      <a:pt x="5746" y="52037"/>
                    </a:moveTo>
                    <a:cubicBezTo>
                      <a:pt x="16352" y="67260"/>
                      <a:pt x="37291" y="71002"/>
                      <a:pt x="52533" y="60396"/>
                    </a:cubicBezTo>
                    <a:cubicBezTo>
                      <a:pt x="67751" y="49789"/>
                      <a:pt x="71474" y="28851"/>
                      <a:pt x="60873" y="13627"/>
                    </a:cubicBezTo>
                    <a:cubicBezTo>
                      <a:pt x="50271" y="-1582"/>
                      <a:pt x="29356" y="-5332"/>
                      <a:pt x="14133" y="5250"/>
                    </a:cubicBezTo>
                    <a:cubicBezTo>
                      <a:pt x="-1086" y="15866"/>
                      <a:pt x="-4841" y="36800"/>
                      <a:pt x="5746" y="52037"/>
                    </a:cubicBezTo>
                    <a:close/>
                  </a:path>
                </a:pathLst>
              </a:custGeom>
              <a:solidFill>
                <a:srgbClr val="000000"/>
              </a:solidFill>
              <a:ln w="470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444856B-1EC3-42E6-BBB9-143143FF0A2E}"/>
                  </a:ext>
                </a:extLst>
              </p:cNvPr>
              <p:cNvSpPr/>
              <p:nvPr/>
            </p:nvSpPr>
            <p:spPr>
              <a:xfrm>
                <a:off x="5064660" y="1709605"/>
                <a:ext cx="94233" cy="145543"/>
              </a:xfrm>
              <a:custGeom>
                <a:avLst/>
                <a:gdLst>
                  <a:gd name="connsiteX0" fmla="*/ -269 w 94233"/>
                  <a:gd name="connsiteY0" fmla="*/ -763 h 145543"/>
                  <a:gd name="connsiteX1" fmla="*/ 93965 w 94233"/>
                  <a:gd name="connsiteY1" fmla="*/ 72268 h 145543"/>
                  <a:gd name="connsiteX2" fmla="*/ 35399 w 94233"/>
                  <a:gd name="connsiteY2" fmla="*/ 144780 h 145543"/>
                  <a:gd name="connsiteX3" fmla="*/ 53303 w 94233"/>
                  <a:gd name="connsiteY3" fmla="*/ 69723 h 145543"/>
                  <a:gd name="connsiteX4" fmla="*/ -269 w 94233"/>
                  <a:gd name="connsiteY4" fmla="*/ -763 h 14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33" h="145543">
                    <a:moveTo>
                      <a:pt x="-269" y="-763"/>
                    </a:moveTo>
                    <a:cubicBezTo>
                      <a:pt x="41665" y="32219"/>
                      <a:pt x="93965" y="72268"/>
                      <a:pt x="93965" y="72268"/>
                    </a:cubicBezTo>
                    <a:cubicBezTo>
                      <a:pt x="93965" y="72268"/>
                      <a:pt x="94530" y="122824"/>
                      <a:pt x="35399" y="144780"/>
                    </a:cubicBezTo>
                    <a:cubicBezTo>
                      <a:pt x="56789" y="125368"/>
                      <a:pt x="75542" y="99548"/>
                      <a:pt x="53303" y="69723"/>
                    </a:cubicBezTo>
                    <a:cubicBezTo>
                      <a:pt x="31064" y="39899"/>
                      <a:pt x="-269" y="-763"/>
                      <a:pt x="-269" y="-763"/>
                    </a:cubicBezTo>
                    <a:close/>
                  </a:path>
                </a:pathLst>
              </a:custGeom>
              <a:solidFill>
                <a:srgbClr val="DE623C"/>
              </a:solidFill>
              <a:ln w="470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83D693C-4A0B-433E-CC0A-393A9A5D3253}"/>
                  </a:ext>
                </a:extLst>
              </p:cNvPr>
              <p:cNvSpPr/>
              <p:nvPr/>
            </p:nvSpPr>
            <p:spPr>
              <a:xfrm>
                <a:off x="4802606" y="1649955"/>
                <a:ext cx="91255" cy="84810"/>
              </a:xfrm>
              <a:custGeom>
                <a:avLst/>
                <a:gdLst>
                  <a:gd name="connsiteX0" fmla="*/ 15176 w 91255"/>
                  <a:gd name="connsiteY0" fmla="*/ 84047 h 84810"/>
                  <a:gd name="connsiteX1" fmla="*/ -269 w 91255"/>
                  <a:gd name="connsiteY1" fmla="*/ 68489 h 84810"/>
                  <a:gd name="connsiteX2" fmla="*/ 99 w 91255"/>
                  <a:gd name="connsiteY2" fmla="*/ 65200 h 84810"/>
                  <a:gd name="connsiteX3" fmla="*/ 75486 w 91255"/>
                  <a:gd name="connsiteY3" fmla="*/ -763 h 84810"/>
                  <a:gd name="connsiteX4" fmla="*/ 90987 w 91255"/>
                  <a:gd name="connsiteY4" fmla="*/ 14738 h 84810"/>
                  <a:gd name="connsiteX5" fmla="*/ 75486 w 91255"/>
                  <a:gd name="connsiteY5" fmla="*/ 30240 h 84810"/>
                  <a:gd name="connsiteX6" fmla="*/ 30065 w 91255"/>
                  <a:gd name="connsiteY6" fmla="*/ 72409 h 84810"/>
                  <a:gd name="connsiteX7" fmla="*/ 15176 w 91255"/>
                  <a:gd name="connsiteY7" fmla="*/ 84047 h 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55" h="84810">
                    <a:moveTo>
                      <a:pt x="15176" y="84047"/>
                    </a:moveTo>
                    <a:cubicBezTo>
                      <a:pt x="6615" y="84014"/>
                      <a:pt x="-297" y="77050"/>
                      <a:pt x="-269" y="68489"/>
                    </a:cubicBezTo>
                    <a:cubicBezTo>
                      <a:pt x="-264" y="67382"/>
                      <a:pt x="-142" y="66279"/>
                      <a:pt x="99" y="65200"/>
                    </a:cubicBezTo>
                    <a:cubicBezTo>
                      <a:pt x="5517" y="42443"/>
                      <a:pt x="28369" y="-763"/>
                      <a:pt x="75486" y="-763"/>
                    </a:cubicBezTo>
                    <a:cubicBezTo>
                      <a:pt x="84047" y="-763"/>
                      <a:pt x="90987" y="6177"/>
                      <a:pt x="90987" y="14738"/>
                    </a:cubicBezTo>
                    <a:cubicBezTo>
                      <a:pt x="90987" y="23299"/>
                      <a:pt x="84047" y="30240"/>
                      <a:pt x="75486" y="30240"/>
                    </a:cubicBezTo>
                    <a:cubicBezTo>
                      <a:pt x="40478" y="30240"/>
                      <a:pt x="30159" y="71985"/>
                      <a:pt x="30065" y="72409"/>
                    </a:cubicBezTo>
                    <a:cubicBezTo>
                      <a:pt x="28298" y="79204"/>
                      <a:pt x="22196" y="83977"/>
                      <a:pt x="15176" y="84047"/>
                    </a:cubicBezTo>
                    <a:close/>
                  </a:path>
                </a:pathLst>
              </a:custGeom>
              <a:solidFill>
                <a:srgbClr val="201D40"/>
              </a:solidFill>
              <a:ln w="4709"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1F65C0F-5DB7-2CD5-6D29-53ADA3878344}"/>
                  </a:ext>
                </a:extLst>
              </p:cNvPr>
              <p:cNvSpPr/>
              <p:nvPr/>
            </p:nvSpPr>
            <p:spPr>
              <a:xfrm>
                <a:off x="5066311" y="1545793"/>
                <a:ext cx="100406" cy="48611"/>
              </a:xfrm>
              <a:custGeom>
                <a:avLst/>
                <a:gdLst>
                  <a:gd name="connsiteX0" fmla="*/ 12686 w 100406"/>
                  <a:gd name="connsiteY0" fmla="*/ 47848 h 48611"/>
                  <a:gd name="connsiteX1" fmla="*/ 6184 w 100406"/>
                  <a:gd name="connsiteY1" fmla="*/ 46058 h 48611"/>
                  <a:gd name="connsiteX2" fmla="*/ 1472 w 100406"/>
                  <a:gd name="connsiteY2" fmla="*/ 28422 h 48611"/>
                  <a:gd name="connsiteX3" fmla="*/ 1472 w 100406"/>
                  <a:gd name="connsiteY3" fmla="*/ 28389 h 48611"/>
                  <a:gd name="connsiteX4" fmla="*/ 41239 w 100406"/>
                  <a:gd name="connsiteY4" fmla="*/ 119 h 48611"/>
                  <a:gd name="connsiteX5" fmla="*/ 95047 w 100406"/>
                  <a:gd name="connsiteY5" fmla="*/ 17175 h 48611"/>
                  <a:gd name="connsiteX6" fmla="*/ 97497 w 100406"/>
                  <a:gd name="connsiteY6" fmla="*/ 35268 h 48611"/>
                  <a:gd name="connsiteX7" fmla="*/ 79404 w 100406"/>
                  <a:gd name="connsiteY7" fmla="*/ 37709 h 48611"/>
                  <a:gd name="connsiteX8" fmla="*/ 78933 w 100406"/>
                  <a:gd name="connsiteY8" fmla="*/ 37341 h 48611"/>
                  <a:gd name="connsiteX9" fmla="*/ 45951 w 100406"/>
                  <a:gd name="connsiteY9" fmla="*/ 25515 h 48611"/>
                  <a:gd name="connsiteX10" fmla="*/ 23759 w 100406"/>
                  <a:gd name="connsiteY10" fmla="*/ 41582 h 48611"/>
                  <a:gd name="connsiteX11" fmla="*/ 12686 w 100406"/>
                  <a:gd name="connsiteY11" fmla="*/ 47848 h 4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406" h="48611">
                    <a:moveTo>
                      <a:pt x="12686" y="47848"/>
                    </a:moveTo>
                    <a:cubicBezTo>
                      <a:pt x="10378" y="47858"/>
                      <a:pt x="8163" y="47236"/>
                      <a:pt x="6184" y="46058"/>
                    </a:cubicBezTo>
                    <a:cubicBezTo>
                      <a:pt x="12" y="42496"/>
                      <a:pt x="-2108" y="34599"/>
                      <a:pt x="1472" y="28422"/>
                    </a:cubicBezTo>
                    <a:cubicBezTo>
                      <a:pt x="1472" y="28412"/>
                      <a:pt x="1472" y="28398"/>
                      <a:pt x="1472" y="28389"/>
                    </a:cubicBezTo>
                    <a:cubicBezTo>
                      <a:pt x="2038" y="27447"/>
                      <a:pt x="15608" y="4831"/>
                      <a:pt x="41239" y="119"/>
                    </a:cubicBezTo>
                    <a:cubicBezTo>
                      <a:pt x="58767" y="-3132"/>
                      <a:pt x="76859" y="2616"/>
                      <a:pt x="95047" y="17175"/>
                    </a:cubicBezTo>
                    <a:cubicBezTo>
                      <a:pt x="100701" y="21496"/>
                      <a:pt x="101831" y="29600"/>
                      <a:pt x="97497" y="35268"/>
                    </a:cubicBezTo>
                    <a:cubicBezTo>
                      <a:pt x="93162" y="40941"/>
                      <a:pt x="85058" y="42029"/>
                      <a:pt x="79404" y="37709"/>
                    </a:cubicBezTo>
                    <a:cubicBezTo>
                      <a:pt x="79215" y="37591"/>
                      <a:pt x="79074" y="37468"/>
                      <a:pt x="78933" y="37341"/>
                    </a:cubicBezTo>
                    <a:cubicBezTo>
                      <a:pt x="66871" y="27918"/>
                      <a:pt x="55751" y="23677"/>
                      <a:pt x="45951" y="25515"/>
                    </a:cubicBezTo>
                    <a:cubicBezTo>
                      <a:pt x="36763" y="27828"/>
                      <a:pt x="28800" y="33581"/>
                      <a:pt x="23759" y="41582"/>
                    </a:cubicBezTo>
                    <a:cubicBezTo>
                      <a:pt x="21403" y="45464"/>
                      <a:pt x="17210" y="47839"/>
                      <a:pt x="12686" y="47848"/>
                    </a:cubicBezTo>
                    <a:close/>
                  </a:path>
                </a:pathLst>
              </a:custGeom>
              <a:solidFill>
                <a:srgbClr val="201D40"/>
              </a:solidFill>
              <a:ln w="470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5A9656F-0A4E-C073-2108-AA88F3740E61}"/>
                  </a:ext>
                </a:extLst>
              </p:cNvPr>
              <p:cNvSpPr/>
              <p:nvPr/>
            </p:nvSpPr>
            <p:spPr>
              <a:xfrm>
                <a:off x="4451135" y="1220233"/>
                <a:ext cx="708525" cy="668791"/>
              </a:xfrm>
              <a:custGeom>
                <a:avLst/>
                <a:gdLst>
                  <a:gd name="connsiteX0" fmla="*/ 16945 w 708525"/>
                  <a:gd name="connsiteY0" fmla="*/ 452375 h 668791"/>
                  <a:gd name="connsiteX1" fmla="*/ 119471 w 708525"/>
                  <a:gd name="connsiteY1" fmla="*/ 131981 h 668791"/>
                  <a:gd name="connsiteX2" fmla="*/ 67219 w 708525"/>
                  <a:gd name="connsiteY2" fmla="*/ 62248 h 668791"/>
                  <a:gd name="connsiteX3" fmla="*/ 175588 w 708525"/>
                  <a:gd name="connsiteY3" fmla="*/ 59892 h 668791"/>
                  <a:gd name="connsiteX4" fmla="*/ 567175 w 708525"/>
                  <a:gd name="connsiteY4" fmla="*/ 76289 h 668791"/>
                  <a:gd name="connsiteX5" fmla="*/ 707489 w 708525"/>
                  <a:gd name="connsiteY5" fmla="*/ 325018 h 668791"/>
                  <a:gd name="connsiteX6" fmla="*/ 601947 w 708525"/>
                  <a:gd name="connsiteY6" fmla="*/ 200819 h 668791"/>
                  <a:gd name="connsiteX7" fmla="*/ 488867 w 708525"/>
                  <a:gd name="connsiteY7" fmla="*/ 275028 h 668791"/>
                  <a:gd name="connsiteX8" fmla="*/ 233023 w 708525"/>
                  <a:gd name="connsiteY8" fmla="*/ 325018 h 668791"/>
                  <a:gd name="connsiteX9" fmla="*/ 175870 w 708525"/>
                  <a:gd name="connsiteY9" fmla="*/ 668029 h 668791"/>
                  <a:gd name="connsiteX10" fmla="*/ 16945 w 708525"/>
                  <a:gd name="connsiteY10" fmla="*/ 452375 h 66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525" h="668791">
                    <a:moveTo>
                      <a:pt x="16945" y="452375"/>
                    </a:moveTo>
                    <a:cubicBezTo>
                      <a:pt x="-54484" y="249019"/>
                      <a:pt x="119471" y="131981"/>
                      <a:pt x="119471" y="131981"/>
                    </a:cubicBezTo>
                    <a:cubicBezTo>
                      <a:pt x="119471" y="131981"/>
                      <a:pt x="72826" y="127787"/>
                      <a:pt x="67219" y="62248"/>
                    </a:cubicBezTo>
                    <a:cubicBezTo>
                      <a:pt x="102656" y="73127"/>
                      <a:pt x="140655" y="72303"/>
                      <a:pt x="175588" y="59892"/>
                    </a:cubicBezTo>
                    <a:cubicBezTo>
                      <a:pt x="407496" y="-24070"/>
                      <a:pt x="567175" y="-22939"/>
                      <a:pt x="567175" y="76289"/>
                    </a:cubicBezTo>
                    <a:cubicBezTo>
                      <a:pt x="567175" y="111626"/>
                      <a:pt x="720352" y="87408"/>
                      <a:pt x="707489" y="325018"/>
                    </a:cubicBezTo>
                    <a:cubicBezTo>
                      <a:pt x="708432" y="308245"/>
                      <a:pt x="653682" y="210572"/>
                      <a:pt x="601947" y="200819"/>
                    </a:cubicBezTo>
                    <a:cubicBezTo>
                      <a:pt x="550213" y="191065"/>
                      <a:pt x="596953" y="260186"/>
                      <a:pt x="488867" y="275028"/>
                    </a:cubicBezTo>
                    <a:cubicBezTo>
                      <a:pt x="379792" y="290011"/>
                      <a:pt x="299599" y="263531"/>
                      <a:pt x="233023" y="325018"/>
                    </a:cubicBezTo>
                    <a:cubicBezTo>
                      <a:pt x="180865" y="378637"/>
                      <a:pt x="167955" y="651585"/>
                      <a:pt x="175870" y="668029"/>
                    </a:cubicBezTo>
                    <a:cubicBezTo>
                      <a:pt x="157919" y="630759"/>
                      <a:pt x="48325" y="541756"/>
                      <a:pt x="16945" y="452375"/>
                    </a:cubicBezTo>
                    <a:close/>
                  </a:path>
                </a:pathLst>
              </a:custGeom>
              <a:solidFill>
                <a:schemeClr val="tx1">
                  <a:lumMod val="75000"/>
                  <a:lumOff val="25000"/>
                </a:schemeClr>
              </a:solidFill>
              <a:ln w="470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8298F27-D62C-270E-A3C6-8649BCCEF3AA}"/>
                  </a:ext>
                </a:extLst>
              </p:cNvPr>
              <p:cNvSpPr/>
              <p:nvPr/>
            </p:nvSpPr>
            <p:spPr>
              <a:xfrm>
                <a:off x="4627311" y="1709605"/>
                <a:ext cx="632618" cy="464000"/>
              </a:xfrm>
              <a:custGeom>
                <a:avLst/>
                <a:gdLst>
                  <a:gd name="connsiteX0" fmla="*/ 588231 w 632618"/>
                  <a:gd name="connsiteY0" fmla="*/ -763 h 464000"/>
                  <a:gd name="connsiteX1" fmla="*/ 580221 w 632618"/>
                  <a:gd name="connsiteY1" fmla="*/ 161366 h 464000"/>
                  <a:gd name="connsiteX2" fmla="*/ 484291 w 632618"/>
                  <a:gd name="connsiteY2" fmla="*/ 169281 h 464000"/>
                  <a:gd name="connsiteX3" fmla="*/ 214170 w 632618"/>
                  <a:gd name="connsiteY3" fmla="*/ 287073 h 464000"/>
                  <a:gd name="connsiteX4" fmla="*/ -117 w 632618"/>
                  <a:gd name="connsiteY4" fmla="*/ 84848 h 464000"/>
                  <a:gd name="connsiteX5" fmla="*/ 465821 w 632618"/>
                  <a:gd name="connsiteY5" fmla="*/ 455705 h 464000"/>
                  <a:gd name="connsiteX6" fmla="*/ 588231 w 632618"/>
                  <a:gd name="connsiteY6" fmla="*/ -763 h 4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18" h="464000">
                    <a:moveTo>
                      <a:pt x="588231" y="-763"/>
                    </a:moveTo>
                    <a:cubicBezTo>
                      <a:pt x="588231" y="-763"/>
                      <a:pt x="598078" y="123060"/>
                      <a:pt x="580221" y="161366"/>
                    </a:cubicBezTo>
                    <a:cubicBezTo>
                      <a:pt x="561657" y="111705"/>
                      <a:pt x="521749" y="164334"/>
                      <a:pt x="484291" y="169281"/>
                    </a:cubicBezTo>
                    <a:cubicBezTo>
                      <a:pt x="393733" y="181249"/>
                      <a:pt x="230378" y="151047"/>
                      <a:pt x="214170" y="287073"/>
                    </a:cubicBezTo>
                    <a:cubicBezTo>
                      <a:pt x="103540" y="321893"/>
                      <a:pt x="-117" y="84848"/>
                      <a:pt x="-117" y="84848"/>
                    </a:cubicBezTo>
                    <a:cubicBezTo>
                      <a:pt x="-6477" y="349456"/>
                      <a:pt x="187172" y="499476"/>
                      <a:pt x="465821" y="455705"/>
                    </a:cubicBezTo>
                    <a:cubicBezTo>
                      <a:pt x="649436" y="426869"/>
                      <a:pt x="666445" y="171260"/>
                      <a:pt x="588231" y="-763"/>
                    </a:cubicBezTo>
                    <a:close/>
                  </a:path>
                </a:pathLst>
              </a:custGeom>
              <a:solidFill>
                <a:schemeClr val="tx1">
                  <a:lumMod val="75000"/>
                  <a:lumOff val="25000"/>
                </a:schemeClr>
              </a:solidFill>
              <a:ln w="470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49F60A9-2615-A898-8E88-6F465AB372B6}"/>
                  </a:ext>
                </a:extLst>
              </p:cNvPr>
              <p:cNvSpPr/>
              <p:nvPr/>
            </p:nvSpPr>
            <p:spPr>
              <a:xfrm>
                <a:off x="4963582" y="1890580"/>
                <a:ext cx="207977" cy="77149"/>
              </a:xfrm>
              <a:custGeom>
                <a:avLst/>
                <a:gdLst>
                  <a:gd name="connsiteX0" fmla="*/ 61090 w 207977"/>
                  <a:gd name="connsiteY0" fmla="*/ 71986 h 77149"/>
                  <a:gd name="connsiteX1" fmla="*/ 5209 w 207977"/>
                  <a:gd name="connsiteY1" fmla="*/ 50076 h 77149"/>
                  <a:gd name="connsiteX2" fmla="*/ 922 w 207977"/>
                  <a:gd name="connsiteY2" fmla="*/ 36106 h 77149"/>
                  <a:gd name="connsiteX3" fmla="*/ 14915 w 207977"/>
                  <a:gd name="connsiteY3" fmla="*/ 31842 h 77149"/>
                  <a:gd name="connsiteX4" fmla="*/ 129126 w 207977"/>
                  <a:gd name="connsiteY4" fmla="*/ 51207 h 77149"/>
                  <a:gd name="connsiteX5" fmla="*/ 188635 w 207977"/>
                  <a:gd name="connsiteY5" fmla="*/ 4090 h 77149"/>
                  <a:gd name="connsiteX6" fmla="*/ 202864 w 207977"/>
                  <a:gd name="connsiteY6" fmla="*/ 806 h 77149"/>
                  <a:gd name="connsiteX7" fmla="*/ 206916 w 207977"/>
                  <a:gd name="connsiteY7" fmla="*/ 13514 h 77149"/>
                  <a:gd name="connsiteX8" fmla="*/ 135534 w 207977"/>
                  <a:gd name="connsiteY8" fmla="*/ 70619 h 77149"/>
                  <a:gd name="connsiteX9" fmla="*/ 61090 w 207977"/>
                  <a:gd name="connsiteY9" fmla="*/ 71986 h 7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977" h="77149">
                    <a:moveTo>
                      <a:pt x="61090" y="71986"/>
                    </a:moveTo>
                    <a:cubicBezTo>
                      <a:pt x="41584" y="67090"/>
                      <a:pt x="22831" y="59726"/>
                      <a:pt x="5209" y="50076"/>
                    </a:cubicBezTo>
                    <a:cubicBezTo>
                      <a:pt x="168" y="47395"/>
                      <a:pt x="-1717" y="41143"/>
                      <a:pt x="922" y="36106"/>
                    </a:cubicBezTo>
                    <a:cubicBezTo>
                      <a:pt x="3607" y="31069"/>
                      <a:pt x="9874" y="29161"/>
                      <a:pt x="14915" y="31842"/>
                    </a:cubicBezTo>
                    <a:cubicBezTo>
                      <a:pt x="57791" y="54741"/>
                      <a:pt x="96239" y="61290"/>
                      <a:pt x="129126" y="51207"/>
                    </a:cubicBezTo>
                    <a:cubicBezTo>
                      <a:pt x="154004" y="43225"/>
                      <a:pt x="175160" y="26480"/>
                      <a:pt x="188635" y="4090"/>
                    </a:cubicBezTo>
                    <a:cubicBezTo>
                      <a:pt x="191650" y="-744"/>
                      <a:pt x="198011" y="-2214"/>
                      <a:pt x="202864" y="806"/>
                    </a:cubicBezTo>
                    <a:cubicBezTo>
                      <a:pt x="207152" y="3478"/>
                      <a:pt x="208848" y="8854"/>
                      <a:pt x="206916" y="13514"/>
                    </a:cubicBezTo>
                    <a:cubicBezTo>
                      <a:pt x="191085" y="40776"/>
                      <a:pt x="165595" y="61144"/>
                      <a:pt x="135534" y="70619"/>
                    </a:cubicBezTo>
                    <a:cubicBezTo>
                      <a:pt x="111316" y="77814"/>
                      <a:pt x="85591" y="78285"/>
                      <a:pt x="61090" y="71986"/>
                    </a:cubicBezTo>
                    <a:close/>
                  </a:path>
                </a:pathLst>
              </a:custGeom>
              <a:solidFill>
                <a:srgbClr val="DE623C"/>
              </a:solidFill>
              <a:ln w="470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0FC3AC2-1F1A-6CDD-4F96-941DF01CE5EB}"/>
                  </a:ext>
                </a:extLst>
              </p:cNvPr>
              <p:cNvSpPr/>
              <p:nvPr/>
            </p:nvSpPr>
            <p:spPr>
              <a:xfrm>
                <a:off x="4493186" y="1782412"/>
                <a:ext cx="185810" cy="167579"/>
              </a:xfrm>
              <a:custGeom>
                <a:avLst/>
                <a:gdLst>
                  <a:gd name="connsiteX0" fmla="*/ 131417 w 185810"/>
                  <a:gd name="connsiteY0" fmla="*/ 13972 h 167579"/>
                  <a:gd name="connsiteX1" fmla="*/ 176979 w 185810"/>
                  <a:gd name="connsiteY1" fmla="*/ 130398 h 167579"/>
                  <a:gd name="connsiteX2" fmla="*/ 53815 w 185810"/>
                  <a:gd name="connsiteY2" fmla="*/ 152071 h 167579"/>
                  <a:gd name="connsiteX3" fmla="*/ 8253 w 185810"/>
                  <a:gd name="connsiteY3" fmla="*/ 35599 h 167579"/>
                  <a:gd name="connsiteX4" fmla="*/ 131417 w 185810"/>
                  <a:gd name="connsiteY4" fmla="*/ 13972 h 16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0" h="167579">
                    <a:moveTo>
                      <a:pt x="131417" y="13972"/>
                    </a:moveTo>
                    <a:cubicBezTo>
                      <a:pt x="178015" y="40310"/>
                      <a:pt x="198511" y="92139"/>
                      <a:pt x="176979" y="130398"/>
                    </a:cubicBezTo>
                    <a:cubicBezTo>
                      <a:pt x="155446" y="168656"/>
                      <a:pt x="100414" y="178268"/>
                      <a:pt x="53815" y="152071"/>
                    </a:cubicBezTo>
                    <a:cubicBezTo>
                      <a:pt x="7217" y="125874"/>
                      <a:pt x="-13185" y="73763"/>
                      <a:pt x="8253" y="35599"/>
                    </a:cubicBezTo>
                    <a:cubicBezTo>
                      <a:pt x="29692" y="-2566"/>
                      <a:pt x="84818" y="-12225"/>
                      <a:pt x="131417" y="13972"/>
                    </a:cubicBezTo>
                    <a:close/>
                  </a:path>
                </a:pathLst>
              </a:custGeom>
              <a:solidFill>
                <a:srgbClr val="F37A50"/>
              </a:solidFill>
              <a:ln w="4709"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68FE1ED-85C6-6E04-9E75-C19DC05C7422}"/>
                  </a:ext>
                </a:extLst>
              </p:cNvPr>
              <p:cNvSpPr/>
              <p:nvPr/>
            </p:nvSpPr>
            <p:spPr>
              <a:xfrm>
                <a:off x="4544689" y="1825731"/>
                <a:ext cx="84957" cy="87817"/>
              </a:xfrm>
              <a:custGeom>
                <a:avLst/>
                <a:gdLst>
                  <a:gd name="connsiteX0" fmla="*/ 72799 w 84957"/>
                  <a:gd name="connsiteY0" fmla="*/ 84912 h 87817"/>
                  <a:gd name="connsiteX1" fmla="*/ 76380 w 84957"/>
                  <a:gd name="connsiteY1" fmla="*/ 80907 h 87817"/>
                  <a:gd name="connsiteX2" fmla="*/ 70773 w 84957"/>
                  <a:gd name="connsiteY2" fmla="*/ 16216 h 87817"/>
                  <a:gd name="connsiteX3" fmla="*/ 6600 w 84957"/>
                  <a:gd name="connsiteY3" fmla="*/ 4484 h 87817"/>
                  <a:gd name="connsiteX4" fmla="*/ 772 w 84957"/>
                  <a:gd name="connsiteY4" fmla="*/ 19947 h 87817"/>
                  <a:gd name="connsiteX5" fmla="*/ 16236 w 84957"/>
                  <a:gd name="connsiteY5" fmla="*/ 25776 h 87817"/>
                  <a:gd name="connsiteX6" fmla="*/ 17154 w 84957"/>
                  <a:gd name="connsiteY6" fmla="*/ 25309 h 87817"/>
                  <a:gd name="connsiteX7" fmla="*/ 54000 w 84957"/>
                  <a:gd name="connsiteY7" fmla="*/ 32518 h 87817"/>
                  <a:gd name="connsiteX8" fmla="*/ 55790 w 84957"/>
                  <a:gd name="connsiteY8" fmla="*/ 69788 h 87817"/>
                  <a:gd name="connsiteX9" fmla="*/ 60473 w 84957"/>
                  <a:gd name="connsiteY9" fmla="*/ 85633 h 87817"/>
                  <a:gd name="connsiteX10" fmla="*/ 72799 w 84957"/>
                  <a:gd name="connsiteY10" fmla="*/ 84912 h 8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57" h="87817">
                    <a:moveTo>
                      <a:pt x="72799" y="84912"/>
                    </a:moveTo>
                    <a:cubicBezTo>
                      <a:pt x="74288" y="83871"/>
                      <a:pt x="75513" y="82500"/>
                      <a:pt x="76380" y="80907"/>
                    </a:cubicBezTo>
                    <a:cubicBezTo>
                      <a:pt x="89196" y="57349"/>
                      <a:pt x="87076" y="32989"/>
                      <a:pt x="70773" y="16216"/>
                    </a:cubicBezTo>
                    <a:cubicBezTo>
                      <a:pt x="54023" y="-888"/>
                      <a:pt x="28316" y="-5585"/>
                      <a:pt x="6600" y="4484"/>
                    </a:cubicBezTo>
                    <a:cubicBezTo>
                      <a:pt x="720" y="7146"/>
                      <a:pt x="-1886" y="14067"/>
                      <a:pt x="772" y="19947"/>
                    </a:cubicBezTo>
                    <a:cubicBezTo>
                      <a:pt x="3434" y="25828"/>
                      <a:pt x="10360" y="28433"/>
                      <a:pt x="16236" y="25776"/>
                    </a:cubicBezTo>
                    <a:cubicBezTo>
                      <a:pt x="16551" y="25634"/>
                      <a:pt x="16858" y="25479"/>
                      <a:pt x="17154" y="25309"/>
                    </a:cubicBezTo>
                    <a:cubicBezTo>
                      <a:pt x="29749" y="19919"/>
                      <a:pt x="44364" y="22774"/>
                      <a:pt x="54000" y="32518"/>
                    </a:cubicBezTo>
                    <a:cubicBezTo>
                      <a:pt x="63093" y="41941"/>
                      <a:pt x="63753" y="55087"/>
                      <a:pt x="55790" y="69788"/>
                    </a:cubicBezTo>
                    <a:cubicBezTo>
                      <a:pt x="52709" y="75456"/>
                      <a:pt x="54806" y="82552"/>
                      <a:pt x="60473" y="85633"/>
                    </a:cubicBezTo>
                    <a:cubicBezTo>
                      <a:pt x="64384" y="87763"/>
                      <a:pt x="69162" y="87480"/>
                      <a:pt x="72799" y="84912"/>
                    </a:cubicBezTo>
                    <a:close/>
                  </a:path>
                </a:pathLst>
              </a:custGeom>
              <a:solidFill>
                <a:srgbClr val="DE623C"/>
              </a:solidFill>
              <a:ln w="470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4512402-0974-71BC-3077-200942C2926C}"/>
                  </a:ext>
                </a:extLst>
              </p:cNvPr>
              <p:cNvSpPr/>
              <p:nvPr/>
            </p:nvSpPr>
            <p:spPr>
              <a:xfrm>
                <a:off x="4979049" y="6213924"/>
                <a:ext cx="641596" cy="291087"/>
              </a:xfrm>
              <a:custGeom>
                <a:avLst/>
                <a:gdLst>
                  <a:gd name="connsiteX0" fmla="*/ 140092 w 641596"/>
                  <a:gd name="connsiteY0" fmla="*/ 87346 h 291087"/>
                  <a:gd name="connsiteX1" fmla="*/ 231687 w 641596"/>
                  <a:gd name="connsiteY1" fmla="*/ -763 h 291087"/>
                  <a:gd name="connsiteX2" fmla="*/ 641085 w 641596"/>
                  <a:gd name="connsiteY2" fmla="*/ 290325 h 291087"/>
                  <a:gd name="connsiteX3" fmla="*/ -269 w 641596"/>
                  <a:gd name="connsiteY3" fmla="*/ 290325 h 291087"/>
                  <a:gd name="connsiteX4" fmla="*/ 19708 w 641596"/>
                  <a:gd name="connsiteY4" fmla="*/ 66567 h 291087"/>
                  <a:gd name="connsiteX5" fmla="*/ 43267 w 641596"/>
                  <a:gd name="connsiteY5" fmla="*/ 70902 h 29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96" h="291087">
                    <a:moveTo>
                      <a:pt x="140092" y="87346"/>
                    </a:moveTo>
                    <a:cubicBezTo>
                      <a:pt x="169305" y="8048"/>
                      <a:pt x="231687" y="-763"/>
                      <a:pt x="231687" y="-763"/>
                    </a:cubicBezTo>
                    <a:cubicBezTo>
                      <a:pt x="353013" y="166643"/>
                      <a:pt x="651027" y="63882"/>
                      <a:pt x="641085" y="290325"/>
                    </a:cubicBezTo>
                    <a:cubicBezTo>
                      <a:pt x="188010" y="287403"/>
                      <a:pt x="-269" y="290325"/>
                      <a:pt x="-269" y="290325"/>
                    </a:cubicBezTo>
                    <a:cubicBezTo>
                      <a:pt x="296" y="238496"/>
                      <a:pt x="9154" y="114909"/>
                      <a:pt x="19708" y="66567"/>
                    </a:cubicBezTo>
                    <a:lnTo>
                      <a:pt x="43267" y="70902"/>
                    </a:lnTo>
                    <a:close/>
                  </a:path>
                </a:pathLst>
              </a:custGeom>
              <a:solidFill>
                <a:schemeClr val="tx2">
                  <a:lumMod val="75000"/>
                </a:schemeClr>
              </a:solidFill>
              <a:ln w="470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C3BAC7B-8FF3-4713-4F3C-2AD150813165}"/>
                  </a:ext>
                </a:extLst>
              </p:cNvPr>
              <p:cNvSpPr/>
              <p:nvPr/>
            </p:nvSpPr>
            <p:spPr>
              <a:xfrm>
                <a:off x="4301132" y="6218306"/>
                <a:ext cx="641643" cy="291087"/>
              </a:xfrm>
              <a:custGeom>
                <a:avLst/>
                <a:gdLst>
                  <a:gd name="connsiteX0" fmla="*/ 140092 w 641643"/>
                  <a:gd name="connsiteY0" fmla="*/ 87345 h 291087"/>
                  <a:gd name="connsiteX1" fmla="*/ 231734 w 641643"/>
                  <a:gd name="connsiteY1" fmla="*/ -763 h 291087"/>
                  <a:gd name="connsiteX2" fmla="*/ 641132 w 641643"/>
                  <a:gd name="connsiteY2" fmla="*/ 290325 h 291087"/>
                  <a:gd name="connsiteX3" fmla="*/ -269 w 641643"/>
                  <a:gd name="connsiteY3" fmla="*/ 290325 h 291087"/>
                  <a:gd name="connsiteX4" fmla="*/ 19756 w 641643"/>
                  <a:gd name="connsiteY4" fmla="*/ 66567 h 291087"/>
                  <a:gd name="connsiteX5" fmla="*/ 43314 w 641643"/>
                  <a:gd name="connsiteY5" fmla="*/ 70901 h 29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643" h="291087">
                    <a:moveTo>
                      <a:pt x="140092" y="87345"/>
                    </a:moveTo>
                    <a:cubicBezTo>
                      <a:pt x="169304" y="8048"/>
                      <a:pt x="231734" y="-763"/>
                      <a:pt x="231734" y="-763"/>
                    </a:cubicBezTo>
                    <a:cubicBezTo>
                      <a:pt x="353060" y="166643"/>
                      <a:pt x="651074" y="63928"/>
                      <a:pt x="641132" y="290325"/>
                    </a:cubicBezTo>
                    <a:cubicBezTo>
                      <a:pt x="188057" y="287403"/>
                      <a:pt x="-269" y="290325"/>
                      <a:pt x="-269" y="290325"/>
                    </a:cubicBezTo>
                    <a:cubicBezTo>
                      <a:pt x="344" y="238496"/>
                      <a:pt x="9154" y="114909"/>
                      <a:pt x="19756" y="66567"/>
                    </a:cubicBezTo>
                    <a:lnTo>
                      <a:pt x="43314" y="70901"/>
                    </a:lnTo>
                    <a:close/>
                  </a:path>
                </a:pathLst>
              </a:custGeom>
              <a:solidFill>
                <a:schemeClr val="tx2">
                  <a:lumMod val="75000"/>
                </a:schemeClr>
              </a:solidFill>
              <a:ln w="470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8A88790-7A17-132A-BD02-BE9B2531B655}"/>
                  </a:ext>
                </a:extLst>
              </p:cNvPr>
              <p:cNvSpPr/>
              <p:nvPr/>
            </p:nvSpPr>
            <p:spPr>
              <a:xfrm>
                <a:off x="4836238" y="3658356"/>
                <a:ext cx="635346" cy="2661245"/>
              </a:xfrm>
              <a:custGeom>
                <a:avLst/>
                <a:gdLst>
                  <a:gd name="connsiteX0" fmla="*/ 584262 w 635346"/>
                  <a:gd name="connsiteY0" fmla="*/ -763 h 2661245"/>
                  <a:gd name="connsiteX1" fmla="*/ 627939 w 635346"/>
                  <a:gd name="connsiteY1" fmla="*/ 1310639 h 2661245"/>
                  <a:gd name="connsiteX2" fmla="*/ 504210 w 635346"/>
                  <a:gd name="connsiteY2" fmla="*/ 2644044 h 2661245"/>
                  <a:gd name="connsiteX3" fmla="*/ 142542 w 635346"/>
                  <a:gd name="connsiteY3" fmla="*/ 2644044 h 2661245"/>
                  <a:gd name="connsiteX4" fmla="*/ 266930 w 635346"/>
                  <a:gd name="connsiteY4" fmla="*/ 1353515 h 2661245"/>
                  <a:gd name="connsiteX5" fmla="*/ -269 w 635346"/>
                  <a:gd name="connsiteY5" fmla="*/ 79948 h 266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346" h="2661245">
                    <a:moveTo>
                      <a:pt x="584262" y="-763"/>
                    </a:moveTo>
                    <a:cubicBezTo>
                      <a:pt x="584262" y="-763"/>
                      <a:pt x="657812" y="1072133"/>
                      <a:pt x="627939" y="1310639"/>
                    </a:cubicBezTo>
                    <a:cubicBezTo>
                      <a:pt x="598067" y="1549144"/>
                      <a:pt x="492243" y="1854979"/>
                      <a:pt x="504210" y="2644044"/>
                    </a:cubicBezTo>
                    <a:cubicBezTo>
                      <a:pt x="356499" y="2681031"/>
                      <a:pt x="142542" y="2644044"/>
                      <a:pt x="142542" y="2644044"/>
                    </a:cubicBezTo>
                    <a:cubicBezTo>
                      <a:pt x="142542" y="2644044"/>
                      <a:pt x="110785" y="1751982"/>
                      <a:pt x="266930" y="1353515"/>
                    </a:cubicBezTo>
                    <a:cubicBezTo>
                      <a:pt x="203464" y="966450"/>
                      <a:pt x="-269" y="79948"/>
                      <a:pt x="-269" y="79948"/>
                    </a:cubicBezTo>
                    <a:close/>
                  </a:path>
                </a:pathLst>
              </a:custGeom>
              <a:solidFill>
                <a:srgbClr val="201D40"/>
              </a:solidFill>
              <a:ln w="470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C063DFE-C375-BFBF-53B8-53A83D846153}"/>
                  </a:ext>
                </a:extLst>
              </p:cNvPr>
              <p:cNvSpPr/>
              <p:nvPr/>
            </p:nvSpPr>
            <p:spPr>
              <a:xfrm>
                <a:off x="4280684" y="3687662"/>
                <a:ext cx="860493" cy="2635174"/>
              </a:xfrm>
              <a:custGeom>
                <a:avLst/>
                <a:gdLst>
                  <a:gd name="connsiteX0" fmla="*/ 860225 w 860493"/>
                  <a:gd name="connsiteY0" fmla="*/ -763 h 2635174"/>
                  <a:gd name="connsiteX1" fmla="*/ 639012 w 860493"/>
                  <a:gd name="connsiteY1" fmla="*/ 1432200 h 2635174"/>
                  <a:gd name="connsiteX2" fmla="*/ 292844 w 860493"/>
                  <a:gd name="connsiteY2" fmla="*/ 2631040 h 2635174"/>
                  <a:gd name="connsiteX3" fmla="*/ -269 w 860493"/>
                  <a:gd name="connsiteY3" fmla="*/ 2631040 h 2635174"/>
                  <a:gd name="connsiteX4" fmla="*/ 256612 w 860493"/>
                  <a:gd name="connsiteY4" fmla="*/ 1420986 h 2635174"/>
                  <a:gd name="connsiteX5" fmla="*/ 218353 w 860493"/>
                  <a:gd name="connsiteY5" fmla="*/ 7011 h 263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0493" h="2635174">
                    <a:moveTo>
                      <a:pt x="860225" y="-763"/>
                    </a:moveTo>
                    <a:cubicBezTo>
                      <a:pt x="860225" y="-763"/>
                      <a:pt x="711713" y="1203731"/>
                      <a:pt x="639012" y="1432200"/>
                    </a:cubicBezTo>
                    <a:cubicBezTo>
                      <a:pt x="566311" y="1660670"/>
                      <a:pt x="424489" y="1853849"/>
                      <a:pt x="292844" y="2631040"/>
                    </a:cubicBezTo>
                    <a:cubicBezTo>
                      <a:pt x="141081" y="2638626"/>
                      <a:pt x="-269" y="2631040"/>
                      <a:pt x="-269" y="2631040"/>
                    </a:cubicBezTo>
                    <a:cubicBezTo>
                      <a:pt x="-269" y="2631040"/>
                      <a:pt x="20180" y="1645168"/>
                      <a:pt x="256612" y="1420986"/>
                    </a:cubicBezTo>
                    <a:cubicBezTo>
                      <a:pt x="264574" y="1028503"/>
                      <a:pt x="218353" y="7011"/>
                      <a:pt x="218353" y="7011"/>
                    </a:cubicBezTo>
                    <a:close/>
                  </a:path>
                </a:pathLst>
              </a:custGeom>
              <a:solidFill>
                <a:srgbClr val="2C2858"/>
              </a:solidFill>
              <a:ln w="470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FE44EA-74FE-282F-039C-1408CEAB9584}"/>
                  </a:ext>
                </a:extLst>
              </p:cNvPr>
              <p:cNvSpPr/>
              <p:nvPr/>
            </p:nvSpPr>
            <p:spPr>
              <a:xfrm>
                <a:off x="4422411" y="2260932"/>
                <a:ext cx="1096407" cy="1637295"/>
              </a:xfrm>
              <a:custGeom>
                <a:avLst/>
                <a:gdLst>
                  <a:gd name="connsiteX0" fmla="*/ 33702 w 1096407"/>
                  <a:gd name="connsiteY0" fmla="*/ 58967 h 1637295"/>
                  <a:gd name="connsiteX1" fmla="*/ 377655 w 1096407"/>
                  <a:gd name="connsiteY1" fmla="*/ 10107 h 1637295"/>
                  <a:gd name="connsiteX2" fmla="*/ 706248 w 1096407"/>
                  <a:gd name="connsiteY2" fmla="*/ 10107 h 1637295"/>
                  <a:gd name="connsiteX3" fmla="*/ 1049540 w 1096407"/>
                  <a:gd name="connsiteY3" fmla="*/ 58967 h 1637295"/>
                  <a:gd name="connsiteX4" fmla="*/ 1063676 w 1096407"/>
                  <a:gd name="connsiteY4" fmla="*/ 853828 h 1637295"/>
                  <a:gd name="connsiteX5" fmla="*/ 1096139 w 1096407"/>
                  <a:gd name="connsiteY5" fmla="*/ 1560014 h 1637295"/>
                  <a:gd name="connsiteX6" fmla="*/ 542658 w 1096407"/>
                  <a:gd name="connsiteY6" fmla="*/ 1636532 h 1637295"/>
                  <a:gd name="connsiteX7" fmla="*/ -269 w 1096407"/>
                  <a:gd name="connsiteY7" fmla="*/ 1563030 h 1637295"/>
                  <a:gd name="connsiteX8" fmla="*/ 26022 w 1096407"/>
                  <a:gd name="connsiteY8" fmla="*/ 845582 h 1637295"/>
                  <a:gd name="connsiteX9" fmla="*/ 33702 w 1096407"/>
                  <a:gd name="connsiteY9" fmla="*/ 58967 h 16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6407" h="1637295">
                    <a:moveTo>
                      <a:pt x="33702" y="58967"/>
                    </a:moveTo>
                    <a:cubicBezTo>
                      <a:pt x="33702" y="58967"/>
                      <a:pt x="291714" y="-31309"/>
                      <a:pt x="377655" y="10107"/>
                    </a:cubicBezTo>
                    <a:cubicBezTo>
                      <a:pt x="644949" y="138783"/>
                      <a:pt x="706248" y="10107"/>
                      <a:pt x="706248" y="10107"/>
                    </a:cubicBezTo>
                    <a:cubicBezTo>
                      <a:pt x="791670" y="17457"/>
                      <a:pt x="1049540" y="58967"/>
                      <a:pt x="1049540" y="58967"/>
                    </a:cubicBezTo>
                    <a:cubicBezTo>
                      <a:pt x="1049540" y="346945"/>
                      <a:pt x="1068764" y="635912"/>
                      <a:pt x="1063676" y="853828"/>
                    </a:cubicBezTo>
                    <a:cubicBezTo>
                      <a:pt x="1059954" y="1043567"/>
                      <a:pt x="1096139" y="1560014"/>
                      <a:pt x="1096139" y="1560014"/>
                    </a:cubicBezTo>
                    <a:cubicBezTo>
                      <a:pt x="1096139" y="1560014"/>
                      <a:pt x="811695" y="1634554"/>
                      <a:pt x="542658" y="1636532"/>
                    </a:cubicBezTo>
                    <a:cubicBezTo>
                      <a:pt x="273574" y="1634742"/>
                      <a:pt x="-269" y="1563030"/>
                      <a:pt x="-269" y="1563030"/>
                    </a:cubicBezTo>
                    <a:cubicBezTo>
                      <a:pt x="-269" y="1563030"/>
                      <a:pt x="14102" y="1040033"/>
                      <a:pt x="26022" y="845582"/>
                    </a:cubicBezTo>
                    <a:cubicBezTo>
                      <a:pt x="22159" y="627667"/>
                      <a:pt x="33702" y="346191"/>
                      <a:pt x="33702" y="58967"/>
                    </a:cubicBezTo>
                    <a:close/>
                  </a:path>
                </a:pathLst>
              </a:custGeom>
              <a:solidFill>
                <a:schemeClr val="accent5"/>
              </a:solidFill>
              <a:ln w="4709"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F6F9A04-9055-779D-315B-61025D88151D}"/>
                  </a:ext>
                </a:extLst>
              </p:cNvPr>
              <p:cNvSpPr/>
              <p:nvPr/>
            </p:nvSpPr>
            <p:spPr>
              <a:xfrm>
                <a:off x="5399236" y="2320662"/>
                <a:ext cx="554678" cy="807817"/>
              </a:xfrm>
              <a:custGeom>
                <a:avLst/>
                <a:gdLst>
                  <a:gd name="connsiteX0" fmla="*/ 531633 w 554678"/>
                  <a:gd name="connsiteY0" fmla="*/ 427246 h 807817"/>
                  <a:gd name="connsiteX1" fmla="*/ 73045 w 554678"/>
                  <a:gd name="connsiteY1" fmla="*/ -763 h 807817"/>
                  <a:gd name="connsiteX2" fmla="*/ -269 w 554678"/>
                  <a:gd name="connsiteY2" fmla="*/ 325426 h 807817"/>
                  <a:gd name="connsiteX3" fmla="*/ 261747 w 554678"/>
                  <a:gd name="connsiteY3" fmla="*/ 512292 h 807817"/>
                  <a:gd name="connsiteX4" fmla="*/ 193617 w 554678"/>
                  <a:gd name="connsiteY4" fmla="*/ 807054 h 807817"/>
                  <a:gd name="connsiteX5" fmla="*/ 295578 w 554678"/>
                  <a:gd name="connsiteY5" fmla="*/ 781329 h 807817"/>
                  <a:gd name="connsiteX6" fmla="*/ 451063 w 554678"/>
                  <a:gd name="connsiteY6" fmla="*/ 743635 h 807817"/>
                  <a:gd name="connsiteX7" fmla="*/ 531633 w 554678"/>
                  <a:gd name="connsiteY7" fmla="*/ 427246 h 80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8" h="807817">
                    <a:moveTo>
                      <a:pt x="531633" y="427246"/>
                    </a:moveTo>
                    <a:cubicBezTo>
                      <a:pt x="425149" y="173192"/>
                      <a:pt x="109136" y="11581"/>
                      <a:pt x="73045" y="-763"/>
                    </a:cubicBezTo>
                    <a:lnTo>
                      <a:pt x="-269" y="325426"/>
                    </a:lnTo>
                    <a:cubicBezTo>
                      <a:pt x="92174" y="380223"/>
                      <a:pt x="179811" y="442747"/>
                      <a:pt x="261747" y="512292"/>
                    </a:cubicBezTo>
                    <a:cubicBezTo>
                      <a:pt x="242901" y="603133"/>
                      <a:pt x="246152" y="692183"/>
                      <a:pt x="193617" y="807054"/>
                    </a:cubicBezTo>
                    <a:cubicBezTo>
                      <a:pt x="193617" y="807054"/>
                      <a:pt x="239273" y="744059"/>
                      <a:pt x="295578" y="781329"/>
                    </a:cubicBezTo>
                    <a:cubicBezTo>
                      <a:pt x="350327" y="817561"/>
                      <a:pt x="451063" y="743635"/>
                      <a:pt x="451063" y="743635"/>
                    </a:cubicBezTo>
                    <a:cubicBezTo>
                      <a:pt x="451063" y="743635"/>
                      <a:pt x="612768" y="621273"/>
                      <a:pt x="531633" y="427246"/>
                    </a:cubicBezTo>
                    <a:close/>
                  </a:path>
                </a:pathLst>
              </a:custGeom>
              <a:solidFill>
                <a:schemeClr val="accent5">
                  <a:lumMod val="50000"/>
                </a:schemeClr>
              </a:solidFill>
              <a:ln w="4709" cap="flat">
                <a:noFill/>
                <a:prstDash val="solid"/>
                <a:miter/>
              </a:ln>
            </p:spPr>
            <p:txBody>
              <a:bodyPr rtlCol="0" anchor="ctr"/>
              <a:lstStyle/>
              <a:p>
                <a:endParaRPr lang="en-US"/>
              </a:p>
            </p:txBody>
          </p:sp>
          <p:grpSp>
            <p:nvGrpSpPr>
              <p:cNvPr id="31" name="Graphic 2">
                <a:extLst>
                  <a:ext uri="{FF2B5EF4-FFF2-40B4-BE49-F238E27FC236}">
                    <a16:creationId xmlns:a16="http://schemas.microsoft.com/office/drawing/2014/main" id="{E938C6C4-B999-0CF3-21C7-B4B404DE67BA}"/>
                  </a:ext>
                </a:extLst>
              </p:cNvPr>
              <p:cNvGrpSpPr/>
              <p:nvPr/>
            </p:nvGrpSpPr>
            <p:grpSpPr>
              <a:xfrm>
                <a:off x="4077941" y="2320662"/>
                <a:ext cx="2114813" cy="1154237"/>
                <a:chOff x="4077941" y="2320662"/>
                <a:chExt cx="2114813" cy="1154237"/>
              </a:xfrm>
            </p:grpSpPr>
            <p:grpSp>
              <p:nvGrpSpPr>
                <p:cNvPr id="166" name="Graphic 2">
                  <a:extLst>
                    <a:ext uri="{FF2B5EF4-FFF2-40B4-BE49-F238E27FC236}">
                      <a16:creationId xmlns:a16="http://schemas.microsoft.com/office/drawing/2014/main" id="{5E49E0BE-A0BD-29F5-E857-3F46C94BE145}"/>
                    </a:ext>
                  </a:extLst>
                </p:cNvPr>
                <p:cNvGrpSpPr/>
                <p:nvPr/>
              </p:nvGrpSpPr>
              <p:grpSpPr>
                <a:xfrm>
                  <a:off x="5132919" y="2419080"/>
                  <a:ext cx="1059834" cy="972735"/>
                  <a:chOff x="5132919" y="2419080"/>
                  <a:chExt cx="1059834" cy="972735"/>
                </a:xfrm>
              </p:grpSpPr>
              <p:sp>
                <p:nvSpPr>
                  <p:cNvPr id="170" name="Freeform: Shape 169">
                    <a:extLst>
                      <a:ext uri="{FF2B5EF4-FFF2-40B4-BE49-F238E27FC236}">
                        <a16:creationId xmlns:a16="http://schemas.microsoft.com/office/drawing/2014/main" id="{0CFF91BA-7D7D-B6E4-B106-4A3C99E41D71}"/>
                      </a:ext>
                    </a:extLst>
                  </p:cNvPr>
                  <p:cNvSpPr/>
                  <p:nvPr/>
                </p:nvSpPr>
                <p:spPr>
                  <a:xfrm>
                    <a:off x="5160071" y="2419101"/>
                    <a:ext cx="1032682" cy="972714"/>
                  </a:xfrm>
                  <a:custGeom>
                    <a:avLst/>
                    <a:gdLst>
                      <a:gd name="connsiteX0" fmla="*/ 711242 w 1032682"/>
                      <a:gd name="connsiteY0" fmla="*/ 970821 h 972714"/>
                      <a:gd name="connsiteX1" fmla="*/ 716802 w 1032682"/>
                      <a:gd name="connsiteY1" fmla="*/ 971951 h 972714"/>
                      <a:gd name="connsiteX2" fmla="*/ 722832 w 1032682"/>
                      <a:gd name="connsiteY2" fmla="*/ 971951 h 972714"/>
                      <a:gd name="connsiteX3" fmla="*/ 747334 w 1032682"/>
                      <a:gd name="connsiteY3" fmla="*/ 951880 h 972714"/>
                      <a:gd name="connsiteX4" fmla="*/ 1031212 w 1032682"/>
                      <a:gd name="connsiteY4" fmla="*/ 36636 h 972714"/>
                      <a:gd name="connsiteX5" fmla="*/ 1032343 w 1032682"/>
                      <a:gd name="connsiteY5" fmla="*/ 31076 h 972714"/>
                      <a:gd name="connsiteX6" fmla="*/ 1032343 w 1032682"/>
                      <a:gd name="connsiteY6" fmla="*/ 27495 h 972714"/>
                      <a:gd name="connsiteX7" fmla="*/ 1032343 w 1032682"/>
                      <a:gd name="connsiteY7" fmla="*/ 25280 h 972714"/>
                      <a:gd name="connsiteX8" fmla="*/ 1031966 w 1032682"/>
                      <a:gd name="connsiteY8" fmla="*/ 23396 h 972714"/>
                      <a:gd name="connsiteX9" fmla="*/ 1012224 w 1032682"/>
                      <a:gd name="connsiteY9" fmla="*/ 544 h 972714"/>
                      <a:gd name="connsiteX10" fmla="*/ 1006853 w 1032682"/>
                      <a:gd name="connsiteY10" fmla="*/ -587 h 972714"/>
                      <a:gd name="connsiteX11" fmla="*/ 1000681 w 1032682"/>
                      <a:gd name="connsiteY11" fmla="*/ -587 h 972714"/>
                      <a:gd name="connsiteX12" fmla="*/ 286107 w 1032682"/>
                      <a:gd name="connsiteY12" fmla="*/ -587 h 972714"/>
                      <a:gd name="connsiteX13" fmla="*/ -269 w 1032682"/>
                      <a:gd name="connsiteY13" fmla="*/ 971951 h 972714"/>
                      <a:gd name="connsiteX14" fmla="*/ 711760 w 1032682"/>
                      <a:gd name="connsiteY14" fmla="*/ 971951 h 97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2682" h="972714">
                        <a:moveTo>
                          <a:pt x="711242" y="970821"/>
                        </a:moveTo>
                        <a:cubicBezTo>
                          <a:pt x="713032" y="971386"/>
                          <a:pt x="714917" y="971763"/>
                          <a:pt x="716802" y="971951"/>
                        </a:cubicBezTo>
                        <a:lnTo>
                          <a:pt x="722832" y="971951"/>
                        </a:lnTo>
                        <a:cubicBezTo>
                          <a:pt x="734282" y="970774"/>
                          <a:pt x="743941" y="962858"/>
                          <a:pt x="747334" y="951880"/>
                        </a:cubicBezTo>
                        <a:lnTo>
                          <a:pt x="1031212" y="36636"/>
                        </a:lnTo>
                        <a:cubicBezTo>
                          <a:pt x="1031778" y="34845"/>
                          <a:pt x="1032154" y="32960"/>
                          <a:pt x="1032343" y="31076"/>
                        </a:cubicBezTo>
                        <a:cubicBezTo>
                          <a:pt x="1032437" y="29898"/>
                          <a:pt x="1032437" y="28673"/>
                          <a:pt x="1032343" y="27495"/>
                        </a:cubicBezTo>
                        <a:cubicBezTo>
                          <a:pt x="1032390" y="26741"/>
                          <a:pt x="1032390" y="26034"/>
                          <a:pt x="1032343" y="25280"/>
                        </a:cubicBezTo>
                        <a:cubicBezTo>
                          <a:pt x="1032249" y="24668"/>
                          <a:pt x="1032154" y="24009"/>
                          <a:pt x="1031966" y="23396"/>
                        </a:cubicBezTo>
                        <a:cubicBezTo>
                          <a:pt x="1030270" y="12653"/>
                          <a:pt x="1022589" y="3795"/>
                          <a:pt x="1012224" y="544"/>
                        </a:cubicBezTo>
                        <a:cubicBezTo>
                          <a:pt x="1010481" y="-21"/>
                          <a:pt x="1008690" y="-398"/>
                          <a:pt x="1006853" y="-587"/>
                        </a:cubicBezTo>
                        <a:cubicBezTo>
                          <a:pt x="1004780" y="-822"/>
                          <a:pt x="1002753" y="-822"/>
                          <a:pt x="1000681" y="-587"/>
                        </a:cubicBezTo>
                        <a:lnTo>
                          <a:pt x="286107" y="-587"/>
                        </a:lnTo>
                        <a:lnTo>
                          <a:pt x="-269" y="971951"/>
                        </a:lnTo>
                        <a:lnTo>
                          <a:pt x="711760" y="971951"/>
                        </a:lnTo>
                        <a:close/>
                      </a:path>
                    </a:pathLst>
                  </a:custGeom>
                  <a:solidFill>
                    <a:srgbClr val="95A6DB"/>
                  </a:solidFill>
                  <a:ln w="4709"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A81C4F1-CDF6-A712-6966-4F97781F048F}"/>
                      </a:ext>
                    </a:extLst>
                  </p:cNvPr>
                  <p:cNvSpPr/>
                  <p:nvPr/>
                </p:nvSpPr>
                <p:spPr>
                  <a:xfrm>
                    <a:off x="5132919" y="2419080"/>
                    <a:ext cx="340251" cy="972679"/>
                  </a:xfrm>
                  <a:custGeom>
                    <a:avLst/>
                    <a:gdLst>
                      <a:gd name="connsiteX0" fmla="*/ 319761 w 340251"/>
                      <a:gd name="connsiteY0" fmla="*/ 565 h 972679"/>
                      <a:gd name="connsiteX1" fmla="*/ 283670 w 340251"/>
                      <a:gd name="connsiteY1" fmla="*/ 19411 h 972679"/>
                      <a:gd name="connsiteX2" fmla="*/ 1676 w 340251"/>
                      <a:gd name="connsiteY2" fmla="*/ 932488 h 972679"/>
                      <a:gd name="connsiteX3" fmla="*/ 1016 w 340251"/>
                      <a:gd name="connsiteY3" fmla="*/ 934655 h 972679"/>
                      <a:gd name="connsiteX4" fmla="*/ 19863 w 340251"/>
                      <a:gd name="connsiteY4" fmla="*/ 970606 h 972679"/>
                      <a:gd name="connsiteX5" fmla="*/ 19863 w 340251"/>
                      <a:gd name="connsiteY5" fmla="*/ 970606 h 972679"/>
                      <a:gd name="connsiteX6" fmla="*/ 55954 w 340251"/>
                      <a:gd name="connsiteY6" fmla="*/ 951759 h 972679"/>
                      <a:gd name="connsiteX7" fmla="*/ 338655 w 340251"/>
                      <a:gd name="connsiteY7" fmla="*/ 36704 h 972679"/>
                      <a:gd name="connsiteX8" fmla="*/ 319761 w 340251"/>
                      <a:gd name="connsiteY8" fmla="*/ 565 h 9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251" h="972679">
                        <a:moveTo>
                          <a:pt x="319761" y="565"/>
                        </a:moveTo>
                        <a:cubicBezTo>
                          <a:pt x="304590" y="-4194"/>
                          <a:pt x="288428" y="4240"/>
                          <a:pt x="283670" y="19411"/>
                        </a:cubicBezTo>
                        <a:lnTo>
                          <a:pt x="1676" y="932488"/>
                        </a:lnTo>
                        <a:lnTo>
                          <a:pt x="1016" y="934655"/>
                        </a:lnTo>
                        <a:cubicBezTo>
                          <a:pt x="-3649" y="949780"/>
                          <a:pt x="4785" y="965847"/>
                          <a:pt x="19863" y="970606"/>
                        </a:cubicBezTo>
                        <a:lnTo>
                          <a:pt x="19863" y="970606"/>
                        </a:lnTo>
                        <a:cubicBezTo>
                          <a:pt x="35034" y="975317"/>
                          <a:pt x="51195" y="966931"/>
                          <a:pt x="55954" y="951759"/>
                        </a:cubicBezTo>
                        <a:lnTo>
                          <a:pt x="338655" y="36704"/>
                        </a:lnTo>
                        <a:cubicBezTo>
                          <a:pt x="343414" y="21485"/>
                          <a:pt x="334980" y="5324"/>
                          <a:pt x="319761" y="565"/>
                        </a:cubicBezTo>
                        <a:close/>
                      </a:path>
                    </a:pathLst>
                  </a:custGeom>
                  <a:solidFill>
                    <a:srgbClr val="768FDB"/>
                  </a:solidFill>
                  <a:ln w="4709" cap="flat">
                    <a:noFill/>
                    <a:prstDash val="solid"/>
                    <a:miter/>
                  </a:ln>
                </p:spPr>
                <p:txBody>
                  <a:bodyPr rtlCol="0" anchor="ctr"/>
                  <a:lstStyle/>
                  <a:p>
                    <a:endParaRPr lang="en-US"/>
                  </a:p>
                </p:txBody>
              </p:sp>
            </p:grpSp>
            <p:sp>
              <p:nvSpPr>
                <p:cNvPr id="167" name="Freeform: Shape 166">
                  <a:extLst>
                    <a:ext uri="{FF2B5EF4-FFF2-40B4-BE49-F238E27FC236}">
                      <a16:creationId xmlns:a16="http://schemas.microsoft.com/office/drawing/2014/main" id="{5FD30197-A2C0-7353-D7FB-F27E5F9B7986}"/>
                    </a:ext>
                  </a:extLst>
                </p:cNvPr>
                <p:cNvSpPr/>
                <p:nvPr/>
              </p:nvSpPr>
              <p:spPr>
                <a:xfrm>
                  <a:off x="5978618" y="2810799"/>
                  <a:ext cx="152422" cy="265349"/>
                </a:xfrm>
                <a:custGeom>
                  <a:avLst/>
                  <a:gdLst>
                    <a:gd name="connsiteX0" fmla="*/ 13974 w 152422"/>
                    <a:gd name="connsiteY0" fmla="*/ 189514 h 265349"/>
                    <a:gd name="connsiteX1" fmla="*/ 22502 w 152422"/>
                    <a:gd name="connsiteY1" fmla="*/ 185792 h 265349"/>
                    <a:gd name="connsiteX2" fmla="*/ 21559 w 152422"/>
                    <a:gd name="connsiteY2" fmla="*/ 184472 h 265349"/>
                    <a:gd name="connsiteX3" fmla="*/ 24198 w 152422"/>
                    <a:gd name="connsiteY3" fmla="*/ 112808 h 265349"/>
                    <a:gd name="connsiteX4" fmla="*/ 34469 w 152422"/>
                    <a:gd name="connsiteY4" fmla="*/ 108520 h 265349"/>
                    <a:gd name="connsiteX5" fmla="*/ 47709 w 152422"/>
                    <a:gd name="connsiteY5" fmla="*/ 60602 h 265349"/>
                    <a:gd name="connsiteX6" fmla="*/ 66132 w 152422"/>
                    <a:gd name="connsiteY6" fmla="*/ 55467 h 265349"/>
                    <a:gd name="connsiteX7" fmla="*/ 80267 w 152422"/>
                    <a:gd name="connsiteY7" fmla="*/ 5287 h 265349"/>
                    <a:gd name="connsiteX8" fmla="*/ 142603 w 152422"/>
                    <a:gd name="connsiteY8" fmla="*/ 23663 h 265349"/>
                    <a:gd name="connsiteX9" fmla="*/ 135252 w 152422"/>
                    <a:gd name="connsiteY9" fmla="*/ 88166 h 265349"/>
                    <a:gd name="connsiteX10" fmla="*/ 119280 w 152422"/>
                    <a:gd name="connsiteY10" fmla="*/ 93914 h 265349"/>
                    <a:gd name="connsiteX11" fmla="*/ 112118 w 152422"/>
                    <a:gd name="connsiteY11" fmla="*/ 157710 h 265349"/>
                    <a:gd name="connsiteX12" fmla="*/ 101847 w 152422"/>
                    <a:gd name="connsiteY12" fmla="*/ 162045 h 265349"/>
                    <a:gd name="connsiteX13" fmla="*/ 88654 w 152422"/>
                    <a:gd name="connsiteY13" fmla="*/ 209916 h 265349"/>
                    <a:gd name="connsiteX14" fmla="*/ 71597 w 152422"/>
                    <a:gd name="connsiteY14" fmla="*/ 215098 h 265349"/>
                    <a:gd name="connsiteX15" fmla="*/ 60431 w 152422"/>
                    <a:gd name="connsiteY15" fmla="*/ 259530 h 265349"/>
                    <a:gd name="connsiteX16" fmla="*/ 7802 w 152422"/>
                    <a:gd name="connsiteY16" fmla="*/ 243981 h 265349"/>
                    <a:gd name="connsiteX17" fmla="*/ 13974 w 152422"/>
                    <a:gd name="connsiteY17" fmla="*/ 189514 h 2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22" h="265349">
                      <a:moveTo>
                        <a:pt x="13974" y="189514"/>
                      </a:moveTo>
                      <a:cubicBezTo>
                        <a:pt x="16612" y="187817"/>
                        <a:pt x="19486" y="186546"/>
                        <a:pt x="22502" y="185792"/>
                      </a:cubicBezTo>
                      <a:cubicBezTo>
                        <a:pt x="22219" y="185321"/>
                        <a:pt x="21889" y="184896"/>
                        <a:pt x="21559" y="184472"/>
                      </a:cubicBezTo>
                      <a:cubicBezTo>
                        <a:pt x="3796" y="157616"/>
                        <a:pt x="4974" y="125576"/>
                        <a:pt x="24198" y="112808"/>
                      </a:cubicBezTo>
                      <a:cubicBezTo>
                        <a:pt x="27355" y="110782"/>
                        <a:pt x="30842" y="109321"/>
                        <a:pt x="34469" y="108520"/>
                      </a:cubicBezTo>
                      <a:cubicBezTo>
                        <a:pt x="29475" y="88684"/>
                        <a:pt x="33951" y="69696"/>
                        <a:pt x="47709" y="60602"/>
                      </a:cubicBezTo>
                      <a:cubicBezTo>
                        <a:pt x="53175" y="57068"/>
                        <a:pt x="59630" y="55278"/>
                        <a:pt x="66132" y="55467"/>
                      </a:cubicBezTo>
                      <a:cubicBezTo>
                        <a:pt x="59865" y="35960"/>
                        <a:pt x="64860" y="15464"/>
                        <a:pt x="80267" y="5287"/>
                      </a:cubicBezTo>
                      <a:cubicBezTo>
                        <a:pt x="99538" y="-7481"/>
                        <a:pt x="127384" y="575"/>
                        <a:pt x="142603" y="23663"/>
                      </a:cubicBezTo>
                      <a:cubicBezTo>
                        <a:pt x="157821" y="46750"/>
                        <a:pt x="154476" y="75491"/>
                        <a:pt x="135252" y="88166"/>
                      </a:cubicBezTo>
                      <a:cubicBezTo>
                        <a:pt x="130446" y="91322"/>
                        <a:pt x="124981" y="93301"/>
                        <a:pt x="119280" y="93914"/>
                      </a:cubicBezTo>
                      <a:cubicBezTo>
                        <a:pt x="132096" y="118886"/>
                        <a:pt x="129504" y="146214"/>
                        <a:pt x="112118" y="157710"/>
                      </a:cubicBezTo>
                      <a:cubicBezTo>
                        <a:pt x="109008" y="159783"/>
                        <a:pt x="105522" y="161244"/>
                        <a:pt x="101847" y="162045"/>
                      </a:cubicBezTo>
                      <a:cubicBezTo>
                        <a:pt x="106888" y="181881"/>
                        <a:pt x="102365" y="200822"/>
                        <a:pt x="88654" y="209916"/>
                      </a:cubicBezTo>
                      <a:cubicBezTo>
                        <a:pt x="83565" y="213213"/>
                        <a:pt x="77676" y="215004"/>
                        <a:pt x="71597" y="215098"/>
                      </a:cubicBezTo>
                      <a:cubicBezTo>
                        <a:pt x="77959" y="232155"/>
                        <a:pt x="73953" y="250530"/>
                        <a:pt x="60431" y="259530"/>
                      </a:cubicBezTo>
                      <a:cubicBezTo>
                        <a:pt x="44176" y="270272"/>
                        <a:pt x="20617" y="263346"/>
                        <a:pt x="7802" y="243981"/>
                      </a:cubicBezTo>
                      <a:cubicBezTo>
                        <a:pt x="-5015" y="224616"/>
                        <a:pt x="-2281" y="200256"/>
                        <a:pt x="13974" y="189514"/>
                      </a:cubicBezTo>
                      <a:close/>
                    </a:path>
                  </a:pathLst>
                </a:custGeom>
                <a:solidFill>
                  <a:srgbClr val="F37A50"/>
                </a:solidFill>
                <a:ln w="4709"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C5CFB819-3C0D-08ED-ABD3-E80148FF5CBF}"/>
                    </a:ext>
                  </a:extLst>
                </p:cNvPr>
                <p:cNvSpPr/>
                <p:nvPr/>
              </p:nvSpPr>
              <p:spPr>
                <a:xfrm>
                  <a:off x="5114274" y="2810912"/>
                  <a:ext cx="457029" cy="295799"/>
                </a:xfrm>
                <a:custGeom>
                  <a:avLst/>
                  <a:gdLst>
                    <a:gd name="connsiteX0" fmla="*/ -269 w 457029"/>
                    <a:gd name="connsiteY0" fmla="*/ 131541 h 295799"/>
                    <a:gd name="connsiteX1" fmla="*/ 64893 w 457029"/>
                    <a:gd name="connsiteY1" fmla="*/ 93848 h 295799"/>
                    <a:gd name="connsiteX2" fmla="*/ 187397 w 457029"/>
                    <a:gd name="connsiteY2" fmla="*/ -763 h 295799"/>
                    <a:gd name="connsiteX3" fmla="*/ 158138 w 457029"/>
                    <a:gd name="connsiteY3" fmla="*/ 93848 h 295799"/>
                    <a:gd name="connsiteX4" fmla="*/ 331763 w 457029"/>
                    <a:gd name="connsiteY4" fmla="*/ 65578 h 295799"/>
                    <a:gd name="connsiteX5" fmla="*/ 439708 w 457029"/>
                    <a:gd name="connsiteY5" fmla="*/ 132059 h 295799"/>
                    <a:gd name="connsiteX6" fmla="*/ 277956 w 457029"/>
                    <a:gd name="connsiteY6" fmla="*/ 273410 h 295799"/>
                    <a:gd name="connsiteX7" fmla="*/ 105414 w 457029"/>
                    <a:gd name="connsiteY7" fmla="*/ 264552 h 295799"/>
                    <a:gd name="connsiteX8" fmla="*/ 18154 w 457029"/>
                    <a:gd name="connsiteY8" fmla="*/ 295036 h 29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029" h="295799">
                      <a:moveTo>
                        <a:pt x="-269" y="131541"/>
                      </a:moveTo>
                      <a:lnTo>
                        <a:pt x="64893" y="93848"/>
                      </a:lnTo>
                      <a:cubicBezTo>
                        <a:pt x="64893" y="93848"/>
                        <a:pt x="82892" y="1452"/>
                        <a:pt x="187397" y="-763"/>
                      </a:cubicBezTo>
                      <a:cubicBezTo>
                        <a:pt x="175383" y="37967"/>
                        <a:pt x="158138" y="93848"/>
                        <a:pt x="158138" y="93848"/>
                      </a:cubicBezTo>
                      <a:cubicBezTo>
                        <a:pt x="158138" y="93848"/>
                        <a:pt x="209637" y="133803"/>
                        <a:pt x="331763" y="65578"/>
                      </a:cubicBezTo>
                      <a:cubicBezTo>
                        <a:pt x="451110" y="38768"/>
                        <a:pt x="400129" y="125793"/>
                        <a:pt x="439708" y="132059"/>
                      </a:cubicBezTo>
                      <a:cubicBezTo>
                        <a:pt x="498086" y="141483"/>
                        <a:pt x="397303" y="256023"/>
                        <a:pt x="277956" y="273410"/>
                      </a:cubicBezTo>
                      <a:cubicBezTo>
                        <a:pt x="123695" y="296120"/>
                        <a:pt x="105414" y="264552"/>
                        <a:pt x="105414" y="264552"/>
                      </a:cubicBezTo>
                      <a:lnTo>
                        <a:pt x="18154" y="295036"/>
                      </a:lnTo>
                      <a:close/>
                    </a:path>
                  </a:pathLst>
                </a:custGeom>
                <a:solidFill>
                  <a:srgbClr val="F37A50"/>
                </a:solidFill>
                <a:ln w="4709"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ABA7005-AFFB-C265-2DCC-1CC12B32D402}"/>
                    </a:ext>
                  </a:extLst>
                </p:cNvPr>
                <p:cNvSpPr/>
                <p:nvPr/>
              </p:nvSpPr>
              <p:spPr>
                <a:xfrm>
                  <a:off x="4077941" y="2320662"/>
                  <a:ext cx="1067583" cy="1154237"/>
                </a:xfrm>
                <a:custGeom>
                  <a:avLst/>
                  <a:gdLst>
                    <a:gd name="connsiteX0" fmla="*/ 433252 w 1067583"/>
                    <a:gd name="connsiteY0" fmla="*/ 720501 h 1154237"/>
                    <a:gd name="connsiteX1" fmla="*/ 1022212 w 1067583"/>
                    <a:gd name="connsiteY1" fmla="*/ 597997 h 1154237"/>
                    <a:gd name="connsiteX2" fmla="*/ 1065229 w 1067583"/>
                    <a:gd name="connsiteY2" fmla="*/ 810023 h 1154237"/>
                    <a:gd name="connsiteX3" fmla="*/ 62066 w 1067583"/>
                    <a:gd name="connsiteY3" fmla="*/ 1130935 h 1154237"/>
                    <a:gd name="connsiteX4" fmla="*/ 378031 w 1067583"/>
                    <a:gd name="connsiteY4" fmla="*/ -763 h 1154237"/>
                    <a:gd name="connsiteX5" fmla="*/ 378031 w 1067583"/>
                    <a:gd name="connsiteY5" fmla="*/ -763 h 1154237"/>
                    <a:gd name="connsiteX6" fmla="*/ 433252 w 1067583"/>
                    <a:gd name="connsiteY6" fmla="*/ 720501 h 115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7583" h="1154237">
                      <a:moveTo>
                        <a:pt x="433252" y="720501"/>
                      </a:moveTo>
                      <a:cubicBezTo>
                        <a:pt x="650979" y="705282"/>
                        <a:pt x="1022212" y="597997"/>
                        <a:pt x="1022212" y="597997"/>
                      </a:cubicBezTo>
                      <a:cubicBezTo>
                        <a:pt x="1081674" y="689168"/>
                        <a:pt x="1065229" y="810023"/>
                        <a:pt x="1065229" y="810023"/>
                      </a:cubicBezTo>
                      <a:cubicBezTo>
                        <a:pt x="727072" y="1106482"/>
                        <a:pt x="218211" y="1202317"/>
                        <a:pt x="62066" y="1130935"/>
                      </a:cubicBezTo>
                      <a:cubicBezTo>
                        <a:pt x="-80509" y="1065820"/>
                        <a:pt x="20132" y="198022"/>
                        <a:pt x="378031" y="-763"/>
                      </a:cubicBezTo>
                      <a:lnTo>
                        <a:pt x="378031" y="-763"/>
                      </a:lnTo>
                      <a:cubicBezTo>
                        <a:pt x="500959" y="206880"/>
                        <a:pt x="433252" y="720501"/>
                        <a:pt x="433252" y="720501"/>
                      </a:cubicBezTo>
                      <a:close/>
                    </a:path>
                  </a:pathLst>
                </a:custGeom>
                <a:solidFill>
                  <a:schemeClr val="accent5">
                    <a:lumMod val="50000"/>
                  </a:schemeClr>
                </a:solidFill>
                <a:ln w="4709"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9EA986E7-26B0-0CE2-9E0D-74BEBC3E564F}"/>
                  </a:ext>
                </a:extLst>
              </p:cNvPr>
              <p:cNvSpPr/>
              <p:nvPr/>
            </p:nvSpPr>
            <p:spPr>
              <a:xfrm>
                <a:off x="7611033" y="6221556"/>
                <a:ext cx="641596" cy="281381"/>
              </a:xfrm>
              <a:custGeom>
                <a:avLst/>
                <a:gdLst>
                  <a:gd name="connsiteX0" fmla="*/ 409372 w 641596"/>
                  <a:gd name="connsiteY0" fmla="*/ -763 h 281381"/>
                  <a:gd name="connsiteX1" fmla="*/ -26 w 641596"/>
                  <a:gd name="connsiteY1" fmla="*/ 280619 h 281381"/>
                  <a:gd name="connsiteX2" fmla="*/ 641328 w 641596"/>
                  <a:gd name="connsiteY2" fmla="*/ 280619 h 281381"/>
                  <a:gd name="connsiteX3" fmla="*/ 621350 w 641596"/>
                  <a:gd name="connsiteY3" fmla="*/ 64305 h 281381"/>
                </a:gdLst>
                <a:ahLst/>
                <a:cxnLst>
                  <a:cxn ang="0">
                    <a:pos x="connsiteX0" y="connsiteY0"/>
                  </a:cxn>
                  <a:cxn ang="0">
                    <a:pos x="connsiteX1" y="connsiteY1"/>
                  </a:cxn>
                  <a:cxn ang="0">
                    <a:pos x="connsiteX2" y="connsiteY2"/>
                  </a:cxn>
                  <a:cxn ang="0">
                    <a:pos x="connsiteX3" y="connsiteY3"/>
                  </a:cxn>
                </a:cxnLst>
                <a:rect l="l" t="t" r="r" b="b"/>
                <a:pathLst>
                  <a:path w="641596" h="281381">
                    <a:moveTo>
                      <a:pt x="409372" y="-763"/>
                    </a:moveTo>
                    <a:cubicBezTo>
                      <a:pt x="288046" y="161036"/>
                      <a:pt x="-9968" y="61761"/>
                      <a:pt x="-26" y="280619"/>
                    </a:cubicBezTo>
                    <a:cubicBezTo>
                      <a:pt x="453049" y="277792"/>
                      <a:pt x="641328" y="280619"/>
                      <a:pt x="641328" y="280619"/>
                    </a:cubicBezTo>
                    <a:cubicBezTo>
                      <a:pt x="640762" y="230345"/>
                      <a:pt x="631904" y="110998"/>
                      <a:pt x="621350" y="64305"/>
                    </a:cubicBezTo>
                    <a:close/>
                  </a:path>
                </a:pathLst>
              </a:custGeom>
              <a:solidFill>
                <a:schemeClr val="tx2">
                  <a:lumMod val="75000"/>
                </a:schemeClr>
              </a:solidFill>
              <a:ln w="4709"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921E0EE-6D12-EA2F-6CF2-EB6BD39DE6E1}"/>
                  </a:ext>
                </a:extLst>
              </p:cNvPr>
              <p:cNvSpPr/>
              <p:nvPr/>
            </p:nvSpPr>
            <p:spPr>
              <a:xfrm>
                <a:off x="8288902" y="6225750"/>
                <a:ext cx="641643" cy="281429"/>
              </a:xfrm>
              <a:custGeom>
                <a:avLst/>
                <a:gdLst>
                  <a:gd name="connsiteX0" fmla="*/ 409372 w 641643"/>
                  <a:gd name="connsiteY0" fmla="*/ -763 h 281429"/>
                  <a:gd name="connsiteX1" fmla="*/ -26 w 641643"/>
                  <a:gd name="connsiteY1" fmla="*/ 280666 h 281429"/>
                  <a:gd name="connsiteX2" fmla="*/ 641375 w 641643"/>
                  <a:gd name="connsiteY2" fmla="*/ 280666 h 281429"/>
                  <a:gd name="connsiteX3" fmla="*/ 621350 w 641643"/>
                  <a:gd name="connsiteY3" fmla="*/ 64353 h 281429"/>
                </a:gdLst>
                <a:ahLst/>
                <a:cxnLst>
                  <a:cxn ang="0">
                    <a:pos x="connsiteX0" y="connsiteY0"/>
                  </a:cxn>
                  <a:cxn ang="0">
                    <a:pos x="connsiteX1" y="connsiteY1"/>
                  </a:cxn>
                  <a:cxn ang="0">
                    <a:pos x="connsiteX2" y="connsiteY2"/>
                  </a:cxn>
                  <a:cxn ang="0">
                    <a:pos x="connsiteX3" y="connsiteY3"/>
                  </a:cxn>
                </a:cxnLst>
                <a:rect l="l" t="t" r="r" b="b"/>
                <a:pathLst>
                  <a:path w="641643" h="281429">
                    <a:moveTo>
                      <a:pt x="409372" y="-763"/>
                    </a:moveTo>
                    <a:cubicBezTo>
                      <a:pt x="288093" y="161084"/>
                      <a:pt x="-9968" y="61808"/>
                      <a:pt x="-26" y="280666"/>
                    </a:cubicBezTo>
                    <a:cubicBezTo>
                      <a:pt x="453049" y="277839"/>
                      <a:pt x="641375" y="280666"/>
                      <a:pt x="641375" y="280666"/>
                    </a:cubicBezTo>
                    <a:cubicBezTo>
                      <a:pt x="640762" y="230392"/>
                      <a:pt x="631951" y="111046"/>
                      <a:pt x="621350" y="64353"/>
                    </a:cubicBezTo>
                    <a:close/>
                  </a:path>
                </a:pathLst>
              </a:custGeom>
              <a:solidFill>
                <a:schemeClr val="tx2">
                  <a:lumMod val="75000"/>
                </a:schemeClr>
              </a:solidFill>
              <a:ln w="470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9AA6CCC-4076-B194-9EC2-66757937CFAF}"/>
                  </a:ext>
                </a:extLst>
              </p:cNvPr>
              <p:cNvSpPr/>
              <p:nvPr/>
            </p:nvSpPr>
            <p:spPr>
              <a:xfrm>
                <a:off x="7760310" y="3750940"/>
                <a:ext cx="635365" cy="2572640"/>
              </a:xfrm>
              <a:custGeom>
                <a:avLst/>
                <a:gdLst>
                  <a:gd name="connsiteX0" fmla="*/ 50519 w 635365"/>
                  <a:gd name="connsiteY0" fmla="*/ -763 h 2572640"/>
                  <a:gd name="connsiteX1" fmla="*/ 6889 w 635365"/>
                  <a:gd name="connsiteY1" fmla="*/ 1267056 h 2572640"/>
                  <a:gd name="connsiteX2" fmla="*/ 130571 w 635365"/>
                  <a:gd name="connsiteY2" fmla="*/ 2555983 h 2572640"/>
                  <a:gd name="connsiteX3" fmla="*/ 492239 w 635365"/>
                  <a:gd name="connsiteY3" fmla="*/ 2555983 h 2572640"/>
                  <a:gd name="connsiteX4" fmla="*/ 367851 w 635365"/>
                  <a:gd name="connsiteY4" fmla="*/ 1308331 h 2572640"/>
                  <a:gd name="connsiteX5" fmla="*/ 635097 w 635365"/>
                  <a:gd name="connsiteY5" fmla="*/ 77168 h 25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365" h="2572640">
                    <a:moveTo>
                      <a:pt x="50519" y="-763"/>
                    </a:moveTo>
                    <a:cubicBezTo>
                      <a:pt x="50519" y="-763"/>
                      <a:pt x="-23030" y="1036466"/>
                      <a:pt x="6889" y="1267056"/>
                    </a:cubicBezTo>
                    <a:cubicBezTo>
                      <a:pt x="36808" y="1497646"/>
                      <a:pt x="142586" y="1793256"/>
                      <a:pt x="130571" y="2555983"/>
                    </a:cubicBezTo>
                    <a:cubicBezTo>
                      <a:pt x="278282" y="2591745"/>
                      <a:pt x="492239" y="2555983"/>
                      <a:pt x="492239" y="2555983"/>
                    </a:cubicBezTo>
                    <a:cubicBezTo>
                      <a:pt x="492239" y="2555983"/>
                      <a:pt x="523996" y="1693746"/>
                      <a:pt x="367851" y="1308331"/>
                    </a:cubicBezTo>
                    <a:cubicBezTo>
                      <a:pt x="431364" y="934176"/>
                      <a:pt x="635097" y="77168"/>
                      <a:pt x="635097" y="77168"/>
                    </a:cubicBezTo>
                    <a:close/>
                  </a:path>
                </a:pathLst>
              </a:custGeom>
              <a:solidFill>
                <a:srgbClr val="201D40"/>
              </a:solidFill>
              <a:ln w="470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8EAA44F-0B64-976B-F23C-55A94D0D4332}"/>
                  </a:ext>
                </a:extLst>
              </p:cNvPr>
              <p:cNvSpPr/>
              <p:nvPr/>
            </p:nvSpPr>
            <p:spPr>
              <a:xfrm>
                <a:off x="8090501" y="3779304"/>
                <a:ext cx="900260" cy="2545265"/>
              </a:xfrm>
              <a:custGeom>
                <a:avLst/>
                <a:gdLst>
                  <a:gd name="connsiteX0" fmla="*/ -269 w 900260"/>
                  <a:gd name="connsiteY0" fmla="*/ -763 h 2545265"/>
                  <a:gd name="connsiteX1" fmla="*/ 221180 w 900260"/>
                  <a:gd name="connsiteY1" fmla="*/ 1384471 h 2545265"/>
                  <a:gd name="connsiteX2" fmla="*/ 567300 w 900260"/>
                  <a:gd name="connsiteY2" fmla="*/ 2543544 h 2545265"/>
                  <a:gd name="connsiteX3" fmla="*/ 899991 w 900260"/>
                  <a:gd name="connsiteY3" fmla="*/ 2513531 h 2545265"/>
                  <a:gd name="connsiteX4" fmla="*/ 603580 w 900260"/>
                  <a:gd name="connsiteY4" fmla="*/ 1373728 h 2545265"/>
                  <a:gd name="connsiteX5" fmla="*/ 641791 w 900260"/>
                  <a:gd name="connsiteY5" fmla="*/ 6775 h 254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260" h="2545265">
                    <a:moveTo>
                      <a:pt x="-269" y="-763"/>
                    </a:moveTo>
                    <a:cubicBezTo>
                      <a:pt x="-269" y="-763"/>
                      <a:pt x="148290" y="1163682"/>
                      <a:pt x="221180" y="1384471"/>
                    </a:cubicBezTo>
                    <a:cubicBezTo>
                      <a:pt x="294070" y="1605260"/>
                      <a:pt x="435702" y="1792078"/>
                      <a:pt x="567300" y="2543544"/>
                    </a:cubicBezTo>
                    <a:cubicBezTo>
                      <a:pt x="719110" y="2550895"/>
                      <a:pt x="899991" y="2513531"/>
                      <a:pt x="899991" y="2513531"/>
                    </a:cubicBezTo>
                    <a:cubicBezTo>
                      <a:pt x="899991" y="2513531"/>
                      <a:pt x="839965" y="1590466"/>
                      <a:pt x="603580" y="1373728"/>
                    </a:cubicBezTo>
                    <a:cubicBezTo>
                      <a:pt x="595570" y="994297"/>
                      <a:pt x="641791" y="6775"/>
                      <a:pt x="641791" y="6775"/>
                    </a:cubicBezTo>
                    <a:close/>
                  </a:path>
                </a:pathLst>
              </a:custGeom>
              <a:solidFill>
                <a:srgbClr val="2C2858"/>
              </a:solidFill>
              <a:ln w="470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EE0FF9E-259A-CB3A-1C96-4D215F87FC42}"/>
                  </a:ext>
                </a:extLst>
              </p:cNvPr>
              <p:cNvSpPr/>
              <p:nvPr/>
            </p:nvSpPr>
            <p:spPr>
              <a:xfrm>
                <a:off x="8088169" y="1377812"/>
                <a:ext cx="642349" cy="763879"/>
              </a:xfrm>
              <a:custGeom>
                <a:avLst/>
                <a:gdLst>
                  <a:gd name="connsiteX0" fmla="*/ 607042 w 642349"/>
                  <a:gd name="connsiteY0" fmla="*/ 495703 h 763879"/>
                  <a:gd name="connsiteX1" fmla="*/ 175123 w 642349"/>
                  <a:gd name="connsiteY1" fmla="*/ 745422 h 763879"/>
                  <a:gd name="connsiteX2" fmla="*/ 34809 w 642349"/>
                  <a:gd name="connsiteY2" fmla="*/ 266668 h 763879"/>
                  <a:gd name="connsiteX3" fmla="*/ 466682 w 642349"/>
                  <a:gd name="connsiteY3" fmla="*/ 16949 h 763879"/>
                  <a:gd name="connsiteX4" fmla="*/ 607042 w 642349"/>
                  <a:gd name="connsiteY4" fmla="*/ 495703 h 763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349" h="763879">
                    <a:moveTo>
                      <a:pt x="607042" y="495703"/>
                    </a:moveTo>
                    <a:cubicBezTo>
                      <a:pt x="526520" y="696892"/>
                      <a:pt x="333152" y="808700"/>
                      <a:pt x="175123" y="745422"/>
                    </a:cubicBezTo>
                    <a:cubicBezTo>
                      <a:pt x="17093" y="682144"/>
                      <a:pt x="-45714" y="467857"/>
                      <a:pt x="34809" y="266668"/>
                    </a:cubicBezTo>
                    <a:cubicBezTo>
                      <a:pt x="115331" y="65479"/>
                      <a:pt x="308699" y="-46376"/>
                      <a:pt x="466682" y="16949"/>
                    </a:cubicBezTo>
                    <a:cubicBezTo>
                      <a:pt x="624664" y="80274"/>
                      <a:pt x="687518" y="294514"/>
                      <a:pt x="607042" y="495703"/>
                    </a:cubicBezTo>
                    <a:close/>
                  </a:path>
                </a:pathLst>
              </a:custGeom>
              <a:solidFill>
                <a:srgbClr val="F37A50"/>
              </a:solidFill>
              <a:ln w="470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F151475-6216-6CF6-9284-F823E0678A6D}"/>
                  </a:ext>
                </a:extLst>
              </p:cNvPr>
              <p:cNvSpPr/>
              <p:nvPr/>
            </p:nvSpPr>
            <p:spPr>
              <a:xfrm>
                <a:off x="8138063" y="1664819"/>
                <a:ext cx="59182" cy="59183"/>
              </a:xfrm>
              <a:custGeom>
                <a:avLst/>
                <a:gdLst>
                  <a:gd name="connsiteX0" fmla="*/ 53611 w 59182"/>
                  <a:gd name="connsiteY0" fmla="*/ 45719 h 59183"/>
                  <a:gd name="connsiteX1" fmla="*/ 12431 w 59182"/>
                  <a:gd name="connsiteY1" fmla="*/ 53126 h 59183"/>
                  <a:gd name="connsiteX2" fmla="*/ 5034 w 59182"/>
                  <a:gd name="connsiteY2" fmla="*/ 11941 h 59183"/>
                  <a:gd name="connsiteX3" fmla="*/ 46214 w 59182"/>
                  <a:gd name="connsiteY3" fmla="*/ 4534 h 59183"/>
                  <a:gd name="connsiteX4" fmla="*/ 46214 w 59182"/>
                  <a:gd name="connsiteY4" fmla="*/ 4539 h 59183"/>
                  <a:gd name="connsiteX5" fmla="*/ 53611 w 59182"/>
                  <a:gd name="connsiteY5" fmla="*/ 45719 h 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82" h="59183">
                    <a:moveTo>
                      <a:pt x="53611" y="45719"/>
                    </a:moveTo>
                    <a:cubicBezTo>
                      <a:pt x="44282" y="59138"/>
                      <a:pt x="25859" y="62450"/>
                      <a:pt x="12431" y="53126"/>
                    </a:cubicBezTo>
                    <a:cubicBezTo>
                      <a:pt x="-997" y="43796"/>
                      <a:pt x="-4295" y="25355"/>
                      <a:pt x="5034" y="11941"/>
                    </a:cubicBezTo>
                    <a:cubicBezTo>
                      <a:pt x="14363" y="-1478"/>
                      <a:pt x="32786" y="-4795"/>
                      <a:pt x="46214" y="4534"/>
                    </a:cubicBezTo>
                    <a:cubicBezTo>
                      <a:pt x="46214" y="4534"/>
                      <a:pt x="46214" y="4539"/>
                      <a:pt x="46214" y="4539"/>
                    </a:cubicBezTo>
                    <a:cubicBezTo>
                      <a:pt x="59642" y="13868"/>
                      <a:pt x="62940" y="32305"/>
                      <a:pt x="53611" y="45719"/>
                    </a:cubicBezTo>
                    <a:close/>
                  </a:path>
                </a:pathLst>
              </a:custGeom>
              <a:solidFill>
                <a:srgbClr val="000000"/>
              </a:solidFill>
              <a:ln w="470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FBDBCFD-3E8F-AD91-81F6-D38C733A31BD}"/>
                  </a:ext>
                </a:extLst>
              </p:cNvPr>
              <p:cNvSpPr/>
              <p:nvPr/>
            </p:nvSpPr>
            <p:spPr>
              <a:xfrm>
                <a:off x="8355315" y="1751438"/>
                <a:ext cx="64075" cy="64084"/>
              </a:xfrm>
              <a:custGeom>
                <a:avLst/>
                <a:gdLst>
                  <a:gd name="connsiteX0" fmla="*/ 58044 w 64075"/>
                  <a:gd name="connsiteY0" fmla="*/ 49611 h 64084"/>
                  <a:gd name="connsiteX1" fmla="*/ 13425 w 64075"/>
                  <a:gd name="connsiteY1" fmla="*/ 57559 h 64084"/>
                  <a:gd name="connsiteX2" fmla="*/ 5509 w 64075"/>
                  <a:gd name="connsiteY2" fmla="*/ 12949 h 64084"/>
                  <a:gd name="connsiteX3" fmla="*/ 50081 w 64075"/>
                  <a:gd name="connsiteY3" fmla="*/ 4991 h 64084"/>
                  <a:gd name="connsiteX4" fmla="*/ 58044 w 64075"/>
                  <a:gd name="connsiteY4" fmla="*/ 49596 h 64084"/>
                  <a:gd name="connsiteX5" fmla="*/ 58044 w 64075"/>
                  <a:gd name="connsiteY5" fmla="*/ 49611 h 6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75" h="64084">
                    <a:moveTo>
                      <a:pt x="58044" y="49611"/>
                    </a:moveTo>
                    <a:cubicBezTo>
                      <a:pt x="47914" y="64122"/>
                      <a:pt x="27936" y="67680"/>
                      <a:pt x="13425" y="57559"/>
                    </a:cubicBezTo>
                    <a:cubicBezTo>
                      <a:pt x="-1088" y="47434"/>
                      <a:pt x="-4622" y="27461"/>
                      <a:pt x="5509" y="12949"/>
                    </a:cubicBezTo>
                    <a:cubicBezTo>
                      <a:pt x="15592" y="-1558"/>
                      <a:pt x="35569" y="-5120"/>
                      <a:pt x="50081" y="4991"/>
                    </a:cubicBezTo>
                    <a:cubicBezTo>
                      <a:pt x="64593" y="15107"/>
                      <a:pt x="68174" y="35075"/>
                      <a:pt x="58044" y="49596"/>
                    </a:cubicBezTo>
                    <a:cubicBezTo>
                      <a:pt x="58044" y="49601"/>
                      <a:pt x="58044" y="49606"/>
                      <a:pt x="58044" y="49611"/>
                    </a:cubicBezTo>
                    <a:close/>
                  </a:path>
                </a:pathLst>
              </a:custGeom>
              <a:solidFill>
                <a:srgbClr val="000000"/>
              </a:solidFill>
              <a:ln w="4709"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86C595D-FE37-A5DF-38D2-A0864B69235E}"/>
                  </a:ext>
                </a:extLst>
              </p:cNvPr>
              <p:cNvSpPr/>
              <p:nvPr/>
            </p:nvSpPr>
            <p:spPr>
              <a:xfrm>
                <a:off x="8146852" y="1758559"/>
                <a:ext cx="90040" cy="138759"/>
              </a:xfrm>
              <a:custGeom>
                <a:avLst/>
                <a:gdLst>
                  <a:gd name="connsiteX0" fmla="*/ 89771 w 90040"/>
                  <a:gd name="connsiteY0" fmla="*/ -763 h 138759"/>
                  <a:gd name="connsiteX1" fmla="*/ -269 w 90040"/>
                  <a:gd name="connsiteY1" fmla="*/ 68828 h 138759"/>
                  <a:gd name="connsiteX2" fmla="*/ 55612 w 90040"/>
                  <a:gd name="connsiteY2" fmla="*/ 137996 h 138759"/>
                  <a:gd name="connsiteX3" fmla="*/ 38508 w 90040"/>
                  <a:gd name="connsiteY3" fmla="*/ 66425 h 138759"/>
                  <a:gd name="connsiteX4" fmla="*/ 89771 w 90040"/>
                  <a:gd name="connsiteY4" fmla="*/ -763 h 138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40" h="138759">
                    <a:moveTo>
                      <a:pt x="89771" y="-763"/>
                    </a:moveTo>
                    <a:cubicBezTo>
                      <a:pt x="49769" y="30758"/>
                      <a:pt x="-269" y="68828"/>
                      <a:pt x="-269" y="68828"/>
                    </a:cubicBezTo>
                    <a:cubicBezTo>
                      <a:pt x="-269" y="68828"/>
                      <a:pt x="-787" y="117076"/>
                      <a:pt x="55612" y="137996"/>
                    </a:cubicBezTo>
                    <a:cubicBezTo>
                      <a:pt x="35210" y="119479"/>
                      <a:pt x="17306" y="94884"/>
                      <a:pt x="38508" y="66425"/>
                    </a:cubicBezTo>
                    <a:cubicBezTo>
                      <a:pt x="59711" y="37967"/>
                      <a:pt x="89771" y="-763"/>
                      <a:pt x="89771" y="-763"/>
                    </a:cubicBezTo>
                    <a:close/>
                  </a:path>
                </a:pathLst>
              </a:custGeom>
              <a:solidFill>
                <a:srgbClr val="DE623C"/>
              </a:solidFill>
              <a:ln w="4709"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86B32C-7C5E-385A-EE1A-91BA3F92EE6D}"/>
                  </a:ext>
                </a:extLst>
              </p:cNvPr>
              <p:cNvSpPr/>
              <p:nvPr/>
            </p:nvSpPr>
            <p:spPr>
              <a:xfrm>
                <a:off x="8398902" y="1701381"/>
                <a:ext cx="87950" cy="81114"/>
              </a:xfrm>
              <a:custGeom>
                <a:avLst/>
                <a:gdLst>
                  <a:gd name="connsiteX0" fmla="*/ 72787 w 87950"/>
                  <a:gd name="connsiteY0" fmla="*/ 80350 h 81114"/>
                  <a:gd name="connsiteX1" fmla="*/ 58652 w 87950"/>
                  <a:gd name="connsiteY1" fmla="*/ 69042 h 81114"/>
                  <a:gd name="connsiteX2" fmla="*/ 15351 w 87950"/>
                  <a:gd name="connsiteY2" fmla="*/ 28804 h 81114"/>
                  <a:gd name="connsiteX3" fmla="*/ -244 w 87950"/>
                  <a:gd name="connsiteY3" fmla="*/ 14867 h 81114"/>
                  <a:gd name="connsiteX4" fmla="*/ 13702 w 87950"/>
                  <a:gd name="connsiteY4" fmla="*/ -738 h 81114"/>
                  <a:gd name="connsiteX5" fmla="*/ 15351 w 87950"/>
                  <a:gd name="connsiteY5" fmla="*/ -738 h 81114"/>
                  <a:gd name="connsiteX6" fmla="*/ 87252 w 87950"/>
                  <a:gd name="connsiteY6" fmla="*/ 62162 h 81114"/>
                  <a:gd name="connsiteX7" fmla="*/ 76557 w 87950"/>
                  <a:gd name="connsiteY7" fmla="*/ 79916 h 81114"/>
                  <a:gd name="connsiteX8" fmla="*/ 72834 w 87950"/>
                  <a:gd name="connsiteY8" fmla="*/ 80350 h 8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950" h="81114">
                    <a:moveTo>
                      <a:pt x="72787" y="80350"/>
                    </a:moveTo>
                    <a:cubicBezTo>
                      <a:pt x="66049" y="80274"/>
                      <a:pt x="60207" y="75610"/>
                      <a:pt x="58652" y="69042"/>
                    </a:cubicBezTo>
                    <a:cubicBezTo>
                      <a:pt x="58228" y="67440"/>
                      <a:pt x="48333" y="28945"/>
                      <a:pt x="15351" y="28804"/>
                    </a:cubicBezTo>
                    <a:cubicBezTo>
                      <a:pt x="7200" y="29266"/>
                      <a:pt x="227" y="23027"/>
                      <a:pt x="-244" y="14867"/>
                    </a:cubicBezTo>
                    <a:cubicBezTo>
                      <a:pt x="-715" y="6711"/>
                      <a:pt x="5504" y="-277"/>
                      <a:pt x="13702" y="-738"/>
                    </a:cubicBezTo>
                    <a:cubicBezTo>
                      <a:pt x="14221" y="-771"/>
                      <a:pt x="14786" y="-771"/>
                      <a:pt x="15351" y="-738"/>
                    </a:cubicBezTo>
                    <a:cubicBezTo>
                      <a:pt x="60395" y="-738"/>
                      <a:pt x="82069" y="40489"/>
                      <a:pt x="87252" y="62162"/>
                    </a:cubicBezTo>
                    <a:cubicBezTo>
                      <a:pt x="89184" y="70017"/>
                      <a:pt x="84425" y="77965"/>
                      <a:pt x="76557" y="79916"/>
                    </a:cubicBezTo>
                    <a:cubicBezTo>
                      <a:pt x="75332" y="80222"/>
                      <a:pt x="74107" y="80368"/>
                      <a:pt x="72834" y="80350"/>
                    </a:cubicBezTo>
                    <a:close/>
                  </a:path>
                </a:pathLst>
              </a:custGeom>
              <a:solidFill>
                <a:srgbClr val="000000"/>
              </a:solidFill>
              <a:ln w="4709"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B1555ED-293A-23BF-7C63-555E736AA3C3}"/>
                  </a:ext>
                </a:extLst>
              </p:cNvPr>
              <p:cNvSpPr/>
              <p:nvPr/>
            </p:nvSpPr>
            <p:spPr>
              <a:xfrm>
                <a:off x="8139727" y="1602227"/>
                <a:ext cx="95511" cy="46456"/>
              </a:xfrm>
              <a:custGeom>
                <a:avLst/>
                <a:gdLst>
                  <a:gd name="connsiteX0" fmla="*/ 82950 w 95511"/>
                  <a:gd name="connsiteY0" fmla="*/ 45693 h 46456"/>
                  <a:gd name="connsiteX1" fmla="*/ 72349 w 95511"/>
                  <a:gd name="connsiteY1" fmla="*/ 39709 h 46456"/>
                  <a:gd name="connsiteX2" fmla="*/ 51005 w 95511"/>
                  <a:gd name="connsiteY2" fmla="*/ 24254 h 46456"/>
                  <a:gd name="connsiteX3" fmla="*/ 19719 w 95511"/>
                  <a:gd name="connsiteY3" fmla="*/ 35563 h 46456"/>
                  <a:gd name="connsiteX4" fmla="*/ 2427 w 95511"/>
                  <a:gd name="connsiteY4" fmla="*/ 33631 h 46456"/>
                  <a:gd name="connsiteX5" fmla="*/ 4359 w 95511"/>
                  <a:gd name="connsiteY5" fmla="*/ 16339 h 46456"/>
                  <a:gd name="connsiteX6" fmla="*/ 55622 w 95511"/>
                  <a:gd name="connsiteY6" fmla="*/ 83 h 46456"/>
                  <a:gd name="connsiteX7" fmla="*/ 93551 w 95511"/>
                  <a:gd name="connsiteY7" fmla="*/ 27176 h 46456"/>
                  <a:gd name="connsiteX8" fmla="*/ 89169 w 95511"/>
                  <a:gd name="connsiteY8" fmla="*/ 43996 h 46456"/>
                  <a:gd name="connsiteX9" fmla="*/ 82950 w 95511"/>
                  <a:gd name="connsiteY9" fmla="*/ 45693 h 4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11" h="46456">
                    <a:moveTo>
                      <a:pt x="82950" y="45693"/>
                    </a:moveTo>
                    <a:cubicBezTo>
                      <a:pt x="78615" y="45711"/>
                      <a:pt x="74563" y="43436"/>
                      <a:pt x="72349" y="39709"/>
                    </a:cubicBezTo>
                    <a:cubicBezTo>
                      <a:pt x="67496" y="32015"/>
                      <a:pt x="59816" y="26483"/>
                      <a:pt x="51005" y="24254"/>
                    </a:cubicBezTo>
                    <a:cubicBezTo>
                      <a:pt x="41581" y="22605"/>
                      <a:pt x="31169" y="26422"/>
                      <a:pt x="19719" y="35563"/>
                    </a:cubicBezTo>
                    <a:cubicBezTo>
                      <a:pt x="14395" y="39803"/>
                      <a:pt x="6668" y="38941"/>
                      <a:pt x="2427" y="33631"/>
                    </a:cubicBezTo>
                    <a:cubicBezTo>
                      <a:pt x="-1813" y="28321"/>
                      <a:pt x="-965" y="20579"/>
                      <a:pt x="4359" y="16339"/>
                    </a:cubicBezTo>
                    <a:cubicBezTo>
                      <a:pt x="21698" y="2439"/>
                      <a:pt x="38943" y="-3026"/>
                      <a:pt x="55622" y="83"/>
                    </a:cubicBezTo>
                    <a:cubicBezTo>
                      <a:pt x="71359" y="3693"/>
                      <a:pt x="85023" y="13446"/>
                      <a:pt x="93551" y="27176"/>
                    </a:cubicBezTo>
                    <a:cubicBezTo>
                      <a:pt x="96991" y="33032"/>
                      <a:pt x="95012" y="40557"/>
                      <a:pt x="89169" y="43996"/>
                    </a:cubicBezTo>
                    <a:cubicBezTo>
                      <a:pt x="87285" y="45118"/>
                      <a:pt x="85117" y="45702"/>
                      <a:pt x="82950" y="45693"/>
                    </a:cubicBezTo>
                    <a:close/>
                  </a:path>
                </a:pathLst>
              </a:custGeom>
              <a:solidFill>
                <a:srgbClr val="000000"/>
              </a:solidFill>
              <a:ln w="470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15E5D7-63C7-BD30-A445-AA0730BD5860}"/>
                  </a:ext>
                </a:extLst>
              </p:cNvPr>
              <p:cNvSpPr/>
              <p:nvPr/>
            </p:nvSpPr>
            <p:spPr>
              <a:xfrm>
                <a:off x="8030914" y="1234144"/>
                <a:ext cx="896456" cy="679758"/>
              </a:xfrm>
              <a:custGeom>
                <a:avLst/>
                <a:gdLst>
                  <a:gd name="connsiteX0" fmla="*/ 608087 w 896456"/>
                  <a:gd name="connsiteY0" fmla="*/ 660384 h 679758"/>
                  <a:gd name="connsiteX1" fmla="*/ 623494 w 896456"/>
                  <a:gd name="connsiteY1" fmla="*/ 373679 h 679758"/>
                  <a:gd name="connsiteX2" fmla="*/ 554091 w 896456"/>
                  <a:gd name="connsiteY2" fmla="*/ 380982 h 679758"/>
                  <a:gd name="connsiteX3" fmla="*/ 547966 w 896456"/>
                  <a:gd name="connsiteY3" fmla="*/ 284863 h 679758"/>
                  <a:gd name="connsiteX4" fmla="*/ 299943 w 896456"/>
                  <a:gd name="connsiteY4" fmla="*/ 334053 h 679758"/>
                  <a:gd name="connsiteX5" fmla="*/ -144 w 896456"/>
                  <a:gd name="connsiteY5" fmla="*/ 158166 h 679758"/>
                  <a:gd name="connsiteX6" fmla="*/ 23792 w 896456"/>
                  <a:gd name="connsiteY6" fmla="*/ 129105 h 679758"/>
                  <a:gd name="connsiteX7" fmla="*/ 41366 w 896456"/>
                  <a:gd name="connsiteY7" fmla="*/ 133619 h 679758"/>
                  <a:gd name="connsiteX8" fmla="*/ 110911 w 896456"/>
                  <a:gd name="connsiteY8" fmla="*/ 153926 h 679758"/>
                  <a:gd name="connsiteX9" fmla="*/ 82640 w 896456"/>
                  <a:gd name="connsiteY9" fmla="*/ 82026 h 679758"/>
                  <a:gd name="connsiteX10" fmla="*/ 108649 w 896456"/>
                  <a:gd name="connsiteY10" fmla="*/ 54905 h 679758"/>
                  <a:gd name="connsiteX11" fmla="*/ 126553 w 896456"/>
                  <a:gd name="connsiteY11" fmla="*/ 61341 h 679758"/>
                  <a:gd name="connsiteX12" fmla="*/ 290143 w 896456"/>
                  <a:gd name="connsiteY12" fmla="*/ 87821 h 679758"/>
                  <a:gd name="connsiteX13" fmla="*/ 565635 w 896456"/>
                  <a:gd name="connsiteY13" fmla="*/ 1597 h 679758"/>
                  <a:gd name="connsiteX14" fmla="*/ 711037 w 896456"/>
                  <a:gd name="connsiteY14" fmla="*/ 157460 h 679758"/>
                  <a:gd name="connsiteX15" fmla="*/ 895264 w 896456"/>
                  <a:gd name="connsiteY15" fmla="*/ 359072 h 679758"/>
                  <a:gd name="connsiteX16" fmla="*/ 702085 w 896456"/>
                  <a:gd name="connsiteY16" fmla="*/ 678996 h 67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6456" h="679758">
                    <a:moveTo>
                      <a:pt x="608087" y="660384"/>
                    </a:moveTo>
                    <a:cubicBezTo>
                      <a:pt x="549898" y="473142"/>
                      <a:pt x="623494" y="373679"/>
                      <a:pt x="623494" y="373679"/>
                    </a:cubicBezTo>
                    <a:cubicBezTo>
                      <a:pt x="573504" y="363690"/>
                      <a:pt x="554091" y="380982"/>
                      <a:pt x="554091" y="380982"/>
                    </a:cubicBezTo>
                    <a:cubicBezTo>
                      <a:pt x="526811" y="325007"/>
                      <a:pt x="547966" y="284863"/>
                      <a:pt x="547966" y="284863"/>
                    </a:cubicBezTo>
                    <a:cubicBezTo>
                      <a:pt x="444639" y="244579"/>
                      <a:pt x="393187" y="311484"/>
                      <a:pt x="299943" y="334053"/>
                    </a:cubicBezTo>
                    <a:cubicBezTo>
                      <a:pt x="172304" y="364915"/>
                      <a:pt x="14604" y="313982"/>
                      <a:pt x="-144" y="158166"/>
                    </a:cubicBezTo>
                    <a:cubicBezTo>
                      <a:pt x="-1557" y="143532"/>
                      <a:pt x="9138" y="130523"/>
                      <a:pt x="23792" y="129105"/>
                    </a:cubicBezTo>
                    <a:cubicBezTo>
                      <a:pt x="30011" y="128506"/>
                      <a:pt x="36231" y="130103"/>
                      <a:pt x="41366" y="133619"/>
                    </a:cubicBezTo>
                    <a:cubicBezTo>
                      <a:pt x="61815" y="147546"/>
                      <a:pt x="86174" y="154651"/>
                      <a:pt x="110911" y="153926"/>
                    </a:cubicBezTo>
                    <a:cubicBezTo>
                      <a:pt x="94137" y="133538"/>
                      <a:pt x="84242" y="108373"/>
                      <a:pt x="82640" y="82026"/>
                    </a:cubicBezTo>
                    <a:cubicBezTo>
                      <a:pt x="82357" y="67353"/>
                      <a:pt x="93996" y="55211"/>
                      <a:pt x="108649" y="54905"/>
                    </a:cubicBezTo>
                    <a:cubicBezTo>
                      <a:pt x="115198" y="54769"/>
                      <a:pt x="121606" y="57063"/>
                      <a:pt x="126553" y="61341"/>
                    </a:cubicBezTo>
                    <a:cubicBezTo>
                      <a:pt x="153080" y="83392"/>
                      <a:pt x="202364" y="104265"/>
                      <a:pt x="290143" y="87821"/>
                    </a:cubicBezTo>
                    <a:cubicBezTo>
                      <a:pt x="348567" y="76890"/>
                      <a:pt x="482285" y="-16684"/>
                      <a:pt x="565635" y="1597"/>
                    </a:cubicBezTo>
                    <a:cubicBezTo>
                      <a:pt x="633718" y="16533"/>
                      <a:pt x="687762" y="74487"/>
                      <a:pt x="711037" y="157460"/>
                    </a:cubicBezTo>
                    <a:cubicBezTo>
                      <a:pt x="711037" y="157460"/>
                      <a:pt x="878443" y="174799"/>
                      <a:pt x="895264" y="359072"/>
                    </a:cubicBezTo>
                    <a:cubicBezTo>
                      <a:pt x="911755" y="540095"/>
                      <a:pt x="702085" y="678996"/>
                      <a:pt x="702085" y="678996"/>
                    </a:cubicBezTo>
                    <a:close/>
                  </a:path>
                </a:pathLst>
              </a:custGeom>
              <a:solidFill>
                <a:schemeClr val="tx1">
                  <a:lumMod val="75000"/>
                  <a:lumOff val="25000"/>
                </a:schemeClr>
              </a:solidFill>
              <a:ln w="4709"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0072510-C0F8-BB3E-5034-2A948635D960}"/>
                  </a:ext>
                </a:extLst>
              </p:cNvPr>
              <p:cNvSpPr/>
              <p:nvPr/>
            </p:nvSpPr>
            <p:spPr>
              <a:xfrm>
                <a:off x="8565178" y="1849813"/>
                <a:ext cx="177019" cy="159813"/>
              </a:xfrm>
              <a:custGeom>
                <a:avLst/>
                <a:gdLst>
                  <a:gd name="connsiteX0" fmla="*/ 51019 w 177019"/>
                  <a:gd name="connsiteY0" fmla="*/ 13477 h 159813"/>
                  <a:gd name="connsiteX1" fmla="*/ 7954 w 177019"/>
                  <a:gd name="connsiteY1" fmla="*/ 124625 h 159813"/>
                  <a:gd name="connsiteX2" fmla="*/ 125463 w 177019"/>
                  <a:gd name="connsiteY2" fmla="*/ 144838 h 159813"/>
                  <a:gd name="connsiteX3" fmla="*/ 168528 w 177019"/>
                  <a:gd name="connsiteY3" fmla="*/ 33643 h 159813"/>
                  <a:gd name="connsiteX4" fmla="*/ 51019 w 177019"/>
                  <a:gd name="connsiteY4" fmla="*/ 13477 h 15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19" h="159813">
                    <a:moveTo>
                      <a:pt x="51019" y="13477"/>
                    </a:moveTo>
                    <a:cubicBezTo>
                      <a:pt x="6682" y="38590"/>
                      <a:pt x="-12589" y="88345"/>
                      <a:pt x="7954" y="124625"/>
                    </a:cubicBezTo>
                    <a:cubicBezTo>
                      <a:pt x="28497" y="160905"/>
                      <a:pt x="81126" y="169952"/>
                      <a:pt x="125463" y="144838"/>
                    </a:cubicBezTo>
                    <a:cubicBezTo>
                      <a:pt x="169800" y="119725"/>
                      <a:pt x="189071" y="69970"/>
                      <a:pt x="168528" y="33643"/>
                    </a:cubicBezTo>
                    <a:cubicBezTo>
                      <a:pt x="147985" y="-2684"/>
                      <a:pt x="95355" y="-11636"/>
                      <a:pt x="51019" y="13477"/>
                    </a:cubicBezTo>
                    <a:close/>
                  </a:path>
                </a:pathLst>
              </a:custGeom>
              <a:solidFill>
                <a:srgbClr val="F37A50"/>
              </a:solidFill>
              <a:ln w="470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CB2F622-9C89-7939-D860-018CF6BB2DCC}"/>
                  </a:ext>
                </a:extLst>
              </p:cNvPr>
              <p:cNvSpPr/>
              <p:nvPr/>
            </p:nvSpPr>
            <p:spPr>
              <a:xfrm>
                <a:off x="8612191" y="1891017"/>
                <a:ext cx="79951" cy="83901"/>
              </a:xfrm>
              <a:custGeom>
                <a:avLst/>
                <a:gdLst>
                  <a:gd name="connsiteX0" fmla="*/ 11167 w 79951"/>
                  <a:gd name="connsiteY0" fmla="*/ 81160 h 83901"/>
                  <a:gd name="connsiteX1" fmla="*/ 7775 w 79951"/>
                  <a:gd name="connsiteY1" fmla="*/ 77344 h 83901"/>
                  <a:gd name="connsiteX2" fmla="*/ 12864 w 79951"/>
                  <a:gd name="connsiteY2" fmla="*/ 15668 h 83901"/>
                  <a:gd name="connsiteX3" fmla="*/ 74116 w 79951"/>
                  <a:gd name="connsiteY3" fmla="*/ 4218 h 83901"/>
                  <a:gd name="connsiteX4" fmla="*/ 78168 w 79951"/>
                  <a:gd name="connsiteY4" fmla="*/ 19475 h 83901"/>
                  <a:gd name="connsiteX5" fmla="*/ 64127 w 79951"/>
                  <a:gd name="connsiteY5" fmla="*/ 24149 h 83901"/>
                  <a:gd name="connsiteX6" fmla="*/ 28978 w 79951"/>
                  <a:gd name="connsiteY6" fmla="*/ 31169 h 83901"/>
                  <a:gd name="connsiteX7" fmla="*/ 27423 w 79951"/>
                  <a:gd name="connsiteY7" fmla="*/ 66648 h 83901"/>
                  <a:gd name="connsiteX8" fmla="*/ 22946 w 79951"/>
                  <a:gd name="connsiteY8" fmla="*/ 81787 h 83901"/>
                  <a:gd name="connsiteX9" fmla="*/ 11262 w 79951"/>
                  <a:gd name="connsiteY9" fmla="*/ 81160 h 83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951" h="83901">
                    <a:moveTo>
                      <a:pt x="11167" y="81160"/>
                    </a:moveTo>
                    <a:cubicBezTo>
                      <a:pt x="9754" y="80157"/>
                      <a:pt x="8623" y="78851"/>
                      <a:pt x="7775" y="77344"/>
                    </a:cubicBezTo>
                    <a:cubicBezTo>
                      <a:pt x="-4522" y="54775"/>
                      <a:pt x="-2638" y="31735"/>
                      <a:pt x="12864" y="15668"/>
                    </a:cubicBezTo>
                    <a:cubicBezTo>
                      <a:pt x="28742" y="-814"/>
                      <a:pt x="53337" y="-5408"/>
                      <a:pt x="74116" y="4218"/>
                    </a:cubicBezTo>
                    <a:cubicBezTo>
                      <a:pt x="79439" y="7304"/>
                      <a:pt x="81277" y="14136"/>
                      <a:pt x="78168" y="19475"/>
                    </a:cubicBezTo>
                    <a:cubicBezTo>
                      <a:pt x="75340" y="24370"/>
                      <a:pt x="69310" y="26373"/>
                      <a:pt x="64127" y="24149"/>
                    </a:cubicBezTo>
                    <a:cubicBezTo>
                      <a:pt x="52065" y="19022"/>
                      <a:pt x="38119" y="21807"/>
                      <a:pt x="28978" y="31169"/>
                    </a:cubicBezTo>
                    <a:cubicBezTo>
                      <a:pt x="20355" y="40074"/>
                      <a:pt x="19554" y="52702"/>
                      <a:pt x="27423" y="66648"/>
                    </a:cubicBezTo>
                    <a:cubicBezTo>
                      <a:pt x="30344" y="72071"/>
                      <a:pt x="28365" y="78847"/>
                      <a:pt x="22946" y="81787"/>
                    </a:cubicBezTo>
                    <a:cubicBezTo>
                      <a:pt x="19225" y="83794"/>
                      <a:pt x="14701" y="83549"/>
                      <a:pt x="11262" y="81160"/>
                    </a:cubicBezTo>
                    <a:close/>
                  </a:path>
                </a:pathLst>
              </a:custGeom>
              <a:solidFill>
                <a:srgbClr val="DE623C"/>
              </a:solidFill>
              <a:ln w="470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43561B5-7646-47A0-E5F0-4BDDE26BEE0D}"/>
                  </a:ext>
                </a:extLst>
              </p:cNvPr>
              <p:cNvSpPr/>
              <p:nvPr/>
            </p:nvSpPr>
            <p:spPr>
              <a:xfrm>
                <a:off x="8154669" y="1947304"/>
                <a:ext cx="197991" cy="75026"/>
              </a:xfrm>
              <a:custGeom>
                <a:avLst/>
                <a:gdLst>
                  <a:gd name="connsiteX0" fmla="*/ 1102 w 197991"/>
                  <a:gd name="connsiteY0" fmla="*/ 13565 h 75026"/>
                  <a:gd name="connsiteX1" fmla="*/ 4259 w 197991"/>
                  <a:gd name="connsiteY1" fmla="*/ 613 h 75026"/>
                  <a:gd name="connsiteX2" fmla="*/ 11044 w 197991"/>
                  <a:gd name="connsiteY2" fmla="*/ -570 h 75026"/>
                  <a:gd name="connsiteX3" fmla="*/ 98964 w 197991"/>
                  <a:gd name="connsiteY3" fmla="*/ 13235 h 75026"/>
                  <a:gd name="connsiteX4" fmla="*/ 187968 w 197991"/>
                  <a:gd name="connsiteY4" fmla="*/ 15261 h 75026"/>
                  <a:gd name="connsiteX5" fmla="*/ 197721 w 197991"/>
                  <a:gd name="connsiteY5" fmla="*/ 24369 h 75026"/>
                  <a:gd name="connsiteX6" fmla="*/ 195271 w 197991"/>
                  <a:gd name="connsiteY6" fmla="*/ 30998 h 75026"/>
                  <a:gd name="connsiteX7" fmla="*/ 93593 w 197991"/>
                  <a:gd name="connsiteY7" fmla="*/ 73827 h 75026"/>
                  <a:gd name="connsiteX8" fmla="*/ 1102 w 197991"/>
                  <a:gd name="connsiteY8" fmla="*/ 13565 h 7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991" h="75026">
                    <a:moveTo>
                      <a:pt x="1102" y="13565"/>
                    </a:moveTo>
                    <a:cubicBezTo>
                      <a:pt x="-1583" y="9122"/>
                      <a:pt x="-217" y="3322"/>
                      <a:pt x="4259" y="613"/>
                    </a:cubicBezTo>
                    <a:cubicBezTo>
                      <a:pt x="6286" y="-627"/>
                      <a:pt x="8688" y="-1050"/>
                      <a:pt x="11044" y="-570"/>
                    </a:cubicBezTo>
                    <a:cubicBezTo>
                      <a:pt x="40068" y="5701"/>
                      <a:pt x="69422" y="10309"/>
                      <a:pt x="98964" y="13235"/>
                    </a:cubicBezTo>
                    <a:cubicBezTo>
                      <a:pt x="128553" y="15582"/>
                      <a:pt x="158284" y="16255"/>
                      <a:pt x="187968" y="15261"/>
                    </a:cubicBezTo>
                    <a:cubicBezTo>
                      <a:pt x="193150" y="15087"/>
                      <a:pt x="197532" y="19167"/>
                      <a:pt x="197721" y="24369"/>
                    </a:cubicBezTo>
                    <a:cubicBezTo>
                      <a:pt x="197768" y="26810"/>
                      <a:pt x="196920" y="29184"/>
                      <a:pt x="195271" y="30998"/>
                    </a:cubicBezTo>
                    <a:cubicBezTo>
                      <a:pt x="178262" y="49845"/>
                      <a:pt x="144149" y="78115"/>
                      <a:pt x="93593" y="73827"/>
                    </a:cubicBezTo>
                    <a:cubicBezTo>
                      <a:pt x="43036" y="69540"/>
                      <a:pt x="14248" y="35616"/>
                      <a:pt x="1102" y="13565"/>
                    </a:cubicBezTo>
                    <a:close/>
                  </a:path>
                </a:pathLst>
              </a:custGeom>
              <a:solidFill>
                <a:srgbClr val="FFFFFF"/>
              </a:solidFill>
              <a:ln w="470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982B219-B040-9472-0F5D-587888027E81}"/>
                  </a:ext>
                </a:extLst>
              </p:cNvPr>
              <p:cNvSpPr/>
              <p:nvPr/>
            </p:nvSpPr>
            <p:spPr>
              <a:xfrm>
                <a:off x="7124088" y="2209117"/>
                <a:ext cx="819270" cy="378321"/>
              </a:xfrm>
              <a:custGeom>
                <a:avLst/>
                <a:gdLst>
                  <a:gd name="connsiteX0" fmla="*/ 818998 w 819270"/>
                  <a:gd name="connsiteY0" fmla="*/ 15324 h 378321"/>
                  <a:gd name="connsiteX1" fmla="*/ 174535 w 819270"/>
                  <a:gd name="connsiteY1" fmla="*/ 105 h 378321"/>
                  <a:gd name="connsiteX2" fmla="*/ -269 w 819270"/>
                  <a:gd name="connsiteY2" fmla="*/ 206712 h 378321"/>
                  <a:gd name="connsiteX3" fmla="*/ 786582 w 819270"/>
                  <a:gd name="connsiteY3" fmla="*/ 377558 h 378321"/>
                </a:gdLst>
                <a:ahLst/>
                <a:cxnLst>
                  <a:cxn ang="0">
                    <a:pos x="connsiteX0" y="connsiteY0"/>
                  </a:cxn>
                  <a:cxn ang="0">
                    <a:pos x="connsiteX1" y="connsiteY1"/>
                  </a:cxn>
                  <a:cxn ang="0">
                    <a:pos x="connsiteX2" y="connsiteY2"/>
                  </a:cxn>
                  <a:cxn ang="0">
                    <a:pos x="connsiteX3" y="connsiteY3"/>
                  </a:cxn>
                </a:cxnLst>
                <a:rect l="l" t="t" r="r" b="b"/>
                <a:pathLst>
                  <a:path w="819270" h="378321">
                    <a:moveTo>
                      <a:pt x="818998" y="15324"/>
                    </a:moveTo>
                    <a:cubicBezTo>
                      <a:pt x="818998" y="15324"/>
                      <a:pt x="826584" y="-5172"/>
                      <a:pt x="174535" y="105"/>
                    </a:cubicBezTo>
                    <a:lnTo>
                      <a:pt x="-269" y="206712"/>
                    </a:lnTo>
                    <a:cubicBezTo>
                      <a:pt x="180660" y="351785"/>
                      <a:pt x="786582" y="377558"/>
                      <a:pt x="786582" y="377558"/>
                    </a:cubicBezTo>
                    <a:close/>
                  </a:path>
                </a:pathLst>
              </a:custGeom>
              <a:solidFill>
                <a:schemeClr val="accent4"/>
              </a:solidFill>
              <a:ln w="4709"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4E5B6AA-DB44-11CE-4E6D-64033AD329CC}"/>
                  </a:ext>
                </a:extLst>
              </p:cNvPr>
              <p:cNvSpPr/>
              <p:nvPr/>
            </p:nvSpPr>
            <p:spPr>
              <a:xfrm>
                <a:off x="8180305" y="2189206"/>
                <a:ext cx="404591" cy="286140"/>
              </a:xfrm>
              <a:custGeom>
                <a:avLst/>
                <a:gdLst>
                  <a:gd name="connsiteX0" fmla="*/ 0 w 404591"/>
                  <a:gd name="connsiteY0" fmla="*/ 19177 h 286140"/>
                  <a:gd name="connsiteX1" fmla="*/ 205665 w 404591"/>
                  <a:gd name="connsiteY1" fmla="*/ 0 h 286140"/>
                  <a:gd name="connsiteX2" fmla="*/ 404592 w 404591"/>
                  <a:gd name="connsiteY2" fmla="*/ 55457 h 286140"/>
                  <a:gd name="connsiteX3" fmla="*/ 180410 w 404591"/>
                  <a:gd name="connsiteY3" fmla="*/ 286140 h 286140"/>
                  <a:gd name="connsiteX4" fmla="*/ 0 w 404591"/>
                  <a:gd name="connsiteY4" fmla="*/ 19177 h 286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91" h="286140">
                    <a:moveTo>
                      <a:pt x="0" y="19177"/>
                    </a:moveTo>
                    <a:lnTo>
                      <a:pt x="205665" y="0"/>
                    </a:lnTo>
                    <a:lnTo>
                      <a:pt x="404592" y="55457"/>
                    </a:lnTo>
                    <a:lnTo>
                      <a:pt x="180410" y="286140"/>
                    </a:lnTo>
                    <a:lnTo>
                      <a:pt x="0" y="19177"/>
                    </a:lnTo>
                    <a:close/>
                  </a:path>
                </a:pathLst>
              </a:custGeom>
              <a:solidFill>
                <a:srgbClr val="95A6DB"/>
              </a:solidFill>
              <a:ln w="470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50B1D6D-68A1-6D9A-B5F8-10F51D596BAB}"/>
                  </a:ext>
                </a:extLst>
              </p:cNvPr>
              <p:cNvSpPr/>
              <p:nvPr/>
            </p:nvSpPr>
            <p:spPr>
              <a:xfrm>
                <a:off x="8251593" y="2042108"/>
                <a:ext cx="305646" cy="347526"/>
              </a:xfrm>
              <a:custGeom>
                <a:avLst/>
                <a:gdLst>
                  <a:gd name="connsiteX0" fmla="*/ -269 w 305646"/>
                  <a:gd name="connsiteY0" fmla="*/ 271431 h 347526"/>
                  <a:gd name="connsiteX1" fmla="*/ 278709 w 305646"/>
                  <a:gd name="connsiteY1" fmla="*/ 295790 h 347526"/>
                  <a:gd name="connsiteX2" fmla="*/ 305378 w 305646"/>
                  <a:gd name="connsiteY2" fmla="*/ 22088 h 347526"/>
                  <a:gd name="connsiteX3" fmla="*/ 15562 w 305646"/>
                  <a:gd name="connsiteY3" fmla="*/ -763 h 347526"/>
                </a:gdLst>
                <a:ahLst/>
                <a:cxnLst>
                  <a:cxn ang="0">
                    <a:pos x="connsiteX0" y="connsiteY0"/>
                  </a:cxn>
                  <a:cxn ang="0">
                    <a:pos x="connsiteX1" y="connsiteY1"/>
                  </a:cxn>
                  <a:cxn ang="0">
                    <a:pos x="connsiteX2" y="connsiteY2"/>
                  </a:cxn>
                  <a:cxn ang="0">
                    <a:pos x="connsiteX3" y="connsiteY3"/>
                  </a:cxn>
                </a:cxnLst>
                <a:rect l="l" t="t" r="r" b="b"/>
                <a:pathLst>
                  <a:path w="305646" h="347526">
                    <a:moveTo>
                      <a:pt x="-269" y="271431"/>
                    </a:moveTo>
                    <a:cubicBezTo>
                      <a:pt x="83552" y="340221"/>
                      <a:pt x="100655" y="387762"/>
                      <a:pt x="278709" y="295790"/>
                    </a:cubicBezTo>
                    <a:lnTo>
                      <a:pt x="305378" y="22088"/>
                    </a:lnTo>
                    <a:lnTo>
                      <a:pt x="15562" y="-763"/>
                    </a:lnTo>
                    <a:close/>
                  </a:path>
                </a:pathLst>
              </a:custGeom>
              <a:solidFill>
                <a:srgbClr val="F37A50"/>
              </a:solidFill>
              <a:ln w="470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9987D80-35E6-E31D-A2A6-0A9F74A25128}"/>
                  </a:ext>
                </a:extLst>
              </p:cNvPr>
              <p:cNvSpPr/>
              <p:nvPr/>
            </p:nvSpPr>
            <p:spPr>
              <a:xfrm>
                <a:off x="7825704" y="2208430"/>
                <a:ext cx="1019513" cy="1657599"/>
              </a:xfrm>
              <a:custGeom>
                <a:avLst/>
                <a:gdLst>
                  <a:gd name="connsiteX0" fmla="*/ 811742 w 1019513"/>
                  <a:gd name="connsiteY0" fmla="*/ 145676 h 1657599"/>
                  <a:gd name="connsiteX1" fmla="*/ 811742 w 1019513"/>
                  <a:gd name="connsiteY1" fmla="*/ 145676 h 1657599"/>
                  <a:gd name="connsiteX2" fmla="*/ 750773 w 1019513"/>
                  <a:gd name="connsiteY2" fmla="*/ 121552 h 1657599"/>
                  <a:gd name="connsiteX3" fmla="*/ 758924 w 1019513"/>
                  <a:gd name="connsiteY3" fmla="*/ 35517 h 1657599"/>
                  <a:gd name="connsiteX4" fmla="*/ 589869 w 1019513"/>
                  <a:gd name="connsiteY4" fmla="*/ 171260 h 1657599"/>
                  <a:gd name="connsiteX5" fmla="*/ 542140 w 1019513"/>
                  <a:gd name="connsiteY5" fmla="*/ 178846 h 1657599"/>
                  <a:gd name="connsiteX6" fmla="*/ 496531 w 1019513"/>
                  <a:gd name="connsiteY6" fmla="*/ 162874 h 1657599"/>
                  <a:gd name="connsiteX7" fmla="*/ 354332 w 1019513"/>
                  <a:gd name="connsiteY7" fmla="*/ -763 h 1657599"/>
                  <a:gd name="connsiteX8" fmla="*/ 347029 w 1019513"/>
                  <a:gd name="connsiteY8" fmla="*/ 85367 h 1657599"/>
                  <a:gd name="connsiteX9" fmla="*/ 293269 w 1019513"/>
                  <a:gd name="connsiteY9" fmla="*/ 96156 h 1657599"/>
                  <a:gd name="connsiteX10" fmla="*/ 293269 w 1019513"/>
                  <a:gd name="connsiteY10" fmla="*/ 96156 h 1657599"/>
                  <a:gd name="connsiteX11" fmla="*/ 99336 w 1019513"/>
                  <a:gd name="connsiteY11" fmla="*/ 127536 h 1657599"/>
                  <a:gd name="connsiteX12" fmla="*/ 76249 w 1019513"/>
                  <a:gd name="connsiteY12" fmla="*/ 1203920 h 1657599"/>
                  <a:gd name="connsiteX13" fmla="*/ -269 w 1019513"/>
                  <a:gd name="connsiteY13" fmla="*/ 1570111 h 1657599"/>
                  <a:gd name="connsiteX14" fmla="*/ 827714 w 1019513"/>
                  <a:gd name="connsiteY14" fmla="*/ 1638054 h 1657599"/>
                  <a:gd name="connsiteX15" fmla="*/ 818291 w 1019513"/>
                  <a:gd name="connsiteY15" fmla="*/ 1270543 h 1657599"/>
                  <a:gd name="connsiteX16" fmla="*/ 1019244 w 1019513"/>
                  <a:gd name="connsiteY16" fmla="*/ 218613 h 165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9513" h="1657599">
                    <a:moveTo>
                      <a:pt x="811742" y="145676"/>
                    </a:moveTo>
                    <a:lnTo>
                      <a:pt x="811742" y="145676"/>
                    </a:lnTo>
                    <a:lnTo>
                      <a:pt x="750773" y="121552"/>
                    </a:lnTo>
                    <a:lnTo>
                      <a:pt x="758924" y="35517"/>
                    </a:lnTo>
                    <a:lnTo>
                      <a:pt x="589869" y="171260"/>
                    </a:lnTo>
                    <a:lnTo>
                      <a:pt x="542140" y="178846"/>
                    </a:lnTo>
                    <a:lnTo>
                      <a:pt x="496531" y="162874"/>
                    </a:lnTo>
                    <a:lnTo>
                      <a:pt x="354332" y="-763"/>
                    </a:lnTo>
                    <a:lnTo>
                      <a:pt x="347029" y="85367"/>
                    </a:lnTo>
                    <a:lnTo>
                      <a:pt x="293269" y="96156"/>
                    </a:lnTo>
                    <a:lnTo>
                      <a:pt x="293269" y="96156"/>
                    </a:lnTo>
                    <a:lnTo>
                      <a:pt x="99336" y="127536"/>
                    </a:lnTo>
                    <a:lnTo>
                      <a:pt x="76249" y="1203920"/>
                    </a:lnTo>
                    <a:lnTo>
                      <a:pt x="-269" y="1570111"/>
                    </a:lnTo>
                    <a:cubicBezTo>
                      <a:pt x="257083" y="1655723"/>
                      <a:pt x="544826" y="1677067"/>
                      <a:pt x="827714" y="1638054"/>
                    </a:cubicBezTo>
                    <a:lnTo>
                      <a:pt x="818291" y="1270543"/>
                    </a:lnTo>
                    <a:lnTo>
                      <a:pt x="1019244" y="218613"/>
                    </a:lnTo>
                    <a:close/>
                  </a:path>
                </a:pathLst>
              </a:custGeom>
              <a:solidFill>
                <a:schemeClr val="accent1">
                  <a:lumMod val="75000"/>
                  <a:lumOff val="25000"/>
                </a:schemeClr>
              </a:solidFill>
              <a:ln w="4709"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84B83EC-E753-415B-656E-5D09AEADC7F1}"/>
                  </a:ext>
                </a:extLst>
              </p:cNvPr>
              <p:cNvSpPr/>
              <p:nvPr/>
            </p:nvSpPr>
            <p:spPr>
              <a:xfrm>
                <a:off x="8209471" y="2496785"/>
                <a:ext cx="184791" cy="915244"/>
              </a:xfrm>
              <a:custGeom>
                <a:avLst/>
                <a:gdLst>
                  <a:gd name="connsiteX0" fmla="*/ 121467 w 184791"/>
                  <a:gd name="connsiteY0" fmla="*/ 0 h 915244"/>
                  <a:gd name="connsiteX1" fmla="*/ 0 w 184791"/>
                  <a:gd name="connsiteY1" fmla="*/ 821811 h 915244"/>
                  <a:gd name="connsiteX2" fmla="*/ 67282 w 184791"/>
                  <a:gd name="connsiteY2" fmla="*/ 915244 h 915244"/>
                  <a:gd name="connsiteX3" fmla="*/ 154967 w 184791"/>
                  <a:gd name="connsiteY3" fmla="*/ 847867 h 915244"/>
                  <a:gd name="connsiteX4" fmla="*/ 184792 w 184791"/>
                  <a:gd name="connsiteY4" fmla="*/ 6785 h 915244"/>
                  <a:gd name="connsiteX5" fmla="*/ 121467 w 184791"/>
                  <a:gd name="connsiteY5" fmla="*/ 0 h 9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791" h="915244">
                    <a:moveTo>
                      <a:pt x="121467" y="0"/>
                    </a:moveTo>
                    <a:lnTo>
                      <a:pt x="0" y="821811"/>
                    </a:lnTo>
                    <a:lnTo>
                      <a:pt x="67282" y="915244"/>
                    </a:lnTo>
                    <a:lnTo>
                      <a:pt x="154967" y="847867"/>
                    </a:lnTo>
                    <a:lnTo>
                      <a:pt x="184792" y="6785"/>
                    </a:lnTo>
                    <a:lnTo>
                      <a:pt x="121467" y="0"/>
                    </a:lnTo>
                    <a:close/>
                  </a:path>
                </a:pathLst>
              </a:custGeom>
              <a:solidFill>
                <a:schemeClr val="accent1"/>
              </a:solidFill>
              <a:ln w="4709"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1610179-E13D-B010-313C-90A1B5600FF3}"/>
                  </a:ext>
                </a:extLst>
              </p:cNvPr>
              <p:cNvSpPr/>
              <p:nvPr/>
            </p:nvSpPr>
            <p:spPr>
              <a:xfrm>
                <a:off x="8323729" y="2388039"/>
                <a:ext cx="89615" cy="117179"/>
              </a:xfrm>
              <a:custGeom>
                <a:avLst/>
                <a:gdLst>
                  <a:gd name="connsiteX0" fmla="*/ 0 w 89615"/>
                  <a:gd name="connsiteY0" fmla="*/ 11685 h 117179"/>
                  <a:gd name="connsiteX1" fmla="*/ 44384 w 89615"/>
                  <a:gd name="connsiteY1" fmla="*/ 0 h 117179"/>
                  <a:gd name="connsiteX2" fmla="*/ 89616 w 89615"/>
                  <a:gd name="connsiteY2" fmla="*/ 19742 h 117179"/>
                  <a:gd name="connsiteX3" fmla="*/ 70487 w 89615"/>
                  <a:gd name="connsiteY3" fmla="*/ 117179 h 117179"/>
                  <a:gd name="connsiteX4" fmla="*/ 6832 w 89615"/>
                  <a:gd name="connsiteY4" fmla="*/ 111478 h 117179"/>
                  <a:gd name="connsiteX5" fmla="*/ 0 w 89615"/>
                  <a:gd name="connsiteY5" fmla="*/ 11685 h 11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15" h="117179">
                    <a:moveTo>
                      <a:pt x="0" y="11685"/>
                    </a:moveTo>
                    <a:lnTo>
                      <a:pt x="44384" y="0"/>
                    </a:lnTo>
                    <a:lnTo>
                      <a:pt x="89616" y="19742"/>
                    </a:lnTo>
                    <a:lnTo>
                      <a:pt x="70487" y="117179"/>
                    </a:lnTo>
                    <a:lnTo>
                      <a:pt x="6832" y="111478"/>
                    </a:lnTo>
                    <a:lnTo>
                      <a:pt x="0" y="11685"/>
                    </a:lnTo>
                    <a:close/>
                  </a:path>
                </a:pathLst>
              </a:custGeom>
              <a:solidFill>
                <a:srgbClr val="2C2858"/>
              </a:solidFill>
              <a:ln w="4709"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FB9B744-BAF2-4AC8-64A0-CE4707AA4D70}"/>
                  </a:ext>
                </a:extLst>
              </p:cNvPr>
              <p:cNvSpPr/>
              <p:nvPr/>
            </p:nvSpPr>
            <p:spPr>
              <a:xfrm>
                <a:off x="7680113" y="2215309"/>
                <a:ext cx="497365" cy="1631937"/>
              </a:xfrm>
              <a:custGeom>
                <a:avLst/>
                <a:gdLst>
                  <a:gd name="connsiteX0" fmla="*/ 497096 w 497365"/>
                  <a:gd name="connsiteY0" fmla="*/ -763 h 1631937"/>
                  <a:gd name="connsiteX1" fmla="*/ 466612 w 497365"/>
                  <a:gd name="connsiteY1" fmla="*/ 991941 h 1631937"/>
                  <a:gd name="connsiteX2" fmla="*/ 335203 w 497365"/>
                  <a:gd name="connsiteY2" fmla="*/ 1631174 h 1631937"/>
                  <a:gd name="connsiteX3" fmla="*/ -269 w 497365"/>
                  <a:gd name="connsiteY3" fmla="*/ 1488740 h 1631937"/>
                  <a:gd name="connsiteX4" fmla="*/ 163368 w 497365"/>
                  <a:gd name="connsiteY4" fmla="*/ 1007537 h 1631937"/>
                  <a:gd name="connsiteX5" fmla="*/ 219296 w 497365"/>
                  <a:gd name="connsiteY5" fmla="*/ 1875 h 163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365" h="1631937">
                    <a:moveTo>
                      <a:pt x="497096" y="-763"/>
                    </a:moveTo>
                    <a:lnTo>
                      <a:pt x="466612" y="991941"/>
                    </a:lnTo>
                    <a:lnTo>
                      <a:pt x="335203" y="1631174"/>
                    </a:lnTo>
                    <a:cubicBezTo>
                      <a:pt x="335203" y="1631174"/>
                      <a:pt x="127418" y="1610254"/>
                      <a:pt x="-269" y="1488740"/>
                    </a:cubicBezTo>
                    <a:lnTo>
                      <a:pt x="163368" y="1007537"/>
                    </a:lnTo>
                    <a:lnTo>
                      <a:pt x="219296" y="1875"/>
                    </a:lnTo>
                    <a:close/>
                  </a:path>
                </a:pathLst>
              </a:custGeom>
              <a:solidFill>
                <a:schemeClr val="accent4"/>
              </a:solidFill>
              <a:ln w="4709"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A276FEB-C75B-B02F-EC59-EFBC156B12B6}"/>
                  </a:ext>
                </a:extLst>
              </p:cNvPr>
              <p:cNvSpPr/>
              <p:nvPr/>
            </p:nvSpPr>
            <p:spPr>
              <a:xfrm>
                <a:off x="7995937" y="2215262"/>
                <a:ext cx="181541" cy="979417"/>
              </a:xfrm>
              <a:custGeom>
                <a:avLst/>
                <a:gdLst>
                  <a:gd name="connsiteX0" fmla="*/ 181541 w 181541"/>
                  <a:gd name="connsiteY0" fmla="*/ 0 h 979417"/>
                  <a:gd name="connsiteX1" fmla="*/ 151245 w 181541"/>
                  <a:gd name="connsiteY1" fmla="*/ 979417 h 979417"/>
                  <a:gd name="connsiteX2" fmla="*/ 0 w 181541"/>
                  <a:gd name="connsiteY2" fmla="*/ 228846 h 979417"/>
                  <a:gd name="connsiteX3" fmla="*/ 181541 w 181541"/>
                  <a:gd name="connsiteY3" fmla="*/ 0 h 979417"/>
                </a:gdLst>
                <a:ahLst/>
                <a:cxnLst>
                  <a:cxn ang="0">
                    <a:pos x="connsiteX0" y="connsiteY0"/>
                  </a:cxn>
                  <a:cxn ang="0">
                    <a:pos x="connsiteX1" y="connsiteY1"/>
                  </a:cxn>
                  <a:cxn ang="0">
                    <a:pos x="connsiteX2" y="connsiteY2"/>
                  </a:cxn>
                  <a:cxn ang="0">
                    <a:pos x="connsiteX3" y="connsiteY3"/>
                  </a:cxn>
                </a:cxnLst>
                <a:rect l="l" t="t" r="r" b="b"/>
                <a:pathLst>
                  <a:path w="181541" h="979417">
                    <a:moveTo>
                      <a:pt x="181541" y="0"/>
                    </a:moveTo>
                    <a:lnTo>
                      <a:pt x="151245" y="979417"/>
                    </a:lnTo>
                    <a:lnTo>
                      <a:pt x="0" y="228846"/>
                    </a:lnTo>
                    <a:lnTo>
                      <a:pt x="181541" y="0"/>
                    </a:lnTo>
                    <a:close/>
                  </a:path>
                </a:pathLst>
              </a:custGeom>
              <a:solidFill>
                <a:schemeClr val="accent3">
                  <a:lumMod val="60000"/>
                  <a:lumOff val="40000"/>
                </a:schemeClr>
              </a:solidFill>
              <a:ln w="4709"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6B3F301-DA99-2D8F-9E71-7A5E6957C013}"/>
                  </a:ext>
                </a:extLst>
              </p:cNvPr>
              <p:cNvSpPr/>
              <p:nvPr/>
            </p:nvSpPr>
            <p:spPr>
              <a:xfrm>
                <a:off x="8330608" y="2278776"/>
                <a:ext cx="522902" cy="1619393"/>
              </a:xfrm>
              <a:custGeom>
                <a:avLst/>
                <a:gdLst>
                  <a:gd name="connsiteX0" fmla="*/ 269569 w 522902"/>
                  <a:gd name="connsiteY0" fmla="*/ -763 h 1619393"/>
                  <a:gd name="connsiteX1" fmla="*/ -269 w 522902"/>
                  <a:gd name="connsiteY1" fmla="*/ 1608653 h 1619393"/>
                  <a:gd name="connsiteX2" fmla="*/ 505059 w 522902"/>
                  <a:gd name="connsiteY2" fmla="*/ 1555835 h 1619393"/>
                  <a:gd name="connsiteX3" fmla="*/ 424960 w 522902"/>
                  <a:gd name="connsiteY3" fmla="*/ 1026760 h 1619393"/>
                  <a:gd name="connsiteX4" fmla="*/ 522633 w 522902"/>
                  <a:gd name="connsiteY4" fmla="*/ 128572 h 1619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2" h="1619393">
                    <a:moveTo>
                      <a:pt x="269569" y="-763"/>
                    </a:moveTo>
                    <a:lnTo>
                      <a:pt x="-269" y="1608653"/>
                    </a:lnTo>
                    <a:cubicBezTo>
                      <a:pt x="-269" y="1608653"/>
                      <a:pt x="357819" y="1652660"/>
                      <a:pt x="505059" y="1555835"/>
                    </a:cubicBezTo>
                    <a:lnTo>
                      <a:pt x="424960" y="1026760"/>
                    </a:lnTo>
                    <a:lnTo>
                      <a:pt x="522633" y="128572"/>
                    </a:lnTo>
                    <a:close/>
                  </a:path>
                </a:pathLst>
              </a:custGeom>
              <a:solidFill>
                <a:schemeClr val="accent4"/>
              </a:solidFill>
              <a:ln w="4709"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381425-4D8B-3919-DA82-D168305BA56C}"/>
                  </a:ext>
                </a:extLst>
              </p:cNvPr>
              <p:cNvSpPr/>
              <p:nvPr/>
            </p:nvSpPr>
            <p:spPr>
              <a:xfrm>
                <a:off x="8442746" y="2278775"/>
                <a:ext cx="282418" cy="943325"/>
              </a:xfrm>
              <a:custGeom>
                <a:avLst/>
                <a:gdLst>
                  <a:gd name="connsiteX0" fmla="*/ 157700 w 282418"/>
                  <a:gd name="connsiteY0" fmla="*/ 0 h 943325"/>
                  <a:gd name="connsiteX1" fmla="*/ 0 w 282418"/>
                  <a:gd name="connsiteY1" fmla="*/ 943326 h 943325"/>
                  <a:gd name="connsiteX2" fmla="*/ 282418 w 282418"/>
                  <a:gd name="connsiteY2" fmla="*/ 231626 h 943325"/>
                  <a:gd name="connsiteX3" fmla="*/ 157700 w 282418"/>
                  <a:gd name="connsiteY3" fmla="*/ 0 h 943325"/>
                </a:gdLst>
                <a:ahLst/>
                <a:cxnLst>
                  <a:cxn ang="0">
                    <a:pos x="connsiteX0" y="connsiteY0"/>
                  </a:cxn>
                  <a:cxn ang="0">
                    <a:pos x="connsiteX1" y="connsiteY1"/>
                  </a:cxn>
                  <a:cxn ang="0">
                    <a:pos x="connsiteX2" y="connsiteY2"/>
                  </a:cxn>
                  <a:cxn ang="0">
                    <a:pos x="connsiteX3" y="connsiteY3"/>
                  </a:cxn>
                </a:cxnLst>
                <a:rect l="l" t="t" r="r" b="b"/>
                <a:pathLst>
                  <a:path w="282418" h="943325">
                    <a:moveTo>
                      <a:pt x="157700" y="0"/>
                    </a:moveTo>
                    <a:lnTo>
                      <a:pt x="0" y="943326"/>
                    </a:lnTo>
                    <a:lnTo>
                      <a:pt x="282418" y="231626"/>
                    </a:lnTo>
                    <a:lnTo>
                      <a:pt x="157700" y="0"/>
                    </a:lnTo>
                    <a:close/>
                  </a:path>
                </a:pathLst>
              </a:custGeom>
              <a:solidFill>
                <a:schemeClr val="accent3">
                  <a:lumMod val="60000"/>
                  <a:lumOff val="40000"/>
                </a:schemeClr>
              </a:solidFill>
              <a:ln w="4709"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6DCF048-8AD7-B4A0-D088-941FCDD11BB4}"/>
                  </a:ext>
                </a:extLst>
              </p:cNvPr>
              <p:cNvSpPr/>
              <p:nvPr/>
            </p:nvSpPr>
            <p:spPr>
              <a:xfrm>
                <a:off x="6814198" y="966362"/>
                <a:ext cx="245939" cy="800724"/>
              </a:xfrm>
              <a:custGeom>
                <a:avLst/>
                <a:gdLst>
                  <a:gd name="connsiteX0" fmla="*/ 2938 w 245939"/>
                  <a:gd name="connsiteY0" fmla="*/ 365215 h 800724"/>
                  <a:gd name="connsiteX1" fmla="*/ 85251 w 245939"/>
                  <a:gd name="connsiteY1" fmla="*/ 496624 h 800724"/>
                  <a:gd name="connsiteX2" fmla="*/ 82895 w 245939"/>
                  <a:gd name="connsiteY2" fmla="*/ 799962 h 800724"/>
                  <a:gd name="connsiteX3" fmla="*/ 236967 w 245939"/>
                  <a:gd name="connsiteY3" fmla="*/ 626006 h 800724"/>
                  <a:gd name="connsiteX4" fmla="*/ 229476 w 245939"/>
                  <a:gd name="connsiteY4" fmla="*/ 407573 h 800724"/>
                  <a:gd name="connsiteX5" fmla="*/ 237109 w 245939"/>
                  <a:gd name="connsiteY5" fmla="*/ 361540 h 800724"/>
                  <a:gd name="connsiteX6" fmla="*/ 231972 w 245939"/>
                  <a:gd name="connsiteY6" fmla="*/ 240826 h 800724"/>
                  <a:gd name="connsiteX7" fmla="*/ 161297 w 245939"/>
                  <a:gd name="connsiteY7" fmla="*/ 531 h 800724"/>
                  <a:gd name="connsiteX8" fmla="*/ 121484 w 245939"/>
                  <a:gd name="connsiteY8" fmla="*/ 112528 h 800724"/>
                  <a:gd name="connsiteX9" fmla="*/ 140331 w 245939"/>
                  <a:gd name="connsiteY9" fmla="*/ 236021 h 800724"/>
                  <a:gd name="connsiteX10" fmla="*/ 50290 w 245939"/>
                  <a:gd name="connsiteY10" fmla="*/ 246716 h 800724"/>
                  <a:gd name="connsiteX11" fmla="*/ 2938 w 245939"/>
                  <a:gd name="connsiteY11" fmla="*/ 365215 h 80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5939" h="800724">
                    <a:moveTo>
                      <a:pt x="2938" y="365215"/>
                    </a:moveTo>
                    <a:cubicBezTo>
                      <a:pt x="17073" y="415394"/>
                      <a:pt x="21784" y="469579"/>
                      <a:pt x="85251" y="496624"/>
                    </a:cubicBezTo>
                    <a:cubicBezTo>
                      <a:pt x="85251" y="496624"/>
                      <a:pt x="75827" y="663276"/>
                      <a:pt x="82895" y="799962"/>
                    </a:cubicBezTo>
                    <a:cubicBezTo>
                      <a:pt x="82895" y="799962"/>
                      <a:pt x="237014" y="626148"/>
                      <a:pt x="236967" y="626006"/>
                    </a:cubicBezTo>
                    <a:cubicBezTo>
                      <a:pt x="228156" y="570927"/>
                      <a:pt x="220994" y="466704"/>
                      <a:pt x="229476" y="407573"/>
                    </a:cubicBezTo>
                    <a:cubicBezTo>
                      <a:pt x="231690" y="392213"/>
                      <a:pt x="234706" y="376947"/>
                      <a:pt x="237109" y="361540"/>
                    </a:cubicBezTo>
                    <a:cubicBezTo>
                      <a:pt x="243752" y="324176"/>
                      <a:pt x="254730" y="285917"/>
                      <a:pt x="231972" y="240826"/>
                    </a:cubicBezTo>
                    <a:cubicBezTo>
                      <a:pt x="144006" y="66494"/>
                      <a:pt x="173595" y="9248"/>
                      <a:pt x="161297" y="531"/>
                    </a:cubicBezTo>
                    <a:cubicBezTo>
                      <a:pt x="141603" y="-8186"/>
                      <a:pt x="95334" y="26916"/>
                      <a:pt x="121484" y="112528"/>
                    </a:cubicBezTo>
                    <a:cubicBezTo>
                      <a:pt x="146833" y="195359"/>
                      <a:pt x="140331" y="236021"/>
                      <a:pt x="140331" y="236021"/>
                    </a:cubicBezTo>
                    <a:cubicBezTo>
                      <a:pt x="140331" y="236021"/>
                      <a:pt x="73849" y="223488"/>
                      <a:pt x="50290" y="246716"/>
                    </a:cubicBezTo>
                    <a:cubicBezTo>
                      <a:pt x="40160" y="257553"/>
                      <a:pt x="-13836" y="306507"/>
                      <a:pt x="2938" y="365215"/>
                    </a:cubicBezTo>
                    <a:close/>
                  </a:path>
                </a:pathLst>
              </a:custGeom>
              <a:solidFill>
                <a:srgbClr val="F37A50"/>
              </a:solidFill>
              <a:ln w="470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639F42A-C984-F8CF-0115-8D2944A317B6}"/>
                  </a:ext>
                </a:extLst>
              </p:cNvPr>
              <p:cNvSpPr/>
              <p:nvPr/>
            </p:nvSpPr>
            <p:spPr>
              <a:xfrm>
                <a:off x="6853166" y="1523776"/>
                <a:ext cx="451936" cy="906260"/>
              </a:xfrm>
              <a:custGeom>
                <a:avLst/>
                <a:gdLst>
                  <a:gd name="connsiteX0" fmla="*/ -269 w 451936"/>
                  <a:gd name="connsiteY0" fmla="*/ 42631 h 906260"/>
                  <a:gd name="connsiteX1" fmla="*/ 206715 w 451936"/>
                  <a:gd name="connsiteY1" fmla="*/ -763 h 906260"/>
                  <a:gd name="connsiteX2" fmla="*/ 440462 w 451936"/>
                  <a:gd name="connsiteY2" fmla="*/ 818127 h 906260"/>
                  <a:gd name="connsiteX3" fmla="*/ 206715 w 451936"/>
                  <a:gd name="connsiteY3" fmla="*/ 838198 h 906260"/>
                  <a:gd name="connsiteX4" fmla="*/ -269 w 451936"/>
                  <a:gd name="connsiteY4" fmla="*/ 42631 h 906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936" h="906260">
                    <a:moveTo>
                      <a:pt x="-269" y="42631"/>
                    </a:moveTo>
                    <a:cubicBezTo>
                      <a:pt x="89536" y="12712"/>
                      <a:pt x="136841" y="-763"/>
                      <a:pt x="206715" y="-763"/>
                    </a:cubicBezTo>
                    <a:cubicBezTo>
                      <a:pt x="371860" y="491372"/>
                      <a:pt x="489416" y="676823"/>
                      <a:pt x="440462" y="818127"/>
                    </a:cubicBezTo>
                    <a:cubicBezTo>
                      <a:pt x="399518" y="935919"/>
                      <a:pt x="269993" y="926495"/>
                      <a:pt x="206715" y="838198"/>
                    </a:cubicBezTo>
                    <a:cubicBezTo>
                      <a:pt x="123130" y="721773"/>
                      <a:pt x="49204" y="279440"/>
                      <a:pt x="-269" y="42631"/>
                    </a:cubicBezTo>
                    <a:close/>
                  </a:path>
                </a:pathLst>
              </a:custGeom>
              <a:solidFill>
                <a:schemeClr val="accent4"/>
              </a:solidFill>
              <a:ln w="470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B3F94FA-7623-252C-E76F-AB6C6A5C658D}"/>
                  </a:ext>
                </a:extLst>
              </p:cNvPr>
              <p:cNvSpPr/>
              <p:nvPr/>
            </p:nvSpPr>
            <p:spPr>
              <a:xfrm>
                <a:off x="8756026" y="2408111"/>
                <a:ext cx="1235920" cy="1352487"/>
              </a:xfrm>
              <a:custGeom>
                <a:avLst/>
                <a:gdLst>
                  <a:gd name="connsiteX0" fmla="*/ 97673 w 1235920"/>
                  <a:gd name="connsiteY0" fmla="*/ 0 h 1352487"/>
                  <a:gd name="connsiteX1" fmla="*/ 617936 w 1235920"/>
                  <a:gd name="connsiteY1" fmla="*/ 813990 h 1352487"/>
                  <a:gd name="connsiteX2" fmla="*/ 1235921 w 1235920"/>
                  <a:gd name="connsiteY2" fmla="*/ 1162890 h 1352487"/>
                  <a:gd name="connsiteX3" fmla="*/ 1045427 w 1235920"/>
                  <a:gd name="connsiteY3" fmla="*/ 1352488 h 1352487"/>
                  <a:gd name="connsiteX4" fmla="*/ 425464 w 1235920"/>
                  <a:gd name="connsiteY4" fmla="*/ 1080765 h 1352487"/>
                  <a:gd name="connsiteX5" fmla="*/ 0 w 1235920"/>
                  <a:gd name="connsiteY5" fmla="*/ 480450 h 1352487"/>
                  <a:gd name="connsiteX6" fmla="*/ 97673 w 1235920"/>
                  <a:gd name="connsiteY6" fmla="*/ 0 h 1352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920" h="1352487">
                    <a:moveTo>
                      <a:pt x="97673" y="0"/>
                    </a:moveTo>
                    <a:lnTo>
                      <a:pt x="617936" y="813990"/>
                    </a:lnTo>
                    <a:lnTo>
                      <a:pt x="1235921" y="1162890"/>
                    </a:lnTo>
                    <a:lnTo>
                      <a:pt x="1045427" y="1352488"/>
                    </a:lnTo>
                    <a:lnTo>
                      <a:pt x="425464" y="1080765"/>
                    </a:lnTo>
                    <a:lnTo>
                      <a:pt x="0" y="480450"/>
                    </a:lnTo>
                    <a:lnTo>
                      <a:pt x="97673" y="0"/>
                    </a:lnTo>
                    <a:close/>
                  </a:path>
                </a:pathLst>
              </a:custGeom>
              <a:solidFill>
                <a:schemeClr val="accent4"/>
              </a:solidFill>
              <a:ln w="470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E7CD620-720A-8AA9-08DB-3FE107A391D3}"/>
                  </a:ext>
                </a:extLst>
              </p:cNvPr>
              <p:cNvSpPr/>
              <p:nvPr/>
            </p:nvSpPr>
            <p:spPr>
              <a:xfrm>
                <a:off x="8137994" y="2208524"/>
                <a:ext cx="230118" cy="276575"/>
              </a:xfrm>
              <a:custGeom>
                <a:avLst/>
                <a:gdLst>
                  <a:gd name="connsiteX0" fmla="*/ 229849 w 230118"/>
                  <a:gd name="connsiteY0" fmla="*/ 178752 h 276575"/>
                  <a:gd name="connsiteX1" fmla="*/ 82939 w 230118"/>
                  <a:gd name="connsiteY1" fmla="*/ 275813 h 276575"/>
                  <a:gd name="connsiteX2" fmla="*/ -269 w 230118"/>
                  <a:gd name="connsiteY2" fmla="*/ 55777 h 276575"/>
                  <a:gd name="connsiteX3" fmla="*/ 42136 w 230118"/>
                  <a:gd name="connsiteY3" fmla="*/ -763 h 276575"/>
                </a:gdLst>
                <a:ahLst/>
                <a:cxnLst>
                  <a:cxn ang="0">
                    <a:pos x="connsiteX0" y="connsiteY0"/>
                  </a:cxn>
                  <a:cxn ang="0">
                    <a:pos x="connsiteX1" y="connsiteY1"/>
                  </a:cxn>
                  <a:cxn ang="0">
                    <a:pos x="connsiteX2" y="connsiteY2"/>
                  </a:cxn>
                  <a:cxn ang="0">
                    <a:pos x="connsiteX3" y="connsiteY3"/>
                  </a:cxn>
                </a:cxnLst>
                <a:rect l="l" t="t" r="r" b="b"/>
                <a:pathLst>
                  <a:path w="230118" h="276575">
                    <a:moveTo>
                      <a:pt x="229849" y="178752"/>
                    </a:moveTo>
                    <a:cubicBezTo>
                      <a:pt x="229849" y="178752"/>
                      <a:pt x="153332" y="256023"/>
                      <a:pt x="82939" y="275813"/>
                    </a:cubicBezTo>
                    <a:lnTo>
                      <a:pt x="-269" y="55777"/>
                    </a:lnTo>
                    <a:lnTo>
                      <a:pt x="42136" y="-763"/>
                    </a:lnTo>
                    <a:close/>
                  </a:path>
                </a:pathLst>
              </a:custGeom>
              <a:solidFill>
                <a:schemeClr val="bg1"/>
              </a:solidFill>
              <a:ln w="470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12CBE3A-D90B-30BC-4F15-A736CC1CE731}"/>
                  </a:ext>
                </a:extLst>
              </p:cNvPr>
              <p:cNvSpPr/>
              <p:nvPr/>
            </p:nvSpPr>
            <p:spPr>
              <a:xfrm>
                <a:off x="8368113" y="2244710"/>
                <a:ext cx="248305" cy="264984"/>
              </a:xfrm>
              <a:custGeom>
                <a:avLst/>
                <a:gdLst>
                  <a:gd name="connsiteX0" fmla="*/ -269 w 248305"/>
                  <a:gd name="connsiteY0" fmla="*/ 142566 h 264984"/>
                  <a:gd name="connsiteX1" fmla="*/ 126946 w 248305"/>
                  <a:gd name="connsiteY1" fmla="*/ 264222 h 264984"/>
                  <a:gd name="connsiteX2" fmla="*/ 248037 w 248305"/>
                  <a:gd name="connsiteY2" fmla="*/ 63127 h 264984"/>
                  <a:gd name="connsiteX3" fmla="*/ 216421 w 248305"/>
                  <a:gd name="connsiteY3" fmla="*/ -763 h 264984"/>
                </a:gdLst>
                <a:ahLst/>
                <a:cxnLst>
                  <a:cxn ang="0">
                    <a:pos x="connsiteX0" y="connsiteY0"/>
                  </a:cxn>
                  <a:cxn ang="0">
                    <a:pos x="connsiteX1" y="connsiteY1"/>
                  </a:cxn>
                  <a:cxn ang="0">
                    <a:pos x="connsiteX2" y="connsiteY2"/>
                  </a:cxn>
                  <a:cxn ang="0">
                    <a:pos x="connsiteX3" y="connsiteY3"/>
                  </a:cxn>
                </a:cxnLst>
                <a:rect l="l" t="t" r="r" b="b"/>
                <a:pathLst>
                  <a:path w="248305" h="264984">
                    <a:moveTo>
                      <a:pt x="-269" y="142566"/>
                    </a:moveTo>
                    <a:cubicBezTo>
                      <a:pt x="31676" y="192793"/>
                      <a:pt x="75354" y="234538"/>
                      <a:pt x="126946" y="264222"/>
                    </a:cubicBezTo>
                    <a:lnTo>
                      <a:pt x="248037" y="63127"/>
                    </a:lnTo>
                    <a:lnTo>
                      <a:pt x="216421" y="-763"/>
                    </a:lnTo>
                    <a:close/>
                  </a:path>
                </a:pathLst>
              </a:custGeom>
              <a:solidFill>
                <a:schemeClr val="bg1"/>
              </a:solidFill>
              <a:ln w="4709" cap="flat">
                <a:noFill/>
                <a:prstDash val="solid"/>
                <a:miter/>
              </a:ln>
            </p:spPr>
            <p:txBody>
              <a:bodyPr rtlCol="0" anchor="ctr"/>
              <a:lstStyle/>
              <a:p>
                <a:endParaRPr lang="en-US"/>
              </a:p>
            </p:txBody>
          </p:sp>
          <p:grpSp>
            <p:nvGrpSpPr>
              <p:cNvPr id="61" name="Graphic 2">
                <a:extLst>
                  <a:ext uri="{FF2B5EF4-FFF2-40B4-BE49-F238E27FC236}">
                    <a16:creationId xmlns:a16="http://schemas.microsoft.com/office/drawing/2014/main" id="{01B14753-168D-EABA-B501-20369D19AD40}"/>
                  </a:ext>
                </a:extLst>
              </p:cNvPr>
              <p:cNvGrpSpPr/>
              <p:nvPr/>
            </p:nvGrpSpPr>
            <p:grpSpPr>
              <a:xfrm>
                <a:off x="4198323" y="4445159"/>
                <a:ext cx="4929265" cy="2093351"/>
                <a:chOff x="4198323" y="4445159"/>
                <a:chExt cx="4929265" cy="2093351"/>
              </a:xfrm>
              <a:solidFill>
                <a:schemeClr val="bg1">
                  <a:lumMod val="65000"/>
                </a:schemeClr>
              </a:solidFill>
            </p:grpSpPr>
            <p:sp>
              <p:nvSpPr>
                <p:cNvPr id="163" name="Freeform: Shape 162">
                  <a:extLst>
                    <a:ext uri="{FF2B5EF4-FFF2-40B4-BE49-F238E27FC236}">
                      <a16:creationId xmlns:a16="http://schemas.microsoft.com/office/drawing/2014/main" id="{86EBDE1E-8405-C56A-90BB-1E82CE259DD3}"/>
                    </a:ext>
                  </a:extLst>
                </p:cNvPr>
                <p:cNvSpPr/>
                <p:nvPr/>
              </p:nvSpPr>
              <p:spPr>
                <a:xfrm>
                  <a:off x="4198323" y="4445159"/>
                  <a:ext cx="4929265" cy="260178"/>
                </a:xfrm>
                <a:custGeom>
                  <a:avLst/>
                  <a:gdLst>
                    <a:gd name="connsiteX0" fmla="*/ 4735818 w 4929265"/>
                    <a:gd name="connsiteY0" fmla="*/ 259416 h 260178"/>
                    <a:gd name="connsiteX1" fmla="*/ 192910 w 4929265"/>
                    <a:gd name="connsiteY1" fmla="*/ 259416 h 260178"/>
                    <a:gd name="connsiteX2" fmla="*/ -269 w 4929265"/>
                    <a:gd name="connsiteY2" fmla="*/ 129326 h 260178"/>
                    <a:gd name="connsiteX3" fmla="*/ -269 w 4929265"/>
                    <a:gd name="connsiteY3" fmla="*/ 129326 h 260178"/>
                    <a:gd name="connsiteX4" fmla="*/ 192910 w 4929265"/>
                    <a:gd name="connsiteY4" fmla="*/ -763 h 260178"/>
                    <a:gd name="connsiteX5" fmla="*/ 4735818 w 4929265"/>
                    <a:gd name="connsiteY5" fmla="*/ -763 h 260178"/>
                    <a:gd name="connsiteX6" fmla="*/ 4928997 w 4929265"/>
                    <a:gd name="connsiteY6" fmla="*/ 129326 h 260178"/>
                    <a:gd name="connsiteX7" fmla="*/ 4928997 w 4929265"/>
                    <a:gd name="connsiteY7" fmla="*/ 129326 h 260178"/>
                    <a:gd name="connsiteX8" fmla="*/ 4735818 w 4929265"/>
                    <a:gd name="connsiteY8" fmla="*/ 259416 h 26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9265" h="260178">
                      <a:moveTo>
                        <a:pt x="4735818" y="259416"/>
                      </a:moveTo>
                      <a:lnTo>
                        <a:pt x="192910" y="259416"/>
                      </a:lnTo>
                      <a:cubicBezTo>
                        <a:pt x="86143" y="259416"/>
                        <a:pt x="-269" y="201179"/>
                        <a:pt x="-269" y="129326"/>
                      </a:cubicBezTo>
                      <a:lnTo>
                        <a:pt x="-269" y="129326"/>
                      </a:lnTo>
                      <a:cubicBezTo>
                        <a:pt x="-269" y="57473"/>
                        <a:pt x="86285" y="-763"/>
                        <a:pt x="192910" y="-763"/>
                      </a:cubicBezTo>
                      <a:lnTo>
                        <a:pt x="4735818" y="-763"/>
                      </a:lnTo>
                      <a:cubicBezTo>
                        <a:pt x="4842584" y="-763"/>
                        <a:pt x="4928997" y="57473"/>
                        <a:pt x="4928997" y="129326"/>
                      </a:cubicBezTo>
                      <a:lnTo>
                        <a:pt x="4928997" y="129326"/>
                      </a:lnTo>
                      <a:cubicBezTo>
                        <a:pt x="4929185" y="201179"/>
                        <a:pt x="4842584" y="259416"/>
                        <a:pt x="4735818" y="259416"/>
                      </a:cubicBezTo>
                      <a:close/>
                    </a:path>
                  </a:pathLst>
                </a:custGeom>
                <a:grpFill/>
                <a:ln w="4709"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A44D558-FA0D-1744-DF56-C67BC28D5AC8}"/>
                    </a:ext>
                  </a:extLst>
                </p:cNvPr>
                <p:cNvSpPr/>
                <p:nvPr/>
              </p:nvSpPr>
              <p:spPr>
                <a:xfrm>
                  <a:off x="6032815" y="4605544"/>
                  <a:ext cx="1312156" cy="1932966"/>
                </a:xfrm>
                <a:custGeom>
                  <a:avLst/>
                  <a:gdLst>
                    <a:gd name="connsiteX0" fmla="*/ 61078 w 1312156"/>
                    <a:gd name="connsiteY0" fmla="*/ 1932204 h 1932966"/>
                    <a:gd name="connsiteX1" fmla="*/ 61078 w 1312156"/>
                    <a:gd name="connsiteY1" fmla="*/ 1932204 h 1932966"/>
                    <a:gd name="connsiteX2" fmla="*/ -269 w 1312156"/>
                    <a:gd name="connsiteY2" fmla="*/ 1871046 h 1932966"/>
                    <a:gd name="connsiteX3" fmla="*/ 9720 w 1312156"/>
                    <a:gd name="connsiteY3" fmla="*/ 1837405 h 1932966"/>
                    <a:gd name="connsiteX4" fmla="*/ 1209220 w 1312156"/>
                    <a:gd name="connsiteY4" fmla="*/ -763 h 1932966"/>
                    <a:gd name="connsiteX5" fmla="*/ 1311887 w 1312156"/>
                    <a:gd name="connsiteY5" fmla="*/ 66237 h 1932966"/>
                    <a:gd name="connsiteX6" fmla="*/ 112435 w 1312156"/>
                    <a:gd name="connsiteY6" fmla="*/ 1904405 h 1932966"/>
                    <a:gd name="connsiteX7" fmla="*/ 61078 w 1312156"/>
                    <a:gd name="connsiteY7" fmla="*/ 1932204 h 19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156" h="1932966">
                      <a:moveTo>
                        <a:pt x="61078" y="1932204"/>
                      </a:moveTo>
                      <a:lnTo>
                        <a:pt x="61078" y="1932204"/>
                      </a:lnTo>
                      <a:cubicBezTo>
                        <a:pt x="27248" y="1932251"/>
                        <a:pt x="-221" y="1904876"/>
                        <a:pt x="-269" y="1871046"/>
                      </a:cubicBezTo>
                      <a:cubicBezTo>
                        <a:pt x="-316" y="1859126"/>
                        <a:pt x="3171" y="1847394"/>
                        <a:pt x="9720" y="1837405"/>
                      </a:cubicBezTo>
                      <a:lnTo>
                        <a:pt x="1209220" y="-763"/>
                      </a:lnTo>
                      <a:lnTo>
                        <a:pt x="1311887" y="66237"/>
                      </a:lnTo>
                      <a:lnTo>
                        <a:pt x="112435" y="1904405"/>
                      </a:lnTo>
                      <a:cubicBezTo>
                        <a:pt x="101127" y="1921744"/>
                        <a:pt x="81809" y="1932204"/>
                        <a:pt x="61078" y="1932204"/>
                      </a:cubicBezTo>
                      <a:close/>
                    </a:path>
                  </a:pathLst>
                </a:custGeom>
                <a:grpFill/>
                <a:ln w="4709"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8F3878CF-810B-73EA-3491-3D47DF992AA5}"/>
                    </a:ext>
                  </a:extLst>
                </p:cNvPr>
                <p:cNvSpPr/>
                <p:nvPr/>
              </p:nvSpPr>
              <p:spPr>
                <a:xfrm>
                  <a:off x="5980940" y="4605544"/>
                  <a:ext cx="1312156" cy="1932966"/>
                </a:xfrm>
                <a:custGeom>
                  <a:avLst/>
                  <a:gdLst>
                    <a:gd name="connsiteX0" fmla="*/ 1250588 w 1312156"/>
                    <a:gd name="connsiteY0" fmla="*/ 1932204 h 1932966"/>
                    <a:gd name="connsiteX1" fmla="*/ 1250588 w 1312156"/>
                    <a:gd name="connsiteY1" fmla="*/ 1932204 h 1932966"/>
                    <a:gd name="connsiteX2" fmla="*/ 1311887 w 1312156"/>
                    <a:gd name="connsiteY2" fmla="*/ 1870999 h 1932966"/>
                    <a:gd name="connsiteX3" fmla="*/ 1301898 w 1312156"/>
                    <a:gd name="connsiteY3" fmla="*/ 1837405 h 1932966"/>
                    <a:gd name="connsiteX4" fmla="*/ 102446 w 1312156"/>
                    <a:gd name="connsiteY4" fmla="*/ -763 h 1932966"/>
                    <a:gd name="connsiteX5" fmla="*/ -269 w 1312156"/>
                    <a:gd name="connsiteY5" fmla="*/ 66237 h 1932966"/>
                    <a:gd name="connsiteX6" fmla="*/ 1199231 w 1312156"/>
                    <a:gd name="connsiteY6" fmla="*/ 1904405 h 1932966"/>
                    <a:gd name="connsiteX7" fmla="*/ 1250588 w 1312156"/>
                    <a:gd name="connsiteY7" fmla="*/ 1932204 h 19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156" h="1932966">
                      <a:moveTo>
                        <a:pt x="1250588" y="1932204"/>
                      </a:moveTo>
                      <a:lnTo>
                        <a:pt x="1250588" y="1932204"/>
                      </a:lnTo>
                      <a:cubicBezTo>
                        <a:pt x="1284418" y="1932251"/>
                        <a:pt x="1311887" y="1904829"/>
                        <a:pt x="1311887" y="1870999"/>
                      </a:cubicBezTo>
                      <a:cubicBezTo>
                        <a:pt x="1311934" y="1859078"/>
                        <a:pt x="1308447" y="1847394"/>
                        <a:pt x="1301898" y="1837405"/>
                      </a:cubicBezTo>
                      <a:lnTo>
                        <a:pt x="102446" y="-763"/>
                      </a:lnTo>
                      <a:lnTo>
                        <a:pt x="-269" y="66237"/>
                      </a:lnTo>
                      <a:lnTo>
                        <a:pt x="1199231" y="1904405"/>
                      </a:lnTo>
                      <a:cubicBezTo>
                        <a:pt x="1210539" y="1921744"/>
                        <a:pt x="1229857" y="1932204"/>
                        <a:pt x="1250588" y="1932204"/>
                      </a:cubicBezTo>
                      <a:close/>
                    </a:path>
                  </a:pathLst>
                </a:custGeom>
                <a:grpFill/>
                <a:ln w="4709" cap="flat">
                  <a:noFill/>
                  <a:prstDash val="solid"/>
                  <a:miter/>
                </a:ln>
              </p:spPr>
              <p:txBody>
                <a:bodyPr rtlCol="0" anchor="ctr"/>
                <a:lstStyle/>
                <a:p>
                  <a:endParaRPr lang="en-US"/>
                </a:p>
              </p:txBody>
            </p:sp>
          </p:grpSp>
          <p:grpSp>
            <p:nvGrpSpPr>
              <p:cNvPr id="62" name="Graphic 2">
                <a:extLst>
                  <a:ext uri="{FF2B5EF4-FFF2-40B4-BE49-F238E27FC236}">
                    <a16:creationId xmlns:a16="http://schemas.microsoft.com/office/drawing/2014/main" id="{AF6A204C-AF62-BB32-0A3F-40A449166DEF}"/>
                  </a:ext>
                </a:extLst>
              </p:cNvPr>
              <p:cNvGrpSpPr/>
              <p:nvPr/>
            </p:nvGrpSpPr>
            <p:grpSpPr>
              <a:xfrm>
                <a:off x="8896905" y="3725685"/>
                <a:ext cx="1820688" cy="2783708"/>
                <a:chOff x="8896905" y="3725685"/>
                <a:chExt cx="1820688" cy="2783708"/>
              </a:xfrm>
              <a:solidFill>
                <a:schemeClr val="bg1">
                  <a:lumMod val="65000"/>
                </a:schemeClr>
              </a:solidFill>
            </p:grpSpPr>
            <p:sp>
              <p:nvSpPr>
                <p:cNvPr id="156" name="Freeform: Shape 155">
                  <a:extLst>
                    <a:ext uri="{FF2B5EF4-FFF2-40B4-BE49-F238E27FC236}">
                      <a16:creationId xmlns:a16="http://schemas.microsoft.com/office/drawing/2014/main" id="{1E2B2666-03B3-E23E-3E3D-3B6C69B604CA}"/>
                    </a:ext>
                  </a:extLst>
                </p:cNvPr>
                <p:cNvSpPr/>
                <p:nvPr/>
              </p:nvSpPr>
              <p:spPr>
                <a:xfrm>
                  <a:off x="9056536" y="5410205"/>
                  <a:ext cx="117462" cy="1099188"/>
                </a:xfrm>
                <a:custGeom>
                  <a:avLst/>
                  <a:gdLst>
                    <a:gd name="connsiteX0" fmla="*/ 58439 w 117462"/>
                    <a:gd name="connsiteY0" fmla="*/ 1098425 h 1099188"/>
                    <a:gd name="connsiteX1" fmla="*/ 58439 w 117462"/>
                    <a:gd name="connsiteY1" fmla="*/ 1098425 h 1099188"/>
                    <a:gd name="connsiteX2" fmla="*/ -269 w 117462"/>
                    <a:gd name="connsiteY2" fmla="*/ 1039717 h 1099188"/>
                    <a:gd name="connsiteX3" fmla="*/ -269 w 117462"/>
                    <a:gd name="connsiteY3" fmla="*/ -763 h 1099188"/>
                    <a:gd name="connsiteX4" fmla="*/ 117193 w 117462"/>
                    <a:gd name="connsiteY4" fmla="*/ -763 h 1099188"/>
                    <a:gd name="connsiteX5" fmla="*/ 117193 w 117462"/>
                    <a:gd name="connsiteY5" fmla="*/ 1039717 h 1099188"/>
                    <a:gd name="connsiteX6" fmla="*/ 58486 w 117462"/>
                    <a:gd name="connsiteY6" fmla="*/ 1098425 h 1099188"/>
                    <a:gd name="connsiteX7" fmla="*/ 58439 w 117462"/>
                    <a:gd name="connsiteY7" fmla="*/ 1098425 h 109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62" h="1099188">
                      <a:moveTo>
                        <a:pt x="58439" y="1098425"/>
                      </a:moveTo>
                      <a:lnTo>
                        <a:pt x="58439" y="1098425"/>
                      </a:lnTo>
                      <a:cubicBezTo>
                        <a:pt x="26023" y="1098425"/>
                        <a:pt x="-269" y="1072133"/>
                        <a:pt x="-269" y="1039717"/>
                      </a:cubicBezTo>
                      <a:lnTo>
                        <a:pt x="-269" y="-763"/>
                      </a:lnTo>
                      <a:lnTo>
                        <a:pt x="117193" y="-763"/>
                      </a:lnTo>
                      <a:lnTo>
                        <a:pt x="117193" y="1039717"/>
                      </a:lnTo>
                      <a:cubicBezTo>
                        <a:pt x="117193" y="1072133"/>
                        <a:pt x="90902" y="1098425"/>
                        <a:pt x="58486" y="1098425"/>
                      </a:cubicBezTo>
                      <a:cubicBezTo>
                        <a:pt x="58486" y="1098425"/>
                        <a:pt x="58439" y="1098425"/>
                        <a:pt x="58439" y="1098425"/>
                      </a:cubicBezTo>
                      <a:close/>
                    </a:path>
                  </a:pathLst>
                </a:custGeom>
                <a:grpFill/>
                <a:ln w="4709"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CE1920D3-D4AA-B2E5-5EC0-54DB2C380CCA}"/>
                    </a:ext>
                  </a:extLst>
                </p:cNvPr>
                <p:cNvSpPr/>
                <p:nvPr/>
              </p:nvSpPr>
              <p:spPr>
                <a:xfrm>
                  <a:off x="9468620" y="5410205"/>
                  <a:ext cx="117414" cy="1099188"/>
                </a:xfrm>
                <a:custGeom>
                  <a:avLst/>
                  <a:gdLst>
                    <a:gd name="connsiteX0" fmla="*/ 58438 w 117414"/>
                    <a:gd name="connsiteY0" fmla="*/ 1098425 h 1099188"/>
                    <a:gd name="connsiteX1" fmla="*/ 58438 w 117414"/>
                    <a:gd name="connsiteY1" fmla="*/ 1098425 h 1099188"/>
                    <a:gd name="connsiteX2" fmla="*/ -269 w 117414"/>
                    <a:gd name="connsiteY2" fmla="*/ 1039717 h 1099188"/>
                    <a:gd name="connsiteX3" fmla="*/ -269 w 117414"/>
                    <a:gd name="connsiteY3" fmla="*/ -763 h 1099188"/>
                    <a:gd name="connsiteX4" fmla="*/ 117146 w 117414"/>
                    <a:gd name="connsiteY4" fmla="*/ -763 h 1099188"/>
                    <a:gd name="connsiteX5" fmla="*/ 117146 w 117414"/>
                    <a:gd name="connsiteY5" fmla="*/ 1039717 h 1099188"/>
                    <a:gd name="connsiteX6" fmla="*/ 58438 w 117414"/>
                    <a:gd name="connsiteY6" fmla="*/ 1098425 h 109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14" h="1099188">
                      <a:moveTo>
                        <a:pt x="58438" y="1098425"/>
                      </a:moveTo>
                      <a:lnTo>
                        <a:pt x="58438" y="1098425"/>
                      </a:lnTo>
                      <a:cubicBezTo>
                        <a:pt x="26022" y="1098425"/>
                        <a:pt x="-269" y="1072133"/>
                        <a:pt x="-269" y="1039717"/>
                      </a:cubicBezTo>
                      <a:lnTo>
                        <a:pt x="-269" y="-763"/>
                      </a:lnTo>
                      <a:lnTo>
                        <a:pt x="117146" y="-763"/>
                      </a:lnTo>
                      <a:lnTo>
                        <a:pt x="117146" y="1039717"/>
                      </a:lnTo>
                      <a:cubicBezTo>
                        <a:pt x="117146" y="1072133"/>
                        <a:pt x="90855" y="1098425"/>
                        <a:pt x="58438" y="1098425"/>
                      </a:cubicBezTo>
                      <a:close/>
                    </a:path>
                  </a:pathLst>
                </a:custGeom>
                <a:grpFill/>
                <a:ln w="4709"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F2EB3A0D-94AF-B1E7-7496-E1D07C27CA3D}"/>
                    </a:ext>
                  </a:extLst>
                </p:cNvPr>
                <p:cNvSpPr/>
                <p:nvPr/>
              </p:nvSpPr>
              <p:spPr>
                <a:xfrm>
                  <a:off x="10009238" y="5410205"/>
                  <a:ext cx="117461" cy="1099188"/>
                </a:xfrm>
                <a:custGeom>
                  <a:avLst/>
                  <a:gdLst>
                    <a:gd name="connsiteX0" fmla="*/ 58486 w 117461"/>
                    <a:gd name="connsiteY0" fmla="*/ 1098425 h 1099188"/>
                    <a:gd name="connsiteX1" fmla="*/ 58486 w 117461"/>
                    <a:gd name="connsiteY1" fmla="*/ 1098425 h 1099188"/>
                    <a:gd name="connsiteX2" fmla="*/ -269 w 117461"/>
                    <a:gd name="connsiteY2" fmla="*/ 1039764 h 1099188"/>
                    <a:gd name="connsiteX3" fmla="*/ -269 w 117461"/>
                    <a:gd name="connsiteY3" fmla="*/ 1039717 h 1099188"/>
                    <a:gd name="connsiteX4" fmla="*/ -269 w 117461"/>
                    <a:gd name="connsiteY4" fmla="*/ -763 h 1099188"/>
                    <a:gd name="connsiteX5" fmla="*/ 117193 w 117461"/>
                    <a:gd name="connsiteY5" fmla="*/ -763 h 1099188"/>
                    <a:gd name="connsiteX6" fmla="*/ 117193 w 117461"/>
                    <a:gd name="connsiteY6" fmla="*/ 1039717 h 1099188"/>
                    <a:gd name="connsiteX7" fmla="*/ 58486 w 117461"/>
                    <a:gd name="connsiteY7" fmla="*/ 1098425 h 109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61" h="1099188">
                      <a:moveTo>
                        <a:pt x="58486" y="1098425"/>
                      </a:moveTo>
                      <a:lnTo>
                        <a:pt x="58486" y="1098425"/>
                      </a:lnTo>
                      <a:cubicBezTo>
                        <a:pt x="26070" y="1098472"/>
                        <a:pt x="-222" y="1072181"/>
                        <a:pt x="-269" y="1039764"/>
                      </a:cubicBezTo>
                      <a:cubicBezTo>
                        <a:pt x="-269" y="1039764"/>
                        <a:pt x="-269" y="1039717"/>
                        <a:pt x="-269" y="1039717"/>
                      </a:cubicBezTo>
                      <a:lnTo>
                        <a:pt x="-269" y="-763"/>
                      </a:lnTo>
                      <a:lnTo>
                        <a:pt x="117193" y="-763"/>
                      </a:lnTo>
                      <a:lnTo>
                        <a:pt x="117193" y="1039717"/>
                      </a:lnTo>
                      <a:cubicBezTo>
                        <a:pt x="117193" y="1072133"/>
                        <a:pt x="90901" y="1098425"/>
                        <a:pt x="58486" y="1098425"/>
                      </a:cubicBezTo>
                      <a:close/>
                    </a:path>
                  </a:pathLst>
                </a:custGeom>
                <a:grpFill/>
                <a:ln w="4709"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7C6D2DF-1FD2-FCBA-9C19-7A1A37AC800C}"/>
                    </a:ext>
                  </a:extLst>
                </p:cNvPr>
                <p:cNvSpPr/>
                <p:nvPr/>
              </p:nvSpPr>
              <p:spPr>
                <a:xfrm>
                  <a:off x="10421369" y="5410205"/>
                  <a:ext cx="117461" cy="1099188"/>
                </a:xfrm>
                <a:custGeom>
                  <a:avLst/>
                  <a:gdLst>
                    <a:gd name="connsiteX0" fmla="*/ 58438 w 117461"/>
                    <a:gd name="connsiteY0" fmla="*/ 1098425 h 1099188"/>
                    <a:gd name="connsiteX1" fmla="*/ 58438 w 117461"/>
                    <a:gd name="connsiteY1" fmla="*/ 1098425 h 1099188"/>
                    <a:gd name="connsiteX2" fmla="*/ -269 w 117461"/>
                    <a:gd name="connsiteY2" fmla="*/ 1039717 h 1099188"/>
                    <a:gd name="connsiteX3" fmla="*/ -269 w 117461"/>
                    <a:gd name="connsiteY3" fmla="*/ -763 h 1099188"/>
                    <a:gd name="connsiteX4" fmla="*/ 117193 w 117461"/>
                    <a:gd name="connsiteY4" fmla="*/ -763 h 1099188"/>
                    <a:gd name="connsiteX5" fmla="*/ 117193 w 117461"/>
                    <a:gd name="connsiteY5" fmla="*/ 1039717 h 1099188"/>
                    <a:gd name="connsiteX6" fmla="*/ 58486 w 117461"/>
                    <a:gd name="connsiteY6" fmla="*/ 1098425 h 1099188"/>
                    <a:gd name="connsiteX7" fmla="*/ 58438 w 117461"/>
                    <a:gd name="connsiteY7" fmla="*/ 1098425 h 109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61" h="1099188">
                      <a:moveTo>
                        <a:pt x="58438" y="1098425"/>
                      </a:moveTo>
                      <a:lnTo>
                        <a:pt x="58438" y="1098425"/>
                      </a:lnTo>
                      <a:cubicBezTo>
                        <a:pt x="26023" y="1098425"/>
                        <a:pt x="-269" y="1072133"/>
                        <a:pt x="-269" y="1039717"/>
                      </a:cubicBezTo>
                      <a:lnTo>
                        <a:pt x="-269" y="-763"/>
                      </a:lnTo>
                      <a:lnTo>
                        <a:pt x="117193" y="-763"/>
                      </a:lnTo>
                      <a:lnTo>
                        <a:pt x="117193" y="1039717"/>
                      </a:lnTo>
                      <a:cubicBezTo>
                        <a:pt x="117193" y="1072133"/>
                        <a:pt x="90902" y="1098425"/>
                        <a:pt x="58486" y="1098425"/>
                      </a:cubicBezTo>
                      <a:cubicBezTo>
                        <a:pt x="58486" y="1098425"/>
                        <a:pt x="58438" y="1098425"/>
                        <a:pt x="58438" y="1098425"/>
                      </a:cubicBezTo>
                      <a:close/>
                    </a:path>
                  </a:pathLst>
                </a:custGeom>
                <a:grpFill/>
                <a:ln w="4709"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8050E8B-88BD-CDAA-6732-D35BDB067629}"/>
                    </a:ext>
                  </a:extLst>
                </p:cNvPr>
                <p:cNvSpPr/>
                <p:nvPr/>
              </p:nvSpPr>
              <p:spPr>
                <a:xfrm>
                  <a:off x="8896905" y="3725685"/>
                  <a:ext cx="1213917" cy="1684520"/>
                </a:xfrm>
                <a:custGeom>
                  <a:avLst/>
                  <a:gdLst>
                    <a:gd name="connsiteX0" fmla="*/ 933162 w 1213917"/>
                    <a:gd name="connsiteY0" fmla="*/ 139598 h 1684520"/>
                    <a:gd name="connsiteX1" fmla="*/ 933162 w 1213917"/>
                    <a:gd name="connsiteY1" fmla="*/ 1377781 h 1684520"/>
                    <a:gd name="connsiteX2" fmla="*/ 907672 w 1213917"/>
                    <a:gd name="connsiteY2" fmla="*/ 1403271 h 1684520"/>
                    <a:gd name="connsiteX3" fmla="*/ 139998 w 1213917"/>
                    <a:gd name="connsiteY3" fmla="*/ 1403271 h 1684520"/>
                    <a:gd name="connsiteX4" fmla="*/ -269 w 1213917"/>
                    <a:gd name="connsiteY4" fmla="*/ 1543537 h 1684520"/>
                    <a:gd name="connsiteX5" fmla="*/ -269 w 1213917"/>
                    <a:gd name="connsiteY5" fmla="*/ 1543537 h 1684520"/>
                    <a:gd name="connsiteX6" fmla="*/ 139998 w 1213917"/>
                    <a:gd name="connsiteY6" fmla="*/ 1683757 h 1684520"/>
                    <a:gd name="connsiteX7" fmla="*/ 1073429 w 1213917"/>
                    <a:gd name="connsiteY7" fmla="*/ 1683757 h 1684520"/>
                    <a:gd name="connsiteX8" fmla="*/ 1213649 w 1213917"/>
                    <a:gd name="connsiteY8" fmla="*/ 1543537 h 1684520"/>
                    <a:gd name="connsiteX9" fmla="*/ 1213649 w 1213917"/>
                    <a:gd name="connsiteY9" fmla="*/ 139457 h 1684520"/>
                    <a:gd name="connsiteX10" fmla="*/ 1073429 w 1213917"/>
                    <a:gd name="connsiteY10" fmla="*/ -763 h 1684520"/>
                    <a:gd name="connsiteX11" fmla="*/ 1073429 w 1213917"/>
                    <a:gd name="connsiteY11" fmla="*/ -763 h 1684520"/>
                    <a:gd name="connsiteX12" fmla="*/ 933162 w 1213917"/>
                    <a:gd name="connsiteY12" fmla="*/ 139504 h 1684520"/>
                    <a:gd name="connsiteX13" fmla="*/ 933162 w 1213917"/>
                    <a:gd name="connsiteY13" fmla="*/ 139598 h 168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917" h="1684520">
                      <a:moveTo>
                        <a:pt x="933162" y="139598"/>
                      </a:moveTo>
                      <a:lnTo>
                        <a:pt x="933162" y="1377781"/>
                      </a:lnTo>
                      <a:cubicBezTo>
                        <a:pt x="933162" y="1391869"/>
                        <a:pt x="921760" y="1403271"/>
                        <a:pt x="907672" y="1403271"/>
                      </a:cubicBezTo>
                      <a:lnTo>
                        <a:pt x="139998" y="1403271"/>
                      </a:lnTo>
                      <a:cubicBezTo>
                        <a:pt x="62538" y="1403271"/>
                        <a:pt x="-269" y="1466078"/>
                        <a:pt x="-269" y="1543537"/>
                      </a:cubicBezTo>
                      <a:lnTo>
                        <a:pt x="-269" y="1543537"/>
                      </a:lnTo>
                      <a:cubicBezTo>
                        <a:pt x="-222" y="1620998"/>
                        <a:pt x="62538" y="1683757"/>
                        <a:pt x="139998" y="1683757"/>
                      </a:cubicBezTo>
                      <a:lnTo>
                        <a:pt x="1073429" y="1683757"/>
                      </a:lnTo>
                      <a:cubicBezTo>
                        <a:pt x="1150889" y="1683757"/>
                        <a:pt x="1213649" y="1620998"/>
                        <a:pt x="1213649" y="1543537"/>
                      </a:cubicBezTo>
                      <a:lnTo>
                        <a:pt x="1213649" y="139457"/>
                      </a:lnTo>
                      <a:cubicBezTo>
                        <a:pt x="1213649" y="61997"/>
                        <a:pt x="1150889" y="-763"/>
                        <a:pt x="1073429" y="-763"/>
                      </a:cubicBezTo>
                      <a:lnTo>
                        <a:pt x="1073429" y="-763"/>
                      </a:lnTo>
                      <a:cubicBezTo>
                        <a:pt x="995968" y="-763"/>
                        <a:pt x="933162" y="62044"/>
                        <a:pt x="933162" y="139504"/>
                      </a:cubicBezTo>
                      <a:cubicBezTo>
                        <a:pt x="933162" y="139551"/>
                        <a:pt x="933162" y="139551"/>
                        <a:pt x="933162" y="139598"/>
                      </a:cubicBezTo>
                      <a:close/>
                    </a:path>
                  </a:pathLst>
                </a:custGeom>
                <a:grpFill/>
                <a:ln w="4709"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A8E733D-B8BD-4EAB-0FF1-4BE516C97A70}"/>
                    </a:ext>
                  </a:extLst>
                </p:cNvPr>
                <p:cNvSpPr/>
                <p:nvPr/>
              </p:nvSpPr>
              <p:spPr>
                <a:xfrm>
                  <a:off x="9970602" y="3725827"/>
                  <a:ext cx="606958" cy="1426649"/>
                </a:xfrm>
                <a:custGeom>
                  <a:avLst/>
                  <a:gdLst>
                    <a:gd name="connsiteX0" fmla="*/ 0 w 606958"/>
                    <a:gd name="connsiteY0" fmla="*/ 0 h 1426649"/>
                    <a:gd name="connsiteX1" fmla="*/ 606958 w 606958"/>
                    <a:gd name="connsiteY1" fmla="*/ 0 h 1426649"/>
                    <a:gd name="connsiteX2" fmla="*/ 606958 w 606958"/>
                    <a:gd name="connsiteY2" fmla="*/ 1426650 h 1426649"/>
                    <a:gd name="connsiteX3" fmla="*/ 0 w 606958"/>
                    <a:gd name="connsiteY3" fmla="*/ 1426650 h 1426649"/>
                  </a:gdLst>
                  <a:ahLst/>
                  <a:cxnLst>
                    <a:cxn ang="0">
                      <a:pos x="connsiteX0" y="connsiteY0"/>
                    </a:cxn>
                    <a:cxn ang="0">
                      <a:pos x="connsiteX1" y="connsiteY1"/>
                    </a:cxn>
                    <a:cxn ang="0">
                      <a:pos x="connsiteX2" y="connsiteY2"/>
                    </a:cxn>
                    <a:cxn ang="0">
                      <a:pos x="connsiteX3" y="connsiteY3"/>
                    </a:cxn>
                  </a:cxnLst>
                  <a:rect l="l" t="t" r="r" b="b"/>
                  <a:pathLst>
                    <a:path w="606958" h="1426649">
                      <a:moveTo>
                        <a:pt x="0" y="0"/>
                      </a:moveTo>
                      <a:lnTo>
                        <a:pt x="606958" y="0"/>
                      </a:lnTo>
                      <a:lnTo>
                        <a:pt x="606958" y="1426650"/>
                      </a:lnTo>
                      <a:lnTo>
                        <a:pt x="0" y="1426650"/>
                      </a:lnTo>
                      <a:close/>
                    </a:path>
                  </a:pathLst>
                </a:custGeom>
                <a:grpFill/>
                <a:ln w="4709"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E31E828-CD88-D6A0-925B-6C5A1820BD28}"/>
                    </a:ext>
                  </a:extLst>
                </p:cNvPr>
                <p:cNvSpPr/>
                <p:nvPr/>
              </p:nvSpPr>
              <p:spPr>
                <a:xfrm>
                  <a:off x="9503675" y="3725685"/>
                  <a:ext cx="1213917" cy="1684520"/>
                </a:xfrm>
                <a:custGeom>
                  <a:avLst/>
                  <a:gdLst>
                    <a:gd name="connsiteX0" fmla="*/ 933350 w 1213917"/>
                    <a:gd name="connsiteY0" fmla="*/ 139598 h 1684520"/>
                    <a:gd name="connsiteX1" fmla="*/ 933350 w 1213917"/>
                    <a:gd name="connsiteY1" fmla="*/ 1377781 h 1684520"/>
                    <a:gd name="connsiteX2" fmla="*/ 907860 w 1213917"/>
                    <a:gd name="connsiteY2" fmla="*/ 1403271 h 1684520"/>
                    <a:gd name="connsiteX3" fmla="*/ 139998 w 1213917"/>
                    <a:gd name="connsiteY3" fmla="*/ 1403271 h 1684520"/>
                    <a:gd name="connsiteX4" fmla="*/ -269 w 1213917"/>
                    <a:gd name="connsiteY4" fmla="*/ 1543537 h 1684520"/>
                    <a:gd name="connsiteX5" fmla="*/ -269 w 1213917"/>
                    <a:gd name="connsiteY5" fmla="*/ 1543537 h 1684520"/>
                    <a:gd name="connsiteX6" fmla="*/ 139998 w 1213917"/>
                    <a:gd name="connsiteY6" fmla="*/ 1683757 h 1684520"/>
                    <a:gd name="connsiteX7" fmla="*/ 1073429 w 1213917"/>
                    <a:gd name="connsiteY7" fmla="*/ 1683757 h 1684520"/>
                    <a:gd name="connsiteX8" fmla="*/ 1213649 w 1213917"/>
                    <a:gd name="connsiteY8" fmla="*/ 1543537 h 1684520"/>
                    <a:gd name="connsiteX9" fmla="*/ 1213649 w 1213917"/>
                    <a:gd name="connsiteY9" fmla="*/ 139457 h 1684520"/>
                    <a:gd name="connsiteX10" fmla="*/ 1073429 w 1213917"/>
                    <a:gd name="connsiteY10" fmla="*/ -763 h 1684520"/>
                    <a:gd name="connsiteX11" fmla="*/ 1073429 w 1213917"/>
                    <a:gd name="connsiteY11" fmla="*/ -763 h 1684520"/>
                    <a:gd name="connsiteX12" fmla="*/ 933350 w 1213917"/>
                    <a:gd name="connsiteY12" fmla="*/ 139598 h 168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3917" h="1684520">
                      <a:moveTo>
                        <a:pt x="933350" y="139598"/>
                      </a:moveTo>
                      <a:lnTo>
                        <a:pt x="933350" y="1377781"/>
                      </a:lnTo>
                      <a:cubicBezTo>
                        <a:pt x="933350" y="1391869"/>
                        <a:pt x="921948" y="1403271"/>
                        <a:pt x="907860" y="1403271"/>
                      </a:cubicBezTo>
                      <a:lnTo>
                        <a:pt x="139998" y="1403271"/>
                      </a:lnTo>
                      <a:cubicBezTo>
                        <a:pt x="62538" y="1403271"/>
                        <a:pt x="-269" y="1466078"/>
                        <a:pt x="-269" y="1543537"/>
                      </a:cubicBezTo>
                      <a:lnTo>
                        <a:pt x="-269" y="1543537"/>
                      </a:lnTo>
                      <a:cubicBezTo>
                        <a:pt x="-222" y="1620998"/>
                        <a:pt x="62538" y="1683757"/>
                        <a:pt x="139998" y="1683757"/>
                      </a:cubicBezTo>
                      <a:lnTo>
                        <a:pt x="1073429" y="1683757"/>
                      </a:lnTo>
                      <a:cubicBezTo>
                        <a:pt x="1150842" y="1683710"/>
                        <a:pt x="1213602" y="1620951"/>
                        <a:pt x="1213649" y="1543537"/>
                      </a:cubicBezTo>
                      <a:lnTo>
                        <a:pt x="1213649" y="139457"/>
                      </a:lnTo>
                      <a:cubicBezTo>
                        <a:pt x="1213602" y="62044"/>
                        <a:pt x="1150842" y="-716"/>
                        <a:pt x="1073429" y="-763"/>
                      </a:cubicBezTo>
                      <a:lnTo>
                        <a:pt x="1073429" y="-763"/>
                      </a:lnTo>
                      <a:cubicBezTo>
                        <a:pt x="996016" y="-669"/>
                        <a:pt x="933304" y="62185"/>
                        <a:pt x="933350" y="139598"/>
                      </a:cubicBezTo>
                      <a:close/>
                    </a:path>
                  </a:pathLst>
                </a:custGeom>
                <a:grpFill/>
                <a:ln w="4709" cap="flat">
                  <a:noFill/>
                  <a:prstDash val="solid"/>
                  <a:miter/>
                </a:ln>
              </p:spPr>
              <p:txBody>
                <a:bodyPr rtlCol="0" anchor="ctr"/>
                <a:lstStyle/>
                <a:p>
                  <a:endParaRPr lang="en-US"/>
                </a:p>
              </p:txBody>
            </p:sp>
          </p:grpSp>
          <p:grpSp>
            <p:nvGrpSpPr>
              <p:cNvPr id="63" name="Graphic 2">
                <a:extLst>
                  <a:ext uri="{FF2B5EF4-FFF2-40B4-BE49-F238E27FC236}">
                    <a16:creationId xmlns:a16="http://schemas.microsoft.com/office/drawing/2014/main" id="{628C252D-34AA-A231-06FA-A3CD8DE34E75}"/>
                  </a:ext>
                </a:extLst>
              </p:cNvPr>
              <p:cNvGrpSpPr/>
              <p:nvPr/>
            </p:nvGrpSpPr>
            <p:grpSpPr>
              <a:xfrm>
                <a:off x="2550696" y="3725685"/>
                <a:ext cx="1820875" cy="2783708"/>
                <a:chOff x="2550696" y="3725685"/>
                <a:chExt cx="1820875" cy="2783708"/>
              </a:xfrm>
              <a:solidFill>
                <a:schemeClr val="bg1">
                  <a:lumMod val="65000"/>
                </a:schemeClr>
              </a:solidFill>
            </p:grpSpPr>
            <p:sp>
              <p:nvSpPr>
                <p:cNvPr id="149" name="Freeform: Shape 148">
                  <a:extLst>
                    <a:ext uri="{FF2B5EF4-FFF2-40B4-BE49-F238E27FC236}">
                      <a16:creationId xmlns:a16="http://schemas.microsoft.com/office/drawing/2014/main" id="{0B76E7A3-BE5B-3BEF-F4F3-8978C4A8FD84}"/>
                    </a:ext>
                  </a:extLst>
                </p:cNvPr>
                <p:cNvSpPr/>
                <p:nvPr/>
              </p:nvSpPr>
              <p:spPr>
                <a:xfrm>
                  <a:off x="4094478" y="5410205"/>
                  <a:ext cx="117414" cy="1099188"/>
                </a:xfrm>
                <a:custGeom>
                  <a:avLst/>
                  <a:gdLst>
                    <a:gd name="connsiteX0" fmla="*/ 58439 w 117414"/>
                    <a:gd name="connsiteY0" fmla="*/ 1098425 h 1099188"/>
                    <a:gd name="connsiteX1" fmla="*/ 58439 w 117414"/>
                    <a:gd name="connsiteY1" fmla="*/ 1098425 h 1099188"/>
                    <a:gd name="connsiteX2" fmla="*/ 117146 w 117414"/>
                    <a:gd name="connsiteY2" fmla="*/ 1039717 h 1099188"/>
                    <a:gd name="connsiteX3" fmla="*/ 117146 w 117414"/>
                    <a:gd name="connsiteY3" fmla="*/ -763 h 1099188"/>
                    <a:gd name="connsiteX4" fmla="*/ -269 w 117414"/>
                    <a:gd name="connsiteY4" fmla="*/ -763 h 1099188"/>
                    <a:gd name="connsiteX5" fmla="*/ -269 w 117414"/>
                    <a:gd name="connsiteY5" fmla="*/ 1039717 h 1099188"/>
                    <a:gd name="connsiteX6" fmla="*/ 58439 w 117414"/>
                    <a:gd name="connsiteY6" fmla="*/ 1098425 h 109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14" h="1099188">
                      <a:moveTo>
                        <a:pt x="58439" y="1098425"/>
                      </a:moveTo>
                      <a:lnTo>
                        <a:pt x="58439" y="1098425"/>
                      </a:lnTo>
                      <a:cubicBezTo>
                        <a:pt x="90860" y="1098425"/>
                        <a:pt x="117146" y="1072133"/>
                        <a:pt x="117146" y="1039717"/>
                      </a:cubicBezTo>
                      <a:lnTo>
                        <a:pt x="117146" y="-763"/>
                      </a:lnTo>
                      <a:lnTo>
                        <a:pt x="-269" y="-763"/>
                      </a:lnTo>
                      <a:lnTo>
                        <a:pt x="-269" y="1039717"/>
                      </a:lnTo>
                      <a:cubicBezTo>
                        <a:pt x="-269" y="1072133"/>
                        <a:pt x="26017" y="1098425"/>
                        <a:pt x="58439" y="1098425"/>
                      </a:cubicBezTo>
                      <a:close/>
                    </a:path>
                  </a:pathLst>
                </a:custGeom>
                <a:grpFill/>
                <a:ln w="4709"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E6D154D-CE08-150B-B363-E648A7AA0FA0}"/>
                    </a:ext>
                  </a:extLst>
                </p:cNvPr>
                <p:cNvSpPr/>
                <p:nvPr/>
              </p:nvSpPr>
              <p:spPr>
                <a:xfrm>
                  <a:off x="3682394" y="5410205"/>
                  <a:ext cx="117462" cy="1099188"/>
                </a:xfrm>
                <a:custGeom>
                  <a:avLst/>
                  <a:gdLst>
                    <a:gd name="connsiteX0" fmla="*/ 58439 w 117462"/>
                    <a:gd name="connsiteY0" fmla="*/ 1098425 h 1099188"/>
                    <a:gd name="connsiteX1" fmla="*/ 58439 w 117462"/>
                    <a:gd name="connsiteY1" fmla="*/ 1098425 h 1099188"/>
                    <a:gd name="connsiteX2" fmla="*/ 117193 w 117462"/>
                    <a:gd name="connsiteY2" fmla="*/ 1039764 h 1099188"/>
                    <a:gd name="connsiteX3" fmla="*/ 117193 w 117462"/>
                    <a:gd name="connsiteY3" fmla="*/ 1039717 h 1099188"/>
                    <a:gd name="connsiteX4" fmla="*/ 117193 w 117462"/>
                    <a:gd name="connsiteY4" fmla="*/ -763 h 1099188"/>
                    <a:gd name="connsiteX5" fmla="*/ -269 w 117462"/>
                    <a:gd name="connsiteY5" fmla="*/ -763 h 1099188"/>
                    <a:gd name="connsiteX6" fmla="*/ -269 w 117462"/>
                    <a:gd name="connsiteY6" fmla="*/ 1039717 h 1099188"/>
                    <a:gd name="connsiteX7" fmla="*/ 58439 w 117462"/>
                    <a:gd name="connsiteY7" fmla="*/ 1098425 h 109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62" h="1099188">
                      <a:moveTo>
                        <a:pt x="58439" y="1098425"/>
                      </a:moveTo>
                      <a:lnTo>
                        <a:pt x="58439" y="1098425"/>
                      </a:lnTo>
                      <a:cubicBezTo>
                        <a:pt x="90860" y="1098472"/>
                        <a:pt x="117165" y="1072181"/>
                        <a:pt x="117193" y="1039764"/>
                      </a:cubicBezTo>
                      <a:cubicBezTo>
                        <a:pt x="117193" y="1039764"/>
                        <a:pt x="117193" y="1039717"/>
                        <a:pt x="117193" y="1039717"/>
                      </a:cubicBezTo>
                      <a:lnTo>
                        <a:pt x="117193" y="-763"/>
                      </a:lnTo>
                      <a:lnTo>
                        <a:pt x="-269" y="-763"/>
                      </a:lnTo>
                      <a:lnTo>
                        <a:pt x="-269" y="1039717"/>
                      </a:lnTo>
                      <a:cubicBezTo>
                        <a:pt x="-269" y="1072133"/>
                        <a:pt x="26018" y="1098425"/>
                        <a:pt x="58439" y="1098425"/>
                      </a:cubicBezTo>
                      <a:close/>
                    </a:path>
                  </a:pathLst>
                </a:custGeom>
                <a:grpFill/>
                <a:ln w="4709"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0EBA5D2-93AD-4BC5-A937-92E211FA2AE2}"/>
                    </a:ext>
                  </a:extLst>
                </p:cNvPr>
                <p:cNvSpPr/>
                <p:nvPr/>
              </p:nvSpPr>
              <p:spPr>
                <a:xfrm>
                  <a:off x="3141823" y="5410205"/>
                  <a:ext cx="117320" cy="1099188"/>
                </a:xfrm>
                <a:custGeom>
                  <a:avLst/>
                  <a:gdLst>
                    <a:gd name="connsiteX0" fmla="*/ 58344 w 117320"/>
                    <a:gd name="connsiteY0" fmla="*/ 1098425 h 1099188"/>
                    <a:gd name="connsiteX1" fmla="*/ 58344 w 117320"/>
                    <a:gd name="connsiteY1" fmla="*/ 1098425 h 1099188"/>
                    <a:gd name="connsiteX2" fmla="*/ 117052 w 117320"/>
                    <a:gd name="connsiteY2" fmla="*/ 1039717 h 1099188"/>
                    <a:gd name="connsiteX3" fmla="*/ 117052 w 117320"/>
                    <a:gd name="connsiteY3" fmla="*/ -763 h 1099188"/>
                    <a:gd name="connsiteX4" fmla="*/ -269 w 117320"/>
                    <a:gd name="connsiteY4" fmla="*/ -763 h 1099188"/>
                    <a:gd name="connsiteX5" fmla="*/ -269 w 117320"/>
                    <a:gd name="connsiteY5" fmla="*/ 1039717 h 1099188"/>
                    <a:gd name="connsiteX6" fmla="*/ 58344 w 117320"/>
                    <a:gd name="connsiteY6" fmla="*/ 1098425 h 109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20" h="1099188">
                      <a:moveTo>
                        <a:pt x="58344" y="1098425"/>
                      </a:moveTo>
                      <a:lnTo>
                        <a:pt x="58344" y="1098425"/>
                      </a:lnTo>
                      <a:cubicBezTo>
                        <a:pt x="90765" y="1098425"/>
                        <a:pt x="117052" y="1072133"/>
                        <a:pt x="117052" y="1039717"/>
                      </a:cubicBezTo>
                      <a:lnTo>
                        <a:pt x="117052" y="-763"/>
                      </a:lnTo>
                      <a:lnTo>
                        <a:pt x="-269" y="-763"/>
                      </a:lnTo>
                      <a:lnTo>
                        <a:pt x="-269" y="1039717"/>
                      </a:lnTo>
                      <a:cubicBezTo>
                        <a:pt x="-269" y="1072086"/>
                        <a:pt x="25956" y="1098378"/>
                        <a:pt x="58344" y="1098425"/>
                      </a:cubicBezTo>
                      <a:close/>
                    </a:path>
                  </a:pathLst>
                </a:custGeom>
                <a:grpFill/>
                <a:ln w="4709"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0F8E5B5-F2D2-B32A-7E44-6241DF497606}"/>
                    </a:ext>
                  </a:extLst>
                </p:cNvPr>
                <p:cNvSpPr/>
                <p:nvPr/>
              </p:nvSpPr>
              <p:spPr>
                <a:xfrm>
                  <a:off x="2729646" y="5410205"/>
                  <a:ext cx="117509" cy="1099188"/>
                </a:xfrm>
                <a:custGeom>
                  <a:avLst/>
                  <a:gdLst>
                    <a:gd name="connsiteX0" fmla="*/ 58533 w 117509"/>
                    <a:gd name="connsiteY0" fmla="*/ 1098425 h 1099188"/>
                    <a:gd name="connsiteX1" fmla="*/ 58533 w 117509"/>
                    <a:gd name="connsiteY1" fmla="*/ 1098425 h 1099188"/>
                    <a:gd name="connsiteX2" fmla="*/ 117240 w 117509"/>
                    <a:gd name="connsiteY2" fmla="*/ 1039717 h 1099188"/>
                    <a:gd name="connsiteX3" fmla="*/ 117240 w 117509"/>
                    <a:gd name="connsiteY3" fmla="*/ -763 h 1099188"/>
                    <a:gd name="connsiteX4" fmla="*/ -269 w 117509"/>
                    <a:gd name="connsiteY4" fmla="*/ -763 h 1099188"/>
                    <a:gd name="connsiteX5" fmla="*/ -269 w 117509"/>
                    <a:gd name="connsiteY5" fmla="*/ 1039717 h 1099188"/>
                    <a:gd name="connsiteX6" fmla="*/ 58438 w 117509"/>
                    <a:gd name="connsiteY6" fmla="*/ 1098425 h 1099188"/>
                    <a:gd name="connsiteX7" fmla="*/ 58533 w 117509"/>
                    <a:gd name="connsiteY7" fmla="*/ 1098425 h 109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09" h="1099188">
                      <a:moveTo>
                        <a:pt x="58533" y="1098425"/>
                      </a:moveTo>
                      <a:lnTo>
                        <a:pt x="58533" y="1098425"/>
                      </a:lnTo>
                      <a:cubicBezTo>
                        <a:pt x="90954" y="1098425"/>
                        <a:pt x="117240" y="1072133"/>
                        <a:pt x="117240" y="1039717"/>
                      </a:cubicBezTo>
                      <a:lnTo>
                        <a:pt x="117240" y="-763"/>
                      </a:lnTo>
                      <a:lnTo>
                        <a:pt x="-269" y="-763"/>
                      </a:lnTo>
                      <a:lnTo>
                        <a:pt x="-269" y="1039717"/>
                      </a:lnTo>
                      <a:cubicBezTo>
                        <a:pt x="-269" y="1072133"/>
                        <a:pt x="26017" y="1098425"/>
                        <a:pt x="58438" y="1098425"/>
                      </a:cubicBezTo>
                      <a:cubicBezTo>
                        <a:pt x="58471" y="1098425"/>
                        <a:pt x="58500" y="1098425"/>
                        <a:pt x="58533" y="1098425"/>
                      </a:cubicBezTo>
                      <a:close/>
                    </a:path>
                  </a:pathLst>
                </a:custGeom>
                <a:grpFill/>
                <a:ln w="4709"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309813D-C160-FCE7-5E24-DE025C62B427}"/>
                    </a:ext>
                  </a:extLst>
                </p:cNvPr>
                <p:cNvSpPr/>
                <p:nvPr/>
              </p:nvSpPr>
              <p:spPr>
                <a:xfrm>
                  <a:off x="3157607" y="3725685"/>
                  <a:ext cx="1213964" cy="1684520"/>
                </a:xfrm>
                <a:custGeom>
                  <a:avLst/>
                  <a:gdLst>
                    <a:gd name="connsiteX0" fmla="*/ 280217 w 1213964"/>
                    <a:gd name="connsiteY0" fmla="*/ 139598 h 1684520"/>
                    <a:gd name="connsiteX1" fmla="*/ 280217 w 1213964"/>
                    <a:gd name="connsiteY1" fmla="*/ 1377781 h 1684520"/>
                    <a:gd name="connsiteX2" fmla="*/ 305755 w 1213964"/>
                    <a:gd name="connsiteY2" fmla="*/ 1403271 h 1684520"/>
                    <a:gd name="connsiteX3" fmla="*/ 1073429 w 1213964"/>
                    <a:gd name="connsiteY3" fmla="*/ 1403271 h 1684520"/>
                    <a:gd name="connsiteX4" fmla="*/ 1213696 w 1213964"/>
                    <a:gd name="connsiteY4" fmla="*/ 1543443 h 1684520"/>
                    <a:gd name="connsiteX5" fmla="*/ 1213696 w 1213964"/>
                    <a:gd name="connsiteY5" fmla="*/ 1543537 h 1684520"/>
                    <a:gd name="connsiteX6" fmla="*/ 1213696 w 1213964"/>
                    <a:gd name="connsiteY6" fmla="*/ 1543537 h 1684520"/>
                    <a:gd name="connsiteX7" fmla="*/ 1073476 w 1213964"/>
                    <a:gd name="connsiteY7" fmla="*/ 1683757 h 1684520"/>
                    <a:gd name="connsiteX8" fmla="*/ 139998 w 1213964"/>
                    <a:gd name="connsiteY8" fmla="*/ 1683757 h 1684520"/>
                    <a:gd name="connsiteX9" fmla="*/ -269 w 1213964"/>
                    <a:gd name="connsiteY9" fmla="*/ 1543537 h 1684520"/>
                    <a:gd name="connsiteX10" fmla="*/ -269 w 1213964"/>
                    <a:gd name="connsiteY10" fmla="*/ 139457 h 1684520"/>
                    <a:gd name="connsiteX11" fmla="*/ 139998 w 1213964"/>
                    <a:gd name="connsiteY11" fmla="*/ -763 h 1684520"/>
                    <a:gd name="connsiteX12" fmla="*/ 139998 w 1213964"/>
                    <a:gd name="connsiteY12" fmla="*/ -763 h 1684520"/>
                    <a:gd name="connsiteX13" fmla="*/ 280217 w 1213964"/>
                    <a:gd name="connsiteY13" fmla="*/ 139457 h 1684520"/>
                    <a:gd name="connsiteX14" fmla="*/ 280217 w 1213964"/>
                    <a:gd name="connsiteY14" fmla="*/ 139598 h 168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3964" h="1684520">
                      <a:moveTo>
                        <a:pt x="280217" y="139598"/>
                      </a:moveTo>
                      <a:lnTo>
                        <a:pt x="280217" y="1377781"/>
                      </a:lnTo>
                      <a:cubicBezTo>
                        <a:pt x="280241" y="1391869"/>
                        <a:pt x="291671" y="1403271"/>
                        <a:pt x="305755" y="1403271"/>
                      </a:cubicBezTo>
                      <a:lnTo>
                        <a:pt x="1073429" y="1403271"/>
                      </a:lnTo>
                      <a:cubicBezTo>
                        <a:pt x="1150870" y="1403223"/>
                        <a:pt x="1213667" y="1465983"/>
                        <a:pt x="1213696" y="1543443"/>
                      </a:cubicBezTo>
                      <a:cubicBezTo>
                        <a:pt x="1213696" y="1543490"/>
                        <a:pt x="1213696" y="1543490"/>
                        <a:pt x="1213696" y="1543537"/>
                      </a:cubicBezTo>
                      <a:lnTo>
                        <a:pt x="1213696" y="1543537"/>
                      </a:lnTo>
                      <a:cubicBezTo>
                        <a:pt x="1213696" y="1620998"/>
                        <a:pt x="1150917" y="1683757"/>
                        <a:pt x="1073476" y="1683757"/>
                      </a:cubicBezTo>
                      <a:lnTo>
                        <a:pt x="139998" y="1683757"/>
                      </a:lnTo>
                      <a:cubicBezTo>
                        <a:pt x="62547" y="1683757"/>
                        <a:pt x="-241" y="1620998"/>
                        <a:pt x="-269" y="1543537"/>
                      </a:cubicBezTo>
                      <a:lnTo>
                        <a:pt x="-269" y="139457"/>
                      </a:lnTo>
                      <a:cubicBezTo>
                        <a:pt x="-245" y="61997"/>
                        <a:pt x="62547" y="-763"/>
                        <a:pt x="139998" y="-763"/>
                      </a:cubicBezTo>
                      <a:lnTo>
                        <a:pt x="139998" y="-763"/>
                      </a:lnTo>
                      <a:cubicBezTo>
                        <a:pt x="217439" y="-763"/>
                        <a:pt x="280217" y="61997"/>
                        <a:pt x="280217" y="139457"/>
                      </a:cubicBezTo>
                      <a:cubicBezTo>
                        <a:pt x="280217" y="139504"/>
                        <a:pt x="280217" y="139551"/>
                        <a:pt x="280217" y="139598"/>
                      </a:cubicBezTo>
                      <a:close/>
                    </a:path>
                  </a:pathLst>
                </a:custGeom>
                <a:grpFill/>
                <a:ln w="4709"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57CD593-3E52-DFE2-2CEE-8DBCF2DF9BC9}"/>
                    </a:ext>
                  </a:extLst>
                </p:cNvPr>
                <p:cNvSpPr/>
                <p:nvPr/>
              </p:nvSpPr>
              <p:spPr>
                <a:xfrm rot="10800000">
                  <a:off x="2690916" y="3725827"/>
                  <a:ext cx="606958" cy="1426649"/>
                </a:xfrm>
                <a:custGeom>
                  <a:avLst/>
                  <a:gdLst>
                    <a:gd name="connsiteX0" fmla="*/ -269 w 606958"/>
                    <a:gd name="connsiteY0" fmla="*/ -763 h 1426649"/>
                    <a:gd name="connsiteX1" fmla="*/ 606690 w 606958"/>
                    <a:gd name="connsiteY1" fmla="*/ -763 h 1426649"/>
                    <a:gd name="connsiteX2" fmla="*/ 606690 w 606958"/>
                    <a:gd name="connsiteY2" fmla="*/ 1425887 h 1426649"/>
                    <a:gd name="connsiteX3" fmla="*/ -269 w 606958"/>
                    <a:gd name="connsiteY3" fmla="*/ 1425887 h 1426649"/>
                  </a:gdLst>
                  <a:ahLst/>
                  <a:cxnLst>
                    <a:cxn ang="0">
                      <a:pos x="connsiteX0" y="connsiteY0"/>
                    </a:cxn>
                    <a:cxn ang="0">
                      <a:pos x="connsiteX1" y="connsiteY1"/>
                    </a:cxn>
                    <a:cxn ang="0">
                      <a:pos x="connsiteX2" y="connsiteY2"/>
                    </a:cxn>
                    <a:cxn ang="0">
                      <a:pos x="connsiteX3" y="connsiteY3"/>
                    </a:cxn>
                  </a:cxnLst>
                  <a:rect l="l" t="t" r="r" b="b"/>
                  <a:pathLst>
                    <a:path w="606958" h="1426649">
                      <a:moveTo>
                        <a:pt x="-269" y="-763"/>
                      </a:moveTo>
                      <a:lnTo>
                        <a:pt x="606690" y="-763"/>
                      </a:lnTo>
                      <a:lnTo>
                        <a:pt x="606690" y="1425887"/>
                      </a:lnTo>
                      <a:lnTo>
                        <a:pt x="-269" y="1425887"/>
                      </a:lnTo>
                      <a:close/>
                    </a:path>
                  </a:pathLst>
                </a:custGeom>
                <a:grpFill/>
                <a:ln w="4709"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C0EC7A1-6D94-432B-A483-EE13A9C2434B}"/>
                    </a:ext>
                  </a:extLst>
                </p:cNvPr>
                <p:cNvSpPr/>
                <p:nvPr/>
              </p:nvSpPr>
              <p:spPr>
                <a:xfrm>
                  <a:off x="2550696" y="3725685"/>
                  <a:ext cx="1213869" cy="1684520"/>
                </a:xfrm>
                <a:custGeom>
                  <a:avLst/>
                  <a:gdLst>
                    <a:gd name="connsiteX0" fmla="*/ 280170 w 1213869"/>
                    <a:gd name="connsiteY0" fmla="*/ 139598 h 1684520"/>
                    <a:gd name="connsiteX1" fmla="*/ 280170 w 1213869"/>
                    <a:gd name="connsiteY1" fmla="*/ 1377781 h 1684520"/>
                    <a:gd name="connsiteX2" fmla="*/ 305707 w 1213869"/>
                    <a:gd name="connsiteY2" fmla="*/ 1403271 h 1684520"/>
                    <a:gd name="connsiteX3" fmla="*/ 1073381 w 1213869"/>
                    <a:gd name="connsiteY3" fmla="*/ 1403271 h 1684520"/>
                    <a:gd name="connsiteX4" fmla="*/ 1213601 w 1213869"/>
                    <a:gd name="connsiteY4" fmla="*/ 1543490 h 1684520"/>
                    <a:gd name="connsiteX5" fmla="*/ 1213601 w 1213869"/>
                    <a:gd name="connsiteY5" fmla="*/ 1543537 h 1684520"/>
                    <a:gd name="connsiteX6" fmla="*/ 1213601 w 1213869"/>
                    <a:gd name="connsiteY6" fmla="*/ 1543537 h 1684520"/>
                    <a:gd name="connsiteX7" fmla="*/ 1073381 w 1213869"/>
                    <a:gd name="connsiteY7" fmla="*/ 1683757 h 1684520"/>
                    <a:gd name="connsiteX8" fmla="*/ 139951 w 1213869"/>
                    <a:gd name="connsiteY8" fmla="*/ 1683757 h 1684520"/>
                    <a:gd name="connsiteX9" fmla="*/ -269 w 1213869"/>
                    <a:gd name="connsiteY9" fmla="*/ 1543537 h 1684520"/>
                    <a:gd name="connsiteX10" fmla="*/ -269 w 1213869"/>
                    <a:gd name="connsiteY10" fmla="*/ 139457 h 1684520"/>
                    <a:gd name="connsiteX11" fmla="*/ 139951 w 1213869"/>
                    <a:gd name="connsiteY11" fmla="*/ -763 h 1684520"/>
                    <a:gd name="connsiteX12" fmla="*/ 139951 w 1213869"/>
                    <a:gd name="connsiteY12" fmla="*/ -763 h 1684520"/>
                    <a:gd name="connsiteX13" fmla="*/ 280170 w 1213869"/>
                    <a:gd name="connsiteY13" fmla="*/ 139457 h 1684520"/>
                    <a:gd name="connsiteX14" fmla="*/ 280170 w 1213869"/>
                    <a:gd name="connsiteY14" fmla="*/ 139598 h 168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3869" h="1684520">
                      <a:moveTo>
                        <a:pt x="280170" y="139598"/>
                      </a:moveTo>
                      <a:lnTo>
                        <a:pt x="280170" y="1377781"/>
                      </a:lnTo>
                      <a:cubicBezTo>
                        <a:pt x="280194" y="1391869"/>
                        <a:pt x="291624" y="1403271"/>
                        <a:pt x="305707" y="1403271"/>
                      </a:cubicBezTo>
                      <a:lnTo>
                        <a:pt x="1073381" y="1403271"/>
                      </a:lnTo>
                      <a:cubicBezTo>
                        <a:pt x="1150823" y="1403271"/>
                        <a:pt x="1213601" y="1466030"/>
                        <a:pt x="1213601" y="1543490"/>
                      </a:cubicBezTo>
                      <a:cubicBezTo>
                        <a:pt x="1213601" y="1543490"/>
                        <a:pt x="1213601" y="1543537"/>
                        <a:pt x="1213601" y="1543537"/>
                      </a:cubicBezTo>
                      <a:lnTo>
                        <a:pt x="1213601" y="1543537"/>
                      </a:lnTo>
                      <a:cubicBezTo>
                        <a:pt x="1213601" y="1620998"/>
                        <a:pt x="1150823" y="1683757"/>
                        <a:pt x="1073381" y="1683757"/>
                      </a:cubicBezTo>
                      <a:lnTo>
                        <a:pt x="139951" y="1683757"/>
                      </a:lnTo>
                      <a:cubicBezTo>
                        <a:pt x="62509" y="1683757"/>
                        <a:pt x="-269" y="1620998"/>
                        <a:pt x="-269" y="1543537"/>
                      </a:cubicBezTo>
                      <a:lnTo>
                        <a:pt x="-269" y="139457"/>
                      </a:lnTo>
                      <a:cubicBezTo>
                        <a:pt x="-269" y="61997"/>
                        <a:pt x="62509" y="-763"/>
                        <a:pt x="139951" y="-763"/>
                      </a:cubicBezTo>
                      <a:lnTo>
                        <a:pt x="139951" y="-763"/>
                      </a:lnTo>
                      <a:cubicBezTo>
                        <a:pt x="217392" y="-763"/>
                        <a:pt x="280170" y="61997"/>
                        <a:pt x="280170" y="139457"/>
                      </a:cubicBezTo>
                      <a:cubicBezTo>
                        <a:pt x="280170" y="139504"/>
                        <a:pt x="280170" y="139551"/>
                        <a:pt x="280170" y="139598"/>
                      </a:cubicBezTo>
                      <a:close/>
                    </a:path>
                  </a:pathLst>
                </a:custGeom>
                <a:grpFill/>
                <a:ln w="4709"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7AEF44BF-7288-D38C-E83C-0CA363C0FD36}"/>
                  </a:ext>
                </a:extLst>
              </p:cNvPr>
              <p:cNvSpPr/>
              <p:nvPr/>
            </p:nvSpPr>
            <p:spPr>
              <a:xfrm>
                <a:off x="9277428" y="2358289"/>
                <a:ext cx="1283700" cy="1633495"/>
              </a:xfrm>
              <a:custGeom>
                <a:avLst/>
                <a:gdLst>
                  <a:gd name="connsiteX0" fmla="*/ 240255 w 1283700"/>
                  <a:gd name="connsiteY0" fmla="*/ 1033847 h 1633495"/>
                  <a:gd name="connsiteX1" fmla="*/ 43636 w 1283700"/>
                  <a:gd name="connsiteY1" fmla="*/ 698281 h 1633495"/>
                  <a:gd name="connsiteX2" fmla="*/ 125337 w 1283700"/>
                  <a:gd name="connsiteY2" fmla="*/ 366297 h 1633495"/>
                  <a:gd name="connsiteX3" fmla="*/ 392442 w 1283700"/>
                  <a:gd name="connsiteY3" fmla="*/ 6277 h 1633495"/>
                  <a:gd name="connsiteX4" fmla="*/ 773805 w 1283700"/>
                  <a:gd name="connsiteY4" fmla="*/ 144329 h 1633495"/>
                  <a:gd name="connsiteX5" fmla="*/ 1047883 w 1283700"/>
                  <a:gd name="connsiteY5" fmla="*/ 441872 h 1633495"/>
                  <a:gd name="connsiteX6" fmla="*/ 1012970 w 1283700"/>
                  <a:gd name="connsiteY6" fmla="*/ 752843 h 1633495"/>
                  <a:gd name="connsiteX7" fmla="*/ 1253266 w 1283700"/>
                  <a:gd name="connsiteY7" fmla="*/ 1131191 h 1633495"/>
                  <a:gd name="connsiteX8" fmla="*/ 1114790 w 1283700"/>
                  <a:gd name="connsiteY8" fmla="*/ 1425247 h 1633495"/>
                  <a:gd name="connsiteX9" fmla="*/ 885001 w 1283700"/>
                  <a:gd name="connsiteY9" fmla="*/ 1631241 h 1633495"/>
                  <a:gd name="connsiteX10" fmla="*/ 491434 w 1283700"/>
                  <a:gd name="connsiteY10" fmla="*/ 1356173 h 1633495"/>
                  <a:gd name="connsiteX11" fmla="*/ 240255 w 1283700"/>
                  <a:gd name="connsiteY11" fmla="*/ 1033847 h 163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3700" h="1633495">
                    <a:moveTo>
                      <a:pt x="240255" y="1033847"/>
                    </a:moveTo>
                    <a:cubicBezTo>
                      <a:pt x="110730" y="987108"/>
                      <a:pt x="-89563" y="884958"/>
                      <a:pt x="43636" y="698281"/>
                    </a:cubicBezTo>
                    <a:cubicBezTo>
                      <a:pt x="176835" y="511605"/>
                      <a:pt x="173207" y="593070"/>
                      <a:pt x="125337" y="366297"/>
                    </a:cubicBezTo>
                    <a:cubicBezTo>
                      <a:pt x="77466" y="139523"/>
                      <a:pt x="238700" y="-38908"/>
                      <a:pt x="392442" y="6277"/>
                    </a:cubicBezTo>
                    <a:cubicBezTo>
                      <a:pt x="546184" y="51462"/>
                      <a:pt x="585621" y="175897"/>
                      <a:pt x="773805" y="144329"/>
                    </a:cubicBezTo>
                    <a:cubicBezTo>
                      <a:pt x="961989" y="112761"/>
                      <a:pt x="1118794" y="289072"/>
                      <a:pt x="1047883" y="441872"/>
                    </a:cubicBezTo>
                    <a:cubicBezTo>
                      <a:pt x="976973" y="594672"/>
                      <a:pt x="946676" y="668032"/>
                      <a:pt x="1012970" y="752843"/>
                    </a:cubicBezTo>
                    <a:cubicBezTo>
                      <a:pt x="1079264" y="837653"/>
                      <a:pt x="1378125" y="928541"/>
                      <a:pt x="1253266" y="1131191"/>
                    </a:cubicBezTo>
                    <a:cubicBezTo>
                      <a:pt x="1128406" y="1333840"/>
                      <a:pt x="1071489" y="1321401"/>
                      <a:pt x="1114790" y="1425247"/>
                    </a:cubicBezTo>
                    <a:cubicBezTo>
                      <a:pt x="1158090" y="1529092"/>
                      <a:pt x="1058250" y="1647403"/>
                      <a:pt x="885001" y="1631241"/>
                    </a:cubicBezTo>
                    <a:cubicBezTo>
                      <a:pt x="711753" y="1615080"/>
                      <a:pt x="554948" y="1549588"/>
                      <a:pt x="491434" y="1356173"/>
                    </a:cubicBezTo>
                    <a:cubicBezTo>
                      <a:pt x="427921" y="1162759"/>
                      <a:pt x="240255" y="1033847"/>
                      <a:pt x="240255" y="1033847"/>
                    </a:cubicBezTo>
                    <a:close/>
                  </a:path>
                </a:pathLst>
              </a:custGeom>
              <a:solidFill>
                <a:schemeClr val="tx1">
                  <a:lumMod val="75000"/>
                  <a:lumOff val="25000"/>
                </a:schemeClr>
              </a:solidFill>
              <a:ln w="470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692FC0B-47EE-B5F6-FC10-341697C58A51}"/>
                  </a:ext>
                </a:extLst>
              </p:cNvPr>
              <p:cNvSpPr/>
              <p:nvPr/>
            </p:nvSpPr>
            <p:spPr>
              <a:xfrm>
                <a:off x="8868541" y="6144097"/>
                <a:ext cx="194565" cy="224935"/>
              </a:xfrm>
              <a:custGeom>
                <a:avLst/>
                <a:gdLst>
                  <a:gd name="connsiteX0" fmla="*/ 190884 w 194565"/>
                  <a:gd name="connsiteY0" fmla="*/ 193594 h 224935"/>
                  <a:gd name="connsiteX1" fmla="*/ 88546 w 194565"/>
                  <a:gd name="connsiteY1" fmla="*/ 224172 h 224935"/>
                  <a:gd name="connsiteX2" fmla="*/ 11510 w 194565"/>
                  <a:gd name="connsiteY2" fmla="*/ 145299 h 224935"/>
                  <a:gd name="connsiteX3" fmla="*/ -269 w 194565"/>
                  <a:gd name="connsiteY3" fmla="*/ 30805 h 224935"/>
                  <a:gd name="connsiteX4" fmla="*/ 190884 w 194565"/>
                  <a:gd name="connsiteY4" fmla="*/ -763 h 224935"/>
                  <a:gd name="connsiteX5" fmla="*/ 190884 w 194565"/>
                  <a:gd name="connsiteY5" fmla="*/ 193594 h 224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565" h="224935">
                    <a:moveTo>
                      <a:pt x="190884" y="193594"/>
                    </a:moveTo>
                    <a:lnTo>
                      <a:pt x="88546" y="224172"/>
                    </a:lnTo>
                    <a:lnTo>
                      <a:pt x="11510" y="145299"/>
                    </a:lnTo>
                    <a:cubicBezTo>
                      <a:pt x="15185" y="139833"/>
                      <a:pt x="11510" y="87063"/>
                      <a:pt x="-269" y="30805"/>
                    </a:cubicBezTo>
                    <a:lnTo>
                      <a:pt x="190884" y="-763"/>
                    </a:lnTo>
                    <a:cubicBezTo>
                      <a:pt x="198564" y="57379"/>
                      <a:pt x="190884" y="134745"/>
                      <a:pt x="190884" y="193594"/>
                    </a:cubicBezTo>
                    <a:close/>
                  </a:path>
                </a:pathLst>
              </a:custGeom>
              <a:solidFill>
                <a:srgbClr val="F37A50"/>
              </a:solidFill>
              <a:ln w="470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61E1078-2643-FB20-7B55-FCD55C56C27F}"/>
                  </a:ext>
                </a:extLst>
              </p:cNvPr>
              <p:cNvSpPr/>
              <p:nvPr/>
            </p:nvSpPr>
            <p:spPr>
              <a:xfrm>
                <a:off x="8540407" y="6279605"/>
                <a:ext cx="534693" cy="234500"/>
              </a:xfrm>
              <a:custGeom>
                <a:avLst/>
                <a:gdLst>
                  <a:gd name="connsiteX0" fmla="*/ 417481 w 534693"/>
                  <a:gd name="connsiteY0" fmla="*/ 70242 h 234500"/>
                  <a:gd name="connsiteX1" fmla="*/ 341104 w 534693"/>
                  <a:gd name="connsiteY1" fmla="*/ -763 h 234500"/>
                  <a:gd name="connsiteX2" fmla="*/ -69 w 534693"/>
                  <a:gd name="connsiteY2" fmla="*/ 233737 h 234500"/>
                  <a:gd name="connsiteX3" fmla="*/ 534425 w 534693"/>
                  <a:gd name="connsiteY3" fmla="*/ 233737 h 234500"/>
                  <a:gd name="connsiteX4" fmla="*/ 517745 w 534693"/>
                  <a:gd name="connsiteY4" fmla="*/ 53516 h 234500"/>
                  <a:gd name="connsiteX5" fmla="*/ 498098 w 534693"/>
                  <a:gd name="connsiteY5" fmla="*/ 57002 h 23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693" h="234500">
                    <a:moveTo>
                      <a:pt x="417481" y="70242"/>
                    </a:moveTo>
                    <a:cubicBezTo>
                      <a:pt x="393122" y="6352"/>
                      <a:pt x="341104" y="-763"/>
                      <a:pt x="341104" y="-763"/>
                    </a:cubicBezTo>
                    <a:cubicBezTo>
                      <a:pt x="239992" y="134085"/>
                      <a:pt x="-8314" y="51348"/>
                      <a:pt x="-69" y="233737"/>
                    </a:cubicBezTo>
                    <a:cubicBezTo>
                      <a:pt x="377526" y="231429"/>
                      <a:pt x="534425" y="233737"/>
                      <a:pt x="534425" y="233737"/>
                    </a:cubicBezTo>
                    <a:cubicBezTo>
                      <a:pt x="533954" y="191850"/>
                      <a:pt x="526462" y="92387"/>
                      <a:pt x="517745" y="53516"/>
                    </a:cubicBezTo>
                    <a:lnTo>
                      <a:pt x="498098" y="57002"/>
                    </a:lnTo>
                    <a:close/>
                  </a:path>
                </a:pathLst>
              </a:custGeom>
              <a:solidFill>
                <a:schemeClr val="tx2">
                  <a:lumMod val="75000"/>
                </a:schemeClr>
              </a:solidFill>
              <a:ln w="470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8A962E3-7347-B819-05B4-01029B159361}"/>
                  </a:ext>
                </a:extLst>
              </p:cNvPr>
              <p:cNvSpPr/>
              <p:nvPr/>
            </p:nvSpPr>
            <p:spPr>
              <a:xfrm>
                <a:off x="8211214" y="6156677"/>
                <a:ext cx="196759" cy="208067"/>
              </a:xfrm>
              <a:custGeom>
                <a:avLst/>
                <a:gdLst>
                  <a:gd name="connsiteX0" fmla="*/ 167561 w 196759"/>
                  <a:gd name="connsiteY0" fmla="*/ 200049 h 208067"/>
                  <a:gd name="connsiteX1" fmla="*/ 60983 w 196759"/>
                  <a:gd name="connsiteY1" fmla="*/ 207304 h 208067"/>
                  <a:gd name="connsiteX2" fmla="*/ -269 w 196759"/>
                  <a:gd name="connsiteY2" fmla="*/ 142048 h 208067"/>
                  <a:gd name="connsiteX3" fmla="*/ 16882 w 196759"/>
                  <a:gd name="connsiteY3" fmla="*/ -763 h 208067"/>
                  <a:gd name="connsiteX4" fmla="*/ 196491 w 196759"/>
                  <a:gd name="connsiteY4" fmla="*/ 7199 h 208067"/>
                  <a:gd name="connsiteX5" fmla="*/ 167561 w 196759"/>
                  <a:gd name="connsiteY5" fmla="*/ 200049 h 208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759" h="208067">
                    <a:moveTo>
                      <a:pt x="167561" y="200049"/>
                    </a:moveTo>
                    <a:lnTo>
                      <a:pt x="60983" y="207304"/>
                    </a:lnTo>
                    <a:lnTo>
                      <a:pt x="-269" y="142048"/>
                    </a:lnTo>
                    <a:cubicBezTo>
                      <a:pt x="4443" y="137336"/>
                      <a:pt x="16128" y="56719"/>
                      <a:pt x="16882" y="-763"/>
                    </a:cubicBezTo>
                    <a:lnTo>
                      <a:pt x="196491" y="7199"/>
                    </a:lnTo>
                    <a:cubicBezTo>
                      <a:pt x="190601" y="71985"/>
                      <a:pt x="180942" y="136394"/>
                      <a:pt x="167561" y="200049"/>
                    </a:cubicBezTo>
                    <a:close/>
                  </a:path>
                </a:pathLst>
              </a:custGeom>
              <a:solidFill>
                <a:srgbClr val="F37A50"/>
              </a:solidFill>
              <a:ln w="4709"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1186CFF-8222-7376-D2ED-E37591798142}"/>
                  </a:ext>
                </a:extLst>
              </p:cNvPr>
              <p:cNvSpPr/>
              <p:nvPr/>
            </p:nvSpPr>
            <p:spPr>
              <a:xfrm>
                <a:off x="7866307" y="6279605"/>
                <a:ext cx="534693" cy="234500"/>
              </a:xfrm>
              <a:custGeom>
                <a:avLst/>
                <a:gdLst>
                  <a:gd name="connsiteX0" fmla="*/ 417481 w 534693"/>
                  <a:gd name="connsiteY0" fmla="*/ 70242 h 234500"/>
                  <a:gd name="connsiteX1" fmla="*/ 341104 w 534693"/>
                  <a:gd name="connsiteY1" fmla="*/ -763 h 234500"/>
                  <a:gd name="connsiteX2" fmla="*/ -69 w 534693"/>
                  <a:gd name="connsiteY2" fmla="*/ 233737 h 234500"/>
                  <a:gd name="connsiteX3" fmla="*/ 534424 w 534693"/>
                  <a:gd name="connsiteY3" fmla="*/ 233737 h 234500"/>
                  <a:gd name="connsiteX4" fmla="*/ 517745 w 534693"/>
                  <a:gd name="connsiteY4" fmla="*/ 53516 h 234500"/>
                  <a:gd name="connsiteX5" fmla="*/ 498097 w 534693"/>
                  <a:gd name="connsiteY5" fmla="*/ 57002 h 23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693" h="234500">
                    <a:moveTo>
                      <a:pt x="417481" y="70242"/>
                    </a:moveTo>
                    <a:cubicBezTo>
                      <a:pt x="393121" y="6352"/>
                      <a:pt x="341104" y="-763"/>
                      <a:pt x="341104" y="-763"/>
                    </a:cubicBezTo>
                    <a:cubicBezTo>
                      <a:pt x="239991" y="134085"/>
                      <a:pt x="-8314" y="51348"/>
                      <a:pt x="-69" y="233737"/>
                    </a:cubicBezTo>
                    <a:cubicBezTo>
                      <a:pt x="377526" y="231429"/>
                      <a:pt x="534424" y="233737"/>
                      <a:pt x="534424" y="233737"/>
                    </a:cubicBezTo>
                    <a:cubicBezTo>
                      <a:pt x="533953" y="191850"/>
                      <a:pt x="526462" y="92387"/>
                      <a:pt x="517745" y="53516"/>
                    </a:cubicBezTo>
                    <a:lnTo>
                      <a:pt x="498097" y="57002"/>
                    </a:lnTo>
                    <a:close/>
                  </a:path>
                </a:pathLst>
              </a:custGeom>
              <a:solidFill>
                <a:schemeClr val="tx2">
                  <a:lumMod val="75000"/>
                </a:schemeClr>
              </a:solidFill>
              <a:ln w="4709"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5F1B8E2-340A-6C6E-DF4B-68A096288983}"/>
                  </a:ext>
                </a:extLst>
              </p:cNvPr>
              <p:cNvSpPr/>
              <p:nvPr/>
            </p:nvSpPr>
            <p:spPr>
              <a:xfrm>
                <a:off x="8211073" y="4567490"/>
                <a:ext cx="1783977" cy="1660568"/>
              </a:xfrm>
              <a:custGeom>
                <a:avLst/>
                <a:gdLst>
                  <a:gd name="connsiteX0" fmla="*/ 1245358 w 1783977"/>
                  <a:gd name="connsiteY0" fmla="*/ 7278 h 1660568"/>
                  <a:gd name="connsiteX1" fmla="*/ 89253 w 1783977"/>
                  <a:gd name="connsiteY1" fmla="*/ 405085 h 1660568"/>
                  <a:gd name="connsiteX2" fmla="*/ -269 w 1783977"/>
                  <a:gd name="connsiteY2" fmla="*/ 1645670 h 1660568"/>
                  <a:gd name="connsiteX3" fmla="*/ 237953 w 1783977"/>
                  <a:gd name="connsiteY3" fmla="*/ 1659805 h 1660568"/>
                  <a:gd name="connsiteX4" fmla="*/ 394569 w 1783977"/>
                  <a:gd name="connsiteY4" fmla="*/ 589783 h 1660568"/>
                  <a:gd name="connsiteX5" fmla="*/ 1669126 w 1783977"/>
                  <a:gd name="connsiteY5" fmla="*/ 431517 h 1660568"/>
                  <a:gd name="connsiteX6" fmla="*/ 1245358 w 1783977"/>
                  <a:gd name="connsiteY6" fmla="*/ 7278 h 1660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3977" h="1660568">
                    <a:moveTo>
                      <a:pt x="1245358" y="7278"/>
                    </a:moveTo>
                    <a:cubicBezTo>
                      <a:pt x="954459" y="46432"/>
                      <a:pt x="134956" y="350147"/>
                      <a:pt x="89253" y="405085"/>
                    </a:cubicBezTo>
                    <a:cubicBezTo>
                      <a:pt x="-4981" y="518589"/>
                      <a:pt x="44633" y="1136102"/>
                      <a:pt x="-269" y="1645670"/>
                    </a:cubicBezTo>
                    <a:lnTo>
                      <a:pt x="237953" y="1659805"/>
                    </a:lnTo>
                    <a:cubicBezTo>
                      <a:pt x="352071" y="1244848"/>
                      <a:pt x="342977" y="1065757"/>
                      <a:pt x="394569" y="589783"/>
                    </a:cubicBezTo>
                    <a:cubicBezTo>
                      <a:pt x="394569" y="589783"/>
                      <a:pt x="1330828" y="659892"/>
                      <a:pt x="1669126" y="431517"/>
                    </a:cubicBezTo>
                    <a:cubicBezTo>
                      <a:pt x="2018073" y="195981"/>
                      <a:pt x="1480612" y="-48509"/>
                      <a:pt x="1245358" y="7278"/>
                    </a:cubicBezTo>
                    <a:close/>
                  </a:path>
                </a:pathLst>
              </a:custGeom>
              <a:solidFill>
                <a:schemeClr val="accent6">
                  <a:lumMod val="40000"/>
                  <a:lumOff val="60000"/>
                </a:schemeClr>
              </a:solidFill>
              <a:ln w="470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88E4D49-0666-89EC-441A-FE6359C6DD2E}"/>
                  </a:ext>
                </a:extLst>
              </p:cNvPr>
              <p:cNvSpPr/>
              <p:nvPr/>
            </p:nvSpPr>
            <p:spPr>
              <a:xfrm>
                <a:off x="8414382" y="3970551"/>
                <a:ext cx="775024" cy="333775"/>
              </a:xfrm>
              <a:custGeom>
                <a:avLst/>
                <a:gdLst>
                  <a:gd name="connsiteX0" fmla="*/ 662947 w 775024"/>
                  <a:gd name="connsiteY0" fmla="*/ -763 h 333775"/>
                  <a:gd name="connsiteX1" fmla="*/ 774755 w 775024"/>
                  <a:gd name="connsiteY1" fmla="*/ 167727 h 333775"/>
                  <a:gd name="connsiteX2" fmla="*/ 123742 w 775024"/>
                  <a:gd name="connsiteY2" fmla="*/ 333013 h 333775"/>
                  <a:gd name="connsiteX3" fmla="*/ -269 w 775024"/>
                  <a:gd name="connsiteY3" fmla="*/ 271761 h 333775"/>
                  <a:gd name="connsiteX4" fmla="*/ 662947 w 775024"/>
                  <a:gd name="connsiteY4" fmla="*/ -763 h 333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4" h="333775">
                    <a:moveTo>
                      <a:pt x="662947" y="-763"/>
                    </a:moveTo>
                    <a:cubicBezTo>
                      <a:pt x="731690" y="10969"/>
                      <a:pt x="758170" y="66143"/>
                      <a:pt x="774755" y="167727"/>
                    </a:cubicBezTo>
                    <a:cubicBezTo>
                      <a:pt x="512833" y="322034"/>
                      <a:pt x="123742" y="333013"/>
                      <a:pt x="123742" y="333013"/>
                    </a:cubicBezTo>
                    <a:lnTo>
                      <a:pt x="-269" y="271761"/>
                    </a:lnTo>
                    <a:cubicBezTo>
                      <a:pt x="-269" y="271761"/>
                      <a:pt x="311738" y="159293"/>
                      <a:pt x="662947" y="-763"/>
                    </a:cubicBezTo>
                    <a:close/>
                  </a:path>
                </a:pathLst>
              </a:custGeom>
              <a:solidFill>
                <a:srgbClr val="DE623C"/>
              </a:solidFill>
              <a:ln w="4709"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9D7FE70-5DA9-3691-EC73-C08B7B3138E3}"/>
                  </a:ext>
                </a:extLst>
              </p:cNvPr>
              <p:cNvSpPr/>
              <p:nvPr/>
            </p:nvSpPr>
            <p:spPr>
              <a:xfrm>
                <a:off x="9079058" y="3364842"/>
                <a:ext cx="780388" cy="851376"/>
              </a:xfrm>
              <a:custGeom>
                <a:avLst/>
                <a:gdLst>
                  <a:gd name="connsiteX0" fmla="*/ 714446 w 780388"/>
                  <a:gd name="connsiteY0" fmla="*/ 314612 h 851376"/>
                  <a:gd name="connsiteX1" fmla="*/ 87793 w 780388"/>
                  <a:gd name="connsiteY1" fmla="*/ 850613 h 851376"/>
                  <a:gd name="connsiteX2" fmla="*/ -269 w 780388"/>
                  <a:gd name="connsiteY2" fmla="*/ 604192 h 851376"/>
                  <a:gd name="connsiteX3" fmla="*/ 506520 w 780388"/>
                  <a:gd name="connsiteY3" fmla="*/ 58156 h 851376"/>
                  <a:gd name="connsiteX4" fmla="*/ 714446 w 780388"/>
                  <a:gd name="connsiteY4" fmla="*/ 314612 h 851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0388" h="851376">
                    <a:moveTo>
                      <a:pt x="714446" y="314612"/>
                    </a:moveTo>
                    <a:cubicBezTo>
                      <a:pt x="599811" y="481170"/>
                      <a:pt x="160729" y="839352"/>
                      <a:pt x="87793" y="850613"/>
                    </a:cubicBezTo>
                    <a:lnTo>
                      <a:pt x="-269" y="604192"/>
                    </a:lnTo>
                    <a:cubicBezTo>
                      <a:pt x="-269" y="604192"/>
                      <a:pt x="428494" y="140139"/>
                      <a:pt x="506520" y="58156"/>
                    </a:cubicBezTo>
                    <a:cubicBezTo>
                      <a:pt x="641556" y="-84184"/>
                      <a:pt x="902111" y="43031"/>
                      <a:pt x="714446" y="314612"/>
                    </a:cubicBezTo>
                    <a:close/>
                  </a:path>
                </a:pathLst>
              </a:custGeom>
              <a:solidFill>
                <a:srgbClr val="DE623C"/>
              </a:solidFill>
              <a:ln w="4709"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C8B90B2-5C9A-FE92-1B26-1D8A542DAD1E}"/>
                  </a:ext>
                </a:extLst>
              </p:cNvPr>
              <p:cNvSpPr/>
              <p:nvPr/>
            </p:nvSpPr>
            <p:spPr>
              <a:xfrm>
                <a:off x="9310873" y="3346063"/>
                <a:ext cx="511985" cy="579397"/>
              </a:xfrm>
              <a:custGeom>
                <a:avLst/>
                <a:gdLst>
                  <a:gd name="connsiteX0" fmla="*/ -269 w 511985"/>
                  <a:gd name="connsiteY0" fmla="*/ 306724 h 579397"/>
                  <a:gd name="connsiteX1" fmla="*/ 367242 w 511985"/>
                  <a:gd name="connsiteY1" fmla="*/ 40 h 579397"/>
                  <a:gd name="connsiteX2" fmla="*/ 487343 w 511985"/>
                  <a:gd name="connsiteY2" fmla="*/ 270256 h 579397"/>
                  <a:gd name="connsiteX3" fmla="*/ 278238 w 511985"/>
                  <a:gd name="connsiteY3" fmla="*/ 578635 h 579397"/>
                </a:gdLst>
                <a:ahLst/>
                <a:cxnLst>
                  <a:cxn ang="0">
                    <a:pos x="connsiteX0" y="connsiteY0"/>
                  </a:cxn>
                  <a:cxn ang="0">
                    <a:pos x="connsiteX1" y="connsiteY1"/>
                  </a:cxn>
                  <a:cxn ang="0">
                    <a:pos x="connsiteX2" y="connsiteY2"/>
                  </a:cxn>
                  <a:cxn ang="0">
                    <a:pos x="connsiteX3" y="connsiteY3"/>
                  </a:cxn>
                </a:cxnLst>
                <a:rect l="l" t="t" r="r" b="b"/>
                <a:pathLst>
                  <a:path w="511985" h="579397">
                    <a:moveTo>
                      <a:pt x="-269" y="306724"/>
                    </a:moveTo>
                    <a:cubicBezTo>
                      <a:pt x="91655" y="207779"/>
                      <a:pt x="211379" y="-15838"/>
                      <a:pt x="367242" y="40"/>
                    </a:cubicBezTo>
                    <a:cubicBezTo>
                      <a:pt x="523104" y="15919"/>
                      <a:pt x="534271" y="181252"/>
                      <a:pt x="487343" y="270256"/>
                    </a:cubicBezTo>
                    <a:cubicBezTo>
                      <a:pt x="440414" y="359259"/>
                      <a:pt x="278238" y="578635"/>
                      <a:pt x="278238" y="578635"/>
                    </a:cubicBezTo>
                    <a:close/>
                  </a:path>
                </a:pathLst>
              </a:custGeom>
              <a:solidFill>
                <a:schemeClr val="accent6">
                  <a:lumMod val="75000"/>
                </a:schemeClr>
              </a:solidFill>
              <a:ln w="4709"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1CBD48A-37BC-2AE1-AFF5-9B73AF25D307}"/>
                  </a:ext>
                </a:extLst>
              </p:cNvPr>
              <p:cNvSpPr/>
              <p:nvPr/>
            </p:nvSpPr>
            <p:spPr>
              <a:xfrm>
                <a:off x="8520960" y="4072559"/>
                <a:ext cx="908010" cy="294210"/>
              </a:xfrm>
              <a:custGeom>
                <a:avLst/>
                <a:gdLst>
                  <a:gd name="connsiteX0" fmla="*/ 817867 w 908010"/>
                  <a:gd name="connsiteY0" fmla="*/ -763 h 294210"/>
                  <a:gd name="connsiteX1" fmla="*/ 903054 w 908010"/>
                  <a:gd name="connsiteY1" fmla="*/ 245893 h 294210"/>
                  <a:gd name="connsiteX2" fmla="*/ 31017 w 908010"/>
                  <a:gd name="connsiteY2" fmla="*/ 236753 h 294210"/>
                  <a:gd name="connsiteX3" fmla="*/ -269 w 908010"/>
                  <a:gd name="connsiteY3" fmla="*/ 130080 h 294210"/>
                  <a:gd name="connsiteX4" fmla="*/ 817867 w 908010"/>
                  <a:gd name="connsiteY4" fmla="*/ -763 h 294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10" h="294210">
                    <a:moveTo>
                      <a:pt x="817867" y="-763"/>
                    </a:moveTo>
                    <a:cubicBezTo>
                      <a:pt x="883831" y="21995"/>
                      <a:pt x="921524" y="230109"/>
                      <a:pt x="903054" y="245893"/>
                    </a:cubicBezTo>
                    <a:cubicBezTo>
                      <a:pt x="619977" y="357984"/>
                      <a:pt x="31017" y="236753"/>
                      <a:pt x="31017" y="236753"/>
                    </a:cubicBezTo>
                    <a:lnTo>
                      <a:pt x="-269" y="130080"/>
                    </a:lnTo>
                    <a:cubicBezTo>
                      <a:pt x="-269" y="130080"/>
                      <a:pt x="445692" y="102753"/>
                      <a:pt x="817867" y="-763"/>
                    </a:cubicBezTo>
                    <a:close/>
                  </a:path>
                </a:pathLst>
              </a:custGeom>
              <a:solidFill>
                <a:srgbClr val="F37A50"/>
              </a:solidFill>
              <a:ln w="4709"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A4020C8-C646-C9B3-6620-1C781BD2A930}"/>
                  </a:ext>
                </a:extLst>
              </p:cNvPr>
              <p:cNvSpPr/>
              <p:nvPr/>
            </p:nvSpPr>
            <p:spPr>
              <a:xfrm>
                <a:off x="9370661" y="3293247"/>
                <a:ext cx="899934" cy="1457134"/>
              </a:xfrm>
              <a:custGeom>
                <a:avLst/>
                <a:gdLst>
                  <a:gd name="connsiteX0" fmla="*/ 899665 w 899934"/>
                  <a:gd name="connsiteY0" fmla="*/ 1456371 h 1457134"/>
                  <a:gd name="connsiteX1" fmla="*/ 780129 w 899934"/>
                  <a:gd name="connsiteY1" fmla="*/ 846868 h 1457134"/>
                  <a:gd name="connsiteX2" fmla="*/ 574088 w 899934"/>
                  <a:gd name="connsiteY2" fmla="*/ -763 h 1457134"/>
                  <a:gd name="connsiteX3" fmla="*/ 329929 w 899934"/>
                  <a:gd name="connsiteY3" fmla="*/ 38580 h 1457134"/>
                  <a:gd name="connsiteX4" fmla="*/ 583 w 899934"/>
                  <a:gd name="connsiteY4" fmla="*/ 565016 h 1457134"/>
                  <a:gd name="connsiteX5" fmla="*/ 152958 w 899934"/>
                  <a:gd name="connsiteY5" fmla="*/ 824158 h 1457134"/>
                  <a:gd name="connsiteX6" fmla="*/ 85864 w 899934"/>
                  <a:gd name="connsiteY6" fmla="*/ 1281521 h 1457134"/>
                  <a:gd name="connsiteX7" fmla="*/ 345430 w 899934"/>
                  <a:gd name="connsiteY7" fmla="*/ 1371043 h 1457134"/>
                  <a:gd name="connsiteX8" fmla="*/ 899665 w 899934"/>
                  <a:gd name="connsiteY8" fmla="*/ 1456371 h 145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934" h="1457134">
                    <a:moveTo>
                      <a:pt x="899665" y="1456371"/>
                    </a:moveTo>
                    <a:cubicBezTo>
                      <a:pt x="834927" y="1122407"/>
                      <a:pt x="807034" y="1004050"/>
                      <a:pt x="780129" y="846868"/>
                    </a:cubicBezTo>
                    <a:cubicBezTo>
                      <a:pt x="713695" y="458390"/>
                      <a:pt x="909088" y="185395"/>
                      <a:pt x="574088" y="-763"/>
                    </a:cubicBezTo>
                    <a:lnTo>
                      <a:pt x="329929" y="38580"/>
                    </a:lnTo>
                    <a:cubicBezTo>
                      <a:pt x="132556" y="246271"/>
                      <a:pt x="10995" y="434785"/>
                      <a:pt x="583" y="565016"/>
                    </a:cubicBezTo>
                    <a:cubicBezTo>
                      <a:pt x="-13552" y="732987"/>
                      <a:pt x="152958" y="824158"/>
                      <a:pt x="152958" y="824158"/>
                    </a:cubicBezTo>
                    <a:lnTo>
                      <a:pt x="85864" y="1281521"/>
                    </a:lnTo>
                    <a:cubicBezTo>
                      <a:pt x="85864" y="1281521"/>
                      <a:pt x="70126" y="1318838"/>
                      <a:pt x="345430" y="1371043"/>
                    </a:cubicBezTo>
                    <a:cubicBezTo>
                      <a:pt x="620734" y="1423249"/>
                      <a:pt x="899665" y="1456371"/>
                      <a:pt x="899665" y="1456371"/>
                    </a:cubicBezTo>
                    <a:close/>
                  </a:path>
                </a:pathLst>
              </a:custGeom>
              <a:solidFill>
                <a:schemeClr val="accent6"/>
              </a:solidFill>
              <a:ln w="4709"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ACAA676-DE5C-3389-32AD-6ADB9066E165}"/>
                  </a:ext>
                </a:extLst>
              </p:cNvPr>
              <p:cNvSpPr/>
              <p:nvPr/>
            </p:nvSpPr>
            <p:spPr>
              <a:xfrm>
                <a:off x="9339096" y="3408570"/>
                <a:ext cx="796390" cy="919503"/>
              </a:xfrm>
              <a:custGeom>
                <a:avLst/>
                <a:gdLst>
                  <a:gd name="connsiteX0" fmla="*/ 730465 w 796390"/>
                  <a:gd name="connsiteY0" fmla="*/ 318237 h 919503"/>
                  <a:gd name="connsiteX1" fmla="*/ 52454 w 796390"/>
                  <a:gd name="connsiteY1" fmla="*/ 918741 h 919503"/>
                  <a:gd name="connsiteX2" fmla="*/ -269 w 796390"/>
                  <a:gd name="connsiteY2" fmla="*/ 663226 h 919503"/>
                  <a:gd name="connsiteX3" fmla="*/ 522727 w 796390"/>
                  <a:gd name="connsiteY3" fmla="*/ 58812 h 919503"/>
                  <a:gd name="connsiteX4" fmla="*/ 730465 w 796390"/>
                  <a:gd name="connsiteY4" fmla="*/ 318237 h 919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390" h="919503">
                    <a:moveTo>
                      <a:pt x="730465" y="318237"/>
                    </a:moveTo>
                    <a:cubicBezTo>
                      <a:pt x="615830" y="486727"/>
                      <a:pt x="126051" y="914924"/>
                      <a:pt x="52454" y="918741"/>
                    </a:cubicBezTo>
                    <a:lnTo>
                      <a:pt x="-269" y="663226"/>
                    </a:lnTo>
                    <a:cubicBezTo>
                      <a:pt x="-269" y="663226"/>
                      <a:pt x="444702" y="141785"/>
                      <a:pt x="522727" y="58812"/>
                    </a:cubicBezTo>
                    <a:cubicBezTo>
                      <a:pt x="657575" y="-85130"/>
                      <a:pt x="918084" y="43546"/>
                      <a:pt x="730465" y="318237"/>
                    </a:cubicBezTo>
                    <a:close/>
                  </a:path>
                </a:pathLst>
              </a:custGeom>
              <a:solidFill>
                <a:srgbClr val="F37A50"/>
              </a:solidFill>
              <a:ln w="4709"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2887782-061C-D94E-6E9A-87CF537D9E4D}"/>
                  </a:ext>
                </a:extLst>
              </p:cNvPr>
              <p:cNvSpPr/>
              <p:nvPr/>
            </p:nvSpPr>
            <p:spPr>
              <a:xfrm>
                <a:off x="9601536" y="3389808"/>
                <a:ext cx="558280" cy="579377"/>
              </a:xfrm>
              <a:custGeom>
                <a:avLst/>
                <a:gdLst>
                  <a:gd name="connsiteX0" fmla="*/ -269 w 558280"/>
                  <a:gd name="connsiteY0" fmla="*/ 338177 h 579377"/>
                  <a:gd name="connsiteX1" fmla="*/ 413558 w 558280"/>
                  <a:gd name="connsiteY1" fmla="*/ 19 h 579377"/>
                  <a:gd name="connsiteX2" fmla="*/ 533659 w 558280"/>
                  <a:gd name="connsiteY2" fmla="*/ 270234 h 579377"/>
                  <a:gd name="connsiteX3" fmla="*/ 324837 w 558280"/>
                  <a:gd name="connsiteY3" fmla="*/ 578614 h 579377"/>
                </a:gdLst>
                <a:ahLst/>
                <a:cxnLst>
                  <a:cxn ang="0">
                    <a:pos x="connsiteX0" y="connsiteY0"/>
                  </a:cxn>
                  <a:cxn ang="0">
                    <a:pos x="connsiteX1" y="connsiteY1"/>
                  </a:cxn>
                  <a:cxn ang="0">
                    <a:pos x="connsiteX2" y="connsiteY2"/>
                  </a:cxn>
                  <a:cxn ang="0">
                    <a:pos x="connsiteX3" y="connsiteY3"/>
                  </a:cxn>
                </a:cxnLst>
                <a:rect l="l" t="t" r="r" b="b"/>
                <a:pathLst>
                  <a:path w="558280" h="579377">
                    <a:moveTo>
                      <a:pt x="-269" y="338177"/>
                    </a:moveTo>
                    <a:cubicBezTo>
                      <a:pt x="85248" y="213741"/>
                      <a:pt x="257790" y="-15859"/>
                      <a:pt x="413558" y="19"/>
                    </a:cubicBezTo>
                    <a:cubicBezTo>
                      <a:pt x="569326" y="15898"/>
                      <a:pt x="580587" y="181231"/>
                      <a:pt x="533659" y="270234"/>
                    </a:cubicBezTo>
                    <a:cubicBezTo>
                      <a:pt x="486731" y="359238"/>
                      <a:pt x="324837" y="578614"/>
                      <a:pt x="324837" y="578614"/>
                    </a:cubicBezTo>
                    <a:close/>
                  </a:path>
                </a:pathLst>
              </a:custGeom>
              <a:solidFill>
                <a:schemeClr val="accent6">
                  <a:lumMod val="75000"/>
                </a:schemeClr>
              </a:solidFill>
              <a:ln w="4709"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B01143E-D8CE-4166-7CA0-5482D5B2B7F2}"/>
                  </a:ext>
                </a:extLst>
              </p:cNvPr>
              <p:cNvSpPr/>
              <p:nvPr/>
            </p:nvSpPr>
            <p:spPr>
              <a:xfrm>
                <a:off x="8156323" y="4175712"/>
                <a:ext cx="395922" cy="154887"/>
              </a:xfrm>
              <a:custGeom>
                <a:avLst/>
                <a:gdLst>
                  <a:gd name="connsiteX0" fmla="*/ 364368 w 395922"/>
                  <a:gd name="connsiteY0" fmla="*/ 26928 h 154887"/>
                  <a:gd name="connsiteX1" fmla="*/ -269 w 395922"/>
                  <a:gd name="connsiteY1" fmla="*/ 145191 h 154887"/>
                  <a:gd name="connsiteX2" fmla="*/ 123130 w 395922"/>
                  <a:gd name="connsiteY2" fmla="*/ 80971 h 154887"/>
                  <a:gd name="connsiteX3" fmla="*/ 252324 w 395922"/>
                  <a:gd name="connsiteY3" fmla="*/ 128936 h 154887"/>
                  <a:gd name="connsiteX4" fmla="*/ 395654 w 395922"/>
                  <a:gd name="connsiteY4" fmla="*/ 133648 h 154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922" h="154887">
                    <a:moveTo>
                      <a:pt x="364368" y="26928"/>
                    </a:moveTo>
                    <a:cubicBezTo>
                      <a:pt x="274328" y="4783"/>
                      <a:pt x="78557" y="-60992"/>
                      <a:pt x="-269" y="145191"/>
                    </a:cubicBezTo>
                    <a:cubicBezTo>
                      <a:pt x="19473" y="182884"/>
                      <a:pt x="91985" y="89641"/>
                      <a:pt x="123130" y="80971"/>
                    </a:cubicBezTo>
                    <a:cubicBezTo>
                      <a:pt x="172555" y="67213"/>
                      <a:pt x="214960" y="93174"/>
                      <a:pt x="252324" y="128936"/>
                    </a:cubicBezTo>
                    <a:cubicBezTo>
                      <a:pt x="305990" y="180199"/>
                      <a:pt x="395654" y="133648"/>
                      <a:pt x="395654" y="133648"/>
                    </a:cubicBezTo>
                    <a:close/>
                  </a:path>
                </a:pathLst>
              </a:custGeom>
              <a:solidFill>
                <a:srgbClr val="F37A50"/>
              </a:solidFill>
              <a:ln w="4709"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CD732D6-5BE6-856C-5E97-B261AF84D8AF}"/>
                  </a:ext>
                </a:extLst>
              </p:cNvPr>
              <p:cNvSpPr/>
              <p:nvPr/>
            </p:nvSpPr>
            <p:spPr>
              <a:xfrm>
                <a:off x="7605009" y="4329582"/>
                <a:ext cx="959486" cy="113598"/>
              </a:xfrm>
              <a:custGeom>
                <a:avLst/>
                <a:gdLst>
                  <a:gd name="connsiteX0" fmla="*/ 845619 w 959486"/>
                  <a:gd name="connsiteY0" fmla="*/ 112835 h 113598"/>
                  <a:gd name="connsiteX1" fmla="*/ -269 w 959486"/>
                  <a:gd name="connsiteY1" fmla="*/ 112835 h 113598"/>
                  <a:gd name="connsiteX2" fmla="*/ -269 w 959486"/>
                  <a:gd name="connsiteY2" fmla="*/ -763 h 113598"/>
                  <a:gd name="connsiteX3" fmla="*/ 959218 w 959486"/>
                  <a:gd name="connsiteY3" fmla="*/ -763 h 113598"/>
                  <a:gd name="connsiteX4" fmla="*/ 845619 w 959486"/>
                  <a:gd name="connsiteY4" fmla="*/ 112835 h 113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486" h="113598">
                    <a:moveTo>
                      <a:pt x="845619" y="112835"/>
                    </a:moveTo>
                    <a:lnTo>
                      <a:pt x="-269" y="112835"/>
                    </a:lnTo>
                    <a:lnTo>
                      <a:pt x="-269" y="-763"/>
                    </a:lnTo>
                    <a:lnTo>
                      <a:pt x="959218" y="-763"/>
                    </a:lnTo>
                    <a:cubicBezTo>
                      <a:pt x="959218" y="61996"/>
                      <a:pt x="908378" y="112835"/>
                      <a:pt x="845619" y="112835"/>
                    </a:cubicBezTo>
                    <a:close/>
                  </a:path>
                </a:pathLst>
              </a:custGeom>
              <a:solidFill>
                <a:srgbClr val="FF4F78"/>
              </a:solidFill>
              <a:ln w="4709"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E9D6105-423B-103A-3146-72607EF9E8CF}"/>
                  </a:ext>
                </a:extLst>
              </p:cNvPr>
              <p:cNvSpPr/>
              <p:nvPr/>
            </p:nvSpPr>
            <p:spPr>
              <a:xfrm>
                <a:off x="7157251" y="3576231"/>
                <a:ext cx="548305" cy="866949"/>
              </a:xfrm>
              <a:custGeom>
                <a:avLst/>
                <a:gdLst>
                  <a:gd name="connsiteX0" fmla="*/ 12790 w 548305"/>
                  <a:gd name="connsiteY0" fmla="*/ 152461 h 866949"/>
                  <a:gd name="connsiteX1" fmla="*/ 447489 w 548305"/>
                  <a:gd name="connsiteY1" fmla="*/ 866186 h 866949"/>
                  <a:gd name="connsiteX2" fmla="*/ 548036 w 548305"/>
                  <a:gd name="connsiteY2" fmla="*/ 813321 h 866949"/>
                  <a:gd name="connsiteX3" fmla="*/ 60236 w 548305"/>
                  <a:gd name="connsiteY3" fmla="*/ -763 h 866949"/>
                  <a:gd name="connsiteX4" fmla="*/ 60236 w 548305"/>
                  <a:gd name="connsiteY4" fmla="*/ -763 h 866949"/>
                  <a:gd name="connsiteX5" fmla="*/ 12790 w 548305"/>
                  <a:gd name="connsiteY5" fmla="*/ 152461 h 86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305" h="866949">
                    <a:moveTo>
                      <a:pt x="12790" y="152461"/>
                    </a:moveTo>
                    <a:lnTo>
                      <a:pt x="447489" y="866186"/>
                    </a:lnTo>
                    <a:lnTo>
                      <a:pt x="548036" y="813321"/>
                    </a:lnTo>
                    <a:lnTo>
                      <a:pt x="60236" y="-763"/>
                    </a:lnTo>
                    <a:lnTo>
                      <a:pt x="60236" y="-763"/>
                    </a:lnTo>
                    <a:cubicBezTo>
                      <a:pt x="4874" y="28496"/>
                      <a:pt x="-16329" y="97051"/>
                      <a:pt x="12790" y="152461"/>
                    </a:cubicBezTo>
                    <a:close/>
                  </a:path>
                </a:pathLst>
              </a:custGeom>
              <a:solidFill>
                <a:srgbClr val="FF4F78"/>
              </a:solidFill>
              <a:ln w="4709"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2DBD471-DED3-7241-43A9-28DDAF146145}"/>
                  </a:ext>
                </a:extLst>
              </p:cNvPr>
              <p:cNvSpPr/>
              <p:nvPr/>
            </p:nvSpPr>
            <p:spPr>
              <a:xfrm>
                <a:off x="9557007" y="2599985"/>
                <a:ext cx="510873" cy="633128"/>
              </a:xfrm>
              <a:custGeom>
                <a:avLst/>
                <a:gdLst>
                  <a:gd name="connsiteX0" fmla="*/ 499409 w 510873"/>
                  <a:gd name="connsiteY0" fmla="*/ 374272 h 633128"/>
                  <a:gd name="connsiteX1" fmla="*/ 180616 w 510873"/>
                  <a:gd name="connsiteY1" fmla="*/ 626865 h 633128"/>
                  <a:gd name="connsiteX2" fmla="*/ 10996 w 510873"/>
                  <a:gd name="connsiteY2" fmla="*/ 257281 h 633128"/>
                  <a:gd name="connsiteX3" fmla="*/ 329789 w 510873"/>
                  <a:gd name="connsiteY3" fmla="*/ 4735 h 633128"/>
                  <a:gd name="connsiteX4" fmla="*/ 499409 w 510873"/>
                  <a:gd name="connsiteY4" fmla="*/ 374272 h 633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73" h="633128">
                    <a:moveTo>
                      <a:pt x="499409" y="374272"/>
                    </a:moveTo>
                    <a:cubicBezTo>
                      <a:pt x="458276" y="546060"/>
                      <a:pt x="315654" y="659140"/>
                      <a:pt x="180616" y="626865"/>
                    </a:cubicBezTo>
                    <a:cubicBezTo>
                      <a:pt x="45580" y="594591"/>
                      <a:pt x="-30325" y="428975"/>
                      <a:pt x="10996" y="257281"/>
                    </a:cubicBezTo>
                    <a:cubicBezTo>
                      <a:pt x="52317" y="85588"/>
                      <a:pt x="194751" y="-27540"/>
                      <a:pt x="329789" y="4735"/>
                    </a:cubicBezTo>
                    <a:cubicBezTo>
                      <a:pt x="464825" y="37010"/>
                      <a:pt x="540542" y="202484"/>
                      <a:pt x="499409" y="374272"/>
                    </a:cubicBezTo>
                    <a:close/>
                  </a:path>
                </a:pathLst>
              </a:custGeom>
              <a:solidFill>
                <a:srgbClr val="F37A50"/>
              </a:solidFill>
              <a:ln w="4709"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D887439-AE62-A1CE-36F1-B85493AD820D}"/>
                  </a:ext>
                </a:extLst>
              </p:cNvPr>
              <p:cNvSpPr/>
              <p:nvPr/>
            </p:nvSpPr>
            <p:spPr>
              <a:xfrm>
                <a:off x="9733962" y="3065532"/>
                <a:ext cx="257371" cy="343399"/>
              </a:xfrm>
              <a:custGeom>
                <a:avLst/>
                <a:gdLst>
                  <a:gd name="connsiteX0" fmla="*/ 257103 w 257371"/>
                  <a:gd name="connsiteY0" fmla="*/ -763 h 343399"/>
                  <a:gd name="connsiteX1" fmla="*/ 32874 w 257371"/>
                  <a:gd name="connsiteY1" fmla="*/ 138231 h 343399"/>
                  <a:gd name="connsiteX2" fmla="*/ 3049 w 257371"/>
                  <a:gd name="connsiteY2" fmla="*/ 269452 h 343399"/>
                  <a:gd name="connsiteX3" fmla="*/ 127437 w 257371"/>
                  <a:gd name="connsiteY3" fmla="*/ 323495 h 343399"/>
                  <a:gd name="connsiteX4" fmla="*/ 210692 w 257371"/>
                  <a:gd name="connsiteY4" fmla="*/ 226952 h 343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371" h="343399">
                    <a:moveTo>
                      <a:pt x="257103" y="-763"/>
                    </a:moveTo>
                    <a:lnTo>
                      <a:pt x="32874" y="138231"/>
                    </a:lnTo>
                    <a:cubicBezTo>
                      <a:pt x="32874" y="138231"/>
                      <a:pt x="12991" y="237177"/>
                      <a:pt x="3049" y="269452"/>
                    </a:cubicBezTo>
                    <a:cubicBezTo>
                      <a:pt x="-17447" y="335792"/>
                      <a:pt x="61050" y="364816"/>
                      <a:pt x="127437" y="323495"/>
                    </a:cubicBezTo>
                    <a:cubicBezTo>
                      <a:pt x="193825" y="282174"/>
                      <a:pt x="210692" y="226952"/>
                      <a:pt x="210692" y="226952"/>
                    </a:cubicBezTo>
                    <a:close/>
                  </a:path>
                </a:pathLst>
              </a:custGeom>
              <a:solidFill>
                <a:srgbClr val="F37A50"/>
              </a:solidFill>
              <a:ln w="4709"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D1D3AA9-DF5D-6506-B899-C0EC9F3FAFB9}"/>
                  </a:ext>
                </a:extLst>
              </p:cNvPr>
              <p:cNvSpPr/>
              <p:nvPr/>
            </p:nvSpPr>
            <p:spPr>
              <a:xfrm>
                <a:off x="9552629" y="2557645"/>
                <a:ext cx="567958" cy="460204"/>
              </a:xfrm>
              <a:custGeom>
                <a:avLst/>
                <a:gdLst>
                  <a:gd name="connsiteX0" fmla="*/ -269 w 567958"/>
                  <a:gd name="connsiteY0" fmla="*/ 234035 h 460204"/>
                  <a:gd name="connsiteX1" fmla="*/ 251853 w 567958"/>
                  <a:gd name="connsiteY1" fmla="*/ 168778 h 460204"/>
                  <a:gd name="connsiteX2" fmla="*/ 566499 w 567958"/>
                  <a:gd name="connsiteY2" fmla="*/ 459441 h 460204"/>
                  <a:gd name="connsiteX3" fmla="*/ 347688 w 567958"/>
                  <a:gd name="connsiteY3" fmla="*/ 11266 h 460204"/>
                  <a:gd name="connsiteX4" fmla="*/ -269 w 567958"/>
                  <a:gd name="connsiteY4" fmla="*/ 234035 h 460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958" h="460204">
                    <a:moveTo>
                      <a:pt x="-269" y="234035"/>
                    </a:moveTo>
                    <a:cubicBezTo>
                      <a:pt x="63480" y="239500"/>
                      <a:pt x="201485" y="228475"/>
                      <a:pt x="251853" y="168778"/>
                    </a:cubicBezTo>
                    <a:cubicBezTo>
                      <a:pt x="287756" y="289962"/>
                      <a:pt x="440320" y="405351"/>
                      <a:pt x="566499" y="459441"/>
                    </a:cubicBezTo>
                    <a:cubicBezTo>
                      <a:pt x="571540" y="335100"/>
                      <a:pt x="570646" y="106065"/>
                      <a:pt x="347688" y="11266"/>
                    </a:cubicBezTo>
                    <a:cubicBezTo>
                      <a:pt x="172556" y="-63414"/>
                      <a:pt x="-269" y="234035"/>
                      <a:pt x="-269" y="234035"/>
                    </a:cubicBezTo>
                    <a:close/>
                  </a:path>
                </a:pathLst>
              </a:custGeom>
              <a:solidFill>
                <a:schemeClr val="tx1">
                  <a:lumMod val="75000"/>
                  <a:lumOff val="25000"/>
                </a:schemeClr>
              </a:solidFill>
              <a:ln w="470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6E9C6CA-6E38-5AA9-413C-38E8E2E624D0}"/>
                  </a:ext>
                </a:extLst>
              </p:cNvPr>
              <p:cNvSpPr/>
              <p:nvPr/>
            </p:nvSpPr>
            <p:spPr>
              <a:xfrm>
                <a:off x="9585592" y="2868265"/>
                <a:ext cx="48255" cy="48255"/>
              </a:xfrm>
              <a:custGeom>
                <a:avLst/>
                <a:gdLst>
                  <a:gd name="connsiteX0" fmla="*/ 45453 w 48255"/>
                  <a:gd name="connsiteY0" fmla="*/ 34140 h 48255"/>
                  <a:gd name="connsiteX1" fmla="*/ 13084 w 48255"/>
                  <a:gd name="connsiteY1" fmla="*/ 44929 h 48255"/>
                  <a:gd name="connsiteX2" fmla="*/ 2295 w 48255"/>
                  <a:gd name="connsiteY2" fmla="*/ 12607 h 48255"/>
                  <a:gd name="connsiteX3" fmla="*/ 34617 w 48255"/>
                  <a:gd name="connsiteY3" fmla="*/ 1770 h 48255"/>
                  <a:gd name="connsiteX4" fmla="*/ 45453 w 48255"/>
                  <a:gd name="connsiteY4" fmla="*/ 34140 h 48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5" h="48255">
                    <a:moveTo>
                      <a:pt x="45453" y="34140"/>
                    </a:moveTo>
                    <a:cubicBezTo>
                      <a:pt x="39517" y="46060"/>
                      <a:pt x="25005" y="50913"/>
                      <a:pt x="13084" y="44929"/>
                    </a:cubicBezTo>
                    <a:cubicBezTo>
                      <a:pt x="1164" y="38993"/>
                      <a:pt x="-3689" y="24528"/>
                      <a:pt x="2295" y="12607"/>
                    </a:cubicBezTo>
                    <a:cubicBezTo>
                      <a:pt x="8232" y="687"/>
                      <a:pt x="22696" y="-4166"/>
                      <a:pt x="34617" y="1770"/>
                    </a:cubicBezTo>
                    <a:cubicBezTo>
                      <a:pt x="46538" y="7707"/>
                      <a:pt x="51390" y="22219"/>
                      <a:pt x="45453" y="34140"/>
                    </a:cubicBezTo>
                    <a:close/>
                  </a:path>
                </a:pathLst>
              </a:custGeom>
              <a:solidFill>
                <a:srgbClr val="000000"/>
              </a:solidFill>
              <a:ln w="470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BA1AD57-B848-E005-980E-44528BB064ED}"/>
                  </a:ext>
                </a:extLst>
              </p:cNvPr>
              <p:cNvSpPr/>
              <p:nvPr/>
            </p:nvSpPr>
            <p:spPr>
              <a:xfrm>
                <a:off x="9771343" y="2912164"/>
                <a:ext cx="52210" cy="52210"/>
              </a:xfrm>
              <a:custGeom>
                <a:avLst/>
                <a:gdLst>
                  <a:gd name="connsiteX0" fmla="*/ 49206 w 52210"/>
                  <a:gd name="connsiteY0" fmla="*/ 36979 h 52210"/>
                  <a:gd name="connsiteX1" fmla="*/ 14198 w 52210"/>
                  <a:gd name="connsiteY1" fmla="*/ 48712 h 52210"/>
                  <a:gd name="connsiteX2" fmla="*/ 2466 w 52210"/>
                  <a:gd name="connsiteY2" fmla="*/ 13704 h 52210"/>
                  <a:gd name="connsiteX3" fmla="*/ 37474 w 52210"/>
                  <a:gd name="connsiteY3" fmla="*/ 1972 h 52210"/>
                  <a:gd name="connsiteX4" fmla="*/ 49206 w 52210"/>
                  <a:gd name="connsiteY4" fmla="*/ 36979 h 52210"/>
                  <a:gd name="connsiteX5" fmla="*/ 49206 w 52210"/>
                  <a:gd name="connsiteY5" fmla="*/ 36979 h 52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10" h="52210">
                    <a:moveTo>
                      <a:pt x="49206" y="36979"/>
                    </a:moveTo>
                    <a:cubicBezTo>
                      <a:pt x="42798" y="49890"/>
                      <a:pt x="27108" y="55120"/>
                      <a:pt x="14198" y="48712"/>
                    </a:cubicBezTo>
                    <a:cubicBezTo>
                      <a:pt x="1288" y="42257"/>
                      <a:pt x="-3942" y="26614"/>
                      <a:pt x="2466" y="13704"/>
                    </a:cubicBezTo>
                    <a:cubicBezTo>
                      <a:pt x="8921" y="794"/>
                      <a:pt x="24564" y="-4436"/>
                      <a:pt x="37474" y="1972"/>
                    </a:cubicBezTo>
                    <a:cubicBezTo>
                      <a:pt x="50384" y="8380"/>
                      <a:pt x="55614" y="24070"/>
                      <a:pt x="49206" y="36979"/>
                    </a:cubicBezTo>
                    <a:cubicBezTo>
                      <a:pt x="49206" y="36979"/>
                      <a:pt x="49206" y="36979"/>
                      <a:pt x="49206" y="36979"/>
                    </a:cubicBezTo>
                    <a:close/>
                  </a:path>
                </a:pathLst>
              </a:custGeom>
              <a:solidFill>
                <a:srgbClr val="000000"/>
              </a:solidFill>
              <a:ln w="470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0BCC491-E999-F3B0-1E57-3DA2F04A9974}"/>
                  </a:ext>
                </a:extLst>
              </p:cNvPr>
              <p:cNvSpPr/>
              <p:nvPr/>
            </p:nvSpPr>
            <p:spPr>
              <a:xfrm>
                <a:off x="9788922" y="2872119"/>
                <a:ext cx="73898" cy="57135"/>
              </a:xfrm>
              <a:custGeom>
                <a:avLst/>
                <a:gdLst>
                  <a:gd name="connsiteX0" fmla="*/ 60510 w 73898"/>
                  <a:gd name="connsiteY0" fmla="*/ 55398 h 57135"/>
                  <a:gd name="connsiteX1" fmla="*/ 56316 w 73898"/>
                  <a:gd name="connsiteY1" fmla="*/ 51110 h 57135"/>
                  <a:gd name="connsiteX2" fmla="*/ 7503 w 73898"/>
                  <a:gd name="connsiteY2" fmla="*/ 17328 h 57135"/>
                  <a:gd name="connsiteX3" fmla="*/ -177 w 73898"/>
                  <a:gd name="connsiteY3" fmla="*/ 7009 h 57135"/>
                  <a:gd name="connsiteX4" fmla="*/ 10047 w 73898"/>
                  <a:gd name="connsiteY4" fmla="*/ -671 h 57135"/>
                  <a:gd name="connsiteX5" fmla="*/ 72807 w 73898"/>
                  <a:gd name="connsiteY5" fmla="*/ 43477 h 57135"/>
                  <a:gd name="connsiteX6" fmla="*/ 68378 w 73898"/>
                  <a:gd name="connsiteY6" fmla="*/ 55539 h 57135"/>
                  <a:gd name="connsiteX7" fmla="*/ 60510 w 73898"/>
                  <a:gd name="connsiteY7" fmla="*/ 55398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898" h="57135">
                    <a:moveTo>
                      <a:pt x="60510" y="55398"/>
                    </a:moveTo>
                    <a:cubicBezTo>
                      <a:pt x="58672" y="54503"/>
                      <a:pt x="57164" y="52995"/>
                      <a:pt x="56316" y="51110"/>
                    </a:cubicBezTo>
                    <a:cubicBezTo>
                      <a:pt x="43217" y="22840"/>
                      <a:pt x="7880" y="17375"/>
                      <a:pt x="7503" y="17328"/>
                    </a:cubicBezTo>
                    <a:cubicBezTo>
                      <a:pt x="2556" y="16574"/>
                      <a:pt x="-884" y="11956"/>
                      <a:pt x="-177" y="7009"/>
                    </a:cubicBezTo>
                    <a:cubicBezTo>
                      <a:pt x="529" y="2062"/>
                      <a:pt x="5100" y="-1377"/>
                      <a:pt x="10047" y="-671"/>
                    </a:cubicBezTo>
                    <a:cubicBezTo>
                      <a:pt x="11932" y="-435"/>
                      <a:pt x="55515" y="6161"/>
                      <a:pt x="72807" y="43477"/>
                    </a:cubicBezTo>
                    <a:cubicBezTo>
                      <a:pt x="74880" y="48048"/>
                      <a:pt x="72901" y="53419"/>
                      <a:pt x="68378" y="55539"/>
                    </a:cubicBezTo>
                    <a:cubicBezTo>
                      <a:pt x="65881" y="56717"/>
                      <a:pt x="62959" y="56623"/>
                      <a:pt x="60510" y="55398"/>
                    </a:cubicBezTo>
                    <a:close/>
                  </a:path>
                </a:pathLst>
              </a:custGeom>
              <a:solidFill>
                <a:srgbClr val="2C2858"/>
              </a:solidFill>
              <a:ln w="470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0ED949C-DFB8-15A7-C9B5-24A22C91653C}"/>
                  </a:ext>
                </a:extLst>
              </p:cNvPr>
              <p:cNvSpPr/>
              <p:nvPr/>
            </p:nvSpPr>
            <p:spPr>
              <a:xfrm>
                <a:off x="9573632" y="2835312"/>
                <a:ext cx="72089" cy="33826"/>
              </a:xfrm>
              <a:custGeom>
                <a:avLst/>
                <a:gdLst>
                  <a:gd name="connsiteX0" fmla="*/ 4784 w 72089"/>
                  <a:gd name="connsiteY0" fmla="*/ 32132 h 33826"/>
                  <a:gd name="connsiteX1" fmla="*/ 2381 w 72089"/>
                  <a:gd name="connsiteY1" fmla="*/ 30389 h 33826"/>
                  <a:gd name="connsiteX2" fmla="*/ 2381 w 72089"/>
                  <a:gd name="connsiteY2" fmla="*/ 17526 h 33826"/>
                  <a:gd name="connsiteX3" fmla="*/ 65706 w 72089"/>
                  <a:gd name="connsiteY3" fmla="*/ 2024 h 33826"/>
                  <a:gd name="connsiteX4" fmla="*/ 71313 w 72089"/>
                  <a:gd name="connsiteY4" fmla="*/ 13521 h 33826"/>
                  <a:gd name="connsiteX5" fmla="*/ 59816 w 72089"/>
                  <a:gd name="connsiteY5" fmla="*/ 19175 h 33826"/>
                  <a:gd name="connsiteX6" fmla="*/ 15150 w 72089"/>
                  <a:gd name="connsiteY6" fmla="*/ 30483 h 33826"/>
                  <a:gd name="connsiteX7" fmla="*/ 4784 w 72089"/>
                  <a:gd name="connsiteY7" fmla="*/ 32132 h 3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89" h="33826">
                    <a:moveTo>
                      <a:pt x="4784" y="32132"/>
                    </a:moveTo>
                    <a:cubicBezTo>
                      <a:pt x="3889" y="31708"/>
                      <a:pt x="3088" y="31095"/>
                      <a:pt x="2381" y="30389"/>
                    </a:cubicBezTo>
                    <a:cubicBezTo>
                      <a:pt x="-1152" y="26808"/>
                      <a:pt x="-1152" y="21107"/>
                      <a:pt x="2381" y="17526"/>
                    </a:cubicBezTo>
                    <a:cubicBezTo>
                      <a:pt x="19061" y="1129"/>
                      <a:pt x="43373" y="-4807"/>
                      <a:pt x="65706" y="2024"/>
                    </a:cubicBezTo>
                    <a:cubicBezTo>
                      <a:pt x="70465" y="3673"/>
                      <a:pt x="72962" y="8809"/>
                      <a:pt x="71313" y="13521"/>
                    </a:cubicBezTo>
                    <a:cubicBezTo>
                      <a:pt x="69711" y="18280"/>
                      <a:pt x="64575" y="20824"/>
                      <a:pt x="59816" y="19175"/>
                    </a:cubicBezTo>
                    <a:cubicBezTo>
                      <a:pt x="43985" y="14605"/>
                      <a:pt x="26929" y="18940"/>
                      <a:pt x="15150" y="30483"/>
                    </a:cubicBezTo>
                    <a:cubicBezTo>
                      <a:pt x="12417" y="33168"/>
                      <a:pt x="8224" y="33828"/>
                      <a:pt x="4784" y="32132"/>
                    </a:cubicBezTo>
                    <a:close/>
                  </a:path>
                </a:pathLst>
              </a:custGeom>
              <a:solidFill>
                <a:srgbClr val="2C2858"/>
              </a:solidFill>
              <a:ln w="470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B7CF9FDB-17AC-458D-C2AA-8F309B1C9ACE}"/>
                  </a:ext>
                </a:extLst>
              </p:cNvPr>
              <p:cNvSpPr/>
              <p:nvPr/>
            </p:nvSpPr>
            <p:spPr>
              <a:xfrm>
                <a:off x="9604735" y="2954662"/>
                <a:ext cx="63103" cy="90301"/>
              </a:xfrm>
              <a:custGeom>
                <a:avLst/>
                <a:gdLst>
                  <a:gd name="connsiteX0" fmla="*/ 41812 w 63103"/>
                  <a:gd name="connsiteY0" fmla="*/ 230 h 90301"/>
                  <a:gd name="connsiteX1" fmla="*/ 4119 w 63103"/>
                  <a:gd name="connsiteY1" fmla="*/ 35850 h 90301"/>
                  <a:gd name="connsiteX2" fmla="*/ 1009 w 63103"/>
                  <a:gd name="connsiteY2" fmla="*/ 48572 h 90301"/>
                  <a:gd name="connsiteX3" fmla="*/ 59292 w 63103"/>
                  <a:gd name="connsiteY3" fmla="*/ 89328 h 90301"/>
                  <a:gd name="connsiteX4" fmla="*/ 62638 w 63103"/>
                  <a:gd name="connsiteY4" fmla="*/ 87962 h 90301"/>
                  <a:gd name="connsiteX5" fmla="*/ 61978 w 63103"/>
                  <a:gd name="connsiteY5" fmla="*/ 85088 h 90301"/>
                  <a:gd name="connsiteX6" fmla="*/ 32247 w 63103"/>
                  <a:gd name="connsiteY6" fmla="*/ 50456 h 90301"/>
                  <a:gd name="connsiteX7" fmla="*/ 32247 w 63103"/>
                  <a:gd name="connsiteY7" fmla="*/ 40138 h 90301"/>
                  <a:gd name="connsiteX8" fmla="*/ 48644 w 63103"/>
                  <a:gd name="connsiteY8" fmla="*/ 4800 h 90301"/>
                  <a:gd name="connsiteX9" fmla="*/ 45817 w 63103"/>
                  <a:gd name="connsiteY9" fmla="*/ -571 h 90301"/>
                  <a:gd name="connsiteX10" fmla="*/ 41812 w 63103"/>
                  <a:gd name="connsiteY10" fmla="*/ 230 h 9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103" h="90301">
                    <a:moveTo>
                      <a:pt x="41812" y="230"/>
                    </a:moveTo>
                    <a:cubicBezTo>
                      <a:pt x="28572" y="13847"/>
                      <a:pt x="16981" y="27888"/>
                      <a:pt x="4119" y="35850"/>
                    </a:cubicBezTo>
                    <a:cubicBezTo>
                      <a:pt x="-169" y="38583"/>
                      <a:pt x="-1535" y="44190"/>
                      <a:pt x="1009" y="48572"/>
                    </a:cubicBezTo>
                    <a:cubicBezTo>
                      <a:pt x="11186" y="66665"/>
                      <a:pt x="41011" y="81554"/>
                      <a:pt x="59292" y="89328"/>
                    </a:cubicBezTo>
                    <a:cubicBezTo>
                      <a:pt x="60564" y="89893"/>
                      <a:pt x="62072" y="89280"/>
                      <a:pt x="62638" y="87962"/>
                    </a:cubicBezTo>
                    <a:cubicBezTo>
                      <a:pt x="63062" y="86972"/>
                      <a:pt x="62779" y="85794"/>
                      <a:pt x="61978" y="85088"/>
                    </a:cubicBezTo>
                    <a:cubicBezTo>
                      <a:pt x="43508" y="68879"/>
                      <a:pt x="35593" y="56817"/>
                      <a:pt x="32247" y="50456"/>
                    </a:cubicBezTo>
                    <a:cubicBezTo>
                      <a:pt x="30598" y="47205"/>
                      <a:pt x="30598" y="43389"/>
                      <a:pt x="32247" y="40138"/>
                    </a:cubicBezTo>
                    <a:cubicBezTo>
                      <a:pt x="36017" y="32647"/>
                      <a:pt x="43555" y="17381"/>
                      <a:pt x="48644" y="4800"/>
                    </a:cubicBezTo>
                    <a:cubicBezTo>
                      <a:pt x="49351" y="2539"/>
                      <a:pt x="48078" y="136"/>
                      <a:pt x="45817" y="-571"/>
                    </a:cubicBezTo>
                    <a:cubicBezTo>
                      <a:pt x="44451" y="-995"/>
                      <a:pt x="42943" y="-713"/>
                      <a:pt x="41812" y="230"/>
                    </a:cubicBezTo>
                    <a:close/>
                  </a:path>
                </a:pathLst>
              </a:custGeom>
              <a:solidFill>
                <a:srgbClr val="DE623C"/>
              </a:solidFill>
              <a:ln w="470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1F8F476-F22A-1FBB-958F-D50B74AE555C}"/>
                  </a:ext>
                </a:extLst>
              </p:cNvPr>
              <p:cNvSpPr/>
              <p:nvPr/>
            </p:nvSpPr>
            <p:spPr>
              <a:xfrm>
                <a:off x="9959135" y="2957661"/>
                <a:ext cx="140774" cy="134095"/>
              </a:xfrm>
              <a:custGeom>
                <a:avLst/>
                <a:gdLst>
                  <a:gd name="connsiteX0" fmla="*/ 32354 w 140774"/>
                  <a:gd name="connsiteY0" fmla="*/ 17727 h 134095"/>
                  <a:gd name="connsiteX1" fmla="*/ 10774 w 140774"/>
                  <a:gd name="connsiteY1" fmla="*/ 112479 h 134095"/>
                  <a:gd name="connsiteX2" fmla="*/ 107929 w 140774"/>
                  <a:gd name="connsiteY2" fmla="*/ 114882 h 134095"/>
                  <a:gd name="connsiteX3" fmla="*/ 129508 w 140774"/>
                  <a:gd name="connsiteY3" fmla="*/ 20083 h 134095"/>
                  <a:gd name="connsiteX4" fmla="*/ 32354 w 140774"/>
                  <a:gd name="connsiteY4" fmla="*/ 17727 h 1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74" h="134095">
                    <a:moveTo>
                      <a:pt x="32354" y="17727"/>
                    </a:moveTo>
                    <a:cubicBezTo>
                      <a:pt x="-628" y="43218"/>
                      <a:pt x="-10051" y="85623"/>
                      <a:pt x="10774" y="112479"/>
                    </a:cubicBezTo>
                    <a:cubicBezTo>
                      <a:pt x="31599" y="139336"/>
                      <a:pt x="75135" y="140373"/>
                      <a:pt x="107929" y="114882"/>
                    </a:cubicBezTo>
                    <a:cubicBezTo>
                      <a:pt x="140722" y="89392"/>
                      <a:pt x="150334" y="46940"/>
                      <a:pt x="129508" y="20083"/>
                    </a:cubicBezTo>
                    <a:cubicBezTo>
                      <a:pt x="108683" y="-6774"/>
                      <a:pt x="65147" y="-7810"/>
                      <a:pt x="32354" y="17727"/>
                    </a:cubicBezTo>
                    <a:close/>
                  </a:path>
                </a:pathLst>
              </a:custGeom>
              <a:solidFill>
                <a:srgbClr val="F37A50"/>
              </a:solidFill>
              <a:ln w="470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503E6F2-8A01-AA22-4325-D3257F4E2201}"/>
                  </a:ext>
                </a:extLst>
              </p:cNvPr>
              <p:cNvSpPr/>
              <p:nvPr/>
            </p:nvSpPr>
            <p:spPr>
              <a:xfrm>
                <a:off x="9996864" y="2991834"/>
                <a:ext cx="61793" cy="72195"/>
              </a:xfrm>
              <a:custGeom>
                <a:avLst/>
                <a:gdLst>
                  <a:gd name="connsiteX0" fmla="*/ 13283 w 61793"/>
                  <a:gd name="connsiteY0" fmla="*/ 70532 h 72195"/>
                  <a:gd name="connsiteX1" fmla="*/ 10079 w 61793"/>
                  <a:gd name="connsiteY1" fmla="*/ 67846 h 72195"/>
                  <a:gd name="connsiteX2" fmla="*/ 6922 w 61793"/>
                  <a:gd name="connsiteY2" fmla="*/ 17478 h 72195"/>
                  <a:gd name="connsiteX3" fmla="*/ 54840 w 61793"/>
                  <a:gd name="connsiteY3" fmla="*/ 1034 h 72195"/>
                  <a:gd name="connsiteX4" fmla="*/ 61200 w 61793"/>
                  <a:gd name="connsiteY4" fmla="*/ 12201 h 72195"/>
                  <a:gd name="connsiteX5" fmla="*/ 50034 w 61793"/>
                  <a:gd name="connsiteY5" fmla="*/ 18562 h 72195"/>
                  <a:gd name="connsiteX6" fmla="*/ 49138 w 61793"/>
                  <a:gd name="connsiteY6" fmla="*/ 18279 h 72195"/>
                  <a:gd name="connsiteX7" fmla="*/ 21670 w 61793"/>
                  <a:gd name="connsiteY7" fmla="*/ 28079 h 72195"/>
                  <a:gd name="connsiteX8" fmla="*/ 24590 w 61793"/>
                  <a:gd name="connsiteY8" fmla="*/ 56915 h 72195"/>
                  <a:gd name="connsiteX9" fmla="*/ 22800 w 61793"/>
                  <a:gd name="connsiteY9" fmla="*/ 69637 h 72195"/>
                  <a:gd name="connsiteX10" fmla="*/ 13283 w 61793"/>
                  <a:gd name="connsiteY10" fmla="*/ 70532 h 7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93" h="72195">
                    <a:moveTo>
                      <a:pt x="13283" y="70532"/>
                    </a:moveTo>
                    <a:cubicBezTo>
                      <a:pt x="12011" y="69919"/>
                      <a:pt x="10927" y="68977"/>
                      <a:pt x="10079" y="67846"/>
                    </a:cubicBezTo>
                    <a:cubicBezTo>
                      <a:pt x="-2502" y="51072"/>
                      <a:pt x="-3680" y="32273"/>
                      <a:pt x="6922" y="17478"/>
                    </a:cubicBezTo>
                    <a:cubicBezTo>
                      <a:pt x="17759" y="2354"/>
                      <a:pt x="36983" y="-4243"/>
                      <a:pt x="54840" y="1034"/>
                    </a:cubicBezTo>
                    <a:cubicBezTo>
                      <a:pt x="59692" y="2354"/>
                      <a:pt x="62520" y="7348"/>
                      <a:pt x="61200" y="12201"/>
                    </a:cubicBezTo>
                    <a:cubicBezTo>
                      <a:pt x="59881" y="17054"/>
                      <a:pt x="54887" y="19881"/>
                      <a:pt x="50034" y="18562"/>
                    </a:cubicBezTo>
                    <a:cubicBezTo>
                      <a:pt x="49751" y="18515"/>
                      <a:pt x="49421" y="18374"/>
                      <a:pt x="49138" y="18279"/>
                    </a:cubicBezTo>
                    <a:cubicBezTo>
                      <a:pt x="38820" y="15593"/>
                      <a:pt x="27935" y="19504"/>
                      <a:pt x="21670" y="28079"/>
                    </a:cubicBezTo>
                    <a:cubicBezTo>
                      <a:pt x="15780" y="36325"/>
                      <a:pt x="16958" y="46549"/>
                      <a:pt x="24590" y="56915"/>
                    </a:cubicBezTo>
                    <a:cubicBezTo>
                      <a:pt x="27606" y="60920"/>
                      <a:pt x="26805" y="66621"/>
                      <a:pt x="22800" y="69637"/>
                    </a:cubicBezTo>
                    <a:cubicBezTo>
                      <a:pt x="20020" y="71662"/>
                      <a:pt x="16392" y="71993"/>
                      <a:pt x="13283" y="70532"/>
                    </a:cubicBezTo>
                    <a:close/>
                  </a:path>
                </a:pathLst>
              </a:custGeom>
              <a:solidFill>
                <a:srgbClr val="DE623C"/>
              </a:solidFill>
              <a:ln w="470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6DB7D3D-1CF8-F5A1-AC63-20B0E862FEE7}"/>
                  </a:ext>
                </a:extLst>
              </p:cNvPr>
              <p:cNvSpPr/>
              <p:nvPr/>
            </p:nvSpPr>
            <p:spPr>
              <a:xfrm>
                <a:off x="8600924" y="4608450"/>
                <a:ext cx="1713860" cy="1605285"/>
              </a:xfrm>
              <a:custGeom>
                <a:avLst/>
                <a:gdLst>
                  <a:gd name="connsiteX0" fmla="*/ 1181036 w 1713860"/>
                  <a:gd name="connsiteY0" fmla="*/ 19371 h 1605285"/>
                  <a:gd name="connsiteX1" fmla="*/ 23659 w 1713860"/>
                  <a:gd name="connsiteY1" fmla="*/ 379485 h 1605285"/>
                  <a:gd name="connsiteX2" fmla="*/ 206567 w 1713860"/>
                  <a:gd name="connsiteY2" fmla="*/ 1604522 h 1605285"/>
                  <a:gd name="connsiteX3" fmla="*/ 487383 w 1713860"/>
                  <a:gd name="connsiteY3" fmla="*/ 1604522 h 1605285"/>
                  <a:gd name="connsiteX4" fmla="*/ 382877 w 1713860"/>
                  <a:gd name="connsiteY4" fmla="*/ 603243 h 1605285"/>
                  <a:gd name="connsiteX5" fmla="*/ 1561740 w 1713860"/>
                  <a:gd name="connsiteY5" fmla="*/ 550707 h 1605285"/>
                  <a:gd name="connsiteX6" fmla="*/ 1181036 w 1713860"/>
                  <a:gd name="connsiteY6" fmla="*/ 19371 h 160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3860" h="1605285">
                    <a:moveTo>
                      <a:pt x="1181036" y="19371"/>
                    </a:moveTo>
                    <a:cubicBezTo>
                      <a:pt x="890137" y="58525"/>
                      <a:pt x="69363" y="324547"/>
                      <a:pt x="23659" y="379485"/>
                    </a:cubicBezTo>
                    <a:cubicBezTo>
                      <a:pt x="-70575" y="492989"/>
                      <a:pt x="139378" y="978999"/>
                      <a:pt x="206567" y="1604522"/>
                    </a:cubicBezTo>
                    <a:lnTo>
                      <a:pt x="487383" y="1604522"/>
                    </a:lnTo>
                    <a:cubicBezTo>
                      <a:pt x="484414" y="1158703"/>
                      <a:pt x="520035" y="748551"/>
                      <a:pt x="382877" y="603243"/>
                    </a:cubicBezTo>
                    <a:cubicBezTo>
                      <a:pt x="382877" y="603243"/>
                      <a:pt x="1169728" y="550707"/>
                      <a:pt x="1561740" y="550707"/>
                    </a:cubicBezTo>
                    <a:cubicBezTo>
                      <a:pt x="1761657" y="550896"/>
                      <a:pt x="1872287" y="-124618"/>
                      <a:pt x="1181036" y="19371"/>
                    </a:cubicBezTo>
                    <a:close/>
                  </a:path>
                </a:pathLst>
              </a:custGeom>
              <a:solidFill>
                <a:schemeClr val="accent6">
                  <a:lumMod val="40000"/>
                  <a:lumOff val="60000"/>
                </a:schemeClr>
              </a:solidFill>
              <a:ln w="470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2119C1D-C533-A314-7C34-DC7E1E4C3D2B}"/>
                  </a:ext>
                </a:extLst>
              </p:cNvPr>
              <p:cNvSpPr/>
              <p:nvPr/>
            </p:nvSpPr>
            <p:spPr>
              <a:xfrm>
                <a:off x="9633040" y="3088516"/>
                <a:ext cx="155794" cy="52308"/>
              </a:xfrm>
              <a:custGeom>
                <a:avLst/>
                <a:gdLst>
                  <a:gd name="connsiteX0" fmla="*/ 1209 w 155794"/>
                  <a:gd name="connsiteY0" fmla="*/ 11072 h 52308"/>
                  <a:gd name="connsiteX1" fmla="*/ 2717 w 155794"/>
                  <a:gd name="connsiteY1" fmla="*/ 706 h 52308"/>
                  <a:gd name="connsiteX2" fmla="*/ 7994 w 155794"/>
                  <a:gd name="connsiteY2" fmla="*/ -707 h 52308"/>
                  <a:gd name="connsiteX3" fmla="*/ 147271 w 155794"/>
                  <a:gd name="connsiteY3" fmla="*/ -707 h 52308"/>
                  <a:gd name="connsiteX4" fmla="*/ 155469 w 155794"/>
                  <a:gd name="connsiteY4" fmla="*/ 5795 h 52308"/>
                  <a:gd name="connsiteX5" fmla="*/ 154056 w 155794"/>
                  <a:gd name="connsiteY5" fmla="*/ 11072 h 52308"/>
                  <a:gd name="connsiteX6" fmla="*/ 77585 w 155794"/>
                  <a:gd name="connsiteY6" fmla="*/ 51545 h 52308"/>
                  <a:gd name="connsiteX7" fmla="*/ 1209 w 155794"/>
                  <a:gd name="connsiteY7" fmla="*/ 11072 h 5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794" h="52308">
                    <a:moveTo>
                      <a:pt x="1209" y="11072"/>
                    </a:moveTo>
                    <a:cubicBezTo>
                      <a:pt x="-1241" y="7821"/>
                      <a:pt x="-581" y="3156"/>
                      <a:pt x="2717" y="706"/>
                    </a:cubicBezTo>
                    <a:cubicBezTo>
                      <a:pt x="4225" y="-424"/>
                      <a:pt x="6109" y="-943"/>
                      <a:pt x="7994" y="-707"/>
                    </a:cubicBezTo>
                    <a:cubicBezTo>
                      <a:pt x="54215" y="5465"/>
                      <a:pt x="101049" y="5465"/>
                      <a:pt x="147271" y="-707"/>
                    </a:cubicBezTo>
                    <a:cubicBezTo>
                      <a:pt x="151323" y="-1178"/>
                      <a:pt x="154998" y="1743"/>
                      <a:pt x="155469" y="5795"/>
                    </a:cubicBezTo>
                    <a:cubicBezTo>
                      <a:pt x="155705" y="7680"/>
                      <a:pt x="155187" y="9564"/>
                      <a:pt x="154056" y="11072"/>
                    </a:cubicBezTo>
                    <a:cubicBezTo>
                      <a:pt x="142088" y="27186"/>
                      <a:pt x="117399" y="51592"/>
                      <a:pt x="77585" y="51545"/>
                    </a:cubicBezTo>
                    <a:cubicBezTo>
                      <a:pt x="37772" y="51498"/>
                      <a:pt x="13177" y="27045"/>
                      <a:pt x="1209" y="11072"/>
                    </a:cubicBezTo>
                    <a:close/>
                  </a:path>
                </a:pathLst>
              </a:custGeom>
              <a:solidFill>
                <a:srgbClr val="FFFFFF"/>
              </a:solidFill>
              <a:ln w="470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7DBADBD-26A7-7960-2098-8B1079808517}"/>
                  </a:ext>
                </a:extLst>
              </p:cNvPr>
              <p:cNvSpPr/>
              <p:nvPr/>
            </p:nvSpPr>
            <p:spPr>
              <a:xfrm>
                <a:off x="4009909" y="4085799"/>
                <a:ext cx="814973" cy="314617"/>
              </a:xfrm>
              <a:custGeom>
                <a:avLst/>
                <a:gdLst>
                  <a:gd name="connsiteX0" fmla="*/ 38031 w 814973"/>
                  <a:gd name="connsiteY0" fmla="*/ 61619 h 314617"/>
                  <a:gd name="connsiteX1" fmla="*/ 18854 w 814973"/>
                  <a:gd name="connsiteY1" fmla="*/ 310302 h 314617"/>
                  <a:gd name="connsiteX2" fmla="*/ 795622 w 814973"/>
                  <a:gd name="connsiteY2" fmla="*/ 106286 h 314617"/>
                  <a:gd name="connsiteX3" fmla="*/ 814704 w 814973"/>
                  <a:gd name="connsiteY3" fmla="*/ -763 h 314617"/>
                  <a:gd name="connsiteX4" fmla="*/ 38031 w 814973"/>
                  <a:gd name="connsiteY4" fmla="*/ 61619 h 31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973" h="314617">
                    <a:moveTo>
                      <a:pt x="38031" y="61619"/>
                    </a:moveTo>
                    <a:cubicBezTo>
                      <a:pt x="-17520" y="98606"/>
                      <a:pt x="-2113" y="300078"/>
                      <a:pt x="18854" y="310302"/>
                    </a:cubicBezTo>
                    <a:cubicBezTo>
                      <a:pt x="307727" y="345593"/>
                      <a:pt x="795622" y="106286"/>
                      <a:pt x="795622" y="106286"/>
                    </a:cubicBezTo>
                    <a:lnTo>
                      <a:pt x="814704" y="-763"/>
                    </a:lnTo>
                    <a:cubicBezTo>
                      <a:pt x="814704" y="-763"/>
                      <a:pt x="407238" y="67462"/>
                      <a:pt x="38031" y="61619"/>
                    </a:cubicBezTo>
                    <a:close/>
                  </a:path>
                </a:pathLst>
              </a:custGeom>
              <a:solidFill>
                <a:srgbClr val="F37A50"/>
              </a:solidFill>
              <a:ln w="470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00FF077-7A2C-D206-B8D1-8EA150ABE1AF}"/>
                  </a:ext>
                </a:extLst>
              </p:cNvPr>
              <p:cNvSpPr/>
              <p:nvPr/>
            </p:nvSpPr>
            <p:spPr>
              <a:xfrm>
                <a:off x="3357133" y="3496896"/>
                <a:ext cx="741538" cy="900392"/>
              </a:xfrm>
              <a:custGeom>
                <a:avLst/>
                <a:gdLst>
                  <a:gd name="connsiteX0" fmla="*/ 56096 w 741538"/>
                  <a:gd name="connsiteY0" fmla="*/ 301246 h 900392"/>
                  <a:gd name="connsiteX1" fmla="*/ 681525 w 741538"/>
                  <a:gd name="connsiteY1" fmla="*/ 899630 h 900392"/>
                  <a:gd name="connsiteX2" fmla="*/ 741269 w 741538"/>
                  <a:gd name="connsiteY2" fmla="*/ 657543 h 900392"/>
                  <a:gd name="connsiteX3" fmla="*/ 264023 w 741538"/>
                  <a:gd name="connsiteY3" fmla="*/ 61092 h 900392"/>
                  <a:gd name="connsiteX4" fmla="*/ 56096 w 741538"/>
                  <a:gd name="connsiteY4" fmla="*/ 301246 h 9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538" h="900392">
                    <a:moveTo>
                      <a:pt x="56096" y="301246"/>
                    </a:moveTo>
                    <a:cubicBezTo>
                      <a:pt x="159377" y="466155"/>
                      <a:pt x="611368" y="893363"/>
                      <a:pt x="681525" y="899630"/>
                    </a:cubicBezTo>
                    <a:lnTo>
                      <a:pt x="741269" y="657543"/>
                    </a:lnTo>
                    <a:cubicBezTo>
                      <a:pt x="741269" y="657543"/>
                      <a:pt x="335688" y="143216"/>
                      <a:pt x="264023" y="61092"/>
                    </a:cubicBezTo>
                    <a:cubicBezTo>
                      <a:pt x="140577" y="-81342"/>
                      <a:pt x="-113005" y="31926"/>
                      <a:pt x="56096" y="301246"/>
                    </a:cubicBezTo>
                    <a:close/>
                  </a:path>
                </a:pathLst>
              </a:custGeom>
              <a:solidFill>
                <a:srgbClr val="F37A50"/>
              </a:solidFill>
              <a:ln w="470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DD32A17-EA19-6122-8E68-C998C6A2D18D}"/>
                  </a:ext>
                </a:extLst>
              </p:cNvPr>
              <p:cNvSpPr/>
              <p:nvPr/>
            </p:nvSpPr>
            <p:spPr>
              <a:xfrm>
                <a:off x="2660882" y="2487398"/>
                <a:ext cx="1156665" cy="971752"/>
              </a:xfrm>
              <a:custGeom>
                <a:avLst/>
                <a:gdLst>
                  <a:gd name="connsiteX0" fmla="*/ 999381 w 1156665"/>
                  <a:gd name="connsiteY0" fmla="*/ 428435 h 971752"/>
                  <a:gd name="connsiteX1" fmla="*/ 828111 w 1156665"/>
                  <a:gd name="connsiteY1" fmla="*/ 33879 h 971752"/>
                  <a:gd name="connsiteX2" fmla="*/ 520297 w 1156665"/>
                  <a:gd name="connsiteY2" fmla="*/ 32418 h 971752"/>
                  <a:gd name="connsiteX3" fmla="*/ 520297 w 1156665"/>
                  <a:gd name="connsiteY3" fmla="*/ 32418 h 971752"/>
                  <a:gd name="connsiteX4" fmla="*/ 244098 w 1156665"/>
                  <a:gd name="connsiteY4" fmla="*/ 125521 h 971752"/>
                  <a:gd name="connsiteX5" fmla="*/ 158346 w 1156665"/>
                  <a:gd name="connsiteY5" fmla="*/ 502927 h 971752"/>
                  <a:gd name="connsiteX6" fmla="*/ 6583 w 1156665"/>
                  <a:gd name="connsiteY6" fmla="*/ 781764 h 971752"/>
                  <a:gd name="connsiteX7" fmla="*/ 149017 w 1156665"/>
                  <a:gd name="connsiteY7" fmla="*/ 883866 h 971752"/>
                  <a:gd name="connsiteX8" fmla="*/ 394401 w 1156665"/>
                  <a:gd name="connsiteY8" fmla="*/ 890792 h 971752"/>
                  <a:gd name="connsiteX9" fmla="*/ 889128 w 1156665"/>
                  <a:gd name="connsiteY9" fmla="*/ 853806 h 971752"/>
                  <a:gd name="connsiteX10" fmla="*/ 1154442 w 1156665"/>
                  <a:gd name="connsiteY10" fmla="*/ 630801 h 971752"/>
                  <a:gd name="connsiteX11" fmla="*/ 999381 w 1156665"/>
                  <a:gd name="connsiteY11" fmla="*/ 428435 h 97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6665" h="971752">
                    <a:moveTo>
                      <a:pt x="999381" y="428435"/>
                    </a:moveTo>
                    <a:cubicBezTo>
                      <a:pt x="1011820" y="259333"/>
                      <a:pt x="962912" y="109973"/>
                      <a:pt x="828111" y="33879"/>
                    </a:cubicBezTo>
                    <a:cubicBezTo>
                      <a:pt x="691472" y="-43204"/>
                      <a:pt x="520297" y="32418"/>
                      <a:pt x="520297" y="32418"/>
                    </a:cubicBezTo>
                    <a:lnTo>
                      <a:pt x="520297" y="32418"/>
                    </a:lnTo>
                    <a:cubicBezTo>
                      <a:pt x="520297" y="32418"/>
                      <a:pt x="375366" y="-19128"/>
                      <a:pt x="244098" y="125521"/>
                    </a:cubicBezTo>
                    <a:cubicBezTo>
                      <a:pt x="112831" y="270170"/>
                      <a:pt x="212106" y="397432"/>
                      <a:pt x="158346" y="502927"/>
                    </a:cubicBezTo>
                    <a:cubicBezTo>
                      <a:pt x="126542" y="565403"/>
                      <a:pt x="-35210" y="578314"/>
                      <a:pt x="6583" y="781764"/>
                    </a:cubicBezTo>
                    <a:cubicBezTo>
                      <a:pt x="18645" y="840471"/>
                      <a:pt x="89225" y="879955"/>
                      <a:pt x="149017" y="883866"/>
                    </a:cubicBezTo>
                    <a:cubicBezTo>
                      <a:pt x="254040" y="890792"/>
                      <a:pt x="351619" y="850178"/>
                      <a:pt x="394401" y="890792"/>
                    </a:cubicBezTo>
                    <a:cubicBezTo>
                      <a:pt x="534715" y="1024604"/>
                      <a:pt x="845639" y="976215"/>
                      <a:pt x="889128" y="853806"/>
                    </a:cubicBezTo>
                    <a:cubicBezTo>
                      <a:pt x="902650" y="815829"/>
                      <a:pt x="1182335" y="889285"/>
                      <a:pt x="1154442" y="630801"/>
                    </a:cubicBezTo>
                    <a:cubicBezTo>
                      <a:pt x="1140307" y="499723"/>
                      <a:pt x="988261" y="579209"/>
                      <a:pt x="999381" y="428435"/>
                    </a:cubicBezTo>
                    <a:close/>
                  </a:path>
                </a:pathLst>
              </a:custGeom>
              <a:solidFill>
                <a:schemeClr val="tx1">
                  <a:lumMod val="75000"/>
                  <a:lumOff val="25000"/>
                </a:schemeClr>
              </a:solidFill>
              <a:ln w="470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C5FCF5A-4C9A-4582-14AF-F3CB803BEC9F}"/>
                  </a:ext>
                </a:extLst>
              </p:cNvPr>
              <p:cNvSpPr/>
              <p:nvPr/>
            </p:nvSpPr>
            <p:spPr>
              <a:xfrm>
                <a:off x="3098947" y="3422018"/>
                <a:ext cx="437243" cy="473617"/>
              </a:xfrm>
              <a:custGeom>
                <a:avLst/>
                <a:gdLst>
                  <a:gd name="connsiteX0" fmla="*/ 305317 w 437243"/>
                  <a:gd name="connsiteY0" fmla="*/ 41039 h 473617"/>
                  <a:gd name="connsiteX1" fmla="*/ 83255 w 437243"/>
                  <a:gd name="connsiteY1" fmla="*/ 0 h 473617"/>
                  <a:gd name="connsiteX2" fmla="*/ 0 w 437243"/>
                  <a:gd name="connsiteY2" fmla="*/ 110819 h 473617"/>
                  <a:gd name="connsiteX3" fmla="*/ 176971 w 437243"/>
                  <a:gd name="connsiteY3" fmla="*/ 473618 h 473617"/>
                  <a:gd name="connsiteX4" fmla="*/ 437244 w 437243"/>
                  <a:gd name="connsiteY4" fmla="*/ 252687 h 473617"/>
                  <a:gd name="connsiteX5" fmla="*/ 305317 w 437243"/>
                  <a:gd name="connsiteY5" fmla="*/ 41039 h 47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243" h="473617">
                    <a:moveTo>
                      <a:pt x="305317" y="41039"/>
                    </a:moveTo>
                    <a:lnTo>
                      <a:pt x="83255" y="0"/>
                    </a:lnTo>
                    <a:lnTo>
                      <a:pt x="0" y="110819"/>
                    </a:lnTo>
                    <a:lnTo>
                      <a:pt x="176971" y="473618"/>
                    </a:lnTo>
                    <a:lnTo>
                      <a:pt x="437244" y="252687"/>
                    </a:lnTo>
                    <a:lnTo>
                      <a:pt x="305317" y="41039"/>
                    </a:lnTo>
                    <a:close/>
                  </a:path>
                </a:pathLst>
              </a:custGeom>
              <a:solidFill>
                <a:srgbClr val="F37A50"/>
              </a:solidFill>
              <a:ln w="4709"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099629F-47A8-D6A1-2A1E-3C9C67EAA6B8}"/>
                  </a:ext>
                </a:extLst>
              </p:cNvPr>
              <p:cNvSpPr/>
              <p:nvPr/>
            </p:nvSpPr>
            <p:spPr>
              <a:xfrm>
                <a:off x="2831700" y="3421793"/>
                <a:ext cx="926528" cy="1319577"/>
              </a:xfrm>
              <a:custGeom>
                <a:avLst/>
                <a:gdLst>
                  <a:gd name="connsiteX0" fmla="*/ 860131 w 926528"/>
                  <a:gd name="connsiteY0" fmla="*/ 915271 h 1319577"/>
                  <a:gd name="connsiteX1" fmla="*/ 909132 w 926528"/>
                  <a:gd name="connsiteY1" fmla="*/ 420073 h 1319577"/>
                  <a:gd name="connsiteX2" fmla="*/ 707425 w 926528"/>
                  <a:gd name="connsiteY2" fmla="*/ 80455 h 1319577"/>
                  <a:gd name="connsiteX3" fmla="*/ 572295 w 926528"/>
                  <a:gd name="connsiteY3" fmla="*/ 40500 h 1319577"/>
                  <a:gd name="connsiteX4" fmla="*/ 540821 w 926528"/>
                  <a:gd name="connsiteY4" fmla="*/ 190002 h 1319577"/>
                  <a:gd name="connsiteX5" fmla="*/ 350233 w 926528"/>
                  <a:gd name="connsiteY5" fmla="*/ -491 h 1319577"/>
                  <a:gd name="connsiteX6" fmla="*/ -269 w 926528"/>
                  <a:gd name="connsiteY6" fmla="*/ 111741 h 1319577"/>
                  <a:gd name="connsiteX7" fmla="*/ 200025 w 926528"/>
                  <a:gd name="connsiteY7" fmla="*/ 767230 h 1319577"/>
                  <a:gd name="connsiteX8" fmla="*/ 143484 w 926528"/>
                  <a:gd name="connsiteY8" fmla="*/ 1266668 h 1319577"/>
                  <a:gd name="connsiteX9" fmla="*/ 881098 w 926528"/>
                  <a:gd name="connsiteY9" fmla="*/ 1245748 h 1319577"/>
                  <a:gd name="connsiteX10" fmla="*/ 860131 w 926528"/>
                  <a:gd name="connsiteY10" fmla="*/ 915271 h 131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6528" h="1319577">
                    <a:moveTo>
                      <a:pt x="860131" y="915271"/>
                    </a:moveTo>
                    <a:cubicBezTo>
                      <a:pt x="856314" y="846245"/>
                      <a:pt x="967887" y="562743"/>
                      <a:pt x="909132" y="420073"/>
                    </a:cubicBezTo>
                    <a:cubicBezTo>
                      <a:pt x="866398" y="305297"/>
                      <a:pt x="794921" y="112589"/>
                      <a:pt x="707425" y="80455"/>
                    </a:cubicBezTo>
                    <a:cubicBezTo>
                      <a:pt x="666151" y="65284"/>
                      <a:pt x="623699" y="54729"/>
                      <a:pt x="572295" y="40500"/>
                    </a:cubicBezTo>
                    <a:cubicBezTo>
                      <a:pt x="572295" y="40500"/>
                      <a:pt x="601318" y="185149"/>
                      <a:pt x="540821" y="190002"/>
                    </a:cubicBezTo>
                    <a:cubicBezTo>
                      <a:pt x="424442" y="199425"/>
                      <a:pt x="350233" y="-491"/>
                      <a:pt x="350233" y="-491"/>
                    </a:cubicBezTo>
                    <a:cubicBezTo>
                      <a:pt x="287473" y="-6475"/>
                      <a:pt x="-410" y="88088"/>
                      <a:pt x="-269" y="111741"/>
                    </a:cubicBezTo>
                    <a:cubicBezTo>
                      <a:pt x="391" y="296863"/>
                      <a:pt x="150835" y="567030"/>
                      <a:pt x="200025" y="767230"/>
                    </a:cubicBezTo>
                    <a:cubicBezTo>
                      <a:pt x="219390" y="983402"/>
                      <a:pt x="143956" y="1242120"/>
                      <a:pt x="143484" y="1266668"/>
                    </a:cubicBezTo>
                    <a:cubicBezTo>
                      <a:pt x="143484" y="1266668"/>
                      <a:pt x="606595" y="1396899"/>
                      <a:pt x="881098" y="1245748"/>
                    </a:cubicBezTo>
                    <a:cubicBezTo>
                      <a:pt x="887035" y="1224734"/>
                      <a:pt x="865361" y="1010588"/>
                      <a:pt x="860131" y="915271"/>
                    </a:cubicBezTo>
                    <a:close/>
                  </a:path>
                </a:pathLst>
              </a:custGeom>
              <a:solidFill>
                <a:schemeClr val="accent4"/>
              </a:solidFill>
              <a:ln w="4709"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7DD5AA2-477A-DD96-CFDC-613B9F6F70F2}"/>
                  </a:ext>
                </a:extLst>
              </p:cNvPr>
              <p:cNvSpPr/>
              <p:nvPr/>
            </p:nvSpPr>
            <p:spPr>
              <a:xfrm>
                <a:off x="2915143" y="4467162"/>
                <a:ext cx="1384528" cy="686821"/>
              </a:xfrm>
              <a:custGeom>
                <a:avLst/>
                <a:gdLst>
                  <a:gd name="connsiteX0" fmla="*/ 129916 w 1384528"/>
                  <a:gd name="connsiteY0" fmla="*/ -763 h 686821"/>
                  <a:gd name="connsiteX1" fmla="*/ 2701 w 1384528"/>
                  <a:gd name="connsiteY1" fmla="*/ 419519 h 686821"/>
                  <a:gd name="connsiteX2" fmla="*/ 118467 w 1384528"/>
                  <a:gd name="connsiteY2" fmla="*/ 686059 h 686821"/>
                  <a:gd name="connsiteX3" fmla="*/ 1288565 w 1384528"/>
                  <a:gd name="connsiteY3" fmla="*/ 686059 h 686821"/>
                  <a:gd name="connsiteX4" fmla="*/ 1377757 w 1384528"/>
                  <a:gd name="connsiteY4" fmla="*/ 342766 h 686821"/>
                  <a:gd name="connsiteX5" fmla="*/ 1258693 w 1384528"/>
                  <a:gd name="connsiteY5" fmla="*/ 180213 h 68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528" h="686821">
                    <a:moveTo>
                      <a:pt x="129916" y="-763"/>
                    </a:moveTo>
                    <a:cubicBezTo>
                      <a:pt x="129916" y="-763"/>
                      <a:pt x="27672" y="257154"/>
                      <a:pt x="2701" y="419519"/>
                    </a:cubicBezTo>
                    <a:cubicBezTo>
                      <a:pt x="-22272" y="581883"/>
                      <a:pt x="118467" y="686059"/>
                      <a:pt x="118467" y="686059"/>
                    </a:cubicBezTo>
                    <a:lnTo>
                      <a:pt x="1288565" y="686059"/>
                    </a:lnTo>
                    <a:cubicBezTo>
                      <a:pt x="1288565" y="686059"/>
                      <a:pt x="1413754" y="482938"/>
                      <a:pt x="1377757" y="342766"/>
                    </a:cubicBezTo>
                    <a:cubicBezTo>
                      <a:pt x="1341760" y="202593"/>
                      <a:pt x="1258693" y="180213"/>
                      <a:pt x="1258693" y="180213"/>
                    </a:cubicBezTo>
                    <a:close/>
                  </a:path>
                </a:pathLst>
              </a:custGeom>
              <a:solidFill>
                <a:schemeClr val="accent4"/>
              </a:solidFill>
              <a:ln w="4709"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BFA5500-320C-5067-DB35-A205AB30A994}"/>
                  </a:ext>
                </a:extLst>
              </p:cNvPr>
              <p:cNvSpPr/>
              <p:nvPr/>
            </p:nvSpPr>
            <p:spPr>
              <a:xfrm>
                <a:off x="3451663" y="4639033"/>
                <a:ext cx="768003" cy="514951"/>
              </a:xfrm>
              <a:custGeom>
                <a:avLst/>
                <a:gdLst>
                  <a:gd name="connsiteX0" fmla="*/ 767735 w 768003"/>
                  <a:gd name="connsiteY0" fmla="*/ 991 h 514951"/>
                  <a:gd name="connsiteX1" fmla="*/ -269 w 768003"/>
                  <a:gd name="connsiteY1" fmla="*/ 514188 h 514951"/>
                  <a:gd name="connsiteX2" fmla="*/ 517121 w 768003"/>
                  <a:gd name="connsiteY2" fmla="*/ 514188 h 514951"/>
                </a:gdLst>
                <a:ahLst/>
                <a:cxnLst>
                  <a:cxn ang="0">
                    <a:pos x="connsiteX0" y="connsiteY0"/>
                  </a:cxn>
                  <a:cxn ang="0">
                    <a:pos x="connsiteX1" y="connsiteY1"/>
                  </a:cxn>
                  <a:cxn ang="0">
                    <a:pos x="connsiteX2" y="connsiteY2"/>
                  </a:cxn>
                </a:cxnLst>
                <a:rect l="l" t="t" r="r" b="b"/>
                <a:pathLst>
                  <a:path w="768003" h="514951">
                    <a:moveTo>
                      <a:pt x="767735" y="991"/>
                    </a:moveTo>
                    <a:cubicBezTo>
                      <a:pt x="618375" y="-20070"/>
                      <a:pt x="184806" y="148326"/>
                      <a:pt x="-269" y="514188"/>
                    </a:cubicBezTo>
                    <a:lnTo>
                      <a:pt x="517121" y="514188"/>
                    </a:lnTo>
                    <a:close/>
                  </a:path>
                </a:pathLst>
              </a:custGeom>
              <a:solidFill>
                <a:srgbClr val="DE623C"/>
              </a:solidFill>
              <a:ln w="4709"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250CDF8-B4E2-11BC-CCA3-0BDD78775449}"/>
                  </a:ext>
                </a:extLst>
              </p:cNvPr>
              <p:cNvSpPr/>
              <p:nvPr/>
            </p:nvSpPr>
            <p:spPr>
              <a:xfrm>
                <a:off x="4055889" y="4634660"/>
                <a:ext cx="1441308" cy="1145506"/>
              </a:xfrm>
              <a:custGeom>
                <a:avLst/>
                <a:gdLst>
                  <a:gd name="connsiteX0" fmla="*/ -269 w 1441308"/>
                  <a:gd name="connsiteY0" fmla="*/ 140025 h 1145506"/>
                  <a:gd name="connsiteX1" fmla="*/ 51984 w 1441308"/>
                  <a:gd name="connsiteY1" fmla="*/ 65675 h 1145506"/>
                  <a:gd name="connsiteX2" fmla="*/ 260004 w 1441308"/>
                  <a:gd name="connsiteY2" fmla="*/ 41315 h 1145506"/>
                  <a:gd name="connsiteX3" fmla="*/ 1037855 w 1441308"/>
                  <a:gd name="connsiteY3" fmla="*/ 888523 h 1145506"/>
                  <a:gd name="connsiteX4" fmla="*/ 1396415 w 1441308"/>
                  <a:gd name="connsiteY4" fmla="*/ 985630 h 1145506"/>
                  <a:gd name="connsiteX5" fmla="*/ 1422894 w 1441308"/>
                  <a:gd name="connsiteY5" fmla="*/ 1078780 h 1145506"/>
                  <a:gd name="connsiteX6" fmla="*/ 987488 w 1441308"/>
                  <a:gd name="connsiteY6" fmla="*/ 1144744 h 1145506"/>
                  <a:gd name="connsiteX7" fmla="*/ 955684 w 1441308"/>
                  <a:gd name="connsiteY7" fmla="*/ 1024878 h 1145506"/>
                  <a:gd name="connsiteX8" fmla="*/ 171472 w 1441308"/>
                  <a:gd name="connsiteY8" fmla="*/ 540188 h 1145506"/>
                  <a:gd name="connsiteX9" fmla="*/ -269 w 1441308"/>
                  <a:gd name="connsiteY9" fmla="*/ 140025 h 114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1308" h="1145506">
                    <a:moveTo>
                      <a:pt x="-269" y="140025"/>
                    </a:moveTo>
                    <a:cubicBezTo>
                      <a:pt x="19836" y="117221"/>
                      <a:pt x="37359" y="92296"/>
                      <a:pt x="51984" y="65675"/>
                    </a:cubicBezTo>
                    <a:cubicBezTo>
                      <a:pt x="95614" y="-11126"/>
                      <a:pt x="200684" y="-24130"/>
                      <a:pt x="260004" y="41315"/>
                    </a:cubicBezTo>
                    <a:cubicBezTo>
                      <a:pt x="475658" y="279067"/>
                      <a:pt x="935377" y="821052"/>
                      <a:pt x="1037855" y="888523"/>
                    </a:cubicBezTo>
                    <a:cubicBezTo>
                      <a:pt x="1066832" y="907369"/>
                      <a:pt x="1235746" y="1004854"/>
                      <a:pt x="1396415" y="985630"/>
                    </a:cubicBezTo>
                    <a:cubicBezTo>
                      <a:pt x="1396415" y="985630"/>
                      <a:pt x="1475712" y="1015785"/>
                      <a:pt x="1422894" y="1078780"/>
                    </a:cubicBezTo>
                    <a:cubicBezTo>
                      <a:pt x="1395708" y="1111150"/>
                      <a:pt x="987488" y="1144744"/>
                      <a:pt x="987488" y="1144744"/>
                    </a:cubicBezTo>
                    <a:lnTo>
                      <a:pt x="955684" y="1024878"/>
                    </a:lnTo>
                    <a:cubicBezTo>
                      <a:pt x="718074" y="849039"/>
                      <a:pt x="422274" y="861666"/>
                      <a:pt x="171472" y="540188"/>
                    </a:cubicBezTo>
                    <a:cubicBezTo>
                      <a:pt x="33325" y="363029"/>
                      <a:pt x="-269" y="140025"/>
                      <a:pt x="-269" y="140025"/>
                    </a:cubicBezTo>
                    <a:close/>
                  </a:path>
                </a:pathLst>
              </a:custGeom>
              <a:solidFill>
                <a:srgbClr val="DE623C"/>
              </a:solidFill>
              <a:ln w="4709"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489E47D-9F17-C9EB-5BFD-B6658ECFC751}"/>
                  </a:ext>
                </a:extLst>
              </p:cNvPr>
              <p:cNvSpPr/>
              <p:nvPr/>
            </p:nvSpPr>
            <p:spPr>
              <a:xfrm>
                <a:off x="4991759" y="5560581"/>
                <a:ext cx="620020" cy="395049"/>
              </a:xfrm>
              <a:custGeom>
                <a:avLst/>
                <a:gdLst>
                  <a:gd name="connsiteX0" fmla="*/ 134261 w 620020"/>
                  <a:gd name="connsiteY0" fmla="*/ 287849 h 395049"/>
                  <a:gd name="connsiteX1" fmla="*/ 298321 w 620020"/>
                  <a:gd name="connsiteY1" fmla="*/ 394286 h 395049"/>
                  <a:gd name="connsiteX2" fmla="*/ 320890 w 620020"/>
                  <a:gd name="connsiteY2" fmla="*/ 367382 h 395049"/>
                  <a:gd name="connsiteX3" fmla="*/ 187880 w 620020"/>
                  <a:gd name="connsiteY3" fmla="*/ 243512 h 395049"/>
                  <a:gd name="connsiteX4" fmla="*/ 438870 w 620020"/>
                  <a:gd name="connsiteY4" fmla="*/ 233618 h 395049"/>
                  <a:gd name="connsiteX5" fmla="*/ 619752 w 620020"/>
                  <a:gd name="connsiteY5" fmla="*/ 11791 h 395049"/>
                  <a:gd name="connsiteX6" fmla="*/ 460545 w 620020"/>
                  <a:gd name="connsiteY6" fmla="*/ 60228 h 395049"/>
                  <a:gd name="connsiteX7" fmla="*/ 395570 w 620020"/>
                  <a:gd name="connsiteY7" fmla="*/ 163414 h 395049"/>
                  <a:gd name="connsiteX8" fmla="*/ 19767 w 620020"/>
                  <a:gd name="connsiteY8" fmla="*/ 99052 h 395049"/>
                  <a:gd name="connsiteX9" fmla="*/ 134261 w 620020"/>
                  <a:gd name="connsiteY9" fmla="*/ 287849 h 39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0020" h="395049">
                    <a:moveTo>
                      <a:pt x="134261" y="287849"/>
                    </a:moveTo>
                    <a:lnTo>
                      <a:pt x="298321" y="394286"/>
                    </a:lnTo>
                    <a:lnTo>
                      <a:pt x="320890" y="367382"/>
                    </a:lnTo>
                    <a:lnTo>
                      <a:pt x="187880" y="243512"/>
                    </a:lnTo>
                    <a:cubicBezTo>
                      <a:pt x="263549" y="183815"/>
                      <a:pt x="438870" y="233618"/>
                      <a:pt x="438870" y="233618"/>
                    </a:cubicBezTo>
                    <a:cubicBezTo>
                      <a:pt x="496259" y="196537"/>
                      <a:pt x="608209" y="76247"/>
                      <a:pt x="619752" y="11791"/>
                    </a:cubicBezTo>
                    <a:cubicBezTo>
                      <a:pt x="582954" y="-34006"/>
                      <a:pt x="460545" y="60228"/>
                      <a:pt x="460545" y="60228"/>
                    </a:cubicBezTo>
                    <a:cubicBezTo>
                      <a:pt x="465256" y="80630"/>
                      <a:pt x="426338" y="151351"/>
                      <a:pt x="395570" y="163414"/>
                    </a:cubicBezTo>
                    <a:cubicBezTo>
                      <a:pt x="261806" y="192296"/>
                      <a:pt x="128512" y="154273"/>
                      <a:pt x="19767" y="99052"/>
                    </a:cubicBezTo>
                    <a:cubicBezTo>
                      <a:pt x="19767" y="98864"/>
                      <a:pt x="-71121" y="236586"/>
                      <a:pt x="134261" y="287849"/>
                    </a:cubicBezTo>
                    <a:close/>
                  </a:path>
                </a:pathLst>
              </a:custGeom>
              <a:solidFill>
                <a:schemeClr val="tx2">
                  <a:lumMod val="75000"/>
                </a:schemeClr>
              </a:solidFill>
              <a:ln w="4709"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F0E1F55-FD03-0CAA-39E8-A6CA17951C62}"/>
                  </a:ext>
                </a:extLst>
              </p:cNvPr>
              <p:cNvSpPr/>
              <p:nvPr/>
            </p:nvSpPr>
            <p:spPr>
              <a:xfrm>
                <a:off x="3964380" y="4805302"/>
                <a:ext cx="692295" cy="1705364"/>
              </a:xfrm>
              <a:custGeom>
                <a:avLst/>
                <a:gdLst>
                  <a:gd name="connsiteX0" fmla="*/ 88790 w 692295"/>
                  <a:gd name="connsiteY0" fmla="*/ 1705 h 1705364"/>
                  <a:gd name="connsiteX1" fmla="*/ 32250 w 692295"/>
                  <a:gd name="connsiteY1" fmla="*/ 65454 h 1705364"/>
                  <a:gd name="connsiteX2" fmla="*/ 41673 w 692295"/>
                  <a:gd name="connsiteY2" fmla="*/ 492474 h 1705364"/>
                  <a:gd name="connsiteX3" fmla="*/ 381856 w 692295"/>
                  <a:gd name="connsiteY3" fmla="*/ 1320693 h 1705364"/>
                  <a:gd name="connsiteX4" fmla="*/ 541583 w 692295"/>
                  <a:gd name="connsiteY4" fmla="*/ 1704601 h 1705364"/>
                  <a:gd name="connsiteX5" fmla="*/ 692026 w 692295"/>
                  <a:gd name="connsiteY5" fmla="*/ 1657484 h 1705364"/>
                  <a:gd name="connsiteX6" fmla="*/ 574611 w 692295"/>
                  <a:gd name="connsiteY6" fmla="*/ 1478817 h 1705364"/>
                  <a:gd name="connsiteX7" fmla="*/ 476467 w 692295"/>
                  <a:gd name="connsiteY7" fmla="*/ 1098302 h 1705364"/>
                  <a:gd name="connsiteX8" fmla="*/ 161633 w 692295"/>
                  <a:gd name="connsiteY8" fmla="*/ 19939 h 1705364"/>
                  <a:gd name="connsiteX9" fmla="*/ 88790 w 692295"/>
                  <a:gd name="connsiteY9" fmla="*/ 1705 h 170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2295" h="1705364">
                    <a:moveTo>
                      <a:pt x="88790" y="1705"/>
                    </a:moveTo>
                    <a:cubicBezTo>
                      <a:pt x="58871" y="9715"/>
                      <a:pt x="36617" y="34781"/>
                      <a:pt x="32250" y="65454"/>
                    </a:cubicBezTo>
                    <a:cubicBezTo>
                      <a:pt x="20565" y="148474"/>
                      <a:pt x="-39886" y="316492"/>
                      <a:pt x="41673" y="492474"/>
                    </a:cubicBezTo>
                    <a:cubicBezTo>
                      <a:pt x="242344" y="924535"/>
                      <a:pt x="360842" y="1209215"/>
                      <a:pt x="381856" y="1320693"/>
                    </a:cubicBezTo>
                    <a:cubicBezTo>
                      <a:pt x="329463" y="1418885"/>
                      <a:pt x="538473" y="1687026"/>
                      <a:pt x="541583" y="1704601"/>
                    </a:cubicBezTo>
                    <a:lnTo>
                      <a:pt x="692026" y="1657484"/>
                    </a:lnTo>
                    <a:cubicBezTo>
                      <a:pt x="692026" y="1657484"/>
                      <a:pt x="605708" y="1529091"/>
                      <a:pt x="574611" y="1478817"/>
                    </a:cubicBezTo>
                    <a:cubicBezTo>
                      <a:pt x="500591" y="1359093"/>
                      <a:pt x="488482" y="1212183"/>
                      <a:pt x="476467" y="1098302"/>
                    </a:cubicBezTo>
                    <a:cubicBezTo>
                      <a:pt x="425110" y="612104"/>
                      <a:pt x="513406" y="305138"/>
                      <a:pt x="161633" y="19939"/>
                    </a:cubicBezTo>
                    <a:cubicBezTo>
                      <a:pt x="140995" y="3072"/>
                      <a:pt x="114798" y="-5268"/>
                      <a:pt x="88790" y="1705"/>
                    </a:cubicBezTo>
                    <a:close/>
                  </a:path>
                </a:pathLst>
              </a:custGeom>
              <a:solidFill>
                <a:srgbClr val="F37A50"/>
              </a:solidFill>
              <a:ln w="4709"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D2E86CA-4B77-7F16-D33D-343CE2B86CF4}"/>
                  </a:ext>
                </a:extLst>
              </p:cNvPr>
              <p:cNvSpPr/>
              <p:nvPr/>
            </p:nvSpPr>
            <p:spPr>
              <a:xfrm>
                <a:off x="4247290" y="6126990"/>
                <a:ext cx="539618" cy="440417"/>
              </a:xfrm>
              <a:custGeom>
                <a:avLst/>
                <a:gdLst>
                  <a:gd name="connsiteX0" fmla="*/ 24219 w 539618"/>
                  <a:gd name="connsiteY0" fmla="*/ 204811 h 440417"/>
                  <a:gd name="connsiteX1" fmla="*/ 39014 w 539618"/>
                  <a:gd name="connsiteY1" fmla="*/ 400063 h 440417"/>
                  <a:gd name="connsiteX2" fmla="*/ 74115 w 539618"/>
                  <a:gd name="connsiteY2" fmla="*/ 401712 h 440417"/>
                  <a:gd name="connsiteX3" fmla="*/ 92114 w 539618"/>
                  <a:gd name="connsiteY3" fmla="*/ 220407 h 440417"/>
                  <a:gd name="connsiteX4" fmla="*/ 252311 w 539618"/>
                  <a:gd name="connsiteY4" fmla="*/ 414010 h 440417"/>
                  <a:gd name="connsiteX5" fmla="*/ 538405 w 539618"/>
                  <a:gd name="connsiteY5" fmla="*/ 423433 h 440417"/>
                  <a:gd name="connsiteX6" fmla="*/ 403368 w 539618"/>
                  <a:gd name="connsiteY6" fmla="*/ 326184 h 440417"/>
                  <a:gd name="connsiteX7" fmla="*/ 281901 w 539618"/>
                  <a:gd name="connsiteY7" fmla="*/ 337115 h 440417"/>
                  <a:gd name="connsiteX8" fmla="*/ 99276 w 539618"/>
                  <a:gd name="connsiteY8" fmla="*/ -760 h 440417"/>
                  <a:gd name="connsiteX9" fmla="*/ 24219 w 539618"/>
                  <a:gd name="connsiteY9" fmla="*/ 204811 h 44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618" h="440417">
                    <a:moveTo>
                      <a:pt x="24219" y="204811"/>
                    </a:moveTo>
                    <a:lnTo>
                      <a:pt x="39014" y="400063"/>
                    </a:lnTo>
                    <a:lnTo>
                      <a:pt x="74115" y="401712"/>
                    </a:lnTo>
                    <a:lnTo>
                      <a:pt x="92114" y="220407"/>
                    </a:lnTo>
                    <a:cubicBezTo>
                      <a:pt x="185500" y="244389"/>
                      <a:pt x="252311" y="414010"/>
                      <a:pt x="252311" y="414010"/>
                    </a:cubicBezTo>
                    <a:cubicBezTo>
                      <a:pt x="316626" y="437144"/>
                      <a:pt x="480168" y="453211"/>
                      <a:pt x="538405" y="423433"/>
                    </a:cubicBezTo>
                    <a:cubicBezTo>
                      <a:pt x="552540" y="366375"/>
                      <a:pt x="403368" y="326184"/>
                      <a:pt x="403368" y="326184"/>
                    </a:cubicBezTo>
                    <a:cubicBezTo>
                      <a:pt x="389845" y="342157"/>
                      <a:pt x="310171" y="354454"/>
                      <a:pt x="281901" y="337115"/>
                    </a:cubicBezTo>
                    <a:cubicBezTo>
                      <a:pt x="177867" y="248253"/>
                      <a:pt x="121327" y="119247"/>
                      <a:pt x="99276" y="-760"/>
                    </a:cubicBezTo>
                    <a:cubicBezTo>
                      <a:pt x="99134" y="-995"/>
                      <a:pt x="-59743" y="10266"/>
                      <a:pt x="24219" y="204811"/>
                    </a:cubicBezTo>
                    <a:close/>
                  </a:path>
                </a:pathLst>
              </a:custGeom>
              <a:solidFill>
                <a:schemeClr val="tx2">
                  <a:lumMod val="75000"/>
                </a:schemeClr>
              </a:solidFill>
              <a:ln w="4709"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97CFF2A-BDBA-25FE-9E8F-879FDD126D1D}"/>
                  </a:ext>
                </a:extLst>
              </p:cNvPr>
              <p:cNvSpPr/>
              <p:nvPr/>
            </p:nvSpPr>
            <p:spPr>
              <a:xfrm>
                <a:off x="3167832" y="3254706"/>
                <a:ext cx="236432" cy="248305"/>
              </a:xfrm>
              <a:custGeom>
                <a:avLst/>
                <a:gdLst>
                  <a:gd name="connsiteX0" fmla="*/ 180047 w 236432"/>
                  <a:gd name="connsiteY0" fmla="*/ 26235 h 248305"/>
                  <a:gd name="connsiteX1" fmla="*/ -269 w 236432"/>
                  <a:gd name="connsiteY1" fmla="*/ -763 h 248305"/>
                  <a:gd name="connsiteX2" fmla="*/ 14102 w 236432"/>
                  <a:gd name="connsiteY2" fmla="*/ 166596 h 248305"/>
                  <a:gd name="connsiteX3" fmla="*/ 88640 w 236432"/>
                  <a:gd name="connsiteY3" fmla="*/ 247542 h 248305"/>
                  <a:gd name="connsiteX4" fmla="*/ 236163 w 236432"/>
                  <a:gd name="connsiteY4" fmla="*/ 207682 h 248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32" h="248305">
                    <a:moveTo>
                      <a:pt x="180047" y="26235"/>
                    </a:moveTo>
                    <a:lnTo>
                      <a:pt x="-269" y="-763"/>
                    </a:lnTo>
                    <a:lnTo>
                      <a:pt x="14102" y="166596"/>
                    </a:lnTo>
                    <a:cubicBezTo>
                      <a:pt x="14102" y="166596"/>
                      <a:pt x="48591" y="242407"/>
                      <a:pt x="88640" y="247542"/>
                    </a:cubicBezTo>
                    <a:lnTo>
                      <a:pt x="236163" y="207682"/>
                    </a:lnTo>
                    <a:close/>
                  </a:path>
                </a:pathLst>
              </a:custGeom>
              <a:solidFill>
                <a:srgbClr val="F37A50"/>
              </a:solidFill>
              <a:ln w="4709"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F9C29C-EFBB-B3AF-55F3-07477DBDB12A}"/>
                  </a:ext>
                </a:extLst>
              </p:cNvPr>
              <p:cNvSpPr/>
              <p:nvPr/>
            </p:nvSpPr>
            <p:spPr>
              <a:xfrm>
                <a:off x="2988355" y="2615313"/>
                <a:ext cx="578188" cy="716432"/>
              </a:xfrm>
              <a:custGeom>
                <a:avLst/>
                <a:gdLst>
                  <a:gd name="connsiteX0" fmla="*/ 12368 w 578188"/>
                  <a:gd name="connsiteY0" fmla="*/ 423636 h 716432"/>
                  <a:gd name="connsiteX1" fmla="*/ 373094 w 578188"/>
                  <a:gd name="connsiteY1" fmla="*/ 709446 h 716432"/>
                  <a:gd name="connsiteX2" fmla="*/ 565283 w 578188"/>
                  <a:gd name="connsiteY2" fmla="*/ 291238 h 716432"/>
                  <a:gd name="connsiteX3" fmla="*/ 204557 w 578188"/>
                  <a:gd name="connsiteY3" fmla="*/ 5474 h 716432"/>
                  <a:gd name="connsiteX4" fmla="*/ 12368 w 578188"/>
                  <a:gd name="connsiteY4" fmla="*/ 423636 h 716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188" h="716432">
                    <a:moveTo>
                      <a:pt x="12368" y="423636"/>
                    </a:moveTo>
                    <a:cubicBezTo>
                      <a:pt x="58919" y="618040"/>
                      <a:pt x="220435" y="745962"/>
                      <a:pt x="373094" y="709446"/>
                    </a:cubicBezTo>
                    <a:cubicBezTo>
                      <a:pt x="525752" y="672931"/>
                      <a:pt x="611835" y="485642"/>
                      <a:pt x="565283" y="291238"/>
                    </a:cubicBezTo>
                    <a:cubicBezTo>
                      <a:pt x="518732" y="96834"/>
                      <a:pt x="357215" y="-31089"/>
                      <a:pt x="204557" y="5474"/>
                    </a:cubicBezTo>
                    <a:cubicBezTo>
                      <a:pt x="51899" y="42037"/>
                      <a:pt x="-34184" y="229232"/>
                      <a:pt x="12368" y="423636"/>
                    </a:cubicBezTo>
                    <a:close/>
                  </a:path>
                </a:pathLst>
              </a:custGeom>
              <a:solidFill>
                <a:srgbClr val="F37A50"/>
              </a:solidFill>
              <a:ln w="4709"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0A750CE5-B03F-F454-7898-5038A7ED5642}"/>
                  </a:ext>
                </a:extLst>
              </p:cNvPr>
              <p:cNvSpPr/>
              <p:nvPr/>
            </p:nvSpPr>
            <p:spPr>
              <a:xfrm>
                <a:off x="3479466" y="2918904"/>
                <a:ext cx="54684" cy="54673"/>
              </a:xfrm>
              <a:custGeom>
                <a:avLst/>
                <a:gdLst>
                  <a:gd name="connsiteX0" fmla="*/ 2602 w 54684"/>
                  <a:gd name="connsiteY0" fmla="*/ 38721 h 54673"/>
                  <a:gd name="connsiteX1" fmla="*/ 39230 w 54684"/>
                  <a:gd name="connsiteY1" fmla="*/ 51066 h 54673"/>
                  <a:gd name="connsiteX2" fmla="*/ 51561 w 54684"/>
                  <a:gd name="connsiteY2" fmla="*/ 14409 h 54673"/>
                  <a:gd name="connsiteX3" fmla="*/ 14932 w 54684"/>
                  <a:gd name="connsiteY3" fmla="*/ 2111 h 54673"/>
                  <a:gd name="connsiteX4" fmla="*/ 14899 w 54684"/>
                  <a:gd name="connsiteY4" fmla="*/ 2111 h 54673"/>
                  <a:gd name="connsiteX5" fmla="*/ 2578 w 54684"/>
                  <a:gd name="connsiteY5" fmla="*/ 38674 h 54673"/>
                  <a:gd name="connsiteX6" fmla="*/ 2602 w 54684"/>
                  <a:gd name="connsiteY6" fmla="*/ 38721 h 5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84" h="54673">
                    <a:moveTo>
                      <a:pt x="2602" y="38721"/>
                    </a:moveTo>
                    <a:cubicBezTo>
                      <a:pt x="9311" y="52244"/>
                      <a:pt x="25708" y="57756"/>
                      <a:pt x="39230" y="51066"/>
                    </a:cubicBezTo>
                    <a:cubicBezTo>
                      <a:pt x="52748" y="44328"/>
                      <a:pt x="58270" y="27931"/>
                      <a:pt x="51561" y="14409"/>
                    </a:cubicBezTo>
                    <a:cubicBezTo>
                      <a:pt x="44851" y="886"/>
                      <a:pt x="28455" y="-4626"/>
                      <a:pt x="14932" y="2111"/>
                    </a:cubicBezTo>
                    <a:cubicBezTo>
                      <a:pt x="14923" y="2111"/>
                      <a:pt x="14908" y="2111"/>
                      <a:pt x="14899" y="2111"/>
                    </a:cubicBezTo>
                    <a:cubicBezTo>
                      <a:pt x="1400" y="8802"/>
                      <a:pt x="-4117" y="25151"/>
                      <a:pt x="2578" y="38674"/>
                    </a:cubicBezTo>
                    <a:cubicBezTo>
                      <a:pt x="2587" y="38674"/>
                      <a:pt x="2592" y="38721"/>
                      <a:pt x="2602" y="38721"/>
                    </a:cubicBezTo>
                    <a:close/>
                  </a:path>
                </a:pathLst>
              </a:custGeom>
              <a:solidFill>
                <a:srgbClr val="000000"/>
              </a:solidFill>
              <a:ln w="4709"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F4AFC78-5A8E-52C9-47B7-0B8DCD159308}"/>
                  </a:ext>
                </a:extLst>
              </p:cNvPr>
              <p:cNvSpPr/>
              <p:nvPr/>
            </p:nvSpPr>
            <p:spPr>
              <a:xfrm>
                <a:off x="3264817" y="2968581"/>
                <a:ext cx="59081" cy="59101"/>
              </a:xfrm>
              <a:custGeom>
                <a:avLst/>
                <a:gdLst>
                  <a:gd name="connsiteX0" fmla="*/ 2822 w 59081"/>
                  <a:gd name="connsiteY0" fmla="*/ 41957 h 59101"/>
                  <a:gd name="connsiteX1" fmla="*/ 42438 w 59081"/>
                  <a:gd name="connsiteY1" fmla="*/ 55244 h 59101"/>
                  <a:gd name="connsiteX2" fmla="*/ 55706 w 59081"/>
                  <a:gd name="connsiteY2" fmla="*/ 15618 h 59101"/>
                  <a:gd name="connsiteX3" fmla="*/ 16109 w 59081"/>
                  <a:gd name="connsiteY3" fmla="*/ 2331 h 59101"/>
                  <a:gd name="connsiteX4" fmla="*/ 2822 w 59081"/>
                  <a:gd name="connsiteY4" fmla="*/ 41957 h 59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81" h="59101">
                    <a:moveTo>
                      <a:pt x="2822" y="41957"/>
                    </a:moveTo>
                    <a:cubicBezTo>
                      <a:pt x="10097" y="56563"/>
                      <a:pt x="27836" y="62499"/>
                      <a:pt x="42438" y="55244"/>
                    </a:cubicBezTo>
                    <a:cubicBezTo>
                      <a:pt x="57044" y="47940"/>
                      <a:pt x="62981" y="30224"/>
                      <a:pt x="55706" y="15618"/>
                    </a:cubicBezTo>
                    <a:cubicBezTo>
                      <a:pt x="48435" y="1012"/>
                      <a:pt x="30710" y="-4924"/>
                      <a:pt x="16109" y="2331"/>
                    </a:cubicBezTo>
                    <a:cubicBezTo>
                      <a:pt x="1512" y="9634"/>
                      <a:pt x="-4429" y="27350"/>
                      <a:pt x="2822" y="41957"/>
                    </a:cubicBezTo>
                    <a:close/>
                  </a:path>
                </a:pathLst>
              </a:custGeom>
              <a:solidFill>
                <a:srgbClr val="000000"/>
              </a:solidFill>
              <a:ln w="4709"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15908B0-238C-B705-C971-096CF271E3CC}"/>
                  </a:ext>
                </a:extLst>
              </p:cNvPr>
              <p:cNvSpPr/>
              <p:nvPr/>
            </p:nvSpPr>
            <p:spPr>
              <a:xfrm>
                <a:off x="3220316" y="2923371"/>
                <a:ext cx="83667" cy="64600"/>
              </a:xfrm>
              <a:custGeom>
                <a:avLst/>
                <a:gdLst>
                  <a:gd name="connsiteX0" fmla="*/ 14624 w 83667"/>
                  <a:gd name="connsiteY0" fmla="*/ 62666 h 64600"/>
                  <a:gd name="connsiteX1" fmla="*/ 19336 w 83667"/>
                  <a:gd name="connsiteY1" fmla="*/ 57954 h 64600"/>
                  <a:gd name="connsiteX2" fmla="*/ 74557 w 83667"/>
                  <a:gd name="connsiteY2" fmla="*/ 19696 h 64600"/>
                  <a:gd name="connsiteX3" fmla="*/ 83297 w 83667"/>
                  <a:gd name="connsiteY3" fmla="*/ 8104 h 64600"/>
                  <a:gd name="connsiteX4" fmla="*/ 71683 w 83667"/>
                  <a:gd name="connsiteY4" fmla="*/ -659 h 64600"/>
                  <a:gd name="connsiteX5" fmla="*/ 678 w 83667"/>
                  <a:gd name="connsiteY5" fmla="*/ 49332 h 64600"/>
                  <a:gd name="connsiteX6" fmla="*/ 5672 w 83667"/>
                  <a:gd name="connsiteY6" fmla="*/ 62948 h 64600"/>
                  <a:gd name="connsiteX7" fmla="*/ 14624 w 83667"/>
                  <a:gd name="connsiteY7" fmla="*/ 62666 h 6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67" h="64600">
                    <a:moveTo>
                      <a:pt x="14624" y="62666"/>
                    </a:moveTo>
                    <a:cubicBezTo>
                      <a:pt x="16683" y="61676"/>
                      <a:pt x="18342" y="60027"/>
                      <a:pt x="19336" y="57954"/>
                    </a:cubicBezTo>
                    <a:cubicBezTo>
                      <a:pt x="34131" y="26009"/>
                      <a:pt x="74180" y="19790"/>
                      <a:pt x="74557" y="19696"/>
                    </a:cubicBezTo>
                    <a:cubicBezTo>
                      <a:pt x="80178" y="18894"/>
                      <a:pt x="84088" y="13712"/>
                      <a:pt x="83297" y="8104"/>
                    </a:cubicBezTo>
                    <a:cubicBezTo>
                      <a:pt x="82505" y="2451"/>
                      <a:pt x="77304" y="-1460"/>
                      <a:pt x="71683" y="-659"/>
                    </a:cubicBezTo>
                    <a:cubicBezTo>
                      <a:pt x="69562" y="-329"/>
                      <a:pt x="20278" y="7068"/>
                      <a:pt x="678" y="49332"/>
                    </a:cubicBezTo>
                    <a:cubicBezTo>
                      <a:pt x="-1692" y="54468"/>
                      <a:pt x="541" y="60545"/>
                      <a:pt x="5672" y="62948"/>
                    </a:cubicBezTo>
                    <a:cubicBezTo>
                      <a:pt x="8541" y="64221"/>
                      <a:pt x="11844" y="64126"/>
                      <a:pt x="14624" y="62666"/>
                    </a:cubicBezTo>
                    <a:close/>
                  </a:path>
                </a:pathLst>
              </a:custGeom>
              <a:solidFill>
                <a:srgbClr val="2C2858"/>
              </a:solidFill>
              <a:ln w="4709"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833FE0B-2E48-D259-1BF7-6DE229F45B6A}"/>
                  </a:ext>
                </a:extLst>
              </p:cNvPr>
              <p:cNvSpPr/>
              <p:nvPr/>
            </p:nvSpPr>
            <p:spPr>
              <a:xfrm>
                <a:off x="3466046" y="2881597"/>
                <a:ext cx="81601" cy="38273"/>
              </a:xfrm>
              <a:custGeom>
                <a:avLst/>
                <a:gdLst>
                  <a:gd name="connsiteX0" fmla="*/ 75577 w 81601"/>
                  <a:gd name="connsiteY0" fmla="*/ 36450 h 38273"/>
                  <a:gd name="connsiteX1" fmla="*/ 78310 w 81601"/>
                  <a:gd name="connsiteY1" fmla="*/ 34472 h 38273"/>
                  <a:gd name="connsiteX2" fmla="*/ 78361 w 81601"/>
                  <a:gd name="connsiteY2" fmla="*/ 20007 h 38273"/>
                  <a:gd name="connsiteX3" fmla="*/ 78310 w 81601"/>
                  <a:gd name="connsiteY3" fmla="*/ 19959 h 38273"/>
                  <a:gd name="connsiteX4" fmla="*/ 6692 w 81601"/>
                  <a:gd name="connsiteY4" fmla="*/ 2385 h 38273"/>
                  <a:gd name="connsiteX5" fmla="*/ 284 w 81601"/>
                  <a:gd name="connsiteY5" fmla="*/ 15436 h 38273"/>
                  <a:gd name="connsiteX6" fmla="*/ 13336 w 81601"/>
                  <a:gd name="connsiteY6" fmla="*/ 21844 h 38273"/>
                  <a:gd name="connsiteX7" fmla="*/ 63892 w 81601"/>
                  <a:gd name="connsiteY7" fmla="*/ 34566 h 38273"/>
                  <a:gd name="connsiteX8" fmla="*/ 75577 w 81601"/>
                  <a:gd name="connsiteY8" fmla="*/ 36450 h 3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601" h="38273">
                    <a:moveTo>
                      <a:pt x="75577" y="36450"/>
                    </a:moveTo>
                    <a:cubicBezTo>
                      <a:pt x="76599" y="35979"/>
                      <a:pt x="77523" y="35272"/>
                      <a:pt x="78310" y="34472"/>
                    </a:cubicBezTo>
                    <a:cubicBezTo>
                      <a:pt x="82319" y="30514"/>
                      <a:pt x="82343" y="24011"/>
                      <a:pt x="78361" y="20007"/>
                    </a:cubicBezTo>
                    <a:cubicBezTo>
                      <a:pt x="78343" y="20007"/>
                      <a:pt x="78329" y="19959"/>
                      <a:pt x="78310" y="19959"/>
                    </a:cubicBezTo>
                    <a:cubicBezTo>
                      <a:pt x="59468" y="1396"/>
                      <a:pt x="31980" y="-5342"/>
                      <a:pt x="6692" y="2385"/>
                    </a:cubicBezTo>
                    <a:cubicBezTo>
                      <a:pt x="1321" y="4223"/>
                      <a:pt x="-1548" y="10065"/>
                      <a:pt x="284" y="15436"/>
                    </a:cubicBezTo>
                    <a:cubicBezTo>
                      <a:pt x="2117" y="20808"/>
                      <a:pt x="7964" y="23682"/>
                      <a:pt x="13336" y="21844"/>
                    </a:cubicBezTo>
                    <a:cubicBezTo>
                      <a:pt x="31250" y="16662"/>
                      <a:pt x="50553" y="21562"/>
                      <a:pt x="63892" y="34566"/>
                    </a:cubicBezTo>
                    <a:cubicBezTo>
                      <a:pt x="66992" y="37628"/>
                      <a:pt x="71676" y="38382"/>
                      <a:pt x="75577" y="36450"/>
                    </a:cubicBezTo>
                    <a:close/>
                  </a:path>
                </a:pathLst>
              </a:custGeom>
              <a:solidFill>
                <a:srgbClr val="2C2858"/>
              </a:solidFill>
              <a:ln w="4709"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043455A-FB3C-C625-2827-4F40CD930C75}"/>
                  </a:ext>
                </a:extLst>
              </p:cNvPr>
              <p:cNvSpPr/>
              <p:nvPr/>
            </p:nvSpPr>
            <p:spPr>
              <a:xfrm>
                <a:off x="3441048" y="3015628"/>
                <a:ext cx="71137" cy="103134"/>
              </a:xfrm>
              <a:custGeom>
                <a:avLst/>
                <a:gdLst>
                  <a:gd name="connsiteX0" fmla="*/ 23491 w 71137"/>
                  <a:gd name="connsiteY0" fmla="*/ 1364 h 103134"/>
                  <a:gd name="connsiteX1" fmla="*/ 65897 w 71137"/>
                  <a:gd name="connsiteY1" fmla="*/ 41697 h 103134"/>
                  <a:gd name="connsiteX2" fmla="*/ 69478 w 71137"/>
                  <a:gd name="connsiteY2" fmla="*/ 56114 h 103134"/>
                  <a:gd name="connsiteX3" fmla="*/ 3514 w 71137"/>
                  <a:gd name="connsiteY3" fmla="*/ 102242 h 103134"/>
                  <a:gd name="connsiteX4" fmla="*/ -138 w 71137"/>
                  <a:gd name="connsiteY4" fmla="*/ 100310 h 103134"/>
                  <a:gd name="connsiteX5" fmla="*/ 451 w 71137"/>
                  <a:gd name="connsiteY5" fmla="*/ 97530 h 103134"/>
                  <a:gd name="connsiteX6" fmla="*/ 34093 w 71137"/>
                  <a:gd name="connsiteY6" fmla="*/ 58376 h 103134"/>
                  <a:gd name="connsiteX7" fmla="*/ 34093 w 71137"/>
                  <a:gd name="connsiteY7" fmla="*/ 46644 h 103134"/>
                  <a:gd name="connsiteX8" fmla="*/ 15529 w 71137"/>
                  <a:gd name="connsiteY8" fmla="*/ 6689 h 103134"/>
                  <a:gd name="connsiteX9" fmla="*/ 16848 w 71137"/>
                  <a:gd name="connsiteY9" fmla="*/ 45 h 103134"/>
                  <a:gd name="connsiteX10" fmla="*/ 23491 w 71137"/>
                  <a:gd name="connsiteY10" fmla="*/ 1364 h 10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37" h="103134">
                    <a:moveTo>
                      <a:pt x="23491" y="1364"/>
                    </a:moveTo>
                    <a:cubicBezTo>
                      <a:pt x="38475" y="16772"/>
                      <a:pt x="51762" y="32650"/>
                      <a:pt x="65897" y="41697"/>
                    </a:cubicBezTo>
                    <a:cubicBezTo>
                      <a:pt x="70717" y="44806"/>
                      <a:pt x="72286" y="51120"/>
                      <a:pt x="69478" y="56114"/>
                    </a:cubicBezTo>
                    <a:cubicBezTo>
                      <a:pt x="57887" y="76563"/>
                      <a:pt x="24198" y="93431"/>
                      <a:pt x="3514" y="102242"/>
                    </a:cubicBezTo>
                    <a:cubicBezTo>
                      <a:pt x="1973" y="102713"/>
                      <a:pt x="338" y="101865"/>
                      <a:pt x="-138" y="100310"/>
                    </a:cubicBezTo>
                    <a:cubicBezTo>
                      <a:pt x="-439" y="99368"/>
                      <a:pt x="-213" y="98284"/>
                      <a:pt x="451" y="97530"/>
                    </a:cubicBezTo>
                    <a:cubicBezTo>
                      <a:pt x="21324" y="79249"/>
                      <a:pt x="30323" y="65773"/>
                      <a:pt x="34093" y="58376"/>
                    </a:cubicBezTo>
                    <a:cubicBezTo>
                      <a:pt x="35926" y="54701"/>
                      <a:pt x="35926" y="50319"/>
                      <a:pt x="34093" y="46644"/>
                    </a:cubicBezTo>
                    <a:cubicBezTo>
                      <a:pt x="29805" y="38210"/>
                      <a:pt x="21277" y="20965"/>
                      <a:pt x="15529" y="6689"/>
                    </a:cubicBezTo>
                    <a:cubicBezTo>
                      <a:pt x="14059" y="4474"/>
                      <a:pt x="14648" y="1506"/>
                      <a:pt x="16848" y="45"/>
                    </a:cubicBezTo>
                    <a:cubicBezTo>
                      <a:pt x="19048" y="-1415"/>
                      <a:pt x="22021" y="-850"/>
                      <a:pt x="23491" y="1364"/>
                    </a:cubicBezTo>
                    <a:close/>
                  </a:path>
                </a:pathLst>
              </a:custGeom>
              <a:solidFill>
                <a:srgbClr val="DE623C"/>
              </a:solidFill>
              <a:ln w="4709"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C103023-EC7B-BA36-CAA5-4C544B55E6AF}"/>
                  </a:ext>
                </a:extLst>
              </p:cNvPr>
              <p:cNvSpPr/>
              <p:nvPr/>
            </p:nvSpPr>
            <p:spPr>
              <a:xfrm>
                <a:off x="2952065" y="3020087"/>
                <a:ext cx="159293" cy="151689"/>
              </a:xfrm>
              <a:custGeom>
                <a:avLst/>
                <a:gdLst>
                  <a:gd name="connsiteX0" fmla="*/ 122160 w 159293"/>
                  <a:gd name="connsiteY0" fmla="*/ 20087 h 151689"/>
                  <a:gd name="connsiteX1" fmla="*/ 146566 w 159293"/>
                  <a:gd name="connsiteY1" fmla="*/ 127325 h 151689"/>
                  <a:gd name="connsiteX2" fmla="*/ 36596 w 159293"/>
                  <a:gd name="connsiteY2" fmla="*/ 130058 h 151689"/>
                  <a:gd name="connsiteX3" fmla="*/ 12189 w 159293"/>
                  <a:gd name="connsiteY3" fmla="*/ 22820 h 151689"/>
                  <a:gd name="connsiteX4" fmla="*/ 122160 w 159293"/>
                  <a:gd name="connsiteY4" fmla="*/ 20087 h 151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93" h="151689">
                    <a:moveTo>
                      <a:pt x="122160" y="20087"/>
                    </a:moveTo>
                    <a:cubicBezTo>
                      <a:pt x="159241" y="48970"/>
                      <a:pt x="170172" y="96982"/>
                      <a:pt x="146566" y="127325"/>
                    </a:cubicBezTo>
                    <a:cubicBezTo>
                      <a:pt x="122961" y="157668"/>
                      <a:pt x="73677" y="158940"/>
                      <a:pt x="36596" y="130058"/>
                    </a:cubicBezTo>
                    <a:cubicBezTo>
                      <a:pt x="-485" y="101175"/>
                      <a:pt x="-11416" y="53163"/>
                      <a:pt x="12189" y="22820"/>
                    </a:cubicBezTo>
                    <a:cubicBezTo>
                      <a:pt x="35795" y="-7523"/>
                      <a:pt x="85032" y="-8748"/>
                      <a:pt x="122160" y="20087"/>
                    </a:cubicBezTo>
                    <a:close/>
                  </a:path>
                </a:pathLst>
              </a:custGeom>
              <a:solidFill>
                <a:srgbClr val="F37A50"/>
              </a:solidFill>
              <a:ln w="4709"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25559F2-7B85-20D8-8041-C9D9D9163DD0}"/>
                  </a:ext>
                </a:extLst>
              </p:cNvPr>
              <p:cNvSpPr/>
              <p:nvPr/>
            </p:nvSpPr>
            <p:spPr>
              <a:xfrm>
                <a:off x="2999267" y="3058559"/>
                <a:ext cx="69386" cy="81620"/>
              </a:xfrm>
              <a:custGeom>
                <a:avLst/>
                <a:gdLst>
                  <a:gd name="connsiteX0" fmla="*/ 53801 w 69386"/>
                  <a:gd name="connsiteY0" fmla="*/ 80042 h 81620"/>
                  <a:gd name="connsiteX1" fmla="*/ 57430 w 69386"/>
                  <a:gd name="connsiteY1" fmla="*/ 77027 h 81620"/>
                  <a:gd name="connsiteX2" fmla="*/ 61010 w 69386"/>
                  <a:gd name="connsiteY2" fmla="*/ 20063 h 81620"/>
                  <a:gd name="connsiteX3" fmla="*/ 6779 w 69386"/>
                  <a:gd name="connsiteY3" fmla="*/ 1216 h 81620"/>
                  <a:gd name="connsiteX4" fmla="*/ 253 w 69386"/>
                  <a:gd name="connsiteY4" fmla="*/ 14220 h 81620"/>
                  <a:gd name="connsiteX5" fmla="*/ 13234 w 69386"/>
                  <a:gd name="connsiteY5" fmla="*/ 20722 h 81620"/>
                  <a:gd name="connsiteX6" fmla="*/ 44331 w 69386"/>
                  <a:gd name="connsiteY6" fmla="*/ 31795 h 81620"/>
                  <a:gd name="connsiteX7" fmla="*/ 41033 w 69386"/>
                  <a:gd name="connsiteY7" fmla="*/ 64446 h 81620"/>
                  <a:gd name="connsiteX8" fmla="*/ 43116 w 69386"/>
                  <a:gd name="connsiteY8" fmla="*/ 78817 h 81620"/>
                  <a:gd name="connsiteX9" fmla="*/ 53801 w 69386"/>
                  <a:gd name="connsiteY9" fmla="*/ 79806 h 8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86" h="81620">
                    <a:moveTo>
                      <a:pt x="53801" y="80042"/>
                    </a:moveTo>
                    <a:cubicBezTo>
                      <a:pt x="55243" y="79335"/>
                      <a:pt x="56487" y="78299"/>
                      <a:pt x="57430" y="77027"/>
                    </a:cubicBezTo>
                    <a:cubicBezTo>
                      <a:pt x="71565" y="58180"/>
                      <a:pt x="73025" y="36789"/>
                      <a:pt x="61010" y="20063"/>
                    </a:cubicBezTo>
                    <a:cubicBezTo>
                      <a:pt x="48793" y="2865"/>
                      <a:pt x="27025" y="-4674"/>
                      <a:pt x="6779" y="1216"/>
                    </a:cubicBezTo>
                    <a:cubicBezTo>
                      <a:pt x="1393" y="3006"/>
                      <a:pt x="-1528" y="8802"/>
                      <a:pt x="253" y="14220"/>
                    </a:cubicBezTo>
                    <a:cubicBezTo>
                      <a:pt x="2034" y="19591"/>
                      <a:pt x="7848" y="22512"/>
                      <a:pt x="13234" y="20722"/>
                    </a:cubicBezTo>
                    <a:cubicBezTo>
                      <a:pt x="24891" y="17707"/>
                      <a:pt x="37212" y="22088"/>
                      <a:pt x="44331" y="31795"/>
                    </a:cubicBezTo>
                    <a:cubicBezTo>
                      <a:pt x="51022" y="41218"/>
                      <a:pt x="49844" y="52714"/>
                      <a:pt x="41033" y="64446"/>
                    </a:cubicBezTo>
                    <a:cubicBezTo>
                      <a:pt x="37640" y="68970"/>
                      <a:pt x="38573" y="75425"/>
                      <a:pt x="43116" y="78817"/>
                    </a:cubicBezTo>
                    <a:cubicBezTo>
                      <a:pt x="46211" y="81126"/>
                      <a:pt x="50338" y="81503"/>
                      <a:pt x="53801" y="79806"/>
                    </a:cubicBezTo>
                    <a:close/>
                  </a:path>
                </a:pathLst>
              </a:custGeom>
              <a:solidFill>
                <a:srgbClr val="DE623C"/>
              </a:solidFill>
              <a:ln w="4709"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DD11079-03D5-1EB9-8985-A554C1FE6B1B}"/>
                  </a:ext>
                </a:extLst>
              </p:cNvPr>
              <p:cNvSpPr/>
              <p:nvPr/>
            </p:nvSpPr>
            <p:spPr>
              <a:xfrm>
                <a:off x="3294349" y="3159650"/>
                <a:ext cx="172659" cy="58021"/>
              </a:xfrm>
              <a:custGeom>
                <a:avLst/>
                <a:gdLst>
                  <a:gd name="connsiteX0" fmla="*/ 1419 w 172659"/>
                  <a:gd name="connsiteY0" fmla="*/ 12356 h 58021"/>
                  <a:gd name="connsiteX1" fmla="*/ 2917 w 172659"/>
                  <a:gd name="connsiteY1" fmla="*/ 906 h 58021"/>
                  <a:gd name="connsiteX2" fmla="*/ 8911 w 172659"/>
                  <a:gd name="connsiteY2" fmla="*/ -695 h 58021"/>
                  <a:gd name="connsiteX3" fmla="*/ 163218 w 172659"/>
                  <a:gd name="connsiteY3" fmla="*/ -695 h 58021"/>
                  <a:gd name="connsiteX4" fmla="*/ 172331 w 172659"/>
                  <a:gd name="connsiteY4" fmla="*/ 6467 h 58021"/>
                  <a:gd name="connsiteX5" fmla="*/ 170757 w 172659"/>
                  <a:gd name="connsiteY5" fmla="*/ 12356 h 58021"/>
                  <a:gd name="connsiteX6" fmla="*/ 85946 w 172659"/>
                  <a:gd name="connsiteY6" fmla="*/ 57259 h 58021"/>
                  <a:gd name="connsiteX7" fmla="*/ 1419 w 172659"/>
                  <a:gd name="connsiteY7" fmla="*/ 12356 h 5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659" h="58021">
                    <a:moveTo>
                      <a:pt x="1419" y="12356"/>
                    </a:moveTo>
                    <a:cubicBezTo>
                      <a:pt x="-1323" y="8775"/>
                      <a:pt x="-654" y="3687"/>
                      <a:pt x="2917" y="906"/>
                    </a:cubicBezTo>
                    <a:cubicBezTo>
                      <a:pt x="4623" y="-365"/>
                      <a:pt x="6776" y="-978"/>
                      <a:pt x="8911" y="-695"/>
                    </a:cubicBezTo>
                    <a:cubicBezTo>
                      <a:pt x="60117" y="6137"/>
                      <a:pt x="112012" y="6137"/>
                      <a:pt x="163218" y="-695"/>
                    </a:cubicBezTo>
                    <a:cubicBezTo>
                      <a:pt x="167713" y="-1214"/>
                      <a:pt x="171793" y="1991"/>
                      <a:pt x="172331" y="6467"/>
                    </a:cubicBezTo>
                    <a:cubicBezTo>
                      <a:pt x="172585" y="8540"/>
                      <a:pt x="172019" y="10660"/>
                      <a:pt x="170757" y="12356"/>
                    </a:cubicBezTo>
                    <a:cubicBezTo>
                      <a:pt x="157517" y="30214"/>
                      <a:pt x="130189" y="57259"/>
                      <a:pt x="85946" y="57259"/>
                    </a:cubicBezTo>
                    <a:cubicBezTo>
                      <a:pt x="41704" y="57259"/>
                      <a:pt x="14612" y="30214"/>
                      <a:pt x="1419" y="12356"/>
                    </a:cubicBezTo>
                    <a:close/>
                  </a:path>
                </a:pathLst>
              </a:custGeom>
              <a:solidFill>
                <a:srgbClr val="FFFFFF"/>
              </a:solidFill>
              <a:ln w="4709"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6CBC052-F2C5-BB92-40EC-DBB5FD6BA4AF}"/>
                  </a:ext>
                </a:extLst>
              </p:cNvPr>
              <p:cNvSpPr/>
              <p:nvPr/>
            </p:nvSpPr>
            <p:spPr>
              <a:xfrm>
                <a:off x="2969909" y="2578324"/>
                <a:ext cx="485476" cy="444190"/>
              </a:xfrm>
              <a:custGeom>
                <a:avLst/>
                <a:gdLst>
                  <a:gd name="connsiteX0" fmla="*/ 27044 w 485476"/>
                  <a:gd name="connsiteY0" fmla="*/ 443427 h 444190"/>
                  <a:gd name="connsiteX1" fmla="*/ 485207 w 485476"/>
                  <a:gd name="connsiteY1" fmla="*/ 138064 h 444190"/>
                  <a:gd name="connsiteX2" fmla="*/ 156097 w 485476"/>
                  <a:gd name="connsiteY2" fmla="*/ 19141 h 444190"/>
                  <a:gd name="connsiteX3" fmla="*/ 27044 w 485476"/>
                  <a:gd name="connsiteY3" fmla="*/ 443427 h 444190"/>
                </a:gdLst>
                <a:ahLst/>
                <a:cxnLst>
                  <a:cxn ang="0">
                    <a:pos x="connsiteX0" y="connsiteY0"/>
                  </a:cxn>
                  <a:cxn ang="0">
                    <a:pos x="connsiteX1" y="connsiteY1"/>
                  </a:cxn>
                  <a:cxn ang="0">
                    <a:pos x="connsiteX2" y="connsiteY2"/>
                  </a:cxn>
                  <a:cxn ang="0">
                    <a:pos x="connsiteX3" y="connsiteY3"/>
                  </a:cxn>
                </a:cxnLst>
                <a:rect l="l" t="t" r="r" b="b"/>
                <a:pathLst>
                  <a:path w="485476" h="444190">
                    <a:moveTo>
                      <a:pt x="27044" y="443427"/>
                    </a:moveTo>
                    <a:cubicBezTo>
                      <a:pt x="209291" y="419021"/>
                      <a:pt x="464288" y="233381"/>
                      <a:pt x="485207" y="138064"/>
                    </a:cubicBezTo>
                    <a:cubicBezTo>
                      <a:pt x="449964" y="23617"/>
                      <a:pt x="262157" y="-33913"/>
                      <a:pt x="156097" y="19141"/>
                    </a:cubicBezTo>
                    <a:cubicBezTo>
                      <a:pt x="50037" y="72194"/>
                      <a:pt x="-50134" y="299392"/>
                      <a:pt x="27044" y="443427"/>
                    </a:cubicBezTo>
                    <a:close/>
                  </a:path>
                </a:pathLst>
              </a:custGeom>
              <a:solidFill>
                <a:schemeClr val="tx1">
                  <a:lumMod val="75000"/>
                  <a:lumOff val="25000"/>
                </a:schemeClr>
              </a:solidFill>
              <a:ln w="4709"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228C313F-631E-6DE5-6D7C-02DF1A3AF13C}"/>
                  </a:ext>
                </a:extLst>
              </p:cNvPr>
              <p:cNvSpPr/>
              <p:nvPr/>
            </p:nvSpPr>
            <p:spPr>
              <a:xfrm>
                <a:off x="4670208" y="3448937"/>
                <a:ext cx="373704" cy="954134"/>
              </a:xfrm>
              <a:custGeom>
                <a:avLst/>
                <a:gdLst>
                  <a:gd name="connsiteX0" fmla="*/ 31572 w 373704"/>
                  <a:gd name="connsiteY0" fmla="*/ 951074 h 954134"/>
                  <a:gd name="connsiteX1" fmla="*/ 31572 w 373704"/>
                  <a:gd name="connsiteY1" fmla="*/ 951074 h 954134"/>
                  <a:gd name="connsiteX2" fmla="*/ 2030 w 373704"/>
                  <a:gd name="connsiteY2" fmla="*/ 892838 h 954134"/>
                  <a:gd name="connsiteX3" fmla="*/ 2030 w 373704"/>
                  <a:gd name="connsiteY3" fmla="*/ 892838 h 954134"/>
                  <a:gd name="connsiteX4" fmla="*/ 283317 w 373704"/>
                  <a:gd name="connsiteY4" fmla="*/ 31119 h 954134"/>
                  <a:gd name="connsiteX5" fmla="*/ 341506 w 373704"/>
                  <a:gd name="connsiteY5" fmla="*/ 1529 h 954134"/>
                  <a:gd name="connsiteX6" fmla="*/ 341553 w 373704"/>
                  <a:gd name="connsiteY6" fmla="*/ 1529 h 954134"/>
                  <a:gd name="connsiteX7" fmla="*/ 341553 w 373704"/>
                  <a:gd name="connsiteY7" fmla="*/ 1529 h 954134"/>
                  <a:gd name="connsiteX8" fmla="*/ 371143 w 373704"/>
                  <a:gd name="connsiteY8" fmla="*/ 59813 h 954134"/>
                  <a:gd name="connsiteX9" fmla="*/ 89855 w 373704"/>
                  <a:gd name="connsiteY9" fmla="*/ 921532 h 954134"/>
                  <a:gd name="connsiteX10" fmla="*/ 31572 w 373704"/>
                  <a:gd name="connsiteY10" fmla="*/ 951074 h 95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3704" h="954134">
                    <a:moveTo>
                      <a:pt x="31572" y="951074"/>
                    </a:moveTo>
                    <a:lnTo>
                      <a:pt x="31572" y="951074"/>
                    </a:lnTo>
                    <a:cubicBezTo>
                      <a:pt x="7330" y="943159"/>
                      <a:pt x="-5895" y="917056"/>
                      <a:pt x="2030" y="892838"/>
                    </a:cubicBezTo>
                    <a:cubicBezTo>
                      <a:pt x="2030" y="892838"/>
                      <a:pt x="2030" y="892838"/>
                      <a:pt x="2030" y="892838"/>
                    </a:cubicBezTo>
                    <a:lnTo>
                      <a:pt x="283317" y="31119"/>
                    </a:lnTo>
                    <a:cubicBezTo>
                      <a:pt x="291233" y="6854"/>
                      <a:pt x="317288" y="-6386"/>
                      <a:pt x="341506" y="1529"/>
                    </a:cubicBezTo>
                    <a:cubicBezTo>
                      <a:pt x="341553" y="1529"/>
                      <a:pt x="341553" y="1529"/>
                      <a:pt x="341553" y="1529"/>
                    </a:cubicBezTo>
                    <a:lnTo>
                      <a:pt x="341553" y="1529"/>
                    </a:lnTo>
                    <a:cubicBezTo>
                      <a:pt x="365818" y="9445"/>
                      <a:pt x="379058" y="35547"/>
                      <a:pt x="371143" y="59813"/>
                    </a:cubicBezTo>
                    <a:lnTo>
                      <a:pt x="89855" y="921532"/>
                    </a:lnTo>
                    <a:cubicBezTo>
                      <a:pt x="81911" y="945797"/>
                      <a:pt x="55823" y="958990"/>
                      <a:pt x="31572" y="951074"/>
                    </a:cubicBezTo>
                    <a:close/>
                  </a:path>
                </a:pathLst>
              </a:custGeom>
              <a:solidFill>
                <a:srgbClr val="FFFFFF"/>
              </a:solidFill>
              <a:ln w="4709"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645B5DE-46A1-B1DA-8316-B0F6DE87D420}"/>
                  </a:ext>
                </a:extLst>
              </p:cNvPr>
              <p:cNvSpPr/>
              <p:nvPr/>
            </p:nvSpPr>
            <p:spPr>
              <a:xfrm>
                <a:off x="4811737" y="3916226"/>
                <a:ext cx="119038" cy="297023"/>
              </a:xfrm>
              <a:custGeom>
                <a:avLst/>
                <a:gdLst>
                  <a:gd name="connsiteX0" fmla="*/ 39498 w 119038"/>
                  <a:gd name="connsiteY0" fmla="*/ 174794 h 297023"/>
                  <a:gd name="connsiteX1" fmla="*/ 96697 w 119038"/>
                  <a:gd name="connsiteY1" fmla="*/ -763 h 297023"/>
                  <a:gd name="connsiteX2" fmla="*/ 96697 w 119038"/>
                  <a:gd name="connsiteY2" fmla="*/ 196090 h 297023"/>
                  <a:gd name="connsiteX3" fmla="*/ -269 w 119038"/>
                  <a:gd name="connsiteY3" fmla="*/ 296261 h 297023"/>
                </a:gdLst>
                <a:ahLst/>
                <a:cxnLst>
                  <a:cxn ang="0">
                    <a:pos x="connsiteX0" y="connsiteY0"/>
                  </a:cxn>
                  <a:cxn ang="0">
                    <a:pos x="connsiteX1" y="connsiteY1"/>
                  </a:cxn>
                  <a:cxn ang="0">
                    <a:pos x="connsiteX2" y="connsiteY2"/>
                  </a:cxn>
                  <a:cxn ang="0">
                    <a:pos x="connsiteX3" y="connsiteY3"/>
                  </a:cxn>
                </a:cxnLst>
                <a:rect l="l" t="t" r="r" b="b"/>
                <a:pathLst>
                  <a:path w="119038" h="297023">
                    <a:moveTo>
                      <a:pt x="39498" y="174794"/>
                    </a:moveTo>
                    <a:lnTo>
                      <a:pt x="96697" y="-763"/>
                    </a:lnTo>
                    <a:cubicBezTo>
                      <a:pt x="96697" y="-763"/>
                      <a:pt x="146358" y="100208"/>
                      <a:pt x="96697" y="196090"/>
                    </a:cubicBezTo>
                    <a:cubicBezTo>
                      <a:pt x="47036" y="291974"/>
                      <a:pt x="-269" y="296261"/>
                      <a:pt x="-269" y="296261"/>
                    </a:cubicBezTo>
                    <a:close/>
                  </a:path>
                </a:pathLst>
              </a:custGeom>
              <a:solidFill>
                <a:srgbClr val="F37A50"/>
              </a:solidFill>
              <a:ln w="4709"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175BA32-C8E1-C3AB-7A1A-52B45C5D4C45}"/>
                  </a:ext>
                </a:extLst>
              </p:cNvPr>
              <p:cNvSpPr/>
              <p:nvPr/>
            </p:nvSpPr>
            <p:spPr>
              <a:xfrm>
                <a:off x="4740430" y="3925836"/>
                <a:ext cx="54392" cy="118971"/>
              </a:xfrm>
              <a:custGeom>
                <a:avLst/>
                <a:gdLst>
                  <a:gd name="connsiteX0" fmla="*/ 28916 w 54392"/>
                  <a:gd name="connsiteY0" fmla="*/ 118208 h 118971"/>
                  <a:gd name="connsiteX1" fmla="*/ 14404 w 54392"/>
                  <a:gd name="connsiteY1" fmla="*/ -762 h 118971"/>
                  <a:gd name="connsiteX2" fmla="*/ 54124 w 54392"/>
                  <a:gd name="connsiteY2" fmla="*/ 41031 h 118971"/>
                </a:gdLst>
                <a:ahLst/>
                <a:cxnLst>
                  <a:cxn ang="0">
                    <a:pos x="connsiteX0" y="connsiteY0"/>
                  </a:cxn>
                  <a:cxn ang="0">
                    <a:pos x="connsiteX1" y="connsiteY1"/>
                  </a:cxn>
                  <a:cxn ang="0">
                    <a:pos x="connsiteX2" y="connsiteY2"/>
                  </a:cxn>
                </a:cxnLst>
                <a:rect l="l" t="t" r="r" b="b"/>
                <a:pathLst>
                  <a:path w="54392" h="118971">
                    <a:moveTo>
                      <a:pt x="28916" y="118208"/>
                    </a:moveTo>
                    <a:cubicBezTo>
                      <a:pt x="14404" y="84096"/>
                      <a:pt x="-19709" y="-1139"/>
                      <a:pt x="14404" y="-762"/>
                    </a:cubicBezTo>
                    <a:cubicBezTo>
                      <a:pt x="48517" y="-385"/>
                      <a:pt x="54124" y="41031"/>
                      <a:pt x="54124" y="41031"/>
                    </a:cubicBezTo>
                    <a:close/>
                  </a:path>
                </a:pathLst>
              </a:custGeom>
              <a:solidFill>
                <a:srgbClr val="F37A50"/>
              </a:solidFill>
              <a:ln w="4709"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F4CB71A-51E7-0C52-01D0-1C57255C6BB3}"/>
                  </a:ext>
                </a:extLst>
              </p:cNvPr>
              <p:cNvSpPr/>
              <p:nvPr/>
            </p:nvSpPr>
            <p:spPr>
              <a:xfrm>
                <a:off x="1951700" y="3373402"/>
                <a:ext cx="1087779" cy="809904"/>
              </a:xfrm>
              <a:custGeom>
                <a:avLst/>
                <a:gdLst>
                  <a:gd name="connsiteX0" fmla="*/ -269 w 1087779"/>
                  <a:gd name="connsiteY0" fmla="*/ 157493 h 809904"/>
                  <a:gd name="connsiteX1" fmla="*/ 26352 w 1087779"/>
                  <a:gd name="connsiteY1" fmla="*/ -584 h 809904"/>
                  <a:gd name="connsiteX2" fmla="*/ 389151 w 1087779"/>
                  <a:gd name="connsiteY2" fmla="*/ 545170 h 809904"/>
                  <a:gd name="connsiteX3" fmla="*/ 934623 w 1087779"/>
                  <a:gd name="connsiteY3" fmla="*/ 132757 h 809904"/>
                  <a:gd name="connsiteX4" fmla="*/ 1081815 w 1087779"/>
                  <a:gd name="connsiteY4" fmla="*/ 234576 h 809904"/>
                  <a:gd name="connsiteX5" fmla="*/ 981127 w 1087779"/>
                  <a:gd name="connsiteY5" fmla="*/ 434210 h 809904"/>
                  <a:gd name="connsiteX6" fmla="*/ 316120 w 1087779"/>
                  <a:gd name="connsiteY6" fmla="*/ 806857 h 809904"/>
                  <a:gd name="connsiteX7" fmla="*/ -269 w 1087779"/>
                  <a:gd name="connsiteY7" fmla="*/ 157493 h 80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779" h="809904">
                    <a:moveTo>
                      <a:pt x="-269" y="157493"/>
                    </a:moveTo>
                    <a:cubicBezTo>
                      <a:pt x="77097" y="79467"/>
                      <a:pt x="26352" y="-584"/>
                      <a:pt x="26352" y="-584"/>
                    </a:cubicBezTo>
                    <a:cubicBezTo>
                      <a:pt x="68757" y="-9677"/>
                      <a:pt x="292750" y="329564"/>
                      <a:pt x="389151" y="545170"/>
                    </a:cubicBezTo>
                    <a:cubicBezTo>
                      <a:pt x="557594" y="375549"/>
                      <a:pt x="854383" y="146138"/>
                      <a:pt x="934623" y="132757"/>
                    </a:cubicBezTo>
                    <a:cubicBezTo>
                      <a:pt x="934623" y="132757"/>
                      <a:pt x="1042991" y="103638"/>
                      <a:pt x="1081815" y="234576"/>
                    </a:cubicBezTo>
                    <a:cubicBezTo>
                      <a:pt x="1116541" y="351378"/>
                      <a:pt x="981127" y="434210"/>
                      <a:pt x="981127" y="434210"/>
                    </a:cubicBezTo>
                    <a:cubicBezTo>
                      <a:pt x="981127" y="434210"/>
                      <a:pt x="401590" y="843184"/>
                      <a:pt x="316120" y="806857"/>
                    </a:cubicBezTo>
                    <a:cubicBezTo>
                      <a:pt x="182968" y="750269"/>
                      <a:pt x="62302" y="263317"/>
                      <a:pt x="-269" y="157493"/>
                    </a:cubicBezTo>
                    <a:close/>
                  </a:path>
                </a:pathLst>
              </a:custGeom>
              <a:solidFill>
                <a:srgbClr val="F37A50"/>
              </a:solidFill>
              <a:ln w="4709"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8E05B35-1149-C287-8335-04A3A5091FB7}"/>
                  </a:ext>
                </a:extLst>
              </p:cNvPr>
              <p:cNvSpPr/>
              <p:nvPr/>
            </p:nvSpPr>
            <p:spPr>
              <a:xfrm>
                <a:off x="1473643" y="3269279"/>
                <a:ext cx="580017" cy="274629"/>
              </a:xfrm>
              <a:custGeom>
                <a:avLst/>
                <a:gdLst>
                  <a:gd name="connsiteX0" fmla="*/ 356839 w 580017"/>
                  <a:gd name="connsiteY0" fmla="*/ 251957 h 274629"/>
                  <a:gd name="connsiteX1" fmla="*/ 480803 w 580017"/>
                  <a:gd name="connsiteY1" fmla="*/ 273867 h 274629"/>
                  <a:gd name="connsiteX2" fmla="*/ 574094 w 580017"/>
                  <a:gd name="connsiteY2" fmla="*/ 228399 h 274629"/>
                  <a:gd name="connsiteX3" fmla="*/ 579748 w 580017"/>
                  <a:gd name="connsiteY3" fmla="*/ 171859 h 274629"/>
                  <a:gd name="connsiteX4" fmla="*/ 284797 w 580017"/>
                  <a:gd name="connsiteY4" fmla="*/ 5254 h 274629"/>
                  <a:gd name="connsiteX5" fmla="*/ 207243 w 580017"/>
                  <a:gd name="connsiteY5" fmla="*/ 2380 h 274629"/>
                  <a:gd name="connsiteX6" fmla="*/ 263783 w 580017"/>
                  <a:gd name="connsiteY6" fmla="*/ 62642 h 274629"/>
                  <a:gd name="connsiteX7" fmla="*/ 108816 w 580017"/>
                  <a:gd name="connsiteY7" fmla="*/ 77154 h 274629"/>
                  <a:gd name="connsiteX8" fmla="*/ 6478 w 580017"/>
                  <a:gd name="connsiteY8" fmla="*/ 116308 h 274629"/>
                  <a:gd name="connsiteX9" fmla="*/ 356839 w 580017"/>
                  <a:gd name="connsiteY9" fmla="*/ 251957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0017" h="274629">
                    <a:moveTo>
                      <a:pt x="356839" y="251957"/>
                    </a:moveTo>
                    <a:cubicBezTo>
                      <a:pt x="403956" y="254879"/>
                      <a:pt x="462569" y="231462"/>
                      <a:pt x="480803" y="273867"/>
                    </a:cubicBezTo>
                    <a:lnTo>
                      <a:pt x="574094" y="228399"/>
                    </a:lnTo>
                    <a:lnTo>
                      <a:pt x="579748" y="171859"/>
                    </a:lnTo>
                    <a:cubicBezTo>
                      <a:pt x="499650" y="43418"/>
                      <a:pt x="304115" y="6950"/>
                      <a:pt x="284797" y="5254"/>
                    </a:cubicBezTo>
                    <a:cubicBezTo>
                      <a:pt x="234524" y="872"/>
                      <a:pt x="211154" y="-4170"/>
                      <a:pt x="207243" y="2380"/>
                    </a:cubicBezTo>
                    <a:cubicBezTo>
                      <a:pt x="203332" y="8929"/>
                      <a:pt x="190988" y="53878"/>
                      <a:pt x="263783" y="62642"/>
                    </a:cubicBezTo>
                    <a:cubicBezTo>
                      <a:pt x="355284" y="73620"/>
                      <a:pt x="294550" y="146793"/>
                      <a:pt x="108816" y="77154"/>
                    </a:cubicBezTo>
                    <a:cubicBezTo>
                      <a:pt x="62312" y="59674"/>
                      <a:pt x="-25184" y="82337"/>
                      <a:pt x="6478" y="116308"/>
                    </a:cubicBezTo>
                    <a:cubicBezTo>
                      <a:pt x="41533" y="154001"/>
                      <a:pt x="141751" y="238859"/>
                      <a:pt x="356839" y="251957"/>
                    </a:cubicBezTo>
                    <a:close/>
                  </a:path>
                </a:pathLst>
              </a:custGeom>
              <a:solidFill>
                <a:srgbClr val="F37A50"/>
              </a:solidFill>
              <a:ln w="4709" cap="flat">
                <a:noFill/>
                <a:prstDash val="solid"/>
                <a:miter/>
              </a:ln>
            </p:spPr>
            <p:txBody>
              <a:bodyPr rtlCol="0" anchor="ctr"/>
              <a:lstStyle/>
              <a:p>
                <a:endParaRPr lang="en-US"/>
              </a:p>
            </p:txBody>
          </p:sp>
        </p:grpSp>
        <p:sp>
          <p:nvSpPr>
            <p:cNvPr id="8" name="TextBox 7">
              <a:extLst>
                <a:ext uri="{FF2B5EF4-FFF2-40B4-BE49-F238E27FC236}">
                  <a16:creationId xmlns:a16="http://schemas.microsoft.com/office/drawing/2014/main" id="{08C6A3C7-16B1-A36D-7A28-F16FC2B31EAB}"/>
                </a:ext>
              </a:extLst>
            </p:cNvPr>
            <p:cNvSpPr txBox="1"/>
            <p:nvPr/>
          </p:nvSpPr>
          <p:spPr>
            <a:xfrm>
              <a:off x="5228077" y="4426149"/>
              <a:ext cx="2398342" cy="1216808"/>
            </a:xfrm>
            <a:prstGeom prst="rect">
              <a:avLst/>
            </a:prstGeom>
            <a:noFill/>
          </p:spPr>
          <p:txBody>
            <a:bodyPr wrap="square">
              <a:spAutoFit/>
            </a:bodyPr>
            <a:lstStyle/>
            <a:p>
              <a:pPr>
                <a:spcBef>
                  <a:spcPts val="600"/>
                </a:spcBef>
              </a:pPr>
              <a:r>
                <a:rPr lang="en-US" sz="1600" b="1" i="0" dirty="0">
                  <a:solidFill>
                    <a:schemeClr val="accent4">
                      <a:lumMod val="75000"/>
                    </a:schemeClr>
                  </a:solidFill>
                  <a:effectLst/>
                  <a:latin typeface="Lora" pitchFamily="2" charset="0"/>
                </a:rPr>
                <a:t>Collaboration</a:t>
              </a:r>
            </a:p>
            <a:p>
              <a:pPr algn="just">
                <a:lnSpc>
                  <a:spcPct val="150000"/>
                </a:lnSpc>
                <a:spcBef>
                  <a:spcPts val="600"/>
                </a:spcBef>
              </a:pPr>
              <a:r>
                <a:rPr lang="en-US" sz="1200" b="1" i="0" dirty="0">
                  <a:effectLst/>
                  <a:latin typeface="Lora" pitchFamily="2" charset="0"/>
                </a:rPr>
                <a:t>It promotes the idea of individuals working together toward a common goal.</a:t>
              </a:r>
              <a:endParaRPr lang="en-US" sz="1200" b="1" dirty="0">
                <a:latin typeface="Lora" pitchFamily="2" charset="0"/>
              </a:endParaRPr>
            </a:p>
          </p:txBody>
        </p:sp>
        <p:sp>
          <p:nvSpPr>
            <p:cNvPr id="10" name="TextBox 9">
              <a:extLst>
                <a:ext uri="{FF2B5EF4-FFF2-40B4-BE49-F238E27FC236}">
                  <a16:creationId xmlns:a16="http://schemas.microsoft.com/office/drawing/2014/main" id="{2F834845-BE4C-F7A3-A8A6-2172C3A2F21C}"/>
                </a:ext>
              </a:extLst>
            </p:cNvPr>
            <p:cNvSpPr txBox="1"/>
            <p:nvPr/>
          </p:nvSpPr>
          <p:spPr>
            <a:xfrm>
              <a:off x="5472672" y="1447044"/>
              <a:ext cx="2701149" cy="1639937"/>
            </a:xfrm>
            <a:prstGeom prst="rect">
              <a:avLst/>
            </a:prstGeom>
            <a:noFill/>
          </p:spPr>
          <p:txBody>
            <a:bodyPr wrap="square">
              <a:spAutoFit/>
            </a:bodyPr>
            <a:lstStyle/>
            <a:p>
              <a:pPr>
                <a:spcBef>
                  <a:spcPts val="600"/>
                </a:spcBef>
              </a:pPr>
              <a:r>
                <a:rPr lang="en-US" sz="1600" b="1" i="0" dirty="0">
                  <a:solidFill>
                    <a:schemeClr val="accent1"/>
                  </a:solidFill>
                  <a:effectLst/>
                  <a:latin typeface="Lora" pitchFamily="2" charset="0"/>
                </a:rPr>
                <a:t>Synergy</a:t>
              </a:r>
            </a:p>
            <a:p>
              <a:pPr algn="just">
                <a:lnSpc>
                  <a:spcPct val="150000"/>
                </a:lnSpc>
                <a:spcBef>
                  <a:spcPts val="600"/>
                </a:spcBef>
              </a:pPr>
              <a:r>
                <a:rPr lang="en-US" sz="1200" b="1" i="0" dirty="0">
                  <a:effectLst/>
                  <a:latin typeface="Lora" pitchFamily="2" charset="0"/>
                </a:rPr>
                <a:t>Teamwork enables the creation of synergy, where the combined efforts of team members result in outcomes.</a:t>
              </a:r>
              <a:endParaRPr lang="en-US" sz="1200" b="1" dirty="0">
                <a:latin typeface="Lora" pitchFamily="2" charset="0"/>
              </a:endParaRPr>
            </a:p>
          </p:txBody>
        </p:sp>
        <p:sp>
          <p:nvSpPr>
            <p:cNvPr id="11" name="TextBox 10">
              <a:extLst>
                <a:ext uri="{FF2B5EF4-FFF2-40B4-BE49-F238E27FC236}">
                  <a16:creationId xmlns:a16="http://schemas.microsoft.com/office/drawing/2014/main" id="{A56AE8CF-C8CC-ACC2-F8B6-C44AB9761E9E}"/>
                </a:ext>
              </a:extLst>
            </p:cNvPr>
            <p:cNvSpPr txBox="1"/>
            <p:nvPr/>
          </p:nvSpPr>
          <p:spPr>
            <a:xfrm>
              <a:off x="8694700" y="5395935"/>
              <a:ext cx="3030502" cy="1335842"/>
            </a:xfrm>
            <a:prstGeom prst="rect">
              <a:avLst/>
            </a:prstGeom>
            <a:noFill/>
          </p:spPr>
          <p:txBody>
            <a:bodyPr wrap="square">
              <a:spAutoFit/>
            </a:bodyPr>
            <a:lstStyle/>
            <a:p>
              <a:pPr>
                <a:spcBef>
                  <a:spcPts val="600"/>
                </a:spcBef>
              </a:pPr>
              <a:r>
                <a:rPr lang="en-US" sz="1600" b="1" i="0" dirty="0">
                  <a:solidFill>
                    <a:schemeClr val="accent6"/>
                  </a:solidFill>
                  <a:effectLst/>
                  <a:latin typeface="Lora" pitchFamily="2" charset="0"/>
                </a:rPr>
                <a:t>Improved Problem-Solving</a:t>
              </a:r>
            </a:p>
            <a:p>
              <a:pPr algn="just">
                <a:lnSpc>
                  <a:spcPct val="150000"/>
                </a:lnSpc>
                <a:spcBef>
                  <a:spcPts val="600"/>
                </a:spcBef>
              </a:pPr>
              <a:r>
                <a:rPr lang="en-US" sz="1200" b="1" i="0" dirty="0">
                  <a:effectLst/>
                  <a:latin typeface="Lora" pitchFamily="2" charset="0"/>
                </a:rPr>
                <a:t>A well-functioning team can effectively tackle complex problems and find innovative solutions</a:t>
              </a:r>
              <a:r>
                <a:rPr lang="en-US" sz="900" b="1" i="0" dirty="0">
                  <a:effectLst/>
                  <a:latin typeface="Lora" pitchFamily="2" charset="0"/>
                </a:rPr>
                <a:t>. </a:t>
              </a:r>
              <a:endParaRPr lang="en-US" sz="900" b="1" dirty="0">
                <a:latin typeface="Lora" pitchFamily="2" charset="0"/>
              </a:endParaRPr>
            </a:p>
          </p:txBody>
        </p:sp>
        <p:sp>
          <p:nvSpPr>
            <p:cNvPr id="12" name="TextBox 11">
              <a:extLst>
                <a:ext uri="{FF2B5EF4-FFF2-40B4-BE49-F238E27FC236}">
                  <a16:creationId xmlns:a16="http://schemas.microsoft.com/office/drawing/2014/main" id="{FC82F26F-22FD-A431-41B6-BAAF22254204}"/>
                </a:ext>
              </a:extLst>
            </p:cNvPr>
            <p:cNvSpPr txBox="1"/>
            <p:nvPr/>
          </p:nvSpPr>
          <p:spPr>
            <a:xfrm>
              <a:off x="8611597" y="222690"/>
              <a:ext cx="3340851" cy="1493807"/>
            </a:xfrm>
            <a:prstGeom prst="rect">
              <a:avLst/>
            </a:prstGeom>
            <a:noFill/>
          </p:spPr>
          <p:txBody>
            <a:bodyPr wrap="square">
              <a:spAutoFit/>
            </a:bodyPr>
            <a:lstStyle/>
            <a:p>
              <a:pPr>
                <a:spcBef>
                  <a:spcPts val="600"/>
                </a:spcBef>
              </a:pPr>
              <a:r>
                <a:rPr lang="en-US" sz="1600" b="1" i="0" dirty="0">
                  <a:solidFill>
                    <a:srgbClr val="CB453A"/>
                  </a:solidFill>
                  <a:effectLst/>
                  <a:latin typeface="Lora" pitchFamily="2" charset="0"/>
                </a:rPr>
                <a:t>Increased Efficiency</a:t>
              </a:r>
            </a:p>
            <a:p>
              <a:pPr algn="just">
                <a:lnSpc>
                  <a:spcPct val="150000"/>
                </a:lnSpc>
                <a:spcBef>
                  <a:spcPts val="600"/>
                </a:spcBef>
              </a:pPr>
              <a:r>
                <a:rPr lang="en-US" sz="1200" b="1" i="0" dirty="0">
                  <a:effectLst/>
                  <a:latin typeface="Lora" pitchFamily="2" charset="0"/>
                </a:rPr>
                <a:t>Teamwork can enhance efficiency in business operations. When tasks are divided among team members based on their work</a:t>
              </a:r>
              <a:r>
                <a:rPr lang="en-US" sz="900" b="1" i="0" dirty="0">
                  <a:effectLst/>
                  <a:latin typeface="Lora" pitchFamily="2" charset="0"/>
                </a:rPr>
                <a:t>.</a:t>
              </a:r>
              <a:endParaRPr lang="en-US" sz="900" b="1" dirty="0">
                <a:latin typeface="Lora" pitchFamily="2" charset="0"/>
              </a:endParaRPr>
            </a:p>
          </p:txBody>
        </p:sp>
      </p:grpSp>
      <p:grpSp>
        <p:nvGrpSpPr>
          <p:cNvPr id="223" name="Group 222">
            <a:extLst>
              <a:ext uri="{FF2B5EF4-FFF2-40B4-BE49-F238E27FC236}">
                <a16:creationId xmlns:a16="http://schemas.microsoft.com/office/drawing/2014/main" id="{565FA20D-0443-3988-5948-EF48D20935C4}"/>
              </a:ext>
            </a:extLst>
          </p:cNvPr>
          <p:cNvGrpSpPr/>
          <p:nvPr/>
        </p:nvGrpSpPr>
        <p:grpSpPr>
          <a:xfrm>
            <a:off x="1441323" y="419393"/>
            <a:ext cx="5264920" cy="6002083"/>
            <a:chOff x="1441323" y="341569"/>
            <a:chExt cx="5264920" cy="6002083"/>
          </a:xfrm>
        </p:grpSpPr>
        <p:grpSp>
          <p:nvGrpSpPr>
            <p:cNvPr id="173" name="Group 172">
              <a:extLst>
                <a:ext uri="{FF2B5EF4-FFF2-40B4-BE49-F238E27FC236}">
                  <a16:creationId xmlns:a16="http://schemas.microsoft.com/office/drawing/2014/main" id="{901DFCD0-CA26-1F54-1490-EF426F6BB847}"/>
                </a:ext>
              </a:extLst>
            </p:cNvPr>
            <p:cNvGrpSpPr/>
            <p:nvPr/>
          </p:nvGrpSpPr>
          <p:grpSpPr>
            <a:xfrm>
              <a:off x="1441323" y="341569"/>
              <a:ext cx="1267826" cy="4659874"/>
              <a:chOff x="1281216" y="2510826"/>
              <a:chExt cx="1678763" cy="2742222"/>
            </a:xfrm>
          </p:grpSpPr>
          <p:grpSp>
            <p:nvGrpSpPr>
              <p:cNvPr id="174" name="Group 173">
                <a:extLst>
                  <a:ext uri="{FF2B5EF4-FFF2-40B4-BE49-F238E27FC236}">
                    <a16:creationId xmlns:a16="http://schemas.microsoft.com/office/drawing/2014/main" id="{1699E290-BD15-5D34-96E6-2736BF2403CA}"/>
                  </a:ext>
                </a:extLst>
              </p:cNvPr>
              <p:cNvGrpSpPr/>
              <p:nvPr/>
            </p:nvGrpSpPr>
            <p:grpSpPr>
              <a:xfrm>
                <a:off x="1350002" y="2510826"/>
                <a:ext cx="1609021" cy="632933"/>
                <a:chOff x="243978" y="2507180"/>
                <a:chExt cx="2088305" cy="821467"/>
              </a:xfrm>
            </p:grpSpPr>
            <p:sp>
              <p:nvSpPr>
                <p:cNvPr id="184" name="Oval 183">
                  <a:extLst>
                    <a:ext uri="{FF2B5EF4-FFF2-40B4-BE49-F238E27FC236}">
                      <a16:creationId xmlns:a16="http://schemas.microsoft.com/office/drawing/2014/main" id="{E6C27996-6ACC-BD98-31EE-C54BC394F52D}"/>
                    </a:ext>
                  </a:extLst>
                </p:cNvPr>
                <p:cNvSpPr/>
                <p:nvPr/>
              </p:nvSpPr>
              <p:spPr>
                <a:xfrm>
                  <a:off x="243978" y="2507180"/>
                  <a:ext cx="2088305" cy="821467"/>
                </a:xfrm>
                <a:prstGeom prst="ellipse">
                  <a:avLst/>
                </a:prstGeom>
                <a:solidFill>
                  <a:schemeClr val="bg1"/>
                </a:solid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descr="Businesswoman - Free user icons">
                  <a:extLst>
                    <a:ext uri="{FF2B5EF4-FFF2-40B4-BE49-F238E27FC236}">
                      <a16:creationId xmlns:a16="http://schemas.microsoft.com/office/drawing/2014/main" id="{84D2003D-FD16-18A9-7270-03D006BE0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79" y="2600448"/>
                  <a:ext cx="1262565" cy="494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5" name="Group 174">
                <a:extLst>
                  <a:ext uri="{FF2B5EF4-FFF2-40B4-BE49-F238E27FC236}">
                    <a16:creationId xmlns:a16="http://schemas.microsoft.com/office/drawing/2014/main" id="{9E6A5A3A-C373-5143-C542-2D38CFB36244}"/>
                  </a:ext>
                </a:extLst>
              </p:cNvPr>
              <p:cNvGrpSpPr/>
              <p:nvPr/>
            </p:nvGrpSpPr>
            <p:grpSpPr>
              <a:xfrm>
                <a:off x="1303796" y="3826829"/>
                <a:ext cx="1638769" cy="711518"/>
                <a:chOff x="845824" y="4218432"/>
                <a:chExt cx="2356742" cy="1023245"/>
              </a:xfrm>
            </p:grpSpPr>
            <p:sp>
              <p:nvSpPr>
                <p:cNvPr id="182" name="Oval 181">
                  <a:extLst>
                    <a:ext uri="{FF2B5EF4-FFF2-40B4-BE49-F238E27FC236}">
                      <a16:creationId xmlns:a16="http://schemas.microsoft.com/office/drawing/2014/main" id="{9B7C5C2D-F0D0-B452-0EDB-C3084A71544A}"/>
                    </a:ext>
                  </a:extLst>
                </p:cNvPr>
                <p:cNvSpPr/>
                <p:nvPr/>
              </p:nvSpPr>
              <p:spPr>
                <a:xfrm>
                  <a:off x="845824" y="4218432"/>
                  <a:ext cx="2356742" cy="1023245"/>
                </a:xfrm>
                <a:prstGeom prst="ellipse">
                  <a:avLst/>
                </a:prstGeom>
                <a:solidFill>
                  <a:schemeClr val="bg1"/>
                </a:solidFill>
                <a:ln w="57150">
                  <a:solidFill>
                    <a:schemeClr val="accent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3" name="Picture 8" descr="Business man - Free people icons">
                  <a:extLst>
                    <a:ext uri="{FF2B5EF4-FFF2-40B4-BE49-F238E27FC236}">
                      <a16:creationId xmlns:a16="http://schemas.microsoft.com/office/drawing/2014/main" id="{DA6951D8-9115-5F9B-0890-E253BD938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453" y="4353502"/>
                  <a:ext cx="1371601" cy="7009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6" name="Group 175">
                <a:extLst>
                  <a:ext uri="{FF2B5EF4-FFF2-40B4-BE49-F238E27FC236}">
                    <a16:creationId xmlns:a16="http://schemas.microsoft.com/office/drawing/2014/main" id="{4A79A7A9-7B08-D00D-35B7-310D9E92E267}"/>
                  </a:ext>
                </a:extLst>
              </p:cNvPr>
              <p:cNvGrpSpPr/>
              <p:nvPr/>
            </p:nvGrpSpPr>
            <p:grpSpPr>
              <a:xfrm>
                <a:off x="1314758" y="4638310"/>
                <a:ext cx="1645221" cy="614738"/>
                <a:chOff x="-4009899" y="5385440"/>
                <a:chExt cx="2366019" cy="884065"/>
              </a:xfrm>
            </p:grpSpPr>
            <p:sp>
              <p:nvSpPr>
                <p:cNvPr id="180" name="Oval 179">
                  <a:extLst>
                    <a:ext uri="{FF2B5EF4-FFF2-40B4-BE49-F238E27FC236}">
                      <a16:creationId xmlns:a16="http://schemas.microsoft.com/office/drawing/2014/main" id="{1151325B-66F1-8CD0-48E1-8E46CFB0D38C}"/>
                    </a:ext>
                  </a:extLst>
                </p:cNvPr>
                <p:cNvSpPr/>
                <p:nvPr/>
              </p:nvSpPr>
              <p:spPr>
                <a:xfrm>
                  <a:off x="-4009899" y="5385440"/>
                  <a:ext cx="2366019" cy="884065"/>
                </a:xfrm>
                <a:prstGeom prst="ellipse">
                  <a:avLst/>
                </a:prstGeom>
                <a:solidFill>
                  <a:schemeClr val="bg1"/>
                </a:solidFill>
                <a:ln w="5715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1" name="Picture 2" descr="Businessman - Free people icons">
                  <a:extLst>
                    <a:ext uri="{FF2B5EF4-FFF2-40B4-BE49-F238E27FC236}">
                      <a16:creationId xmlns:a16="http://schemas.microsoft.com/office/drawing/2014/main" id="{850E5FAA-E5C8-587A-FA62-8CE24B897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9694" y="5546282"/>
                  <a:ext cx="1371602" cy="5579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7" name="Group 176">
                <a:extLst>
                  <a:ext uri="{FF2B5EF4-FFF2-40B4-BE49-F238E27FC236}">
                    <a16:creationId xmlns:a16="http://schemas.microsoft.com/office/drawing/2014/main" id="{06939946-E13D-C4BC-2FBC-F211537AA582}"/>
                  </a:ext>
                </a:extLst>
              </p:cNvPr>
              <p:cNvGrpSpPr/>
              <p:nvPr/>
            </p:nvGrpSpPr>
            <p:grpSpPr>
              <a:xfrm>
                <a:off x="1281216" y="3186675"/>
                <a:ext cx="1678763" cy="607105"/>
                <a:chOff x="2026226" y="1117884"/>
                <a:chExt cx="2414258" cy="873088"/>
              </a:xfrm>
            </p:grpSpPr>
            <p:sp>
              <p:nvSpPr>
                <p:cNvPr id="178" name="Oval 177">
                  <a:extLst>
                    <a:ext uri="{FF2B5EF4-FFF2-40B4-BE49-F238E27FC236}">
                      <a16:creationId xmlns:a16="http://schemas.microsoft.com/office/drawing/2014/main" id="{B8A27F60-8375-C812-C0A9-250C57ABF205}"/>
                    </a:ext>
                  </a:extLst>
                </p:cNvPr>
                <p:cNvSpPr/>
                <p:nvPr/>
              </p:nvSpPr>
              <p:spPr>
                <a:xfrm>
                  <a:off x="2026226" y="1117884"/>
                  <a:ext cx="2414258" cy="873088"/>
                </a:xfrm>
                <a:prstGeom prst="ellipse">
                  <a:avLst/>
                </a:prstGeom>
                <a:solidFill>
                  <a:schemeClr val="bg1"/>
                </a:solidFill>
                <a:ln w="57150">
                  <a:solidFill>
                    <a:schemeClr val="accent6"/>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9" name="Picture 6" descr="Business woman - Free professions and jobs icons">
                  <a:extLst>
                    <a:ext uri="{FF2B5EF4-FFF2-40B4-BE49-F238E27FC236}">
                      <a16:creationId xmlns:a16="http://schemas.microsoft.com/office/drawing/2014/main" id="{21B9639D-C6F9-07EE-32B0-929E85089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5387" y="1209687"/>
                  <a:ext cx="1288785" cy="63752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86" name="Oval 185">
              <a:extLst>
                <a:ext uri="{FF2B5EF4-FFF2-40B4-BE49-F238E27FC236}">
                  <a16:creationId xmlns:a16="http://schemas.microsoft.com/office/drawing/2014/main" id="{6D084378-F585-6FF6-6EEB-7E30A1632727}"/>
                </a:ext>
              </a:extLst>
            </p:cNvPr>
            <p:cNvSpPr/>
            <p:nvPr/>
          </p:nvSpPr>
          <p:spPr>
            <a:xfrm>
              <a:off x="1492425" y="5268105"/>
              <a:ext cx="1217380" cy="1075547"/>
            </a:xfrm>
            <a:prstGeom prst="ellipse">
              <a:avLst/>
            </a:prstGeom>
            <a:solidFill>
              <a:schemeClr val="bg1"/>
            </a:solidFill>
            <a:ln w="57150">
              <a:solidFill>
                <a:srgbClr val="18EC7D"/>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7" name="Picture 8" descr="Business man - Free people icons">
              <a:extLst>
                <a:ext uri="{FF2B5EF4-FFF2-40B4-BE49-F238E27FC236}">
                  <a16:creationId xmlns:a16="http://schemas.microsoft.com/office/drawing/2014/main" id="{945C6FE5-2086-E439-8B2A-9FB680F4F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570" y="5417048"/>
              <a:ext cx="720284" cy="828242"/>
            </a:xfrm>
            <a:prstGeom prst="rect">
              <a:avLst/>
            </a:prstGeom>
            <a:solidFill>
              <a:schemeClr val="accent2">
                <a:lumMod val="20000"/>
                <a:lumOff val="80000"/>
              </a:schemeClr>
            </a:solidFill>
            <a:ln>
              <a:noFill/>
            </a:ln>
          </p:spPr>
        </p:pic>
        <p:sp>
          <p:nvSpPr>
            <p:cNvPr id="188" name="Arrow: Right 187">
              <a:extLst>
                <a:ext uri="{FF2B5EF4-FFF2-40B4-BE49-F238E27FC236}">
                  <a16:creationId xmlns:a16="http://schemas.microsoft.com/office/drawing/2014/main" id="{D147164A-DBF4-8A23-CB47-31090B787ECE}"/>
                </a:ext>
              </a:extLst>
            </p:cNvPr>
            <p:cNvSpPr/>
            <p:nvPr/>
          </p:nvSpPr>
          <p:spPr>
            <a:xfrm>
              <a:off x="2749376" y="660661"/>
              <a:ext cx="560089" cy="285281"/>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Arrow: Right 188">
              <a:extLst>
                <a:ext uri="{FF2B5EF4-FFF2-40B4-BE49-F238E27FC236}">
                  <a16:creationId xmlns:a16="http://schemas.microsoft.com/office/drawing/2014/main" id="{6BCD7993-5C58-30C5-0D65-8F25616BBFD0}"/>
                </a:ext>
              </a:extLst>
            </p:cNvPr>
            <p:cNvSpPr/>
            <p:nvPr/>
          </p:nvSpPr>
          <p:spPr>
            <a:xfrm>
              <a:off x="2736156" y="1845930"/>
              <a:ext cx="560089" cy="28528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Arrow: Right 189">
              <a:extLst>
                <a:ext uri="{FF2B5EF4-FFF2-40B4-BE49-F238E27FC236}">
                  <a16:creationId xmlns:a16="http://schemas.microsoft.com/office/drawing/2014/main" id="{589882EE-3D18-AB83-4BA5-1D5DE0461DBB}"/>
                </a:ext>
              </a:extLst>
            </p:cNvPr>
            <p:cNvSpPr/>
            <p:nvPr/>
          </p:nvSpPr>
          <p:spPr>
            <a:xfrm>
              <a:off x="2738770" y="3006668"/>
              <a:ext cx="560089" cy="285281"/>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Arrow: Right 190">
              <a:extLst>
                <a:ext uri="{FF2B5EF4-FFF2-40B4-BE49-F238E27FC236}">
                  <a16:creationId xmlns:a16="http://schemas.microsoft.com/office/drawing/2014/main" id="{204C45B2-7843-3804-6C96-3254C0C9F3BA}"/>
                </a:ext>
              </a:extLst>
            </p:cNvPr>
            <p:cNvSpPr/>
            <p:nvPr/>
          </p:nvSpPr>
          <p:spPr>
            <a:xfrm>
              <a:off x="2758017" y="4365718"/>
              <a:ext cx="560089" cy="285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Arrow: Right 191">
              <a:extLst>
                <a:ext uri="{FF2B5EF4-FFF2-40B4-BE49-F238E27FC236}">
                  <a16:creationId xmlns:a16="http://schemas.microsoft.com/office/drawing/2014/main" id="{51F28CAF-3C52-C3D3-9A1B-866CEE16027A}"/>
                </a:ext>
              </a:extLst>
            </p:cNvPr>
            <p:cNvSpPr/>
            <p:nvPr/>
          </p:nvSpPr>
          <p:spPr>
            <a:xfrm>
              <a:off x="2773041" y="5626319"/>
              <a:ext cx="560089" cy="285281"/>
            </a:xfrm>
            <a:prstGeom prst="rightArrow">
              <a:avLst/>
            </a:prstGeom>
            <a:solidFill>
              <a:srgbClr val="18EC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 name="Rectangle 192">
              <a:extLst>
                <a:ext uri="{FF2B5EF4-FFF2-40B4-BE49-F238E27FC236}">
                  <a16:creationId xmlns:a16="http://schemas.microsoft.com/office/drawing/2014/main" id="{F7584DAC-083E-8E93-594B-B8CD927F9530}"/>
                </a:ext>
              </a:extLst>
            </p:cNvPr>
            <p:cNvSpPr/>
            <p:nvPr/>
          </p:nvSpPr>
          <p:spPr>
            <a:xfrm>
              <a:off x="3335437" y="468841"/>
              <a:ext cx="3358711" cy="703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ln w="0"/>
                  <a:solidFill>
                    <a:schemeClr val="tx1"/>
                  </a:solidFill>
                  <a:effectLst>
                    <a:outerShdw blurRad="38100" dist="19050" dir="2700000" algn="tl" rotWithShape="0">
                      <a:schemeClr val="dk1">
                        <a:alpha val="40000"/>
                      </a:schemeClr>
                    </a:outerShdw>
                  </a:effectLst>
                </a:rPr>
                <a:t>MRUNAL</a:t>
              </a:r>
              <a:endParaRPr lang="en-IN" sz="2400" dirty="0">
                <a:ln w="0"/>
                <a:solidFill>
                  <a:schemeClr val="tx1"/>
                </a:solidFill>
                <a:effectLst>
                  <a:outerShdw blurRad="38100" dist="19050" dir="2700000" algn="tl" rotWithShape="0">
                    <a:schemeClr val="dk1">
                      <a:alpha val="40000"/>
                    </a:schemeClr>
                  </a:outerShdw>
                </a:effectLst>
              </a:endParaRPr>
            </a:p>
          </p:txBody>
        </p:sp>
        <p:sp>
          <p:nvSpPr>
            <p:cNvPr id="194" name="Rectangle 193">
              <a:extLst>
                <a:ext uri="{FF2B5EF4-FFF2-40B4-BE49-F238E27FC236}">
                  <a16:creationId xmlns:a16="http://schemas.microsoft.com/office/drawing/2014/main" id="{B1A5B3A8-BC3D-3CDE-F535-46F5288DACCE}"/>
                </a:ext>
              </a:extLst>
            </p:cNvPr>
            <p:cNvSpPr/>
            <p:nvPr/>
          </p:nvSpPr>
          <p:spPr>
            <a:xfrm>
              <a:off x="3323575" y="1531103"/>
              <a:ext cx="3358711" cy="703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ln w="0"/>
                  <a:solidFill>
                    <a:schemeClr val="tx1"/>
                  </a:solidFill>
                  <a:effectLst>
                    <a:outerShdw blurRad="38100" dist="19050" dir="2700000" algn="tl" rotWithShape="0">
                      <a:schemeClr val="dk1">
                        <a:alpha val="40000"/>
                      </a:schemeClr>
                    </a:outerShdw>
                  </a:effectLst>
                </a:rPr>
                <a:t>JASMEEN</a:t>
              </a:r>
              <a:endParaRPr lang="en-IN" sz="2400" dirty="0">
                <a:ln w="0"/>
                <a:solidFill>
                  <a:schemeClr val="tx1"/>
                </a:solidFill>
                <a:effectLst>
                  <a:outerShdw blurRad="38100" dist="19050" dir="2700000" algn="tl" rotWithShape="0">
                    <a:schemeClr val="dk1">
                      <a:alpha val="40000"/>
                    </a:schemeClr>
                  </a:outerShdw>
                </a:effectLst>
              </a:endParaRPr>
            </a:p>
          </p:txBody>
        </p:sp>
        <p:sp>
          <p:nvSpPr>
            <p:cNvPr id="195" name="Rectangle 194">
              <a:extLst>
                <a:ext uri="{FF2B5EF4-FFF2-40B4-BE49-F238E27FC236}">
                  <a16:creationId xmlns:a16="http://schemas.microsoft.com/office/drawing/2014/main" id="{67389320-3BCA-B9F0-23C6-096EA08717D0}"/>
                </a:ext>
              </a:extLst>
            </p:cNvPr>
            <p:cNvSpPr/>
            <p:nvPr/>
          </p:nvSpPr>
          <p:spPr>
            <a:xfrm>
              <a:off x="3328285" y="2678723"/>
              <a:ext cx="3358711" cy="703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ln w="0"/>
                  <a:solidFill>
                    <a:schemeClr val="tx1"/>
                  </a:solidFill>
                  <a:effectLst>
                    <a:outerShdw blurRad="38100" dist="19050" dir="2700000" algn="tl" rotWithShape="0">
                      <a:schemeClr val="dk1">
                        <a:alpha val="40000"/>
                      </a:schemeClr>
                    </a:outerShdw>
                  </a:effectLst>
                </a:rPr>
                <a:t>AFFWROZ</a:t>
              </a:r>
              <a:endParaRPr lang="en-IN" sz="2400" dirty="0">
                <a:ln w="0"/>
                <a:solidFill>
                  <a:schemeClr val="tx1"/>
                </a:solidFill>
                <a:effectLst>
                  <a:outerShdw blurRad="38100" dist="19050" dir="2700000" algn="tl" rotWithShape="0">
                    <a:schemeClr val="dk1">
                      <a:alpha val="40000"/>
                    </a:schemeClr>
                  </a:outerShdw>
                </a:effectLst>
              </a:endParaRPr>
            </a:p>
          </p:txBody>
        </p:sp>
        <p:sp>
          <p:nvSpPr>
            <p:cNvPr id="196" name="Rectangle 195">
              <a:extLst>
                <a:ext uri="{FF2B5EF4-FFF2-40B4-BE49-F238E27FC236}">
                  <a16:creationId xmlns:a16="http://schemas.microsoft.com/office/drawing/2014/main" id="{FF6088EE-5D69-1177-5039-73C53BDD6690}"/>
                </a:ext>
              </a:extLst>
            </p:cNvPr>
            <p:cNvSpPr/>
            <p:nvPr/>
          </p:nvSpPr>
          <p:spPr>
            <a:xfrm>
              <a:off x="3347532" y="4094910"/>
              <a:ext cx="3358711" cy="703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ln w="0"/>
                  <a:solidFill>
                    <a:schemeClr val="tx1"/>
                  </a:solidFill>
                  <a:effectLst>
                    <a:outerShdw blurRad="38100" dist="19050" dir="2700000" algn="tl" rotWithShape="0">
                      <a:schemeClr val="dk1">
                        <a:alpha val="40000"/>
                      </a:schemeClr>
                    </a:outerShdw>
                  </a:effectLst>
                </a:rPr>
                <a:t>SOUMIK</a:t>
              </a:r>
              <a:endParaRPr lang="en-IN" sz="2400" dirty="0">
                <a:ln w="0"/>
                <a:solidFill>
                  <a:schemeClr val="tx1"/>
                </a:solidFill>
                <a:effectLst>
                  <a:outerShdw blurRad="38100" dist="19050" dir="2700000" algn="tl" rotWithShape="0">
                    <a:schemeClr val="dk1">
                      <a:alpha val="40000"/>
                    </a:schemeClr>
                  </a:outerShdw>
                </a:effectLst>
              </a:endParaRPr>
            </a:p>
          </p:txBody>
        </p:sp>
        <p:sp>
          <p:nvSpPr>
            <p:cNvPr id="197" name="Rectangle 196">
              <a:extLst>
                <a:ext uri="{FF2B5EF4-FFF2-40B4-BE49-F238E27FC236}">
                  <a16:creationId xmlns:a16="http://schemas.microsoft.com/office/drawing/2014/main" id="{B5EB17FC-A172-A859-572E-8ECACF9473D4}"/>
                </a:ext>
              </a:extLst>
            </p:cNvPr>
            <p:cNvSpPr/>
            <p:nvPr/>
          </p:nvSpPr>
          <p:spPr>
            <a:xfrm>
              <a:off x="3333130" y="5417048"/>
              <a:ext cx="3358711" cy="703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ln w="0"/>
                  <a:solidFill>
                    <a:schemeClr val="tx1"/>
                  </a:solidFill>
                  <a:effectLst>
                    <a:outerShdw blurRad="38100" dist="19050" dir="2700000" algn="tl" rotWithShape="0">
                      <a:schemeClr val="dk1">
                        <a:alpha val="40000"/>
                      </a:schemeClr>
                    </a:outerShdw>
                  </a:effectLst>
                </a:rPr>
                <a:t>DIVYESH</a:t>
              </a:r>
              <a:endParaRPr lang="en-IN" sz="240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41078548"/>
      </p:ext>
    </p:extLst>
  </p:cSld>
  <p:clrMapOvr>
    <a:masterClrMapping/>
  </p:clrMapOvr>
</p:sld>
</file>

<file path=ppt/theme/theme1.xml><?xml version="1.0" encoding="utf-8"?>
<a:theme xmlns:a="http://schemas.openxmlformats.org/drawingml/2006/main" name="Cover and End Slide Master">
  <a:themeElements>
    <a:clrScheme name="ALLPPT-112">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12">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12">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9416</TotalTime>
  <Words>2230</Words>
  <Application>Microsoft Office PowerPoint</Application>
  <PresentationFormat>Widescreen</PresentationFormat>
  <Paragraphs>244</Paragraphs>
  <Slides>24</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24</vt:i4>
      </vt:variant>
    </vt:vector>
  </HeadingPairs>
  <TitlesOfParts>
    <vt:vector size="38" baseType="lpstr">
      <vt:lpstr>Amasis MT Pro Medium</vt:lpstr>
      <vt:lpstr>Arial</vt:lpstr>
      <vt:lpstr>Arial Rounded MT Bold</vt:lpstr>
      <vt:lpstr>Calibri</vt:lpstr>
      <vt:lpstr>FZShuTi</vt:lpstr>
      <vt:lpstr>Georgia</vt:lpstr>
      <vt:lpstr>Georgia Pro Cond</vt:lpstr>
      <vt:lpstr>Georgia Pro Light</vt:lpstr>
      <vt:lpstr>Lora</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Gaurav Khobragade</cp:lastModifiedBy>
  <cp:revision>132</cp:revision>
  <dcterms:created xsi:type="dcterms:W3CDTF">2020-01-20T05:08:25Z</dcterms:created>
  <dcterms:modified xsi:type="dcterms:W3CDTF">2024-05-08T14:57:55Z</dcterms:modified>
</cp:coreProperties>
</file>