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sldIdLst>
    <p:sldId id="256" r:id="rId2"/>
    <p:sldId id="257" r:id="rId3"/>
    <p:sldId id="268" r:id="rId4"/>
    <p:sldId id="267" r:id="rId5"/>
    <p:sldId id="264" r:id="rId6"/>
    <p:sldId id="265" r:id="rId7"/>
    <p:sldId id="261" r:id="rId8"/>
    <p:sldId id="263" r:id="rId9"/>
    <p:sldId id="262" r:id="rId10"/>
    <p:sldId id="259" r:id="rId11"/>
    <p:sldId id="269" r:id="rId12"/>
    <p:sldId id="260" r:id="rId13"/>
    <p:sldId id="270" r:id="rId14"/>
    <p:sldId id="271" r:id="rId15"/>
    <p:sldId id="272" r:id="rId16"/>
    <p:sldId id="26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40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waraj Deshmukh" userId="6ce1cddda579a8ac" providerId="LiveId" clId="{FF03430A-B42C-45F5-88B8-446E68CF8545}"/>
    <pc:docChg chg="undo custSel addSld delSld modSld">
      <pc:chgData name="Swaraj Deshmukh" userId="6ce1cddda579a8ac" providerId="LiveId" clId="{FF03430A-B42C-45F5-88B8-446E68CF8545}" dt="2023-10-06T15:38:32.038" v="1649" actId="1440"/>
      <pc:docMkLst>
        <pc:docMk/>
      </pc:docMkLst>
      <pc:sldChg chg="addSp modSp mod">
        <pc:chgData name="Swaraj Deshmukh" userId="6ce1cddda579a8ac" providerId="LiveId" clId="{FF03430A-B42C-45F5-88B8-446E68CF8545}" dt="2023-10-06T15:38:32.038" v="1649" actId="1440"/>
        <pc:sldMkLst>
          <pc:docMk/>
          <pc:sldMk cId="2546532301" sldId="256"/>
        </pc:sldMkLst>
        <pc:spChg chg="mod">
          <ac:chgData name="Swaraj Deshmukh" userId="6ce1cddda579a8ac" providerId="LiveId" clId="{FF03430A-B42C-45F5-88B8-446E68CF8545}" dt="2023-10-06T14:24:29.194" v="249" actId="255"/>
          <ac:spMkLst>
            <pc:docMk/>
            <pc:sldMk cId="2546532301" sldId="256"/>
            <ac:spMk id="4" creationId="{5DE47762-9861-D53C-8634-21445614D13A}"/>
          </ac:spMkLst>
        </pc:spChg>
        <pc:spChg chg="mod">
          <ac:chgData name="Swaraj Deshmukh" userId="6ce1cddda579a8ac" providerId="LiveId" clId="{FF03430A-B42C-45F5-88B8-446E68CF8545}" dt="2023-10-06T15:36:58.995" v="1639" actId="255"/>
          <ac:spMkLst>
            <pc:docMk/>
            <pc:sldMk cId="2546532301" sldId="256"/>
            <ac:spMk id="5" creationId="{09D325A3-267A-E289-5EF9-F2EFC8E01D84}"/>
          </ac:spMkLst>
        </pc:spChg>
        <pc:picChg chg="add mod modCrop">
          <ac:chgData name="Swaraj Deshmukh" userId="6ce1cddda579a8ac" providerId="LiveId" clId="{FF03430A-B42C-45F5-88B8-446E68CF8545}" dt="2023-10-06T15:38:32.038" v="1649" actId="1440"/>
          <ac:picMkLst>
            <pc:docMk/>
            <pc:sldMk cId="2546532301" sldId="256"/>
            <ac:picMk id="3" creationId="{A16D03B8-3EEE-4114-8692-9F83CCD494B6}"/>
          </ac:picMkLst>
        </pc:picChg>
      </pc:sldChg>
      <pc:sldChg chg="modSp mod">
        <pc:chgData name="Swaraj Deshmukh" userId="6ce1cddda579a8ac" providerId="LiveId" clId="{FF03430A-B42C-45F5-88B8-446E68CF8545}" dt="2023-10-06T14:29:35.630" v="339" actId="2711"/>
        <pc:sldMkLst>
          <pc:docMk/>
          <pc:sldMk cId="434916230" sldId="257"/>
        </pc:sldMkLst>
        <pc:spChg chg="mod">
          <ac:chgData name="Swaraj Deshmukh" userId="6ce1cddda579a8ac" providerId="LiveId" clId="{FF03430A-B42C-45F5-88B8-446E68CF8545}" dt="2023-10-06T14:26:55.644" v="307" actId="2711"/>
          <ac:spMkLst>
            <pc:docMk/>
            <pc:sldMk cId="434916230" sldId="257"/>
            <ac:spMk id="2" creationId="{91F9A687-5A89-080C-FD54-DAC9FEB89263}"/>
          </ac:spMkLst>
        </pc:spChg>
        <pc:spChg chg="mod">
          <ac:chgData name="Swaraj Deshmukh" userId="6ce1cddda579a8ac" providerId="LiveId" clId="{FF03430A-B42C-45F5-88B8-446E68CF8545}" dt="2023-10-06T14:29:35.630" v="339" actId="2711"/>
          <ac:spMkLst>
            <pc:docMk/>
            <pc:sldMk cId="434916230" sldId="257"/>
            <ac:spMk id="3" creationId="{B4ED0BAB-884B-097E-D2EF-30CDF3C6AA40}"/>
          </ac:spMkLst>
        </pc:spChg>
      </pc:sldChg>
      <pc:sldChg chg="modSp del">
        <pc:chgData name="Swaraj Deshmukh" userId="6ce1cddda579a8ac" providerId="LiveId" clId="{FF03430A-B42C-45F5-88B8-446E68CF8545}" dt="2023-10-06T14:18:32.187" v="96" actId="2696"/>
        <pc:sldMkLst>
          <pc:docMk/>
          <pc:sldMk cId="3074118805" sldId="258"/>
        </pc:sldMkLst>
        <pc:spChg chg="mod">
          <ac:chgData name="Swaraj Deshmukh" userId="6ce1cddda579a8ac" providerId="LiveId" clId="{FF03430A-B42C-45F5-88B8-446E68CF8545}" dt="2023-10-06T14:14:50.319" v="59"/>
          <ac:spMkLst>
            <pc:docMk/>
            <pc:sldMk cId="3074118805" sldId="258"/>
            <ac:spMk id="2" creationId="{F499DC63-DDC4-85F1-C039-8ED319313776}"/>
          </ac:spMkLst>
        </pc:spChg>
        <pc:spChg chg="mod">
          <ac:chgData name="Swaraj Deshmukh" userId="6ce1cddda579a8ac" providerId="LiveId" clId="{FF03430A-B42C-45F5-88B8-446E68CF8545}" dt="2023-10-06T14:14:50.319" v="59"/>
          <ac:spMkLst>
            <pc:docMk/>
            <pc:sldMk cId="3074118805" sldId="258"/>
            <ac:spMk id="3" creationId="{E420CD12-7EEC-FC77-E7B1-70EECC0D3047}"/>
          </ac:spMkLst>
        </pc:spChg>
      </pc:sldChg>
      <pc:sldChg chg="modSp mod">
        <pc:chgData name="Swaraj Deshmukh" userId="6ce1cddda579a8ac" providerId="LiveId" clId="{FF03430A-B42C-45F5-88B8-446E68CF8545}" dt="2023-10-06T14:49:01.108" v="430" actId="2711"/>
        <pc:sldMkLst>
          <pc:docMk/>
          <pc:sldMk cId="382300426" sldId="259"/>
        </pc:sldMkLst>
        <pc:spChg chg="mod">
          <ac:chgData name="Swaraj Deshmukh" userId="6ce1cddda579a8ac" providerId="LiveId" clId="{FF03430A-B42C-45F5-88B8-446E68CF8545}" dt="2023-10-06T14:48:39.892" v="428" actId="1076"/>
          <ac:spMkLst>
            <pc:docMk/>
            <pc:sldMk cId="382300426" sldId="259"/>
            <ac:spMk id="2" creationId="{DFFB00AD-353C-DA21-D797-650D3F9A9861}"/>
          </ac:spMkLst>
        </pc:spChg>
        <pc:spChg chg="mod">
          <ac:chgData name="Swaraj Deshmukh" userId="6ce1cddda579a8ac" providerId="LiveId" clId="{FF03430A-B42C-45F5-88B8-446E68CF8545}" dt="2023-10-06T14:49:01.108" v="430" actId="2711"/>
          <ac:spMkLst>
            <pc:docMk/>
            <pc:sldMk cId="382300426" sldId="259"/>
            <ac:spMk id="3" creationId="{432A190C-323B-FD1B-3190-0691028900CF}"/>
          </ac:spMkLst>
        </pc:spChg>
      </pc:sldChg>
      <pc:sldChg chg="modSp mod">
        <pc:chgData name="Swaraj Deshmukh" userId="6ce1cddda579a8ac" providerId="LiveId" clId="{FF03430A-B42C-45F5-88B8-446E68CF8545}" dt="2023-10-06T14:51:25.516" v="449" actId="20577"/>
        <pc:sldMkLst>
          <pc:docMk/>
          <pc:sldMk cId="3427595505" sldId="260"/>
        </pc:sldMkLst>
        <pc:spChg chg="mod">
          <ac:chgData name="Swaraj Deshmukh" userId="6ce1cddda579a8ac" providerId="LiveId" clId="{FF03430A-B42C-45F5-88B8-446E68CF8545}" dt="2023-10-06T14:50:31.523" v="438" actId="20577"/>
          <ac:spMkLst>
            <pc:docMk/>
            <pc:sldMk cId="3427595505" sldId="260"/>
            <ac:spMk id="2" creationId="{941F7728-3B85-42C8-2C0A-9A1540CEF3C9}"/>
          </ac:spMkLst>
        </pc:spChg>
        <pc:spChg chg="mod">
          <ac:chgData name="Swaraj Deshmukh" userId="6ce1cddda579a8ac" providerId="LiveId" clId="{FF03430A-B42C-45F5-88B8-446E68CF8545}" dt="2023-10-06T14:51:25.516" v="449" actId="20577"/>
          <ac:spMkLst>
            <pc:docMk/>
            <pc:sldMk cId="3427595505" sldId="260"/>
            <ac:spMk id="3" creationId="{4C9596F3-357A-961F-CC3A-CE7FE3C36A5E}"/>
          </ac:spMkLst>
        </pc:spChg>
      </pc:sldChg>
      <pc:sldChg chg="delSp modSp mod">
        <pc:chgData name="Swaraj Deshmukh" userId="6ce1cddda579a8ac" providerId="LiveId" clId="{FF03430A-B42C-45F5-88B8-446E68CF8545}" dt="2023-10-06T15:04:44.315" v="533" actId="115"/>
        <pc:sldMkLst>
          <pc:docMk/>
          <pc:sldMk cId="2086645853" sldId="261"/>
        </pc:sldMkLst>
        <pc:spChg chg="mod">
          <ac:chgData name="Swaraj Deshmukh" userId="6ce1cddda579a8ac" providerId="LiveId" clId="{FF03430A-B42C-45F5-88B8-446E68CF8545}" dt="2023-10-06T14:38:28.619" v="365" actId="122"/>
          <ac:spMkLst>
            <pc:docMk/>
            <pc:sldMk cId="2086645853" sldId="261"/>
            <ac:spMk id="2" creationId="{8C7AD1E3-BC0F-BD04-D1CB-D29C14500AEE}"/>
          </ac:spMkLst>
        </pc:spChg>
        <pc:spChg chg="mod">
          <ac:chgData name="Swaraj Deshmukh" userId="6ce1cddda579a8ac" providerId="LiveId" clId="{FF03430A-B42C-45F5-88B8-446E68CF8545}" dt="2023-10-06T15:04:44.315" v="533" actId="115"/>
          <ac:spMkLst>
            <pc:docMk/>
            <pc:sldMk cId="2086645853" sldId="261"/>
            <ac:spMk id="3" creationId="{763B3D62-4001-B034-8ED4-DD47CADC6AAB}"/>
          </ac:spMkLst>
        </pc:spChg>
        <pc:spChg chg="del">
          <ac:chgData name="Swaraj Deshmukh" userId="6ce1cddda579a8ac" providerId="LiveId" clId="{FF03430A-B42C-45F5-88B8-446E68CF8545}" dt="2023-10-06T14:08:31.921" v="4" actId="21"/>
          <ac:spMkLst>
            <pc:docMk/>
            <pc:sldMk cId="2086645853" sldId="261"/>
            <ac:spMk id="4" creationId="{7EA88778-ADB7-FC7C-8C08-24CB3E986F8A}"/>
          </ac:spMkLst>
        </pc:spChg>
        <pc:spChg chg="del">
          <ac:chgData name="Swaraj Deshmukh" userId="6ce1cddda579a8ac" providerId="LiveId" clId="{FF03430A-B42C-45F5-88B8-446E68CF8545}" dt="2023-10-06T14:08:36.596" v="5" actId="21"/>
          <ac:spMkLst>
            <pc:docMk/>
            <pc:sldMk cId="2086645853" sldId="261"/>
            <ac:spMk id="5" creationId="{F11A5150-F00F-5AD7-EE08-8D384AD575BF}"/>
          </ac:spMkLst>
        </pc:spChg>
        <pc:spChg chg="del">
          <ac:chgData name="Swaraj Deshmukh" userId="6ce1cddda579a8ac" providerId="LiveId" clId="{FF03430A-B42C-45F5-88B8-446E68CF8545}" dt="2023-10-06T14:08:39.548" v="6" actId="21"/>
          <ac:spMkLst>
            <pc:docMk/>
            <pc:sldMk cId="2086645853" sldId="261"/>
            <ac:spMk id="6" creationId="{9552CE87-6118-2C6F-3B61-6DF17303980C}"/>
          </ac:spMkLst>
        </pc:spChg>
        <pc:spChg chg="del">
          <ac:chgData name="Swaraj Deshmukh" userId="6ce1cddda579a8ac" providerId="LiveId" clId="{FF03430A-B42C-45F5-88B8-446E68CF8545}" dt="2023-10-06T14:08:42.853" v="7" actId="21"/>
          <ac:spMkLst>
            <pc:docMk/>
            <pc:sldMk cId="2086645853" sldId="261"/>
            <ac:spMk id="7" creationId="{A88BA480-D379-8C92-8036-F6EF680D69C8}"/>
          </ac:spMkLst>
        </pc:spChg>
        <pc:spChg chg="del">
          <ac:chgData name="Swaraj Deshmukh" userId="6ce1cddda579a8ac" providerId="LiveId" clId="{FF03430A-B42C-45F5-88B8-446E68CF8545}" dt="2023-10-06T14:08:45.693" v="8" actId="21"/>
          <ac:spMkLst>
            <pc:docMk/>
            <pc:sldMk cId="2086645853" sldId="261"/>
            <ac:spMk id="8" creationId="{57E7CB61-ABA6-DA0D-49D3-133DB19C2C58}"/>
          </ac:spMkLst>
        </pc:spChg>
        <pc:spChg chg="del">
          <ac:chgData name="Swaraj Deshmukh" userId="6ce1cddda579a8ac" providerId="LiveId" clId="{FF03430A-B42C-45F5-88B8-446E68CF8545}" dt="2023-10-06T14:08:48.442" v="9" actId="21"/>
          <ac:spMkLst>
            <pc:docMk/>
            <pc:sldMk cId="2086645853" sldId="261"/>
            <ac:spMk id="9" creationId="{A5A55D10-33D8-320D-4C0B-8FDD6352ECE8}"/>
          </ac:spMkLst>
        </pc:spChg>
      </pc:sldChg>
      <pc:sldChg chg="addSp delSp modSp mod">
        <pc:chgData name="Swaraj Deshmukh" userId="6ce1cddda579a8ac" providerId="LiveId" clId="{FF03430A-B42C-45F5-88B8-446E68CF8545}" dt="2023-10-06T14:48:01.466" v="426" actId="208"/>
        <pc:sldMkLst>
          <pc:docMk/>
          <pc:sldMk cId="3472484306" sldId="262"/>
        </pc:sldMkLst>
        <pc:spChg chg="mod">
          <ac:chgData name="Swaraj Deshmukh" userId="6ce1cddda579a8ac" providerId="LiveId" clId="{FF03430A-B42C-45F5-88B8-446E68CF8545}" dt="2023-10-06T14:44:57.436" v="405" actId="20577"/>
          <ac:spMkLst>
            <pc:docMk/>
            <pc:sldMk cId="3472484306" sldId="262"/>
            <ac:spMk id="2" creationId="{33D6D971-1921-ED8D-2F61-067A8E4C064F}"/>
          </ac:spMkLst>
        </pc:spChg>
        <pc:spChg chg="add del">
          <ac:chgData name="Swaraj Deshmukh" userId="6ce1cddda579a8ac" providerId="LiveId" clId="{FF03430A-B42C-45F5-88B8-446E68CF8545}" dt="2023-10-06T14:46:08.878" v="409" actId="11529"/>
          <ac:spMkLst>
            <pc:docMk/>
            <pc:sldMk cId="3472484306" sldId="262"/>
            <ac:spMk id="3" creationId="{A3C6493C-6163-9B87-AB81-3F68F5094D0F}"/>
          </ac:spMkLst>
        </pc:spChg>
        <pc:spChg chg="add mod">
          <ac:chgData name="Swaraj Deshmukh" userId="6ce1cddda579a8ac" providerId="LiveId" clId="{FF03430A-B42C-45F5-88B8-446E68CF8545}" dt="2023-10-06T14:48:01.466" v="426" actId="208"/>
          <ac:spMkLst>
            <pc:docMk/>
            <pc:sldMk cId="3472484306" sldId="262"/>
            <ac:spMk id="4" creationId="{A8427F99-1DF3-876E-8A7A-BCE6DA07F1C0}"/>
          </ac:spMkLst>
        </pc:spChg>
        <pc:picChg chg="mod">
          <ac:chgData name="Swaraj Deshmukh" userId="6ce1cddda579a8ac" providerId="LiveId" clId="{FF03430A-B42C-45F5-88B8-446E68CF8545}" dt="2023-10-06T14:46:17.872" v="410" actId="1076"/>
          <ac:picMkLst>
            <pc:docMk/>
            <pc:sldMk cId="3472484306" sldId="262"/>
            <ac:picMk id="5" creationId="{64B32BA6-C80A-93C8-720E-5BF4F3B450B9}"/>
          </ac:picMkLst>
        </pc:picChg>
      </pc:sldChg>
      <pc:sldChg chg="delSp modSp mod">
        <pc:chgData name="Swaraj Deshmukh" userId="6ce1cddda579a8ac" providerId="LiveId" clId="{FF03430A-B42C-45F5-88B8-446E68CF8545}" dt="2023-10-06T15:05:29.008" v="549" actId="115"/>
        <pc:sldMkLst>
          <pc:docMk/>
          <pc:sldMk cId="3479866955" sldId="263"/>
        </pc:sldMkLst>
        <pc:spChg chg="mod">
          <ac:chgData name="Swaraj Deshmukh" userId="6ce1cddda579a8ac" providerId="LiveId" clId="{FF03430A-B42C-45F5-88B8-446E68CF8545}" dt="2023-10-06T14:40:35.241" v="373" actId="122"/>
          <ac:spMkLst>
            <pc:docMk/>
            <pc:sldMk cId="3479866955" sldId="263"/>
            <ac:spMk id="2" creationId="{FDDC2CED-3664-2509-E46E-7F933D5F2FA0}"/>
          </ac:spMkLst>
        </pc:spChg>
        <pc:spChg chg="mod">
          <ac:chgData name="Swaraj Deshmukh" userId="6ce1cddda579a8ac" providerId="LiveId" clId="{FF03430A-B42C-45F5-88B8-446E68CF8545}" dt="2023-10-06T15:05:29.008" v="549" actId="115"/>
          <ac:spMkLst>
            <pc:docMk/>
            <pc:sldMk cId="3479866955" sldId="263"/>
            <ac:spMk id="3" creationId="{5B9ACB2B-FF6D-6B27-D244-D8D9B3D4DFCA}"/>
          </ac:spMkLst>
        </pc:spChg>
        <pc:spChg chg="del">
          <ac:chgData name="Swaraj Deshmukh" userId="6ce1cddda579a8ac" providerId="LiveId" clId="{FF03430A-B42C-45F5-88B8-446E68CF8545}" dt="2023-10-06T14:19:11.462" v="97" actId="21"/>
          <ac:spMkLst>
            <pc:docMk/>
            <pc:sldMk cId="3479866955" sldId="263"/>
            <ac:spMk id="4" creationId="{75EA5290-271B-2F17-C29B-78A24ACA71AE}"/>
          </ac:spMkLst>
        </pc:spChg>
        <pc:spChg chg="del">
          <ac:chgData name="Swaraj Deshmukh" userId="6ce1cddda579a8ac" providerId="LiveId" clId="{FF03430A-B42C-45F5-88B8-446E68CF8545}" dt="2023-10-06T14:19:13.623" v="98" actId="21"/>
          <ac:spMkLst>
            <pc:docMk/>
            <pc:sldMk cId="3479866955" sldId="263"/>
            <ac:spMk id="5" creationId="{11E116DC-7839-2F6D-D399-02D3EA41423A}"/>
          </ac:spMkLst>
        </pc:spChg>
        <pc:spChg chg="del">
          <ac:chgData name="Swaraj Deshmukh" userId="6ce1cddda579a8ac" providerId="LiveId" clId="{FF03430A-B42C-45F5-88B8-446E68CF8545}" dt="2023-10-06T14:19:15.480" v="99" actId="21"/>
          <ac:spMkLst>
            <pc:docMk/>
            <pc:sldMk cId="3479866955" sldId="263"/>
            <ac:spMk id="6" creationId="{0493DC78-A5B5-9604-59D1-1692DCAB6B29}"/>
          </ac:spMkLst>
        </pc:spChg>
        <pc:spChg chg="del">
          <ac:chgData name="Swaraj Deshmukh" userId="6ce1cddda579a8ac" providerId="LiveId" clId="{FF03430A-B42C-45F5-88B8-446E68CF8545}" dt="2023-10-06T14:19:26.026" v="100" actId="21"/>
          <ac:spMkLst>
            <pc:docMk/>
            <pc:sldMk cId="3479866955" sldId="263"/>
            <ac:spMk id="7" creationId="{4B434A28-0B77-4EAF-CB0E-2592C6E2F5E7}"/>
          </ac:spMkLst>
        </pc:spChg>
        <pc:spChg chg="del">
          <ac:chgData name="Swaraj Deshmukh" userId="6ce1cddda579a8ac" providerId="LiveId" clId="{FF03430A-B42C-45F5-88B8-446E68CF8545}" dt="2023-10-06T14:19:29.026" v="101" actId="21"/>
          <ac:spMkLst>
            <pc:docMk/>
            <pc:sldMk cId="3479866955" sldId="263"/>
            <ac:spMk id="8" creationId="{DC4A734F-E197-DE68-F9A7-EF35EB79E127}"/>
          </ac:spMkLst>
        </pc:spChg>
        <pc:spChg chg="del">
          <ac:chgData name="Swaraj Deshmukh" userId="6ce1cddda579a8ac" providerId="LiveId" clId="{FF03430A-B42C-45F5-88B8-446E68CF8545}" dt="2023-10-06T14:19:31.956" v="102" actId="21"/>
          <ac:spMkLst>
            <pc:docMk/>
            <pc:sldMk cId="3479866955" sldId="263"/>
            <ac:spMk id="9" creationId="{6896452F-B285-99C5-0A67-05FB52FE1B68}"/>
          </ac:spMkLst>
        </pc:spChg>
      </pc:sldChg>
      <pc:sldChg chg="modSp mod">
        <pc:chgData name="Swaraj Deshmukh" userId="6ce1cddda579a8ac" providerId="LiveId" clId="{FF03430A-B42C-45F5-88B8-446E68CF8545}" dt="2023-10-06T14:33:00.449" v="357" actId="20577"/>
        <pc:sldMkLst>
          <pc:docMk/>
          <pc:sldMk cId="2818269953" sldId="264"/>
        </pc:sldMkLst>
        <pc:spChg chg="mod">
          <ac:chgData name="Swaraj Deshmukh" userId="6ce1cddda579a8ac" providerId="LiveId" clId="{FF03430A-B42C-45F5-88B8-446E68CF8545}" dt="2023-10-06T14:33:00.449" v="357" actId="20577"/>
          <ac:spMkLst>
            <pc:docMk/>
            <pc:sldMk cId="2818269953" sldId="264"/>
            <ac:spMk id="2" creationId="{C14CE9D4-54E4-F684-DC59-92BF7F8CFC20}"/>
          </ac:spMkLst>
        </pc:spChg>
        <pc:spChg chg="mod">
          <ac:chgData name="Swaraj Deshmukh" userId="6ce1cddda579a8ac" providerId="LiveId" clId="{FF03430A-B42C-45F5-88B8-446E68CF8545}" dt="2023-10-06T14:32:46.143" v="348" actId="255"/>
          <ac:spMkLst>
            <pc:docMk/>
            <pc:sldMk cId="2818269953" sldId="264"/>
            <ac:spMk id="3" creationId="{55775091-F480-6592-516D-E8B68A4B5D99}"/>
          </ac:spMkLst>
        </pc:spChg>
      </pc:sldChg>
      <pc:sldChg chg="modSp mod">
        <pc:chgData name="Swaraj Deshmukh" userId="6ce1cddda579a8ac" providerId="LiveId" clId="{FF03430A-B42C-45F5-88B8-446E68CF8545}" dt="2023-10-06T14:37:54.213" v="362" actId="2711"/>
        <pc:sldMkLst>
          <pc:docMk/>
          <pc:sldMk cId="3378797832" sldId="265"/>
        </pc:sldMkLst>
        <pc:spChg chg="mod">
          <ac:chgData name="Swaraj Deshmukh" userId="6ce1cddda579a8ac" providerId="LiveId" clId="{FF03430A-B42C-45F5-88B8-446E68CF8545}" dt="2023-10-06T14:37:22.661" v="359" actId="2711"/>
          <ac:spMkLst>
            <pc:docMk/>
            <pc:sldMk cId="3378797832" sldId="265"/>
            <ac:spMk id="2" creationId="{E9E7815B-9627-062B-0E38-77BC10575629}"/>
          </ac:spMkLst>
        </pc:spChg>
        <pc:spChg chg="mod">
          <ac:chgData name="Swaraj Deshmukh" userId="6ce1cddda579a8ac" providerId="LiveId" clId="{FF03430A-B42C-45F5-88B8-446E68CF8545}" dt="2023-10-06T14:37:54.213" v="362" actId="2711"/>
          <ac:spMkLst>
            <pc:docMk/>
            <pc:sldMk cId="3378797832" sldId="265"/>
            <ac:spMk id="3" creationId="{74284CE6-B950-EAD7-A892-C00533CD18ED}"/>
          </ac:spMkLst>
        </pc:spChg>
      </pc:sldChg>
      <pc:sldChg chg="modSp mod">
        <pc:chgData name="Swaraj Deshmukh" userId="6ce1cddda579a8ac" providerId="LiveId" clId="{FF03430A-B42C-45F5-88B8-446E68CF8545}" dt="2023-10-06T15:19:06.957" v="1452" actId="1076"/>
        <pc:sldMkLst>
          <pc:docMk/>
          <pc:sldMk cId="206624321" sldId="266"/>
        </pc:sldMkLst>
        <pc:spChg chg="mod">
          <ac:chgData name="Swaraj Deshmukh" userId="6ce1cddda579a8ac" providerId="LiveId" clId="{FF03430A-B42C-45F5-88B8-446E68CF8545}" dt="2023-10-06T15:19:06.957" v="1452" actId="1076"/>
          <ac:spMkLst>
            <pc:docMk/>
            <pc:sldMk cId="206624321" sldId="266"/>
            <ac:spMk id="2" creationId="{B4962356-71C5-A0A0-0761-A7BC5E3A68EF}"/>
          </ac:spMkLst>
        </pc:spChg>
        <pc:spChg chg="mod">
          <ac:chgData name="Swaraj Deshmukh" userId="6ce1cddda579a8ac" providerId="LiveId" clId="{FF03430A-B42C-45F5-88B8-446E68CF8545}" dt="2023-10-06T14:14:50.319" v="59"/>
          <ac:spMkLst>
            <pc:docMk/>
            <pc:sldMk cId="206624321" sldId="266"/>
            <ac:spMk id="3" creationId="{832B5EE8-38CE-1E5A-29C6-6BB1216A8936}"/>
          </ac:spMkLst>
        </pc:spChg>
      </pc:sldChg>
      <pc:sldChg chg="modSp new mod">
        <pc:chgData name="Swaraj Deshmukh" userId="6ce1cddda579a8ac" providerId="LiveId" clId="{FF03430A-B42C-45F5-88B8-446E68CF8545}" dt="2023-10-06T14:29:57.307" v="341" actId="1076"/>
        <pc:sldMkLst>
          <pc:docMk/>
          <pc:sldMk cId="1547288280" sldId="267"/>
        </pc:sldMkLst>
        <pc:spChg chg="mod">
          <ac:chgData name="Swaraj Deshmukh" userId="6ce1cddda579a8ac" providerId="LiveId" clId="{FF03430A-B42C-45F5-88B8-446E68CF8545}" dt="2023-10-06T14:28:18.423" v="330" actId="122"/>
          <ac:spMkLst>
            <pc:docMk/>
            <pc:sldMk cId="1547288280" sldId="267"/>
            <ac:spMk id="2" creationId="{B60736C2-8DE9-FCCD-0B21-09FF5DD64B0C}"/>
          </ac:spMkLst>
        </pc:spChg>
        <pc:spChg chg="mod">
          <ac:chgData name="Swaraj Deshmukh" userId="6ce1cddda579a8ac" providerId="LiveId" clId="{FF03430A-B42C-45F5-88B8-446E68CF8545}" dt="2023-10-06T14:29:57.307" v="341" actId="1076"/>
          <ac:spMkLst>
            <pc:docMk/>
            <pc:sldMk cId="1547288280" sldId="267"/>
            <ac:spMk id="3" creationId="{2B784414-C8DB-7D49-D46E-51AAE8D7598D}"/>
          </ac:spMkLst>
        </pc:spChg>
      </pc:sldChg>
      <pc:sldChg chg="modSp new mod">
        <pc:chgData name="Swaraj Deshmukh" userId="6ce1cddda579a8ac" providerId="LiveId" clId="{FF03430A-B42C-45F5-88B8-446E68CF8545}" dt="2023-10-06T15:01:32.453" v="521" actId="115"/>
        <pc:sldMkLst>
          <pc:docMk/>
          <pc:sldMk cId="3524773332" sldId="268"/>
        </pc:sldMkLst>
        <pc:spChg chg="mod">
          <ac:chgData name="Swaraj Deshmukh" userId="6ce1cddda579a8ac" providerId="LiveId" clId="{FF03430A-B42C-45F5-88B8-446E68CF8545}" dt="2023-10-06T14:57:54.773" v="477" actId="14100"/>
          <ac:spMkLst>
            <pc:docMk/>
            <pc:sldMk cId="3524773332" sldId="268"/>
            <ac:spMk id="2" creationId="{0041B074-E7C7-19B8-1FBC-173F5FB54D82}"/>
          </ac:spMkLst>
        </pc:spChg>
        <pc:spChg chg="mod">
          <ac:chgData name="Swaraj Deshmukh" userId="6ce1cddda579a8ac" providerId="LiveId" clId="{FF03430A-B42C-45F5-88B8-446E68CF8545}" dt="2023-10-06T15:01:32.453" v="521" actId="115"/>
          <ac:spMkLst>
            <pc:docMk/>
            <pc:sldMk cId="3524773332" sldId="268"/>
            <ac:spMk id="3" creationId="{917D5E8D-3EA1-5E5A-2833-C812BA906E13}"/>
          </ac:spMkLst>
        </pc:spChg>
      </pc:sldChg>
      <pc:sldChg chg="modSp new mod">
        <pc:chgData name="Swaraj Deshmukh" userId="6ce1cddda579a8ac" providerId="LiveId" clId="{FF03430A-B42C-45F5-88B8-446E68CF8545}" dt="2023-10-06T15:18:35.817" v="1448" actId="20577"/>
        <pc:sldMkLst>
          <pc:docMk/>
          <pc:sldMk cId="4257819146" sldId="269"/>
        </pc:sldMkLst>
        <pc:spChg chg="mod">
          <ac:chgData name="Swaraj Deshmukh" userId="6ce1cddda579a8ac" providerId="LiveId" clId="{FF03430A-B42C-45F5-88B8-446E68CF8545}" dt="2023-10-06T15:16:30.701" v="1288" actId="122"/>
          <ac:spMkLst>
            <pc:docMk/>
            <pc:sldMk cId="4257819146" sldId="269"/>
            <ac:spMk id="2" creationId="{F0679E8E-853D-F1AD-7B45-476EA7871C31}"/>
          </ac:spMkLst>
        </pc:spChg>
        <pc:spChg chg="mod">
          <ac:chgData name="Swaraj Deshmukh" userId="6ce1cddda579a8ac" providerId="LiveId" clId="{FF03430A-B42C-45F5-88B8-446E68CF8545}" dt="2023-10-06T15:18:35.817" v="1448" actId="20577"/>
          <ac:spMkLst>
            <pc:docMk/>
            <pc:sldMk cId="4257819146" sldId="269"/>
            <ac:spMk id="3" creationId="{0B7C20CA-3D4D-3405-B7D6-8A950B250947}"/>
          </ac:spMkLst>
        </pc:spChg>
      </pc:sldChg>
      <pc:sldChg chg="modSp new mod">
        <pc:chgData name="Swaraj Deshmukh" userId="6ce1cddda579a8ac" providerId="LiveId" clId="{FF03430A-B42C-45F5-88B8-446E68CF8545}" dt="2023-10-06T15:23:42.455" v="1503" actId="115"/>
        <pc:sldMkLst>
          <pc:docMk/>
          <pc:sldMk cId="1386695339" sldId="270"/>
        </pc:sldMkLst>
        <pc:spChg chg="mod">
          <ac:chgData name="Swaraj Deshmukh" userId="6ce1cddda579a8ac" providerId="LiveId" clId="{FF03430A-B42C-45F5-88B8-446E68CF8545}" dt="2023-10-06T15:21:42.807" v="1478" actId="20577"/>
          <ac:spMkLst>
            <pc:docMk/>
            <pc:sldMk cId="1386695339" sldId="270"/>
            <ac:spMk id="2" creationId="{0FF196F0-8143-178B-35C7-EE9DFB0110D8}"/>
          </ac:spMkLst>
        </pc:spChg>
        <pc:spChg chg="mod">
          <ac:chgData name="Swaraj Deshmukh" userId="6ce1cddda579a8ac" providerId="LiveId" clId="{FF03430A-B42C-45F5-88B8-446E68CF8545}" dt="2023-10-06T15:23:42.455" v="1503" actId="115"/>
          <ac:spMkLst>
            <pc:docMk/>
            <pc:sldMk cId="1386695339" sldId="270"/>
            <ac:spMk id="3" creationId="{320642A2-5845-AFB0-35AE-53E39B33F71C}"/>
          </ac:spMkLst>
        </pc:spChg>
      </pc:sldChg>
      <pc:sldChg chg="modSp new mod">
        <pc:chgData name="Swaraj Deshmukh" userId="6ce1cddda579a8ac" providerId="LiveId" clId="{FF03430A-B42C-45F5-88B8-446E68CF8545}" dt="2023-10-06T15:29:52.467" v="1603" actId="115"/>
        <pc:sldMkLst>
          <pc:docMk/>
          <pc:sldMk cId="693885781" sldId="271"/>
        </pc:sldMkLst>
        <pc:spChg chg="mod">
          <ac:chgData name="Swaraj Deshmukh" userId="6ce1cddda579a8ac" providerId="LiveId" clId="{FF03430A-B42C-45F5-88B8-446E68CF8545}" dt="2023-10-06T15:28:41.652" v="1601" actId="14100"/>
          <ac:spMkLst>
            <pc:docMk/>
            <pc:sldMk cId="693885781" sldId="271"/>
            <ac:spMk id="2" creationId="{F11FB10A-B651-48D2-FE7B-FFE095B8852D}"/>
          </ac:spMkLst>
        </pc:spChg>
        <pc:spChg chg="mod">
          <ac:chgData name="Swaraj Deshmukh" userId="6ce1cddda579a8ac" providerId="LiveId" clId="{FF03430A-B42C-45F5-88B8-446E68CF8545}" dt="2023-10-06T15:29:52.467" v="1603" actId="115"/>
          <ac:spMkLst>
            <pc:docMk/>
            <pc:sldMk cId="693885781" sldId="271"/>
            <ac:spMk id="3" creationId="{2CD815E6-F031-C3A3-5359-9E4DE6050471}"/>
          </ac:spMkLst>
        </pc:spChg>
      </pc:sldChg>
      <pc:sldChg chg="modSp new mod">
        <pc:chgData name="Swaraj Deshmukh" userId="6ce1cddda579a8ac" providerId="LiveId" clId="{FF03430A-B42C-45F5-88B8-446E68CF8545}" dt="2023-10-06T15:35:56.305" v="1635" actId="115"/>
        <pc:sldMkLst>
          <pc:docMk/>
          <pc:sldMk cId="4119760907" sldId="272"/>
        </pc:sldMkLst>
        <pc:spChg chg="mod">
          <ac:chgData name="Swaraj Deshmukh" userId="6ce1cddda579a8ac" providerId="LiveId" clId="{FF03430A-B42C-45F5-88B8-446E68CF8545}" dt="2023-10-06T15:34:39.637" v="1623" actId="1076"/>
          <ac:spMkLst>
            <pc:docMk/>
            <pc:sldMk cId="4119760907" sldId="272"/>
            <ac:spMk id="2" creationId="{E994B59D-05EA-2F51-0CEB-EF56F4DD73C7}"/>
          </ac:spMkLst>
        </pc:spChg>
        <pc:spChg chg="mod">
          <ac:chgData name="Swaraj Deshmukh" userId="6ce1cddda579a8ac" providerId="LiveId" clId="{FF03430A-B42C-45F5-88B8-446E68CF8545}" dt="2023-10-06T15:35:56.305" v="1635" actId="115"/>
          <ac:spMkLst>
            <pc:docMk/>
            <pc:sldMk cId="4119760907" sldId="272"/>
            <ac:spMk id="3" creationId="{6AFF05B8-3E8B-F2B3-723E-EFADC49E815B}"/>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0654F2D3-C4D7-4482-9F81-A4C0B9BC8857}" type="datetimeFigureOut">
              <a:rPr lang="en-IN" smtClean="0"/>
              <a:t>06-10-2023</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556B327E-C6D8-4C32-B2CC-318EF07BC70A}" type="slidenum">
              <a:rPr lang="en-IN" smtClean="0"/>
              <a:t>‹#›</a:t>
            </a:fld>
            <a:endParaRPr lang="en-IN"/>
          </a:p>
        </p:txBody>
      </p:sp>
    </p:spTree>
    <p:extLst>
      <p:ext uri="{BB962C8B-B14F-4D97-AF65-F5344CB8AC3E}">
        <p14:creationId xmlns:p14="http://schemas.microsoft.com/office/powerpoint/2010/main" val="167386319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54F2D3-C4D7-4482-9F81-A4C0B9BC8857}" type="datetimeFigureOut">
              <a:rPr lang="en-IN" smtClean="0"/>
              <a:t>06-10-2023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6B327E-C6D8-4C32-B2CC-318EF07BC70A}" type="slidenum">
              <a:rPr lang="en-IN" smtClean="0"/>
              <a:t>‹#›</a:t>
            </a:fld>
            <a:endParaRPr lang="en-IN"/>
          </a:p>
        </p:txBody>
      </p:sp>
    </p:spTree>
    <p:extLst>
      <p:ext uri="{BB962C8B-B14F-4D97-AF65-F5344CB8AC3E}">
        <p14:creationId xmlns:p14="http://schemas.microsoft.com/office/powerpoint/2010/main" val="2815107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54F2D3-C4D7-4482-9F81-A4C0B9BC8857}" type="datetimeFigureOut">
              <a:rPr lang="en-IN" smtClean="0"/>
              <a:t>06-10-2023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6B327E-C6D8-4C32-B2CC-318EF07BC70A}" type="slidenum">
              <a:rPr lang="en-IN" smtClean="0"/>
              <a:t>‹#›</a:t>
            </a:fld>
            <a:endParaRPr lang="en-IN"/>
          </a:p>
        </p:txBody>
      </p:sp>
    </p:spTree>
    <p:extLst>
      <p:ext uri="{BB962C8B-B14F-4D97-AF65-F5344CB8AC3E}">
        <p14:creationId xmlns:p14="http://schemas.microsoft.com/office/powerpoint/2010/main" val="32134294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54F2D3-C4D7-4482-9F81-A4C0B9BC8857}" type="datetimeFigureOut">
              <a:rPr lang="en-IN" smtClean="0"/>
              <a:t>06-10-2023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6B327E-C6D8-4C32-B2CC-318EF07BC70A}" type="slidenum">
              <a:rPr lang="en-IN" smtClean="0"/>
              <a:t>‹#›</a:t>
            </a:fld>
            <a:endParaRPr lang="en-IN"/>
          </a:p>
        </p:txBody>
      </p:sp>
    </p:spTree>
    <p:extLst>
      <p:ext uri="{BB962C8B-B14F-4D97-AF65-F5344CB8AC3E}">
        <p14:creationId xmlns:p14="http://schemas.microsoft.com/office/powerpoint/2010/main" val="30063850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54F2D3-C4D7-4482-9F81-A4C0B9BC8857}" type="datetimeFigureOut">
              <a:rPr lang="en-IN" smtClean="0"/>
              <a:t>06-10-2023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6B327E-C6D8-4C32-B2CC-318EF07BC70A}" type="slidenum">
              <a:rPr lang="en-IN" smtClean="0"/>
              <a:t>‹#›</a:t>
            </a:fld>
            <a:endParaRPr lang="en-IN"/>
          </a:p>
        </p:txBody>
      </p:sp>
    </p:spTree>
    <p:extLst>
      <p:ext uri="{BB962C8B-B14F-4D97-AF65-F5344CB8AC3E}">
        <p14:creationId xmlns:p14="http://schemas.microsoft.com/office/powerpoint/2010/main" val="14351140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54F2D3-C4D7-4482-9F81-A4C0B9BC8857}" type="datetimeFigureOut">
              <a:rPr lang="en-IN" smtClean="0"/>
              <a:t>06-10-2023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6B327E-C6D8-4C32-B2CC-318EF07BC70A}" type="slidenum">
              <a:rPr lang="en-IN" smtClean="0"/>
              <a:t>‹#›</a:t>
            </a:fld>
            <a:endParaRPr lang="en-IN"/>
          </a:p>
        </p:txBody>
      </p:sp>
    </p:spTree>
    <p:extLst>
      <p:ext uri="{BB962C8B-B14F-4D97-AF65-F5344CB8AC3E}">
        <p14:creationId xmlns:p14="http://schemas.microsoft.com/office/powerpoint/2010/main" val="1805067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54F2D3-C4D7-4482-9F81-A4C0B9BC8857}" type="datetimeFigureOut">
              <a:rPr lang="en-IN" smtClean="0"/>
              <a:t>06-10-2023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6B327E-C6D8-4C32-B2CC-318EF07BC70A}" type="slidenum">
              <a:rPr lang="en-IN" smtClean="0"/>
              <a:t>‹#›</a:t>
            </a:fld>
            <a:endParaRPr lang="en-IN"/>
          </a:p>
        </p:txBody>
      </p:sp>
    </p:spTree>
    <p:extLst>
      <p:ext uri="{BB962C8B-B14F-4D97-AF65-F5344CB8AC3E}">
        <p14:creationId xmlns:p14="http://schemas.microsoft.com/office/powerpoint/2010/main" val="3420362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54F2D3-C4D7-4482-9F81-A4C0B9BC8857}" type="datetimeFigureOut">
              <a:rPr lang="en-IN" smtClean="0"/>
              <a:t>06-10-2023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6B327E-C6D8-4C32-B2CC-318EF07BC70A}"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6347777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54F2D3-C4D7-4482-9F81-A4C0B9BC8857}" type="datetimeFigureOut">
              <a:rPr lang="en-IN" smtClean="0"/>
              <a:t>06-10-2023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6B327E-C6D8-4C32-B2CC-318EF07BC70A}" type="slidenum">
              <a:rPr lang="en-IN" smtClean="0"/>
              <a:t>‹#›</a:t>
            </a:fld>
            <a:endParaRPr lang="en-IN"/>
          </a:p>
        </p:txBody>
      </p:sp>
    </p:spTree>
    <p:extLst>
      <p:ext uri="{BB962C8B-B14F-4D97-AF65-F5344CB8AC3E}">
        <p14:creationId xmlns:p14="http://schemas.microsoft.com/office/powerpoint/2010/main" val="2058781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54F2D3-C4D7-4482-9F81-A4C0B9BC8857}" type="datetimeFigureOut">
              <a:rPr lang="en-IN" smtClean="0"/>
              <a:t>06-10-2023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6B327E-C6D8-4C32-B2CC-318EF07BC70A}" type="slidenum">
              <a:rPr lang="en-IN" smtClean="0"/>
              <a:t>‹#›</a:t>
            </a:fld>
            <a:endParaRPr lang="en-IN"/>
          </a:p>
        </p:txBody>
      </p:sp>
    </p:spTree>
    <p:extLst>
      <p:ext uri="{BB962C8B-B14F-4D97-AF65-F5344CB8AC3E}">
        <p14:creationId xmlns:p14="http://schemas.microsoft.com/office/powerpoint/2010/main" val="3057160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54F2D3-C4D7-4482-9F81-A4C0B9BC8857}" type="datetimeFigureOut">
              <a:rPr lang="en-IN" smtClean="0"/>
              <a:t>06-10-2023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6B327E-C6D8-4C32-B2CC-318EF07BC70A}" type="slidenum">
              <a:rPr lang="en-IN" smtClean="0"/>
              <a:t>‹#›</a:t>
            </a:fld>
            <a:endParaRPr lang="en-IN"/>
          </a:p>
        </p:txBody>
      </p:sp>
    </p:spTree>
    <p:extLst>
      <p:ext uri="{BB962C8B-B14F-4D97-AF65-F5344CB8AC3E}">
        <p14:creationId xmlns:p14="http://schemas.microsoft.com/office/powerpoint/2010/main" val="1212255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54F2D3-C4D7-4482-9F81-A4C0B9BC8857}" type="datetimeFigureOut">
              <a:rPr lang="en-IN" smtClean="0"/>
              <a:t>06-10-2023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6B327E-C6D8-4C32-B2CC-318EF07BC70A}" type="slidenum">
              <a:rPr lang="en-IN" smtClean="0"/>
              <a:t>‹#›</a:t>
            </a:fld>
            <a:endParaRPr lang="en-IN"/>
          </a:p>
        </p:txBody>
      </p:sp>
    </p:spTree>
    <p:extLst>
      <p:ext uri="{BB962C8B-B14F-4D97-AF65-F5344CB8AC3E}">
        <p14:creationId xmlns:p14="http://schemas.microsoft.com/office/powerpoint/2010/main" val="2223423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54F2D3-C4D7-4482-9F81-A4C0B9BC8857}" type="datetimeFigureOut">
              <a:rPr lang="en-IN" smtClean="0"/>
              <a:t>06-10-2023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56B327E-C6D8-4C32-B2CC-318EF07BC70A}" type="slidenum">
              <a:rPr lang="en-IN" smtClean="0"/>
              <a:t>‹#›</a:t>
            </a:fld>
            <a:endParaRPr lang="en-IN"/>
          </a:p>
        </p:txBody>
      </p:sp>
    </p:spTree>
    <p:extLst>
      <p:ext uri="{BB962C8B-B14F-4D97-AF65-F5344CB8AC3E}">
        <p14:creationId xmlns:p14="http://schemas.microsoft.com/office/powerpoint/2010/main" val="2302764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654F2D3-C4D7-4482-9F81-A4C0B9BC8857}" type="datetimeFigureOut">
              <a:rPr lang="en-IN" smtClean="0"/>
              <a:t>06-10-2023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56B327E-C6D8-4C32-B2CC-318EF07BC70A}" type="slidenum">
              <a:rPr lang="en-IN" smtClean="0"/>
              <a:t>‹#›</a:t>
            </a:fld>
            <a:endParaRPr lang="en-IN"/>
          </a:p>
        </p:txBody>
      </p:sp>
    </p:spTree>
    <p:extLst>
      <p:ext uri="{BB962C8B-B14F-4D97-AF65-F5344CB8AC3E}">
        <p14:creationId xmlns:p14="http://schemas.microsoft.com/office/powerpoint/2010/main" val="2907906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0654F2D3-C4D7-4482-9F81-A4C0B9BC8857}" type="datetimeFigureOut">
              <a:rPr lang="en-IN" smtClean="0"/>
              <a:t>06-10-2023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56B327E-C6D8-4C32-B2CC-318EF07BC70A}" type="slidenum">
              <a:rPr lang="en-IN" smtClean="0"/>
              <a:t>‹#›</a:t>
            </a:fld>
            <a:endParaRPr lang="en-IN"/>
          </a:p>
        </p:txBody>
      </p:sp>
    </p:spTree>
    <p:extLst>
      <p:ext uri="{BB962C8B-B14F-4D97-AF65-F5344CB8AC3E}">
        <p14:creationId xmlns:p14="http://schemas.microsoft.com/office/powerpoint/2010/main" val="4050938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54F2D3-C4D7-4482-9F81-A4C0B9BC8857}" type="datetimeFigureOut">
              <a:rPr lang="en-IN" smtClean="0"/>
              <a:t>06-10-2023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6B327E-C6D8-4C32-B2CC-318EF07BC70A}" type="slidenum">
              <a:rPr lang="en-IN" smtClean="0"/>
              <a:t>‹#›</a:t>
            </a:fld>
            <a:endParaRPr lang="en-IN"/>
          </a:p>
        </p:txBody>
      </p:sp>
    </p:spTree>
    <p:extLst>
      <p:ext uri="{BB962C8B-B14F-4D97-AF65-F5344CB8AC3E}">
        <p14:creationId xmlns:p14="http://schemas.microsoft.com/office/powerpoint/2010/main" val="1548667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54F2D3-C4D7-4482-9F81-A4C0B9BC8857}" type="datetimeFigureOut">
              <a:rPr lang="en-IN" smtClean="0"/>
              <a:t>06-10-2023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6B327E-C6D8-4C32-B2CC-318EF07BC70A}" type="slidenum">
              <a:rPr lang="en-IN" smtClean="0"/>
              <a:t>‹#›</a:t>
            </a:fld>
            <a:endParaRPr lang="en-IN"/>
          </a:p>
        </p:txBody>
      </p:sp>
    </p:spTree>
    <p:extLst>
      <p:ext uri="{BB962C8B-B14F-4D97-AF65-F5344CB8AC3E}">
        <p14:creationId xmlns:p14="http://schemas.microsoft.com/office/powerpoint/2010/main" val="920712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654F2D3-C4D7-4482-9F81-A4C0B9BC8857}" type="datetimeFigureOut">
              <a:rPr lang="en-IN" smtClean="0"/>
              <a:t>06-10-2023</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56B327E-C6D8-4C32-B2CC-318EF07BC70A}" type="slidenum">
              <a:rPr lang="en-IN" smtClean="0"/>
              <a:t>‹#›</a:t>
            </a:fld>
            <a:endParaRPr lang="en-IN"/>
          </a:p>
        </p:txBody>
      </p:sp>
    </p:spTree>
    <p:extLst>
      <p:ext uri="{BB962C8B-B14F-4D97-AF65-F5344CB8AC3E}">
        <p14:creationId xmlns:p14="http://schemas.microsoft.com/office/powerpoint/2010/main" val="3495930326"/>
      </p:ext>
    </p:extLst>
  </p:cSld>
  <p:clrMap bg1="dk1" tx1="lt1" bg2="dk2" tx2="lt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 id="2147483888" r:id="rId12"/>
    <p:sldLayoutId id="2147483889" r:id="rId13"/>
    <p:sldLayoutId id="2147483890" r:id="rId14"/>
    <p:sldLayoutId id="2147483891" r:id="rId15"/>
    <p:sldLayoutId id="2147483892" r:id="rId16"/>
    <p:sldLayoutId id="214748389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E47762-9861-D53C-8634-21445614D13A}"/>
              </a:ext>
            </a:extLst>
          </p:cNvPr>
          <p:cNvSpPr>
            <a:spLocks noGrp="1"/>
          </p:cNvSpPr>
          <p:nvPr>
            <p:ph type="title"/>
          </p:nvPr>
        </p:nvSpPr>
        <p:spPr/>
        <p:txBody>
          <a:bodyPr>
            <a:normAutofit fontScale="90000"/>
          </a:bodyPr>
          <a:lstStyle/>
          <a:p>
            <a:r>
              <a:rPr lang="en-US" dirty="0">
                <a:latin typeface="Arial" panose="020B0604020202020204" pitchFamily="34" charset="0"/>
                <a:cs typeface="Arial" panose="020B0604020202020204" pitchFamily="34" charset="0"/>
              </a:rPr>
              <a:t>        </a:t>
            </a:r>
            <a:r>
              <a:rPr lang="en-US" dirty="0">
                <a:latin typeface="Arial Black" panose="020B0A04020102020204" pitchFamily="34" charset="0"/>
                <a:cs typeface="Arial" panose="020B0604020202020204" pitchFamily="34" charset="0"/>
              </a:rPr>
              <a:t>Automated Electric Grid Cutoff</a:t>
            </a:r>
            <a:br>
              <a:rPr lang="en-US" dirty="0">
                <a:latin typeface="Arial Black" panose="020B0A04020102020204" pitchFamily="34" charset="0"/>
                <a:cs typeface="Arial" panose="020B0604020202020204" pitchFamily="34" charset="0"/>
              </a:rPr>
            </a:br>
            <a:r>
              <a:rPr lang="en-US" dirty="0">
                <a:latin typeface="Arial Black" panose="020B0A04020102020204" pitchFamily="34" charset="0"/>
                <a:cs typeface="Arial" panose="020B0604020202020204" pitchFamily="34" charset="0"/>
              </a:rPr>
              <a:t>         System for Non-Paid Customer</a:t>
            </a:r>
            <a:endParaRPr lang="en-IN" dirty="0">
              <a:latin typeface="Arial Black" panose="020B0A04020102020204" pitchFamily="34" charset="0"/>
            </a:endParaRPr>
          </a:p>
        </p:txBody>
      </p:sp>
      <p:sp>
        <p:nvSpPr>
          <p:cNvPr id="5" name="Content Placeholder 4">
            <a:extLst>
              <a:ext uri="{FF2B5EF4-FFF2-40B4-BE49-F238E27FC236}">
                <a16:creationId xmlns:a16="http://schemas.microsoft.com/office/drawing/2014/main" id="{09D325A3-267A-E289-5EF9-F2EFC8E01D84}"/>
              </a:ext>
            </a:extLst>
          </p:cNvPr>
          <p:cNvSpPr>
            <a:spLocks noGrp="1"/>
          </p:cNvSpPr>
          <p:nvPr>
            <p:ph idx="1"/>
          </p:nvPr>
        </p:nvSpPr>
        <p:spPr/>
        <p:txBody>
          <a:bodyPr>
            <a:normAutofit fontScale="92500" lnSpcReduction="10000"/>
          </a:bodyPr>
          <a:lstStyle/>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sz="2200" b="1" dirty="0">
                <a:latin typeface="Arial" panose="020B0604020202020204" pitchFamily="34" charset="0"/>
                <a:cs typeface="Arial" panose="020B0604020202020204" pitchFamily="34" charset="0"/>
              </a:rPr>
              <a:t>Project guide : Prof. Amol </a:t>
            </a:r>
            <a:r>
              <a:rPr lang="en-US" sz="2200" b="1" dirty="0" err="1">
                <a:latin typeface="Arial" panose="020B0604020202020204" pitchFamily="34" charset="0"/>
                <a:cs typeface="Arial" panose="020B0604020202020204" pitchFamily="34" charset="0"/>
              </a:rPr>
              <a:t>Pardhi</a:t>
            </a:r>
            <a:endParaRPr lang="en-US" sz="2200" b="1"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Group members :  </a:t>
            </a:r>
            <a:r>
              <a:rPr lang="en-US" sz="1900" b="1" dirty="0" err="1">
                <a:latin typeface="Arial" panose="020B0604020202020204" pitchFamily="34" charset="0"/>
                <a:cs typeface="Arial" panose="020B0604020202020204" pitchFamily="34" charset="0"/>
              </a:rPr>
              <a:t>Mrunmay</a:t>
            </a:r>
            <a:r>
              <a:rPr lang="en-US" sz="1900" b="1" dirty="0">
                <a:latin typeface="Arial" panose="020B0604020202020204" pitchFamily="34" charset="0"/>
                <a:cs typeface="Arial" panose="020B0604020202020204" pitchFamily="34" charset="0"/>
              </a:rPr>
              <a:t> </a:t>
            </a:r>
            <a:r>
              <a:rPr lang="en-US" sz="1900" b="1" dirty="0" err="1">
                <a:latin typeface="Arial" panose="020B0604020202020204" pitchFamily="34" charset="0"/>
                <a:cs typeface="Arial" panose="020B0604020202020204" pitchFamily="34" charset="0"/>
              </a:rPr>
              <a:t>Chichkhede</a:t>
            </a:r>
            <a:r>
              <a:rPr lang="en-US" b="1" dirty="0">
                <a:latin typeface="Arial" panose="020B0604020202020204" pitchFamily="34" charset="0"/>
                <a:cs typeface="Arial" panose="020B0604020202020204" pitchFamily="34" charset="0"/>
              </a:rPr>
              <a:t>, 49</a:t>
            </a:r>
          </a:p>
          <a:p>
            <a:pPr marL="1828800" lvl="4" indent="0">
              <a:buNone/>
            </a:pPr>
            <a:r>
              <a:rPr lang="en-US" sz="2000" b="1" dirty="0">
                <a:latin typeface="Arial" panose="020B0604020202020204" pitchFamily="34" charset="0"/>
                <a:cs typeface="Arial" panose="020B0604020202020204" pitchFamily="34" charset="0"/>
              </a:rPr>
              <a:t>       </a:t>
            </a:r>
            <a:r>
              <a:rPr lang="en-US" sz="1900" b="1" dirty="0">
                <a:latin typeface="Arial" panose="020B0604020202020204" pitchFamily="34" charset="0"/>
                <a:cs typeface="Arial" panose="020B0604020202020204" pitchFamily="34" charset="0"/>
              </a:rPr>
              <a:t>Aditya </a:t>
            </a:r>
            <a:r>
              <a:rPr lang="en-US" sz="1900" b="1" dirty="0" err="1">
                <a:latin typeface="Arial" panose="020B0604020202020204" pitchFamily="34" charset="0"/>
                <a:cs typeface="Arial" panose="020B0604020202020204" pitchFamily="34" charset="0"/>
              </a:rPr>
              <a:t>Meshram</a:t>
            </a:r>
            <a:r>
              <a:rPr lang="en-US" sz="1900" b="1" dirty="0">
                <a:latin typeface="Arial" panose="020B0604020202020204" pitchFamily="34" charset="0"/>
                <a:cs typeface="Arial" panose="020B0604020202020204" pitchFamily="34" charset="0"/>
              </a:rPr>
              <a:t>,     34</a:t>
            </a:r>
          </a:p>
          <a:p>
            <a:pPr marL="1828800" lvl="4" indent="0">
              <a:buNone/>
            </a:pPr>
            <a:r>
              <a:rPr lang="en-US" sz="1900" b="1" dirty="0">
                <a:latin typeface="Arial" panose="020B0604020202020204" pitchFamily="34" charset="0"/>
                <a:cs typeface="Arial" panose="020B0604020202020204" pitchFamily="34" charset="0"/>
              </a:rPr>
              <a:t>       Nikhil Patil,              50</a:t>
            </a:r>
          </a:p>
          <a:p>
            <a:pPr marL="1828800" lvl="4" indent="0">
              <a:buNone/>
            </a:pPr>
            <a:r>
              <a:rPr lang="en-US" sz="1900" b="1" dirty="0">
                <a:latin typeface="Arial" panose="020B0604020202020204" pitchFamily="34" charset="0"/>
                <a:cs typeface="Arial" panose="020B0604020202020204" pitchFamily="34" charset="0"/>
              </a:rPr>
              <a:t>       Nilay </a:t>
            </a:r>
            <a:r>
              <a:rPr lang="en-US" sz="1900" b="1" dirty="0" err="1">
                <a:latin typeface="Arial" panose="020B0604020202020204" pitchFamily="34" charset="0"/>
                <a:cs typeface="Arial" panose="020B0604020202020204" pitchFamily="34" charset="0"/>
              </a:rPr>
              <a:t>Kanire</a:t>
            </a:r>
            <a:r>
              <a:rPr lang="en-US" sz="1900" b="1" dirty="0">
                <a:latin typeface="Arial" panose="020B0604020202020204" pitchFamily="34" charset="0"/>
                <a:cs typeface="Arial" panose="020B0604020202020204" pitchFamily="34" charset="0"/>
              </a:rPr>
              <a:t>,            51</a:t>
            </a:r>
          </a:p>
          <a:p>
            <a:pPr marL="1828800" lvl="4" indent="0">
              <a:buNone/>
            </a:pPr>
            <a:r>
              <a:rPr lang="en-US" sz="1900" b="1" dirty="0">
                <a:latin typeface="Arial" panose="020B0604020202020204" pitchFamily="34" charset="0"/>
                <a:cs typeface="Arial" panose="020B0604020202020204" pitchFamily="34" charset="0"/>
              </a:rPr>
              <a:t>       Rajat </a:t>
            </a:r>
            <a:r>
              <a:rPr lang="en-US" sz="1900" b="1" dirty="0" err="1">
                <a:latin typeface="Arial" panose="020B0604020202020204" pitchFamily="34" charset="0"/>
                <a:cs typeface="Arial" panose="020B0604020202020204" pitchFamily="34" charset="0"/>
              </a:rPr>
              <a:t>Thote</a:t>
            </a:r>
            <a:r>
              <a:rPr lang="en-US" sz="1900" b="1" dirty="0">
                <a:latin typeface="Arial" panose="020B0604020202020204" pitchFamily="34" charset="0"/>
                <a:cs typeface="Arial" panose="020B0604020202020204" pitchFamily="34" charset="0"/>
              </a:rPr>
              <a:t>,             57</a:t>
            </a:r>
          </a:p>
          <a:p>
            <a:pPr marL="1828800" lvl="4" indent="0">
              <a:buNone/>
            </a:pPr>
            <a:r>
              <a:rPr lang="en-US" sz="1900" b="1" dirty="0">
                <a:latin typeface="Arial" panose="020B0604020202020204" pitchFamily="34" charset="0"/>
                <a:cs typeface="Arial" panose="020B0604020202020204" pitchFamily="34" charset="0"/>
              </a:rPr>
              <a:t>       Swaraj Deshmukh, 65</a:t>
            </a:r>
          </a:p>
          <a:p>
            <a:pPr marL="1828800" lvl="4" indent="0">
              <a:buNone/>
            </a:pPr>
            <a:endParaRPr lang="en-US"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A16D03B8-3EEE-4114-8692-9F83CCD494B6}"/>
              </a:ext>
            </a:extLst>
          </p:cNvPr>
          <p:cNvPicPr>
            <a:picLocks noChangeAspect="1"/>
          </p:cNvPicPr>
          <p:nvPr/>
        </p:nvPicPr>
        <p:blipFill rotWithShape="1">
          <a:blip r:embed="rId2">
            <a:extLst>
              <a:ext uri="{28A0092B-C50C-407E-A947-70E740481C1C}">
                <a14:useLocalDpi xmlns:a14="http://schemas.microsoft.com/office/drawing/2010/main" val="0"/>
              </a:ext>
            </a:extLst>
          </a:blip>
          <a:srcRect l="1286" t="7874" b="6465"/>
          <a:stretch/>
        </p:blipFill>
        <p:spPr>
          <a:xfrm>
            <a:off x="6827520" y="2638696"/>
            <a:ext cx="4678678" cy="342246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546532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B00AD-353C-DA21-D797-650D3F9A9861}"/>
              </a:ext>
            </a:extLst>
          </p:cNvPr>
          <p:cNvSpPr>
            <a:spLocks noGrp="1"/>
          </p:cNvSpPr>
          <p:nvPr>
            <p:ph type="title"/>
          </p:nvPr>
        </p:nvSpPr>
        <p:spPr>
          <a:xfrm>
            <a:off x="746761" y="235132"/>
            <a:ext cx="10131425" cy="1456267"/>
          </a:xfrm>
        </p:spPr>
        <p:txBody>
          <a:bodyPr/>
          <a:lstStyle/>
          <a:p>
            <a:r>
              <a:rPr lang="en-US" dirty="0">
                <a:latin typeface="Arial" panose="020B0604020202020204" pitchFamily="34" charset="0"/>
                <a:cs typeface="Arial" panose="020B0604020202020204" pitchFamily="34" charset="0"/>
              </a:rPr>
              <a:t>                            </a:t>
            </a:r>
            <a:r>
              <a:rPr lang="en-US" dirty="0">
                <a:latin typeface="Arial Black" panose="020B0A04020102020204" pitchFamily="34" charset="0"/>
                <a:cs typeface="Arial" panose="020B0604020202020204" pitchFamily="34" charset="0"/>
              </a:rPr>
              <a:t>working</a:t>
            </a:r>
            <a:endParaRPr lang="en-IN" dirty="0">
              <a:latin typeface="Arial Black" panose="020B0A040201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32A190C-323B-FD1B-3190-0691028900CF}"/>
              </a:ext>
            </a:extLst>
          </p:cNvPr>
          <p:cNvSpPr>
            <a:spLocks noGrp="1"/>
          </p:cNvSpPr>
          <p:nvPr>
            <p:ph idx="1"/>
          </p:nvPr>
        </p:nvSpPr>
        <p:spPr>
          <a:xfrm>
            <a:off x="746761" y="1691399"/>
            <a:ext cx="10131425" cy="3649133"/>
          </a:xfrm>
        </p:spPr>
        <p:txBody>
          <a:bodyPr>
            <a:normAutofit/>
          </a:bodyPr>
          <a:lstStyle/>
          <a:p>
            <a:r>
              <a:rPr lang="en-US" dirty="0">
                <a:latin typeface="Calibri Light" panose="020F0302020204030204" pitchFamily="34" charset="0"/>
                <a:ea typeface="Calibri Light" panose="020F0302020204030204" pitchFamily="34" charset="0"/>
                <a:cs typeface="Calibri Light" panose="020F0302020204030204" pitchFamily="34" charset="0"/>
              </a:rPr>
              <a:t>The automated electric grid cutoff system for non-paid customers is designed to disconnect electricity supply to a particular location, either through the control of a local pole (POL) or distribution point (DP), by utilizing a web-based interface. Additionally, the system incorporates IoT technology to accurately measure and collect data on electricity consumption for billing purposes.</a:t>
            </a:r>
          </a:p>
          <a:p>
            <a:r>
              <a:rPr lang="en-US" dirty="0">
                <a:latin typeface="Calibri Light" panose="020F0302020204030204" pitchFamily="34" charset="0"/>
                <a:ea typeface="Calibri Light" panose="020F0302020204030204" pitchFamily="34" charset="0"/>
                <a:cs typeface="Calibri Light" panose="020F0302020204030204" pitchFamily="34" charset="0"/>
              </a:rPr>
              <a:t>This system allows for the remote management of electricity disconnection and reconnection, with the control mechanism situated either at the pole or distribution point. Users can initiate the disconnection process through a website interface, which sends commands to the designated POL or DP, effectively cutting off the electricity supply to the non-paying customer.</a:t>
            </a:r>
          </a:p>
          <a:p>
            <a:r>
              <a:rPr lang="en-US" dirty="0">
                <a:latin typeface="Calibri Light" panose="020F0302020204030204" pitchFamily="34" charset="0"/>
                <a:ea typeface="Calibri Light" panose="020F0302020204030204" pitchFamily="34" charset="0"/>
                <a:cs typeface="Calibri Light" panose="020F0302020204030204" pitchFamily="34" charset="0"/>
              </a:rPr>
              <a:t>In parallel, IoT sensors are employed to monitor and record the electricity consumption at the customer's location. These sensors collect data on the amount of electricity consumed, ensuring accurate billing information. This data is subsequently transmitted to the central billing system, where calculations are made to determine the exact amount owed by the non-paying customer.</a:t>
            </a:r>
            <a:endParaRPr lang="en-IN"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82300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79E8E-853D-F1AD-7B45-476EA7871C31}"/>
              </a:ext>
            </a:extLst>
          </p:cNvPr>
          <p:cNvSpPr>
            <a:spLocks noGrp="1"/>
          </p:cNvSpPr>
          <p:nvPr>
            <p:ph type="title"/>
          </p:nvPr>
        </p:nvSpPr>
        <p:spPr>
          <a:xfrm>
            <a:off x="685799" y="174171"/>
            <a:ext cx="10131425" cy="1456267"/>
          </a:xfrm>
        </p:spPr>
        <p:txBody>
          <a:bodyPr/>
          <a:lstStyle/>
          <a:p>
            <a:pPr algn="ctr"/>
            <a:r>
              <a:rPr lang="en-US" dirty="0">
                <a:latin typeface="Arial Black" panose="020B0A04020102020204" pitchFamily="34" charset="0"/>
              </a:rPr>
              <a:t>Tentative price of components</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0B7C20CA-3D4D-3405-B7D6-8A950B250947}"/>
              </a:ext>
            </a:extLst>
          </p:cNvPr>
          <p:cNvSpPr>
            <a:spLocks noGrp="1"/>
          </p:cNvSpPr>
          <p:nvPr>
            <p:ph idx="1"/>
          </p:nvPr>
        </p:nvSpPr>
        <p:spPr>
          <a:xfrm>
            <a:off x="685799" y="1332170"/>
            <a:ext cx="10131425" cy="4715933"/>
          </a:xfrm>
        </p:spPr>
        <p:txBody>
          <a:bodyPr>
            <a:noAutofit/>
          </a:bodyPr>
          <a:lstStyle/>
          <a:p>
            <a:pPr marL="0" indent="0">
              <a:lnSpc>
                <a:spcPct val="120000"/>
              </a:lnSpc>
              <a:buNone/>
            </a:pPr>
            <a:r>
              <a:rPr lang="en-US" dirty="0">
                <a:latin typeface="+mj-lt"/>
              </a:rPr>
              <a:t>1. Breadboard - ₹100                                                                  8. Bulb  , LED - ₹70</a:t>
            </a:r>
          </a:p>
          <a:p>
            <a:pPr marL="0" indent="0">
              <a:lnSpc>
                <a:spcPct val="120000"/>
              </a:lnSpc>
              <a:buNone/>
            </a:pPr>
            <a:r>
              <a:rPr lang="en-US" dirty="0">
                <a:latin typeface="+mj-lt"/>
              </a:rPr>
              <a:t>2. ESP-550                                                                                    9. Resistor, capacitor - ₹100</a:t>
            </a:r>
          </a:p>
          <a:p>
            <a:pPr marL="0" indent="0">
              <a:lnSpc>
                <a:spcPct val="120000"/>
              </a:lnSpc>
              <a:buNone/>
            </a:pPr>
            <a:r>
              <a:rPr lang="en-US" dirty="0">
                <a:latin typeface="+mj-lt"/>
              </a:rPr>
              <a:t>3. Potentiometer - ₹40                                                             10. Service wire - ₹60 </a:t>
            </a:r>
          </a:p>
          <a:p>
            <a:pPr marL="0" indent="0">
              <a:lnSpc>
                <a:spcPct val="120000"/>
              </a:lnSpc>
              <a:buNone/>
            </a:pPr>
            <a:r>
              <a:rPr lang="en-US" dirty="0">
                <a:latin typeface="+mj-lt"/>
              </a:rPr>
              <a:t>4. SCT-013 - ₹550                                                                       11. PCB - ₹100</a:t>
            </a:r>
          </a:p>
          <a:p>
            <a:pPr marL="0" indent="0">
              <a:lnSpc>
                <a:spcPct val="120000"/>
              </a:lnSpc>
              <a:buNone/>
            </a:pPr>
            <a:r>
              <a:rPr lang="en-US" dirty="0">
                <a:latin typeface="+mj-lt"/>
              </a:rPr>
              <a:t>5. LCD - ₹300                                                                              12. Relay module - ₹150</a:t>
            </a:r>
          </a:p>
          <a:p>
            <a:pPr marL="0" indent="0">
              <a:lnSpc>
                <a:spcPct val="120000"/>
              </a:lnSpc>
              <a:buNone/>
            </a:pPr>
            <a:r>
              <a:rPr lang="en-US" dirty="0">
                <a:latin typeface="+mj-lt"/>
              </a:rPr>
              <a:t>6. Connecting wires - ₹100                                                      13. GSM module (tentative) - ₹400</a:t>
            </a:r>
          </a:p>
          <a:p>
            <a:pPr marL="0" indent="0">
              <a:lnSpc>
                <a:spcPct val="120000"/>
              </a:lnSpc>
              <a:buNone/>
            </a:pPr>
            <a:r>
              <a:rPr lang="en-US" dirty="0">
                <a:latin typeface="+mj-lt"/>
              </a:rPr>
              <a:t>7. ZMPT101B (Voltage sensor) - ₹300                                    </a:t>
            </a:r>
          </a:p>
          <a:p>
            <a:pPr marL="0" indent="0">
              <a:lnSpc>
                <a:spcPct val="120000"/>
              </a:lnSpc>
              <a:buNone/>
            </a:pPr>
            <a:endParaRPr lang="en-US" dirty="0">
              <a:latin typeface="+mj-lt"/>
            </a:endParaRPr>
          </a:p>
          <a:p>
            <a:pPr marL="0" indent="0">
              <a:lnSpc>
                <a:spcPct val="120000"/>
              </a:lnSpc>
              <a:buNone/>
            </a:pPr>
            <a:r>
              <a:rPr lang="en-US" dirty="0">
                <a:latin typeface="+mj-lt"/>
              </a:rPr>
              <a:t>The total tentative price of the components that are required in this project will be: ₹2070</a:t>
            </a:r>
          </a:p>
        </p:txBody>
      </p:sp>
    </p:spTree>
    <p:extLst>
      <p:ext uri="{BB962C8B-B14F-4D97-AF65-F5344CB8AC3E}">
        <p14:creationId xmlns:p14="http://schemas.microsoft.com/office/powerpoint/2010/main" val="4257819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F7728-3B85-42C8-2C0A-9A1540CEF3C9}"/>
              </a:ext>
            </a:extLst>
          </p:cNvPr>
          <p:cNvSpPr>
            <a:spLocks noGrp="1"/>
          </p:cNvSpPr>
          <p:nvPr>
            <p:ph type="title"/>
          </p:nvPr>
        </p:nvSpPr>
        <p:spPr/>
        <p:txBody>
          <a:bodyPr>
            <a:normAutofit/>
          </a:bodyPr>
          <a:lstStyle/>
          <a:p>
            <a:r>
              <a:rPr lang="en-US" sz="2800" dirty="0">
                <a:latin typeface="Arial" panose="020B0604020202020204" pitchFamily="34" charset="0"/>
                <a:cs typeface="Arial" panose="020B0604020202020204" pitchFamily="34" charset="0"/>
              </a:rPr>
              <a:t>                    </a:t>
            </a:r>
            <a:r>
              <a:rPr lang="en-US" dirty="0">
                <a:latin typeface="Arial Black" panose="020B0A04020102020204" pitchFamily="34" charset="0"/>
                <a:cs typeface="Arial" panose="020B0604020202020204" pitchFamily="34" charset="0"/>
              </a:rPr>
              <a:t>Industrial applications</a:t>
            </a:r>
            <a:endParaRPr lang="en-IN" dirty="0">
              <a:latin typeface="Arial Black" panose="020B0A040201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C9596F3-357A-961F-CC3A-CE7FE3C36A5E}"/>
              </a:ext>
            </a:extLst>
          </p:cNvPr>
          <p:cNvSpPr>
            <a:spLocks noGrp="1"/>
          </p:cNvSpPr>
          <p:nvPr>
            <p:ph idx="1"/>
          </p:nvPr>
        </p:nvSpPr>
        <p:spPr/>
        <p:txBody>
          <a:bodyPr>
            <a:noAutofit/>
          </a:bodyPr>
          <a:lstStyle/>
          <a:p>
            <a:r>
              <a:rPr lang="en-US" sz="1800" dirty="0">
                <a:latin typeface="+mj-lt"/>
                <a:cs typeface="Arial" panose="020B0604020202020204" pitchFamily="34" charset="0"/>
              </a:rPr>
              <a:t>Billing and Revenue Management: Utility companies can use this system to automatically disconnect electricity supply to customers who have not paid their bills on time. This helps in ensuring that only paying customers receive uninterrupted service.</a:t>
            </a:r>
          </a:p>
          <a:p>
            <a:r>
              <a:rPr lang="en-US" sz="1800" dirty="0">
                <a:latin typeface="+mj-lt"/>
                <a:cs typeface="Arial" panose="020B0604020202020204" pitchFamily="34" charset="0"/>
              </a:rPr>
              <a:t>Grid Reliability: By ensuring that only paying customers are connected to the grid, the overall reliability and stability of the electric grid can be improved.</a:t>
            </a:r>
          </a:p>
          <a:p>
            <a:r>
              <a:rPr lang="en-US" sz="1800" dirty="0">
                <a:latin typeface="+mj-lt"/>
                <a:cs typeface="Arial" panose="020B0604020202020204" pitchFamily="34" charset="0"/>
              </a:rPr>
              <a:t>Remote Monitoring and Control: Utility companies can remotely monitor and control the status of customer connections, making it easier to disconnect and reconnect non-paying customers without the need for field personnel.</a:t>
            </a:r>
          </a:p>
          <a:p>
            <a:r>
              <a:rPr lang="en-US" sz="1800" dirty="0">
                <a:latin typeface="+mj-lt"/>
                <a:cs typeface="Arial" panose="020B0604020202020204" pitchFamily="34" charset="0"/>
              </a:rPr>
              <a:t>Customer Notifications: Automated notifications can be sent to non-paying customers before disconnection, giving them an opportunity to settle their bills and avoid service interruptions.</a:t>
            </a:r>
            <a:endParaRPr lang="en-IN" sz="1800" dirty="0">
              <a:latin typeface="+mj-lt"/>
              <a:cs typeface="Arial" panose="020B0604020202020204" pitchFamily="34" charset="0"/>
            </a:endParaRPr>
          </a:p>
        </p:txBody>
      </p:sp>
    </p:spTree>
    <p:extLst>
      <p:ext uri="{BB962C8B-B14F-4D97-AF65-F5344CB8AC3E}">
        <p14:creationId xmlns:p14="http://schemas.microsoft.com/office/powerpoint/2010/main" val="3427595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96F0-8143-178B-35C7-EE9DFB0110D8}"/>
              </a:ext>
            </a:extLst>
          </p:cNvPr>
          <p:cNvSpPr>
            <a:spLocks noGrp="1"/>
          </p:cNvSpPr>
          <p:nvPr>
            <p:ph type="title"/>
          </p:nvPr>
        </p:nvSpPr>
        <p:spPr/>
        <p:txBody>
          <a:bodyPr/>
          <a:lstStyle/>
          <a:p>
            <a:pPr algn="ctr"/>
            <a:r>
              <a:rPr lang="en-US" dirty="0">
                <a:latin typeface="Arial Black" panose="020B0A04020102020204" pitchFamily="34" charset="0"/>
              </a:rPr>
              <a:t>references</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320642A2-5845-AFB0-35AE-53E39B33F71C}"/>
              </a:ext>
            </a:extLst>
          </p:cNvPr>
          <p:cNvSpPr>
            <a:spLocks noGrp="1"/>
          </p:cNvSpPr>
          <p:nvPr>
            <p:ph idx="1"/>
          </p:nvPr>
        </p:nvSpPr>
        <p:spPr/>
        <p:txBody>
          <a:bodyPr>
            <a:normAutofit/>
          </a:bodyPr>
          <a:lstStyle/>
          <a:p>
            <a:r>
              <a:rPr lang="en-IN" b="1" u="sng" dirty="0">
                <a:latin typeface="+mj-lt"/>
              </a:rPr>
              <a:t>Title: "Smart Grid Solutions for Revenue Recovery and Reduction of Energy Theft“ </a:t>
            </a:r>
            <a:r>
              <a:rPr lang="en-IN" dirty="0">
                <a:latin typeface="+mj-lt"/>
              </a:rPr>
              <a:t>Authors: Anant Sudarshan, Vivek Padmanabhan Publication: IEEE Transactions on Smart Grid, Year: 2016</a:t>
            </a:r>
          </a:p>
          <a:p>
            <a:r>
              <a:rPr lang="en-IN" b="1" u="sng" dirty="0">
                <a:latin typeface="+mj-lt"/>
              </a:rPr>
              <a:t>Title: "An Automated System for Electricity Theft Detection and Overload Monitoring“ </a:t>
            </a:r>
            <a:r>
              <a:rPr lang="en-IN" dirty="0">
                <a:latin typeface="+mj-lt"/>
              </a:rPr>
              <a:t>Authors: Diego R. M. Oliveira, Samuel S. Silva, et al. Publication: IEEE Transactions on Power Systems, Year: 2019</a:t>
            </a:r>
          </a:p>
          <a:p>
            <a:r>
              <a:rPr lang="en-IN" b="1" u="sng" dirty="0">
                <a:latin typeface="+mj-lt"/>
              </a:rPr>
              <a:t>Title: "A Comprehensive Review on Non-Technical Loss Detection in Smart Grids“ </a:t>
            </a:r>
            <a:r>
              <a:rPr lang="en-IN" dirty="0">
                <a:latin typeface="+mj-lt"/>
              </a:rPr>
              <a:t>Authors: Juan A. Gomez, Jesus </a:t>
            </a:r>
            <a:r>
              <a:rPr lang="en-IN" dirty="0" err="1">
                <a:latin typeface="+mj-lt"/>
              </a:rPr>
              <a:t>Fraile</a:t>
            </a:r>
            <a:r>
              <a:rPr lang="en-IN" dirty="0">
                <a:latin typeface="+mj-lt"/>
              </a:rPr>
              <a:t>  - </a:t>
            </a:r>
            <a:r>
              <a:rPr lang="en-IN" dirty="0" err="1">
                <a:latin typeface="+mj-lt"/>
              </a:rPr>
              <a:t>Ardanuy</a:t>
            </a:r>
            <a:r>
              <a:rPr lang="en-IN" dirty="0">
                <a:latin typeface="+mj-lt"/>
              </a:rPr>
              <a:t>, et al. Publication: Energies, Year: 2020</a:t>
            </a:r>
          </a:p>
          <a:p>
            <a:r>
              <a:rPr lang="en-IN" b="1" u="sng" dirty="0">
                <a:latin typeface="+mj-lt"/>
              </a:rPr>
              <a:t>Title: "Smart Grids for Revenue Protection and Revenue Collection: A Survey“ </a:t>
            </a:r>
            <a:r>
              <a:rPr lang="en-IN" dirty="0">
                <a:latin typeface="+mj-lt"/>
              </a:rPr>
              <a:t>Authors: Md </a:t>
            </a:r>
            <a:r>
              <a:rPr lang="en-IN" dirty="0" err="1">
                <a:latin typeface="+mj-lt"/>
              </a:rPr>
              <a:t>Lutfor</a:t>
            </a:r>
            <a:r>
              <a:rPr lang="en-IN" dirty="0">
                <a:latin typeface="+mj-lt"/>
              </a:rPr>
              <a:t> Rahman, Md </a:t>
            </a:r>
            <a:r>
              <a:rPr lang="en-IN" dirty="0" err="1">
                <a:latin typeface="+mj-lt"/>
              </a:rPr>
              <a:t>Rabiul</a:t>
            </a:r>
            <a:r>
              <a:rPr lang="en-IN" dirty="0">
                <a:latin typeface="+mj-lt"/>
              </a:rPr>
              <a:t> Islam, et al. Publication: IEEE Access, Year: 2020</a:t>
            </a:r>
          </a:p>
          <a:p>
            <a:r>
              <a:rPr lang="en-IN" b="1" u="sng" dirty="0">
                <a:latin typeface="+mj-lt"/>
              </a:rPr>
              <a:t>Title: "Advanced Metering Infrastructure (AMI) for Non-Technical Loss Reduction: A Review“ </a:t>
            </a:r>
            <a:r>
              <a:rPr lang="en-IN" dirty="0">
                <a:latin typeface="+mj-lt"/>
              </a:rPr>
              <a:t>Authors: Francisco Tovar-Camargo, Vicente Galiano- </a:t>
            </a:r>
            <a:r>
              <a:rPr lang="en-IN" dirty="0" err="1">
                <a:latin typeface="+mj-lt"/>
              </a:rPr>
              <a:t>Garrigós</a:t>
            </a:r>
            <a:r>
              <a:rPr lang="en-IN" dirty="0">
                <a:latin typeface="+mj-lt"/>
              </a:rPr>
              <a:t>, et al. Publication: Energies, Year: 2021</a:t>
            </a:r>
          </a:p>
        </p:txBody>
      </p:sp>
    </p:spTree>
    <p:extLst>
      <p:ext uri="{BB962C8B-B14F-4D97-AF65-F5344CB8AC3E}">
        <p14:creationId xmlns:p14="http://schemas.microsoft.com/office/powerpoint/2010/main" val="1386695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FB10A-B651-48D2-FE7B-FFE095B8852D}"/>
              </a:ext>
            </a:extLst>
          </p:cNvPr>
          <p:cNvSpPr>
            <a:spLocks noGrp="1"/>
          </p:cNvSpPr>
          <p:nvPr>
            <p:ph type="title"/>
          </p:nvPr>
        </p:nvSpPr>
        <p:spPr>
          <a:xfrm>
            <a:off x="685800" y="174172"/>
            <a:ext cx="10131425" cy="1271451"/>
          </a:xfrm>
        </p:spPr>
        <p:txBody>
          <a:bodyPr>
            <a:normAutofit/>
          </a:bodyPr>
          <a:lstStyle/>
          <a:p>
            <a:pPr algn="ctr"/>
            <a:r>
              <a:rPr lang="en-US" sz="3200" dirty="0">
                <a:latin typeface="Arial Black" panose="020B0A04020102020204" pitchFamily="34" charset="0"/>
              </a:rPr>
              <a:t>Rejected projects due to disadvantages and complexities</a:t>
            </a:r>
            <a:endParaRPr lang="en-IN" sz="3200" dirty="0">
              <a:latin typeface="Arial Black" panose="020B0A04020102020204" pitchFamily="34" charset="0"/>
            </a:endParaRPr>
          </a:p>
        </p:txBody>
      </p:sp>
      <p:sp>
        <p:nvSpPr>
          <p:cNvPr id="3" name="Content Placeholder 2">
            <a:extLst>
              <a:ext uri="{FF2B5EF4-FFF2-40B4-BE49-F238E27FC236}">
                <a16:creationId xmlns:a16="http://schemas.microsoft.com/office/drawing/2014/main" id="{2CD815E6-F031-C3A3-5359-9E4DE6050471}"/>
              </a:ext>
            </a:extLst>
          </p:cNvPr>
          <p:cNvSpPr>
            <a:spLocks noGrp="1"/>
          </p:cNvSpPr>
          <p:nvPr>
            <p:ph idx="1"/>
          </p:nvPr>
        </p:nvSpPr>
        <p:spPr/>
        <p:txBody>
          <a:bodyPr>
            <a:noAutofit/>
          </a:bodyPr>
          <a:lstStyle/>
          <a:p>
            <a:r>
              <a:rPr lang="en-US" sz="1600" dirty="0">
                <a:latin typeface="+mj-lt"/>
              </a:rPr>
              <a:t>While the </a:t>
            </a:r>
            <a:r>
              <a:rPr lang="en-US" sz="1600" b="1" u="sng" dirty="0">
                <a:latin typeface="+mj-lt"/>
              </a:rPr>
              <a:t>"Intelligent Road Safety Enhancement System using Smart Zebra Crossing"</a:t>
            </a:r>
            <a:r>
              <a:rPr lang="en-US" sz="1600" dirty="0">
                <a:latin typeface="+mj-lt"/>
              </a:rPr>
              <a:t> project offers several advantages, it also has its disadvantages and challenges:</a:t>
            </a:r>
          </a:p>
          <a:p>
            <a:r>
              <a:rPr lang="en-US" sz="1600" dirty="0">
                <a:latin typeface="+mj-lt"/>
              </a:rPr>
              <a:t>Cost: Implementing such a system can be expensive. The costs associated with developing and installing the smart zebra crossing, as well as setting up the infrastructure for real-time communication with traffic signals, can be significant. This might be a barrier to widespread adoption, especially in less economically developed areas.</a:t>
            </a:r>
          </a:p>
          <a:p>
            <a:r>
              <a:rPr lang="en-US" sz="1600" dirty="0">
                <a:latin typeface="+mj-lt"/>
              </a:rPr>
              <a:t>Maintenance: Smart zebra crossings would require regular maintenance to ensure sensors, lights, and communication systems are functioning correctly. Maintenance costs can add up over time.</a:t>
            </a:r>
          </a:p>
          <a:p>
            <a:r>
              <a:rPr lang="en-US" sz="1600" dirty="0">
                <a:latin typeface="+mj-lt"/>
              </a:rPr>
              <a:t>Privacy Concerns: Collecting data on pedestrians, including images or videos, raises privacy concerns. Safeguarding this data and ensuring it is used only for legitimate purposes is essential. Privacy regulations and public perception of surveillance can be challenges to navigate.</a:t>
            </a:r>
          </a:p>
          <a:p>
            <a:r>
              <a:rPr lang="en-US" sz="1600" dirty="0">
                <a:latin typeface="+mj-lt"/>
              </a:rPr>
              <a:t>False Positives and Negatives: Sensors may not always accurately detect violations. There can be instances of false positives (detecting a violation when there isn't one) or false negatives (not detecting a violation when there is one). Fine-tuning the system to minimize these errors can be challenging.</a:t>
            </a:r>
          </a:p>
          <a:p>
            <a:r>
              <a:rPr lang="en-US" sz="1600" dirty="0">
                <a:latin typeface="+mj-lt"/>
              </a:rPr>
              <a:t>Technical Challenges: The system's reliability is crucial for its success. Technical issues such as sensor malfunctions, connectivity problems, or software glitches could lead to incorrect enforcement actions or disruptions in traffic flow.</a:t>
            </a:r>
          </a:p>
          <a:p>
            <a:r>
              <a:rPr lang="en-US" sz="1600" dirty="0">
                <a:latin typeface="+mj-lt"/>
              </a:rPr>
              <a:t>Legal and Ethical Considerations: Implementing automated fine systems must align with local laws and regulations. Defining legal frameworks for automated enforcement and ensuring due process for alleged violators can be complex.</a:t>
            </a:r>
            <a:endParaRPr lang="en-IN" sz="1600" dirty="0">
              <a:latin typeface="+mj-lt"/>
            </a:endParaRPr>
          </a:p>
        </p:txBody>
      </p:sp>
    </p:spTree>
    <p:extLst>
      <p:ext uri="{BB962C8B-B14F-4D97-AF65-F5344CB8AC3E}">
        <p14:creationId xmlns:p14="http://schemas.microsoft.com/office/powerpoint/2010/main" val="693885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4B59D-05EA-2F51-0CEB-EF56F4DD73C7}"/>
              </a:ext>
            </a:extLst>
          </p:cNvPr>
          <p:cNvSpPr>
            <a:spLocks noGrp="1"/>
          </p:cNvSpPr>
          <p:nvPr>
            <p:ph type="title"/>
          </p:nvPr>
        </p:nvSpPr>
        <p:spPr>
          <a:xfrm>
            <a:off x="685801" y="191588"/>
            <a:ext cx="10131425" cy="1456267"/>
          </a:xfrm>
        </p:spPr>
        <p:txBody>
          <a:bodyPr/>
          <a:lstStyle/>
          <a:p>
            <a:pPr algn="ctr"/>
            <a:r>
              <a:rPr lang="en-US" sz="3600" dirty="0">
                <a:latin typeface="Arial Black" panose="020B0A04020102020204" pitchFamily="34" charset="0"/>
              </a:rPr>
              <a:t>Rejected projects due to disadvantages and complexities</a:t>
            </a:r>
            <a:endParaRPr lang="en-IN" dirty="0"/>
          </a:p>
        </p:txBody>
      </p:sp>
      <p:sp>
        <p:nvSpPr>
          <p:cNvPr id="3" name="Content Placeholder 2">
            <a:extLst>
              <a:ext uri="{FF2B5EF4-FFF2-40B4-BE49-F238E27FC236}">
                <a16:creationId xmlns:a16="http://schemas.microsoft.com/office/drawing/2014/main" id="{6AFF05B8-3E8B-F2B3-723E-EFADC49E815B}"/>
              </a:ext>
            </a:extLst>
          </p:cNvPr>
          <p:cNvSpPr>
            <a:spLocks noGrp="1"/>
          </p:cNvSpPr>
          <p:nvPr>
            <p:ph idx="1"/>
          </p:nvPr>
        </p:nvSpPr>
        <p:spPr>
          <a:xfrm>
            <a:off x="685801" y="1743649"/>
            <a:ext cx="10131425" cy="4715933"/>
          </a:xfrm>
        </p:spPr>
        <p:txBody>
          <a:bodyPr>
            <a:noAutofit/>
          </a:bodyPr>
          <a:lstStyle/>
          <a:p>
            <a:r>
              <a:rPr lang="en-US" sz="1600" dirty="0">
                <a:latin typeface="+mj-lt"/>
              </a:rPr>
              <a:t>While a project involving </a:t>
            </a:r>
            <a:r>
              <a:rPr lang="en-US" sz="1600" b="1" u="sng" dirty="0">
                <a:latin typeface="+mj-lt"/>
              </a:rPr>
              <a:t>“Face recognition and license  recognition systems in cars ignition”  </a:t>
            </a:r>
            <a:r>
              <a:rPr lang="en-US" sz="1600" dirty="0">
                <a:latin typeface="+mj-lt"/>
              </a:rPr>
              <a:t>can be exciting and valuable, there are certain challenges and considerations that might make us reconsider. Here are some reasons why we have to think twice before selecting this project:</a:t>
            </a:r>
          </a:p>
          <a:p>
            <a:r>
              <a:rPr lang="en-US" sz="1600" dirty="0">
                <a:latin typeface="+mj-lt"/>
              </a:rPr>
              <a:t>Complexity: Building a face recognition and license  recognition system can be technically challenging, especially if we're new to computer vision and machine learning. It may require a deep understanding of these fields and substantial development time.</a:t>
            </a:r>
          </a:p>
          <a:p>
            <a:r>
              <a:rPr lang="en-US" sz="1600" dirty="0">
                <a:latin typeface="+mj-lt"/>
              </a:rPr>
              <a:t>Resource Requirements: Developing such a system can be resource-intensive in terms of computing power, data, and time. We may need access to powerful hardware, large datasets, and software tools, which can be costly.</a:t>
            </a:r>
          </a:p>
          <a:p>
            <a:r>
              <a:rPr lang="en-US" sz="1600" dirty="0">
                <a:latin typeface="+mj-lt"/>
              </a:rPr>
              <a:t>Privacy Concerns: Face recognition systems raise significant privacy concerns, as they involve capturing and processing personal data without consent. Ethical considerations and legal regulations may restrict or complicate your project.</a:t>
            </a:r>
          </a:p>
          <a:p>
            <a:r>
              <a:rPr lang="en-US" sz="1600" dirty="0">
                <a:latin typeface="+mj-lt"/>
              </a:rPr>
              <a:t>Accuracy and Reliability: Achieving high accuracy and reliability in face recognition and license  recognition can be challenging, especially in real-world conditions with variations in lighting, angle, and quality of images.</a:t>
            </a:r>
          </a:p>
          <a:p>
            <a:r>
              <a:rPr lang="en-US" sz="1600" dirty="0">
                <a:latin typeface="+mj-lt"/>
              </a:rPr>
              <a:t>Data Availability: Acquiring labeled data for training and testing your models can be difficult, especially for license  recognition, which may require access to a wide range of license plate types and formats.</a:t>
            </a:r>
          </a:p>
          <a:p>
            <a:r>
              <a:rPr lang="en-US" sz="1600" dirty="0">
                <a:latin typeface="+mj-lt"/>
              </a:rPr>
              <a:t>Legal and Ethical Issues: The use of such systems in vehicles may raise legal and ethical questions, such as concerns about surveillance, data security, and data ownership</a:t>
            </a:r>
            <a:r>
              <a:rPr lang="en-US" sz="1600" dirty="0"/>
              <a:t>.</a:t>
            </a:r>
            <a:endParaRPr lang="en-IN" sz="1600" dirty="0"/>
          </a:p>
        </p:txBody>
      </p:sp>
    </p:spTree>
    <p:extLst>
      <p:ext uri="{BB962C8B-B14F-4D97-AF65-F5344CB8AC3E}">
        <p14:creationId xmlns:p14="http://schemas.microsoft.com/office/powerpoint/2010/main" val="41197609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62356-71C5-A0A0-0761-A7BC5E3A68EF}"/>
              </a:ext>
            </a:extLst>
          </p:cNvPr>
          <p:cNvSpPr>
            <a:spLocks noGrp="1"/>
          </p:cNvSpPr>
          <p:nvPr>
            <p:ph type="title"/>
          </p:nvPr>
        </p:nvSpPr>
        <p:spPr>
          <a:xfrm>
            <a:off x="607424" y="2700866"/>
            <a:ext cx="10131425" cy="1456267"/>
          </a:xfrm>
        </p:spPr>
        <p:txBody>
          <a:bodyPr/>
          <a:lstStyle/>
          <a:p>
            <a:r>
              <a:rPr lang="en-US" dirty="0">
                <a:latin typeface="Arial" panose="020B0604020202020204" pitchFamily="34" charset="0"/>
                <a:cs typeface="Arial" panose="020B0604020202020204" pitchFamily="34" charset="0"/>
              </a:rPr>
              <a:t>                            </a:t>
            </a:r>
            <a:r>
              <a:rPr lang="en-US" dirty="0">
                <a:latin typeface="Arial Black" panose="020B0A04020102020204" pitchFamily="34" charset="0"/>
                <a:cs typeface="Arial" panose="020B0604020202020204" pitchFamily="34" charset="0"/>
              </a:rPr>
              <a:t>Thank you!</a:t>
            </a:r>
            <a:endParaRPr lang="en-IN" dirty="0">
              <a:latin typeface="Arial Black" panose="020B0A040201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32B5EE8-38CE-1E5A-29C6-6BB1216A8936}"/>
              </a:ext>
            </a:extLst>
          </p:cNvPr>
          <p:cNvSpPr>
            <a:spLocks noGrp="1"/>
          </p:cNvSpPr>
          <p:nvPr>
            <p:ph idx="1"/>
          </p:nvPr>
        </p:nvSpPr>
        <p:spPr/>
        <p:txBody>
          <a:bodyPr/>
          <a:lstStyle/>
          <a:p>
            <a:pPr marL="0" indent="0">
              <a:buNone/>
            </a:pPr>
            <a:r>
              <a:rPr lang="en-US" dirty="0"/>
              <a:t> </a:t>
            </a:r>
            <a:endParaRPr lang="en-IN" dirty="0"/>
          </a:p>
        </p:txBody>
      </p:sp>
    </p:spTree>
    <p:extLst>
      <p:ext uri="{BB962C8B-B14F-4D97-AF65-F5344CB8AC3E}">
        <p14:creationId xmlns:p14="http://schemas.microsoft.com/office/powerpoint/2010/main" val="206624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9A687-5A89-080C-FD54-DAC9FEB89263}"/>
              </a:ext>
            </a:extLst>
          </p:cNvPr>
          <p:cNvSpPr>
            <a:spLocks noGrp="1"/>
          </p:cNvSpPr>
          <p:nvPr>
            <p:ph type="title"/>
          </p:nvPr>
        </p:nvSpPr>
        <p:spPr>
          <a:xfrm>
            <a:off x="685801" y="130630"/>
            <a:ext cx="10131425" cy="1071153"/>
          </a:xfrm>
        </p:spPr>
        <p:txBody>
          <a:bodyPr/>
          <a:lstStyle/>
          <a:p>
            <a:r>
              <a:rPr lang="en-US" dirty="0">
                <a:latin typeface="Arial" panose="020B0604020202020204" pitchFamily="34" charset="0"/>
                <a:cs typeface="Arial" panose="020B0604020202020204" pitchFamily="34" charset="0"/>
              </a:rPr>
              <a:t>                             </a:t>
            </a:r>
            <a:r>
              <a:rPr lang="en-US" dirty="0">
                <a:latin typeface="Arial Black" panose="020B0A04020102020204" pitchFamily="34" charset="0"/>
                <a:cs typeface="Arial" panose="020B0604020202020204" pitchFamily="34" charset="0"/>
              </a:rPr>
              <a:t>ABSTRACT</a:t>
            </a:r>
            <a:endParaRPr lang="en-IN" dirty="0">
              <a:latin typeface="Arial Black" panose="020B0A040201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4ED0BAB-884B-097E-D2EF-30CDF3C6AA40}"/>
              </a:ext>
            </a:extLst>
          </p:cNvPr>
          <p:cNvSpPr>
            <a:spLocks noGrp="1"/>
          </p:cNvSpPr>
          <p:nvPr>
            <p:ph idx="1"/>
          </p:nvPr>
        </p:nvSpPr>
        <p:spPr>
          <a:xfrm>
            <a:off x="685801" y="1201783"/>
            <a:ext cx="10131425" cy="5416731"/>
          </a:xfrm>
        </p:spPr>
        <p:txBody>
          <a:bodyPr>
            <a:normAutofit/>
          </a:bodyPr>
          <a:lstStyle/>
          <a:p>
            <a:r>
              <a:rPr lang="en-US" sz="1800" dirty="0">
                <a:latin typeface="Calibri" panose="020F0502020204030204" pitchFamily="34" charset="0"/>
                <a:ea typeface="Calibri" panose="020F0502020204030204" pitchFamily="34" charset="0"/>
                <a:cs typeface="Calibri" panose="020F0502020204030204" pitchFamily="34" charset="0"/>
              </a:rPr>
              <a:t>Our project introduces an innovative solution to combat non-payment issues in the electric grid sector. Through smart sensor technology and a user-friendly website interface, we automate monitoring, billing, and grid cutoff processes.</a:t>
            </a:r>
          </a:p>
          <a:p>
            <a:r>
              <a:rPr lang="en-US" sz="1800" dirty="0">
                <a:latin typeface="Calibri" panose="020F0502020204030204" pitchFamily="34" charset="0"/>
                <a:ea typeface="Calibri" panose="020F0502020204030204" pitchFamily="34" charset="0"/>
                <a:cs typeface="Calibri" panose="020F0502020204030204" pitchFamily="34" charset="0"/>
              </a:rPr>
              <a:t> The system aims to reduce non-payment rates, enhance grid efficiency, and improve customer experience while ensuring data security and scalability. This project promises increased revenue and better energy distribution.</a:t>
            </a:r>
          </a:p>
          <a:p>
            <a:r>
              <a:rPr lang="en-US" sz="1800" dirty="0">
                <a:latin typeface="Calibri" panose="020F0502020204030204" pitchFamily="34" charset="0"/>
                <a:ea typeface="Calibri" panose="020F0502020204030204" pitchFamily="34" charset="0"/>
                <a:cs typeface="Calibri" panose="020F0502020204030204" pitchFamily="34" charset="0"/>
              </a:rPr>
              <a:t>In an era marked by technological advancement and evolving energy demands, the power distribution sector faces an enduring challenge: non-payment by consumers. Non-payment not only poses financial hurdles for utility providers but also disrupts the equitable distribution of electricity resources. In response to this persistent issue, we embark on a transformative journey – the development of an Automated Electric Grid Cutoff System for Non-Paid Customers.</a:t>
            </a:r>
          </a:p>
          <a:p>
            <a:r>
              <a:rPr lang="en-US" sz="1900" dirty="0">
                <a:latin typeface="Calibri" panose="020F0502020204030204" pitchFamily="34" charset="0"/>
                <a:ea typeface="Calibri" panose="020F0502020204030204" pitchFamily="34" charset="0"/>
                <a:cs typeface="Calibri" panose="020F0502020204030204" pitchFamily="34" charset="0"/>
              </a:rPr>
              <a:t>Our project is a forward-thinking solution aimed at revolutionizing the energy distribution landscape. At its core, it marries cutting-edge sensor technology with an intuitive web-based interface to automate the monitoring, billing, and grid cutoff processes. This automation is designed to foster efficiency, fairness, and accountability within the energy sector.</a:t>
            </a:r>
            <a:endParaRPr lang="en-IN" sz="1900" dirty="0">
              <a:latin typeface="Calibri" panose="020F0502020204030204" pitchFamily="34" charset="0"/>
              <a:ea typeface="Calibri" panose="020F0502020204030204" pitchFamily="34" charset="0"/>
              <a:cs typeface="Calibri" panose="020F0502020204030204" pitchFamily="34" charset="0"/>
            </a:endParaRPr>
          </a:p>
          <a:p>
            <a:endParaRPr lang="en-IN" sz="1800" dirty="0"/>
          </a:p>
        </p:txBody>
      </p:sp>
    </p:spTree>
    <p:extLst>
      <p:ext uri="{BB962C8B-B14F-4D97-AF65-F5344CB8AC3E}">
        <p14:creationId xmlns:p14="http://schemas.microsoft.com/office/powerpoint/2010/main" val="434916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1B074-E7C7-19B8-1FBC-173F5FB54D82}"/>
              </a:ext>
            </a:extLst>
          </p:cNvPr>
          <p:cNvSpPr>
            <a:spLocks noGrp="1"/>
          </p:cNvSpPr>
          <p:nvPr>
            <p:ph type="title"/>
          </p:nvPr>
        </p:nvSpPr>
        <p:spPr>
          <a:xfrm>
            <a:off x="685801" y="172237"/>
            <a:ext cx="10131425" cy="894564"/>
          </a:xfrm>
        </p:spPr>
        <p:txBody>
          <a:bodyPr/>
          <a:lstStyle/>
          <a:p>
            <a:pPr algn="ctr"/>
            <a:r>
              <a:rPr lang="en-US" dirty="0">
                <a:latin typeface="Arial Black" panose="020B0A04020102020204" pitchFamily="34" charset="0"/>
              </a:rPr>
              <a:t>objectives</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917D5E8D-3EA1-5E5A-2833-C812BA906E13}"/>
              </a:ext>
            </a:extLst>
          </p:cNvPr>
          <p:cNvSpPr>
            <a:spLocks noGrp="1"/>
          </p:cNvSpPr>
          <p:nvPr>
            <p:ph idx="1"/>
          </p:nvPr>
        </p:nvSpPr>
        <p:spPr>
          <a:xfrm>
            <a:off x="685801" y="1001487"/>
            <a:ext cx="10131425" cy="5556068"/>
          </a:xfrm>
        </p:spPr>
        <p:txBody>
          <a:bodyPr>
            <a:noAutofit/>
          </a:bodyPr>
          <a:lstStyle/>
          <a:p>
            <a:r>
              <a:rPr lang="en-US" b="1" u="sng" dirty="0">
                <a:latin typeface="+mj-lt"/>
              </a:rPr>
              <a:t>Improved Revenue Collection</a:t>
            </a:r>
            <a:r>
              <a:rPr lang="en-US" dirty="0">
                <a:latin typeface="+mj-lt"/>
              </a:rPr>
              <a:t>: Develop an automated system to identify and prioritize non-paid customers. Implement an efficient cutoff process to minimize revenue loss due to unpaid bills. Streamline billing and disconnection procedures to enhance overall revenue collection.</a:t>
            </a:r>
          </a:p>
          <a:p>
            <a:r>
              <a:rPr lang="en-US" b="1" u="sng" dirty="0">
                <a:latin typeface="+mj-lt"/>
              </a:rPr>
              <a:t>Enhanced Operational Effic</a:t>
            </a:r>
            <a:r>
              <a:rPr lang="en-US" b="1" dirty="0">
                <a:latin typeface="+mj-lt"/>
              </a:rPr>
              <a:t>iency</a:t>
            </a:r>
            <a:r>
              <a:rPr lang="en-US" dirty="0">
                <a:latin typeface="+mj-lt"/>
              </a:rPr>
              <a:t>: Automate the grid cutoff process, reducing the need for manual interventions. Minimize downtime during cutoff operations to maintain the quality and reliability of electric services. Optimize resource allocation for disconnection activities, reducing operational costs.</a:t>
            </a:r>
          </a:p>
          <a:p>
            <a:r>
              <a:rPr lang="en-US" b="1" u="sng" dirty="0">
                <a:latin typeface="+mj-lt"/>
              </a:rPr>
              <a:t>Real-time Monitoring and Reporting</a:t>
            </a:r>
            <a:r>
              <a:rPr lang="en-US" dirty="0">
                <a:latin typeface="+mj-lt"/>
              </a:rPr>
              <a:t>: Implement a system for real-time monitoring of payment statuses and compliance. Generate automated reports and alerts to utility personnel regarding non-paid accounts and disconnection activities.</a:t>
            </a:r>
          </a:p>
          <a:p>
            <a:r>
              <a:rPr lang="en-US" b="1" u="sng" dirty="0">
                <a:latin typeface="+mj-lt"/>
              </a:rPr>
              <a:t>Customer Engagement and Communication</a:t>
            </a:r>
            <a:r>
              <a:rPr lang="en-US" dirty="0">
                <a:latin typeface="+mj-lt"/>
              </a:rPr>
              <a:t>: Develop a communication strategy to inform customers about payment deadlines, impending disconnections, and reconnection procedures. Facilitate communication channels for customers to address payment issues and seek assistance.</a:t>
            </a:r>
          </a:p>
          <a:p>
            <a:r>
              <a:rPr lang="en-US" b="1" u="sng" dirty="0">
                <a:latin typeface="+mj-lt"/>
              </a:rPr>
              <a:t>Sustainability and Environmental Impact</a:t>
            </a:r>
            <a:r>
              <a:rPr lang="en-US" dirty="0">
                <a:latin typeface="+mj-lt"/>
              </a:rPr>
              <a:t>: Optimize the disconnection process to minimize environmental impact, such as reducing unnecessary power fluctuations. Promote sustainability by encouraging timely payments and responsible energy consumption.</a:t>
            </a:r>
          </a:p>
        </p:txBody>
      </p:sp>
    </p:spTree>
    <p:extLst>
      <p:ext uri="{BB962C8B-B14F-4D97-AF65-F5344CB8AC3E}">
        <p14:creationId xmlns:p14="http://schemas.microsoft.com/office/powerpoint/2010/main" val="3524773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736C2-8DE9-FCCD-0B21-09FF5DD64B0C}"/>
              </a:ext>
            </a:extLst>
          </p:cNvPr>
          <p:cNvSpPr>
            <a:spLocks noGrp="1"/>
          </p:cNvSpPr>
          <p:nvPr>
            <p:ph type="title"/>
          </p:nvPr>
        </p:nvSpPr>
        <p:spPr/>
        <p:txBody>
          <a:bodyPr/>
          <a:lstStyle/>
          <a:p>
            <a:pPr algn="ctr"/>
            <a:r>
              <a:rPr lang="en-US" dirty="0">
                <a:latin typeface="Arial Black" panose="020B0A04020102020204" pitchFamily="34" charset="0"/>
              </a:rPr>
              <a:t>Problem statement</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2B784414-C8DB-7D49-D46E-51AAE8D7598D}"/>
              </a:ext>
            </a:extLst>
          </p:cNvPr>
          <p:cNvSpPr>
            <a:spLocks noGrp="1"/>
          </p:cNvSpPr>
          <p:nvPr>
            <p:ph idx="1"/>
          </p:nvPr>
        </p:nvSpPr>
        <p:spPr>
          <a:xfrm>
            <a:off x="685801" y="1793725"/>
            <a:ext cx="10131425" cy="2839236"/>
          </a:xfrm>
        </p:spPr>
        <p:txBody>
          <a:bodyPr>
            <a:normAutofit/>
          </a:bodyPr>
          <a:lstStyle/>
          <a:p>
            <a:r>
              <a:rPr lang="en-US" sz="2000" dirty="0"/>
              <a:t>“In the utility industry, there exists a significant problem concerning non-payment of electricity bills and electricity theft by customers. This issue results in  such as revenue loss, grid instability, and unfair cost distribution. Current manual methods of addressing non-payment and electricity theft are  the limitations and inefficiencies of existing methods, such as time-consuming and resource-intensive. To overcome these challenges and ensure the reliability of the electric grid while maintaining fairness in cost distribution, there is a critical need for the development and implementation of an automated electric grid cutoff system for non-paid customers.”</a:t>
            </a:r>
            <a:endParaRPr lang="en-IN" sz="2000" dirty="0"/>
          </a:p>
        </p:txBody>
      </p:sp>
    </p:spTree>
    <p:extLst>
      <p:ext uri="{BB962C8B-B14F-4D97-AF65-F5344CB8AC3E}">
        <p14:creationId xmlns:p14="http://schemas.microsoft.com/office/powerpoint/2010/main" val="1547288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CE9D4-54E4-F684-DC59-92BF7F8CFC20}"/>
              </a:ext>
            </a:extLst>
          </p:cNvPr>
          <p:cNvSpPr>
            <a:spLocks noGrp="1"/>
          </p:cNvSpPr>
          <p:nvPr>
            <p:ph type="title"/>
          </p:nvPr>
        </p:nvSpPr>
        <p:spPr>
          <a:xfrm>
            <a:off x="685801" y="783771"/>
            <a:ext cx="10131425" cy="1245326"/>
          </a:xfrm>
        </p:spPr>
        <p:txBody>
          <a:bodyPr/>
          <a:lstStyle/>
          <a:p>
            <a:pPr algn="ctr"/>
            <a:r>
              <a:rPr lang="en-US" dirty="0">
                <a:latin typeface="Arial" panose="020B0604020202020204" pitchFamily="34" charset="0"/>
                <a:cs typeface="Arial" panose="020B0604020202020204" pitchFamily="34" charset="0"/>
              </a:rPr>
              <a:t>            </a:t>
            </a:r>
            <a:r>
              <a:rPr lang="en-US" dirty="0">
                <a:latin typeface="Arial Black" panose="020B0A04020102020204" pitchFamily="34" charset="0"/>
                <a:cs typeface="Arial" panose="020B0604020202020204" pitchFamily="34" charset="0"/>
              </a:rPr>
              <a:t>Literature survey</a:t>
            </a:r>
            <a:endParaRPr lang="en-IN" dirty="0">
              <a:latin typeface="Arial Black" panose="020B0A040201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5775091-F480-6592-516D-E8B68A4B5D99}"/>
              </a:ext>
            </a:extLst>
          </p:cNvPr>
          <p:cNvSpPr>
            <a:spLocks noGrp="1"/>
          </p:cNvSpPr>
          <p:nvPr>
            <p:ph idx="1"/>
          </p:nvPr>
        </p:nvSpPr>
        <p:spPr>
          <a:xfrm>
            <a:off x="685801" y="1715589"/>
            <a:ext cx="10820398" cy="4467497"/>
          </a:xfrm>
        </p:spPr>
        <p:txBody>
          <a:bodyPr>
            <a:normAutofit/>
          </a:bodyPr>
          <a:lstStyle/>
          <a:p>
            <a:r>
              <a:rPr lang="en-US" dirty="0">
                <a:latin typeface="Calibri" panose="020F0502020204030204" pitchFamily="34" charset="0"/>
                <a:ea typeface="Calibri" panose="020F0502020204030204" pitchFamily="34" charset="0"/>
                <a:cs typeface="Calibri" panose="020F0502020204030204" pitchFamily="34" charset="0"/>
              </a:rPr>
              <a:t>This literature review on automated electric grid cutoff systems and related technologies reveals the historical development of these systems, stemming from early efforts to manage and control electricity distribution and metering. In the early 1990s, technological advancements ushered in sophisticated metering infrastructure capable of recording detailed usage data (Federal Energy Regulatory Commission, 2006). This period also saw the inception of the "smart grid" concept, emphasizing the utilization of information technology to enhance grid reliability and capacity (Vu et al., 1997). Gustavsson's 1999 research underscored the pivotal role of communication technology in enabling forthcoming value-added services.</a:t>
            </a:r>
          </a:p>
          <a:p>
            <a:r>
              <a:rPr lang="en-US" dirty="0">
                <a:latin typeface="Calibri" panose="020F0502020204030204" pitchFamily="34" charset="0"/>
                <a:ea typeface="Calibri" panose="020F0502020204030204" pitchFamily="34" charset="0"/>
                <a:cs typeface="Calibri" panose="020F0502020204030204" pitchFamily="34" charset="0"/>
              </a:rPr>
              <a:t>Furthermore, the fusion of energy market liberalization and communication technology was identified as a driver for innovative business models (Gustavsson, 1999). In the year 2000, the </a:t>
            </a:r>
            <a:r>
              <a:rPr lang="en-US" dirty="0" err="1">
                <a:latin typeface="Calibri" panose="020F0502020204030204" pitchFamily="34" charset="0"/>
                <a:ea typeface="Calibri" panose="020F0502020204030204" pitchFamily="34" charset="0"/>
                <a:cs typeface="Calibri" panose="020F0502020204030204" pitchFamily="34" charset="0"/>
              </a:rPr>
              <a:t>Telegestore</a:t>
            </a:r>
            <a:r>
              <a:rPr lang="en-US" dirty="0">
                <a:latin typeface="Calibri" panose="020F0502020204030204" pitchFamily="34" charset="0"/>
                <a:ea typeface="Calibri" panose="020F0502020204030204" pitchFamily="34" charset="0"/>
                <a:cs typeface="Calibri" panose="020F0502020204030204" pitchFamily="34" charset="0"/>
              </a:rPr>
              <a:t> Project in Italy achieved a significant milestone by connecting a substantial number of households, approximately 27 million, with smart meters via low-bandwidth power line connections. This literature survey highlights the interconnectedness of technological advancements, market dynamics, and the evolution of automated grid cutoff systems.</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18269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7815B-9627-062B-0E38-77BC10575629}"/>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                    </a:t>
            </a:r>
            <a:r>
              <a:rPr lang="en-US" dirty="0">
                <a:latin typeface="Arial Black" panose="020B0A04020102020204" pitchFamily="34" charset="0"/>
                <a:cs typeface="Arial" panose="020B0604020202020204" pitchFamily="34" charset="0"/>
              </a:rPr>
              <a:t>Literature survey</a:t>
            </a:r>
            <a:endParaRPr lang="en-IN" dirty="0">
              <a:latin typeface="Arial Black" panose="020B0A040201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74284CE6-B950-EAD7-A892-C00533CD18ED}"/>
              </a:ext>
            </a:extLst>
          </p:cNvPr>
          <p:cNvSpPr>
            <a:spLocks noGrp="1"/>
          </p:cNvSpPr>
          <p:nvPr>
            <p:ph idx="1"/>
          </p:nvPr>
        </p:nvSpPr>
        <p:spPr>
          <a:xfrm>
            <a:off x="685801" y="2142067"/>
            <a:ext cx="10826930" cy="3649133"/>
          </a:xfrm>
        </p:spPr>
        <p:txBody>
          <a:bodyPr>
            <a:normAutofit/>
          </a:bodyPr>
          <a:lstStyle/>
          <a:p>
            <a:r>
              <a:rPr lang="en-US" dirty="0">
                <a:latin typeface="+mj-lt"/>
              </a:rPr>
              <a:t>A novel power theft detection algorithm for low voltage distribution network" (IECON 2017): This paper presents a novel algorithm for identifying power theft in low voltage distribution networks. It involves injecting a low magnitude high-frequency signal into the distribution line to detect power theft incidents where unauthorized individuals tap into the lines.</a:t>
            </a:r>
          </a:p>
          <a:p>
            <a:r>
              <a:rPr lang="en-US" dirty="0">
                <a:latin typeface="+mj-lt"/>
              </a:rPr>
              <a:t>"Smart Power Theft Detection System" (</a:t>
            </a:r>
            <a:r>
              <a:rPr lang="en-US" dirty="0" err="1">
                <a:latin typeface="+mj-lt"/>
              </a:rPr>
              <a:t>DevIC</a:t>
            </a:r>
            <a:r>
              <a:rPr lang="en-US" dirty="0">
                <a:latin typeface="+mj-lt"/>
              </a:rPr>
              <a:t> 2019): This paper discusses a power theft detection system that detects theft by tapping into the power lines. It also communicates with the relevant authorities using a GSM module and provides the location of the area where power theft is occurring. This system seems to integrate both detection and reporting capabilities.</a:t>
            </a:r>
          </a:p>
          <a:p>
            <a:r>
              <a:rPr lang="en-US" dirty="0">
                <a:latin typeface="+mj-lt"/>
              </a:rPr>
              <a:t>"Power Theft Identification System Using IoT" (ICACCS 2019): This paper introduces a power theft identification system that utilizes IoT (Internet of Things) technology. It employs a Raspberry Pi-based system to identify power theft by monitoring voltage levels and current. When the voltage levels exceed a predefined threshold, it triggers the identification of power theft incidents.</a:t>
            </a:r>
            <a:endParaRPr lang="en-IN" dirty="0">
              <a:latin typeface="+mj-lt"/>
            </a:endParaRPr>
          </a:p>
        </p:txBody>
      </p:sp>
    </p:spTree>
    <p:extLst>
      <p:ext uri="{BB962C8B-B14F-4D97-AF65-F5344CB8AC3E}">
        <p14:creationId xmlns:p14="http://schemas.microsoft.com/office/powerpoint/2010/main" val="3378797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AD1E3-BC0F-BD04-D1CB-D29C14500AEE}"/>
              </a:ext>
            </a:extLst>
          </p:cNvPr>
          <p:cNvSpPr>
            <a:spLocks noGrp="1"/>
          </p:cNvSpPr>
          <p:nvPr>
            <p:ph type="title"/>
          </p:nvPr>
        </p:nvSpPr>
        <p:spPr>
          <a:xfrm>
            <a:off x="1451578" y="342420"/>
            <a:ext cx="9603275" cy="1049235"/>
          </a:xfrm>
        </p:spPr>
        <p:txBody>
          <a:bodyPr>
            <a:normAutofit fontScale="90000"/>
          </a:bodyPr>
          <a:lstStyle/>
          <a:p>
            <a:pPr algn="ctr"/>
            <a:r>
              <a:rPr lang="en-US" dirty="0"/>
              <a:t>    </a:t>
            </a:r>
            <a:r>
              <a:rPr lang="en-US" dirty="0">
                <a:latin typeface="Arial Black" panose="020B0A04020102020204" pitchFamily="34" charset="0"/>
                <a:cs typeface="Arial" panose="020B0604020202020204" pitchFamily="34" charset="0"/>
              </a:rPr>
              <a:t>Reasons to select this project</a:t>
            </a:r>
            <a:endParaRPr lang="en-IN" dirty="0">
              <a:latin typeface="Arial Black" panose="020B0A040201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763B3D62-4001-B034-8ED4-DD47CADC6AAB}"/>
              </a:ext>
            </a:extLst>
          </p:cNvPr>
          <p:cNvSpPr>
            <a:spLocks noGrp="1"/>
          </p:cNvSpPr>
          <p:nvPr>
            <p:ph idx="1"/>
          </p:nvPr>
        </p:nvSpPr>
        <p:spPr>
          <a:xfrm>
            <a:off x="919119" y="1227907"/>
            <a:ext cx="10353762" cy="4791283"/>
          </a:xfrm>
        </p:spPr>
        <p:txBody>
          <a:bodyPr>
            <a:normAutofit fontScale="92500" lnSpcReduction="10000"/>
          </a:bodyPr>
          <a:lstStyle/>
          <a:p>
            <a:pPr marL="0" indent="0">
              <a:buNone/>
            </a:pPr>
            <a:r>
              <a:rPr lang="en-US" dirty="0"/>
              <a:t> </a:t>
            </a:r>
          </a:p>
          <a:p>
            <a:pPr marL="0" indent="0">
              <a:buNone/>
            </a:pPr>
            <a:r>
              <a:rPr lang="en-US" sz="1900" b="1" u="sng" dirty="0">
                <a:latin typeface="Calibri Light" panose="020F0302020204030204" pitchFamily="34" charset="0"/>
                <a:ea typeface="Calibri Light" panose="020F0302020204030204" pitchFamily="34" charset="0"/>
                <a:cs typeface="Calibri Light" panose="020F0302020204030204" pitchFamily="34" charset="0"/>
              </a:rPr>
              <a:t>Social Impact</a:t>
            </a:r>
            <a:r>
              <a:rPr lang="en-US" sz="1900" dirty="0">
                <a:latin typeface="Calibri Light" panose="020F0302020204030204" pitchFamily="34" charset="0"/>
                <a:ea typeface="Calibri Light" panose="020F0302020204030204" pitchFamily="34" charset="0"/>
                <a:cs typeface="Calibri Light" panose="020F0302020204030204" pitchFamily="34" charset="0"/>
              </a:rPr>
              <a:t>: Implementing an automated grid cutoff system can have a significant social impact by ensuring that electricity is fairly distributed and paid for. It can help prevent power theft and ensure that all customers are treated fairly.</a:t>
            </a:r>
          </a:p>
          <a:p>
            <a:pPr marL="0" indent="0">
              <a:buNone/>
            </a:pPr>
            <a:r>
              <a:rPr lang="en-US" sz="1900" b="1" u="sng" dirty="0">
                <a:latin typeface="Calibri Light" panose="020F0302020204030204" pitchFamily="34" charset="0"/>
                <a:ea typeface="Calibri Light" panose="020F0302020204030204" pitchFamily="34" charset="0"/>
                <a:cs typeface="Calibri Light" panose="020F0302020204030204" pitchFamily="34" charset="0"/>
              </a:rPr>
              <a:t>Cost Savings</a:t>
            </a:r>
            <a:r>
              <a:rPr lang="en-US" sz="1900" dirty="0">
                <a:latin typeface="Calibri Light" panose="020F0302020204030204" pitchFamily="34" charset="0"/>
                <a:ea typeface="Calibri Light" panose="020F0302020204030204" pitchFamily="34" charset="0"/>
                <a:cs typeface="Calibri Light" panose="020F0302020204030204" pitchFamily="34" charset="0"/>
              </a:rPr>
              <a:t>: By automating the grid cutoff process for non-paid customers, utility companies can potentially save on operational costs. Manual cutoffs and reconnections can be labor-intensive and costly.</a:t>
            </a:r>
          </a:p>
          <a:p>
            <a:pPr marL="0" indent="0">
              <a:buNone/>
            </a:pPr>
            <a:r>
              <a:rPr lang="en-US" sz="1900" b="1" u="sng" dirty="0">
                <a:latin typeface="Calibri Light" panose="020F0302020204030204" pitchFamily="34" charset="0"/>
                <a:ea typeface="Calibri Light" panose="020F0302020204030204" pitchFamily="34" charset="0"/>
                <a:cs typeface="Calibri Light" panose="020F0302020204030204" pitchFamily="34" charset="0"/>
              </a:rPr>
              <a:t>Efficiency</a:t>
            </a:r>
            <a:r>
              <a:rPr lang="en-US" sz="1900" dirty="0">
                <a:latin typeface="Calibri Light" panose="020F0302020204030204" pitchFamily="34" charset="0"/>
                <a:ea typeface="Calibri Light" panose="020F0302020204030204" pitchFamily="34" charset="0"/>
                <a:cs typeface="Calibri Light" panose="020F0302020204030204" pitchFamily="34" charset="0"/>
              </a:rPr>
              <a:t>: Automation can make the cutoff process more efficient. It can reduce the response time for disconnecting and reconnecting non-paid customers, improving overall grid management.</a:t>
            </a:r>
          </a:p>
          <a:p>
            <a:pPr marL="0" indent="0">
              <a:buNone/>
            </a:pPr>
            <a:r>
              <a:rPr lang="en-US" sz="1900" b="1" u="sng" dirty="0">
                <a:latin typeface="Calibri Light" panose="020F0302020204030204" pitchFamily="34" charset="0"/>
                <a:ea typeface="Calibri Light" panose="020F0302020204030204" pitchFamily="34" charset="0"/>
                <a:cs typeface="Calibri Light" panose="020F0302020204030204" pitchFamily="34" charset="0"/>
              </a:rPr>
              <a:t>Technology Integration</a:t>
            </a:r>
            <a:r>
              <a:rPr lang="en-US" sz="1900" dirty="0">
                <a:latin typeface="Calibri Light" panose="020F0302020204030204" pitchFamily="34" charset="0"/>
                <a:ea typeface="Calibri Light" panose="020F0302020204030204" pitchFamily="34" charset="0"/>
                <a:cs typeface="Calibri Light" panose="020F0302020204030204" pitchFamily="34" charset="0"/>
              </a:rPr>
              <a:t>: Implementing such a system requires the integration of technology, which can be a driver for innovation and modernization within the utility sector.</a:t>
            </a:r>
          </a:p>
          <a:p>
            <a:pPr marL="0" indent="0">
              <a:buNone/>
            </a:pPr>
            <a:r>
              <a:rPr lang="en-US" sz="1900" b="1" u="sng" dirty="0">
                <a:latin typeface="Calibri Light" panose="020F0302020204030204" pitchFamily="34" charset="0"/>
                <a:ea typeface="Calibri Light" panose="020F0302020204030204" pitchFamily="34" charset="0"/>
                <a:cs typeface="Calibri Light" panose="020F0302020204030204" pitchFamily="34" charset="0"/>
              </a:rPr>
              <a:t>Environmental Impact</a:t>
            </a:r>
            <a:r>
              <a:rPr lang="en-US" sz="1900" dirty="0">
                <a:latin typeface="Calibri Light" panose="020F0302020204030204" pitchFamily="34" charset="0"/>
                <a:ea typeface="Calibri Light" panose="020F0302020204030204" pitchFamily="34" charset="0"/>
                <a:cs typeface="Calibri Light" panose="020F0302020204030204" pitchFamily="34" charset="0"/>
              </a:rPr>
              <a:t>: Efficient grid management can also have positive environmental implications. By reducing energy theft and ensuring more efficient use of resources, there can be less wastage of electricity, which is environmentally friendly.</a:t>
            </a:r>
          </a:p>
          <a:p>
            <a:pPr marL="0" indent="0">
              <a:buNone/>
            </a:pPr>
            <a:r>
              <a:rPr lang="en-US" sz="1900" b="1" u="sng" dirty="0">
                <a:latin typeface="Calibri Light" panose="020F0302020204030204" pitchFamily="34" charset="0"/>
                <a:ea typeface="Calibri Light" panose="020F0302020204030204" pitchFamily="34" charset="0"/>
                <a:cs typeface="Calibri Light" panose="020F0302020204030204" pitchFamily="34" charset="0"/>
              </a:rPr>
              <a:t>Learning Experience</a:t>
            </a:r>
            <a:r>
              <a:rPr lang="en-US" sz="1900" dirty="0">
                <a:latin typeface="Calibri Light" panose="020F0302020204030204" pitchFamily="34" charset="0"/>
                <a:ea typeface="Calibri Light" panose="020F0302020204030204" pitchFamily="34" charset="0"/>
                <a:cs typeface="Calibri Light" panose="020F0302020204030204" pitchFamily="34" charset="0"/>
              </a:rPr>
              <a:t>: Developing and implementing an automated system like this can provide a valuable learning experience for those involved, including engineers, technicians, and project managers. It can also serve as a case study for future projects in the energy sector.</a:t>
            </a:r>
            <a:endParaRPr lang="en-IN" sz="1900"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086645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C2CED-3664-2509-E46E-7F933D5F2FA0}"/>
              </a:ext>
            </a:extLst>
          </p:cNvPr>
          <p:cNvSpPr>
            <a:spLocks noGrp="1"/>
          </p:cNvSpPr>
          <p:nvPr>
            <p:ph type="title"/>
          </p:nvPr>
        </p:nvSpPr>
        <p:spPr>
          <a:xfrm>
            <a:off x="685801" y="313510"/>
            <a:ext cx="10131425" cy="1097279"/>
          </a:xfrm>
        </p:spPr>
        <p:txBody>
          <a:bodyPr/>
          <a:lstStyle/>
          <a:p>
            <a:r>
              <a:rPr lang="en-US" dirty="0">
                <a:latin typeface="Arial" panose="020B0604020202020204" pitchFamily="34" charset="0"/>
                <a:cs typeface="Arial" panose="020B0604020202020204" pitchFamily="34" charset="0"/>
              </a:rPr>
              <a:t>                 </a:t>
            </a:r>
            <a:r>
              <a:rPr lang="en-US" dirty="0">
                <a:latin typeface="Arial Black" panose="020B0A04020102020204" pitchFamily="34" charset="0"/>
                <a:cs typeface="Arial" panose="020B0604020202020204" pitchFamily="34" charset="0"/>
              </a:rPr>
              <a:t>need for the project</a:t>
            </a:r>
            <a:endParaRPr lang="en-IN" dirty="0">
              <a:latin typeface="Arial Black" panose="020B0A040201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B9ACB2B-FF6D-6B27-D244-D8D9B3D4DFCA}"/>
              </a:ext>
            </a:extLst>
          </p:cNvPr>
          <p:cNvSpPr>
            <a:spLocks noGrp="1"/>
          </p:cNvSpPr>
          <p:nvPr>
            <p:ph idx="1"/>
          </p:nvPr>
        </p:nvSpPr>
        <p:spPr>
          <a:xfrm>
            <a:off x="685801" y="1410790"/>
            <a:ext cx="10131425" cy="4990010"/>
          </a:xfrm>
        </p:spPr>
        <p:txBody>
          <a:bodyPr>
            <a:normAutofit fontScale="85000" lnSpcReduction="20000"/>
          </a:bodyPr>
          <a:lstStyle/>
          <a:p>
            <a:pPr marL="0" indent="0">
              <a:buNone/>
            </a:pPr>
            <a:r>
              <a:rPr lang="en-US" b="1" u="sng" dirty="0">
                <a:latin typeface="+mj-lt"/>
              </a:rPr>
              <a:t>Revenue Loss Prevention</a:t>
            </a:r>
            <a:r>
              <a:rPr lang="en-US" dirty="0">
                <a:latin typeface="+mj-lt"/>
              </a:rPr>
              <a:t>: Utility companies rely on timely payment from customers to cover operational costs, maintain infrastructure, and invest in improvements. Non-payment by a significant number of customers results in substantial revenue loss, which can hinder the ability of these companies to provide reliable services.</a:t>
            </a:r>
          </a:p>
          <a:p>
            <a:pPr marL="0" indent="0">
              <a:buNone/>
            </a:pPr>
            <a:r>
              <a:rPr lang="en-US" b="1" u="sng" dirty="0">
                <a:latin typeface="+mj-lt"/>
              </a:rPr>
              <a:t>Fairness and Accountability</a:t>
            </a:r>
            <a:r>
              <a:rPr lang="en-US" dirty="0">
                <a:latin typeface="+mj-lt"/>
              </a:rPr>
              <a:t>: Non-payment of electricity bills and electricity theft can lead to an unfair distribution of costs. Paying customers may end up shouldering the financial burden of those who do not pay, leading to dissatisfaction and a lack of accountability within the system.</a:t>
            </a:r>
          </a:p>
          <a:p>
            <a:pPr marL="0" indent="0">
              <a:buNone/>
            </a:pPr>
            <a:r>
              <a:rPr lang="en-US" b="1" u="sng" dirty="0">
                <a:latin typeface="+mj-lt"/>
              </a:rPr>
              <a:t>Grid Stability</a:t>
            </a:r>
            <a:r>
              <a:rPr lang="en-US" dirty="0">
                <a:latin typeface="+mj-lt"/>
              </a:rPr>
              <a:t>: When non-payment and electricity theft are prevalent, utility companies may struggle to maintain the stability and reliability of the electric grid. Grid overloads, power outages, and equipment damage can occur, affecting all customers, including those who pay their bills.</a:t>
            </a:r>
          </a:p>
          <a:p>
            <a:pPr marL="0" indent="0">
              <a:buNone/>
            </a:pPr>
            <a:r>
              <a:rPr lang="en-US" b="1" u="sng" dirty="0">
                <a:latin typeface="+mj-lt"/>
              </a:rPr>
              <a:t>Operational Efficiency</a:t>
            </a:r>
            <a:r>
              <a:rPr lang="en-US" dirty="0">
                <a:latin typeface="+mj-lt"/>
              </a:rPr>
              <a:t>: Managing non-paid accounts and identifying electricity theft manually is resource-intensive and can be inefficient. An automated system can streamline these processes, reducing operational costs and freeing up resources for other critical tasks.</a:t>
            </a:r>
          </a:p>
          <a:p>
            <a:pPr marL="0" indent="0">
              <a:buNone/>
            </a:pPr>
            <a:r>
              <a:rPr lang="en-US" b="1" u="sng" dirty="0">
                <a:latin typeface="+mj-lt"/>
              </a:rPr>
              <a:t>Data-Driven Decision-Making</a:t>
            </a:r>
            <a:r>
              <a:rPr lang="en-US" dirty="0">
                <a:latin typeface="+mj-lt"/>
              </a:rPr>
              <a:t>: An automated system can provide real-time data and analytics on non-paid accounts and electricity consumption patterns. This data can be invaluable for making informed decisions about grid management, revenue collection, and resource allocation.</a:t>
            </a:r>
          </a:p>
          <a:p>
            <a:pPr marL="0" indent="0">
              <a:buNone/>
            </a:pPr>
            <a:r>
              <a:rPr lang="en-US" b="1" u="sng" dirty="0">
                <a:latin typeface="+mj-lt"/>
              </a:rPr>
              <a:t>Societal Impact</a:t>
            </a:r>
            <a:r>
              <a:rPr lang="en-US" dirty="0">
                <a:latin typeface="+mj-lt"/>
              </a:rPr>
              <a:t>: The project addresses a social issue by encouraging responsible energy consumption and discouraging illegal activities like electricity theft. It promotes ethical and responsible energy use.</a:t>
            </a:r>
          </a:p>
          <a:p>
            <a:pPr marL="0" indent="0">
              <a:buNone/>
            </a:pPr>
            <a:r>
              <a:rPr lang="en-US" b="1" u="sng" dirty="0">
                <a:latin typeface="+mj-lt"/>
              </a:rPr>
              <a:t>Environmental Considerations</a:t>
            </a:r>
            <a:r>
              <a:rPr lang="en-US" dirty="0">
                <a:latin typeface="+mj-lt"/>
              </a:rPr>
              <a:t>: Encouraging responsible energy use can indirectly contribute to environmental sustainability by reducing wasteful consumption and encouraging the adoption of energy-efficient technologies.</a:t>
            </a:r>
          </a:p>
          <a:p>
            <a:pPr marL="0" indent="0">
              <a:buNone/>
            </a:pPr>
            <a:r>
              <a:rPr lang="en-US" b="1" u="sng" dirty="0">
                <a:latin typeface="+mj-lt"/>
              </a:rPr>
              <a:t>Regulatory Compliance</a:t>
            </a:r>
            <a:r>
              <a:rPr lang="en-US" dirty="0">
                <a:latin typeface="+mj-lt"/>
              </a:rPr>
              <a:t>: In many regions, utility companies are required to maintain certain standards of revenue collection and grid management. An automated system can help companies comply with these regulations more effectively.</a:t>
            </a:r>
            <a:endParaRPr lang="en-IN" dirty="0">
              <a:latin typeface="+mj-lt"/>
            </a:endParaRPr>
          </a:p>
        </p:txBody>
      </p:sp>
    </p:spTree>
    <p:extLst>
      <p:ext uri="{BB962C8B-B14F-4D97-AF65-F5344CB8AC3E}">
        <p14:creationId xmlns:p14="http://schemas.microsoft.com/office/powerpoint/2010/main" val="3479866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6D971-1921-ED8D-2F61-067A8E4C064F}"/>
              </a:ext>
            </a:extLst>
          </p:cNvPr>
          <p:cNvSpPr>
            <a:spLocks noGrp="1"/>
          </p:cNvSpPr>
          <p:nvPr>
            <p:ph type="title"/>
          </p:nvPr>
        </p:nvSpPr>
        <p:spPr>
          <a:xfrm>
            <a:off x="685800" y="303090"/>
            <a:ext cx="10131425" cy="1158240"/>
          </a:xfrm>
        </p:spPr>
        <p:txBody>
          <a:bodyPr/>
          <a:lstStyle/>
          <a:p>
            <a:r>
              <a:rPr lang="en-US" dirty="0">
                <a:latin typeface="Arial" panose="020B0604020202020204" pitchFamily="34" charset="0"/>
                <a:cs typeface="Arial" panose="020B0604020202020204" pitchFamily="34" charset="0"/>
              </a:rPr>
              <a:t>                       </a:t>
            </a:r>
            <a:r>
              <a:rPr lang="en-US" dirty="0">
                <a:latin typeface="Arial Black" panose="020B0A04020102020204" pitchFamily="34" charset="0"/>
                <a:cs typeface="Arial" panose="020B0604020202020204" pitchFamily="34" charset="0"/>
              </a:rPr>
              <a:t>Block diagram</a:t>
            </a:r>
            <a:endParaRPr lang="en-IN" dirty="0">
              <a:latin typeface="Arial Black" panose="020B0A040201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64B32BA6-C80A-93C8-720E-5BF4F3B450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07467" y="1461330"/>
            <a:ext cx="5271266" cy="478706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Rectangle 3">
            <a:extLst>
              <a:ext uri="{FF2B5EF4-FFF2-40B4-BE49-F238E27FC236}">
                <a16:creationId xmlns:a16="http://schemas.microsoft.com/office/drawing/2014/main" id="{A8427F99-1DF3-876E-8A7A-BCE6DA07F1C0}"/>
              </a:ext>
            </a:extLst>
          </p:cNvPr>
          <p:cNvSpPr/>
          <p:nvPr/>
        </p:nvSpPr>
        <p:spPr>
          <a:xfrm>
            <a:off x="4040779" y="2619570"/>
            <a:ext cx="766354" cy="21942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ESP32</a:t>
            </a:r>
            <a:endParaRPr lang="en-IN" dirty="0"/>
          </a:p>
        </p:txBody>
      </p:sp>
    </p:spTree>
    <p:extLst>
      <p:ext uri="{BB962C8B-B14F-4D97-AF65-F5344CB8AC3E}">
        <p14:creationId xmlns:p14="http://schemas.microsoft.com/office/powerpoint/2010/main" val="34724843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460</TotalTime>
  <Words>2644</Words>
  <Application>Microsoft Office PowerPoint</Application>
  <PresentationFormat>Widescreen</PresentationFormat>
  <Paragraphs>92</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Arial Black</vt:lpstr>
      <vt:lpstr>Calibri</vt:lpstr>
      <vt:lpstr>Calibri Light</vt:lpstr>
      <vt:lpstr>Celestial</vt:lpstr>
      <vt:lpstr>        Automated Electric Grid Cutoff          System for Non-Paid Customer</vt:lpstr>
      <vt:lpstr>                             ABSTRACT</vt:lpstr>
      <vt:lpstr>objectives</vt:lpstr>
      <vt:lpstr>Problem statement</vt:lpstr>
      <vt:lpstr>            Literature survey</vt:lpstr>
      <vt:lpstr>                    Literature survey</vt:lpstr>
      <vt:lpstr>    Reasons to select this project</vt:lpstr>
      <vt:lpstr>                 need for the project</vt:lpstr>
      <vt:lpstr>                       Block diagram</vt:lpstr>
      <vt:lpstr>                            working</vt:lpstr>
      <vt:lpstr>Tentative price of components</vt:lpstr>
      <vt:lpstr>                    Industrial applications</vt:lpstr>
      <vt:lpstr>references</vt:lpstr>
      <vt:lpstr>Rejected projects due to disadvantages and complexities</vt:lpstr>
      <vt:lpstr>Rejected projects due to disadvantages and complexities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Automated Electric Grid Cutoff          System for Non-Paid Customer</dc:title>
  <dc:creator>Swaraj Deshmukh</dc:creator>
  <cp:lastModifiedBy>Swaraj Deshmukh</cp:lastModifiedBy>
  <cp:revision>4</cp:revision>
  <dcterms:created xsi:type="dcterms:W3CDTF">2023-09-30T12:52:31Z</dcterms:created>
  <dcterms:modified xsi:type="dcterms:W3CDTF">2023-10-06T15:38:42Z</dcterms:modified>
</cp:coreProperties>
</file>