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5" d="100"/>
          <a:sy n="95" d="100"/>
        </p:scale>
        <p:origin x="-206" y="240"/>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775119" y="3429000"/>
            <a:ext cx="6870861" cy="646331"/>
          </a:xfrm>
          <a:prstGeom prst="rect">
            <a:avLst/>
          </a:prstGeom>
          <a:noFill/>
        </p:spPr>
        <p:txBody>
          <a:bodyPr wrap="square" rtlCol="0">
            <a:spAutoFit/>
          </a:bodyPr>
          <a:lstStyle/>
          <a:p>
            <a:pPr algn="r"/>
            <a:r>
              <a:rPr lang="en-IN" sz="3600" dirty="0">
                <a:solidFill>
                  <a:schemeClr val="bg1"/>
                </a:solidFill>
              </a:rPr>
              <a:t>Multi-Class Animal </a:t>
            </a:r>
            <a:r>
              <a:rPr lang="en-IN" sz="3600" dirty="0" smtClean="0">
                <a:solidFill>
                  <a:schemeClr val="bg1"/>
                </a:solidFill>
              </a:rPr>
              <a:t>Classification</a:t>
            </a:r>
            <a:r>
              <a:rPr lang="en-US" sz="3600" b="1" dirty="0" smtClean="0">
                <a:solidFill>
                  <a:schemeClr val="bg1"/>
                </a:solidFill>
                <a:latin typeface="Calibri" panose="020F0502020204030204" pitchFamily="34" charset="0"/>
                <a:cs typeface="Times New Roman" panose="02020603050405020304" pitchFamily="18" charset="0"/>
              </a:rPr>
              <a:t>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p:cNvSpPr txBox="1"/>
          <p:nvPr/>
        </p:nvSpPr>
        <p:spPr>
          <a:xfrm>
            <a:off x="5013158" y="4299284"/>
            <a:ext cx="5791200" cy="666977"/>
          </a:xfrm>
          <a:prstGeom prst="rect">
            <a:avLst/>
          </a:prstGeom>
          <a:noFill/>
        </p:spPr>
        <p:txBody>
          <a:bodyPr wrap="square" rtlCol="0">
            <a:spAutoFit/>
          </a:bodyPr>
          <a:lstStyle/>
          <a:p>
            <a:r>
              <a:rPr lang="en-US" dirty="0" smtClean="0">
                <a:solidFill>
                  <a:schemeClr val="bg1"/>
                </a:solidFill>
              </a:rPr>
              <a:t>Name - </a:t>
            </a:r>
            <a:r>
              <a:rPr lang="en-US" dirty="0" err="1" smtClean="0">
                <a:solidFill>
                  <a:schemeClr val="bg1"/>
                </a:solidFill>
              </a:rPr>
              <a:t>Mrunmay</a:t>
            </a:r>
            <a:r>
              <a:rPr lang="en-US" dirty="0" smtClean="0">
                <a:solidFill>
                  <a:schemeClr val="bg1"/>
                </a:solidFill>
              </a:rPr>
              <a:t> </a:t>
            </a:r>
            <a:r>
              <a:rPr lang="en-US" dirty="0" err="1" smtClean="0">
                <a:solidFill>
                  <a:schemeClr val="bg1"/>
                </a:solidFill>
              </a:rPr>
              <a:t>Shashikant</a:t>
            </a:r>
            <a:r>
              <a:rPr lang="en-US" dirty="0" smtClean="0">
                <a:solidFill>
                  <a:schemeClr val="bg1"/>
                </a:solidFill>
              </a:rPr>
              <a:t> </a:t>
            </a:r>
            <a:r>
              <a:rPr lang="en-US" dirty="0" err="1" smtClean="0">
                <a:solidFill>
                  <a:schemeClr val="bg1"/>
                </a:solidFill>
              </a:rPr>
              <a:t>Deshpande</a:t>
            </a:r>
            <a:endParaRPr lang="en-US" dirty="0" smtClean="0">
              <a:solidFill>
                <a:schemeClr val="bg1"/>
              </a:solidFill>
            </a:endParaRPr>
          </a:p>
          <a:p>
            <a:r>
              <a:rPr lang="en-US" dirty="0" smtClean="0">
                <a:solidFill>
                  <a:schemeClr val="bg1"/>
                </a:solidFill>
              </a:rPr>
              <a:t>AICTE </a:t>
            </a:r>
            <a:r>
              <a:rPr lang="en-US" dirty="0" err="1" smtClean="0">
                <a:solidFill>
                  <a:schemeClr val="bg1"/>
                </a:solidFill>
              </a:rPr>
              <a:t>StudID</a:t>
            </a:r>
            <a:r>
              <a:rPr lang="en-US" dirty="0" smtClean="0">
                <a:solidFill>
                  <a:schemeClr val="bg1"/>
                </a:solidFill>
              </a:rPr>
              <a:t> - </a:t>
            </a:r>
            <a:r>
              <a:rPr lang="en-IN" dirty="0">
                <a:solidFill>
                  <a:schemeClr val="bg1"/>
                </a:solidFill>
              </a:rPr>
              <a:t>STU679074d6762ac1737520342</a:t>
            </a:r>
            <a:endParaRPr lang="en-IN"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p:cNvSpPr txBox="1"/>
          <p:nvPr/>
        </p:nvSpPr>
        <p:spPr>
          <a:xfrm>
            <a:off x="191911" y="1956048"/>
            <a:ext cx="7323220" cy="3170291"/>
          </a:xfrm>
          <a:prstGeom prst="rect">
            <a:avLst/>
          </a:prstGeom>
          <a:noFill/>
        </p:spPr>
        <p:txBody>
          <a:bodyPr wrap="square" rtlCol="0">
            <a:spAutoFit/>
          </a:bodyPr>
          <a:lstStyle/>
          <a:p>
            <a:r>
              <a:rPr lang="en-US" b="1" dirty="0" smtClean="0"/>
              <a:t>1.Understand </a:t>
            </a:r>
            <a:r>
              <a:rPr lang="en-US" b="1" dirty="0"/>
              <a:t>the fundamentals of image classification using deep learning</a:t>
            </a:r>
            <a:r>
              <a:rPr lang="en-US" b="1" dirty="0" smtClean="0"/>
              <a:t>.</a:t>
            </a:r>
          </a:p>
          <a:p>
            <a:r>
              <a:rPr lang="en-US" sz="1800" b="1" dirty="0" smtClean="0"/>
              <a:t>2.Preprocess </a:t>
            </a:r>
            <a:r>
              <a:rPr lang="en-US" sz="1800" b="1" dirty="0"/>
              <a:t>and augment image data for training machine learning models</a:t>
            </a:r>
            <a:r>
              <a:rPr lang="en-US" sz="1800" b="1" dirty="0" smtClean="0"/>
              <a:t>.</a:t>
            </a:r>
          </a:p>
          <a:p>
            <a:r>
              <a:rPr lang="en-US" sz="1800" b="1" dirty="0" smtClean="0"/>
              <a:t>3.Build </a:t>
            </a:r>
            <a:r>
              <a:rPr lang="en-US" sz="1800" b="1" dirty="0"/>
              <a:t>and train a CNN model for multi-class animal classification</a:t>
            </a:r>
            <a:r>
              <a:rPr lang="en-US" sz="1800" dirty="0" smtClean="0"/>
              <a:t>.</a:t>
            </a:r>
          </a:p>
          <a:p>
            <a:r>
              <a:rPr lang="en-US" sz="1800" b="1" dirty="0" smtClean="0"/>
              <a:t>4.Evaluate </a:t>
            </a:r>
            <a:r>
              <a:rPr lang="en-US" sz="1800" b="1" dirty="0"/>
              <a:t>the performance of a classification model using accuracy and loss metrics</a:t>
            </a:r>
            <a:r>
              <a:rPr lang="en-US" sz="1800" b="1" dirty="0" smtClean="0"/>
              <a:t>.</a:t>
            </a:r>
          </a:p>
          <a:p>
            <a:r>
              <a:rPr lang="en-US" sz="1800" b="1" dirty="0" smtClean="0"/>
              <a:t>5.Optimize </a:t>
            </a:r>
            <a:r>
              <a:rPr lang="en-US" sz="1800" b="1" dirty="0"/>
              <a:t>model performance through tuning techniques</a:t>
            </a:r>
            <a:r>
              <a:rPr lang="en-US" sz="1800" b="1" dirty="0" smtClean="0"/>
              <a:t>.</a:t>
            </a:r>
          </a:p>
          <a:p>
            <a:r>
              <a:rPr lang="en-US" sz="1800" b="1" dirty="0" smtClean="0"/>
              <a:t>6.Deploy </a:t>
            </a:r>
            <a:r>
              <a:rPr lang="en-US" sz="1800" b="1" dirty="0"/>
              <a:t>and test the model on new images.</a:t>
            </a:r>
          </a:p>
          <a:p>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p:cNvSpPr txBox="1"/>
          <p:nvPr/>
        </p:nvSpPr>
        <p:spPr>
          <a:xfrm>
            <a:off x="304800" y="1692442"/>
            <a:ext cx="11542295" cy="5264133"/>
          </a:xfrm>
          <a:prstGeom prst="rect">
            <a:avLst/>
          </a:prstGeom>
          <a:noFill/>
        </p:spPr>
        <p:txBody>
          <a:bodyPr wrap="square" rtlCol="0">
            <a:spAutoFit/>
          </a:bodyPr>
          <a:lstStyle/>
          <a:p>
            <a:r>
              <a:rPr lang="en-IN" b="1" dirty="0" smtClean="0"/>
              <a:t>1. </a:t>
            </a:r>
            <a:r>
              <a:rPr lang="en-IN" b="1" dirty="0"/>
              <a:t>Libraries &amp; Frameworks</a:t>
            </a:r>
          </a:p>
          <a:p>
            <a:r>
              <a:rPr lang="en-IN" b="1" dirty="0" err="1"/>
              <a:t>TensorFlow</a:t>
            </a:r>
            <a:r>
              <a:rPr lang="en-IN" b="1" dirty="0"/>
              <a:t> / </a:t>
            </a:r>
            <a:r>
              <a:rPr lang="en-IN" b="1" dirty="0" err="1"/>
              <a:t>Keras</a:t>
            </a:r>
            <a:r>
              <a:rPr lang="en-IN" dirty="0"/>
              <a:t> – For building, training, and evaluating the deep learning model.</a:t>
            </a:r>
          </a:p>
          <a:p>
            <a:r>
              <a:rPr lang="en-IN" b="1" dirty="0" err="1"/>
              <a:t>NumPy</a:t>
            </a:r>
            <a:r>
              <a:rPr lang="en-IN" dirty="0"/>
              <a:t> – For numerical operations and array manipulations.</a:t>
            </a:r>
          </a:p>
          <a:p>
            <a:r>
              <a:rPr lang="en-IN" b="1" dirty="0" err="1"/>
              <a:t>Matplotlib</a:t>
            </a:r>
            <a:r>
              <a:rPr lang="en-IN" dirty="0"/>
              <a:t> – For visualizing training results (accuracy/loss graphs).</a:t>
            </a:r>
          </a:p>
          <a:p>
            <a:r>
              <a:rPr lang="en-IN" b="1" dirty="0" err="1"/>
              <a:t>Seaborn</a:t>
            </a:r>
            <a:r>
              <a:rPr lang="en-IN" dirty="0"/>
              <a:t> – For enhanced data visualization (e.g., confusion matrix).</a:t>
            </a:r>
          </a:p>
          <a:p>
            <a:r>
              <a:rPr lang="en-IN" b="1" dirty="0" err="1"/>
              <a:t>Scikit</a:t>
            </a:r>
            <a:r>
              <a:rPr lang="en-IN" b="1" dirty="0"/>
              <a:t>-learn</a:t>
            </a:r>
            <a:r>
              <a:rPr lang="en-IN" dirty="0"/>
              <a:t> – For computing classification metrics like the confusion matrix</a:t>
            </a:r>
            <a:r>
              <a:rPr lang="en-IN" dirty="0" smtClean="0"/>
              <a:t>.</a:t>
            </a:r>
          </a:p>
          <a:p>
            <a:endParaRPr lang="en-US" dirty="0"/>
          </a:p>
          <a:p>
            <a:r>
              <a:rPr lang="en-US" b="1" dirty="0" smtClean="0"/>
              <a:t>2.Development </a:t>
            </a:r>
            <a:r>
              <a:rPr lang="en-US" b="1" dirty="0"/>
              <a:t>Environment</a:t>
            </a:r>
          </a:p>
          <a:p>
            <a:r>
              <a:rPr lang="en-US" b="1" dirty="0" err="1"/>
              <a:t>Jupyter</a:t>
            </a:r>
            <a:r>
              <a:rPr lang="en-US" b="1" dirty="0"/>
              <a:t> Notebook</a:t>
            </a:r>
            <a:r>
              <a:rPr lang="en-US" dirty="0"/>
              <a:t> – Interactive development and visualization.</a:t>
            </a:r>
          </a:p>
          <a:p>
            <a:r>
              <a:rPr lang="en-US" b="1" dirty="0"/>
              <a:t>Google </a:t>
            </a:r>
            <a:r>
              <a:rPr lang="en-US" b="1" dirty="0" err="1"/>
              <a:t>Colab</a:t>
            </a:r>
            <a:r>
              <a:rPr lang="en-US" dirty="0"/>
              <a:t> </a:t>
            </a:r>
            <a:r>
              <a:rPr lang="en-US" dirty="0" smtClean="0"/>
              <a:t> </a:t>
            </a:r>
            <a:r>
              <a:rPr lang="en-US" dirty="0"/>
              <a:t>– For cloud-based execution using GPU acceleration</a:t>
            </a:r>
            <a:r>
              <a:rPr lang="en-US" dirty="0" smtClean="0"/>
              <a:t>.</a:t>
            </a:r>
          </a:p>
          <a:p>
            <a:endParaRPr lang="en-US" dirty="0"/>
          </a:p>
          <a:p>
            <a:r>
              <a:rPr lang="en-IN" b="1" dirty="0" smtClean="0"/>
              <a:t>3.Machine </a:t>
            </a:r>
            <a:r>
              <a:rPr lang="en-IN" b="1" dirty="0"/>
              <a:t>Learning Techniques</a:t>
            </a:r>
          </a:p>
          <a:p>
            <a:r>
              <a:rPr lang="en-IN" b="1" dirty="0"/>
              <a:t>Convolutional Neural Network (CNN)</a:t>
            </a:r>
            <a:r>
              <a:rPr lang="en-IN" dirty="0"/>
              <a:t> – Deep learning model used for classifying animal images.</a:t>
            </a:r>
          </a:p>
          <a:p>
            <a:r>
              <a:rPr lang="en-IN" b="1" dirty="0"/>
              <a:t>Data Augmentation</a:t>
            </a:r>
            <a:r>
              <a:rPr lang="en-IN" dirty="0"/>
              <a:t> – Techniques to increase dataset diversity and improve model robustness.</a:t>
            </a:r>
          </a:p>
          <a:p>
            <a:r>
              <a:rPr lang="en-IN" b="1" dirty="0"/>
              <a:t>Model Evaluation Techniques</a:t>
            </a:r>
            <a:r>
              <a:rPr lang="en-IN" dirty="0"/>
              <a:t> – Accuracy, loss curves, and confusion matrix for performance assessment.</a:t>
            </a:r>
          </a:p>
          <a:p>
            <a:endParaRPr lang="en-US" dirty="0"/>
          </a:p>
          <a:p>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6626" y="850689"/>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1"/>
          <p:cNvSpPr>
            <a:spLocks noChangeArrowheads="1"/>
          </p:cNvSpPr>
          <p:nvPr/>
        </p:nvSpPr>
        <p:spPr bwMode="auto">
          <a:xfrm>
            <a:off x="176464" y="1496759"/>
            <a:ext cx="11194090" cy="238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800" b="1" dirty="0" smtClean="0"/>
              <a:t>1.Data </a:t>
            </a:r>
            <a:r>
              <a:rPr lang="en-US" sz="1800" b="1" dirty="0"/>
              <a:t>Collection</a:t>
            </a:r>
            <a:r>
              <a:rPr lang="en-US" sz="1800" dirty="0"/>
              <a:t>: Animal image dataset organized by class folders.</a:t>
            </a:r>
          </a:p>
          <a:p>
            <a:r>
              <a:rPr lang="en-US" sz="1800" b="1" dirty="0" smtClean="0"/>
              <a:t>2.Preprocessing</a:t>
            </a:r>
            <a:r>
              <a:rPr lang="en-US" sz="1800" dirty="0"/>
              <a:t>: Images resized, normalized, and augmented using </a:t>
            </a:r>
            <a:r>
              <a:rPr lang="en-US" sz="1800" dirty="0" err="1"/>
              <a:t>ImageDataGenerator</a:t>
            </a:r>
            <a:r>
              <a:rPr lang="en-US" sz="1800" dirty="0"/>
              <a:t>.</a:t>
            </a:r>
          </a:p>
          <a:p>
            <a:r>
              <a:rPr lang="en-US" sz="1800" b="1" dirty="0" smtClean="0"/>
              <a:t>3.Model </a:t>
            </a:r>
            <a:r>
              <a:rPr lang="en-US" sz="1800" b="1" dirty="0"/>
              <a:t>Building</a:t>
            </a:r>
            <a:r>
              <a:rPr lang="en-US" sz="1800" dirty="0"/>
              <a:t>: A CNN is designed using </a:t>
            </a:r>
            <a:r>
              <a:rPr lang="en-US" sz="1800" dirty="0" err="1"/>
              <a:t>Keras</a:t>
            </a:r>
            <a:r>
              <a:rPr lang="en-US" sz="1800" dirty="0"/>
              <a:t> with convolutional, pooling, dropout, and dense layers.</a:t>
            </a:r>
          </a:p>
          <a:p>
            <a:r>
              <a:rPr lang="en-US" sz="1800" b="1" dirty="0" smtClean="0"/>
              <a:t>4.Compilation</a:t>
            </a:r>
            <a:r>
              <a:rPr lang="en-US" sz="1800" dirty="0"/>
              <a:t>: Model compiled with </a:t>
            </a:r>
            <a:r>
              <a:rPr lang="en-US" sz="1800" dirty="0" err="1"/>
              <a:t>categorical_crossentropy</a:t>
            </a:r>
            <a:r>
              <a:rPr lang="en-US" sz="1800" dirty="0"/>
              <a:t>, </a:t>
            </a:r>
            <a:r>
              <a:rPr lang="en-US" sz="1800" dirty="0" err="1"/>
              <a:t>adam</a:t>
            </a:r>
            <a:r>
              <a:rPr lang="en-US" sz="1800" dirty="0"/>
              <a:t> optimizer, and accuracy metric.</a:t>
            </a:r>
          </a:p>
          <a:p>
            <a:r>
              <a:rPr lang="en-US" sz="1800" b="1" dirty="0" smtClean="0"/>
              <a:t>5.Training</a:t>
            </a:r>
            <a:r>
              <a:rPr lang="en-US" sz="1800" dirty="0"/>
              <a:t>: Model trained on the dataset with validation, tracking accuracy and loss.</a:t>
            </a:r>
          </a:p>
          <a:p>
            <a:r>
              <a:rPr lang="en-US" sz="1800" b="1" dirty="0" smtClean="0"/>
              <a:t>6.Evaluation</a:t>
            </a:r>
            <a:r>
              <a:rPr lang="en-US" sz="1800" dirty="0"/>
              <a:t>: Performance evaluated using plots and a confusion matrix.</a:t>
            </a:r>
          </a:p>
          <a:p>
            <a:r>
              <a:rPr lang="en-US" sz="1800" b="1" dirty="0" smtClean="0"/>
              <a:t>7.Testing</a:t>
            </a:r>
            <a:r>
              <a:rPr lang="en-US" sz="1800" dirty="0"/>
              <a:t>: Model tested on new images for class prediction.</a:t>
            </a:r>
          </a:p>
          <a:p>
            <a:pPr marL="0" marR="0" lvl="0" indent="0" algn="l" defTabSz="914400" rtl="0" eaLnBrk="1" fontAlgn="base" latinLnBrk="0" hangingPunct="1">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p:cNvSpPr txBox="1"/>
          <p:nvPr/>
        </p:nvSpPr>
        <p:spPr>
          <a:xfrm>
            <a:off x="255104" y="1660358"/>
            <a:ext cx="10781864" cy="2390911"/>
          </a:xfrm>
          <a:prstGeom prst="rect">
            <a:avLst/>
          </a:prstGeom>
          <a:noFill/>
        </p:spPr>
        <p:txBody>
          <a:bodyPr wrap="square" rtlCol="0">
            <a:spAutoFit/>
          </a:bodyPr>
          <a:lstStyle/>
          <a:p>
            <a:r>
              <a:rPr lang="en-US" dirty="0"/>
              <a:t>In many real-world scenarios, accurately identifying and classifying animals from images is crucial—for example, in wildlife monitoring, biodiversity studies, and automated animal surveillance systems. Manual classification is time-consuming, prone to human error, and not scalable for large datasets.</a:t>
            </a:r>
          </a:p>
          <a:p>
            <a:r>
              <a:rPr lang="en-US" dirty="0"/>
              <a:t>This project aims to </a:t>
            </a:r>
            <a:r>
              <a:rPr lang="en-US" b="1" dirty="0"/>
              <a:t>develop an intelligent deep learning model that can automatically classify animal images into multiple categories</a:t>
            </a:r>
            <a:r>
              <a:rPr lang="en-US" dirty="0"/>
              <a:t> (e.g., cats, dogs, elephants, etc.) using a Convolutional Neural Network (CNN). The solution should be capable of handling different image conditions and provide high accuracy and generalization for unseen data.</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p:cNvSpPr txBox="1"/>
          <p:nvPr/>
        </p:nvSpPr>
        <p:spPr>
          <a:xfrm>
            <a:off x="255104" y="1652337"/>
            <a:ext cx="11070622" cy="4402167"/>
          </a:xfrm>
          <a:prstGeom prst="rect">
            <a:avLst/>
          </a:prstGeom>
          <a:noFill/>
        </p:spPr>
        <p:txBody>
          <a:bodyPr wrap="square" rtlCol="0">
            <a:spAutoFit/>
          </a:bodyPr>
          <a:lstStyle/>
          <a:p>
            <a:r>
              <a:rPr lang="en-US" b="1" dirty="0" smtClean="0"/>
              <a:t>1.Image </a:t>
            </a:r>
            <a:r>
              <a:rPr lang="en-US" b="1" dirty="0"/>
              <a:t>Preprocessing &amp; Augmentation</a:t>
            </a:r>
            <a:endParaRPr lang="en-US" dirty="0"/>
          </a:p>
          <a:p>
            <a:r>
              <a:rPr lang="en-US" dirty="0"/>
              <a:t>All images are resized and normalized.</a:t>
            </a:r>
          </a:p>
          <a:p>
            <a:r>
              <a:rPr lang="en-US" dirty="0"/>
              <a:t>Data augmentation techniques are applied to improve model robustness and prevent </a:t>
            </a:r>
            <a:r>
              <a:rPr lang="en-US" dirty="0" err="1"/>
              <a:t>overfitting</a:t>
            </a:r>
            <a:r>
              <a:rPr lang="en-US" dirty="0"/>
              <a:t>.</a:t>
            </a:r>
          </a:p>
          <a:p>
            <a:r>
              <a:rPr lang="en-US" b="1" dirty="0" smtClean="0"/>
              <a:t>2.Model </a:t>
            </a:r>
            <a:r>
              <a:rPr lang="en-US" b="1" dirty="0"/>
              <a:t>Development</a:t>
            </a:r>
            <a:endParaRPr lang="en-US" dirty="0"/>
          </a:p>
          <a:p>
            <a:r>
              <a:rPr lang="en-US" dirty="0"/>
              <a:t>A deep learning model (CNN) is built using multiple convolutional, pooling, and dropout layers.</a:t>
            </a:r>
          </a:p>
          <a:p>
            <a:r>
              <a:rPr lang="en-US" dirty="0"/>
              <a:t>The final layer uses </a:t>
            </a:r>
            <a:r>
              <a:rPr lang="en-US" dirty="0" err="1"/>
              <a:t>softmax</a:t>
            </a:r>
            <a:r>
              <a:rPr lang="en-US" dirty="0"/>
              <a:t> activation for multi-class classification.</a:t>
            </a:r>
          </a:p>
          <a:p>
            <a:r>
              <a:rPr lang="en-US" b="1" dirty="0" smtClean="0"/>
              <a:t>3.Model </a:t>
            </a:r>
            <a:r>
              <a:rPr lang="en-US" b="1" dirty="0"/>
              <a:t>Training</a:t>
            </a:r>
            <a:endParaRPr lang="en-US" dirty="0"/>
          </a:p>
          <a:p>
            <a:r>
              <a:rPr lang="en-US" dirty="0"/>
              <a:t>The model is trained on labeled animal images using the augmented training set.</a:t>
            </a:r>
          </a:p>
          <a:p>
            <a:r>
              <a:rPr lang="en-US" dirty="0"/>
              <a:t>Validation is performed to monitor performance during training.</a:t>
            </a:r>
          </a:p>
          <a:p>
            <a:r>
              <a:rPr lang="en-US" b="1" dirty="0" smtClean="0"/>
              <a:t>4.Model </a:t>
            </a:r>
            <a:r>
              <a:rPr lang="en-US" b="1" dirty="0"/>
              <a:t>Evaluation</a:t>
            </a:r>
            <a:endParaRPr lang="en-US" dirty="0"/>
          </a:p>
          <a:p>
            <a:r>
              <a:rPr lang="en-US" dirty="0"/>
              <a:t>Accuracy and loss metrics are analyzed using visual plots.</a:t>
            </a:r>
          </a:p>
          <a:p>
            <a:r>
              <a:rPr lang="en-US" dirty="0"/>
              <a:t>A confusion matrix is generated to assess class-wise performance.</a:t>
            </a:r>
          </a:p>
          <a:p>
            <a:r>
              <a:rPr lang="en-US" b="1" dirty="0" smtClean="0"/>
              <a:t>5.Prediction </a:t>
            </a:r>
            <a:r>
              <a:rPr lang="en-US" b="1" dirty="0"/>
              <a:t>on New Images</a:t>
            </a:r>
            <a:endParaRPr lang="en-US" dirty="0"/>
          </a:p>
          <a:p>
            <a:r>
              <a:rPr lang="en-US" dirty="0"/>
              <a:t>The trained model is used to classify new, unseen animal images with high accuracy.</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946" y="1454522"/>
            <a:ext cx="8758989" cy="492693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p:cNvSpPr txBox="1"/>
          <p:nvPr/>
        </p:nvSpPr>
        <p:spPr>
          <a:xfrm>
            <a:off x="224589" y="1588168"/>
            <a:ext cx="11494169" cy="3540200"/>
          </a:xfrm>
          <a:prstGeom prst="rect">
            <a:avLst/>
          </a:prstGeom>
          <a:noFill/>
        </p:spPr>
        <p:txBody>
          <a:bodyPr wrap="square" rtlCol="0">
            <a:spAutoFit/>
          </a:bodyPr>
          <a:lstStyle/>
          <a:p>
            <a:r>
              <a:rPr lang="en-US" dirty="0"/>
              <a:t>The multi-class animal classification project successfully demonstrated the ability to categorize various animal species based on their characteristics and features. By leveraging machine learning techniques, specifically </a:t>
            </a:r>
            <a:r>
              <a:rPr lang="en-US" dirty="0" smtClean="0"/>
              <a:t>[e.g</a:t>
            </a:r>
            <a:r>
              <a:rPr lang="en-US" dirty="0"/>
              <a:t>., Convolutional Neural Networks (CNN)], we were able to achieve a reliable classification </a:t>
            </a:r>
            <a:r>
              <a:rPr lang="en-US" dirty="0" smtClean="0"/>
              <a:t>model.</a:t>
            </a:r>
            <a:endParaRPr lang="en-US" dirty="0"/>
          </a:p>
          <a:p>
            <a:r>
              <a:rPr lang="en-US" dirty="0"/>
              <a:t>Throughout the project, we addressed key </a:t>
            </a:r>
            <a:r>
              <a:rPr lang="en-US" dirty="0" smtClean="0"/>
              <a:t>challenges, </a:t>
            </a:r>
            <a:r>
              <a:rPr lang="en-US" dirty="0"/>
              <a:t>and took steps to mitigate these </a:t>
            </a:r>
            <a:r>
              <a:rPr lang="en-US" dirty="0" smtClean="0"/>
              <a:t>issues. </a:t>
            </a:r>
            <a:r>
              <a:rPr lang="en-US" dirty="0"/>
              <a:t>The model's performance was further enhanced by careful preprocessing and feature extraction, ensuring that the input data was in an optimal format for the classifier.</a:t>
            </a:r>
          </a:p>
          <a:p>
            <a:r>
              <a:rPr lang="en-US" dirty="0"/>
              <a:t>The success of this project suggests that multi-class classification models can be effectively applied to real-world problems, such as animal identification for conservation efforts, biodiversity studies, and educational tools. Future work can focus on improving the model's generalization to unseen data by experimenting with different architectures, increasing the dataset size, or incorporating transfer learning techniques.</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36</TotalTime>
  <Words>701</Words>
  <Application>Microsoft Office PowerPoint</Application>
  <PresentationFormat>Custom</PresentationFormat>
  <Paragraphs>61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Deshpande</cp:lastModifiedBy>
  <cp:revision>7</cp:revision>
  <dcterms:created xsi:type="dcterms:W3CDTF">2024-12-31T09:40:01Z</dcterms:created>
  <dcterms:modified xsi:type="dcterms:W3CDTF">2025-04-16T19:21:49Z</dcterms:modified>
</cp:coreProperties>
</file>