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5.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5.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5.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5.xml"/><Relationship Id="rId3" Type="http://schemas.openxmlformats.org/officeDocument/2006/relationships/presProps" Target="presProps5.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grpSp>
        <p:nvGrpSpPr>
          <p:cNvPr id="1071" name="Google Shape;1071;p1"/>
          <p:cNvGrpSpPr/>
          <p:nvPr/>
        </p:nvGrpSpPr>
        <p:grpSpPr>
          <a:xfrm>
            <a:off x="876299" y="990600"/>
            <a:ext cx="1743075" cy="1333500"/>
            <a:chOff x="742950" y="1104900"/>
            <a:chExt cx="1743075" cy="1333500"/>
          </a:xfrm>
        </p:grpSpPr>
        <p:sp>
          <p:nvSpPr>
            <p:cNvPr id="1072" name="Google Shape;1072;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3" name="Google Shape;1073;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074" name="Google Shape;1074;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5" name="Google Shape;1075;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6" name="Google Shape;1076;p1"/>
          <p:cNvSpPr txBox="1"/>
          <p:nvPr>
            <p:ph type="ctrTitle"/>
          </p:nvPr>
        </p:nvSpPr>
        <p:spPr>
          <a:xfrm>
            <a:off x="-728232" y="107740"/>
            <a:ext cx="9872100" cy="1001400"/>
          </a:xfrm>
          <a:prstGeom prst="rect">
            <a:avLst/>
          </a:prstGeom>
          <a:noFill/>
          <a:ln>
            <a:noFill/>
          </a:ln>
        </p:spPr>
        <p:txBody>
          <a:bodyPr anchorCtr="0" anchor="t" bIns="0" lIns="0" spcFirstLastPara="1" rIns="0" wrap="square" tIns="16500">
            <a:spAutoFit/>
          </a:bodyPr>
          <a:lstStyle/>
          <a:p>
            <a:pPr indent="0" lvl="0" marL="3213735" rtl="0" algn="ctr">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77" name="Google Shape;107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78" name="Google Shape;1078;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079" name="Google Shape;1079;p1"/>
          <p:cNvSpPr txBox="1"/>
          <p:nvPr/>
        </p:nvSpPr>
        <p:spPr>
          <a:xfrm>
            <a:off x="0"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0" name="Google Shape;1080;p1"/>
          <p:cNvSpPr txBox="1"/>
          <p:nvPr/>
        </p:nvSpPr>
        <p:spPr>
          <a:xfrm>
            <a:off x="152400" y="2870969"/>
            <a:ext cx="12192000" cy="130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STUDENT NAME: RUPA SRI.M</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REGISTER NO:312211262/3147E434F5518B1B56B43F2E240B8363</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DEPARTMENT: B. COM GENERAL (COMMERCE)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COLLEGE:  DR.M.G.R.JANAKI OF ARTS AND SCIENCE FOR WOMEN.</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smtClean="0">
                <a:solidFill>
                  <a:schemeClr val="dk1"/>
                </a:solidFill>
                <a:latin typeface="Trebuchet MS"/>
                <a:ea typeface="Trebuchet MS"/>
                <a:cs typeface="Trebuchet MS"/>
                <a:sym typeface="Trebuchet MS"/>
              </a:rPr>
              <a:t>MODELLING</a:t>
            </a: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1066800" y="1149927"/>
            <a:ext cx="8286750" cy="5693866"/>
          </a:xfrm>
          <a:prstGeom prst="rect">
            <a:avLst/>
          </a:prstGeom>
          <a:noFill/>
        </p:spPr>
        <p:txBody>
          <a:bodyPr wrap="square" rtlCol="0">
            <a:spAutoFit/>
          </a:bodyPr>
          <a:lstStyle/>
          <a:p>
            <a:r>
              <a:rPr lang="en-US" sz="2000" dirty="0" smtClean="0"/>
              <a:t>DATA COLLECTION</a:t>
            </a:r>
          </a:p>
          <a:p>
            <a:r>
              <a:rPr lang="en-US" sz="1800" dirty="0" smtClean="0"/>
              <a:t> 1) </a:t>
            </a:r>
            <a:r>
              <a:rPr lang="en-US" sz="1800" dirty="0" err="1" smtClean="0"/>
              <a:t>kaggle</a:t>
            </a:r>
            <a:r>
              <a:rPr lang="en-US" sz="1800" dirty="0" smtClean="0"/>
              <a:t>-employee</a:t>
            </a:r>
          </a:p>
          <a:p>
            <a:r>
              <a:rPr lang="en-US" sz="1800" dirty="0" smtClean="0"/>
              <a:t> 2) login</a:t>
            </a:r>
          </a:p>
          <a:p>
            <a:r>
              <a:rPr lang="en-US" sz="1800" dirty="0" smtClean="0"/>
              <a:t> 3) Employees Data collect</a:t>
            </a:r>
          </a:p>
          <a:p>
            <a:endParaRPr lang="en-US" sz="1800" dirty="0" smtClean="0"/>
          </a:p>
          <a:p>
            <a:r>
              <a:rPr lang="en-US" sz="2000" dirty="0" smtClean="0"/>
              <a:t>FEATURES COLLECTION</a:t>
            </a:r>
          </a:p>
          <a:p>
            <a:r>
              <a:rPr lang="en-US" sz="1800" dirty="0" smtClean="0"/>
              <a:t> 1) 26-Features</a:t>
            </a:r>
          </a:p>
          <a:p>
            <a:r>
              <a:rPr lang="en-US" sz="1800" dirty="0" smtClean="0"/>
              <a:t> 2) Select 10-features</a:t>
            </a:r>
          </a:p>
          <a:p>
            <a:r>
              <a:rPr lang="en-US" sz="1800" dirty="0" smtClean="0"/>
              <a:t> * Employee ID</a:t>
            </a:r>
          </a:p>
          <a:p>
            <a:r>
              <a:rPr lang="en-US" sz="1800" dirty="0" smtClean="0"/>
              <a:t> * First name</a:t>
            </a:r>
          </a:p>
          <a:p>
            <a:r>
              <a:rPr lang="en-US" sz="1800" dirty="0" smtClean="0"/>
              <a:t> * Last name</a:t>
            </a:r>
          </a:p>
          <a:p>
            <a:r>
              <a:rPr lang="en-US" sz="1800" dirty="0" smtClean="0"/>
              <a:t> * Business unit</a:t>
            </a:r>
          </a:p>
          <a:p>
            <a:r>
              <a:rPr lang="en-US" sz="1800" dirty="0" smtClean="0"/>
              <a:t> * Employee status</a:t>
            </a:r>
          </a:p>
          <a:p>
            <a:r>
              <a:rPr lang="en-US" sz="1800" dirty="0" smtClean="0"/>
              <a:t> * Employee type</a:t>
            </a:r>
          </a:p>
          <a:p>
            <a:r>
              <a:rPr lang="en-US" sz="1800" dirty="0" smtClean="0"/>
              <a:t> * Employee classification type</a:t>
            </a:r>
          </a:p>
          <a:p>
            <a:r>
              <a:rPr lang="en-US" sz="1800" dirty="0" smtClean="0"/>
              <a:t> * Gender</a:t>
            </a:r>
          </a:p>
          <a:p>
            <a:r>
              <a:rPr lang="en-US" sz="1800" dirty="0" smtClean="0"/>
              <a:t> * Performance score</a:t>
            </a:r>
          </a:p>
          <a:p>
            <a:r>
              <a:rPr lang="en-US" sz="1800" dirty="0" smtClean="0"/>
              <a:t> * Current employee rating</a:t>
            </a:r>
          </a:p>
          <a:p>
            <a:r>
              <a:rPr lang="en-US" sz="1800" dirty="0" smtClean="0"/>
              <a:t> * Performance analysis value</a:t>
            </a:r>
          </a:p>
          <a:p>
            <a:endParaRPr lang="en-US"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891" y="235527"/>
            <a:ext cx="7422113" cy="5632311"/>
          </a:xfrm>
          <a:prstGeom prst="rect">
            <a:avLst/>
          </a:prstGeom>
          <a:noFill/>
        </p:spPr>
        <p:txBody>
          <a:bodyPr wrap="square" rtlCol="0">
            <a:spAutoFit/>
          </a:bodyPr>
          <a:lstStyle/>
          <a:p>
            <a:r>
              <a:rPr lang="en-US" sz="1800" dirty="0"/>
              <a:t>DATA CLEANING</a:t>
            </a:r>
          </a:p>
          <a:p>
            <a:r>
              <a:rPr lang="en-US" sz="1800" dirty="0"/>
              <a:t>1)Select filter option</a:t>
            </a:r>
          </a:p>
          <a:p>
            <a:r>
              <a:rPr lang="en-US" sz="1800" dirty="0"/>
              <a:t>2)Insert </a:t>
            </a:r>
            <a:r>
              <a:rPr lang="en-US" sz="1800" dirty="0" err="1" smtClean="0"/>
              <a:t>colour</a:t>
            </a:r>
            <a:endParaRPr lang="en-US" sz="1800" dirty="0"/>
          </a:p>
          <a:p>
            <a:r>
              <a:rPr lang="en-US" sz="1800" dirty="0"/>
              <a:t>3)Select no file</a:t>
            </a:r>
          </a:p>
          <a:p>
            <a:endParaRPr lang="en-US" sz="1800" dirty="0"/>
          </a:p>
          <a:p>
            <a:r>
              <a:rPr lang="en-US" sz="1800" dirty="0"/>
              <a:t>PERFORMANCE LEVEL</a:t>
            </a:r>
          </a:p>
          <a:p>
            <a:r>
              <a:rPr lang="en-US" sz="1800" dirty="0"/>
              <a:t>1)Value of j2</a:t>
            </a:r>
          </a:p>
          <a:p>
            <a:r>
              <a:rPr lang="en-US" sz="1800" dirty="0"/>
              <a:t>2)=IFS(J2.=5,”VERY HIGH”,J2.=4,”HIGH”,J2.=3,”MED”,”TRUE”,’LOW”)</a:t>
            </a:r>
          </a:p>
          <a:p>
            <a:endParaRPr lang="en-US" sz="1800" dirty="0"/>
          </a:p>
          <a:p>
            <a:r>
              <a:rPr lang="en-US" sz="1800" dirty="0"/>
              <a:t>SUMMARY</a:t>
            </a:r>
          </a:p>
          <a:p>
            <a:r>
              <a:rPr lang="en-US" sz="1800" dirty="0"/>
              <a:t>1)Auto file</a:t>
            </a:r>
          </a:p>
          <a:p>
            <a:r>
              <a:rPr lang="en-US" sz="1800" dirty="0" smtClean="0"/>
              <a:t>2)Graphs </a:t>
            </a:r>
            <a:r>
              <a:rPr lang="en-US" sz="1800" dirty="0"/>
              <a:t>&amp; chart </a:t>
            </a:r>
          </a:p>
          <a:p>
            <a:r>
              <a:rPr lang="en-US" sz="1800" dirty="0"/>
              <a:t>3)Collect </a:t>
            </a:r>
            <a:r>
              <a:rPr lang="en-US" sz="1800" dirty="0" smtClean="0"/>
              <a:t>data &amp; analysis</a:t>
            </a:r>
          </a:p>
          <a:p>
            <a:endParaRPr lang="en-US" sz="1800" dirty="0" smtClean="0"/>
          </a:p>
          <a:p>
            <a:r>
              <a:rPr lang="en-US" sz="1800" dirty="0" smtClean="0"/>
              <a:t>VISUALIZATION</a:t>
            </a:r>
          </a:p>
          <a:p>
            <a:r>
              <a:rPr lang="en-US" sz="1800" dirty="0" smtClean="0"/>
              <a:t>1)Dashboard creation</a:t>
            </a:r>
          </a:p>
          <a:p>
            <a:r>
              <a:rPr lang="en-US" sz="1800" dirty="0" smtClean="0"/>
              <a:t>2)Conditional formatting</a:t>
            </a:r>
          </a:p>
          <a:p>
            <a:r>
              <a:rPr lang="en-US" sz="1800" dirty="0" smtClean="0"/>
              <a:t>3)Pivot tables</a:t>
            </a:r>
          </a:p>
          <a:p>
            <a:r>
              <a:rPr lang="en-US" sz="1800" dirty="0" smtClean="0"/>
              <a:t>4)Trend analysis</a:t>
            </a:r>
            <a:endParaRPr lang="en-US" sz="1800" dirty="0"/>
          </a:p>
          <a:p>
            <a:endParaRPr lang="en-US" sz="1800" dirty="0"/>
          </a:p>
        </p:txBody>
      </p:sp>
    </p:spTree>
    <p:extLst>
      <p:ext uri="{BB962C8B-B14F-4D97-AF65-F5344CB8AC3E}">
        <p14:creationId xmlns:p14="http://schemas.microsoft.com/office/powerpoint/2010/main" val="250306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1"/>
          <p:cNvSpPr txBox="1">
            <a:spLocks noGrp="1"/>
          </p:cNvSpPr>
          <p:nvPr>
            <p:ph type="title"/>
          </p:nvPr>
        </p:nvSpPr>
        <p:spPr/>
        <p:txBody>
          <a:bodyPr/>
          <a:lstStyle/>
          <a:p>
            <a:pPr lvl="0"/>
            <a:r>
              <a:rPr lang="en-US" smtClean="0"/>
              <a:t>RESULTS</a:t>
            </a:r>
            <a:endParaRPr lang="en-US"/>
          </a:p>
        </p:txBody>
      </p:sp>
      <p:sp>
        <p:nvSpPr>
          <p:cNvPr id="206" name="Google Shape;206;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07" name="Google Shape;207;p11"/>
          <p:cNvSpPr txBox="1"/>
          <p:nvPr/>
        </p:nvSpPr>
        <p:spPr>
          <a:xfrm>
            <a:off x="0" y="1625471"/>
            <a:ext cx="12192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2" y="1468067"/>
            <a:ext cx="7146779" cy="45525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56" name="Google Shape;1056;p1"/>
          <p:cNvSpPr txBox="1"/>
          <p:nvPr/>
        </p:nvSpPr>
        <p:spPr>
          <a:xfrm>
            <a:off x="755325" y="1428550"/>
            <a:ext cx="68247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This distribution provides a comprehensive overview of how employees are performing across different levels, highlighting areas of strength and areas needing improvement within the organization. </a:t>
            </a:r>
            <a:endParaRPr sz="2400"/>
          </a:p>
          <a:p>
            <a:pPr indent="0" lvl="0" marL="0" rtl="0" algn="l">
              <a:spcBef>
                <a:spcPts val="0"/>
              </a:spcBef>
              <a:spcAft>
                <a:spcPts val="0"/>
              </a:spcAft>
              <a:buNone/>
            </a:pPr>
            <a:r>
              <a:rPr lang="en-US" sz="2400"/>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4" name="Google Shape;74;p2"/>
          <p:cNvGrpSpPr/>
          <p:nvPr/>
        </p:nvGrpSpPr>
        <p:grpSpPr>
          <a:xfrm>
            <a:off x="7448612" y="0"/>
            <a:ext cx="4743796" cy="6858466"/>
            <a:chOff x="7448612" y="0"/>
            <a:chExt cx="4743796" cy="6858466"/>
          </a:xfrm>
        </p:grpSpPr>
        <p:sp>
          <p:nvSpPr>
            <p:cNvPr id="75" name="Google Shape;75;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 name="Google Shape;84;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9" name="Google Shape;89;p2"/>
          <p:cNvGrpSpPr/>
          <p:nvPr/>
        </p:nvGrpSpPr>
        <p:grpSpPr>
          <a:xfrm>
            <a:off x="466725" y="6410325"/>
            <a:ext cx="3705225" cy="295275"/>
            <a:chOff x="466725" y="6410325"/>
            <a:chExt cx="3705225" cy="295275"/>
          </a:xfrm>
        </p:grpSpPr>
        <p:pic>
          <p:nvPicPr>
            <p:cNvPr id="90" name="Google Shape;90;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1" name="Google Shape;91;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2" name="Google Shape;9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3" name="Google Shape;93;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9" name="Google Shape;99;p3"/>
          <p:cNvGrpSpPr/>
          <p:nvPr/>
        </p:nvGrpSpPr>
        <p:grpSpPr>
          <a:xfrm>
            <a:off x="7448612" y="0"/>
            <a:ext cx="4743796" cy="6858466"/>
            <a:chOff x="7448612" y="0"/>
            <a:chExt cx="4743796" cy="6858466"/>
          </a:xfrm>
        </p:grpSpPr>
        <p:sp>
          <p:nvSpPr>
            <p:cNvPr id="100" name="Google Shape;10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9" name="Google Shape;10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4" name="Google Shape;114;p3"/>
          <p:cNvGrpSpPr/>
          <p:nvPr/>
        </p:nvGrpSpPr>
        <p:grpSpPr>
          <a:xfrm>
            <a:off x="47625" y="3819523"/>
            <a:ext cx="4124325" cy="3009898"/>
            <a:chOff x="47625" y="3819523"/>
            <a:chExt cx="4124325" cy="3009898"/>
          </a:xfrm>
        </p:grpSpPr>
        <p:pic>
          <p:nvPicPr>
            <p:cNvPr id="115" name="Google Shape;115;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6" name="Google Shape;116;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7" name="Google Shape;117;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8" name="Google Shape;118;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9" name="Google Shape;119;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4"/>
          <p:cNvGrpSpPr/>
          <p:nvPr/>
        </p:nvGrpSpPr>
        <p:grpSpPr>
          <a:xfrm rot="-635851">
            <a:off x="9052566" y="3881002"/>
            <a:ext cx="2282993" cy="2093926"/>
            <a:chOff x="7991475" y="2933700"/>
            <a:chExt cx="2762251" cy="3257550"/>
          </a:xfrm>
        </p:grpSpPr>
        <p:sp>
          <p:nvSpPr>
            <p:cNvPr id="125" name="Google Shape;125;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 name="Google Shape;126;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8" name="Google Shape;128;p4"/>
          <p:cNvSpPr/>
          <p:nvPr/>
        </p:nvSpPr>
        <p:spPr>
          <a:xfrm>
            <a:off x="8565165" y="25507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 name="Google Shape;129;p4"/>
          <p:cNvSpPr txBox="1">
            <a:spLocks noGrp="1"/>
          </p:cNvSpPr>
          <p:nvPr>
            <p:ph type="title"/>
          </p:nvPr>
        </p:nvSpPr>
        <p:spPr>
          <a:xfrm>
            <a:off x="834071" y="575055"/>
            <a:ext cx="6148619" cy="670686"/>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Clr>
                <a:schemeClr val="dk1"/>
              </a:buClr>
              <a:buSzPts val="4250"/>
              <a:buFont typeface="Trebuchet MS"/>
              <a:buNone/>
            </a:pPr>
            <a:r>
              <a:rPr lang="en-US" sz="4250" dirty="0" smtClean="0"/>
              <a:t>PROBLEM STATEMENT</a:t>
            </a:r>
            <a:endParaRPr sz="4250" dirty="0"/>
          </a:p>
        </p:txBody>
      </p:sp>
      <p:pic>
        <p:nvPicPr>
          <p:cNvPr id="130" name="Google Shape;130;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1" name="Google Shape;131;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4</a:t>
            </a:fld>
            <a:endParaRPr/>
          </a:p>
        </p:txBody>
      </p:sp>
      <p:sp>
        <p:nvSpPr>
          <p:cNvPr id="132" name="Google Shape;132;p4"/>
          <p:cNvSpPr txBox="1"/>
          <p:nvPr/>
        </p:nvSpPr>
        <p:spPr>
          <a:xfrm>
            <a:off x="180109" y="1552076"/>
            <a:ext cx="12332085" cy="38779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*Traditional </a:t>
            </a:r>
            <a:r>
              <a:rPr lang="en-US" sz="2000" b="0" i="0" u="none" strike="noStrike" cap="none" dirty="0">
                <a:solidFill>
                  <a:srgbClr val="000000"/>
                </a:solidFill>
                <a:latin typeface="Calibri"/>
                <a:ea typeface="Calibri"/>
                <a:cs typeface="Calibri"/>
                <a:sym typeface="Calibri"/>
              </a:rPr>
              <a:t>methods of assessing employee performance lack consistency and fail </a:t>
            </a:r>
            <a:r>
              <a:rPr lang="en-US" sz="2000" b="0" i="0" u="none" strike="noStrike" cap="none" dirty="0" smtClean="0">
                <a:solidFill>
                  <a:srgbClr val="000000"/>
                </a:solidFill>
                <a:latin typeface="Calibri"/>
                <a:ea typeface="Calibri"/>
                <a:cs typeface="Calibri"/>
                <a:sym typeface="Calibri"/>
              </a:rPr>
              <a:t>to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provide </a:t>
            </a:r>
            <a:r>
              <a:rPr lang="en-US" sz="2000" b="0" i="0" u="none" strike="noStrike" cap="none" dirty="0">
                <a:solidFill>
                  <a:srgbClr val="000000"/>
                </a:solidFill>
                <a:latin typeface="Calibri"/>
                <a:ea typeface="Calibri"/>
                <a:cs typeface="Calibri"/>
                <a:sym typeface="Calibri"/>
              </a:rPr>
              <a:t>actionable insights for organizational growth. </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leads to inefficiencies in resource allocation and missed opportunities for improving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productivity </a:t>
            </a:r>
            <a:r>
              <a:rPr lang="en-US" sz="2000" b="0" i="0" u="none" strike="noStrike" cap="none" dirty="0">
                <a:solidFill>
                  <a:srgbClr val="000000"/>
                </a:solidFill>
                <a:latin typeface="Calibri"/>
                <a:ea typeface="Calibri"/>
                <a:cs typeface="Calibri"/>
                <a:sym typeface="Calibri"/>
              </a:rPr>
              <a:t>and employee satisfaction.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*By </a:t>
            </a:r>
            <a:r>
              <a:rPr lang="en-US" sz="2000" b="0" i="0" u="none" strike="noStrike" cap="none" dirty="0">
                <a:solidFill>
                  <a:srgbClr val="000000"/>
                </a:solidFill>
                <a:latin typeface="Calibri"/>
                <a:ea typeface="Calibri"/>
                <a:cs typeface="Calibri"/>
                <a:sym typeface="Calibri"/>
              </a:rPr>
              <a:t>implementing a robust performance analysis framework using Excel, we aim to </a:t>
            </a:r>
            <a:r>
              <a:rPr lang="en-US" sz="2000" b="0" i="0" u="none" strike="noStrike" cap="none" dirty="0" smtClean="0">
                <a:solidFill>
                  <a:srgbClr val="000000"/>
                </a:solidFill>
                <a:latin typeface="Calibri"/>
                <a:ea typeface="Calibri"/>
                <a:cs typeface="Calibri"/>
                <a:sym typeface="Calibri"/>
              </a:rPr>
              <a:t>establish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standardized </a:t>
            </a:r>
            <a:r>
              <a:rPr lang="en-US" sz="2000" b="0" i="0" u="none" strike="noStrike" cap="none" dirty="0">
                <a:solidFill>
                  <a:srgbClr val="000000"/>
                </a:solidFill>
                <a:latin typeface="Calibri"/>
                <a:ea typeface="Calibri"/>
                <a:cs typeface="Calibri"/>
                <a:sym typeface="Calibri"/>
              </a:rPr>
              <a:t>metrics and comprehensive data analysis capabilities</a:t>
            </a:r>
            <a:r>
              <a:rPr lang="en-US" sz="2000" b="0" i="0" u="none" strike="noStrike" cap="none" dirty="0" smtClean="0">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initiative seeks to empower decision-makers with accurate insights to optimize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performance</a:t>
            </a:r>
            <a:r>
              <a:rPr lang="en-US" sz="2000" b="0" i="0" u="none" strike="noStrike" cap="none" dirty="0">
                <a:solidFill>
                  <a:srgbClr val="000000"/>
                </a:solidFill>
                <a:latin typeface="Calibri"/>
                <a:ea typeface="Calibri"/>
                <a:cs typeface="Calibri"/>
                <a:sym typeface="Calibri"/>
              </a:rPr>
              <a:t>, foster a culture of continuous improvement, and ultimately drive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organizational </a:t>
            </a:r>
            <a:r>
              <a:rPr lang="en-US" sz="2000" b="0" i="0" u="none" strike="noStrike" cap="none" dirty="0">
                <a:solidFill>
                  <a:srgbClr val="000000"/>
                </a:solidFill>
                <a:latin typeface="Calibri"/>
                <a:ea typeface="Calibri"/>
                <a:cs typeface="Calibri"/>
                <a:sym typeface="Calibri"/>
              </a:rPr>
              <a:t>success.</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grpSp>
        <p:nvGrpSpPr>
          <p:cNvPr id="1042" name="Google Shape;1042;p1"/>
          <p:cNvGrpSpPr/>
          <p:nvPr/>
        </p:nvGrpSpPr>
        <p:grpSpPr>
          <a:xfrm>
            <a:off x="8658225" y="2647950"/>
            <a:ext cx="3533775" cy="3810000"/>
            <a:chOff x="8658225" y="2647950"/>
            <a:chExt cx="3533775" cy="3810000"/>
          </a:xfrm>
        </p:grpSpPr>
        <p:sp>
          <p:nvSpPr>
            <p:cNvPr id="1043" name="Google Shape;1043;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4" name="Google Shape;1044;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5" name="Google Shape;1045;p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046" name="Google Shape;1046;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7" name="Google Shape;1047;p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048" name="Google Shape;1048;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049" name="Google Shape;1049;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050" name="Google Shape;1050;p1"/>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1" name="Google Shape;1051;p1"/>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1"/>
          <p:cNvSpPr txBox="1"/>
          <p:nvPr/>
        </p:nvSpPr>
        <p:spPr>
          <a:xfrm>
            <a:off x="295575" y="1845900"/>
            <a:ext cx="57078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2" name="Google Shape;152;p6"/>
          <p:cNvSpPr/>
          <p:nvPr/>
        </p:nvSpPr>
        <p:spPr>
          <a:xfrm rot="10800000" flipH="1">
            <a:off x="8337347" y="5347432"/>
            <a:ext cx="738830" cy="662368"/>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3" name="Google Shape;153;p6"/>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6</a:t>
            </a:fld>
            <a:endParaRPr/>
          </a:p>
        </p:txBody>
      </p:sp>
      <p:sp>
        <p:nvSpPr>
          <p:cNvPr id="156" name="Google Shape;156;p6"/>
          <p:cNvSpPr txBox="1"/>
          <p:nvPr/>
        </p:nvSpPr>
        <p:spPr>
          <a:xfrm>
            <a:off x="394085" y="2422971"/>
            <a:ext cx="12192000" cy="463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endParaRPr sz="1800" b="0" i="0" u="none" strike="noStrike" cap="none">
              <a:solidFill>
                <a:srgbClr val="000000"/>
              </a:solidFill>
              <a:latin typeface="Calibri"/>
              <a:ea typeface="Calibri"/>
              <a:cs typeface="Calibri"/>
              <a:sym typeface="Calibri"/>
            </a:endParaRPr>
          </a:p>
        </p:txBody>
      </p:sp>
      <p:sp>
        <p:nvSpPr>
          <p:cNvPr id="157" name="Google Shape;157;p6"/>
          <p:cNvSpPr txBox="1"/>
          <p:nvPr/>
        </p:nvSpPr>
        <p:spPr>
          <a:xfrm>
            <a:off x="1380696" y="2228370"/>
            <a:ext cx="339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EMPLOYEES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EMPLOYERS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ORGANISATION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INDUSTRIES</a:t>
            </a:r>
            <a:endParaRPr sz="2000" b="0" i="0" u="none" strike="noStrike" cap="none" dirty="0">
              <a:solidFill>
                <a:srgbClr val="000000"/>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6194" y="3828723"/>
            <a:ext cx="2715004" cy="2343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5" name="Google Shape;165;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6" name="Google Shape;166;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7" name="Google Shape;167;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7</a:t>
            </a:fld>
            <a:endParaRPr/>
          </a:p>
        </p:txBody>
      </p:sp>
      <p:sp>
        <p:nvSpPr>
          <p:cNvPr id="168" name="Google Shape;168;p7"/>
          <p:cNvSpPr txBox="1"/>
          <p:nvPr/>
        </p:nvSpPr>
        <p:spPr>
          <a:xfrm>
            <a:off x="1558363" y="2281481"/>
            <a:ext cx="876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FORMULA </a:t>
            </a:r>
            <a:r>
              <a:rPr lang="en-US" sz="2000" b="0" i="0" u="none" strike="noStrike" cap="none" dirty="0">
                <a:solidFill>
                  <a:srgbClr val="000000"/>
                </a:solidFill>
                <a:latin typeface="Calibri"/>
                <a:ea typeface="Calibri"/>
                <a:cs typeface="Calibri"/>
                <a:sym typeface="Calibri"/>
              </a:rPr>
              <a:t>-PERFORMANCE</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PIVOT  </a:t>
            </a:r>
            <a:r>
              <a:rPr lang="en-US" sz="2000" b="0" i="0" u="none" strike="noStrike" cap="none" dirty="0">
                <a:solidFill>
                  <a:srgbClr val="000000"/>
                </a:solidFill>
                <a:latin typeface="Calibri"/>
                <a:ea typeface="Calibri"/>
                <a:cs typeface="Calibri"/>
                <a:sym typeface="Calibri"/>
              </a:rPr>
              <a:t>-</a:t>
            </a:r>
            <a:r>
              <a:rPr lang="en-US" sz="2000" b="0" i="0" u="none" strike="noStrike" cap="none" dirty="0" smtClean="0">
                <a:solidFill>
                  <a:srgbClr val="000000"/>
                </a:solidFill>
                <a:latin typeface="Calibri"/>
                <a:ea typeface="Calibri"/>
                <a:cs typeface="Calibri"/>
                <a:sym typeface="Calibri"/>
              </a:rPr>
              <a:t>SUMMARY</a:t>
            </a: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GRAPHIC-DATA </a:t>
            </a:r>
            <a:r>
              <a:rPr lang="en-US" sz="2000" b="0" i="0" u="none" strike="noStrike" cap="none" dirty="0">
                <a:solidFill>
                  <a:srgbClr val="000000"/>
                </a:solidFill>
                <a:latin typeface="Calibri"/>
                <a:ea typeface="Calibri"/>
                <a:cs typeface="Calibri"/>
                <a:sym typeface="Calibri"/>
              </a:rPr>
              <a:t>VISUALISATION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CHART.</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a:buNone/>
            </a:pPr>
            <a:r>
              <a:rPr lang="en-US"/>
              <a:t>Dataset Description</a:t>
            </a:r>
            <a:endParaRPr/>
          </a:p>
        </p:txBody>
      </p:sp>
      <p:sp>
        <p:nvSpPr>
          <p:cNvPr id="174" name="Google Shape;174;p8"/>
          <p:cNvSpPr txBox="1"/>
          <p:nvPr/>
        </p:nvSpPr>
        <p:spPr>
          <a:xfrm>
            <a:off x="755325" y="1548630"/>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txBox="1"/>
          <p:nvPr/>
        </p:nvSpPr>
        <p:spPr>
          <a:xfrm>
            <a:off x="866170" y="1548630"/>
            <a:ext cx="12192000" cy="41857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KAGGLE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26- FEATURES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10- FEATURES </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ID</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FIRST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LAST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BUSINESS UNIT</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STATUS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CLASSIFICATION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GENDER</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PERFORMANCE SCORE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CURRENT EMPLOYEE RATING</a:t>
            </a:r>
            <a:endParaRPr sz="20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2" name="Google Shape;182;p9"/>
          <p:cNvSpPr/>
          <p:nvPr/>
        </p:nvSpPr>
        <p:spPr>
          <a:xfrm>
            <a:off x="3070080" y="55911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4" name="Google Shape;184;p9"/>
          <p:cNvSpPr/>
          <p:nvPr/>
        </p:nvSpPr>
        <p:spPr>
          <a:xfrm>
            <a:off x="45289" y="4763599"/>
            <a:ext cx="2466975" cy="3419475"/>
          </a:xfrm>
          <a:prstGeom prst="rect">
            <a:avLst/>
          </a:prstGeom>
          <a:noFill/>
          <a:ln>
            <a:noFill/>
          </a:ln>
        </p:spPr>
      </p:sp>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1191491" y="2459466"/>
            <a:ext cx="834303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*Performance level=IFS(J2</a:t>
            </a:r>
            <a:r>
              <a:rPr lang="en-US" sz="1800" dirty="0">
                <a:solidFill>
                  <a:schemeClr val="dk1"/>
                </a:solidFill>
                <a:latin typeface="Calibri"/>
                <a:ea typeface="Calibri"/>
                <a:cs typeface="Calibri"/>
                <a:sym typeface="Calibri"/>
              </a:rPr>
              <a:t>&gt;=5, "</a:t>
            </a:r>
            <a:r>
              <a:rPr lang="en-US" sz="1800" dirty="0" smtClean="0">
                <a:solidFill>
                  <a:schemeClr val="dk1"/>
                </a:solidFill>
                <a:latin typeface="Calibri"/>
                <a:ea typeface="Calibri"/>
                <a:cs typeface="Calibri"/>
                <a:sym typeface="Calibri"/>
              </a:rPr>
              <a:t>VERYHIGH",J2</a:t>
            </a:r>
            <a:r>
              <a:rPr lang="en-US" sz="1800" dirty="0">
                <a:solidFill>
                  <a:schemeClr val="dk1"/>
                </a:solidFill>
                <a:latin typeface="Calibri"/>
                <a:ea typeface="Calibri"/>
                <a:cs typeface="Calibri"/>
                <a:sym typeface="Calibri"/>
              </a:rPr>
              <a:t>&gt;=4, " HIGH", J2&gt;=</a:t>
            </a:r>
            <a:r>
              <a:rPr lang="en-US" sz="1800" dirty="0" smtClean="0">
                <a:solidFill>
                  <a:schemeClr val="dk1"/>
                </a:solidFill>
                <a:latin typeface="Calibri"/>
                <a:ea typeface="Calibri"/>
                <a:cs typeface="Calibri"/>
                <a:sym typeface="Calibri"/>
              </a:rPr>
              <a:t>3,</a:t>
            </a:r>
          </a:p>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                                     " </a:t>
            </a:r>
            <a:r>
              <a:rPr lang="en-US" sz="1800" dirty="0">
                <a:solidFill>
                  <a:schemeClr val="dk1"/>
                </a:solidFill>
                <a:latin typeface="Calibri"/>
                <a:ea typeface="Calibri"/>
                <a:cs typeface="Calibri"/>
                <a:sym typeface="Calibri"/>
              </a:rPr>
              <a:t>MED","TRUE", "</a:t>
            </a:r>
            <a:r>
              <a:rPr lang="en-US" sz="1800" dirty="0" smtClean="0">
                <a:solidFill>
                  <a:schemeClr val="dk1"/>
                </a:solidFill>
                <a:latin typeface="Calibri"/>
                <a:ea typeface="Calibri"/>
                <a:cs typeface="Calibri"/>
                <a:sym typeface="Calibri"/>
              </a:rPr>
              <a:t>LOW“)</a:t>
            </a:r>
            <a:endParaRPr sz="1800" dirty="0">
              <a:solidFill>
                <a:schemeClr val="dk1"/>
              </a:solidFill>
              <a:latin typeface="Calibri"/>
              <a:ea typeface="Calibri"/>
              <a:cs typeface="Calibri"/>
              <a:sym typeface="Calibri"/>
            </a:endParaRPr>
          </a:p>
        </p:txBody>
      </p:sp>
      <p:pic>
        <p:nvPicPr>
          <p:cNvPr id="1026" name="Picture 2" descr="Motivation logo with hand fist holding a pencil Line vector icon. Vector EPS 10, HD JPEG 4000 x 4000 px Pencil stock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13776" y="3547418"/>
            <a:ext cx="3367322" cy="3449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