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5" r:id="rId3"/>
    <p:sldId id="276" r:id="rId4"/>
    <p:sldId id="266" r:id="rId5"/>
    <p:sldId id="277" r:id="rId6"/>
    <p:sldId id="275" r:id="rId7"/>
    <p:sldId id="273" r:id="rId8"/>
    <p:sldId id="271" r:id="rId9"/>
    <p:sldId id="272" r:id="rId10"/>
    <p:sldId id="280" r:id="rId11"/>
    <p:sldId id="267" r:id="rId12"/>
    <p:sldId id="268" r:id="rId13"/>
    <p:sldId id="269" r:id="rId14"/>
    <p:sldId id="270" r:id="rId15"/>
    <p:sldId id="278" r:id="rId16"/>
    <p:sldId id="27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0D8"/>
    <a:srgbClr val="65656C"/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howGuides="1">
      <p:cViewPr>
        <p:scale>
          <a:sx n="75" d="100"/>
          <a:sy n="75" d="100"/>
        </p:scale>
        <p:origin x="2144" y="504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7AF71-4B4B-43FF-95B3-873E90AD12B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930F-828D-433B-AC16-1326F307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Fel i indata </a:t>
            </a:r>
            <a:r>
              <a:rPr lang="mr-IN" dirty="0" smtClean="0"/>
              <a:t>–</a:t>
            </a:r>
            <a:r>
              <a:rPr lang="sv-SE" dirty="0" smtClean="0"/>
              <a:t> begränsad </a:t>
            </a:r>
            <a:r>
              <a:rPr lang="sv-SE" dirty="0" err="1" smtClean="0"/>
              <a:t>noggranhet</a:t>
            </a:r>
            <a:r>
              <a:rPr lang="sv-SE" dirty="0" smtClean="0"/>
              <a:t> eller reella tal som måste approximeras</a:t>
            </a:r>
          </a:p>
          <a:p>
            <a:r>
              <a:rPr lang="sv-SE" dirty="0" smtClean="0"/>
              <a:t>Trunkeringsfel</a:t>
            </a:r>
            <a:r>
              <a:rPr lang="sv-SE" baseline="0" dirty="0" smtClean="0"/>
              <a:t> </a:t>
            </a:r>
            <a:r>
              <a:rPr lang="mr-IN" baseline="0" dirty="0" smtClean="0"/>
              <a:t>–</a:t>
            </a:r>
            <a:r>
              <a:rPr lang="sv-SE" baseline="0" dirty="0" smtClean="0"/>
              <a:t> Oändlig process ersätts med en ändlig 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930F-828D-433B-AC16-1326F3071C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rgbClr val="24A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E070A831-A660-4218-AFA6-1EB1B35CA31B}" type="datetime1">
              <a:rPr lang="sv-SE" smtClean="0"/>
              <a:t>2017-09-21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rgbClr val="24A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6261BDD3-C0B3-4886-BD53-88057D6ED55A}" type="datetime1">
              <a:rPr lang="sv-SE" smtClean="0"/>
              <a:t>2017-09-21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AA88B1BD-1E56-4B08-8ADB-FD89B4FB68B3}" type="datetime1">
              <a:rPr lang="sv-SE" smtClean="0"/>
              <a:t>2017-09-21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 smtClean="0"/>
              <a:t>Klicka på ikonen för att lägga till ett diagram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02B80763-34D9-4E53-BC61-2475D146BDCC}" type="datetime1">
              <a:rPr lang="sv-SE" smtClean="0"/>
              <a:t>2017-09-21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9116C7DC-A8AA-473F-B17C-C8F6E7CC4F05}" type="datetime1">
              <a:rPr lang="sv-SE" smtClean="0"/>
              <a:t>2017-09-21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060A681A-CC32-4946-B94F-D76040F9B768}" type="datetime1">
              <a:rPr lang="sv-SE" smtClean="0"/>
              <a:t>2017-09-21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EAA39C2A-8307-402E-A19F-0E5D5D5B23B2}" type="datetime1">
              <a:rPr lang="sv-SE" smtClean="0"/>
              <a:t>2017-09-21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F1FC0F1A-F211-4D66-B81F-CC8DEEE91513}" type="datetime1">
              <a:rPr lang="sv-SE" smtClean="0"/>
              <a:t>2017-09-21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B6940FDA-E7AD-42D8-B8FE-3597636AD912}" type="datetime1">
              <a:rPr lang="sv-SE" smtClean="0"/>
              <a:t>2017-09-21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24A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Matematematisk Modellering</a:t>
            </a:r>
            <a:endParaRPr lang="sv-SE" dirty="0"/>
          </a:p>
        </p:txBody>
      </p:sp>
      <p:sp>
        <p:nvSpPr>
          <p:cNvPr id="6" name="Underrubri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Anders Västberg</a:t>
            </a:r>
            <a:endParaRPr lang="sv-SE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exempel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Trafikflöde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Fallande mynt från </a:t>
            </a:r>
            <a:r>
              <a:rPr lang="sv-SE" dirty="0" smtClean="0"/>
              <a:t>Eiffeltornet</a:t>
            </a:r>
          </a:p>
          <a:p>
            <a:pPr marL="342900" indent="-342900">
              <a:buFont typeface="Arial" charset="0"/>
              <a:buChar char="•"/>
            </a:pPr>
            <a:r>
              <a:rPr lang="sv-SE" smtClean="0"/>
              <a:t>Kurvanpassning </a:t>
            </a:r>
            <a:r>
              <a:rPr lang="sv-SE" dirty="0" smtClean="0"/>
              <a:t>till data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8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dirty="0" smtClean="0"/>
              <a:t>Talrepresentation i en dator</a:t>
            </a:r>
            <a:endParaRPr lang="sv-S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Vanliga talsystemet har basen 10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Datorer använder binära tal:</a:t>
                </a:r>
              </a:p>
              <a:p>
                <a:pPr marL="698500" lvl="1" indent="-342900"/>
                <a:r>
                  <a:rPr lang="sv-SE" noProof="0" dirty="0" smtClean="0"/>
                  <a:t>Tal med basen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Heltal kan identiskt representeras i båda baserna.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/>
                  <a:t>Exempel talet </a:t>
                </a:r>
                <a14:m>
                  <m:oMath xmlns:m="http://schemas.openxmlformats.org/officeDocument/2006/math">
                    <m:r>
                      <a:rPr lang="sv-SE" b="0" i="1" noProof="0" smtClean="0">
                        <a:latin typeface="Cambria Math" charset="0"/>
                      </a:rPr>
                      <m:t>14=</m:t>
                    </m:r>
                    <m:sSub>
                      <m:sSubPr>
                        <m:ctrlPr>
                          <a:rPr lang="en-US" b="0" i="1" noProof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b="0" i="1" noProof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noProof="0" smtClean="0">
                                <a:latin typeface="Cambria Math" charset="0"/>
                              </a:rPr>
                              <m:t>14</m:t>
                            </m:r>
                          </m:e>
                        </m:d>
                      </m:e>
                      <m:sub>
                        <m:r>
                          <a:rPr lang="sv-SE" b="0" i="1" noProof="0" smtClean="0">
                            <a:latin typeface="Cambria Math" charset="0"/>
                          </a:rPr>
                          <m:t>10</m:t>
                        </m:r>
                      </m:sub>
                    </m:sSub>
                    <m:r>
                      <a:rPr lang="sv-SE" b="0" i="1" noProof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b="0" i="1" noProof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noProof="0" smtClean="0">
                                <a:latin typeface="Cambria Math" charset="0"/>
                              </a:rPr>
                              <m:t>1110</m:t>
                            </m:r>
                          </m:e>
                        </m:d>
                      </m:e>
                      <m:sub>
                        <m:r>
                          <a:rPr lang="sv-SE" b="0" i="1" noProof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noProof="0" dirty="0" smtClean="0"/>
                  <a:t>:</a:t>
                </a:r>
                <a:endParaRPr lang="sv-SE" noProof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noProof="0">
                          <a:latin typeface="Cambria Math"/>
                        </a:rPr>
                        <m:t>1</m:t>
                      </m:r>
                      <m:r>
                        <a:rPr lang="sv-SE" i="1" noProof="0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sv-SE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sv-SE" i="1" noProof="0">
                          <a:latin typeface="Cambria Math"/>
                          <a:ea typeface="Cambria Math"/>
                        </a:rPr>
                        <m:t>+4⋅</m:t>
                      </m:r>
                      <m:sSup>
                        <m:sSupPr>
                          <m:ctrlPr>
                            <a:rPr lang="sv-SE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sv-SE" i="1" noProof="0" dirty="0">
                  <a:latin typeface="Cambria Math"/>
                  <a:ea typeface="Cambria Math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noProof="0" smtClean="0">
                          <a:latin typeface="Cambria Math"/>
                        </a:rPr>
                        <m:t>1110=</m:t>
                      </m:r>
                      <m:r>
                        <a:rPr lang="sv-SE" i="1" noProof="0">
                          <a:latin typeface="Cambria Math"/>
                        </a:rPr>
                        <m:t>1</m:t>
                      </m:r>
                      <m:r>
                        <a:rPr lang="sv-SE" i="1" noProof="0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sv-SE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sv-SE" i="1" noProof="0">
                          <a:latin typeface="Cambria Math"/>
                          <a:ea typeface="Cambria Math"/>
                        </a:rPr>
                        <m:t>+1⋅</m:t>
                      </m:r>
                      <m:sSup>
                        <m:sSupPr>
                          <m:ctrlPr>
                            <a:rPr lang="sv-SE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v-SE" i="1" noProof="0">
                          <a:latin typeface="Cambria Math"/>
                          <a:ea typeface="Cambria Math"/>
                        </a:rPr>
                        <m:t>+1⋅</m:t>
                      </m:r>
                      <m:sSup>
                        <m:sSupPr>
                          <m:ctrlPr>
                            <a:rPr lang="sv-SE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sv-SE" i="1" noProof="0">
                          <a:latin typeface="Cambria Math"/>
                          <a:ea typeface="Cambria Math"/>
                        </a:rPr>
                        <m:t>+0⋅</m:t>
                      </m:r>
                      <m:sSup>
                        <m:sSupPr>
                          <m:ctrlPr>
                            <a:rPr lang="sv-SE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sv-SE" noProof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Reella tal kan inte alltid representeras exakt med binära tal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Exempel talet </a:t>
                </a:r>
                <a14:m>
                  <m:oMath xmlns:m="http://schemas.openxmlformats.org/officeDocument/2006/math">
                    <m:r>
                      <a:rPr lang="sv-SE" b="0" i="1" noProof="0" smtClean="0">
                        <a:latin typeface="Cambria Math" charset="0"/>
                      </a:rPr>
                      <m:t>0,2=</m:t>
                    </m:r>
                    <m:sSub>
                      <m:sSubPr>
                        <m:ctrlPr>
                          <a:rPr lang="en-US" b="0" i="1" noProof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b="0" i="1" noProof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noProof="0" smtClean="0">
                                <a:latin typeface="Cambria Math" charset="0"/>
                              </a:rPr>
                              <m:t>0,2</m:t>
                            </m:r>
                          </m:e>
                        </m:d>
                      </m:e>
                      <m:sub>
                        <m:r>
                          <a:rPr lang="sv-SE" b="0" i="1" noProof="0" smtClean="0">
                            <a:latin typeface="Cambria Math" charset="0"/>
                          </a:rPr>
                          <m:t>10</m:t>
                        </m:r>
                      </m:sub>
                    </m:sSub>
                    <m:r>
                      <a:rPr lang="sv-SE" b="0" i="1" noProof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b="0" i="1" noProof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noProof="0" smtClean="0">
                                <a:latin typeface="Cambria Math" charset="0"/>
                              </a:rPr>
                              <m:t>0.00110011…</m:t>
                            </m:r>
                          </m:e>
                        </m:d>
                      </m:e>
                      <m:sub>
                        <m:r>
                          <a:rPr lang="sv-SE" b="0" i="1" noProof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sv-SE" noProof="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noProof="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sv-SE" i="1" noProof="0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sv-SE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i="1" noProof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sv-SE" b="0" i="1" noProof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v-SE" i="1" noProof="0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noProof="0" smtClean="0">
                          <a:latin typeface="Cambria Math"/>
                        </a:rPr>
                        <m:t>0</m:t>
                      </m:r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sv-SE" sz="1800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800" b="0" i="1" noProof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sz="1800" b="0" i="1" noProof="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sv-SE" sz="1800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800" b="0" i="1" noProof="0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+1⋅</m:t>
                      </m:r>
                      <m:sSup>
                        <m:sSupPr>
                          <m:ctrlPr>
                            <a:rPr lang="sv-SE" sz="1800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800" b="0" i="1" noProof="0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sz="1800" b="0" i="1" noProof="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sv-SE" sz="1800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800" b="0" i="1" noProof="0" smtClean="0">
                              <a:latin typeface="Cambria Math"/>
                              <a:ea typeface="Cambria Math"/>
                            </a:rPr>
                            <m:t>−4</m:t>
                          </m:r>
                        </m:sup>
                      </m:sSup>
                      <m:r>
                        <a:rPr lang="sv-SE" sz="1800" b="0" i="1" noProof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0⋅</m:t>
                      </m:r>
                      <m:sSup>
                        <m:sSupPr>
                          <m:ctrlPr>
                            <a:rPr lang="sv-SE" sz="1800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sv-SE" sz="1800" b="0" i="1" noProof="0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p>
                      </m:sSup>
                      <m:r>
                        <a:rPr lang="sv-SE" sz="1800" b="0" i="1" noProof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0⋅</m:t>
                      </m:r>
                      <m:sSup>
                        <m:sSupPr>
                          <m:ctrlPr>
                            <a:rPr lang="sv-SE" sz="1800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sv-SE" sz="1800" b="0" i="1" noProof="0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sv-SE" sz="1800" b="0" i="1" noProof="0" smtClean="0">
                          <a:latin typeface="Cambria Math"/>
                          <a:ea typeface="Cambria Math"/>
                        </a:rPr>
                        <m:t>+1</m:t>
                      </m:r>
                      <m:r>
                        <a:rPr lang="sv-SE" sz="1800" i="1" noProof="0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sv-SE" sz="1800" i="1" noProof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800" i="1" noProof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sv-SE" sz="1800" b="0" i="1" noProof="0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p>
                      </m:sSup>
                      <m:r>
                        <a:rPr lang="sv-SE" sz="1800" b="0" i="1" noProof="0" smtClean="0">
                          <a:latin typeface="Cambria Math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sv-SE" sz="1800" i="1" noProof="0" dirty="0">
                  <a:latin typeface="Cambria Math"/>
                  <a:ea typeface="Cambria Math"/>
                </a:endParaRPr>
              </a:p>
              <a:p>
                <a:endParaRPr lang="sv-SE" noProof="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1" t="-179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7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dirty="0" smtClean="0"/>
              <a:t>Heltalsrepresentation i en dator</a:t>
            </a:r>
            <a:endParaRPr lang="sv-S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Heltal representeras av ett antal bit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Antalet bit sätter gränsen för största och minsta heltalet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16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noProof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noProof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sv-SE" b="0" i="1" noProof="0" smtClean="0">
                            <a:latin typeface="Cambria Math"/>
                          </a:rPr>
                          <m:t>16−1</m:t>
                        </m:r>
                      </m:sup>
                    </m:sSup>
                    <m:r>
                      <a:rPr lang="sv-SE" b="0" i="0" noProof="0" smtClean="0">
                        <a:latin typeface="Cambria Math"/>
                      </a:rPr>
                      <m:t>=</m:t>
                    </m:r>
                    <m:r>
                      <a:rPr lang="sv-SE" b="0" i="1" noProof="0" smtClean="0">
                        <a:latin typeface="Cambria Math"/>
                        <a:ea typeface="Cambria Math"/>
                      </a:rPr>
                      <m:t>±32768</m:t>
                    </m:r>
                  </m:oMath>
                </a14:m>
                <a:endParaRPr lang="sv-SE" b="0" noProof="0" dirty="0" smtClean="0">
                  <a:ea typeface="Cambria Math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32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noProof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i="1" noProof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sv-SE" b="0" i="1" noProof="0" smtClean="0">
                            <a:latin typeface="Cambria Math"/>
                          </a:rPr>
                          <m:t>32</m:t>
                        </m:r>
                        <m:r>
                          <a:rPr lang="sv-SE" i="1" noProof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sv-SE" noProof="0">
                        <a:latin typeface="Cambria Math"/>
                      </a:rPr>
                      <m:t>=</m:t>
                    </m:r>
                    <m:r>
                      <a:rPr lang="sv-SE" i="1" noProof="0">
                        <a:latin typeface="Cambria Math"/>
                        <a:ea typeface="Cambria Math"/>
                      </a:rPr>
                      <m:t>±</m:t>
                    </m:r>
                    <m:r>
                      <a:rPr lang="sv-SE" b="0" i="1" noProof="0" smtClean="0">
                        <a:latin typeface="Cambria Math"/>
                        <a:ea typeface="Cambria Math"/>
                      </a:rPr>
                      <m:t>2147483648</m:t>
                    </m:r>
                  </m:oMath>
                </a14:m>
                <a:endParaRPr lang="sv-SE" noProof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noProof="0" dirty="0" smtClean="0"/>
                  <a:t>64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noProof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i="1" noProof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sv-SE" b="0" i="1" noProof="0" smtClean="0">
                            <a:latin typeface="Cambria Math"/>
                          </a:rPr>
                          <m:t>64</m:t>
                        </m:r>
                        <m:r>
                          <a:rPr lang="sv-SE" i="1" noProof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sv-SE" noProof="0">
                        <a:latin typeface="Cambria Math"/>
                      </a:rPr>
                      <m:t>=</m:t>
                    </m:r>
                    <m:r>
                      <a:rPr lang="sv-SE" i="1" noProof="0">
                        <a:latin typeface="Cambria Math"/>
                        <a:ea typeface="Cambria Math"/>
                      </a:rPr>
                      <m:t>±9223372036854775808</m:t>
                    </m:r>
                  </m:oMath>
                </a14:m>
                <a:endParaRPr lang="sv-SE" noProof="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1" t="-179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8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dirty="0" smtClean="0"/>
              <a:t>Flyttalsrepresentation i en dator</a:t>
            </a:r>
            <a:endParaRPr lang="sv-S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Double precision </a:t>
                </a:r>
                <a:r>
                  <a:rPr lang="sv-SE" dirty="0" err="1" smtClean="0"/>
                  <a:t>numbers</a:t>
                </a:r>
                <a:r>
                  <a:rPr lang="sv-SE" dirty="0" smtClean="0"/>
                  <a:t> </a:t>
                </a:r>
                <a:r>
                  <a:rPr lang="mr-IN" dirty="0" smtClean="0"/>
                  <a:t>–</a:t>
                </a:r>
                <a:r>
                  <a:rPr lang="sv-SE" dirty="0" smtClean="0"/>
                  <a:t> 64 bit representation av flyttal.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1 bit för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sv-SE" dirty="0" smtClean="0"/>
                  <a:t> tecken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11 bit för exponent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52 bit för mantissan - signifikant precision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charset="0"/>
                                </a:rPr>
                                <m:t>52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charset="0"/>
                                    </a:rPr>
                                    <m:t>52−</m:t>
                                  </m:r>
                                  <m:r>
                                    <a:rPr lang="sv-SE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lang="sv-S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sv-SE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sv-SE" dirty="0" smtClean="0"/>
              </a:p>
            </p:txBody>
          </p:sp>
        </mc:Choice>
        <mc:Fallback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87" t="-179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6304"/>
            <a:ext cx="9144000" cy="1849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004" y="630141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[</a:t>
            </a:r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 smtClean="0"/>
              <a:t>en.wikipedia.org</a:t>
            </a:r>
            <a:r>
              <a:rPr lang="sv-SE" dirty="0" smtClean="0"/>
              <a:t>/</a:t>
            </a:r>
            <a:r>
              <a:rPr lang="sv-SE" dirty="0" err="1" smtClean="0"/>
              <a:t>wiki</a:t>
            </a:r>
            <a:r>
              <a:rPr lang="sv-SE" dirty="0" smtClean="0"/>
              <a:t>/Double-</a:t>
            </a:r>
            <a:r>
              <a:rPr lang="sv-SE" dirty="0" err="1" smtClean="0"/>
              <a:t>precision_floating</a:t>
            </a:r>
            <a:r>
              <a:rPr lang="sv-SE" dirty="0" smtClean="0"/>
              <a:t>-</a:t>
            </a:r>
            <a:r>
              <a:rPr lang="sv-SE" dirty="0" err="1" smtClean="0"/>
              <a:t>point_format</a:t>
            </a:r>
            <a:r>
              <a:rPr lang="sv-SE" dirty="0" smtClean="0"/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16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Flyttalsrepresentation i en dator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Kan representera tal mellan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 charset="0"/>
                          </a:rPr>
                          <m:t>−308</m:t>
                        </m:r>
                      </m:sup>
                    </m:sSup>
                  </m:oMath>
                </a14:m>
                <a:r>
                  <a:rPr lang="sv-SE" dirty="0" smtClean="0"/>
                  <a:t> och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308</m:t>
                        </m:r>
                      </m:sup>
                    </m:sSup>
                  </m:oMath>
                </a14:m>
                <a:r>
                  <a:rPr lang="sv-SE" dirty="0" smtClean="0"/>
                  <a:t> med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53 </m:t>
                    </m:r>
                    <m:func>
                      <m:func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sv-SE" b="0" i="1" smtClean="0">
                            <a:latin typeface="Cambria Math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≈15.995</m:t>
                        </m:r>
                      </m:e>
                    </m:func>
                  </m:oMath>
                </a14:m>
                <a:r>
                  <a:rPr lang="sv-SE" dirty="0" smtClean="0"/>
                  <a:t> eller nästan 16 siffors noggrannhet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Standarden är definierad av IEEE 754 som också definierar bland annat: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err="1" smtClean="0"/>
                  <a:t>Single</a:t>
                </a:r>
                <a:r>
                  <a:rPr lang="sv-SE" dirty="0" smtClean="0"/>
                  <a:t> (32 bit flyttal)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Och motsvarande talrepresentation för finansiell sektor:</a:t>
                </a:r>
              </a:p>
              <a:p>
                <a:pPr marL="698500" lvl="1" indent="-342900">
                  <a:buFont typeface="Arial" charset="0"/>
                  <a:buChar char="•"/>
                </a:pPr>
                <a:r>
                  <a:rPr lang="sv-SE" dirty="0" smtClean="0"/>
                  <a:t>Decimal64</a:t>
                </a:r>
              </a:p>
              <a:p>
                <a:pPr marL="698500" lvl="1" indent="-342900">
                  <a:buFont typeface="Arial" charset="0"/>
                  <a:buChar char="•"/>
                </a:pPr>
                <a:r>
                  <a:rPr lang="sv-SE" dirty="0" smtClean="0"/>
                  <a:t>Decimal32</a:t>
                </a:r>
              </a:p>
              <a:p>
                <a:pPr marL="698500" lvl="1" indent="-342900">
                  <a:buFont typeface="Arial" charset="0"/>
                  <a:buChar char="•"/>
                </a:pPr>
                <a:r>
                  <a:rPr lang="sv-SE" dirty="0" smtClean="0"/>
                  <a:t>Dessa talrepresentationer emulerar decimal-avrundning exakt (basen 10).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sv-SE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1" t="-31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54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Felkällor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Fel i indata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Avrundningsfel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Trunkeringsfel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>
                    <a:ea typeface="Cambria Math" charset="0"/>
                    <a:cs typeface="Cambria Math" charset="0"/>
                  </a:rPr>
                  <a:t>Absolut fel 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acc>
                    <m:r>
                      <a:rPr lang="sv-SE">
                        <a:latin typeface="Cambria Math" charset="0"/>
                        <a:ea typeface="Cambria Math" charset="0"/>
                        <a:cs typeface="Cambria Math" charset="0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acc>
                        <m:r>
                          <a:rPr lang="sv-SE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sv-SE" dirty="0"/>
                          <m:t> </m:t>
                        </m:r>
                      </m:e>
                    </m:d>
                  </m:oMath>
                </a14:m>
                <a:endParaRPr lang="sv-SE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Relativt fel 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sv-S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sv-SE" i="1">
                                <a:latin typeface="Cambria Math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,    (</m:t>
                    </m:r>
                    <m:r>
                      <a:rPr lang="sv-SE" b="0" i="1" smtClean="0">
                        <a:latin typeface="Cambria Math" charset="0"/>
                      </a:rPr>
                      <m:t>𝑎</m:t>
                    </m:r>
                    <m:r>
                      <a:rPr lang="sv-S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≠0)</m:t>
                    </m:r>
                  </m:oMath>
                </a14:m>
                <a:endParaRPr lang="sv-SE" dirty="0" smtClean="0"/>
              </a:p>
              <a:p>
                <a:pPr marL="698500" lvl="1" indent="-342900">
                  <a:buFont typeface="Arial" charset="0"/>
                  <a:buChar char="•"/>
                </a:pPr>
                <a:r>
                  <a:rPr lang="sv-SE" dirty="0" smtClean="0"/>
                  <a:t>Exempelvis relativt och absolut fel att använda 1,414 istället för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sv-SE" b="0" i="1" smtClean="0">
                            <a:latin typeface="Cambria Math" charset="0"/>
                          </a:rPr>
                          <m:t>2</m:t>
                        </m:r>
                      </m:e>
                    </m:rad>
                  </m:oMath>
                </a14:m>
                <a:endParaRPr lang="sv-SE" dirty="0" smtClean="0"/>
              </a:p>
              <a:p>
                <a:pPr marL="698500" lvl="1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1414−</m:t>
                        </m:r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=0,0002135…</m:t>
                    </m:r>
                  </m:oMath>
                </a14:m>
                <a:endParaRPr lang="sv-SE" b="0" dirty="0" smtClean="0"/>
              </a:p>
              <a:p>
                <a:pPr marL="698500" lvl="1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0.0002135…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sv-SE" i="1">
                        <a:latin typeface="Cambria Math" charset="0"/>
                      </a:rPr>
                      <m:t>≈</m:t>
                    </m:r>
                    <m:r>
                      <a:rPr lang="sv-SE" b="0" i="1" smtClean="0">
                        <a:latin typeface="Cambria Math" charset="0"/>
                      </a:rPr>
                      <m:t>0,015%</m:t>
                    </m:r>
                  </m:oMath>
                </a14:m>
                <a:endParaRPr lang="sv-SE" dirty="0" smtClean="0"/>
              </a:p>
              <a:p>
                <a:pPr marL="698500" lvl="1" indent="-342900">
                  <a:buFont typeface="Arial" charset="0"/>
                  <a:buChar char="•"/>
                </a:pPr>
                <a:r>
                  <a:rPr lang="sv-SE" dirty="0" smtClean="0"/>
                  <a:t>Tänk på skillnaden mellan avrundning och avhuggning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11" t="-1794" r="-616" b="-1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5" name="TextBox 18"/>
          <p:cNvSpPr txBox="1"/>
          <p:nvPr/>
        </p:nvSpPr>
        <p:spPr>
          <a:xfrm>
            <a:off x="4752706" y="627012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</a:t>
            </a:r>
            <a:r>
              <a:rPr lang="sv-SE" dirty="0" err="1" smtClean="0"/>
              <a:t>Eldén</a:t>
            </a:r>
            <a:r>
              <a:rPr lang="sv-SE" dirty="0" smtClean="0"/>
              <a:t> och </a:t>
            </a:r>
            <a:r>
              <a:rPr lang="sv-SE" dirty="0" err="1" smtClean="0"/>
              <a:t>Wittmeyer</a:t>
            </a:r>
            <a:r>
              <a:rPr lang="sv-SE" dirty="0" smtClean="0"/>
              <a:t>-Koch, 1987]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775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Felkällor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>
                    <a:ea typeface="Cambria Math" charset="0"/>
                    <a:cs typeface="Cambria Math" charset="0"/>
                  </a:rPr>
                  <a:t>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sv-S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sv-S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≤0,5∙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v-SE" dirty="0" smtClean="0"/>
                  <a:t> sägs närmevärdet för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sv-SE" dirty="0" smtClean="0"/>
                  <a:t> ha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sv-SE" dirty="0" smtClean="0"/>
                  <a:t> korrekta decimaler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I ett närmevärde med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sv-SE" dirty="0"/>
                  <a:t> korrekta </a:t>
                </a:r>
                <a:r>
                  <a:rPr lang="sv-SE" dirty="0" smtClean="0"/>
                  <a:t>decimaler</a:t>
                </a:r>
                <a:r>
                  <a:rPr lang="sv-SE" dirty="0"/>
                  <a:t> </a:t>
                </a:r>
                <a:r>
                  <a:rPr lang="sv-SE" dirty="0" smtClean="0"/>
                  <a:t>är alla siffror i positioner med enhet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sv-SE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≥</m:t>
                        </m:r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v-SE" dirty="0" smtClean="0"/>
                  <a:t> vara signifikanta siffror, utom inledande nollor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sv-SE" dirty="0" smtClean="0"/>
                  <a:t>Exempel</a:t>
                </a:r>
              </a:p>
              <a:p>
                <a:endParaRPr lang="sv-S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1" t="-1794" r="-22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5" name="TextBox 18"/>
          <p:cNvSpPr txBox="1"/>
          <p:nvPr/>
        </p:nvSpPr>
        <p:spPr>
          <a:xfrm>
            <a:off x="4752706" y="627012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</a:t>
            </a:r>
            <a:r>
              <a:rPr lang="sv-SE" dirty="0" err="1" smtClean="0"/>
              <a:t>Eldén</a:t>
            </a:r>
            <a:r>
              <a:rPr lang="sv-SE" dirty="0" smtClean="0"/>
              <a:t> och </a:t>
            </a:r>
            <a:r>
              <a:rPr lang="sv-SE" dirty="0" err="1" smtClean="0"/>
              <a:t>Wittmeyer</a:t>
            </a:r>
            <a:r>
              <a:rPr lang="sv-SE" dirty="0" smtClean="0"/>
              <a:t>-Koch, 1987]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634537"/>
                  </p:ext>
                </p:extLst>
              </p:nvPr>
            </p:nvGraphicFramePr>
            <p:xfrm>
              <a:off x="2039144" y="3756178"/>
              <a:ext cx="609600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2869"/>
                    <a:gridCol w="1431132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Närmevärde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Korrekta decimaler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Signifikanta</a:t>
                          </a:r>
                          <a:r>
                            <a:rPr lang="sv-SE" baseline="0" dirty="0" smtClean="0"/>
                            <a:t> siffor</a:t>
                          </a:r>
                          <a:endParaRPr lang="sv-S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0" i="1" smtClean="0">
                                    <a:latin typeface="Cambria Math" charset="0"/>
                                  </a:rPr>
                                  <m:t>0,001234</m:t>
                                </m:r>
                                <m:r>
                                  <a:rPr lang="sv-S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±0,5∙</m:t>
                                </m:r>
                                <m:sSup>
                                  <m:sSupPr>
                                    <m:ctrlPr>
                                      <a:rPr lang="sv-SE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sv-SE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5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3</a:t>
                          </a:r>
                          <a:endParaRPr lang="sv-S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0" i="1" smtClean="0">
                                    <a:latin typeface="Cambria Math" charset="0"/>
                                  </a:rPr>
                                  <m:t>4,567</m:t>
                                </m:r>
                                <m:r>
                                  <a:rPr lang="sv-S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±0,5∙</m:t>
                                </m:r>
                                <m:sSup>
                                  <m:sSupPr>
                                    <m:ctrlPr>
                                      <a:rPr lang="sv-SE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sv-SE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3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4</a:t>
                          </a:r>
                          <a:endParaRPr lang="sv-S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0" i="1" smtClean="0">
                                    <a:latin typeface="Cambria Math" charset="0"/>
                                  </a:rPr>
                                  <m:t>330000</m:t>
                                </m:r>
                                <m:r>
                                  <a:rPr lang="sv-S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±5000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-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2</a:t>
                          </a:r>
                          <a:endParaRPr lang="sv-S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634537"/>
                  </p:ext>
                </p:extLst>
              </p:nvPr>
            </p:nvGraphicFramePr>
            <p:xfrm>
              <a:off x="2039144" y="3756178"/>
              <a:ext cx="609600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2869"/>
                    <a:gridCol w="1431132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Närmevärde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Korrekta decimaler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Signifikanta</a:t>
                          </a:r>
                          <a:r>
                            <a:rPr lang="sv-SE" baseline="0" dirty="0" smtClean="0"/>
                            <a:t> siffor</a:t>
                          </a:r>
                          <a:endParaRPr lang="sv-S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1" t="-180328" r="-1326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5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3</a:t>
                          </a:r>
                          <a:endParaRPr lang="sv-S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1" t="-280328" r="-1326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3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4</a:t>
                          </a:r>
                          <a:endParaRPr lang="sv-S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1" t="-380328" r="-1326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-</a:t>
                          </a:r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 smtClean="0"/>
                            <a:t>2</a:t>
                          </a:r>
                          <a:endParaRPr lang="sv-S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364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Matematisk modellering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Analytiska modeller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Numeriska modeller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Simulering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Talrepresentation i en dator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Exempel på matematisk modellering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28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matematisk modellering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Man kan analysera ett system genom att bygga det och direkt undersöka systemet, men: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Det är för dyrt att bygga ett riktigt system och mäta på det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Det är för riskfyllt att bygga ett riktigt system och undersöka detta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Systemet är otillgängligt (solsystemet) eller existerar (ännu) inte (ny bil eller nytt flygplan).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5932516" y="617055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[Ljung </a:t>
            </a:r>
            <a:r>
              <a:rPr lang="sv-SE" smtClean="0"/>
              <a:t>och Glad, 2004]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96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Matematisk modellering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4</a:t>
            </a:fld>
            <a:endParaRPr lang="sv-SE"/>
          </a:p>
        </p:txBody>
      </p:sp>
      <p:cxnSp>
        <p:nvCxnSpPr>
          <p:cNvPr id="6" name="Straight Connector 5"/>
          <p:cNvCxnSpPr/>
          <p:nvPr/>
        </p:nvCxnSpPr>
        <p:spPr>
          <a:xfrm>
            <a:off x="4463107" y="1457645"/>
            <a:ext cx="0" cy="4023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770339" y="1983544"/>
            <a:ext cx="2982350" cy="240557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Avgränsning av problemområdet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715" y="1505243"/>
            <a:ext cx="16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”Verkligheten”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205046" y="1983544"/>
            <a:ext cx="2504050" cy="250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Matematisk Modell</a:t>
            </a:r>
            <a:endParaRPr lang="sv-SE" dirty="0" err="1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90525" y="2855742"/>
            <a:ext cx="1396619" cy="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0335" y="24933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frågor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4051693" y="3235569"/>
            <a:ext cx="1153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4363" y="32846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svar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4752706" y="627012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</a:t>
            </a:r>
            <a:r>
              <a:rPr lang="sv-SE" dirty="0" err="1" smtClean="0"/>
              <a:t>Eldén</a:t>
            </a:r>
            <a:r>
              <a:rPr lang="sv-SE" dirty="0" smtClean="0"/>
              <a:t> och </a:t>
            </a:r>
            <a:r>
              <a:rPr lang="sv-SE" dirty="0" err="1" smtClean="0"/>
              <a:t>Wittmeyer</a:t>
            </a:r>
            <a:r>
              <a:rPr lang="sv-SE" dirty="0" smtClean="0"/>
              <a:t>-Koch, 1987]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63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Det går inte att göra ett experiment på systemet, men en matematisk modell existerar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Det går då att använda modellen för att undersöka systemet</a:t>
            </a:r>
          </a:p>
          <a:p>
            <a:pPr marL="698500" lvl="1" indent="-342900">
              <a:buFont typeface="Arial" charset="0"/>
              <a:buChar char="•"/>
            </a:pPr>
            <a:r>
              <a:rPr lang="sv-SE" dirty="0" smtClean="0"/>
              <a:t>Analytiska modeller</a:t>
            </a:r>
          </a:p>
          <a:p>
            <a:pPr marL="698500" lvl="1" indent="-342900">
              <a:buFont typeface="Arial" charset="0"/>
              <a:buChar char="•"/>
            </a:pPr>
            <a:r>
              <a:rPr lang="sv-SE" dirty="0" smtClean="0"/>
              <a:t>Numeriska modeller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Datorer kan simulera komplexa system som är svåra och /eller dyra att realisera i verkligheten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Simuleringarna används för att förstå hur systemet fungerar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Värdet av resultaten beror på hur bra modellen är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Modellen måste verifieras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90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Giltighetsområde och valideringsprocess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En modell har ett begränsat giltighetsområde</a:t>
            </a:r>
          </a:p>
          <a:p>
            <a:pPr marL="698500" lvl="1" indent="-342900"/>
            <a:r>
              <a:rPr lang="sv-SE" dirty="0" smtClean="0"/>
              <a:t>Inom det område som modellen har validerats</a:t>
            </a:r>
            <a:endParaRPr lang="sv-SE" dirty="0"/>
          </a:p>
          <a:p>
            <a:pPr marL="698500" lvl="1" indent="-342900"/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2343150" y="2528888"/>
            <a:ext cx="2243138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Strukturering av systemet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3148" y="3643313"/>
            <a:ext cx="2243138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Approximationer </a:t>
            </a:r>
            <a:r>
              <a:rPr lang="sv-SE" smtClean="0">
                <a:solidFill>
                  <a:schemeClr val="tx1"/>
                </a:solidFill>
              </a:rPr>
              <a:t>och förenklingar</a:t>
            </a:r>
            <a:endParaRPr lang="sv-SE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3149" y="4787687"/>
            <a:ext cx="2243138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Parameter-anpassning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9094" y="2528888"/>
            <a:ext cx="2243138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5449094" y="4787900"/>
            <a:ext cx="2243138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Test av </a:t>
            </a:r>
            <a:r>
              <a:rPr lang="sv-SE" dirty="0" err="1" smtClean="0">
                <a:solidFill>
                  <a:schemeClr val="tx1"/>
                </a:solidFill>
              </a:rPr>
              <a:t>valiteten</a:t>
            </a:r>
            <a:endParaRPr lang="sv-SE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625" y="2386013"/>
            <a:ext cx="4843463" cy="34718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0" y="25288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Modellbygge</a:t>
            </a:r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628650" y="50159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Mätdata</a:t>
            </a:r>
            <a:endParaRPr lang="sv-SE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1619249" y="5273462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64717" y="3500438"/>
            <a:ext cx="2" cy="14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464717" y="4614863"/>
            <a:ext cx="1" cy="172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6570663" y="3500438"/>
            <a:ext cx="0" cy="128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1"/>
            <a:endCxn id="5" idx="3"/>
          </p:cNvCxnSpPr>
          <p:nvPr/>
        </p:nvCxnSpPr>
        <p:spPr>
          <a:xfrm rot="10800000">
            <a:off x="4586288" y="3014663"/>
            <a:ext cx="862806" cy="2259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3"/>
          </p:cNvCxnSpPr>
          <p:nvPr/>
        </p:nvCxnSpPr>
        <p:spPr>
          <a:xfrm flipH="1">
            <a:off x="4586287" y="5273462"/>
            <a:ext cx="431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3"/>
          </p:cNvCxnSpPr>
          <p:nvPr/>
        </p:nvCxnSpPr>
        <p:spPr>
          <a:xfrm flipH="1" flipV="1">
            <a:off x="4586286" y="4129088"/>
            <a:ext cx="431402" cy="12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32516" y="617055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[Ljung </a:t>
            </a:r>
            <a:r>
              <a:rPr lang="sv-SE" smtClean="0"/>
              <a:t>och Glad, 2004]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2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Verifiering av matematiska modeller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5" name="Moln 4"/>
          <p:cNvSpPr/>
          <p:nvPr/>
        </p:nvSpPr>
        <p:spPr>
          <a:xfrm>
            <a:off x="1374232" y="1617203"/>
            <a:ext cx="2750757" cy="226710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272053" y="120156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Omvärld</a:t>
            </a:r>
            <a:endParaRPr lang="sv-SE" dirty="0"/>
          </a:p>
        </p:txBody>
      </p:sp>
      <p:cxnSp>
        <p:nvCxnSpPr>
          <p:cNvPr id="11" name="Rak pil 10"/>
          <p:cNvCxnSpPr/>
          <p:nvPr/>
        </p:nvCxnSpPr>
        <p:spPr>
          <a:xfrm>
            <a:off x="1328753" y="1503848"/>
            <a:ext cx="537832" cy="362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/>
          <p:cNvSpPr/>
          <p:nvPr/>
        </p:nvSpPr>
        <p:spPr>
          <a:xfrm>
            <a:off x="1866585" y="2381425"/>
            <a:ext cx="1586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smtClean="0"/>
              <a:t>Specificera Problemet</a:t>
            </a:r>
            <a:endParaRPr lang="sv-SE" dirty="0"/>
          </a:p>
        </p:txBody>
      </p:sp>
      <p:cxnSp>
        <p:nvCxnSpPr>
          <p:cNvPr id="14" name="Rak pil 13"/>
          <p:cNvCxnSpPr>
            <a:stCxn id="5" idx="0"/>
            <a:endCxn id="16" idx="2"/>
          </p:cNvCxnSpPr>
          <p:nvPr/>
        </p:nvCxnSpPr>
        <p:spPr>
          <a:xfrm flipV="1">
            <a:off x="4122697" y="2104632"/>
            <a:ext cx="1429193" cy="646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5551890" y="1639874"/>
            <a:ext cx="1998835" cy="929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Formulera det matematiska problemet</a:t>
            </a:r>
          </a:p>
        </p:txBody>
      </p:sp>
      <p:sp>
        <p:nvSpPr>
          <p:cNvPr id="19" name="Ellips 18"/>
          <p:cNvSpPr/>
          <p:nvPr/>
        </p:nvSpPr>
        <p:spPr>
          <a:xfrm>
            <a:off x="5551891" y="2954795"/>
            <a:ext cx="1998835" cy="929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Lös det matematisk problemet</a:t>
            </a:r>
          </a:p>
        </p:txBody>
      </p:sp>
      <p:cxnSp>
        <p:nvCxnSpPr>
          <p:cNvPr id="20" name="Rak pil 19"/>
          <p:cNvCxnSpPr>
            <a:stCxn id="16" idx="4"/>
            <a:endCxn id="19" idx="0"/>
          </p:cNvCxnSpPr>
          <p:nvPr/>
        </p:nvCxnSpPr>
        <p:spPr>
          <a:xfrm>
            <a:off x="6551308" y="2569389"/>
            <a:ext cx="1" cy="385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>
          <a:xfrm>
            <a:off x="3951393" y="4078442"/>
            <a:ext cx="1998835" cy="814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Utvärdera modellen</a:t>
            </a:r>
          </a:p>
        </p:txBody>
      </p:sp>
      <p:cxnSp>
        <p:nvCxnSpPr>
          <p:cNvPr id="25" name="Rak pil 24"/>
          <p:cNvCxnSpPr>
            <a:stCxn id="19" idx="4"/>
            <a:endCxn id="24" idx="6"/>
          </p:cNvCxnSpPr>
          <p:nvPr/>
        </p:nvCxnSpPr>
        <p:spPr>
          <a:xfrm flipH="1">
            <a:off x="5950228" y="3884310"/>
            <a:ext cx="601081" cy="601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 27"/>
          <p:cNvCxnSpPr>
            <a:stCxn id="24" idx="2"/>
            <a:endCxn id="5" idx="1"/>
          </p:cNvCxnSpPr>
          <p:nvPr/>
        </p:nvCxnSpPr>
        <p:spPr>
          <a:xfrm flipH="1" flipV="1">
            <a:off x="2749611" y="3881896"/>
            <a:ext cx="1201782" cy="60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>
            <a:off x="1729207" y="4078442"/>
            <a:ext cx="219483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200" dirty="0" smtClean="0"/>
              <a:t>Eventuellt Modifiera modellen</a:t>
            </a:r>
            <a:endParaRPr lang="sv-SE" sz="1200" dirty="0"/>
          </a:p>
        </p:txBody>
      </p:sp>
      <p:cxnSp>
        <p:nvCxnSpPr>
          <p:cNvPr id="34" name="Rak pil 33"/>
          <p:cNvCxnSpPr>
            <a:stCxn id="24" idx="3"/>
            <a:endCxn id="43" idx="3"/>
          </p:cNvCxnSpPr>
          <p:nvPr/>
        </p:nvCxnSpPr>
        <p:spPr>
          <a:xfrm flipH="1">
            <a:off x="2749611" y="4774004"/>
            <a:ext cx="1494505" cy="38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42"/>
          <p:cNvSpPr/>
          <p:nvPr/>
        </p:nvSpPr>
        <p:spPr>
          <a:xfrm>
            <a:off x="695247" y="4791155"/>
            <a:ext cx="2054364" cy="740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Använd modellen</a:t>
            </a:r>
          </a:p>
        </p:txBody>
      </p:sp>
    </p:spTree>
    <p:extLst>
      <p:ext uri="{BB962C8B-B14F-4D97-AF65-F5344CB8AC3E}">
        <p14:creationId xmlns:p14="http://schemas.microsoft.com/office/powerpoint/2010/main" val="407390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Analytiska modeller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8</a:t>
            </a:fld>
            <a:endParaRPr lang="sv-SE"/>
          </a:p>
        </p:txBody>
      </p:sp>
      <p:cxnSp>
        <p:nvCxnSpPr>
          <p:cNvPr id="5" name="Straight Connector 5"/>
          <p:cNvCxnSpPr/>
          <p:nvPr/>
        </p:nvCxnSpPr>
        <p:spPr>
          <a:xfrm>
            <a:off x="4463107" y="1457645"/>
            <a:ext cx="0" cy="4023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6"/>
          <p:cNvSpPr/>
          <p:nvPr/>
        </p:nvSpPr>
        <p:spPr>
          <a:xfrm>
            <a:off x="770339" y="1983544"/>
            <a:ext cx="2982350" cy="240557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Avgränsning </a:t>
            </a:r>
            <a:r>
              <a:rPr lang="sv-SE" smtClean="0">
                <a:solidFill>
                  <a:schemeClr val="tx1"/>
                </a:solidFill>
              </a:rPr>
              <a:t>av problemområdet</a:t>
            </a:r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715" y="1505243"/>
            <a:ext cx="16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”Verkligheten”</a:t>
            </a:r>
            <a:endParaRPr lang="sv-SE" dirty="0"/>
          </a:p>
        </p:txBody>
      </p:sp>
      <p:sp>
        <p:nvSpPr>
          <p:cNvPr id="8" name="Rectangle 8"/>
          <p:cNvSpPr/>
          <p:nvPr/>
        </p:nvSpPr>
        <p:spPr>
          <a:xfrm>
            <a:off x="5205046" y="1983544"/>
            <a:ext cx="2504050" cy="250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Matematisk Modell</a:t>
            </a:r>
          </a:p>
        </p:txBody>
      </p:sp>
      <p:cxnSp>
        <p:nvCxnSpPr>
          <p:cNvPr id="9" name="Straight Arrow Connector 10"/>
          <p:cNvCxnSpPr/>
          <p:nvPr/>
        </p:nvCxnSpPr>
        <p:spPr>
          <a:xfrm flipV="1">
            <a:off x="3690525" y="2855742"/>
            <a:ext cx="1396619" cy="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680335" y="24933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frågor</a:t>
            </a:r>
            <a:endParaRPr lang="sv-SE" dirty="0"/>
          </a:p>
        </p:txBody>
      </p:sp>
      <p:cxnSp>
        <p:nvCxnSpPr>
          <p:cNvPr id="11" name="Straight Arrow Connector 14"/>
          <p:cNvCxnSpPr>
            <a:stCxn id="8" idx="1"/>
          </p:cNvCxnSpPr>
          <p:nvPr/>
        </p:nvCxnSpPr>
        <p:spPr>
          <a:xfrm flipH="1">
            <a:off x="4051693" y="3235569"/>
            <a:ext cx="1153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/>
          <p:nvPr/>
        </p:nvSpPr>
        <p:spPr>
          <a:xfrm>
            <a:off x="4584363" y="32846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svar</a:t>
            </a:r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5406644" y="2493380"/>
            <a:ext cx="2100853" cy="1700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Matematiskt Problem</a:t>
            </a:r>
          </a:p>
          <a:p>
            <a:pPr algn="ctr"/>
            <a:endParaRPr lang="sv-SE" dirty="0" smtClean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Analytisk Lösning</a:t>
            </a:r>
          </a:p>
        </p:txBody>
      </p:sp>
      <p:cxnSp>
        <p:nvCxnSpPr>
          <p:cNvPr id="15" name="Rak 14"/>
          <p:cNvCxnSpPr/>
          <p:nvPr/>
        </p:nvCxnSpPr>
        <p:spPr>
          <a:xfrm>
            <a:off x="5569527" y="3343545"/>
            <a:ext cx="16776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/>
          <p:cNvSpPr txBox="1"/>
          <p:nvPr/>
        </p:nvSpPr>
        <p:spPr>
          <a:xfrm>
            <a:off x="4752706" y="627012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</a:t>
            </a:r>
            <a:r>
              <a:rPr lang="sv-SE" dirty="0" err="1" smtClean="0"/>
              <a:t>Eldén</a:t>
            </a:r>
            <a:r>
              <a:rPr lang="sv-SE" dirty="0" smtClean="0"/>
              <a:t> och </a:t>
            </a:r>
            <a:r>
              <a:rPr lang="sv-SE" dirty="0" err="1" smtClean="0"/>
              <a:t>Wittmeyer</a:t>
            </a:r>
            <a:r>
              <a:rPr lang="sv-SE" dirty="0" smtClean="0"/>
              <a:t>-Koch, 1987]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91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Numeriska modeller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9</a:t>
            </a:fld>
            <a:endParaRPr lang="sv-SE"/>
          </a:p>
        </p:txBody>
      </p:sp>
      <p:cxnSp>
        <p:nvCxnSpPr>
          <p:cNvPr id="5" name="Straight Connector 5"/>
          <p:cNvCxnSpPr/>
          <p:nvPr/>
        </p:nvCxnSpPr>
        <p:spPr>
          <a:xfrm>
            <a:off x="4463107" y="1457645"/>
            <a:ext cx="0" cy="4023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6"/>
          <p:cNvSpPr/>
          <p:nvPr/>
        </p:nvSpPr>
        <p:spPr>
          <a:xfrm>
            <a:off x="770339" y="1983544"/>
            <a:ext cx="2982350" cy="240557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Avgränsning </a:t>
            </a:r>
            <a:r>
              <a:rPr lang="sv-SE" smtClean="0">
                <a:solidFill>
                  <a:schemeClr val="tx1"/>
                </a:solidFill>
              </a:rPr>
              <a:t>av problemområdet</a:t>
            </a:r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715" y="1505243"/>
            <a:ext cx="16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”Verkligheten”</a:t>
            </a:r>
            <a:endParaRPr lang="sv-SE" dirty="0"/>
          </a:p>
        </p:txBody>
      </p:sp>
      <p:sp>
        <p:nvSpPr>
          <p:cNvPr id="8" name="Rectangle 8"/>
          <p:cNvSpPr/>
          <p:nvPr/>
        </p:nvSpPr>
        <p:spPr>
          <a:xfrm>
            <a:off x="5205046" y="1983544"/>
            <a:ext cx="2504050" cy="250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Matematisk Modell</a:t>
            </a:r>
          </a:p>
        </p:txBody>
      </p:sp>
      <p:cxnSp>
        <p:nvCxnSpPr>
          <p:cNvPr id="9" name="Straight Arrow Connector 10"/>
          <p:cNvCxnSpPr/>
          <p:nvPr/>
        </p:nvCxnSpPr>
        <p:spPr>
          <a:xfrm flipV="1">
            <a:off x="3690525" y="2855742"/>
            <a:ext cx="1396619" cy="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680335" y="24933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frågor</a:t>
            </a:r>
            <a:endParaRPr lang="sv-SE" dirty="0"/>
          </a:p>
        </p:txBody>
      </p:sp>
      <p:cxnSp>
        <p:nvCxnSpPr>
          <p:cNvPr id="11" name="Straight Arrow Connector 14"/>
          <p:cNvCxnSpPr>
            <a:stCxn id="8" idx="1"/>
          </p:cNvCxnSpPr>
          <p:nvPr/>
        </p:nvCxnSpPr>
        <p:spPr>
          <a:xfrm flipH="1">
            <a:off x="4051693" y="3235569"/>
            <a:ext cx="1153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/>
          <p:nvPr/>
        </p:nvSpPr>
        <p:spPr>
          <a:xfrm>
            <a:off x="4584363" y="32846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svar</a:t>
            </a:r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5406644" y="3284659"/>
            <a:ext cx="2100853" cy="10423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Numeriskt Problem</a:t>
            </a:r>
          </a:p>
          <a:p>
            <a:pPr algn="ctr"/>
            <a:endParaRPr lang="sv-SE" dirty="0" smtClean="0">
              <a:solidFill>
                <a:schemeClr val="tx1"/>
              </a:solidFill>
            </a:endParaRPr>
          </a:p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Numerisk Lösning</a:t>
            </a:r>
          </a:p>
        </p:txBody>
      </p:sp>
      <p:cxnSp>
        <p:nvCxnSpPr>
          <p:cNvPr id="14" name="Rak 13"/>
          <p:cNvCxnSpPr/>
          <p:nvPr/>
        </p:nvCxnSpPr>
        <p:spPr>
          <a:xfrm>
            <a:off x="5599755" y="3845868"/>
            <a:ext cx="16776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/>
          <p:cNvSpPr/>
          <p:nvPr/>
        </p:nvSpPr>
        <p:spPr>
          <a:xfrm>
            <a:off x="5406644" y="2417459"/>
            <a:ext cx="2100853" cy="521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Matematiskt Problem</a:t>
            </a:r>
          </a:p>
        </p:txBody>
      </p:sp>
      <p:cxnSp>
        <p:nvCxnSpPr>
          <p:cNvPr id="18" name="Rak pil 17"/>
          <p:cNvCxnSpPr>
            <a:stCxn id="16" idx="2"/>
            <a:endCxn id="13" idx="0"/>
          </p:cNvCxnSpPr>
          <p:nvPr/>
        </p:nvCxnSpPr>
        <p:spPr>
          <a:xfrm>
            <a:off x="6457071" y="2938632"/>
            <a:ext cx="0" cy="346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/>
          <p:cNvSpPr txBox="1"/>
          <p:nvPr/>
        </p:nvSpPr>
        <p:spPr>
          <a:xfrm>
            <a:off x="6496905" y="2973959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Approximationer</a:t>
            </a:r>
            <a:endParaRPr lang="sv-SE" sz="1100" dirty="0"/>
          </a:p>
        </p:txBody>
      </p:sp>
      <p:sp>
        <p:nvSpPr>
          <p:cNvPr id="20" name="TextBox 18"/>
          <p:cNvSpPr txBox="1"/>
          <p:nvPr/>
        </p:nvSpPr>
        <p:spPr>
          <a:xfrm>
            <a:off x="4752706" y="627012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</a:t>
            </a:r>
            <a:r>
              <a:rPr lang="sv-SE" dirty="0" err="1" smtClean="0"/>
              <a:t>Eldén</a:t>
            </a:r>
            <a:r>
              <a:rPr lang="sv-SE" dirty="0" smtClean="0"/>
              <a:t> och </a:t>
            </a:r>
            <a:r>
              <a:rPr lang="sv-SE" dirty="0" err="1" smtClean="0"/>
              <a:t>Wittmeyer</a:t>
            </a:r>
            <a:r>
              <a:rPr lang="sv-SE" dirty="0" smtClean="0"/>
              <a:t>-Koch, 1987]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8899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TH_PPT template 2014 light blue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light blue</Template>
  <TotalTime>1022</TotalTime>
  <Words>885</Words>
  <Application>Microsoft Macintosh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Mangal</vt:lpstr>
      <vt:lpstr>Arial</vt:lpstr>
      <vt:lpstr>KTH_PPT template 2014 light blue</vt:lpstr>
      <vt:lpstr>think-cell Slide</vt:lpstr>
      <vt:lpstr>Matematematisk Modellering</vt:lpstr>
      <vt:lpstr>Innehåll</vt:lpstr>
      <vt:lpstr>Varför matematisk modellering</vt:lpstr>
      <vt:lpstr>Matematisk modellering</vt:lpstr>
      <vt:lpstr>Simulering</vt:lpstr>
      <vt:lpstr>Giltighetsområde och valideringsprocess</vt:lpstr>
      <vt:lpstr>Verifiering av matematiska modeller</vt:lpstr>
      <vt:lpstr>Analytiska modeller</vt:lpstr>
      <vt:lpstr>Numeriska modeller</vt:lpstr>
      <vt:lpstr>Några exempel</vt:lpstr>
      <vt:lpstr>Talrepresentation i en dator</vt:lpstr>
      <vt:lpstr>Heltalsrepresentation i en dator</vt:lpstr>
      <vt:lpstr>Flyttalsrepresentation i en dator</vt:lpstr>
      <vt:lpstr>Flyttalsrepresentation i en dator</vt:lpstr>
      <vt:lpstr>Felkällor</vt:lpstr>
      <vt:lpstr>Felkällor</vt:lpstr>
    </vt:vector>
  </TitlesOfParts>
  <Company>Kungliga Tekniska Högskolan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Anders Västberg</dc:creator>
  <cp:lastModifiedBy>Microsoft Office User</cp:lastModifiedBy>
  <cp:revision>37</cp:revision>
  <cp:lastPrinted>2013-05-27T09:10:21Z</cp:lastPrinted>
  <dcterms:created xsi:type="dcterms:W3CDTF">2017-08-14T10:31:48Z</dcterms:created>
  <dcterms:modified xsi:type="dcterms:W3CDTF">2017-09-21T15:25:54Z</dcterms:modified>
</cp:coreProperties>
</file>