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529" r:id="rId3"/>
    <p:sldId id="620" r:id="rId4"/>
    <p:sldId id="621" r:id="rId5"/>
    <p:sldId id="622" r:id="rId6"/>
    <p:sldId id="623" r:id="rId7"/>
    <p:sldId id="544" r:id="rId8"/>
    <p:sldId id="542" r:id="rId9"/>
    <p:sldId id="624" r:id="rId10"/>
    <p:sldId id="625" r:id="rId11"/>
    <p:sldId id="626" r:id="rId12"/>
    <p:sldId id="627" r:id="rId13"/>
    <p:sldId id="706" r:id="rId14"/>
    <p:sldId id="628" r:id="rId15"/>
    <p:sldId id="629" r:id="rId16"/>
    <p:sldId id="630" r:id="rId17"/>
    <p:sldId id="631" r:id="rId18"/>
    <p:sldId id="632" r:id="rId19"/>
    <p:sldId id="633" r:id="rId20"/>
    <p:sldId id="634" r:id="rId21"/>
    <p:sldId id="552" r:id="rId22"/>
    <p:sldId id="635" r:id="rId23"/>
    <p:sldId id="636" r:id="rId24"/>
    <p:sldId id="637" r:id="rId25"/>
    <p:sldId id="638" r:id="rId26"/>
    <p:sldId id="639" r:id="rId27"/>
    <p:sldId id="640" r:id="rId28"/>
    <p:sldId id="641" r:id="rId29"/>
    <p:sldId id="642" r:id="rId30"/>
    <p:sldId id="643" r:id="rId31"/>
    <p:sldId id="644" r:id="rId32"/>
    <p:sldId id="645" r:id="rId33"/>
    <p:sldId id="646" r:id="rId34"/>
    <p:sldId id="647" r:id="rId35"/>
    <p:sldId id="648" r:id="rId36"/>
    <p:sldId id="649" r:id="rId37"/>
    <p:sldId id="650" r:id="rId38"/>
    <p:sldId id="651" r:id="rId39"/>
    <p:sldId id="653" r:id="rId40"/>
    <p:sldId id="654" r:id="rId41"/>
    <p:sldId id="703" r:id="rId42"/>
    <p:sldId id="652" r:id="rId43"/>
    <p:sldId id="596" r:id="rId44"/>
    <p:sldId id="655" r:id="rId45"/>
    <p:sldId id="656" r:id="rId46"/>
    <p:sldId id="657" r:id="rId47"/>
    <p:sldId id="658" r:id="rId48"/>
    <p:sldId id="666" r:id="rId49"/>
    <p:sldId id="667" r:id="rId50"/>
    <p:sldId id="668" r:id="rId51"/>
    <p:sldId id="659" r:id="rId52"/>
    <p:sldId id="669" r:id="rId53"/>
    <p:sldId id="670" r:id="rId54"/>
    <p:sldId id="660" r:id="rId55"/>
    <p:sldId id="661" r:id="rId56"/>
    <p:sldId id="662" r:id="rId57"/>
    <p:sldId id="663" r:id="rId58"/>
    <p:sldId id="700" r:id="rId59"/>
    <p:sldId id="699" r:id="rId60"/>
    <p:sldId id="664" r:id="rId61"/>
    <p:sldId id="665" r:id="rId62"/>
    <p:sldId id="606" r:id="rId63"/>
    <p:sldId id="580" r:id="rId64"/>
    <p:sldId id="671" r:id="rId65"/>
    <p:sldId id="672" r:id="rId66"/>
    <p:sldId id="673" r:id="rId67"/>
    <p:sldId id="674" r:id="rId68"/>
    <p:sldId id="675" r:id="rId69"/>
    <p:sldId id="676" r:id="rId70"/>
    <p:sldId id="677" r:id="rId71"/>
    <p:sldId id="585" r:id="rId72"/>
    <p:sldId id="678" r:id="rId73"/>
    <p:sldId id="679" r:id="rId74"/>
    <p:sldId id="680" r:id="rId75"/>
    <p:sldId id="681" r:id="rId76"/>
    <p:sldId id="603" r:id="rId77"/>
    <p:sldId id="604" r:id="rId78"/>
    <p:sldId id="587" r:id="rId79"/>
    <p:sldId id="687" r:id="rId80"/>
    <p:sldId id="688" r:id="rId81"/>
    <p:sldId id="689" r:id="rId82"/>
    <p:sldId id="260" r:id="rId8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B9FC7DE-695F-4935-A6DF-21AC5034952C}">
          <p14:sldIdLst>
            <p14:sldId id="256"/>
            <p14:sldId id="529"/>
            <p14:sldId id="620"/>
            <p14:sldId id="621"/>
            <p14:sldId id="622"/>
            <p14:sldId id="623"/>
            <p14:sldId id="544"/>
            <p14:sldId id="542"/>
            <p14:sldId id="624"/>
            <p14:sldId id="625"/>
            <p14:sldId id="626"/>
            <p14:sldId id="627"/>
            <p14:sldId id="706"/>
            <p14:sldId id="628"/>
            <p14:sldId id="629"/>
            <p14:sldId id="630"/>
            <p14:sldId id="631"/>
            <p14:sldId id="632"/>
            <p14:sldId id="633"/>
            <p14:sldId id="634"/>
            <p14:sldId id="552"/>
            <p14:sldId id="635"/>
            <p14:sldId id="636"/>
            <p14:sldId id="637"/>
            <p14:sldId id="638"/>
            <p14:sldId id="639"/>
            <p14:sldId id="640"/>
            <p14:sldId id="641"/>
            <p14:sldId id="642"/>
            <p14:sldId id="643"/>
            <p14:sldId id="644"/>
            <p14:sldId id="645"/>
            <p14:sldId id="646"/>
            <p14:sldId id="647"/>
            <p14:sldId id="648"/>
            <p14:sldId id="649"/>
            <p14:sldId id="650"/>
            <p14:sldId id="651"/>
            <p14:sldId id="653"/>
            <p14:sldId id="654"/>
            <p14:sldId id="703"/>
            <p14:sldId id="652"/>
            <p14:sldId id="596"/>
            <p14:sldId id="655"/>
            <p14:sldId id="656"/>
            <p14:sldId id="657"/>
            <p14:sldId id="658"/>
            <p14:sldId id="666"/>
            <p14:sldId id="667"/>
            <p14:sldId id="668"/>
            <p14:sldId id="659"/>
            <p14:sldId id="669"/>
            <p14:sldId id="670"/>
            <p14:sldId id="660"/>
            <p14:sldId id="661"/>
            <p14:sldId id="662"/>
            <p14:sldId id="663"/>
            <p14:sldId id="700"/>
            <p14:sldId id="699"/>
            <p14:sldId id="664"/>
            <p14:sldId id="665"/>
            <p14:sldId id="606"/>
            <p14:sldId id="580"/>
            <p14:sldId id="671"/>
            <p14:sldId id="672"/>
            <p14:sldId id="673"/>
            <p14:sldId id="674"/>
            <p14:sldId id="675"/>
            <p14:sldId id="676"/>
            <p14:sldId id="677"/>
            <p14:sldId id="585"/>
            <p14:sldId id="678"/>
            <p14:sldId id="679"/>
            <p14:sldId id="680"/>
            <p14:sldId id="681"/>
            <p14:sldId id="603"/>
            <p14:sldId id="604"/>
            <p14:sldId id="587"/>
            <p14:sldId id="687"/>
            <p14:sldId id="688"/>
            <p14:sldId id="689"/>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8F8F8"/>
    <a:srgbClr val="FFFFCC"/>
    <a:srgbClr val="FFFF99"/>
    <a:srgbClr val="990099"/>
    <a:srgbClr val="000066"/>
    <a:srgbClr val="33CC33"/>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14" autoAdjust="0"/>
  </p:normalViewPr>
  <p:slideViewPr>
    <p:cSldViewPr>
      <p:cViewPr varScale="1">
        <p:scale>
          <a:sx n="74" d="100"/>
          <a:sy n="74" d="100"/>
        </p:scale>
        <p:origin x="1053" y="3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514E4-3D17-4CE0-8A1F-1080DDF7D336}" type="datetimeFigureOut">
              <a:rPr lang="zh-CN" altLang="en-US" smtClean="0"/>
              <a:t>2021/4/14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98B6DB-54A5-4927-BB91-E158BF74A384}" type="slidenum">
              <a:rPr lang="zh-CN" altLang="en-US" smtClean="0"/>
              <a:t>‹#›</a:t>
            </a:fld>
            <a:endParaRPr lang="zh-CN" altLang="en-US"/>
          </a:p>
        </p:txBody>
      </p:sp>
    </p:spTree>
    <p:extLst>
      <p:ext uri="{BB962C8B-B14F-4D97-AF65-F5344CB8AC3E}">
        <p14:creationId xmlns:p14="http://schemas.microsoft.com/office/powerpoint/2010/main" val="71650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7</a:t>
            </a:fld>
            <a:endParaRPr lang="zh-CN" altLang="en-US"/>
          </a:p>
        </p:txBody>
      </p:sp>
    </p:spTree>
    <p:extLst>
      <p:ext uri="{BB962C8B-B14F-4D97-AF65-F5344CB8AC3E}">
        <p14:creationId xmlns:p14="http://schemas.microsoft.com/office/powerpoint/2010/main" val="53555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t>21</a:t>
            </a:fld>
            <a:endParaRPr lang="zh-CN" altLang="en-US"/>
          </a:p>
        </p:txBody>
      </p:sp>
    </p:spTree>
    <p:extLst>
      <p:ext uri="{BB962C8B-B14F-4D97-AF65-F5344CB8AC3E}">
        <p14:creationId xmlns:p14="http://schemas.microsoft.com/office/powerpoint/2010/main" val="409406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56"/>
            <a:ext cx="8229600" cy="1143000"/>
          </a:xfrm>
        </p:spPr>
        <p:txBody>
          <a:bodyPr>
            <a:normAutofit/>
          </a:bodyPr>
          <a:lstStyle>
            <a:lvl1pPr>
              <a:defRPr sz="3600">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a:xfrm>
            <a:off x="457200" y="2039918"/>
            <a:ext cx="8229600" cy="4525963"/>
          </a:xfrm>
        </p:spPr>
        <p:txBody>
          <a:bodyPr>
            <a:normAutofit/>
          </a:bodyPr>
          <a:lstStyle>
            <a:lvl1pPr>
              <a:defRPr sz="2800">
                <a:latin typeface="Arial Unicode MS" pitchFamily="34" charset="-122"/>
                <a:ea typeface="Arial Unicode MS" pitchFamily="34" charset="-122"/>
                <a:cs typeface="Arial Unicode MS" pitchFamily="34" charset="-122"/>
              </a:defRPr>
            </a:lvl1pPr>
            <a:lvl2pPr>
              <a:defRPr sz="2400">
                <a:latin typeface="Arial Unicode MS" pitchFamily="34" charset="-122"/>
                <a:ea typeface="Arial Unicode MS" pitchFamily="34" charset="-122"/>
                <a:cs typeface="Arial Unicode MS" pitchFamily="34" charset="-122"/>
              </a:defRPr>
            </a:lvl2pPr>
            <a:lvl3pPr>
              <a:defRPr sz="2000">
                <a:latin typeface="Arial Unicode MS" pitchFamily="34" charset="-122"/>
                <a:ea typeface="Arial Unicode MS" pitchFamily="34" charset="-122"/>
                <a:cs typeface="Arial Unicode MS" pitchFamily="34" charset="-122"/>
              </a:defRPr>
            </a:lvl3pPr>
            <a:lvl4pPr>
              <a:defRPr sz="1800">
                <a:latin typeface="Arial Unicode MS" pitchFamily="34" charset="-122"/>
                <a:ea typeface="Arial Unicode MS" pitchFamily="34" charset="-122"/>
                <a:cs typeface="Arial Unicode MS" pitchFamily="34" charset="-122"/>
              </a:defRPr>
            </a:lvl4pPr>
            <a:lvl5pPr>
              <a:defRPr sz="1800">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2021/4/14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ww.mybatis.org/mybatis-3/zh/configuration.html#environments" TargetMode="External"/><Relationship Id="rId3" Type="http://schemas.openxmlformats.org/officeDocument/2006/relationships/hyperlink" Target="http://www.mybatis.org/mybatis-3/zh/configuration.html#settings" TargetMode="External"/><Relationship Id="rId7" Type="http://schemas.openxmlformats.org/officeDocument/2006/relationships/hyperlink" Target="http://www.mybatis.org/mybatis-3/zh/configuration.html#plugins" TargetMode="External"/><Relationship Id="rId2" Type="http://schemas.openxmlformats.org/officeDocument/2006/relationships/hyperlink" Target="http://www.mybatis.org/mybatis-3/zh/configuration.html#properties" TargetMode="External"/><Relationship Id="rId1" Type="http://schemas.openxmlformats.org/officeDocument/2006/relationships/slideLayout" Target="../slideLayouts/slideLayout2.xml"/><Relationship Id="rId6" Type="http://schemas.openxmlformats.org/officeDocument/2006/relationships/hyperlink" Target="http://www.mybatis.org/mybatis-3/zh/configuration.html#objectFactory" TargetMode="External"/><Relationship Id="rId5" Type="http://schemas.openxmlformats.org/officeDocument/2006/relationships/hyperlink" Target="http://www.mybatis.org/mybatis-3/zh/configuration.html#typeHandlers" TargetMode="External"/><Relationship Id="rId10" Type="http://schemas.openxmlformats.org/officeDocument/2006/relationships/hyperlink" Target="http://www.mybatis.org/mybatis-3/zh/configuration.html#mappers" TargetMode="External"/><Relationship Id="rId4" Type="http://schemas.openxmlformats.org/officeDocument/2006/relationships/hyperlink" Target="http://www.mybatis.org/mybatis-3/zh/configuration.html#typeAliases" TargetMode="External"/><Relationship Id="rId9" Type="http://schemas.openxmlformats.org/officeDocument/2006/relationships/hyperlink" Target="http://www.mybatis.org/mybatis-3/zh/configuration.html#databaseIdProvider"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github.com/mybatis/spring/releases" TargetMode="External"/><Relationship Id="rId2" Type="http://schemas.openxmlformats.org/officeDocument/2006/relationships/hyperlink" Target="http://www.mybatis.org/spring/" TargetMode="External"/><Relationship Id="rId1" Type="http://schemas.openxmlformats.org/officeDocument/2006/relationships/slideLayout" Target="../slideLayouts/slideLayout2.xml"/><Relationship Id="rId4" Type="http://schemas.openxmlformats.org/officeDocument/2006/relationships/hyperlink" Target="https://github.com/mybatis/jpetstore-6"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github.com/mybatis/generator/releases" TargetMode="External"/><Relationship Id="rId2" Type="http://schemas.openxmlformats.org/officeDocument/2006/relationships/hyperlink" Target="http://www.mybatis.org/generator/"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github.com/pagehelper/Mybatis-PageHelper/blob/master/README_zh.md"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repo1.maven.org/maven2/com/github/jsqlparser/jsqlparser/0.9.5/" TargetMode="External"/><Relationship Id="rId2" Type="http://schemas.openxmlformats.org/officeDocument/2006/relationships/hyperlink" Target="http://repo1.maven.org/maven2/com/github/pagehelper/pagehelper/" TargetMode="Externa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1187624" y="2492896"/>
            <a:ext cx="5976664" cy="1569660"/>
            <a:chOff x="1043608" y="2605178"/>
            <a:chExt cx="5976664" cy="156966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708920"/>
              <a:ext cx="5441513" cy="1368152"/>
            </a:xfrm>
            <a:prstGeom prst="rect">
              <a:avLst/>
            </a:prstGeom>
          </p:spPr>
        </p:pic>
        <p:sp>
          <p:nvSpPr>
            <p:cNvPr id="3" name="文本框 2"/>
            <p:cNvSpPr txBox="1"/>
            <p:nvPr/>
          </p:nvSpPr>
          <p:spPr>
            <a:xfrm>
              <a:off x="6156176" y="2605178"/>
              <a:ext cx="864096" cy="1569660"/>
            </a:xfrm>
            <a:prstGeom prst="rect">
              <a:avLst/>
            </a:prstGeom>
            <a:noFill/>
          </p:spPr>
          <p:txBody>
            <a:bodyPr wrap="square" rtlCol="0">
              <a:spAutoFit/>
            </a:bodyPr>
            <a:lstStyle/>
            <a:p>
              <a:r>
                <a:rPr lang="en-US" altLang="zh-CN" sz="9600">
                  <a:latin typeface="Roboto Slab" pitchFamily="2" charset="0"/>
                  <a:ea typeface="Roboto Slab" pitchFamily="2" charset="0"/>
                </a:rPr>
                <a:t>3</a:t>
              </a:r>
              <a:endParaRPr lang="zh-CN" altLang="en-US" sz="9600">
                <a:latin typeface="Roboto Slab" pitchFamily="2" charset="0"/>
              </a:endParaRPr>
            </a:p>
          </p:txBody>
        </p:sp>
      </p:grpSp>
      <p:pic>
        <p:nvPicPr>
          <p:cNvPr id="5" name="图片 4"/>
          <p:cNvPicPr>
            <a:picLocks noChangeAspect="1"/>
          </p:cNvPicPr>
          <p:nvPr/>
        </p:nvPicPr>
        <p:blipFill>
          <a:blip r:embed="rId4"/>
          <a:stretch>
            <a:fillRect/>
          </a:stretch>
        </p:blipFill>
        <p:spPr>
          <a:xfrm>
            <a:off x="7791450" y="5505450"/>
            <a:ext cx="1352550" cy="1352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MyBatis</a:t>
            </a:r>
            <a:r>
              <a:rPr lang="zh-CN" altLang="en-US"/>
              <a:t>操作数据库</a:t>
            </a:r>
          </a:p>
        </p:txBody>
      </p:sp>
      <p:sp>
        <p:nvSpPr>
          <p:cNvPr id="3" name="内容占位符 2"/>
          <p:cNvSpPr>
            <a:spLocks noGrp="1"/>
          </p:cNvSpPr>
          <p:nvPr>
            <p:ph idx="1"/>
          </p:nvPr>
        </p:nvSpPr>
        <p:spPr/>
        <p:txBody>
          <a:bodyPr/>
          <a:lstStyle/>
          <a:p>
            <a:r>
              <a:rPr lang="en-US" altLang="zh-CN" b="1" dirty="0"/>
              <a:t>1</a:t>
            </a:r>
            <a:r>
              <a:rPr lang="zh-CN" altLang="en-US" b="1" dirty="0"/>
              <a:t>、创建</a:t>
            </a:r>
            <a:r>
              <a:rPr lang="en-US" altLang="zh-CN" b="1" dirty="0" err="1">
                <a:highlight>
                  <a:srgbClr val="00FF00"/>
                </a:highlight>
              </a:rPr>
              <a:t>MyBatis</a:t>
            </a:r>
            <a:r>
              <a:rPr lang="zh-CN" altLang="en-US" b="1" dirty="0">
                <a:highlight>
                  <a:srgbClr val="00FF00"/>
                </a:highlight>
              </a:rPr>
              <a:t>全局配置文件</a:t>
            </a:r>
            <a:endParaRPr lang="en-US" altLang="zh-CN" b="1" dirty="0">
              <a:highlight>
                <a:srgbClr val="00FF00"/>
              </a:highlight>
            </a:endParaRPr>
          </a:p>
          <a:p>
            <a:pPr lvl="1"/>
            <a:r>
              <a:rPr lang="en-US" altLang="zh-CN" dirty="0" err="1"/>
              <a:t>MyBatis</a:t>
            </a:r>
            <a:r>
              <a:rPr lang="en-US" altLang="zh-CN" dirty="0"/>
              <a:t> </a:t>
            </a:r>
            <a:r>
              <a:rPr lang="zh-CN" altLang="en-US" dirty="0"/>
              <a:t>的全局配置文件包含了影响 </a:t>
            </a:r>
            <a:r>
              <a:rPr lang="en-US" altLang="zh-CN" dirty="0" err="1"/>
              <a:t>MyBatis</a:t>
            </a:r>
            <a:r>
              <a:rPr lang="en-US" altLang="zh-CN" dirty="0"/>
              <a:t> </a:t>
            </a:r>
            <a:r>
              <a:rPr lang="zh-CN" altLang="en-US" dirty="0"/>
              <a:t>行为甚深的设置（</a:t>
            </a:r>
            <a:r>
              <a:rPr lang="en-US" altLang="zh-CN" dirty="0"/>
              <a:t>settings</a:t>
            </a:r>
            <a:r>
              <a:rPr lang="zh-CN" altLang="en-US" dirty="0"/>
              <a:t>）和属性（</a:t>
            </a:r>
            <a:r>
              <a:rPr lang="en-US" altLang="zh-CN" dirty="0"/>
              <a:t>properties</a:t>
            </a:r>
            <a:r>
              <a:rPr lang="zh-CN" altLang="en-US" dirty="0"/>
              <a:t>）信息、如数据库连接池信息等。指导着</a:t>
            </a:r>
            <a:r>
              <a:rPr lang="en-US" altLang="zh-CN" dirty="0" err="1"/>
              <a:t>MyBatis</a:t>
            </a:r>
            <a:r>
              <a:rPr lang="zh-CN" altLang="en-US" dirty="0"/>
              <a:t>进行工作。我们可以参照官方文件的配置示例。</a:t>
            </a:r>
            <a:endParaRPr lang="en-US" altLang="zh-CN" dirty="0"/>
          </a:p>
          <a:p>
            <a:pPr marL="457200" lvl="1" indent="0">
              <a:buNone/>
            </a:pPr>
            <a:endParaRPr lang="zh-CN" altLang="en-US" dirty="0"/>
          </a:p>
          <a:p>
            <a:r>
              <a:rPr lang="en-US" altLang="zh-CN" b="1" dirty="0"/>
              <a:t>2</a:t>
            </a:r>
            <a:r>
              <a:rPr lang="zh-CN" altLang="en-US" b="1" dirty="0"/>
              <a:t>、</a:t>
            </a:r>
            <a:r>
              <a:rPr lang="zh-CN" altLang="en-US" b="1" dirty="0">
                <a:highlight>
                  <a:srgbClr val="00FF00"/>
                </a:highlight>
              </a:rPr>
              <a:t>创建</a:t>
            </a:r>
            <a:r>
              <a:rPr lang="en-US" altLang="zh-CN" b="1" dirty="0">
                <a:highlight>
                  <a:srgbClr val="00FF00"/>
                </a:highlight>
              </a:rPr>
              <a:t>SQL</a:t>
            </a:r>
            <a:r>
              <a:rPr lang="zh-CN" altLang="en-US" b="1" dirty="0">
                <a:highlight>
                  <a:srgbClr val="00FF00"/>
                </a:highlight>
              </a:rPr>
              <a:t>映射文件</a:t>
            </a:r>
            <a:endParaRPr lang="en-US" altLang="zh-CN" b="1" dirty="0">
              <a:highlight>
                <a:srgbClr val="00FF00"/>
              </a:highlight>
            </a:endParaRPr>
          </a:p>
          <a:p>
            <a:pPr lvl="1"/>
            <a:r>
              <a:rPr lang="zh-CN" altLang="en-US" dirty="0"/>
              <a:t>映射文件的作用就</a:t>
            </a:r>
            <a:r>
              <a:rPr lang="zh-CN" altLang="en-US" dirty="0">
                <a:highlight>
                  <a:srgbClr val="00FF00"/>
                </a:highlight>
              </a:rPr>
              <a:t>相当于是定义</a:t>
            </a:r>
            <a:r>
              <a:rPr lang="en-US" altLang="zh-CN" dirty="0">
                <a:highlight>
                  <a:srgbClr val="00FF00"/>
                </a:highlight>
              </a:rPr>
              <a:t>Dao</a:t>
            </a:r>
            <a:r>
              <a:rPr lang="zh-CN" altLang="en-US" dirty="0">
                <a:highlight>
                  <a:srgbClr val="00FF00"/>
                </a:highlight>
              </a:rPr>
              <a:t>接口的实现类如何工作</a:t>
            </a:r>
            <a:r>
              <a:rPr lang="zh-CN" altLang="en-US" dirty="0"/>
              <a:t>。这也是我们</a:t>
            </a:r>
            <a:r>
              <a:rPr lang="zh-CN" altLang="en-US" dirty="0">
                <a:highlight>
                  <a:srgbClr val="00FF00"/>
                </a:highlight>
              </a:rPr>
              <a:t>使用</a:t>
            </a:r>
            <a:r>
              <a:rPr lang="en-US" altLang="zh-CN" dirty="0" err="1">
                <a:highlight>
                  <a:srgbClr val="00FF00"/>
                </a:highlight>
              </a:rPr>
              <a:t>MyBatis</a:t>
            </a:r>
            <a:r>
              <a:rPr lang="zh-CN" altLang="en-US" dirty="0">
                <a:highlight>
                  <a:srgbClr val="00FF00"/>
                </a:highlight>
              </a:rPr>
              <a:t>时编写的最多的文件</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10992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a:t>
            </a:r>
          </a:p>
        </p:txBody>
      </p:sp>
      <p:sp>
        <p:nvSpPr>
          <p:cNvPr id="3" name="内容占位符 2"/>
          <p:cNvSpPr>
            <a:spLocks noGrp="1"/>
          </p:cNvSpPr>
          <p:nvPr>
            <p:ph idx="1"/>
          </p:nvPr>
        </p:nvSpPr>
        <p:spPr>
          <a:xfrm>
            <a:off x="52387" y="2039918"/>
            <a:ext cx="9039225" cy="4525963"/>
          </a:xfrm>
        </p:spPr>
        <p:txBody>
          <a:bodyPr>
            <a:normAutofit/>
          </a:bodyPr>
          <a:lstStyle/>
          <a:p>
            <a:r>
              <a:rPr lang="en-US" altLang="zh-CN" b="1" dirty="0"/>
              <a:t>1</a:t>
            </a:r>
            <a:r>
              <a:rPr lang="zh-CN" altLang="en-US" b="1" dirty="0"/>
              <a:t>、根据全局配置文件，利用</a:t>
            </a:r>
            <a:r>
              <a:rPr lang="en-US" altLang="zh-CN" b="1" dirty="0" err="1">
                <a:solidFill>
                  <a:srgbClr val="0000FF"/>
                </a:solidFill>
              </a:rPr>
              <a:t>SqlSessionFactoryBuilder</a:t>
            </a:r>
            <a:r>
              <a:rPr lang="zh-CN" altLang="en-US" b="1" dirty="0">
                <a:highlight>
                  <a:srgbClr val="00FF00"/>
                </a:highlight>
              </a:rPr>
              <a:t>创建</a:t>
            </a:r>
            <a:r>
              <a:rPr lang="en-US" altLang="zh-CN" b="1" dirty="0" err="1">
                <a:solidFill>
                  <a:srgbClr val="0000FF"/>
                </a:solidFill>
                <a:highlight>
                  <a:srgbClr val="00FF00"/>
                </a:highlight>
              </a:rPr>
              <a:t>SqlSessionFactory</a:t>
            </a:r>
            <a:endParaRPr lang="en-US" altLang="zh-CN" b="1" dirty="0">
              <a:solidFill>
                <a:srgbClr val="0000FF"/>
              </a:solidFill>
              <a:highlight>
                <a:srgbClr val="00FF00"/>
              </a:highlight>
            </a:endParaRPr>
          </a:p>
          <a:p>
            <a:pPr marL="0" indent="0">
              <a:buNone/>
            </a:pPr>
            <a:endParaRPr lang="en-US" altLang="zh-CN" b="1" dirty="0">
              <a:solidFill>
                <a:srgbClr val="0000FF"/>
              </a:solidFill>
            </a:endParaRPr>
          </a:p>
          <a:p>
            <a:pPr marL="0" indent="0">
              <a:buNone/>
            </a:pPr>
            <a:endParaRPr lang="en-US" altLang="zh-CN" b="1" dirty="0">
              <a:solidFill>
                <a:srgbClr val="0000FF"/>
              </a:solidFill>
            </a:endParaRPr>
          </a:p>
          <a:p>
            <a:pPr marL="0" indent="0">
              <a:buNone/>
            </a:pPr>
            <a:endParaRPr lang="en-US" altLang="zh-CN" b="1" dirty="0">
              <a:solidFill>
                <a:srgbClr val="0000FF"/>
              </a:solidFill>
            </a:endParaRPr>
          </a:p>
          <a:p>
            <a:r>
              <a:rPr lang="en-US" altLang="zh-CN" b="1" dirty="0"/>
              <a:t>2</a:t>
            </a:r>
            <a:r>
              <a:rPr lang="zh-CN" altLang="en-US" b="1" dirty="0"/>
              <a:t>、使用</a:t>
            </a:r>
            <a:r>
              <a:rPr lang="en-US" altLang="zh-CN" b="1" dirty="0" err="1">
                <a:solidFill>
                  <a:srgbClr val="0000FF"/>
                </a:solidFill>
              </a:rPr>
              <a:t>SqlSessionFactory</a:t>
            </a:r>
            <a:r>
              <a:rPr lang="zh-CN" altLang="en-US" b="1" dirty="0">
                <a:highlight>
                  <a:srgbClr val="00FF00"/>
                </a:highlight>
              </a:rPr>
              <a:t>获取</a:t>
            </a:r>
            <a:r>
              <a:rPr lang="en-US" altLang="zh-CN" b="1" dirty="0" err="1">
                <a:solidFill>
                  <a:srgbClr val="FF0000"/>
                </a:solidFill>
                <a:highlight>
                  <a:srgbClr val="00FF00"/>
                </a:highlight>
              </a:rPr>
              <a:t>sqlSession</a:t>
            </a:r>
            <a:r>
              <a:rPr lang="zh-CN" altLang="en-US" b="1" dirty="0">
                <a:highlight>
                  <a:srgbClr val="00FF00"/>
                </a:highlight>
              </a:rPr>
              <a:t>对象</a:t>
            </a:r>
            <a:r>
              <a:rPr lang="zh-CN" altLang="en-US" b="1" dirty="0"/>
              <a:t>。一个</a:t>
            </a:r>
            <a:r>
              <a:rPr lang="en-US" altLang="zh-CN" b="1" dirty="0" err="1">
                <a:solidFill>
                  <a:srgbClr val="FF0000"/>
                </a:solidFill>
              </a:rPr>
              <a:t>SqlSession</a:t>
            </a:r>
            <a:r>
              <a:rPr lang="zh-CN" altLang="en-US" b="1" dirty="0"/>
              <a:t>对象代表和数据库的</a:t>
            </a:r>
            <a:r>
              <a:rPr lang="zh-CN" altLang="en-US" b="1" dirty="0">
                <a:highlight>
                  <a:srgbClr val="00FF00"/>
                </a:highlight>
              </a:rPr>
              <a:t>一次会话</a:t>
            </a:r>
            <a:r>
              <a:rPr lang="zh-CN" altLang="en-US" b="1" dirty="0"/>
              <a:t>。</a:t>
            </a:r>
            <a:endParaRPr lang="en-US" altLang="zh-CN" b="1" dirty="0"/>
          </a:p>
        </p:txBody>
      </p:sp>
      <p:pic>
        <p:nvPicPr>
          <p:cNvPr id="4" name="图片 3"/>
          <p:cNvPicPr>
            <a:picLocks noChangeAspect="1"/>
          </p:cNvPicPr>
          <p:nvPr/>
        </p:nvPicPr>
        <p:blipFill>
          <a:blip r:embed="rId2"/>
          <a:stretch>
            <a:fillRect/>
          </a:stretch>
        </p:blipFill>
        <p:spPr>
          <a:xfrm>
            <a:off x="52387" y="3068960"/>
            <a:ext cx="9039225" cy="723900"/>
          </a:xfrm>
          <a:prstGeom prst="rect">
            <a:avLst/>
          </a:prstGeom>
        </p:spPr>
      </p:pic>
      <p:pic>
        <p:nvPicPr>
          <p:cNvPr id="5" name="图片 4"/>
          <p:cNvPicPr>
            <a:picLocks noChangeAspect="1"/>
          </p:cNvPicPr>
          <p:nvPr/>
        </p:nvPicPr>
        <p:blipFill>
          <a:blip r:embed="rId3"/>
          <a:stretch>
            <a:fillRect/>
          </a:stretch>
        </p:blipFill>
        <p:spPr>
          <a:xfrm>
            <a:off x="683568" y="5733256"/>
            <a:ext cx="7496175" cy="304800"/>
          </a:xfrm>
          <a:prstGeom prst="rect">
            <a:avLst/>
          </a:prstGeom>
        </p:spPr>
      </p:pic>
    </p:spTree>
    <p:extLst>
      <p:ext uri="{BB962C8B-B14F-4D97-AF65-F5344CB8AC3E}">
        <p14:creationId xmlns:p14="http://schemas.microsoft.com/office/powerpoint/2010/main" val="149867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56"/>
            <a:ext cx="8363272" cy="1143000"/>
          </a:xfrm>
        </p:spPr>
        <p:txBody>
          <a:bodyPr>
            <a:normAutofit/>
          </a:bodyPr>
          <a:lstStyle/>
          <a:p>
            <a:r>
              <a:rPr lang="zh-CN" altLang="en-US" b="1"/>
              <a:t>使用</a:t>
            </a:r>
            <a:r>
              <a:rPr lang="en-US" altLang="zh-CN" b="1">
                <a:solidFill>
                  <a:srgbClr val="FF0000"/>
                </a:solidFill>
              </a:rPr>
              <a:t>SqlSession</a:t>
            </a:r>
            <a:r>
              <a:rPr lang="zh-CN" altLang="en-US" b="1"/>
              <a:t>根据</a:t>
            </a:r>
            <a:r>
              <a:rPr lang="zh-CN" altLang="en-US" b="1">
                <a:solidFill>
                  <a:srgbClr val="FF0000"/>
                </a:solidFill>
              </a:rPr>
              <a:t>方法</a:t>
            </a:r>
            <a:r>
              <a:rPr lang="en-US" altLang="zh-CN" b="1">
                <a:solidFill>
                  <a:srgbClr val="FF0000"/>
                </a:solidFill>
              </a:rPr>
              <a:t>id</a:t>
            </a:r>
            <a:r>
              <a:rPr lang="zh-CN" altLang="en-US" b="1"/>
              <a:t>进行操作</a:t>
            </a:r>
            <a:endParaRPr lang="zh-CN" altLang="en-US"/>
          </a:p>
        </p:txBody>
      </p:sp>
      <p:pic>
        <p:nvPicPr>
          <p:cNvPr id="5" name="图片 4"/>
          <p:cNvPicPr>
            <a:picLocks noChangeAspect="1"/>
          </p:cNvPicPr>
          <p:nvPr/>
        </p:nvPicPr>
        <p:blipFill>
          <a:blip r:embed="rId2"/>
          <a:stretch>
            <a:fillRect/>
          </a:stretch>
        </p:blipFill>
        <p:spPr>
          <a:xfrm>
            <a:off x="31715" y="2564904"/>
            <a:ext cx="9112285" cy="1728192"/>
          </a:xfrm>
          <a:prstGeom prst="rect">
            <a:avLst/>
          </a:prstGeom>
        </p:spPr>
      </p:pic>
    </p:spTree>
    <p:extLst>
      <p:ext uri="{BB962C8B-B14F-4D97-AF65-F5344CB8AC3E}">
        <p14:creationId xmlns:p14="http://schemas.microsoft.com/office/powerpoint/2010/main" val="46458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HelloWorld-</a:t>
            </a:r>
            <a:r>
              <a:rPr lang="zh-CN" altLang="en-US"/>
              <a:t>接口式编程</a:t>
            </a:r>
          </a:p>
        </p:txBody>
      </p:sp>
      <p:sp>
        <p:nvSpPr>
          <p:cNvPr id="3" name="内容占位符 2"/>
          <p:cNvSpPr>
            <a:spLocks noGrp="1"/>
          </p:cNvSpPr>
          <p:nvPr>
            <p:ph idx="1"/>
          </p:nvPr>
        </p:nvSpPr>
        <p:spPr/>
        <p:txBody>
          <a:bodyPr/>
          <a:lstStyle/>
          <a:p>
            <a:pPr lvl="1"/>
            <a:r>
              <a:rPr lang="zh-CN" altLang="en-US"/>
              <a:t>创建一个</a:t>
            </a:r>
            <a:r>
              <a:rPr lang="en-US" altLang="zh-CN"/>
              <a:t>Dao</a:t>
            </a:r>
            <a:r>
              <a:rPr lang="zh-CN" altLang="en-US"/>
              <a:t>接口</a:t>
            </a:r>
            <a:endParaRPr lang="en-US" altLang="zh-CN"/>
          </a:p>
          <a:p>
            <a:pPr lvl="1"/>
            <a:r>
              <a:rPr lang="zh-CN" altLang="en-US"/>
              <a:t>修改</a:t>
            </a:r>
            <a:r>
              <a:rPr lang="en-US" altLang="zh-CN"/>
              <a:t>Mapper</a:t>
            </a:r>
            <a:r>
              <a:rPr lang="zh-CN" altLang="en-US"/>
              <a:t>文件</a:t>
            </a:r>
            <a:endParaRPr lang="en-US" altLang="zh-CN"/>
          </a:p>
          <a:p>
            <a:pPr lvl="1"/>
            <a:r>
              <a:rPr lang="zh-CN" altLang="en-US"/>
              <a:t>测试</a:t>
            </a:r>
          </a:p>
          <a:p>
            <a:pPr marL="0" indent="0">
              <a:buNone/>
            </a:pPr>
            <a:endParaRPr lang="zh-CN" altLang="en-US"/>
          </a:p>
        </p:txBody>
      </p:sp>
    </p:spTree>
    <p:extLst>
      <p:ext uri="{BB962C8B-B14F-4D97-AF65-F5344CB8AC3E}">
        <p14:creationId xmlns:p14="http://schemas.microsoft.com/office/powerpoint/2010/main" val="27232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使用</a:t>
            </a:r>
            <a:r>
              <a:rPr lang="en-US" altLang="zh-CN" b="1">
                <a:solidFill>
                  <a:srgbClr val="FF0000"/>
                </a:solidFill>
              </a:rPr>
              <a:t>SqlSession</a:t>
            </a:r>
            <a:r>
              <a:rPr lang="zh-CN" altLang="en-US" b="1"/>
              <a:t>获取</a:t>
            </a:r>
            <a:r>
              <a:rPr lang="zh-CN" altLang="en-US" b="1">
                <a:solidFill>
                  <a:srgbClr val="FF0000"/>
                </a:solidFill>
              </a:rPr>
              <a:t>映射器</a:t>
            </a:r>
            <a:r>
              <a:rPr lang="zh-CN" altLang="en-US" b="1"/>
              <a:t>进行操作</a:t>
            </a:r>
            <a:endParaRPr lang="zh-CN" altLang="en-US"/>
          </a:p>
        </p:txBody>
      </p:sp>
      <p:pic>
        <p:nvPicPr>
          <p:cNvPr id="5" name="图片 4"/>
          <p:cNvPicPr>
            <a:picLocks noChangeAspect="1"/>
          </p:cNvPicPr>
          <p:nvPr/>
        </p:nvPicPr>
        <p:blipFill>
          <a:blip r:embed="rId2"/>
          <a:stretch>
            <a:fillRect/>
          </a:stretch>
        </p:blipFill>
        <p:spPr>
          <a:xfrm>
            <a:off x="523875" y="2492896"/>
            <a:ext cx="8162925" cy="1924050"/>
          </a:xfrm>
          <a:prstGeom prst="rect">
            <a:avLst/>
          </a:prstGeom>
        </p:spPr>
      </p:pic>
    </p:spTree>
    <p:extLst>
      <p:ext uri="{BB962C8B-B14F-4D97-AF65-F5344CB8AC3E}">
        <p14:creationId xmlns:p14="http://schemas.microsoft.com/office/powerpoint/2010/main" val="2271230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SqlSession</a:t>
            </a:r>
            <a:endParaRPr lang="zh-CN" altLang="en-US"/>
          </a:p>
        </p:txBody>
      </p:sp>
      <p:sp>
        <p:nvSpPr>
          <p:cNvPr id="3" name="内容占位符 2"/>
          <p:cNvSpPr>
            <a:spLocks noGrp="1"/>
          </p:cNvSpPr>
          <p:nvPr>
            <p:ph idx="1"/>
          </p:nvPr>
        </p:nvSpPr>
        <p:spPr/>
        <p:txBody>
          <a:bodyPr>
            <a:normAutofit lnSpcReduction="10000"/>
          </a:bodyPr>
          <a:lstStyle/>
          <a:p>
            <a:r>
              <a:rPr lang="en-US" altLang="zh-CN" dirty="0" err="1"/>
              <a:t>SqlSession</a:t>
            </a:r>
            <a:r>
              <a:rPr lang="en-US" altLang="zh-CN" dirty="0"/>
              <a:t> </a:t>
            </a:r>
            <a:r>
              <a:rPr lang="zh-CN" altLang="en-US" dirty="0"/>
              <a:t>的</a:t>
            </a:r>
            <a:r>
              <a:rPr lang="zh-CN" altLang="en-US" dirty="0">
                <a:highlight>
                  <a:srgbClr val="00FF00"/>
                </a:highlight>
              </a:rPr>
              <a:t>实例</a:t>
            </a:r>
            <a:r>
              <a:rPr lang="zh-CN" altLang="en-US" b="1" dirty="0">
                <a:solidFill>
                  <a:srgbClr val="FF0000"/>
                </a:solidFill>
                <a:highlight>
                  <a:srgbClr val="00FF00"/>
                </a:highlight>
              </a:rPr>
              <a:t>不是线程安全</a:t>
            </a:r>
            <a:r>
              <a:rPr lang="zh-CN" altLang="en-US" dirty="0">
                <a:highlight>
                  <a:srgbClr val="00FF00"/>
                </a:highlight>
              </a:rPr>
              <a:t>的</a:t>
            </a:r>
            <a:r>
              <a:rPr lang="zh-CN" altLang="en-US" dirty="0"/>
              <a:t>，因此是不能被共享的。</a:t>
            </a:r>
            <a:endParaRPr lang="en-US" altLang="zh-CN" dirty="0"/>
          </a:p>
          <a:p>
            <a:endParaRPr lang="en-US" altLang="zh-CN" dirty="0"/>
          </a:p>
          <a:p>
            <a:r>
              <a:rPr lang="en-US" altLang="zh-CN" dirty="0" err="1">
                <a:highlight>
                  <a:srgbClr val="00FF00"/>
                </a:highlight>
              </a:rPr>
              <a:t>SqlSession</a:t>
            </a:r>
            <a:r>
              <a:rPr lang="zh-CN" altLang="en-US" dirty="0">
                <a:highlight>
                  <a:srgbClr val="00FF00"/>
                </a:highlight>
              </a:rPr>
              <a:t>每次</a:t>
            </a:r>
            <a:r>
              <a:rPr lang="zh-CN" altLang="en-US" b="1" dirty="0">
                <a:solidFill>
                  <a:srgbClr val="FF0000"/>
                </a:solidFill>
                <a:highlight>
                  <a:srgbClr val="00FF00"/>
                </a:highlight>
              </a:rPr>
              <a:t>使用完成后需要正确关闭</a:t>
            </a:r>
            <a:r>
              <a:rPr lang="zh-CN" altLang="en-US" dirty="0"/>
              <a:t>，这个关闭操作是必须的</a:t>
            </a:r>
            <a:endParaRPr lang="en-US" altLang="zh-CN" dirty="0"/>
          </a:p>
          <a:p>
            <a:endParaRPr lang="en-US" altLang="zh-CN" dirty="0"/>
          </a:p>
          <a:p>
            <a:r>
              <a:rPr lang="en-US" altLang="zh-CN" dirty="0" err="1"/>
              <a:t>SqlSession</a:t>
            </a:r>
            <a:r>
              <a:rPr lang="zh-CN" altLang="en-US" dirty="0"/>
              <a:t>可以直接调用方法的</a:t>
            </a:r>
            <a:r>
              <a:rPr lang="en-US" altLang="zh-CN" dirty="0"/>
              <a:t>id</a:t>
            </a:r>
            <a:r>
              <a:rPr lang="zh-CN" altLang="en-US" dirty="0"/>
              <a:t>进行数据库操作，但是我们一般还是</a:t>
            </a:r>
            <a:r>
              <a:rPr lang="zh-CN" altLang="en-US" dirty="0">
                <a:highlight>
                  <a:srgbClr val="00FF00"/>
                </a:highlight>
              </a:rPr>
              <a:t>推荐使用</a:t>
            </a:r>
            <a:r>
              <a:rPr lang="en-US" altLang="zh-CN" dirty="0" err="1">
                <a:highlight>
                  <a:srgbClr val="00FF00"/>
                </a:highlight>
              </a:rPr>
              <a:t>SqlSession</a:t>
            </a:r>
            <a:r>
              <a:rPr lang="zh-CN" altLang="en-US" dirty="0">
                <a:highlight>
                  <a:srgbClr val="00FF00"/>
                </a:highlight>
              </a:rPr>
              <a:t>获取到</a:t>
            </a:r>
            <a:r>
              <a:rPr lang="en-US" altLang="zh-CN" dirty="0">
                <a:highlight>
                  <a:srgbClr val="00FF00"/>
                </a:highlight>
              </a:rPr>
              <a:t>Dao</a:t>
            </a:r>
            <a:r>
              <a:rPr lang="zh-CN" altLang="en-US" dirty="0">
                <a:highlight>
                  <a:srgbClr val="00FF00"/>
                </a:highlight>
              </a:rPr>
              <a:t>接口的代理类，执行代理对象的方法，可以更安全的进行类型检查操作</a:t>
            </a:r>
            <a:endParaRPr lang="en-US" altLang="zh-CN" dirty="0">
              <a:highlight>
                <a:srgbClr val="00FF00"/>
              </a:highlight>
            </a:endParaRPr>
          </a:p>
          <a:p>
            <a:endParaRPr lang="en-US" altLang="zh-CN" dirty="0"/>
          </a:p>
          <a:p>
            <a:endParaRPr lang="zh-CN" altLang="en-US" dirty="0"/>
          </a:p>
        </p:txBody>
      </p:sp>
    </p:spTree>
    <p:extLst>
      <p:ext uri="{BB962C8B-B14F-4D97-AF65-F5344CB8AC3E}">
        <p14:creationId xmlns:p14="http://schemas.microsoft.com/office/powerpoint/2010/main" val="41830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5771" y="1844824"/>
            <a:ext cx="8229600" cy="4818082"/>
          </a:xfrm>
        </p:spPr>
        <p:txBody>
          <a:bodyPr>
            <a:normAutofit fontScale="85000" lnSpcReduction="20000"/>
          </a:bodyPr>
          <a:lstStyle/>
          <a:p>
            <a:r>
              <a:rPr lang="en-US" altLang="zh-CN" sz="3100" dirty="0" err="1"/>
              <a:t>MyBatis</a:t>
            </a:r>
            <a:r>
              <a:rPr lang="en-US" altLang="zh-CN" sz="3100" dirty="0"/>
              <a:t> </a:t>
            </a:r>
            <a:r>
              <a:rPr lang="zh-CN" altLang="en-US" sz="3100" dirty="0"/>
              <a:t>的配置文件包含了影响 </a:t>
            </a:r>
            <a:r>
              <a:rPr lang="en-US" altLang="zh-CN" sz="3100" dirty="0" err="1"/>
              <a:t>MyBatis</a:t>
            </a:r>
            <a:r>
              <a:rPr lang="en-US" altLang="zh-CN" sz="3100" dirty="0"/>
              <a:t> </a:t>
            </a:r>
            <a:r>
              <a:rPr lang="zh-CN" altLang="en-US" sz="3100" dirty="0"/>
              <a:t>行为甚深的</a:t>
            </a:r>
            <a:r>
              <a:rPr lang="zh-CN" altLang="en-US" sz="3100" dirty="0">
                <a:highlight>
                  <a:srgbClr val="00FF00"/>
                </a:highlight>
              </a:rPr>
              <a:t>设置（</a:t>
            </a:r>
            <a:r>
              <a:rPr lang="en-US" altLang="zh-CN" sz="3100" dirty="0">
                <a:highlight>
                  <a:srgbClr val="00FF00"/>
                </a:highlight>
              </a:rPr>
              <a:t>settings</a:t>
            </a:r>
            <a:r>
              <a:rPr lang="zh-CN" altLang="en-US" sz="3100" dirty="0">
                <a:highlight>
                  <a:srgbClr val="00FF00"/>
                </a:highlight>
              </a:rPr>
              <a:t>）和属性（</a:t>
            </a:r>
            <a:r>
              <a:rPr lang="en-US" altLang="zh-CN" sz="3100" dirty="0">
                <a:highlight>
                  <a:srgbClr val="00FF00"/>
                </a:highlight>
              </a:rPr>
              <a:t>properties</a:t>
            </a:r>
            <a:r>
              <a:rPr lang="zh-CN" altLang="en-US" sz="3100" dirty="0">
                <a:highlight>
                  <a:srgbClr val="00FF00"/>
                </a:highlight>
              </a:rPr>
              <a:t>）</a:t>
            </a:r>
            <a:r>
              <a:rPr lang="zh-CN" altLang="en-US" sz="3100" dirty="0"/>
              <a:t>信息。文档的顶层结构如下：</a:t>
            </a:r>
            <a:endParaRPr lang="en-US" altLang="zh-CN" sz="3100" dirty="0"/>
          </a:p>
          <a:p>
            <a:endParaRPr lang="zh-CN" altLang="en-US" dirty="0"/>
          </a:p>
          <a:p>
            <a:r>
              <a:rPr lang="en-US" altLang="zh-CN" sz="2000" dirty="0"/>
              <a:t>configuration </a:t>
            </a:r>
            <a:r>
              <a:rPr lang="zh-CN" altLang="en-US" sz="2000" dirty="0"/>
              <a:t>配置 </a:t>
            </a:r>
          </a:p>
          <a:p>
            <a:pPr lvl="1">
              <a:buFont typeface="Arial" panose="020B0604020202020204" pitchFamily="34" charset="0"/>
              <a:buChar char="•"/>
            </a:pPr>
            <a:r>
              <a:rPr lang="en-US" altLang="zh-CN" sz="2000" dirty="0">
                <a:hlinkClick r:id="rId2"/>
              </a:rPr>
              <a:t>properties </a:t>
            </a:r>
            <a:r>
              <a:rPr lang="zh-CN" altLang="en-US" sz="2000" dirty="0">
                <a:hlinkClick r:id="rId2"/>
              </a:rPr>
              <a:t>属性</a:t>
            </a:r>
            <a:endParaRPr lang="zh-CN" altLang="en-US" sz="2000" dirty="0"/>
          </a:p>
          <a:p>
            <a:pPr lvl="1">
              <a:buFont typeface="Arial" panose="020B0604020202020204" pitchFamily="34" charset="0"/>
              <a:buChar char="•"/>
            </a:pPr>
            <a:r>
              <a:rPr lang="en-US" altLang="zh-CN" sz="2000" dirty="0">
                <a:hlinkClick r:id="rId3"/>
              </a:rPr>
              <a:t>settings </a:t>
            </a:r>
            <a:r>
              <a:rPr lang="zh-CN" altLang="en-US" sz="2000" dirty="0">
                <a:hlinkClick r:id="rId3"/>
              </a:rPr>
              <a:t>设置</a:t>
            </a:r>
            <a:endParaRPr lang="zh-CN" altLang="en-US" sz="2000" dirty="0"/>
          </a:p>
          <a:p>
            <a:pPr lvl="1">
              <a:buFont typeface="Arial" panose="020B0604020202020204" pitchFamily="34" charset="0"/>
              <a:buChar char="•"/>
            </a:pPr>
            <a:r>
              <a:rPr lang="en-US" altLang="zh-CN" sz="2000" dirty="0" err="1">
                <a:hlinkClick r:id="rId4"/>
              </a:rPr>
              <a:t>typeAliases</a:t>
            </a:r>
            <a:r>
              <a:rPr lang="en-US" altLang="zh-CN" sz="2000" dirty="0">
                <a:hlinkClick r:id="rId4"/>
              </a:rPr>
              <a:t> </a:t>
            </a:r>
            <a:r>
              <a:rPr lang="zh-CN" altLang="en-US" sz="2000" dirty="0">
                <a:hlinkClick r:id="rId4"/>
              </a:rPr>
              <a:t>类型命名</a:t>
            </a:r>
            <a:endParaRPr lang="zh-CN" altLang="en-US" sz="2000" dirty="0"/>
          </a:p>
          <a:p>
            <a:pPr lvl="1">
              <a:buFont typeface="Arial" panose="020B0604020202020204" pitchFamily="34" charset="0"/>
              <a:buChar char="•"/>
            </a:pPr>
            <a:r>
              <a:rPr lang="en-US" altLang="zh-CN" sz="2000" dirty="0" err="1">
                <a:hlinkClick r:id="rId5"/>
              </a:rPr>
              <a:t>typeHandlers</a:t>
            </a:r>
            <a:r>
              <a:rPr lang="en-US" altLang="zh-CN" sz="2000" dirty="0">
                <a:hlinkClick r:id="rId5"/>
              </a:rPr>
              <a:t> </a:t>
            </a:r>
            <a:r>
              <a:rPr lang="zh-CN" altLang="en-US" sz="2000" dirty="0">
                <a:hlinkClick r:id="rId5"/>
              </a:rPr>
              <a:t>类型处理器</a:t>
            </a:r>
            <a:endParaRPr lang="zh-CN" altLang="en-US" sz="2000" dirty="0"/>
          </a:p>
          <a:p>
            <a:pPr lvl="1">
              <a:buFont typeface="Arial" panose="020B0604020202020204" pitchFamily="34" charset="0"/>
              <a:buChar char="•"/>
            </a:pPr>
            <a:r>
              <a:rPr lang="en-US" altLang="zh-CN" sz="2000" dirty="0" err="1">
                <a:hlinkClick r:id="rId6"/>
              </a:rPr>
              <a:t>objectFactory</a:t>
            </a:r>
            <a:r>
              <a:rPr lang="en-US" altLang="zh-CN" sz="2000" dirty="0">
                <a:hlinkClick r:id="rId6"/>
              </a:rPr>
              <a:t> </a:t>
            </a:r>
            <a:r>
              <a:rPr lang="zh-CN" altLang="en-US" sz="2000" dirty="0">
                <a:hlinkClick r:id="rId6"/>
              </a:rPr>
              <a:t>对象工厂</a:t>
            </a:r>
            <a:endParaRPr lang="zh-CN" altLang="en-US" sz="2000" dirty="0"/>
          </a:p>
          <a:p>
            <a:pPr lvl="1">
              <a:buFont typeface="Arial" panose="020B0604020202020204" pitchFamily="34" charset="0"/>
              <a:buChar char="•"/>
            </a:pPr>
            <a:r>
              <a:rPr lang="en-US" altLang="zh-CN" sz="2000" dirty="0">
                <a:hlinkClick r:id="rId7"/>
              </a:rPr>
              <a:t>plugins </a:t>
            </a:r>
            <a:r>
              <a:rPr lang="zh-CN" altLang="en-US" sz="2000" dirty="0">
                <a:hlinkClick r:id="rId7"/>
              </a:rPr>
              <a:t>插件</a:t>
            </a:r>
            <a:endParaRPr lang="zh-CN" altLang="en-US" sz="2000" dirty="0"/>
          </a:p>
          <a:p>
            <a:pPr lvl="1">
              <a:buFont typeface="Arial" panose="020B0604020202020204" pitchFamily="34" charset="0"/>
              <a:buChar char="•"/>
            </a:pPr>
            <a:r>
              <a:rPr lang="en-US" altLang="zh-CN" sz="2000" dirty="0">
                <a:hlinkClick r:id="rId8"/>
              </a:rPr>
              <a:t>environments </a:t>
            </a:r>
            <a:r>
              <a:rPr lang="zh-CN" altLang="en-US" sz="2000" dirty="0">
                <a:hlinkClick r:id="rId8"/>
              </a:rPr>
              <a:t>环境</a:t>
            </a:r>
            <a:r>
              <a:rPr lang="zh-CN" altLang="en-US" sz="2000" dirty="0"/>
              <a:t> </a:t>
            </a:r>
          </a:p>
          <a:p>
            <a:pPr lvl="2"/>
            <a:r>
              <a:rPr lang="en-US" altLang="zh-CN" dirty="0"/>
              <a:t>environment </a:t>
            </a:r>
            <a:r>
              <a:rPr lang="zh-CN" altLang="en-US" dirty="0"/>
              <a:t>环境变量 </a:t>
            </a:r>
          </a:p>
          <a:p>
            <a:pPr lvl="3">
              <a:buFont typeface="Arial" panose="020B0604020202020204" pitchFamily="34" charset="0"/>
              <a:buChar char="•"/>
            </a:pPr>
            <a:r>
              <a:rPr lang="en-US" altLang="zh-CN" sz="2000" dirty="0" err="1"/>
              <a:t>transactionManager</a:t>
            </a:r>
            <a:r>
              <a:rPr lang="en-US" altLang="zh-CN" sz="2000" dirty="0"/>
              <a:t> </a:t>
            </a:r>
            <a:r>
              <a:rPr lang="zh-CN" altLang="en-US" sz="2000" dirty="0"/>
              <a:t>事务管理器</a:t>
            </a:r>
          </a:p>
          <a:p>
            <a:pPr lvl="3">
              <a:buFont typeface="Arial" panose="020B0604020202020204" pitchFamily="34" charset="0"/>
              <a:buChar char="•"/>
            </a:pPr>
            <a:r>
              <a:rPr lang="en-US" altLang="zh-CN" sz="2000" dirty="0" err="1"/>
              <a:t>dataSource</a:t>
            </a:r>
            <a:r>
              <a:rPr lang="en-US" altLang="zh-CN" sz="2000" dirty="0"/>
              <a:t> </a:t>
            </a:r>
            <a:r>
              <a:rPr lang="zh-CN" altLang="en-US" sz="2000" dirty="0"/>
              <a:t>数据源</a:t>
            </a:r>
          </a:p>
          <a:p>
            <a:pPr lvl="1">
              <a:buFont typeface="Arial" panose="020B0604020202020204" pitchFamily="34" charset="0"/>
              <a:buChar char="•"/>
            </a:pPr>
            <a:r>
              <a:rPr lang="en-US" altLang="zh-CN" sz="2000" dirty="0" err="1">
                <a:hlinkClick r:id="rId9"/>
              </a:rPr>
              <a:t>databaseIdProvider</a:t>
            </a:r>
            <a:r>
              <a:rPr lang="en-US" altLang="zh-CN" sz="2000" dirty="0">
                <a:hlinkClick r:id="rId9"/>
              </a:rPr>
              <a:t> </a:t>
            </a:r>
            <a:r>
              <a:rPr lang="zh-CN" altLang="en-US" sz="2000" dirty="0">
                <a:hlinkClick r:id="rId9"/>
              </a:rPr>
              <a:t>数据库厂商标识</a:t>
            </a:r>
            <a:endParaRPr lang="zh-CN" altLang="en-US" sz="2000" dirty="0"/>
          </a:p>
          <a:p>
            <a:pPr lvl="1">
              <a:buFont typeface="Arial" panose="020B0604020202020204" pitchFamily="34" charset="0"/>
              <a:buChar char="•"/>
            </a:pPr>
            <a:r>
              <a:rPr lang="en-US" altLang="zh-CN" sz="2000" dirty="0">
                <a:hlinkClick r:id="rId10"/>
              </a:rPr>
              <a:t>mappers </a:t>
            </a:r>
            <a:r>
              <a:rPr lang="zh-CN" altLang="en-US" sz="2000" dirty="0">
                <a:hlinkClick r:id="rId10"/>
              </a:rPr>
              <a:t>映射器</a:t>
            </a:r>
            <a:endParaRPr lang="zh-CN" altLang="en-US" sz="2000" dirty="0"/>
          </a:p>
          <a:p>
            <a:endParaRPr lang="zh-CN" altLang="en-US" dirty="0"/>
          </a:p>
        </p:txBody>
      </p:sp>
      <p:sp>
        <p:nvSpPr>
          <p:cNvPr id="4" name="标题 3"/>
          <p:cNvSpPr txBox="1">
            <a:spLocks noGrp="1"/>
          </p:cNvSpPr>
          <p:nvPr>
            <p:ph type="title"/>
          </p:nvPr>
        </p:nvSpPr>
        <p:spPr>
          <a:xfrm>
            <a:off x="457200" y="993468"/>
            <a:ext cx="8229600" cy="584775"/>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sz="3200"/>
              <a:t>三、</a:t>
            </a:r>
            <a:r>
              <a:rPr lang="en-US" altLang="zh-CN" sz="3200"/>
              <a:t>MyBatis-</a:t>
            </a:r>
            <a:r>
              <a:rPr lang="zh-CN" altLang="en-US" sz="3200"/>
              <a:t>全局配置文件</a:t>
            </a:r>
          </a:p>
        </p:txBody>
      </p:sp>
    </p:spTree>
    <p:extLst>
      <p:ext uri="{BB962C8B-B14F-4D97-AF65-F5344CB8AC3E}">
        <p14:creationId xmlns:p14="http://schemas.microsoft.com/office/powerpoint/2010/main" val="321299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06" y="692696"/>
            <a:ext cx="9083352" cy="1143000"/>
          </a:xfrm>
        </p:spPr>
        <p:txBody>
          <a:bodyPr>
            <a:normAutofit/>
          </a:bodyPr>
          <a:lstStyle/>
          <a:p>
            <a:pPr algn="l"/>
            <a:r>
              <a:rPr lang="zh-CN" altLang="en-US" sz="2400" b="1"/>
              <a:t>在</a:t>
            </a:r>
            <a:r>
              <a:rPr lang="en-US" altLang="zh-CN" sz="2400" b="1"/>
              <a:t>Eclipse</a:t>
            </a:r>
            <a:r>
              <a:rPr lang="zh-CN" altLang="en-US" sz="2400" b="1"/>
              <a:t>中引入</a:t>
            </a:r>
            <a:r>
              <a:rPr lang="en-US" altLang="zh-CN" sz="2400" b="1"/>
              <a:t>XML</a:t>
            </a:r>
            <a:r>
              <a:rPr lang="zh-CN" altLang="en-US" sz="2400" b="1"/>
              <a:t>的</a:t>
            </a:r>
            <a:r>
              <a:rPr lang="en-US" altLang="zh-CN" sz="2400" b="1"/>
              <a:t>dtd</a:t>
            </a:r>
            <a:r>
              <a:rPr lang="zh-CN" altLang="en-US" sz="2400" b="1"/>
              <a:t>约束文件，方便编写</a:t>
            </a:r>
            <a:r>
              <a:rPr lang="en-US" altLang="zh-CN" sz="2400" b="1"/>
              <a:t>XML</a:t>
            </a:r>
            <a:r>
              <a:rPr lang="zh-CN" altLang="en-US" sz="2400" b="1"/>
              <a:t>的时候有提示</a:t>
            </a:r>
            <a:endParaRPr lang="zh-CN" altLang="en-US" sz="2400"/>
          </a:p>
        </p:txBody>
      </p:sp>
      <p:pic>
        <p:nvPicPr>
          <p:cNvPr id="4" name="内容占位符 3"/>
          <p:cNvPicPr>
            <a:picLocks noGrp="1" noChangeAspect="1"/>
          </p:cNvPicPr>
          <p:nvPr>
            <p:ph idx="1"/>
          </p:nvPr>
        </p:nvPicPr>
        <p:blipFill>
          <a:blip r:embed="rId2"/>
          <a:stretch>
            <a:fillRect/>
          </a:stretch>
        </p:blipFill>
        <p:spPr>
          <a:xfrm>
            <a:off x="2008990" y="1484784"/>
            <a:ext cx="5256584" cy="5105677"/>
          </a:xfrm>
          <a:prstGeom prst="rect">
            <a:avLst/>
          </a:prstGeom>
        </p:spPr>
      </p:pic>
    </p:spTree>
    <p:extLst>
      <p:ext uri="{BB962C8B-B14F-4D97-AF65-F5344CB8AC3E}">
        <p14:creationId xmlns:p14="http://schemas.microsoft.com/office/powerpoint/2010/main" val="172094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05064"/>
            <a:ext cx="8229600" cy="2232248"/>
          </a:xfrm>
        </p:spPr>
        <p:txBody>
          <a:bodyPr>
            <a:noAutofit/>
          </a:bodyPr>
          <a:lstStyle/>
          <a:p>
            <a:r>
              <a:rPr lang="zh-CN" altLang="en-US" sz="2400" dirty="0"/>
              <a:t>如果</a:t>
            </a:r>
            <a:r>
              <a:rPr lang="zh-CN" altLang="en-US" sz="2400" dirty="0">
                <a:highlight>
                  <a:srgbClr val="00FF00"/>
                </a:highlight>
              </a:rPr>
              <a:t>属性在不只一个地方进行了配置</a:t>
            </a:r>
            <a:r>
              <a:rPr lang="zh-CN" altLang="en-US" sz="2400" dirty="0"/>
              <a:t>，使用</a:t>
            </a:r>
            <a:r>
              <a:rPr lang="en-US" altLang="zh-CN" sz="2400" dirty="0"/>
              <a:t>properties</a:t>
            </a:r>
            <a:r>
              <a:rPr lang="zh-CN" altLang="en-US" sz="2400" dirty="0"/>
              <a:t>属性来导入其他的配置文件。那么 </a:t>
            </a:r>
            <a:r>
              <a:rPr lang="en-US" altLang="zh-CN" sz="2400" dirty="0" err="1"/>
              <a:t>MyBatis</a:t>
            </a:r>
            <a:r>
              <a:rPr lang="en-US" altLang="zh-CN" sz="2400" dirty="0"/>
              <a:t> </a:t>
            </a:r>
            <a:r>
              <a:rPr lang="zh-CN" altLang="en-US" sz="2400" dirty="0"/>
              <a:t>将按照</a:t>
            </a:r>
            <a:r>
              <a:rPr lang="zh-CN" altLang="en-US" sz="2400" dirty="0">
                <a:highlight>
                  <a:srgbClr val="00FF00"/>
                </a:highlight>
              </a:rPr>
              <a:t>下面的顺序来加载</a:t>
            </a:r>
            <a:r>
              <a:rPr lang="zh-CN" altLang="en-US" sz="2400" dirty="0"/>
              <a:t>：</a:t>
            </a:r>
          </a:p>
          <a:p>
            <a:pPr lvl="1"/>
            <a:r>
              <a:rPr lang="zh-CN" altLang="en-US" sz="1800" dirty="0"/>
              <a:t>在 </a:t>
            </a:r>
            <a:r>
              <a:rPr lang="en-US" altLang="zh-CN" sz="1800" dirty="0"/>
              <a:t>properties </a:t>
            </a:r>
            <a:r>
              <a:rPr lang="zh-CN" altLang="en-US" sz="1800" dirty="0"/>
              <a:t>元素体内指定的属性首先被读取。 </a:t>
            </a:r>
            <a:endParaRPr lang="zh-CN" altLang="en-US" sz="2400" dirty="0"/>
          </a:p>
          <a:p>
            <a:pPr lvl="1"/>
            <a:r>
              <a:rPr lang="zh-CN" altLang="en-US" sz="1800" dirty="0"/>
              <a:t>然后根据 </a:t>
            </a:r>
            <a:r>
              <a:rPr lang="en-US" altLang="zh-CN" sz="1800" dirty="0"/>
              <a:t>properties </a:t>
            </a:r>
            <a:r>
              <a:rPr lang="zh-CN" altLang="en-US" sz="1800" dirty="0"/>
              <a:t>元素中</a:t>
            </a:r>
            <a:r>
              <a:rPr lang="zh-CN" altLang="en-US" sz="1800" dirty="0">
                <a:highlight>
                  <a:srgbClr val="00FF00"/>
                </a:highlight>
              </a:rPr>
              <a:t>的 </a:t>
            </a:r>
            <a:r>
              <a:rPr lang="en-US" altLang="zh-CN" sz="1800" dirty="0">
                <a:highlight>
                  <a:srgbClr val="00FF00"/>
                </a:highlight>
              </a:rPr>
              <a:t>resource </a:t>
            </a:r>
            <a:r>
              <a:rPr lang="zh-CN" altLang="en-US" sz="1800" dirty="0">
                <a:highlight>
                  <a:srgbClr val="00FF00"/>
                </a:highlight>
              </a:rPr>
              <a:t>属性读取类路径下属性文件</a:t>
            </a:r>
            <a:r>
              <a:rPr lang="zh-CN" altLang="en-US" sz="1800" dirty="0"/>
              <a:t>或根据 </a:t>
            </a:r>
            <a:r>
              <a:rPr lang="en-US" altLang="zh-CN" sz="1800" dirty="0" err="1"/>
              <a:t>url</a:t>
            </a:r>
            <a:r>
              <a:rPr lang="en-US" altLang="zh-CN" sz="1800" dirty="0"/>
              <a:t> </a:t>
            </a:r>
            <a:r>
              <a:rPr lang="zh-CN" altLang="en-US" sz="1800" dirty="0"/>
              <a:t>属性指定的路径读取属性文件，并覆盖已读取的同名属性。</a:t>
            </a:r>
            <a:endParaRPr lang="zh-CN" altLang="en-US" sz="2400" dirty="0"/>
          </a:p>
          <a:p>
            <a:pPr lvl="1"/>
            <a:r>
              <a:rPr lang="zh-CN" altLang="en-US" sz="1800" dirty="0"/>
              <a:t>最后读取作为方法参数传递的属性，并覆盖已读取的同名属性。 </a:t>
            </a:r>
          </a:p>
        </p:txBody>
      </p:sp>
      <p:sp>
        <p:nvSpPr>
          <p:cNvPr id="2" name="标题 1"/>
          <p:cNvSpPr>
            <a:spLocks noGrp="1"/>
          </p:cNvSpPr>
          <p:nvPr>
            <p:ph type="title"/>
          </p:nvPr>
        </p:nvSpPr>
        <p:spPr/>
        <p:txBody>
          <a:bodyPr/>
          <a:lstStyle/>
          <a:p>
            <a:r>
              <a:rPr lang="en-US" altLang="zh-CN" b="1"/>
              <a:t>properties</a:t>
            </a:r>
            <a:r>
              <a:rPr lang="zh-CN" altLang="en-US" b="1"/>
              <a:t>属性</a:t>
            </a:r>
            <a:endParaRPr lang="zh-CN" altLang="en-US"/>
          </a:p>
        </p:txBody>
      </p:sp>
      <p:pic>
        <p:nvPicPr>
          <p:cNvPr id="5" name="图片 4"/>
          <p:cNvPicPr>
            <a:picLocks noChangeAspect="1"/>
          </p:cNvPicPr>
          <p:nvPr/>
        </p:nvPicPr>
        <p:blipFill>
          <a:blip r:embed="rId2"/>
          <a:stretch>
            <a:fillRect/>
          </a:stretch>
        </p:blipFill>
        <p:spPr>
          <a:xfrm>
            <a:off x="446856" y="2134346"/>
            <a:ext cx="8229600" cy="828191"/>
          </a:xfrm>
          <a:prstGeom prst="rect">
            <a:avLst/>
          </a:prstGeom>
        </p:spPr>
      </p:pic>
      <p:pic>
        <p:nvPicPr>
          <p:cNvPr id="7" name="图片 6"/>
          <p:cNvPicPr>
            <a:picLocks noChangeAspect="1"/>
          </p:cNvPicPr>
          <p:nvPr/>
        </p:nvPicPr>
        <p:blipFill>
          <a:blip r:embed="rId3"/>
          <a:stretch>
            <a:fillRect/>
          </a:stretch>
        </p:blipFill>
        <p:spPr>
          <a:xfrm>
            <a:off x="457200" y="3501008"/>
            <a:ext cx="6524625" cy="285750"/>
          </a:xfrm>
          <a:prstGeom prst="rect">
            <a:avLst/>
          </a:prstGeom>
        </p:spPr>
      </p:pic>
    </p:spTree>
    <p:extLst>
      <p:ext uri="{BB962C8B-B14F-4D97-AF65-F5344CB8AC3E}">
        <p14:creationId xmlns:p14="http://schemas.microsoft.com/office/powerpoint/2010/main" val="2168055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809" y="1700808"/>
            <a:ext cx="8600679" cy="4525963"/>
          </a:xfrm>
        </p:spPr>
        <p:txBody>
          <a:bodyPr/>
          <a:lstStyle/>
          <a:p>
            <a:r>
              <a:rPr lang="zh-CN" altLang="en-US" dirty="0"/>
              <a:t>这是 </a:t>
            </a:r>
            <a:r>
              <a:rPr lang="en-US" altLang="zh-CN" dirty="0" err="1"/>
              <a:t>MyBatis</a:t>
            </a:r>
            <a:r>
              <a:rPr lang="en-US" altLang="zh-CN" dirty="0"/>
              <a:t> </a:t>
            </a:r>
            <a:r>
              <a:rPr lang="zh-CN" altLang="en-US" dirty="0"/>
              <a:t>中极为重要的</a:t>
            </a:r>
            <a:r>
              <a:rPr lang="zh-CN" altLang="en-US" dirty="0">
                <a:highlight>
                  <a:srgbClr val="00FF00"/>
                </a:highlight>
              </a:rPr>
              <a:t>调整设置，它们会改变 </a:t>
            </a:r>
            <a:r>
              <a:rPr lang="en-US" altLang="zh-CN" dirty="0" err="1">
                <a:highlight>
                  <a:srgbClr val="00FF00"/>
                </a:highlight>
              </a:rPr>
              <a:t>MyBatis</a:t>
            </a:r>
            <a:r>
              <a:rPr lang="en-US" altLang="zh-CN" dirty="0">
                <a:highlight>
                  <a:srgbClr val="00FF00"/>
                </a:highlight>
              </a:rPr>
              <a:t> </a:t>
            </a:r>
            <a:r>
              <a:rPr lang="zh-CN" altLang="en-US" dirty="0">
                <a:highlight>
                  <a:srgbClr val="00FF00"/>
                </a:highlight>
              </a:rPr>
              <a:t>的运行时行为</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US" altLang="zh-CN" dirty="0"/>
          </a:p>
          <a:p>
            <a:endParaRPr lang="zh-CN" altLang="en-US"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82719"/>
            <a:ext cx="8416381"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a:spLocks noGrp="1"/>
          </p:cNvSpPr>
          <p:nvPr>
            <p:ph type="title"/>
          </p:nvPr>
        </p:nvSpPr>
        <p:spPr>
          <a:xfrm>
            <a:off x="457200" y="714356"/>
            <a:ext cx="8229600" cy="1143000"/>
          </a:xfrm>
        </p:spPr>
        <p:txBody>
          <a:bodyPr>
            <a:normAutofit/>
          </a:bodyPr>
          <a:lstStyle/>
          <a:p>
            <a:r>
              <a:rPr lang="en-US" altLang="zh-CN" b="1"/>
              <a:t>settings</a:t>
            </a:r>
            <a:r>
              <a:rPr lang="zh-CN" altLang="en-US" b="1"/>
              <a:t>设置</a:t>
            </a:r>
            <a:endParaRPr lang="zh-CN" altLang="en-US"/>
          </a:p>
        </p:txBody>
      </p:sp>
      <p:pic>
        <p:nvPicPr>
          <p:cNvPr id="2" name="图片 1"/>
          <p:cNvPicPr>
            <a:picLocks noChangeAspect="1"/>
          </p:cNvPicPr>
          <p:nvPr/>
        </p:nvPicPr>
        <p:blipFill>
          <a:blip r:embed="rId3"/>
          <a:stretch>
            <a:fillRect/>
          </a:stretch>
        </p:blipFill>
        <p:spPr>
          <a:xfrm>
            <a:off x="466080" y="5860058"/>
            <a:ext cx="7048500" cy="733425"/>
          </a:xfrm>
          <a:prstGeom prst="rect">
            <a:avLst/>
          </a:prstGeom>
        </p:spPr>
      </p:pic>
    </p:spTree>
    <p:extLst>
      <p:ext uri="{BB962C8B-B14F-4D97-AF65-F5344CB8AC3E}">
        <p14:creationId xmlns:p14="http://schemas.microsoft.com/office/powerpoint/2010/main" val="194043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90458" y="750752"/>
            <a:ext cx="3516607" cy="803493"/>
          </a:xfrm>
        </p:spPr>
        <p:txBody>
          <a:bodyPr>
            <a:noAutofit/>
          </a:bodyPr>
          <a:lstStyle/>
          <a:p>
            <a:r>
              <a:rPr lang="zh-CN" altLang="en-US" sz="5400" dirty="0"/>
              <a:t>内容概要</a:t>
            </a:r>
          </a:p>
        </p:txBody>
      </p:sp>
      <p:sp>
        <p:nvSpPr>
          <p:cNvPr id="6" name="文本框 5"/>
          <p:cNvSpPr txBox="1"/>
          <p:nvPr/>
        </p:nvSpPr>
        <p:spPr>
          <a:xfrm>
            <a:off x="827584" y="1876762"/>
            <a:ext cx="4176464" cy="40011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一、</a:t>
            </a:r>
            <a:r>
              <a:rPr lang="en-US" altLang="zh-CN" sz="2000" dirty="0" err="1">
                <a:latin typeface="Arial Unicode MS" panose="020B0604020202020204" pitchFamily="34" charset="-122"/>
                <a:ea typeface="Arial Unicode MS" panose="020B0604020202020204" pitchFamily="34" charset="-122"/>
                <a:cs typeface="Arial Unicode MS" panose="020B0604020202020204" pitchFamily="34" charset="-122"/>
              </a:rPr>
              <a:t>MyBatis</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简介</a:t>
            </a:r>
          </a:p>
        </p:txBody>
      </p:sp>
      <p:sp>
        <p:nvSpPr>
          <p:cNvPr id="7" name="文本框 6"/>
          <p:cNvSpPr txBox="1"/>
          <p:nvPr/>
        </p:nvSpPr>
        <p:spPr>
          <a:xfrm>
            <a:off x="827584" y="2308810"/>
            <a:ext cx="4176464" cy="40011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二、</a:t>
            </a: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MyBatis-HelloWorld</a:t>
            </a:r>
            <a:endPar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文本框 7"/>
          <p:cNvSpPr txBox="1"/>
          <p:nvPr/>
        </p:nvSpPr>
        <p:spPr>
          <a:xfrm>
            <a:off x="827584" y="2740858"/>
            <a:ext cx="4176464" cy="40011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三、</a:t>
            </a: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MyBatis-</a:t>
            </a:r>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全局配置文件</a:t>
            </a:r>
          </a:p>
        </p:txBody>
      </p:sp>
      <p:sp>
        <p:nvSpPr>
          <p:cNvPr id="9" name="文本框 8"/>
          <p:cNvSpPr txBox="1"/>
          <p:nvPr/>
        </p:nvSpPr>
        <p:spPr>
          <a:xfrm>
            <a:off x="827584" y="3172906"/>
            <a:ext cx="4176464" cy="40011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四、</a:t>
            </a: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MyBatis-</a:t>
            </a:r>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映射文件</a:t>
            </a:r>
          </a:p>
        </p:txBody>
      </p:sp>
      <p:sp>
        <p:nvSpPr>
          <p:cNvPr id="12" name="文本框 11"/>
          <p:cNvSpPr txBox="1"/>
          <p:nvPr/>
        </p:nvSpPr>
        <p:spPr>
          <a:xfrm>
            <a:off x="827584" y="4037002"/>
            <a:ext cx="4176464" cy="40011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六、</a:t>
            </a: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MyBatis-</a:t>
            </a:r>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缓存机制</a:t>
            </a:r>
          </a:p>
        </p:txBody>
      </p:sp>
      <p:sp>
        <p:nvSpPr>
          <p:cNvPr id="14" name="文本框 13"/>
          <p:cNvSpPr txBox="1"/>
          <p:nvPr/>
        </p:nvSpPr>
        <p:spPr>
          <a:xfrm>
            <a:off x="813709" y="4469050"/>
            <a:ext cx="4176464" cy="40011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七、</a:t>
            </a: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MyBatis-Spring</a:t>
            </a:r>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整合</a:t>
            </a:r>
          </a:p>
        </p:txBody>
      </p:sp>
      <p:sp>
        <p:nvSpPr>
          <p:cNvPr id="15" name="文本框 14"/>
          <p:cNvSpPr txBox="1"/>
          <p:nvPr/>
        </p:nvSpPr>
        <p:spPr>
          <a:xfrm>
            <a:off x="827584" y="4901098"/>
            <a:ext cx="4176464" cy="40011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八、</a:t>
            </a: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MyBatis-</a:t>
            </a:r>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逆向工程</a:t>
            </a:r>
          </a:p>
        </p:txBody>
      </p:sp>
      <p:sp>
        <p:nvSpPr>
          <p:cNvPr id="18" name="文本框 17"/>
          <p:cNvSpPr txBox="1"/>
          <p:nvPr/>
        </p:nvSpPr>
        <p:spPr>
          <a:xfrm>
            <a:off x="827584" y="3604954"/>
            <a:ext cx="4176464" cy="40011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五、</a:t>
            </a: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MyBatis-</a:t>
            </a:r>
            <a:r>
              <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rPr>
              <a:t>动态</a:t>
            </a: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SQL</a:t>
            </a:r>
            <a:endParaRPr lang="zh-CN" altLang="en-US" sz="200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07507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5771" y="1876785"/>
            <a:ext cx="8435280" cy="939701"/>
          </a:xfrm>
        </p:spPr>
        <p:txBody>
          <a:bodyPr>
            <a:noAutofit/>
          </a:bodyPr>
          <a:lstStyle/>
          <a:p>
            <a:r>
              <a:rPr lang="zh-CN" altLang="en-US" sz="2400" dirty="0">
                <a:highlight>
                  <a:srgbClr val="00FF00"/>
                </a:highlight>
              </a:rPr>
              <a:t>类型别名是为 </a:t>
            </a:r>
            <a:r>
              <a:rPr lang="en-US" altLang="zh-CN" sz="2400" dirty="0">
                <a:highlight>
                  <a:srgbClr val="00FF00"/>
                </a:highlight>
              </a:rPr>
              <a:t>Java </a:t>
            </a:r>
            <a:r>
              <a:rPr lang="zh-CN" altLang="en-US" sz="2400" dirty="0">
                <a:highlight>
                  <a:srgbClr val="00FF00"/>
                </a:highlight>
              </a:rPr>
              <a:t>类型设置一个短的名字，可以方便我们引用某个类</a:t>
            </a:r>
            <a:r>
              <a:rPr lang="zh-CN" altLang="en-US" sz="2400" dirty="0"/>
              <a:t>。</a:t>
            </a:r>
            <a:endParaRPr lang="en-US" altLang="zh-CN" sz="2400" dirty="0"/>
          </a:p>
        </p:txBody>
      </p:sp>
      <p:sp>
        <p:nvSpPr>
          <p:cNvPr id="9" name="标题 8"/>
          <p:cNvSpPr>
            <a:spLocks noGrp="1"/>
          </p:cNvSpPr>
          <p:nvPr>
            <p:ph type="title"/>
          </p:nvPr>
        </p:nvSpPr>
        <p:spPr/>
        <p:txBody>
          <a:bodyPr>
            <a:normAutofit/>
          </a:bodyPr>
          <a:lstStyle/>
          <a:p>
            <a:r>
              <a:rPr lang="en-US" altLang="zh-CN" b="1">
                <a:latin typeface="微软雅黑" panose="020B0503020204020204" pitchFamily="34" charset="-122"/>
                <a:ea typeface="微软雅黑" panose="020B0503020204020204" pitchFamily="34" charset="-122"/>
              </a:rPr>
              <a:t>typeAliases</a:t>
            </a:r>
            <a:r>
              <a:rPr lang="zh-CN" altLang="en-US" b="1">
                <a:latin typeface="微软雅黑" panose="020B0503020204020204" pitchFamily="34" charset="-122"/>
                <a:ea typeface="微软雅黑" panose="020B0503020204020204" pitchFamily="34" charset="-122"/>
              </a:rPr>
              <a:t>别名处理器</a:t>
            </a:r>
            <a:endParaRPr lang="zh-CN" altLang="en-US"/>
          </a:p>
        </p:txBody>
      </p:sp>
      <p:sp>
        <p:nvSpPr>
          <p:cNvPr id="10" name="内容占位符 2"/>
          <p:cNvSpPr txBox="1">
            <a:spLocks/>
          </p:cNvSpPr>
          <p:nvPr/>
        </p:nvSpPr>
        <p:spPr>
          <a:xfrm>
            <a:off x="455771" y="3815706"/>
            <a:ext cx="8435280" cy="8912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t>类很多的情况下，可以</a:t>
            </a:r>
            <a:r>
              <a:rPr lang="zh-CN" altLang="en-US" sz="2400" dirty="0">
                <a:highlight>
                  <a:srgbClr val="00FF00"/>
                </a:highlight>
              </a:rPr>
              <a:t>批量设置别名这个包下的每一个类创建一个默认的别名，就是简单类名小写</a:t>
            </a:r>
            <a:r>
              <a:rPr lang="zh-CN" altLang="en-US" sz="2400" dirty="0"/>
              <a:t>。</a:t>
            </a:r>
            <a:endParaRPr lang="en-US" altLang="zh-CN" sz="2400" dirty="0"/>
          </a:p>
        </p:txBody>
      </p:sp>
      <p:sp>
        <p:nvSpPr>
          <p:cNvPr id="11" name="内容占位符 2"/>
          <p:cNvSpPr txBox="1">
            <a:spLocks/>
          </p:cNvSpPr>
          <p:nvPr/>
        </p:nvSpPr>
        <p:spPr>
          <a:xfrm>
            <a:off x="462792" y="5517232"/>
            <a:ext cx="8435280" cy="3999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Font typeface="Arial" pitchFamily="34" charset="0"/>
              <a:buChar char="•"/>
            </a:pPr>
            <a:r>
              <a:rPr lang="zh-CN" altLang="en-US" dirty="0"/>
              <a:t>也可以</a:t>
            </a:r>
            <a:r>
              <a:rPr lang="zh-CN" altLang="en-US" dirty="0">
                <a:highlight>
                  <a:srgbClr val="00FF00"/>
                </a:highlight>
              </a:rPr>
              <a:t>使用</a:t>
            </a:r>
            <a:r>
              <a:rPr lang="en-US" altLang="zh-CN" dirty="0">
                <a:highlight>
                  <a:srgbClr val="00FF00"/>
                </a:highlight>
              </a:rPr>
              <a:t>@Alias</a:t>
            </a:r>
            <a:r>
              <a:rPr lang="zh-CN" altLang="en-US" dirty="0">
                <a:highlight>
                  <a:srgbClr val="00FF00"/>
                </a:highlight>
              </a:rPr>
              <a:t>注解为其指定一个别名</a:t>
            </a:r>
          </a:p>
        </p:txBody>
      </p:sp>
      <p:pic>
        <p:nvPicPr>
          <p:cNvPr id="4" name="图片 3"/>
          <p:cNvPicPr>
            <a:picLocks noChangeAspect="1"/>
          </p:cNvPicPr>
          <p:nvPr/>
        </p:nvPicPr>
        <p:blipFill>
          <a:blip r:embed="rId2"/>
          <a:stretch>
            <a:fillRect/>
          </a:stretch>
        </p:blipFill>
        <p:spPr>
          <a:xfrm>
            <a:off x="523875" y="2664743"/>
            <a:ext cx="8096250" cy="962025"/>
          </a:xfrm>
          <a:prstGeom prst="rect">
            <a:avLst/>
          </a:prstGeom>
        </p:spPr>
      </p:pic>
      <p:pic>
        <p:nvPicPr>
          <p:cNvPr id="13" name="图片 12"/>
          <p:cNvPicPr>
            <a:picLocks noChangeAspect="1"/>
          </p:cNvPicPr>
          <p:nvPr/>
        </p:nvPicPr>
        <p:blipFill>
          <a:blip r:embed="rId3"/>
          <a:stretch>
            <a:fillRect/>
          </a:stretch>
        </p:blipFill>
        <p:spPr>
          <a:xfrm>
            <a:off x="523875" y="4706950"/>
            <a:ext cx="4686300" cy="752475"/>
          </a:xfrm>
          <a:prstGeom prst="rect">
            <a:avLst/>
          </a:prstGeom>
        </p:spPr>
      </p:pic>
      <p:pic>
        <p:nvPicPr>
          <p:cNvPr id="14" name="图片 13"/>
          <p:cNvPicPr>
            <a:picLocks noChangeAspect="1"/>
          </p:cNvPicPr>
          <p:nvPr/>
        </p:nvPicPr>
        <p:blipFill>
          <a:blip r:embed="rId4"/>
          <a:stretch>
            <a:fillRect/>
          </a:stretch>
        </p:blipFill>
        <p:spPr>
          <a:xfrm>
            <a:off x="523875" y="5960829"/>
            <a:ext cx="3171825" cy="590550"/>
          </a:xfrm>
          <a:prstGeom prst="rect">
            <a:avLst/>
          </a:prstGeom>
        </p:spPr>
      </p:pic>
    </p:spTree>
    <p:extLst>
      <p:ext uri="{BB962C8B-B14F-4D97-AF65-F5344CB8AC3E}">
        <p14:creationId xmlns:p14="http://schemas.microsoft.com/office/powerpoint/2010/main" val="21264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9059" y="971829"/>
            <a:ext cx="7992888" cy="1200329"/>
          </a:xfrm>
          <a:prstGeom prst="rect">
            <a:avLst/>
          </a:prstGeom>
        </p:spPr>
        <p:txBody>
          <a:bodyPr wrap="square">
            <a:spAutoFit/>
          </a:bodyPr>
          <a:lstStyle/>
          <a:p>
            <a:r>
              <a:rPr lang="zh-CN" altLang="en-US" sz="2400" b="1">
                <a:latin typeface="Arial Unicode MS" panose="020B0604020202020204" pitchFamily="34" charset="-122"/>
                <a:ea typeface="Arial Unicode MS" panose="020B0604020202020204" pitchFamily="34" charset="-122"/>
                <a:cs typeface="Arial Unicode MS" panose="020B0604020202020204" pitchFamily="34" charset="-122"/>
              </a:rPr>
              <a:t>值得注意的是，</a:t>
            </a:r>
            <a:r>
              <a:rPr lang="en-US" altLang="zh-CN" sz="2400" b="1">
                <a:latin typeface="Arial Unicode MS" panose="020B0604020202020204" pitchFamily="34" charset="-122"/>
                <a:ea typeface="Arial Unicode MS" panose="020B0604020202020204" pitchFamily="34" charset="-122"/>
                <a:cs typeface="Arial Unicode MS" panose="020B0604020202020204" pitchFamily="34" charset="-122"/>
              </a:rPr>
              <a:t>MyBatis</a:t>
            </a:r>
            <a:r>
              <a:rPr lang="zh-CN" altLang="en-US" sz="2400" b="1">
                <a:latin typeface="Arial Unicode MS" panose="020B0604020202020204" pitchFamily="34" charset="-122"/>
                <a:ea typeface="Arial Unicode MS" panose="020B0604020202020204" pitchFamily="34" charset="-122"/>
                <a:cs typeface="Arial Unicode MS" panose="020B0604020202020204" pitchFamily="34" charset="-122"/>
              </a:rPr>
              <a:t>已经为许多常见的 </a:t>
            </a:r>
            <a:r>
              <a:rPr lang="en-US" altLang="zh-CN" sz="2400" b="1">
                <a:latin typeface="Arial Unicode MS" panose="020B0604020202020204" pitchFamily="34" charset="-122"/>
                <a:ea typeface="Arial Unicode MS" panose="020B0604020202020204" pitchFamily="34" charset="-122"/>
                <a:cs typeface="Arial Unicode MS" panose="020B0604020202020204" pitchFamily="34" charset="-122"/>
              </a:rPr>
              <a:t>Java </a:t>
            </a:r>
            <a:r>
              <a:rPr lang="zh-CN" altLang="en-US" sz="2400" b="1">
                <a:latin typeface="Arial Unicode MS" panose="020B0604020202020204" pitchFamily="34" charset="-122"/>
                <a:ea typeface="Arial Unicode MS" panose="020B0604020202020204" pitchFamily="34" charset="-122"/>
                <a:cs typeface="Arial Unicode MS" panose="020B0604020202020204" pitchFamily="34" charset="-122"/>
              </a:rPr>
              <a:t>类型内建了相应的类型别名。它们都是</a:t>
            </a:r>
            <a:r>
              <a:rPr lang="zh-CN" altLang="en-US" sz="2400" b="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大小写不敏感</a:t>
            </a:r>
            <a:r>
              <a:rPr lang="zh-CN" altLang="en-US" sz="2400" b="1">
                <a:latin typeface="Arial Unicode MS" panose="020B0604020202020204" pitchFamily="34" charset="-122"/>
                <a:ea typeface="Arial Unicode MS" panose="020B0604020202020204" pitchFamily="34" charset="-122"/>
                <a:cs typeface="Arial Unicode MS" panose="020B0604020202020204" pitchFamily="34" charset="-122"/>
              </a:rPr>
              <a:t>的，我们在起别名的时候千万不要占用已有的别名。</a:t>
            </a:r>
          </a:p>
        </p:txBody>
      </p:sp>
      <p:graphicFrame>
        <p:nvGraphicFramePr>
          <p:cNvPr id="3" name="表格 2"/>
          <p:cNvGraphicFramePr>
            <a:graphicFrameLocks noGrp="1"/>
          </p:cNvGraphicFramePr>
          <p:nvPr>
            <p:extLst>
              <p:ext uri="{D42A27DB-BD31-4B8C-83A1-F6EECF244321}">
                <p14:modId xmlns:p14="http://schemas.microsoft.com/office/powerpoint/2010/main" val="2326039839"/>
              </p:ext>
            </p:extLst>
          </p:nvPr>
        </p:nvGraphicFramePr>
        <p:xfrm>
          <a:off x="409059" y="2350004"/>
          <a:ext cx="2760512" cy="3291840"/>
        </p:xfrm>
        <a:graphic>
          <a:graphicData uri="http://schemas.openxmlformats.org/drawingml/2006/table">
            <a:tbl>
              <a:tblPr/>
              <a:tblGrid>
                <a:gridCol w="1234480">
                  <a:extLst>
                    <a:ext uri="{9D8B030D-6E8A-4147-A177-3AD203B41FA5}">
                      <a16:colId xmlns:a16="http://schemas.microsoft.com/office/drawing/2014/main" val="20000"/>
                    </a:ext>
                  </a:extLst>
                </a:gridCol>
                <a:gridCol w="1526032">
                  <a:extLst>
                    <a:ext uri="{9D8B030D-6E8A-4147-A177-3AD203B41FA5}">
                      <a16:colId xmlns:a16="http://schemas.microsoft.com/office/drawing/2014/main" val="20001"/>
                    </a:ext>
                  </a:extLst>
                </a:gridCol>
              </a:tblGrid>
              <a:tr h="0">
                <a:tc>
                  <a:txBody>
                    <a:bodyPr/>
                    <a:lstStyle/>
                    <a:p>
                      <a:r>
                        <a:rPr lang="zh-CN" altLang="en-US">
                          <a:latin typeface="微软雅黑" panose="020B0503020204020204" pitchFamily="34" charset="-122"/>
                          <a:ea typeface="微软雅黑" panose="020B0503020204020204" pitchFamily="34" charset="-122"/>
                        </a:rPr>
                        <a:t>别名 </a:t>
                      </a:r>
                    </a:p>
                  </a:txBody>
                  <a:tcPr anchor="ctr">
                    <a:lnL>
                      <a:noFill/>
                    </a:lnL>
                    <a:lnR>
                      <a:noFill/>
                    </a:lnR>
                    <a:lnT>
                      <a:noFill/>
                    </a:lnT>
                    <a:lnB>
                      <a:noFill/>
                    </a:lnB>
                  </a:tcPr>
                </a:tc>
                <a:tc>
                  <a:txBody>
                    <a:bodyPr/>
                    <a:lstStyle/>
                    <a:p>
                      <a:r>
                        <a:rPr lang="zh-CN" altLang="en-US">
                          <a:latin typeface="微软雅黑" panose="020B0503020204020204" pitchFamily="34" charset="-122"/>
                          <a:ea typeface="微软雅黑" panose="020B0503020204020204" pitchFamily="34" charset="-122"/>
                        </a:rPr>
                        <a:t>映射的类型 </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_byte </a:t>
                      </a:r>
                    </a:p>
                  </a:txBody>
                  <a:tcPr anchor="ctr">
                    <a:lnL>
                      <a:noFill/>
                    </a:lnL>
                    <a:lnR>
                      <a:noFill/>
                    </a:lnR>
                    <a:lnT>
                      <a:noFill/>
                    </a:lnT>
                    <a:lnB>
                      <a:noFill/>
                    </a:lnB>
                  </a:tcPr>
                </a:tc>
                <a:tc>
                  <a:txBody>
                    <a:bodyPr/>
                    <a:lstStyle/>
                    <a:p>
                      <a:r>
                        <a:rPr lang="en-US"/>
                        <a:t>byte </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_long </a:t>
                      </a:r>
                    </a:p>
                  </a:txBody>
                  <a:tcPr anchor="ctr">
                    <a:lnL>
                      <a:noFill/>
                    </a:lnL>
                    <a:lnR>
                      <a:noFill/>
                    </a:lnR>
                    <a:lnT>
                      <a:noFill/>
                    </a:lnT>
                    <a:lnB>
                      <a:noFill/>
                    </a:lnB>
                  </a:tcPr>
                </a:tc>
                <a:tc>
                  <a:txBody>
                    <a:bodyPr/>
                    <a:lstStyle/>
                    <a:p>
                      <a:r>
                        <a:rPr lang="en-US"/>
                        <a:t>long </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_short </a:t>
                      </a:r>
                    </a:p>
                  </a:txBody>
                  <a:tcPr anchor="ctr">
                    <a:lnL>
                      <a:noFill/>
                    </a:lnL>
                    <a:lnR>
                      <a:noFill/>
                    </a:lnR>
                    <a:lnT>
                      <a:noFill/>
                    </a:lnT>
                    <a:lnB>
                      <a:noFill/>
                    </a:lnB>
                  </a:tcPr>
                </a:tc>
                <a:tc>
                  <a:txBody>
                    <a:bodyPr/>
                    <a:lstStyle/>
                    <a:p>
                      <a:r>
                        <a:rPr lang="en-US"/>
                        <a:t>short </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t>_int </a:t>
                      </a:r>
                    </a:p>
                  </a:txBody>
                  <a:tcPr anchor="ctr">
                    <a:lnL>
                      <a:noFill/>
                    </a:lnL>
                    <a:lnR>
                      <a:noFill/>
                    </a:lnR>
                    <a:lnT>
                      <a:noFill/>
                    </a:lnT>
                    <a:lnB>
                      <a:noFill/>
                    </a:lnB>
                  </a:tcPr>
                </a:tc>
                <a:tc>
                  <a:txBody>
                    <a:bodyPr/>
                    <a:lstStyle/>
                    <a:p>
                      <a:r>
                        <a:rPr lang="en-US"/>
                        <a:t>int </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t>_integer </a:t>
                      </a:r>
                    </a:p>
                  </a:txBody>
                  <a:tcPr anchor="ctr">
                    <a:lnL>
                      <a:noFill/>
                    </a:lnL>
                    <a:lnR>
                      <a:noFill/>
                    </a:lnR>
                    <a:lnT>
                      <a:noFill/>
                    </a:lnT>
                    <a:lnB>
                      <a:noFill/>
                    </a:lnB>
                  </a:tcPr>
                </a:tc>
                <a:tc>
                  <a:txBody>
                    <a:bodyPr/>
                    <a:lstStyle/>
                    <a:p>
                      <a:r>
                        <a:rPr lang="en-US"/>
                        <a:t>int </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a:t>_double </a:t>
                      </a:r>
                    </a:p>
                  </a:txBody>
                  <a:tcPr anchor="ctr">
                    <a:lnL>
                      <a:noFill/>
                    </a:lnL>
                    <a:lnR>
                      <a:noFill/>
                    </a:lnR>
                    <a:lnT>
                      <a:noFill/>
                    </a:lnT>
                    <a:lnB>
                      <a:noFill/>
                    </a:lnB>
                  </a:tcPr>
                </a:tc>
                <a:tc>
                  <a:txBody>
                    <a:bodyPr/>
                    <a:lstStyle/>
                    <a:p>
                      <a:r>
                        <a:rPr lang="en-US"/>
                        <a:t>double </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a:t>_float </a:t>
                      </a:r>
                    </a:p>
                  </a:txBody>
                  <a:tcPr anchor="ctr">
                    <a:lnL>
                      <a:noFill/>
                    </a:lnL>
                    <a:lnR>
                      <a:noFill/>
                    </a:lnR>
                    <a:lnT>
                      <a:noFill/>
                    </a:lnT>
                    <a:lnB>
                      <a:noFill/>
                    </a:lnB>
                  </a:tcPr>
                </a:tc>
                <a:tc>
                  <a:txBody>
                    <a:bodyPr/>
                    <a:lstStyle/>
                    <a:p>
                      <a:r>
                        <a:rPr lang="en-US"/>
                        <a:t>float </a:t>
                      </a:r>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en-US"/>
                        <a:t>_boolean </a:t>
                      </a:r>
                    </a:p>
                  </a:txBody>
                  <a:tcPr anchor="ctr">
                    <a:lnL>
                      <a:noFill/>
                    </a:lnL>
                    <a:lnR>
                      <a:noFill/>
                    </a:lnR>
                    <a:lnT>
                      <a:noFill/>
                    </a:lnT>
                    <a:lnB>
                      <a:noFill/>
                    </a:lnB>
                  </a:tcPr>
                </a:tc>
                <a:tc>
                  <a:txBody>
                    <a:bodyPr/>
                    <a:lstStyle/>
                    <a:p>
                      <a:r>
                        <a:rPr lang="en-US"/>
                        <a:t>boolean </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866251468"/>
              </p:ext>
            </p:extLst>
          </p:nvPr>
        </p:nvGraphicFramePr>
        <p:xfrm>
          <a:off x="3347864" y="2710044"/>
          <a:ext cx="2520280" cy="3291840"/>
        </p:xfrm>
        <a:graphic>
          <a:graphicData uri="http://schemas.openxmlformats.org/drawingml/2006/table">
            <a:tbl>
              <a:tblPr/>
              <a:tblGrid>
                <a:gridCol w="1162472">
                  <a:extLst>
                    <a:ext uri="{9D8B030D-6E8A-4147-A177-3AD203B41FA5}">
                      <a16:colId xmlns:a16="http://schemas.microsoft.com/office/drawing/2014/main" val="20000"/>
                    </a:ext>
                  </a:extLst>
                </a:gridCol>
                <a:gridCol w="1357808">
                  <a:extLst>
                    <a:ext uri="{9D8B030D-6E8A-4147-A177-3AD203B41FA5}">
                      <a16:colId xmlns:a16="http://schemas.microsoft.com/office/drawing/2014/main" val="20001"/>
                    </a:ext>
                  </a:extLst>
                </a:gridCol>
              </a:tblGrid>
              <a:tr h="0">
                <a:tc>
                  <a:txBody>
                    <a:bodyPr/>
                    <a:lstStyle/>
                    <a:p>
                      <a:r>
                        <a:rPr lang="en-US"/>
                        <a:t>string </a:t>
                      </a:r>
                    </a:p>
                  </a:txBody>
                  <a:tcPr anchor="ctr">
                    <a:lnL>
                      <a:noFill/>
                    </a:lnL>
                    <a:lnR>
                      <a:noFill/>
                    </a:lnR>
                    <a:lnT>
                      <a:noFill/>
                    </a:lnT>
                    <a:lnB>
                      <a:noFill/>
                    </a:lnB>
                  </a:tcPr>
                </a:tc>
                <a:tc>
                  <a:txBody>
                    <a:bodyPr/>
                    <a:lstStyle/>
                    <a:p>
                      <a:r>
                        <a:rPr lang="en-US"/>
                        <a:t>String </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byte </a:t>
                      </a:r>
                    </a:p>
                  </a:txBody>
                  <a:tcPr anchor="ctr">
                    <a:lnL>
                      <a:noFill/>
                    </a:lnL>
                    <a:lnR>
                      <a:noFill/>
                    </a:lnR>
                    <a:lnT>
                      <a:noFill/>
                    </a:lnT>
                    <a:lnB>
                      <a:noFill/>
                    </a:lnB>
                  </a:tcPr>
                </a:tc>
                <a:tc>
                  <a:txBody>
                    <a:bodyPr/>
                    <a:lstStyle/>
                    <a:p>
                      <a:r>
                        <a:rPr lang="en-US"/>
                        <a:t>Byte </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long </a:t>
                      </a:r>
                    </a:p>
                  </a:txBody>
                  <a:tcPr anchor="ctr">
                    <a:lnL>
                      <a:noFill/>
                    </a:lnL>
                    <a:lnR>
                      <a:noFill/>
                    </a:lnR>
                    <a:lnT>
                      <a:noFill/>
                    </a:lnT>
                    <a:lnB>
                      <a:noFill/>
                    </a:lnB>
                  </a:tcPr>
                </a:tc>
                <a:tc>
                  <a:txBody>
                    <a:bodyPr/>
                    <a:lstStyle/>
                    <a:p>
                      <a:r>
                        <a:rPr lang="en-US"/>
                        <a:t>Long </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short </a:t>
                      </a:r>
                    </a:p>
                  </a:txBody>
                  <a:tcPr anchor="ctr">
                    <a:lnL>
                      <a:noFill/>
                    </a:lnL>
                    <a:lnR>
                      <a:noFill/>
                    </a:lnR>
                    <a:lnT>
                      <a:noFill/>
                    </a:lnT>
                    <a:lnB>
                      <a:noFill/>
                    </a:lnB>
                  </a:tcPr>
                </a:tc>
                <a:tc>
                  <a:txBody>
                    <a:bodyPr/>
                    <a:lstStyle/>
                    <a:p>
                      <a:r>
                        <a:rPr lang="en-US"/>
                        <a:t>Short </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t>int </a:t>
                      </a:r>
                    </a:p>
                  </a:txBody>
                  <a:tcPr anchor="ctr">
                    <a:lnL>
                      <a:noFill/>
                    </a:lnL>
                    <a:lnR>
                      <a:noFill/>
                    </a:lnR>
                    <a:lnT>
                      <a:noFill/>
                    </a:lnT>
                    <a:lnB>
                      <a:noFill/>
                    </a:lnB>
                  </a:tcPr>
                </a:tc>
                <a:tc>
                  <a:txBody>
                    <a:bodyPr/>
                    <a:lstStyle/>
                    <a:p>
                      <a:r>
                        <a:rPr lang="en-US"/>
                        <a:t>Integer </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t>integer </a:t>
                      </a:r>
                    </a:p>
                  </a:txBody>
                  <a:tcPr anchor="ctr">
                    <a:lnL>
                      <a:noFill/>
                    </a:lnL>
                    <a:lnR>
                      <a:noFill/>
                    </a:lnR>
                    <a:lnT>
                      <a:noFill/>
                    </a:lnT>
                    <a:lnB>
                      <a:noFill/>
                    </a:lnB>
                  </a:tcPr>
                </a:tc>
                <a:tc>
                  <a:txBody>
                    <a:bodyPr/>
                    <a:lstStyle/>
                    <a:p>
                      <a:r>
                        <a:rPr lang="en-US"/>
                        <a:t>Integer </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a:t>double </a:t>
                      </a:r>
                    </a:p>
                  </a:txBody>
                  <a:tcPr anchor="ctr">
                    <a:lnL>
                      <a:noFill/>
                    </a:lnL>
                    <a:lnR>
                      <a:noFill/>
                    </a:lnR>
                    <a:lnT>
                      <a:noFill/>
                    </a:lnT>
                    <a:lnB>
                      <a:noFill/>
                    </a:lnB>
                  </a:tcPr>
                </a:tc>
                <a:tc>
                  <a:txBody>
                    <a:bodyPr/>
                    <a:lstStyle/>
                    <a:p>
                      <a:r>
                        <a:rPr lang="en-US"/>
                        <a:t>Double </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a:t>float </a:t>
                      </a:r>
                    </a:p>
                  </a:txBody>
                  <a:tcPr anchor="ctr">
                    <a:lnL>
                      <a:noFill/>
                    </a:lnL>
                    <a:lnR>
                      <a:noFill/>
                    </a:lnR>
                    <a:lnT>
                      <a:noFill/>
                    </a:lnT>
                    <a:lnB>
                      <a:noFill/>
                    </a:lnB>
                  </a:tcPr>
                </a:tc>
                <a:tc>
                  <a:txBody>
                    <a:bodyPr/>
                    <a:lstStyle/>
                    <a:p>
                      <a:r>
                        <a:rPr lang="en-US"/>
                        <a:t>Float </a:t>
                      </a:r>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en-US"/>
                        <a:t>boolean </a:t>
                      </a:r>
                    </a:p>
                  </a:txBody>
                  <a:tcPr anchor="ctr">
                    <a:lnL>
                      <a:noFill/>
                    </a:lnL>
                    <a:lnR>
                      <a:noFill/>
                    </a:lnR>
                    <a:lnT>
                      <a:noFill/>
                    </a:lnT>
                    <a:lnB>
                      <a:noFill/>
                    </a:lnB>
                  </a:tcPr>
                </a:tc>
                <a:tc>
                  <a:txBody>
                    <a:bodyPr/>
                    <a:lstStyle/>
                    <a:p>
                      <a:r>
                        <a:rPr lang="en-US"/>
                        <a:t>Boolean </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159518245"/>
              </p:ext>
            </p:extLst>
          </p:nvPr>
        </p:nvGraphicFramePr>
        <p:xfrm>
          <a:off x="5986044" y="2723728"/>
          <a:ext cx="2762420" cy="3657600"/>
        </p:xfrm>
        <a:graphic>
          <a:graphicData uri="http://schemas.openxmlformats.org/drawingml/2006/table">
            <a:tbl>
              <a:tblPr/>
              <a:tblGrid>
                <a:gridCol w="1450504">
                  <a:extLst>
                    <a:ext uri="{9D8B030D-6E8A-4147-A177-3AD203B41FA5}">
                      <a16:colId xmlns:a16="http://schemas.microsoft.com/office/drawing/2014/main" val="20000"/>
                    </a:ext>
                  </a:extLst>
                </a:gridCol>
                <a:gridCol w="1311916">
                  <a:extLst>
                    <a:ext uri="{9D8B030D-6E8A-4147-A177-3AD203B41FA5}">
                      <a16:colId xmlns:a16="http://schemas.microsoft.com/office/drawing/2014/main" val="20001"/>
                    </a:ext>
                  </a:extLst>
                </a:gridCol>
              </a:tblGrid>
              <a:tr h="0">
                <a:tc>
                  <a:txBody>
                    <a:bodyPr/>
                    <a:lstStyle/>
                    <a:p>
                      <a:r>
                        <a:rPr lang="en-US"/>
                        <a:t>date </a:t>
                      </a:r>
                    </a:p>
                  </a:txBody>
                  <a:tcPr anchor="ctr">
                    <a:lnL>
                      <a:noFill/>
                    </a:lnL>
                    <a:lnR>
                      <a:noFill/>
                    </a:lnR>
                    <a:lnT>
                      <a:noFill/>
                    </a:lnT>
                    <a:lnB>
                      <a:noFill/>
                    </a:lnB>
                  </a:tcPr>
                </a:tc>
                <a:tc>
                  <a:txBody>
                    <a:bodyPr/>
                    <a:lstStyle/>
                    <a:p>
                      <a:r>
                        <a:rPr lang="en-US"/>
                        <a:t>Date </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decimal </a:t>
                      </a:r>
                    </a:p>
                  </a:txBody>
                  <a:tcPr anchor="ctr">
                    <a:lnL>
                      <a:noFill/>
                    </a:lnL>
                    <a:lnR>
                      <a:noFill/>
                    </a:lnR>
                    <a:lnT>
                      <a:noFill/>
                    </a:lnT>
                    <a:lnB>
                      <a:noFill/>
                    </a:lnB>
                  </a:tcPr>
                </a:tc>
                <a:tc>
                  <a:txBody>
                    <a:bodyPr/>
                    <a:lstStyle/>
                    <a:p>
                      <a:r>
                        <a:rPr lang="en-US"/>
                        <a:t>BigDecimal </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bigdecimal </a:t>
                      </a:r>
                    </a:p>
                  </a:txBody>
                  <a:tcPr anchor="ctr">
                    <a:lnL>
                      <a:noFill/>
                    </a:lnL>
                    <a:lnR>
                      <a:noFill/>
                    </a:lnR>
                    <a:lnT>
                      <a:noFill/>
                    </a:lnT>
                    <a:lnB>
                      <a:noFill/>
                    </a:lnB>
                  </a:tcPr>
                </a:tc>
                <a:tc>
                  <a:txBody>
                    <a:bodyPr/>
                    <a:lstStyle/>
                    <a:p>
                      <a:r>
                        <a:rPr lang="en-US"/>
                        <a:t>BigDecimal </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object </a:t>
                      </a:r>
                    </a:p>
                  </a:txBody>
                  <a:tcPr anchor="ctr">
                    <a:lnL>
                      <a:noFill/>
                    </a:lnL>
                    <a:lnR>
                      <a:noFill/>
                    </a:lnR>
                    <a:lnT>
                      <a:noFill/>
                    </a:lnT>
                    <a:lnB>
                      <a:noFill/>
                    </a:lnB>
                  </a:tcPr>
                </a:tc>
                <a:tc>
                  <a:txBody>
                    <a:bodyPr/>
                    <a:lstStyle/>
                    <a:p>
                      <a:r>
                        <a:rPr lang="en-US"/>
                        <a:t>Object </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t>map </a:t>
                      </a:r>
                    </a:p>
                  </a:txBody>
                  <a:tcPr anchor="ctr">
                    <a:lnL>
                      <a:noFill/>
                    </a:lnL>
                    <a:lnR>
                      <a:noFill/>
                    </a:lnR>
                    <a:lnT>
                      <a:noFill/>
                    </a:lnT>
                    <a:lnB>
                      <a:noFill/>
                    </a:lnB>
                  </a:tcPr>
                </a:tc>
                <a:tc>
                  <a:txBody>
                    <a:bodyPr/>
                    <a:lstStyle/>
                    <a:p>
                      <a:r>
                        <a:rPr lang="en-US"/>
                        <a:t>Map </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t>hashmap </a:t>
                      </a:r>
                    </a:p>
                  </a:txBody>
                  <a:tcPr anchor="ctr">
                    <a:lnL>
                      <a:noFill/>
                    </a:lnL>
                    <a:lnR>
                      <a:noFill/>
                    </a:lnR>
                    <a:lnT>
                      <a:noFill/>
                    </a:lnT>
                    <a:lnB>
                      <a:noFill/>
                    </a:lnB>
                  </a:tcPr>
                </a:tc>
                <a:tc>
                  <a:txBody>
                    <a:bodyPr/>
                    <a:lstStyle/>
                    <a:p>
                      <a:r>
                        <a:rPr lang="en-US"/>
                        <a:t>HashMap </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a:t>list </a:t>
                      </a:r>
                    </a:p>
                  </a:txBody>
                  <a:tcPr anchor="ctr">
                    <a:lnL>
                      <a:noFill/>
                    </a:lnL>
                    <a:lnR>
                      <a:noFill/>
                    </a:lnR>
                    <a:lnT>
                      <a:noFill/>
                    </a:lnT>
                    <a:lnB>
                      <a:noFill/>
                    </a:lnB>
                  </a:tcPr>
                </a:tc>
                <a:tc>
                  <a:txBody>
                    <a:bodyPr/>
                    <a:lstStyle/>
                    <a:p>
                      <a:r>
                        <a:rPr lang="en-US"/>
                        <a:t>List </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a:t>arraylist </a:t>
                      </a:r>
                    </a:p>
                  </a:txBody>
                  <a:tcPr anchor="ctr">
                    <a:lnL>
                      <a:noFill/>
                    </a:lnL>
                    <a:lnR>
                      <a:noFill/>
                    </a:lnR>
                    <a:lnT>
                      <a:noFill/>
                    </a:lnT>
                    <a:lnB>
                      <a:noFill/>
                    </a:lnB>
                  </a:tcPr>
                </a:tc>
                <a:tc>
                  <a:txBody>
                    <a:bodyPr/>
                    <a:lstStyle/>
                    <a:p>
                      <a:r>
                        <a:rPr lang="en-US"/>
                        <a:t>ArrayList </a:t>
                      </a:r>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en-US"/>
                        <a:t>collection </a:t>
                      </a:r>
                    </a:p>
                  </a:txBody>
                  <a:tcPr anchor="ctr">
                    <a:lnL>
                      <a:noFill/>
                    </a:lnL>
                    <a:lnR>
                      <a:noFill/>
                    </a:lnR>
                    <a:lnT>
                      <a:noFill/>
                    </a:lnT>
                    <a:lnB>
                      <a:noFill/>
                    </a:lnB>
                  </a:tcPr>
                </a:tc>
                <a:tc>
                  <a:txBody>
                    <a:bodyPr/>
                    <a:lstStyle/>
                    <a:p>
                      <a:r>
                        <a:rPr lang="en-US"/>
                        <a:t>Collection </a:t>
                      </a:r>
                    </a:p>
                  </a:txBody>
                  <a:tcPr anchor="ctr">
                    <a:lnL>
                      <a:noFill/>
                    </a:lnL>
                    <a:lnR>
                      <a:noFill/>
                    </a:lnR>
                    <a:lnT>
                      <a:noFill/>
                    </a:lnT>
                    <a:lnB>
                      <a:noFill/>
                    </a:lnB>
                  </a:tcPr>
                </a:tc>
                <a:extLst>
                  <a:ext uri="{0D108BD9-81ED-4DB2-BD59-A6C34878D82A}">
                    <a16:rowId xmlns:a16="http://schemas.microsoft.com/office/drawing/2014/main" val="10008"/>
                  </a:ext>
                </a:extLst>
              </a:tr>
              <a:tr h="0">
                <a:tc>
                  <a:txBody>
                    <a:bodyPr/>
                    <a:lstStyle/>
                    <a:p>
                      <a:r>
                        <a:rPr lang="en-US"/>
                        <a:t>iterator </a:t>
                      </a:r>
                    </a:p>
                  </a:txBody>
                  <a:tcPr anchor="ctr">
                    <a:lnL>
                      <a:noFill/>
                    </a:lnL>
                    <a:lnR>
                      <a:noFill/>
                    </a:lnR>
                    <a:lnT>
                      <a:noFill/>
                    </a:lnT>
                    <a:lnB>
                      <a:noFill/>
                    </a:lnB>
                  </a:tcPr>
                </a:tc>
                <a:tc>
                  <a:txBody>
                    <a:bodyPr/>
                    <a:lstStyle/>
                    <a:p>
                      <a:r>
                        <a:rPr lang="en-US"/>
                        <a:t>Iterator </a:t>
                      </a:r>
                    </a:p>
                  </a:txBody>
                  <a:tcPr anchor="ctr">
                    <a:lnL>
                      <a:noFill/>
                    </a:lnL>
                    <a:lnR>
                      <a:noFill/>
                    </a:lnR>
                    <a:lnT>
                      <a:noFill/>
                    </a:lnT>
                    <a:lnB>
                      <a:noFill/>
                    </a:lnB>
                  </a:tcPr>
                </a:tc>
                <a:extLst>
                  <a:ext uri="{0D108BD9-81ED-4DB2-BD59-A6C34878D82A}">
                    <a16:rowId xmlns:a16="http://schemas.microsoft.com/office/drawing/2014/main" val="10009"/>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8182284"/>
              </p:ext>
            </p:extLst>
          </p:nvPr>
        </p:nvGraphicFramePr>
        <p:xfrm>
          <a:off x="3347863" y="2357968"/>
          <a:ext cx="2582219" cy="365760"/>
        </p:xfrm>
        <a:graphic>
          <a:graphicData uri="http://schemas.openxmlformats.org/drawingml/2006/table">
            <a:tbl>
              <a:tblPr/>
              <a:tblGrid>
                <a:gridCol w="1154749">
                  <a:extLst>
                    <a:ext uri="{9D8B030D-6E8A-4147-A177-3AD203B41FA5}">
                      <a16:colId xmlns:a16="http://schemas.microsoft.com/office/drawing/2014/main" val="20000"/>
                    </a:ext>
                  </a:extLst>
                </a:gridCol>
                <a:gridCol w="1427470">
                  <a:extLst>
                    <a:ext uri="{9D8B030D-6E8A-4147-A177-3AD203B41FA5}">
                      <a16:colId xmlns:a16="http://schemas.microsoft.com/office/drawing/2014/main" val="20001"/>
                    </a:ext>
                  </a:extLst>
                </a:gridCol>
              </a:tblGrid>
              <a:tr h="0">
                <a:tc>
                  <a:txBody>
                    <a:bodyPr/>
                    <a:lstStyle/>
                    <a:p>
                      <a:r>
                        <a:rPr lang="zh-CN" altLang="en-US">
                          <a:latin typeface="微软雅黑" panose="020B0503020204020204" pitchFamily="34" charset="-122"/>
                          <a:ea typeface="微软雅黑" panose="020B0503020204020204" pitchFamily="34" charset="-122"/>
                        </a:rPr>
                        <a:t>别名 </a:t>
                      </a:r>
                    </a:p>
                  </a:txBody>
                  <a:tcPr anchor="ctr">
                    <a:lnL>
                      <a:noFill/>
                    </a:lnL>
                    <a:lnR>
                      <a:noFill/>
                    </a:lnR>
                    <a:lnT>
                      <a:noFill/>
                    </a:lnT>
                    <a:lnB>
                      <a:noFill/>
                    </a:lnB>
                  </a:tcPr>
                </a:tc>
                <a:tc>
                  <a:txBody>
                    <a:bodyPr/>
                    <a:lstStyle/>
                    <a:p>
                      <a:r>
                        <a:rPr lang="zh-CN" altLang="en-US">
                          <a:latin typeface="微软雅黑" panose="020B0503020204020204" pitchFamily="34" charset="-122"/>
                          <a:ea typeface="微软雅黑" panose="020B0503020204020204" pitchFamily="34" charset="-122"/>
                        </a:rPr>
                        <a:t>映射的类型 </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372094473"/>
              </p:ext>
            </p:extLst>
          </p:nvPr>
        </p:nvGraphicFramePr>
        <p:xfrm>
          <a:off x="5988260" y="2348196"/>
          <a:ext cx="2760512" cy="365760"/>
        </p:xfrm>
        <a:graphic>
          <a:graphicData uri="http://schemas.openxmlformats.org/drawingml/2006/table">
            <a:tbl>
              <a:tblPr/>
              <a:tblGrid>
                <a:gridCol w="1234480">
                  <a:extLst>
                    <a:ext uri="{9D8B030D-6E8A-4147-A177-3AD203B41FA5}">
                      <a16:colId xmlns:a16="http://schemas.microsoft.com/office/drawing/2014/main" val="20000"/>
                    </a:ext>
                  </a:extLst>
                </a:gridCol>
                <a:gridCol w="1526032">
                  <a:extLst>
                    <a:ext uri="{9D8B030D-6E8A-4147-A177-3AD203B41FA5}">
                      <a16:colId xmlns:a16="http://schemas.microsoft.com/office/drawing/2014/main" val="20001"/>
                    </a:ext>
                  </a:extLst>
                </a:gridCol>
              </a:tblGrid>
              <a:tr h="0">
                <a:tc>
                  <a:txBody>
                    <a:bodyPr/>
                    <a:lstStyle/>
                    <a:p>
                      <a:r>
                        <a:rPr lang="zh-CN" altLang="en-US">
                          <a:latin typeface="微软雅黑" panose="020B0503020204020204" pitchFamily="34" charset="-122"/>
                          <a:ea typeface="微软雅黑" panose="020B0503020204020204" pitchFamily="34" charset="-122"/>
                        </a:rPr>
                        <a:t>别名 </a:t>
                      </a:r>
                    </a:p>
                  </a:txBody>
                  <a:tcPr anchor="ctr">
                    <a:lnL>
                      <a:noFill/>
                    </a:lnL>
                    <a:lnR>
                      <a:noFill/>
                    </a:lnR>
                    <a:lnT>
                      <a:noFill/>
                    </a:lnT>
                    <a:lnB>
                      <a:noFill/>
                    </a:lnB>
                  </a:tcPr>
                </a:tc>
                <a:tc>
                  <a:txBody>
                    <a:bodyPr/>
                    <a:lstStyle/>
                    <a:p>
                      <a:r>
                        <a:rPr lang="zh-CN" altLang="en-US">
                          <a:latin typeface="微软雅黑" panose="020B0503020204020204" pitchFamily="34" charset="-122"/>
                          <a:ea typeface="微软雅黑" panose="020B0503020204020204" pitchFamily="34" charset="-122"/>
                        </a:rPr>
                        <a:t>映射的类型 </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9716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700808"/>
            <a:ext cx="8229600" cy="1055134"/>
          </a:xfrm>
        </p:spPr>
        <p:txBody>
          <a:bodyPr>
            <a:noAutofit/>
          </a:bodyPr>
          <a:lstStyle/>
          <a:p>
            <a:r>
              <a:rPr lang="zh-CN" altLang="en-US" sz="2400" dirty="0"/>
              <a:t>无论是 </a:t>
            </a:r>
            <a:r>
              <a:rPr lang="en-US" altLang="zh-CN" sz="2400" dirty="0" err="1"/>
              <a:t>MyBatis</a:t>
            </a:r>
            <a:r>
              <a:rPr lang="en-US" altLang="zh-CN" sz="2400" dirty="0"/>
              <a:t> </a:t>
            </a:r>
            <a:r>
              <a:rPr lang="zh-CN" altLang="en-US" sz="2400" dirty="0"/>
              <a:t>在</a:t>
            </a:r>
            <a:r>
              <a:rPr lang="zh-CN" altLang="en-US" sz="2400" dirty="0">
                <a:highlight>
                  <a:srgbClr val="00FF00"/>
                </a:highlight>
              </a:rPr>
              <a:t>预处理语句（</a:t>
            </a:r>
            <a:r>
              <a:rPr lang="en-US" altLang="zh-CN" sz="2400" dirty="0" err="1">
                <a:highlight>
                  <a:srgbClr val="00FF00"/>
                </a:highlight>
              </a:rPr>
              <a:t>PreparedStatement</a:t>
            </a:r>
            <a:r>
              <a:rPr lang="zh-CN" altLang="en-US" sz="2400" dirty="0">
                <a:highlight>
                  <a:srgbClr val="00FF00"/>
                </a:highlight>
              </a:rPr>
              <a:t>）中设置一个参数时，还是从结果集中取出一个值时</a:t>
            </a:r>
            <a:r>
              <a:rPr lang="zh-CN" altLang="en-US" sz="2400" dirty="0"/>
              <a:t>， </a:t>
            </a:r>
            <a:r>
              <a:rPr lang="zh-CN" altLang="en-US" sz="2400" dirty="0">
                <a:highlight>
                  <a:srgbClr val="00FF00"/>
                </a:highlight>
              </a:rPr>
              <a:t>都会</a:t>
            </a:r>
            <a:r>
              <a:rPr lang="zh-CN" altLang="en-US" sz="2400" dirty="0">
                <a:solidFill>
                  <a:srgbClr val="FF0000"/>
                </a:solidFill>
                <a:highlight>
                  <a:srgbClr val="00FF00"/>
                </a:highlight>
              </a:rPr>
              <a:t>用类型处理器将获取的值以合适的方式转换成 </a:t>
            </a:r>
            <a:r>
              <a:rPr lang="en-US" altLang="zh-CN" sz="2400" dirty="0">
                <a:solidFill>
                  <a:srgbClr val="FF0000"/>
                </a:solidFill>
                <a:highlight>
                  <a:srgbClr val="00FF00"/>
                </a:highlight>
              </a:rPr>
              <a:t>Java </a:t>
            </a:r>
            <a:r>
              <a:rPr lang="zh-CN" altLang="en-US" sz="2400" dirty="0">
                <a:solidFill>
                  <a:srgbClr val="FF0000"/>
                </a:solidFill>
                <a:highlight>
                  <a:srgbClr val="00FF00"/>
                </a:highlight>
              </a:rPr>
              <a:t>类型</a:t>
            </a:r>
            <a:r>
              <a:rPr lang="zh-CN" altLang="en-US" sz="2400" dirty="0"/>
              <a:t>。</a:t>
            </a:r>
          </a:p>
          <a:p>
            <a:endParaRPr lang="zh-CN" altLang="en-US" sz="3200" dirty="0"/>
          </a:p>
        </p:txBody>
      </p:sp>
      <p:graphicFrame>
        <p:nvGraphicFramePr>
          <p:cNvPr id="5" name="表格 4"/>
          <p:cNvGraphicFramePr>
            <a:graphicFrameLocks noGrp="1"/>
          </p:cNvGraphicFramePr>
          <p:nvPr>
            <p:extLst>
              <p:ext uri="{D42A27DB-BD31-4B8C-83A1-F6EECF244321}">
                <p14:modId xmlns:p14="http://schemas.microsoft.com/office/powerpoint/2010/main" val="4235645987"/>
              </p:ext>
            </p:extLst>
          </p:nvPr>
        </p:nvGraphicFramePr>
        <p:xfrm>
          <a:off x="477475" y="2924943"/>
          <a:ext cx="8486841" cy="3741888"/>
        </p:xfrm>
        <a:graphic>
          <a:graphicData uri="http://schemas.openxmlformats.org/drawingml/2006/table">
            <a:tbl>
              <a:tblPr/>
              <a:tblGrid>
                <a:gridCol w="2345276">
                  <a:extLst>
                    <a:ext uri="{9D8B030D-6E8A-4147-A177-3AD203B41FA5}">
                      <a16:colId xmlns:a16="http://schemas.microsoft.com/office/drawing/2014/main" val="20000"/>
                    </a:ext>
                  </a:extLst>
                </a:gridCol>
                <a:gridCol w="2345276">
                  <a:extLst>
                    <a:ext uri="{9D8B030D-6E8A-4147-A177-3AD203B41FA5}">
                      <a16:colId xmlns:a16="http://schemas.microsoft.com/office/drawing/2014/main" val="20001"/>
                    </a:ext>
                  </a:extLst>
                </a:gridCol>
                <a:gridCol w="3796289">
                  <a:extLst>
                    <a:ext uri="{9D8B030D-6E8A-4147-A177-3AD203B41FA5}">
                      <a16:colId xmlns:a16="http://schemas.microsoft.com/office/drawing/2014/main" val="20002"/>
                    </a:ext>
                  </a:extLst>
                </a:gridCol>
              </a:tblGrid>
              <a:tr h="290817">
                <a:tc>
                  <a:txBody>
                    <a:bodyPr/>
                    <a:lstStyle/>
                    <a:p>
                      <a:r>
                        <a:rPr lang="zh-CN" altLang="en-US" sz="1500"/>
                        <a:t>类型处理器 </a:t>
                      </a:r>
                    </a:p>
                  </a:txBody>
                  <a:tcPr marL="74196" marR="74196" marT="37098" marB="37098" anchor="ctr">
                    <a:lnL>
                      <a:noFill/>
                    </a:lnL>
                    <a:lnR>
                      <a:noFill/>
                    </a:lnR>
                    <a:lnT>
                      <a:noFill/>
                    </a:lnT>
                    <a:lnB>
                      <a:noFill/>
                    </a:lnB>
                  </a:tcPr>
                </a:tc>
                <a:tc>
                  <a:txBody>
                    <a:bodyPr/>
                    <a:lstStyle/>
                    <a:p>
                      <a:r>
                        <a:rPr lang="en-US" sz="1500"/>
                        <a:t>Java </a:t>
                      </a:r>
                      <a:r>
                        <a:rPr lang="zh-CN" altLang="en-US" sz="1500"/>
                        <a:t>类型 </a:t>
                      </a:r>
                    </a:p>
                  </a:txBody>
                  <a:tcPr marL="74196" marR="74196" marT="37098" marB="37098" anchor="ctr">
                    <a:lnL>
                      <a:noFill/>
                    </a:lnL>
                    <a:lnR>
                      <a:noFill/>
                    </a:lnR>
                    <a:lnT>
                      <a:noFill/>
                    </a:lnT>
                    <a:lnB>
                      <a:noFill/>
                    </a:lnB>
                  </a:tcPr>
                </a:tc>
                <a:tc>
                  <a:txBody>
                    <a:bodyPr/>
                    <a:lstStyle/>
                    <a:p>
                      <a:r>
                        <a:rPr lang="en-US" sz="1500"/>
                        <a:t>JDBC </a:t>
                      </a:r>
                      <a:r>
                        <a:rPr lang="zh-CN" altLang="en-US" sz="1500"/>
                        <a:t>类型 </a:t>
                      </a:r>
                    </a:p>
                  </a:txBody>
                  <a:tcPr marL="74196" marR="74196" marT="37098" marB="37098" anchor="ctr">
                    <a:lnL>
                      <a:noFill/>
                    </a:lnL>
                    <a:lnR>
                      <a:noFill/>
                    </a:lnR>
                    <a:lnT>
                      <a:noFill/>
                    </a:lnT>
                    <a:lnB>
                      <a:noFill/>
                    </a:lnB>
                  </a:tcPr>
                </a:tc>
                <a:extLst>
                  <a:ext uri="{0D108BD9-81ED-4DB2-BD59-A6C34878D82A}">
                    <a16:rowId xmlns:a16="http://schemas.microsoft.com/office/drawing/2014/main" val="10000"/>
                  </a:ext>
                </a:extLst>
              </a:tr>
              <a:tr h="437817">
                <a:tc>
                  <a:txBody>
                    <a:bodyPr/>
                    <a:lstStyle/>
                    <a:p>
                      <a:r>
                        <a:rPr lang="en-US" sz="1500"/>
                        <a:t>BooleanTypeHandler </a:t>
                      </a:r>
                    </a:p>
                  </a:txBody>
                  <a:tcPr marL="74196" marR="74196" marT="37098" marB="37098" anchor="ctr">
                    <a:lnL>
                      <a:noFill/>
                    </a:lnL>
                    <a:lnR>
                      <a:noFill/>
                    </a:lnR>
                    <a:lnT>
                      <a:noFill/>
                    </a:lnT>
                    <a:lnB>
                      <a:noFill/>
                    </a:lnB>
                  </a:tcPr>
                </a:tc>
                <a:tc>
                  <a:txBody>
                    <a:bodyPr/>
                    <a:lstStyle/>
                    <a:p>
                      <a:r>
                        <a:rPr lang="en-US" sz="1500"/>
                        <a:t>java.lang.Boolean, boolean </a:t>
                      </a:r>
                    </a:p>
                  </a:txBody>
                  <a:tcPr marL="74196" marR="74196" marT="37098" marB="37098" anchor="ctr">
                    <a:lnL>
                      <a:noFill/>
                    </a:lnL>
                    <a:lnR>
                      <a:noFill/>
                    </a:lnR>
                    <a:lnT>
                      <a:noFill/>
                    </a:lnT>
                    <a:lnB>
                      <a:noFill/>
                    </a:lnB>
                  </a:tcPr>
                </a:tc>
                <a:tc>
                  <a:txBody>
                    <a:bodyPr/>
                    <a:lstStyle/>
                    <a:p>
                      <a:r>
                        <a:rPr lang="zh-CN" altLang="en-US" sz="1500"/>
                        <a:t>数据库兼容的 </a:t>
                      </a:r>
                      <a:r>
                        <a:rPr lang="en-US" sz="1500"/>
                        <a:t>BOOLEAN </a:t>
                      </a:r>
                    </a:p>
                  </a:txBody>
                  <a:tcPr marL="74196" marR="74196" marT="37098" marB="37098" anchor="ctr">
                    <a:lnL>
                      <a:noFill/>
                    </a:lnL>
                    <a:lnR>
                      <a:noFill/>
                    </a:lnR>
                    <a:lnT>
                      <a:noFill/>
                    </a:lnT>
                    <a:lnB>
                      <a:noFill/>
                    </a:lnB>
                  </a:tcPr>
                </a:tc>
                <a:extLst>
                  <a:ext uri="{0D108BD9-81ED-4DB2-BD59-A6C34878D82A}">
                    <a16:rowId xmlns:a16="http://schemas.microsoft.com/office/drawing/2014/main" val="10001"/>
                  </a:ext>
                </a:extLst>
              </a:tr>
              <a:tr h="376777">
                <a:tc>
                  <a:txBody>
                    <a:bodyPr/>
                    <a:lstStyle/>
                    <a:p>
                      <a:r>
                        <a:rPr lang="en-US" sz="1500"/>
                        <a:t>ByteTypeHandler </a:t>
                      </a:r>
                    </a:p>
                  </a:txBody>
                  <a:tcPr marL="74196" marR="74196" marT="37098" marB="37098" anchor="ctr">
                    <a:lnL>
                      <a:noFill/>
                    </a:lnL>
                    <a:lnR>
                      <a:noFill/>
                    </a:lnR>
                    <a:lnT>
                      <a:noFill/>
                    </a:lnT>
                    <a:lnB>
                      <a:noFill/>
                    </a:lnB>
                  </a:tcPr>
                </a:tc>
                <a:tc>
                  <a:txBody>
                    <a:bodyPr/>
                    <a:lstStyle/>
                    <a:p>
                      <a:r>
                        <a:rPr lang="en-US" sz="1500"/>
                        <a:t>java.lang.Byte, byte </a:t>
                      </a:r>
                    </a:p>
                  </a:txBody>
                  <a:tcPr marL="74196" marR="74196" marT="37098" marB="37098" anchor="ctr">
                    <a:lnL>
                      <a:noFill/>
                    </a:lnL>
                    <a:lnR>
                      <a:noFill/>
                    </a:lnR>
                    <a:lnT>
                      <a:noFill/>
                    </a:lnT>
                    <a:lnB>
                      <a:noFill/>
                    </a:lnB>
                  </a:tcPr>
                </a:tc>
                <a:tc>
                  <a:txBody>
                    <a:bodyPr/>
                    <a:lstStyle/>
                    <a:p>
                      <a:r>
                        <a:rPr lang="zh-CN" altLang="en-US" sz="1500"/>
                        <a:t>数据库兼容的 </a:t>
                      </a:r>
                      <a:r>
                        <a:rPr lang="en-US" sz="1500"/>
                        <a:t>NUMERIC </a:t>
                      </a:r>
                      <a:r>
                        <a:rPr lang="zh-CN" altLang="en-US" sz="1500"/>
                        <a:t>或 </a:t>
                      </a:r>
                      <a:r>
                        <a:rPr lang="en-US" sz="1500"/>
                        <a:t>BYTE </a:t>
                      </a:r>
                    </a:p>
                  </a:txBody>
                  <a:tcPr marL="74196" marR="74196" marT="37098" marB="37098" anchor="ctr">
                    <a:lnL>
                      <a:noFill/>
                    </a:lnL>
                    <a:lnR>
                      <a:noFill/>
                    </a:lnR>
                    <a:lnT>
                      <a:noFill/>
                    </a:lnT>
                    <a:lnB>
                      <a:noFill/>
                    </a:lnB>
                  </a:tcPr>
                </a:tc>
                <a:extLst>
                  <a:ext uri="{0D108BD9-81ED-4DB2-BD59-A6C34878D82A}">
                    <a16:rowId xmlns:a16="http://schemas.microsoft.com/office/drawing/2014/main" val="10002"/>
                  </a:ext>
                </a:extLst>
              </a:tr>
              <a:tr h="437817">
                <a:tc>
                  <a:txBody>
                    <a:bodyPr/>
                    <a:lstStyle/>
                    <a:p>
                      <a:r>
                        <a:rPr lang="en-US" sz="1500"/>
                        <a:t>ShortTypeHandler </a:t>
                      </a:r>
                    </a:p>
                  </a:txBody>
                  <a:tcPr marL="74196" marR="74196" marT="37098" marB="37098" anchor="ctr">
                    <a:lnL>
                      <a:noFill/>
                    </a:lnL>
                    <a:lnR>
                      <a:noFill/>
                    </a:lnR>
                    <a:lnT>
                      <a:noFill/>
                    </a:lnT>
                    <a:lnB>
                      <a:noFill/>
                    </a:lnB>
                  </a:tcPr>
                </a:tc>
                <a:tc>
                  <a:txBody>
                    <a:bodyPr/>
                    <a:lstStyle/>
                    <a:p>
                      <a:r>
                        <a:rPr lang="en-US" sz="1500"/>
                        <a:t>java.lang.Short, short </a:t>
                      </a:r>
                    </a:p>
                  </a:txBody>
                  <a:tcPr marL="74196" marR="74196" marT="37098" marB="37098" anchor="ctr">
                    <a:lnL>
                      <a:noFill/>
                    </a:lnL>
                    <a:lnR>
                      <a:noFill/>
                    </a:lnR>
                    <a:lnT>
                      <a:noFill/>
                    </a:lnT>
                    <a:lnB>
                      <a:noFill/>
                    </a:lnB>
                  </a:tcPr>
                </a:tc>
                <a:tc>
                  <a:txBody>
                    <a:bodyPr/>
                    <a:lstStyle/>
                    <a:p>
                      <a:r>
                        <a:rPr lang="zh-CN" altLang="en-US" sz="1500"/>
                        <a:t>数据库兼容的 </a:t>
                      </a:r>
                      <a:r>
                        <a:rPr lang="en-US" sz="1500"/>
                        <a:t>NUMERIC </a:t>
                      </a:r>
                      <a:r>
                        <a:rPr lang="zh-CN" altLang="en-US" sz="1500"/>
                        <a:t>或 </a:t>
                      </a:r>
                      <a:r>
                        <a:rPr lang="en-US" sz="1500"/>
                        <a:t>SHORT INTEGER </a:t>
                      </a:r>
                    </a:p>
                  </a:txBody>
                  <a:tcPr marL="74196" marR="74196" marT="37098" marB="37098" anchor="ctr">
                    <a:lnL>
                      <a:noFill/>
                    </a:lnL>
                    <a:lnR>
                      <a:noFill/>
                    </a:lnR>
                    <a:lnT>
                      <a:noFill/>
                    </a:lnT>
                    <a:lnB>
                      <a:noFill/>
                    </a:lnB>
                  </a:tcPr>
                </a:tc>
                <a:extLst>
                  <a:ext uri="{0D108BD9-81ED-4DB2-BD59-A6C34878D82A}">
                    <a16:rowId xmlns:a16="http://schemas.microsoft.com/office/drawing/2014/main" val="10003"/>
                  </a:ext>
                </a:extLst>
              </a:tr>
              <a:tr h="376777">
                <a:tc>
                  <a:txBody>
                    <a:bodyPr/>
                    <a:lstStyle/>
                    <a:p>
                      <a:r>
                        <a:rPr lang="en-US" sz="1500"/>
                        <a:t>IntegerTypeHandler </a:t>
                      </a:r>
                    </a:p>
                  </a:txBody>
                  <a:tcPr marL="74196" marR="74196" marT="37098" marB="37098" anchor="ctr">
                    <a:lnL>
                      <a:noFill/>
                    </a:lnL>
                    <a:lnR>
                      <a:noFill/>
                    </a:lnR>
                    <a:lnT>
                      <a:noFill/>
                    </a:lnT>
                    <a:lnB>
                      <a:noFill/>
                    </a:lnB>
                  </a:tcPr>
                </a:tc>
                <a:tc>
                  <a:txBody>
                    <a:bodyPr/>
                    <a:lstStyle/>
                    <a:p>
                      <a:r>
                        <a:rPr lang="en-US" sz="1500"/>
                        <a:t>java.lang.Integer, int </a:t>
                      </a:r>
                    </a:p>
                  </a:txBody>
                  <a:tcPr marL="74196" marR="74196" marT="37098" marB="37098" anchor="ctr">
                    <a:lnL>
                      <a:noFill/>
                    </a:lnL>
                    <a:lnR>
                      <a:noFill/>
                    </a:lnR>
                    <a:lnT>
                      <a:noFill/>
                    </a:lnT>
                    <a:lnB>
                      <a:noFill/>
                    </a:lnB>
                  </a:tcPr>
                </a:tc>
                <a:tc>
                  <a:txBody>
                    <a:bodyPr/>
                    <a:lstStyle/>
                    <a:p>
                      <a:r>
                        <a:rPr lang="zh-CN" altLang="en-US" sz="1500"/>
                        <a:t>数据库兼容的 </a:t>
                      </a:r>
                      <a:r>
                        <a:rPr lang="en-US" sz="1500"/>
                        <a:t>NUMERIC </a:t>
                      </a:r>
                      <a:r>
                        <a:rPr lang="zh-CN" altLang="en-US" sz="1500"/>
                        <a:t>或 </a:t>
                      </a:r>
                      <a:r>
                        <a:rPr lang="en-US" sz="1500"/>
                        <a:t>INTEGER </a:t>
                      </a:r>
                    </a:p>
                  </a:txBody>
                  <a:tcPr marL="74196" marR="74196" marT="37098" marB="37098" anchor="ctr">
                    <a:lnL>
                      <a:noFill/>
                    </a:lnL>
                    <a:lnR>
                      <a:noFill/>
                    </a:lnR>
                    <a:lnT>
                      <a:noFill/>
                    </a:lnT>
                    <a:lnB>
                      <a:noFill/>
                    </a:lnB>
                  </a:tcPr>
                </a:tc>
                <a:extLst>
                  <a:ext uri="{0D108BD9-81ED-4DB2-BD59-A6C34878D82A}">
                    <a16:rowId xmlns:a16="http://schemas.microsoft.com/office/drawing/2014/main" val="10004"/>
                  </a:ext>
                </a:extLst>
              </a:tr>
              <a:tr h="376777">
                <a:tc>
                  <a:txBody>
                    <a:bodyPr/>
                    <a:lstStyle/>
                    <a:p>
                      <a:r>
                        <a:rPr lang="en-US" sz="1500"/>
                        <a:t>LongTypeHandler </a:t>
                      </a:r>
                    </a:p>
                  </a:txBody>
                  <a:tcPr marL="74196" marR="74196" marT="37098" marB="37098" anchor="ctr">
                    <a:lnL>
                      <a:noFill/>
                    </a:lnL>
                    <a:lnR>
                      <a:noFill/>
                    </a:lnR>
                    <a:lnT>
                      <a:noFill/>
                    </a:lnT>
                    <a:lnB>
                      <a:noFill/>
                    </a:lnB>
                  </a:tcPr>
                </a:tc>
                <a:tc>
                  <a:txBody>
                    <a:bodyPr/>
                    <a:lstStyle/>
                    <a:p>
                      <a:r>
                        <a:rPr lang="en-US" sz="1500"/>
                        <a:t>java.lang.Long, long </a:t>
                      </a:r>
                    </a:p>
                  </a:txBody>
                  <a:tcPr marL="74196" marR="74196" marT="37098" marB="37098" anchor="ctr">
                    <a:lnL>
                      <a:noFill/>
                    </a:lnL>
                    <a:lnR>
                      <a:noFill/>
                    </a:lnR>
                    <a:lnT>
                      <a:noFill/>
                    </a:lnT>
                    <a:lnB>
                      <a:noFill/>
                    </a:lnB>
                  </a:tcPr>
                </a:tc>
                <a:tc>
                  <a:txBody>
                    <a:bodyPr/>
                    <a:lstStyle/>
                    <a:p>
                      <a:r>
                        <a:rPr lang="zh-CN" altLang="en-US" sz="1500"/>
                        <a:t>数据库兼容的 </a:t>
                      </a:r>
                      <a:r>
                        <a:rPr lang="en-US" sz="1500"/>
                        <a:t>NUMERIC </a:t>
                      </a:r>
                      <a:r>
                        <a:rPr lang="zh-CN" altLang="en-US" sz="1500"/>
                        <a:t>或 </a:t>
                      </a:r>
                      <a:r>
                        <a:rPr lang="en-US" sz="1500"/>
                        <a:t>LONG INTEGER </a:t>
                      </a:r>
                    </a:p>
                  </a:txBody>
                  <a:tcPr marL="74196" marR="74196" marT="37098" marB="37098" anchor="ctr">
                    <a:lnL>
                      <a:noFill/>
                    </a:lnL>
                    <a:lnR>
                      <a:noFill/>
                    </a:lnR>
                    <a:lnT>
                      <a:noFill/>
                    </a:lnT>
                    <a:lnB>
                      <a:noFill/>
                    </a:lnB>
                  </a:tcPr>
                </a:tc>
                <a:extLst>
                  <a:ext uri="{0D108BD9-81ED-4DB2-BD59-A6C34878D82A}">
                    <a16:rowId xmlns:a16="http://schemas.microsoft.com/office/drawing/2014/main" val="10005"/>
                  </a:ext>
                </a:extLst>
              </a:tr>
              <a:tr h="376777">
                <a:tc>
                  <a:txBody>
                    <a:bodyPr/>
                    <a:lstStyle/>
                    <a:p>
                      <a:r>
                        <a:rPr lang="en-US" sz="1500"/>
                        <a:t>FloatTypeHandler </a:t>
                      </a:r>
                    </a:p>
                  </a:txBody>
                  <a:tcPr marL="74196" marR="74196" marT="37098" marB="37098" anchor="ctr">
                    <a:lnL>
                      <a:noFill/>
                    </a:lnL>
                    <a:lnR>
                      <a:noFill/>
                    </a:lnR>
                    <a:lnT>
                      <a:noFill/>
                    </a:lnT>
                    <a:lnB>
                      <a:noFill/>
                    </a:lnB>
                  </a:tcPr>
                </a:tc>
                <a:tc>
                  <a:txBody>
                    <a:bodyPr/>
                    <a:lstStyle/>
                    <a:p>
                      <a:r>
                        <a:rPr lang="en-US" sz="1500"/>
                        <a:t>java.lang.Float, float </a:t>
                      </a:r>
                    </a:p>
                  </a:txBody>
                  <a:tcPr marL="74196" marR="74196" marT="37098" marB="37098" anchor="ctr">
                    <a:lnL>
                      <a:noFill/>
                    </a:lnL>
                    <a:lnR>
                      <a:noFill/>
                    </a:lnR>
                    <a:lnT>
                      <a:noFill/>
                    </a:lnT>
                    <a:lnB>
                      <a:noFill/>
                    </a:lnB>
                  </a:tcPr>
                </a:tc>
                <a:tc>
                  <a:txBody>
                    <a:bodyPr/>
                    <a:lstStyle/>
                    <a:p>
                      <a:r>
                        <a:rPr lang="zh-CN" altLang="en-US" sz="1500"/>
                        <a:t>数据库兼容的 </a:t>
                      </a:r>
                      <a:r>
                        <a:rPr lang="en-US" sz="1500"/>
                        <a:t>NUMERIC </a:t>
                      </a:r>
                      <a:r>
                        <a:rPr lang="zh-CN" altLang="en-US" sz="1500"/>
                        <a:t>或 </a:t>
                      </a:r>
                      <a:r>
                        <a:rPr lang="en-US" sz="1500"/>
                        <a:t>FLOAT </a:t>
                      </a:r>
                    </a:p>
                  </a:txBody>
                  <a:tcPr marL="74196" marR="74196" marT="37098" marB="37098" anchor="ctr">
                    <a:lnL>
                      <a:noFill/>
                    </a:lnL>
                    <a:lnR>
                      <a:noFill/>
                    </a:lnR>
                    <a:lnT>
                      <a:noFill/>
                    </a:lnT>
                    <a:lnB>
                      <a:noFill/>
                    </a:lnB>
                  </a:tcPr>
                </a:tc>
                <a:extLst>
                  <a:ext uri="{0D108BD9-81ED-4DB2-BD59-A6C34878D82A}">
                    <a16:rowId xmlns:a16="http://schemas.microsoft.com/office/drawing/2014/main" val="10006"/>
                  </a:ext>
                </a:extLst>
              </a:tr>
              <a:tr h="376777">
                <a:tc>
                  <a:txBody>
                    <a:bodyPr/>
                    <a:lstStyle/>
                    <a:p>
                      <a:r>
                        <a:rPr lang="en-US" sz="1500"/>
                        <a:t>DoubleTypeHandler </a:t>
                      </a:r>
                    </a:p>
                  </a:txBody>
                  <a:tcPr marL="74196" marR="74196" marT="37098" marB="37098" anchor="ctr">
                    <a:lnL>
                      <a:noFill/>
                    </a:lnL>
                    <a:lnR>
                      <a:noFill/>
                    </a:lnR>
                    <a:lnT>
                      <a:noFill/>
                    </a:lnT>
                    <a:lnB>
                      <a:noFill/>
                    </a:lnB>
                  </a:tcPr>
                </a:tc>
                <a:tc>
                  <a:txBody>
                    <a:bodyPr/>
                    <a:lstStyle/>
                    <a:p>
                      <a:r>
                        <a:rPr lang="en-US" sz="1500"/>
                        <a:t>java.lang.Double, double </a:t>
                      </a:r>
                    </a:p>
                  </a:txBody>
                  <a:tcPr marL="74196" marR="74196" marT="37098" marB="37098" anchor="ctr">
                    <a:lnL>
                      <a:noFill/>
                    </a:lnL>
                    <a:lnR>
                      <a:noFill/>
                    </a:lnR>
                    <a:lnT>
                      <a:noFill/>
                    </a:lnT>
                    <a:lnB>
                      <a:noFill/>
                    </a:lnB>
                  </a:tcPr>
                </a:tc>
                <a:tc>
                  <a:txBody>
                    <a:bodyPr/>
                    <a:lstStyle/>
                    <a:p>
                      <a:r>
                        <a:rPr lang="zh-CN" altLang="en-US" sz="1500"/>
                        <a:t>数据库兼容的 </a:t>
                      </a:r>
                      <a:r>
                        <a:rPr lang="en-US" sz="1500"/>
                        <a:t>NUMERIC </a:t>
                      </a:r>
                      <a:r>
                        <a:rPr lang="zh-CN" altLang="en-US" sz="1500"/>
                        <a:t>或 </a:t>
                      </a:r>
                      <a:r>
                        <a:rPr lang="en-US" sz="1500"/>
                        <a:t>DOUBLE </a:t>
                      </a:r>
                    </a:p>
                  </a:txBody>
                  <a:tcPr marL="74196" marR="74196" marT="37098" marB="37098" anchor="ctr">
                    <a:lnL>
                      <a:noFill/>
                    </a:lnL>
                    <a:lnR>
                      <a:noFill/>
                    </a:lnR>
                    <a:lnT>
                      <a:noFill/>
                    </a:lnT>
                    <a:lnB>
                      <a:noFill/>
                    </a:lnB>
                  </a:tcPr>
                </a:tc>
                <a:extLst>
                  <a:ext uri="{0D108BD9-81ED-4DB2-BD59-A6C34878D82A}">
                    <a16:rowId xmlns:a16="http://schemas.microsoft.com/office/drawing/2014/main" val="10007"/>
                  </a:ext>
                </a:extLst>
              </a:tr>
              <a:tr h="376777">
                <a:tc>
                  <a:txBody>
                    <a:bodyPr/>
                    <a:lstStyle/>
                    <a:p>
                      <a:r>
                        <a:rPr lang="en-US" sz="1500"/>
                        <a:t>BigDecimalTypeHandler </a:t>
                      </a:r>
                    </a:p>
                  </a:txBody>
                  <a:tcPr marL="74196" marR="74196" marT="37098" marB="37098" anchor="ctr">
                    <a:lnL>
                      <a:noFill/>
                    </a:lnL>
                    <a:lnR>
                      <a:noFill/>
                    </a:lnR>
                    <a:lnT>
                      <a:noFill/>
                    </a:lnT>
                    <a:lnB>
                      <a:noFill/>
                    </a:lnB>
                  </a:tcPr>
                </a:tc>
                <a:tc>
                  <a:txBody>
                    <a:bodyPr/>
                    <a:lstStyle/>
                    <a:p>
                      <a:r>
                        <a:rPr lang="en-US" sz="1500"/>
                        <a:t>java.math.BigDecimal </a:t>
                      </a:r>
                    </a:p>
                  </a:txBody>
                  <a:tcPr marL="74196" marR="74196" marT="37098" marB="37098" anchor="ctr">
                    <a:lnL>
                      <a:noFill/>
                    </a:lnL>
                    <a:lnR>
                      <a:noFill/>
                    </a:lnR>
                    <a:lnT>
                      <a:noFill/>
                    </a:lnT>
                    <a:lnB>
                      <a:noFill/>
                    </a:lnB>
                  </a:tcPr>
                </a:tc>
                <a:tc>
                  <a:txBody>
                    <a:bodyPr/>
                    <a:lstStyle/>
                    <a:p>
                      <a:r>
                        <a:rPr lang="zh-CN" altLang="en-US" sz="1500"/>
                        <a:t>数据库兼容的 </a:t>
                      </a:r>
                      <a:r>
                        <a:rPr lang="en-US" sz="1500"/>
                        <a:t>NUMERIC </a:t>
                      </a:r>
                      <a:r>
                        <a:rPr lang="zh-CN" altLang="en-US" sz="1500"/>
                        <a:t>或 </a:t>
                      </a:r>
                      <a:r>
                        <a:rPr lang="en-US" sz="1500"/>
                        <a:t>DECIMAL </a:t>
                      </a:r>
                    </a:p>
                  </a:txBody>
                  <a:tcPr marL="74196" marR="74196" marT="37098" marB="37098" anchor="ctr">
                    <a:lnL>
                      <a:noFill/>
                    </a:lnL>
                    <a:lnR>
                      <a:noFill/>
                    </a:lnR>
                    <a:lnT>
                      <a:noFill/>
                    </a:lnT>
                    <a:lnB>
                      <a:noFill/>
                    </a:lnB>
                  </a:tcPr>
                </a:tc>
                <a:extLst>
                  <a:ext uri="{0D108BD9-81ED-4DB2-BD59-A6C34878D82A}">
                    <a16:rowId xmlns:a16="http://schemas.microsoft.com/office/drawing/2014/main" val="10008"/>
                  </a:ext>
                </a:extLst>
              </a:tr>
              <a:tr h="290817">
                <a:tc>
                  <a:txBody>
                    <a:bodyPr/>
                    <a:lstStyle/>
                    <a:p>
                      <a:r>
                        <a:rPr lang="en-US" sz="1500"/>
                        <a:t>StringTypeHandler </a:t>
                      </a:r>
                    </a:p>
                  </a:txBody>
                  <a:tcPr marL="74196" marR="74196" marT="37098" marB="37098" anchor="ctr">
                    <a:lnL>
                      <a:noFill/>
                    </a:lnL>
                    <a:lnR>
                      <a:noFill/>
                    </a:lnR>
                    <a:lnT>
                      <a:noFill/>
                    </a:lnT>
                    <a:lnB>
                      <a:noFill/>
                    </a:lnB>
                  </a:tcPr>
                </a:tc>
                <a:tc>
                  <a:txBody>
                    <a:bodyPr/>
                    <a:lstStyle/>
                    <a:p>
                      <a:r>
                        <a:rPr lang="en-US" sz="1500"/>
                        <a:t>java.lang.String </a:t>
                      </a:r>
                    </a:p>
                  </a:txBody>
                  <a:tcPr marL="74196" marR="74196" marT="37098" marB="37098" anchor="ctr">
                    <a:lnL>
                      <a:noFill/>
                    </a:lnL>
                    <a:lnR>
                      <a:noFill/>
                    </a:lnR>
                    <a:lnT>
                      <a:noFill/>
                    </a:lnT>
                    <a:lnB>
                      <a:noFill/>
                    </a:lnB>
                  </a:tcPr>
                </a:tc>
                <a:tc>
                  <a:txBody>
                    <a:bodyPr/>
                    <a:lstStyle/>
                    <a:p>
                      <a:r>
                        <a:rPr lang="en-US" sz="1500" dirty="0"/>
                        <a:t>CHAR, VARCHAR </a:t>
                      </a:r>
                    </a:p>
                  </a:txBody>
                  <a:tcPr marL="74196" marR="74196" marT="37098" marB="37098" anchor="ctr">
                    <a:lnL>
                      <a:noFill/>
                    </a:lnL>
                    <a:lnR>
                      <a:noFill/>
                    </a:lnR>
                    <a:lnT>
                      <a:noFill/>
                    </a:lnT>
                    <a:lnB>
                      <a:noFill/>
                    </a:lnB>
                  </a:tcPr>
                </a:tc>
                <a:extLst>
                  <a:ext uri="{0D108BD9-81ED-4DB2-BD59-A6C34878D82A}">
                    <a16:rowId xmlns:a16="http://schemas.microsoft.com/office/drawing/2014/main" val="10009"/>
                  </a:ext>
                </a:extLst>
              </a:tr>
            </a:tbl>
          </a:graphicData>
        </a:graphic>
      </p:graphicFrame>
      <p:sp>
        <p:nvSpPr>
          <p:cNvPr id="6" name="标题 8"/>
          <p:cNvSpPr>
            <a:spLocks noGrp="1"/>
          </p:cNvSpPr>
          <p:nvPr>
            <p:ph type="title"/>
          </p:nvPr>
        </p:nvSpPr>
        <p:spPr>
          <a:xfrm>
            <a:off x="457200" y="714356"/>
            <a:ext cx="8229600" cy="1143000"/>
          </a:xfrm>
        </p:spPr>
        <p:txBody>
          <a:bodyPr>
            <a:normAutofit/>
          </a:bodyPr>
          <a:lstStyle/>
          <a:p>
            <a:r>
              <a:rPr lang="en-US" altLang="zh-CN" b="1"/>
              <a:t>typeHandlers</a:t>
            </a:r>
            <a:r>
              <a:rPr lang="zh-CN" altLang="en-US" b="1"/>
              <a:t>类型处理器</a:t>
            </a:r>
          </a:p>
        </p:txBody>
      </p:sp>
    </p:spTree>
    <p:extLst>
      <p:ext uri="{BB962C8B-B14F-4D97-AF65-F5344CB8AC3E}">
        <p14:creationId xmlns:p14="http://schemas.microsoft.com/office/powerpoint/2010/main" val="1471839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日期类型的处理</a:t>
            </a:r>
          </a:p>
        </p:txBody>
      </p:sp>
      <p:sp>
        <p:nvSpPr>
          <p:cNvPr id="3" name="内容占位符 2"/>
          <p:cNvSpPr>
            <a:spLocks noGrp="1"/>
          </p:cNvSpPr>
          <p:nvPr>
            <p:ph idx="1"/>
          </p:nvPr>
        </p:nvSpPr>
        <p:spPr/>
        <p:txBody>
          <a:bodyPr/>
          <a:lstStyle/>
          <a:p>
            <a:r>
              <a:rPr lang="zh-CN" altLang="en-US" dirty="0">
                <a:solidFill>
                  <a:srgbClr val="FF0000"/>
                </a:solidFill>
              </a:rPr>
              <a:t>日期和时间的处理</a:t>
            </a:r>
            <a:r>
              <a:rPr lang="zh-CN" altLang="en-US" dirty="0"/>
              <a:t>，</a:t>
            </a:r>
            <a:r>
              <a:rPr lang="en-US" altLang="zh-CN" dirty="0"/>
              <a:t>JDK1.8</a:t>
            </a:r>
            <a:r>
              <a:rPr lang="zh-CN" altLang="en-US" dirty="0"/>
              <a:t>以前一直是个头疼的问题。我们通常使用</a:t>
            </a:r>
            <a:r>
              <a:rPr lang="en-US" altLang="zh-CN" dirty="0">
                <a:solidFill>
                  <a:srgbClr val="FF0000"/>
                </a:solidFill>
              </a:rPr>
              <a:t>JSR310</a:t>
            </a:r>
            <a:r>
              <a:rPr lang="zh-CN" altLang="en-US" dirty="0"/>
              <a:t>规范领导者</a:t>
            </a:r>
            <a:r>
              <a:rPr lang="en-US" altLang="zh-CN" dirty="0"/>
              <a:t>Stephen </a:t>
            </a:r>
            <a:r>
              <a:rPr lang="en-US" altLang="zh-CN" dirty="0" err="1"/>
              <a:t>Colebourne</a:t>
            </a:r>
            <a:r>
              <a:rPr lang="zh-CN" altLang="en-US" dirty="0"/>
              <a:t>创建的</a:t>
            </a:r>
            <a:r>
              <a:rPr lang="en-US" altLang="zh-CN" dirty="0" err="1">
                <a:solidFill>
                  <a:srgbClr val="FF0000"/>
                </a:solidFill>
              </a:rPr>
              <a:t>Joda</a:t>
            </a:r>
            <a:r>
              <a:rPr lang="en-US" altLang="zh-CN" dirty="0">
                <a:solidFill>
                  <a:srgbClr val="FF0000"/>
                </a:solidFill>
              </a:rPr>
              <a:t>-Time</a:t>
            </a:r>
            <a:r>
              <a:rPr lang="zh-CN" altLang="en-US" dirty="0"/>
              <a:t>来操作。</a:t>
            </a:r>
            <a:r>
              <a:rPr lang="en-US" altLang="zh-CN" dirty="0">
                <a:highlight>
                  <a:srgbClr val="00FF00"/>
                </a:highlight>
              </a:rPr>
              <a:t>1.8</a:t>
            </a:r>
            <a:r>
              <a:rPr lang="zh-CN" altLang="en-US" dirty="0">
                <a:highlight>
                  <a:srgbClr val="00FF00"/>
                </a:highlight>
              </a:rPr>
              <a:t>已经实现全部的</a:t>
            </a:r>
            <a:r>
              <a:rPr lang="en-US" altLang="zh-CN" dirty="0">
                <a:highlight>
                  <a:srgbClr val="00FF00"/>
                </a:highlight>
              </a:rPr>
              <a:t>JSR310</a:t>
            </a:r>
            <a:r>
              <a:rPr lang="zh-CN" altLang="en-US" dirty="0">
                <a:highlight>
                  <a:srgbClr val="00FF00"/>
                </a:highlight>
              </a:rPr>
              <a:t>规范了</a:t>
            </a:r>
            <a:r>
              <a:rPr lang="zh-CN" altLang="en-US" dirty="0"/>
              <a:t>。</a:t>
            </a:r>
            <a:endParaRPr lang="en-US" altLang="zh-CN" dirty="0"/>
          </a:p>
          <a:p>
            <a:r>
              <a:rPr lang="zh-CN" altLang="en-US" dirty="0"/>
              <a:t>日期时间处理上，我们可以使用</a:t>
            </a:r>
            <a:r>
              <a:rPr lang="en-US" altLang="zh-CN" dirty="0" err="1">
                <a:highlight>
                  <a:srgbClr val="00FF00"/>
                </a:highlight>
              </a:rPr>
              <a:t>MyBatis</a:t>
            </a:r>
            <a:r>
              <a:rPr lang="zh-CN" altLang="en-US" dirty="0">
                <a:highlight>
                  <a:srgbClr val="00FF00"/>
                </a:highlight>
              </a:rPr>
              <a:t>基于</a:t>
            </a:r>
            <a:r>
              <a:rPr lang="en-US" altLang="zh-CN" dirty="0">
                <a:highlight>
                  <a:srgbClr val="00FF00"/>
                </a:highlight>
              </a:rPr>
              <a:t>JSR310</a:t>
            </a:r>
            <a:r>
              <a:rPr lang="zh-CN" altLang="en-US" dirty="0">
                <a:highlight>
                  <a:srgbClr val="00FF00"/>
                </a:highlight>
              </a:rPr>
              <a:t>（</a:t>
            </a:r>
            <a:r>
              <a:rPr lang="en-US" altLang="zh-CN" dirty="0">
                <a:highlight>
                  <a:srgbClr val="00FF00"/>
                </a:highlight>
              </a:rPr>
              <a:t>Date and Time API</a:t>
            </a:r>
            <a:r>
              <a:rPr lang="zh-CN" altLang="en-US" dirty="0">
                <a:highlight>
                  <a:srgbClr val="00FF00"/>
                </a:highlight>
              </a:rPr>
              <a:t>）编写的各种日期</a:t>
            </a:r>
            <a:r>
              <a:rPr lang="zh-CN" altLang="en-US" dirty="0">
                <a:solidFill>
                  <a:srgbClr val="FF0000"/>
                </a:solidFill>
                <a:highlight>
                  <a:srgbClr val="00FF00"/>
                </a:highlight>
              </a:rPr>
              <a:t>时间类型处理器</a:t>
            </a:r>
            <a:r>
              <a:rPr lang="zh-CN" altLang="en-US" dirty="0"/>
              <a:t>。</a:t>
            </a:r>
          </a:p>
          <a:p>
            <a:r>
              <a:rPr lang="en-US" altLang="zh-CN" dirty="0"/>
              <a:t>MyBatis3.4</a:t>
            </a:r>
            <a:r>
              <a:rPr lang="zh-CN" altLang="en-US" dirty="0"/>
              <a:t>以前的版本需要我们手动注册这些处理器，以后的版本都是</a:t>
            </a:r>
            <a:r>
              <a:rPr lang="zh-CN" altLang="en-US" dirty="0">
                <a:highlight>
                  <a:srgbClr val="00FF00"/>
                </a:highlight>
              </a:rPr>
              <a:t>自动注册</a:t>
            </a:r>
            <a:r>
              <a:rPr lang="zh-CN" altLang="en-US" dirty="0"/>
              <a:t>的</a:t>
            </a:r>
          </a:p>
          <a:p>
            <a:endParaRPr lang="zh-CN" altLang="en-US" dirty="0"/>
          </a:p>
        </p:txBody>
      </p:sp>
    </p:spTree>
    <p:extLst>
      <p:ext uri="{BB962C8B-B14F-4D97-AF65-F5344CB8AC3E}">
        <p14:creationId xmlns:p14="http://schemas.microsoft.com/office/powerpoint/2010/main" val="1608748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683568" y="1556792"/>
            <a:ext cx="7849545" cy="3456384"/>
          </a:xfrm>
          <a:prstGeom prst="rect">
            <a:avLst/>
          </a:prstGeom>
        </p:spPr>
      </p:pic>
    </p:spTree>
    <p:extLst>
      <p:ext uri="{BB962C8B-B14F-4D97-AF65-F5344CB8AC3E}">
        <p14:creationId xmlns:p14="http://schemas.microsoft.com/office/powerpoint/2010/main" val="1445922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a:t>自定义类型处理器</a:t>
            </a:r>
            <a:endParaRPr lang="zh-CN" altLang="en-US"/>
          </a:p>
        </p:txBody>
      </p:sp>
      <p:sp>
        <p:nvSpPr>
          <p:cNvPr id="3" name="内容占位符 2"/>
          <p:cNvSpPr>
            <a:spLocks noGrp="1"/>
          </p:cNvSpPr>
          <p:nvPr>
            <p:ph idx="1"/>
          </p:nvPr>
        </p:nvSpPr>
        <p:spPr>
          <a:xfrm>
            <a:off x="457200" y="2039919"/>
            <a:ext cx="8229600" cy="3549322"/>
          </a:xfrm>
        </p:spPr>
        <p:txBody>
          <a:bodyPr>
            <a:normAutofit lnSpcReduction="10000"/>
          </a:bodyPr>
          <a:lstStyle/>
          <a:p>
            <a:r>
              <a:rPr lang="zh-CN" altLang="en-US"/>
              <a:t>我们可以重写类型处理器或创建自己的类型处理器来处理不支持的或非标准的类型。</a:t>
            </a:r>
            <a:endParaRPr lang="en-US" altLang="zh-CN"/>
          </a:p>
          <a:p>
            <a:endParaRPr lang="en-US" altLang="zh-CN"/>
          </a:p>
          <a:p>
            <a:r>
              <a:rPr lang="zh-CN" altLang="en-US"/>
              <a:t>步骤：</a:t>
            </a:r>
            <a:endParaRPr lang="en-US" altLang="zh-CN"/>
          </a:p>
          <a:p>
            <a:pPr marL="742950" lvl="2" indent="-342900"/>
            <a:r>
              <a:rPr lang="en-US" altLang="zh-CN" sz="2400"/>
              <a:t>1</a:t>
            </a:r>
            <a:r>
              <a:rPr lang="zh-CN" altLang="en-US" sz="2400"/>
              <a:t>）、实现</a:t>
            </a:r>
            <a:r>
              <a:rPr lang="en-US" altLang="zh-CN" sz="2400"/>
              <a:t>org.apache.ibatis.type.TypeHandler</a:t>
            </a:r>
            <a:r>
              <a:rPr lang="zh-CN" altLang="en-US" sz="2400"/>
              <a:t>接口或者继承</a:t>
            </a:r>
            <a:r>
              <a:rPr lang="en-US" altLang="zh-CN" sz="2400"/>
              <a:t>org.apache.ibatis.type.BaseTypeHandler</a:t>
            </a:r>
          </a:p>
          <a:p>
            <a:pPr marL="742950" lvl="2" indent="-342900"/>
            <a:r>
              <a:rPr lang="en-US" altLang="zh-CN" sz="2400"/>
              <a:t>2</a:t>
            </a:r>
            <a:r>
              <a:rPr lang="zh-CN" altLang="en-US" sz="2400"/>
              <a:t>）、指定其映射某个</a:t>
            </a:r>
            <a:r>
              <a:rPr lang="en-US" altLang="zh-CN" sz="2400"/>
              <a:t>JDBC</a:t>
            </a:r>
            <a:r>
              <a:rPr lang="zh-CN" altLang="en-US" sz="2400"/>
              <a:t>类型（可选操作）</a:t>
            </a:r>
            <a:endParaRPr lang="en-US" altLang="zh-CN" sz="2400"/>
          </a:p>
          <a:p>
            <a:pPr marL="742950" lvl="2" indent="-342900"/>
            <a:r>
              <a:rPr lang="en-US" altLang="zh-CN" sz="2400"/>
              <a:t>3</a:t>
            </a:r>
            <a:r>
              <a:rPr lang="zh-CN" altLang="en-US" sz="2400"/>
              <a:t>）、在</a:t>
            </a:r>
            <a:r>
              <a:rPr lang="en-US" altLang="zh-CN" sz="2400"/>
              <a:t>mybatis</a:t>
            </a:r>
            <a:r>
              <a:rPr lang="zh-CN" altLang="en-US" sz="2400"/>
              <a:t>全局配置文件中注册</a:t>
            </a:r>
            <a:endParaRPr lang="en-US" altLang="zh-CN" sz="2400"/>
          </a:p>
        </p:txBody>
      </p:sp>
    </p:spTree>
    <p:extLst>
      <p:ext uri="{BB962C8B-B14F-4D97-AF65-F5344CB8AC3E}">
        <p14:creationId xmlns:p14="http://schemas.microsoft.com/office/powerpoint/2010/main" val="56974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zh-CN" altLang="en-US" sz="4000" dirty="0"/>
              <a:t>插件是</a:t>
            </a:r>
            <a:r>
              <a:rPr lang="en-US" altLang="zh-CN" sz="4000" dirty="0" err="1"/>
              <a:t>MyBatis</a:t>
            </a:r>
            <a:r>
              <a:rPr lang="zh-CN" altLang="en-US" sz="4000" dirty="0"/>
              <a:t>提供的一个非常</a:t>
            </a:r>
            <a:r>
              <a:rPr lang="zh-CN" altLang="en-US" sz="4000" dirty="0">
                <a:highlight>
                  <a:srgbClr val="00FF00"/>
                </a:highlight>
              </a:rPr>
              <a:t>强大的机制，我们可以通过插件来修改</a:t>
            </a:r>
            <a:r>
              <a:rPr lang="en-US" altLang="zh-CN" sz="4000" dirty="0" err="1">
                <a:highlight>
                  <a:srgbClr val="00FF00"/>
                </a:highlight>
              </a:rPr>
              <a:t>MyBatis</a:t>
            </a:r>
            <a:r>
              <a:rPr lang="zh-CN" altLang="en-US" sz="4000" dirty="0">
                <a:highlight>
                  <a:srgbClr val="00FF00"/>
                </a:highlight>
              </a:rPr>
              <a:t>的一些核心行为</a:t>
            </a:r>
            <a:r>
              <a:rPr lang="zh-CN" altLang="en-US" sz="4000" dirty="0"/>
              <a:t>。</a:t>
            </a:r>
            <a:r>
              <a:rPr lang="zh-CN" altLang="en-US" sz="4000" dirty="0">
                <a:solidFill>
                  <a:srgbClr val="FF0000"/>
                </a:solidFill>
              </a:rPr>
              <a:t>插件通过动态代理机制</a:t>
            </a:r>
            <a:r>
              <a:rPr lang="zh-CN" altLang="en-US" sz="4000" dirty="0"/>
              <a:t>，可以</a:t>
            </a:r>
            <a:r>
              <a:rPr lang="zh-CN" altLang="en-US" sz="4000" dirty="0">
                <a:highlight>
                  <a:srgbClr val="00FF00"/>
                </a:highlight>
              </a:rPr>
              <a:t>介入四大对象的任何一个方法的执行</a:t>
            </a:r>
            <a:r>
              <a:rPr lang="zh-CN" altLang="en-US" sz="4000" dirty="0"/>
              <a:t>。后面会有专门的章节我们来介绍</a:t>
            </a:r>
            <a:r>
              <a:rPr lang="en-US" altLang="zh-CN" sz="4000" dirty="0" err="1"/>
              <a:t>mybatis</a:t>
            </a:r>
            <a:r>
              <a:rPr lang="zh-CN" altLang="en-US" sz="4000" dirty="0"/>
              <a:t>运行原理以及插件</a:t>
            </a:r>
            <a:endParaRPr lang="en-US" altLang="zh-CN" sz="4000" dirty="0"/>
          </a:p>
          <a:p>
            <a:endParaRPr lang="en-US" altLang="zh-CN" dirty="0"/>
          </a:p>
          <a:p>
            <a:r>
              <a:rPr lang="en-US" altLang="zh-CN" b="1" dirty="0">
                <a:solidFill>
                  <a:srgbClr val="FF0000"/>
                </a:solidFill>
              </a:rPr>
              <a:t>Executor</a:t>
            </a:r>
            <a:r>
              <a:rPr lang="zh-CN" altLang="en-US" b="1" dirty="0">
                <a:solidFill>
                  <a:srgbClr val="FF0000"/>
                </a:solidFill>
              </a:rPr>
              <a:t>执行器</a:t>
            </a:r>
            <a:r>
              <a:rPr lang="en-US" altLang="zh-CN" dirty="0">
                <a:solidFill>
                  <a:srgbClr val="FF0000"/>
                </a:solidFill>
              </a:rPr>
              <a:t> </a:t>
            </a:r>
            <a:r>
              <a:rPr lang="en-US" altLang="zh-CN" dirty="0"/>
              <a:t>(update, query, </a:t>
            </a:r>
            <a:r>
              <a:rPr lang="en-US" altLang="zh-CN" dirty="0" err="1"/>
              <a:t>flushStatements</a:t>
            </a:r>
            <a:r>
              <a:rPr lang="en-US" altLang="zh-CN" dirty="0"/>
              <a:t>, commit, rollback, </a:t>
            </a:r>
            <a:r>
              <a:rPr lang="en-US" altLang="zh-CN" dirty="0" err="1"/>
              <a:t>getTransaction</a:t>
            </a:r>
            <a:r>
              <a:rPr lang="en-US" altLang="zh-CN" dirty="0"/>
              <a:t>, close, </a:t>
            </a:r>
            <a:r>
              <a:rPr lang="en-US" altLang="zh-CN" dirty="0" err="1"/>
              <a:t>isClosed</a:t>
            </a:r>
            <a:r>
              <a:rPr lang="en-US" altLang="zh-CN" dirty="0"/>
              <a:t>)</a:t>
            </a:r>
          </a:p>
          <a:p>
            <a:pPr marL="0" indent="0">
              <a:buNone/>
            </a:pPr>
            <a:endParaRPr lang="en-US" altLang="zh-CN" dirty="0"/>
          </a:p>
          <a:p>
            <a:r>
              <a:rPr lang="en-US" altLang="zh-CN" b="1" dirty="0" err="1">
                <a:solidFill>
                  <a:srgbClr val="FF0000"/>
                </a:solidFill>
              </a:rPr>
              <a:t>ParameterHandler</a:t>
            </a:r>
            <a:r>
              <a:rPr lang="zh-CN" altLang="en-US" b="1" dirty="0">
                <a:solidFill>
                  <a:srgbClr val="FF0000"/>
                </a:solidFill>
              </a:rPr>
              <a:t>参数处理器</a:t>
            </a:r>
            <a:r>
              <a:rPr lang="en-US" altLang="zh-CN" dirty="0"/>
              <a:t> (</a:t>
            </a:r>
            <a:r>
              <a:rPr lang="en-US" altLang="zh-CN" dirty="0" err="1"/>
              <a:t>getParameterObject</a:t>
            </a:r>
            <a:r>
              <a:rPr lang="en-US" altLang="zh-CN" dirty="0"/>
              <a:t>, </a:t>
            </a:r>
            <a:r>
              <a:rPr lang="en-US" altLang="zh-CN" dirty="0" err="1"/>
              <a:t>setParameters</a:t>
            </a:r>
            <a:r>
              <a:rPr lang="en-US" altLang="zh-CN" dirty="0"/>
              <a:t>) </a:t>
            </a:r>
          </a:p>
          <a:p>
            <a:endParaRPr lang="en-US" altLang="zh-CN" dirty="0"/>
          </a:p>
          <a:p>
            <a:r>
              <a:rPr lang="en-US" altLang="zh-CN" b="1" dirty="0" err="1">
                <a:solidFill>
                  <a:srgbClr val="FF0000"/>
                </a:solidFill>
              </a:rPr>
              <a:t>ResultSetHandler</a:t>
            </a:r>
            <a:r>
              <a:rPr lang="en-US" altLang="zh-CN" dirty="0">
                <a:solidFill>
                  <a:srgbClr val="FF0000"/>
                </a:solidFill>
              </a:rPr>
              <a:t> </a:t>
            </a:r>
            <a:r>
              <a:rPr lang="zh-CN" altLang="en-US" dirty="0">
                <a:solidFill>
                  <a:srgbClr val="FF0000"/>
                </a:solidFill>
              </a:rPr>
              <a:t>结果集处理器</a:t>
            </a:r>
            <a:r>
              <a:rPr lang="en-US" altLang="zh-CN" dirty="0"/>
              <a:t>(</a:t>
            </a:r>
            <a:r>
              <a:rPr lang="en-US" altLang="zh-CN" dirty="0" err="1"/>
              <a:t>handleResultSets</a:t>
            </a:r>
            <a:r>
              <a:rPr lang="en-US" altLang="zh-CN" dirty="0"/>
              <a:t>, </a:t>
            </a:r>
            <a:r>
              <a:rPr lang="en-US" altLang="zh-CN" dirty="0" err="1"/>
              <a:t>handleOutputParameters</a:t>
            </a:r>
            <a:r>
              <a:rPr lang="en-US" altLang="zh-CN" dirty="0"/>
              <a:t>) </a:t>
            </a:r>
          </a:p>
          <a:p>
            <a:endParaRPr lang="en-US" altLang="zh-CN" dirty="0"/>
          </a:p>
          <a:p>
            <a:r>
              <a:rPr lang="en-US" altLang="zh-CN" b="1" dirty="0" err="1">
                <a:solidFill>
                  <a:srgbClr val="FF0000"/>
                </a:solidFill>
              </a:rPr>
              <a:t>StatementHandler</a:t>
            </a:r>
            <a:r>
              <a:rPr lang="zh-CN" altLang="en-US" b="1" dirty="0">
                <a:solidFill>
                  <a:srgbClr val="FF0000"/>
                </a:solidFill>
              </a:rPr>
              <a:t>语句处理器</a:t>
            </a:r>
            <a:r>
              <a:rPr lang="en-US" altLang="zh-CN" dirty="0"/>
              <a:t> (prepare, parameterize, batch, update, query) </a:t>
            </a:r>
          </a:p>
        </p:txBody>
      </p:sp>
      <p:sp>
        <p:nvSpPr>
          <p:cNvPr id="5" name="标题 8"/>
          <p:cNvSpPr txBox="1">
            <a:spLocks/>
          </p:cNvSpPr>
          <p:nvPr/>
        </p:nvSpPr>
        <p:spPr>
          <a:xfrm>
            <a:off x="457200" y="7143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Arial Unicode MS" pitchFamily="34" charset="-122"/>
                <a:ea typeface="Arial Unicode MS" pitchFamily="34" charset="-122"/>
                <a:cs typeface="Arial Unicode MS" pitchFamily="34" charset="-122"/>
              </a:defRPr>
            </a:lvl1pPr>
          </a:lstStyle>
          <a:p>
            <a:r>
              <a:rPr lang="en-US" altLang="zh-CN" b="1"/>
              <a:t>plugins</a:t>
            </a:r>
            <a:r>
              <a:rPr lang="zh-CN" altLang="en-US" b="1"/>
              <a:t>插件</a:t>
            </a:r>
            <a:endParaRPr lang="zh-CN" altLang="en-US"/>
          </a:p>
        </p:txBody>
      </p:sp>
    </p:spTree>
    <p:extLst>
      <p:ext uri="{BB962C8B-B14F-4D97-AF65-F5344CB8AC3E}">
        <p14:creationId xmlns:p14="http://schemas.microsoft.com/office/powerpoint/2010/main" val="438956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39919"/>
            <a:ext cx="8229600" cy="3981370"/>
          </a:xfrm>
        </p:spPr>
        <p:txBody>
          <a:bodyPr/>
          <a:lstStyle/>
          <a:p>
            <a:r>
              <a:rPr lang="en-US" altLang="zh-CN" dirty="0" err="1"/>
              <a:t>MyBatis</a:t>
            </a:r>
            <a:r>
              <a:rPr lang="zh-CN" altLang="en-US" dirty="0"/>
              <a:t>可以</a:t>
            </a:r>
            <a:r>
              <a:rPr lang="zh-CN" altLang="en-US" dirty="0">
                <a:highlight>
                  <a:srgbClr val="00FF00"/>
                </a:highlight>
              </a:rPr>
              <a:t>配置多种环境，比如开发、测试和生产环境需要有不同的配置</a:t>
            </a:r>
            <a:r>
              <a:rPr lang="zh-CN" altLang="en-US" dirty="0"/>
              <a:t>。</a:t>
            </a:r>
            <a:endParaRPr lang="en-US" altLang="zh-CN" dirty="0"/>
          </a:p>
          <a:p>
            <a:endParaRPr lang="en-US" altLang="zh-CN" dirty="0"/>
          </a:p>
          <a:p>
            <a:r>
              <a:rPr lang="zh-CN" altLang="en-US" dirty="0"/>
              <a:t>每种环境</a:t>
            </a:r>
            <a:r>
              <a:rPr lang="zh-CN" altLang="en-US" dirty="0">
                <a:highlight>
                  <a:srgbClr val="00FF00"/>
                </a:highlight>
              </a:rPr>
              <a:t>使用一个</a:t>
            </a:r>
            <a:r>
              <a:rPr lang="en-US" altLang="zh-CN" dirty="0">
                <a:highlight>
                  <a:srgbClr val="00FF00"/>
                </a:highlight>
              </a:rPr>
              <a:t>environment</a:t>
            </a:r>
            <a:r>
              <a:rPr lang="zh-CN" altLang="en-US" dirty="0">
                <a:highlight>
                  <a:srgbClr val="00FF00"/>
                </a:highlight>
              </a:rPr>
              <a:t>标签进行配置并指定唯一标识符</a:t>
            </a:r>
            <a:endParaRPr lang="en-US" altLang="zh-CN" dirty="0">
              <a:highlight>
                <a:srgbClr val="00FF00"/>
              </a:highlight>
            </a:endParaRPr>
          </a:p>
          <a:p>
            <a:endParaRPr lang="en-US" altLang="zh-CN" dirty="0"/>
          </a:p>
          <a:p>
            <a:r>
              <a:rPr lang="zh-CN" altLang="en-US" dirty="0"/>
              <a:t>可以通过</a:t>
            </a:r>
            <a:r>
              <a:rPr lang="en-US" altLang="zh-CN" dirty="0">
                <a:highlight>
                  <a:srgbClr val="00FF00"/>
                </a:highlight>
              </a:rPr>
              <a:t>environments</a:t>
            </a:r>
            <a:r>
              <a:rPr lang="zh-CN" altLang="en-US" dirty="0">
                <a:highlight>
                  <a:srgbClr val="00FF00"/>
                </a:highlight>
              </a:rPr>
              <a:t>标签中的</a:t>
            </a:r>
            <a:r>
              <a:rPr lang="en-US" altLang="zh-CN" dirty="0">
                <a:highlight>
                  <a:srgbClr val="00FF00"/>
                </a:highlight>
              </a:rPr>
              <a:t>default</a:t>
            </a:r>
            <a:r>
              <a:rPr lang="zh-CN" altLang="en-US" dirty="0">
                <a:highlight>
                  <a:srgbClr val="00FF00"/>
                </a:highlight>
              </a:rPr>
              <a:t>属性指定一个环境的标识符来快速的切换环境</a:t>
            </a:r>
          </a:p>
          <a:p>
            <a:endParaRPr lang="zh-CN" altLang="en-US" dirty="0"/>
          </a:p>
        </p:txBody>
      </p:sp>
      <p:sp>
        <p:nvSpPr>
          <p:cNvPr id="5" name="标题 8"/>
          <p:cNvSpPr txBox="1">
            <a:spLocks/>
          </p:cNvSpPr>
          <p:nvPr/>
        </p:nvSpPr>
        <p:spPr>
          <a:xfrm>
            <a:off x="457200" y="7143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Arial Unicode MS" pitchFamily="34" charset="-122"/>
                <a:ea typeface="Arial Unicode MS" pitchFamily="34" charset="-122"/>
                <a:cs typeface="Arial Unicode MS" pitchFamily="34" charset="-122"/>
              </a:defRPr>
            </a:lvl1pPr>
          </a:lstStyle>
          <a:p>
            <a:r>
              <a:rPr lang="en-US" altLang="zh-CN" b="1"/>
              <a:t>environments</a:t>
            </a:r>
            <a:r>
              <a:rPr lang="zh-CN" altLang="en-US" b="1"/>
              <a:t>环境</a:t>
            </a:r>
            <a:endParaRPr lang="zh-CN" altLang="en-US"/>
          </a:p>
        </p:txBody>
      </p:sp>
    </p:spTree>
    <p:extLst>
      <p:ext uri="{BB962C8B-B14F-4D97-AF65-F5344CB8AC3E}">
        <p14:creationId xmlns:p14="http://schemas.microsoft.com/office/powerpoint/2010/main" val="2325925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a:t>environment-</a:t>
            </a:r>
            <a:r>
              <a:rPr lang="zh-CN" altLang="en-US" b="1"/>
              <a:t>指定具体环境</a:t>
            </a:r>
            <a:endParaRPr lang="zh-CN" altLang="en-US"/>
          </a:p>
        </p:txBody>
      </p:sp>
      <p:sp>
        <p:nvSpPr>
          <p:cNvPr id="5" name="内容占位符 4"/>
          <p:cNvSpPr>
            <a:spLocks noGrp="1"/>
          </p:cNvSpPr>
          <p:nvPr>
            <p:ph idx="1"/>
          </p:nvPr>
        </p:nvSpPr>
        <p:spPr/>
        <p:txBody>
          <a:bodyPr/>
          <a:lstStyle/>
          <a:p>
            <a:r>
              <a:rPr lang="en-US" altLang="zh-CN">
                <a:solidFill>
                  <a:srgbClr val="0000FF"/>
                </a:solidFill>
              </a:rPr>
              <a:t>id</a:t>
            </a:r>
            <a:r>
              <a:rPr lang="zh-CN" altLang="en-US"/>
              <a:t>：指定当前环境的唯一标识</a:t>
            </a:r>
            <a:endParaRPr lang="en-US" altLang="zh-CN"/>
          </a:p>
          <a:p>
            <a:r>
              <a:rPr lang="en-US" altLang="zh-CN">
                <a:solidFill>
                  <a:srgbClr val="0000FF"/>
                </a:solidFill>
              </a:rPr>
              <a:t>transactionManager</a:t>
            </a:r>
            <a:r>
              <a:rPr lang="zh-CN" altLang="en-US"/>
              <a:t>、和</a:t>
            </a:r>
            <a:r>
              <a:rPr lang="en-US" altLang="zh-CN">
                <a:solidFill>
                  <a:srgbClr val="0000FF"/>
                </a:solidFill>
              </a:rPr>
              <a:t>dataSource</a:t>
            </a:r>
            <a:r>
              <a:rPr lang="zh-CN" altLang="en-US"/>
              <a:t>都必须有</a:t>
            </a:r>
            <a:endParaRPr lang="en-US" altLang="zh-CN"/>
          </a:p>
          <a:p>
            <a:endParaRPr lang="zh-CN" altLang="en-US"/>
          </a:p>
        </p:txBody>
      </p:sp>
      <p:pic>
        <p:nvPicPr>
          <p:cNvPr id="7" name="内容占位符 3"/>
          <p:cNvPicPr>
            <a:picLocks noChangeAspect="1"/>
          </p:cNvPicPr>
          <p:nvPr/>
        </p:nvPicPr>
        <p:blipFill>
          <a:blip r:embed="rId2"/>
          <a:stretch>
            <a:fillRect/>
          </a:stretch>
        </p:blipFill>
        <p:spPr>
          <a:xfrm>
            <a:off x="457200" y="3232131"/>
            <a:ext cx="8105775" cy="3333750"/>
          </a:xfrm>
          <a:prstGeom prst="rect">
            <a:avLst/>
          </a:prstGeom>
        </p:spPr>
      </p:pic>
    </p:spTree>
    <p:extLst>
      <p:ext uri="{BB962C8B-B14F-4D97-AF65-F5344CB8AC3E}">
        <p14:creationId xmlns:p14="http://schemas.microsoft.com/office/powerpoint/2010/main" val="48100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7"/>
                                        </p:tgtEl>
                                        <p:attrNameLst>
                                          <p:attrName>style.opacity</p:attrName>
                                        </p:attrNameLst>
                                      </p:cBhvr>
                                      <p:to>
                                        <p:strVal val="0.5"/>
                                      </p:to>
                                    </p:set>
                                    <p:animEffect filter="image" prLst="opacity: 0.5">
                                      <p:cBhvr rctx="IE">
                                        <p:cTn id="7" dur="indefinite"/>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rgbClr val="0000FF"/>
                </a:solidFill>
              </a:rPr>
              <a:t>transactionManager</a:t>
            </a:r>
            <a:endParaRPr lang="zh-CN" altLang="en-US"/>
          </a:p>
        </p:txBody>
      </p:sp>
      <p:sp>
        <p:nvSpPr>
          <p:cNvPr id="3" name="内容占位符 2"/>
          <p:cNvSpPr>
            <a:spLocks noGrp="1"/>
          </p:cNvSpPr>
          <p:nvPr>
            <p:ph idx="1"/>
          </p:nvPr>
        </p:nvSpPr>
        <p:spPr/>
        <p:txBody>
          <a:bodyPr/>
          <a:lstStyle/>
          <a:p>
            <a:r>
              <a:rPr lang="en-US" altLang="zh-CN" dirty="0">
                <a:solidFill>
                  <a:srgbClr val="0000FF"/>
                </a:solidFill>
              </a:rPr>
              <a:t>type</a:t>
            </a:r>
            <a:r>
              <a:rPr lang="zh-CN" altLang="en-US" dirty="0"/>
              <a:t>：</a:t>
            </a:r>
            <a:r>
              <a:rPr lang="en-US" altLang="zh-CN" dirty="0"/>
              <a:t>  JDBC | MANAGED | </a:t>
            </a:r>
            <a:r>
              <a:rPr lang="zh-CN" altLang="en-US" dirty="0"/>
              <a:t>自定义</a:t>
            </a:r>
            <a:endParaRPr lang="en-US" altLang="zh-CN" dirty="0"/>
          </a:p>
          <a:p>
            <a:pPr lvl="1"/>
            <a:r>
              <a:rPr lang="en-US" altLang="zh-CN" dirty="0">
                <a:solidFill>
                  <a:srgbClr val="0000FF"/>
                </a:solidFill>
              </a:rPr>
              <a:t>JDBC</a:t>
            </a:r>
            <a:r>
              <a:rPr lang="zh-CN" altLang="en-US" dirty="0"/>
              <a:t>：使用了 </a:t>
            </a:r>
            <a:r>
              <a:rPr lang="en-US" altLang="zh-CN" dirty="0"/>
              <a:t>JDBC </a:t>
            </a:r>
            <a:r>
              <a:rPr lang="zh-CN" altLang="en-US" dirty="0"/>
              <a:t>的提交和回滚设置，依赖于从数据源得到的连接来管理事务范围。 </a:t>
            </a:r>
            <a:r>
              <a:rPr lang="en-US" altLang="zh-CN" dirty="0" err="1"/>
              <a:t>JdbcTransactionFactory</a:t>
            </a:r>
            <a:endParaRPr lang="en-US" altLang="zh-CN" dirty="0"/>
          </a:p>
          <a:p>
            <a:pPr lvl="1"/>
            <a:r>
              <a:rPr lang="en-US" altLang="zh-CN" dirty="0">
                <a:solidFill>
                  <a:srgbClr val="0000FF"/>
                </a:solidFill>
              </a:rPr>
              <a:t>MANAGED</a:t>
            </a:r>
            <a:r>
              <a:rPr lang="zh-CN" altLang="en-US" dirty="0"/>
              <a:t>：不提交或回滚一个连接、让容器来管理事务的整个生命周期（比如 </a:t>
            </a:r>
            <a:r>
              <a:rPr lang="en-US" altLang="zh-CN" dirty="0"/>
              <a:t>JEE </a:t>
            </a:r>
            <a:r>
              <a:rPr lang="zh-CN" altLang="en-US" dirty="0"/>
              <a:t>应用服务器的上下文）。</a:t>
            </a:r>
            <a:r>
              <a:rPr lang="en-US" altLang="zh-CN" dirty="0"/>
              <a:t> </a:t>
            </a:r>
            <a:r>
              <a:rPr lang="en-US" altLang="zh-CN" dirty="0" err="1"/>
              <a:t>ManagedTransactionFactory</a:t>
            </a:r>
            <a:endParaRPr lang="en-US" altLang="zh-CN" dirty="0"/>
          </a:p>
          <a:p>
            <a:pPr lvl="1"/>
            <a:r>
              <a:rPr lang="zh-CN" altLang="en-US" dirty="0">
                <a:solidFill>
                  <a:srgbClr val="0000FF"/>
                </a:solidFill>
              </a:rPr>
              <a:t>自定义</a:t>
            </a:r>
            <a:r>
              <a:rPr lang="zh-CN" altLang="en-US" dirty="0"/>
              <a:t>：实现</a:t>
            </a:r>
            <a:r>
              <a:rPr lang="en-US" altLang="zh-CN" dirty="0" err="1"/>
              <a:t>TransactionFactory</a:t>
            </a:r>
            <a:r>
              <a:rPr lang="zh-CN" altLang="en-US" dirty="0"/>
              <a:t>接口，</a:t>
            </a:r>
            <a:r>
              <a:rPr lang="en-US" altLang="zh-CN" dirty="0"/>
              <a:t>type=</a:t>
            </a:r>
            <a:r>
              <a:rPr lang="zh-CN" altLang="en-US" dirty="0"/>
              <a:t>全类名</a:t>
            </a:r>
            <a:r>
              <a:rPr lang="en-US" altLang="zh-CN" dirty="0"/>
              <a:t>/</a:t>
            </a:r>
            <a:r>
              <a:rPr lang="zh-CN" altLang="en-US" dirty="0"/>
              <a:t>别名</a:t>
            </a:r>
            <a:endParaRPr lang="en-US" altLang="zh-CN" dirty="0"/>
          </a:p>
          <a:p>
            <a:endParaRPr lang="zh-CN" altLang="en-US" dirty="0"/>
          </a:p>
        </p:txBody>
      </p:sp>
    </p:spTree>
    <p:extLst>
      <p:ext uri="{BB962C8B-B14F-4D97-AF65-F5344CB8AC3E}">
        <p14:creationId xmlns:p14="http://schemas.microsoft.com/office/powerpoint/2010/main" val="54836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dirty="0" err="1"/>
              <a:t>MyBatis</a:t>
            </a:r>
            <a:r>
              <a:rPr lang="en-US" altLang="zh-CN" dirty="0"/>
              <a:t> </a:t>
            </a:r>
            <a:r>
              <a:rPr lang="zh-CN" altLang="en-US" dirty="0"/>
              <a:t>是支持定制化 </a:t>
            </a:r>
            <a:r>
              <a:rPr lang="en-US" altLang="zh-CN" dirty="0"/>
              <a:t>SQL</a:t>
            </a:r>
            <a:r>
              <a:rPr lang="zh-CN" altLang="en-US" dirty="0"/>
              <a:t>、存储过程以及高级映射的优秀的</a:t>
            </a:r>
            <a:r>
              <a:rPr lang="zh-CN" altLang="en-US" dirty="0">
                <a:solidFill>
                  <a:srgbClr val="FF0000"/>
                </a:solidFill>
                <a:highlight>
                  <a:srgbClr val="00FF00"/>
                </a:highlight>
              </a:rPr>
              <a:t>持久层框架</a:t>
            </a:r>
            <a:r>
              <a:rPr lang="zh-CN" altLang="en-US" dirty="0"/>
              <a:t>。</a:t>
            </a:r>
            <a:endParaRPr lang="en-US" altLang="zh-CN" dirty="0"/>
          </a:p>
          <a:p>
            <a:endParaRPr lang="en-US" altLang="zh-CN" dirty="0"/>
          </a:p>
          <a:p>
            <a:r>
              <a:rPr lang="en-US" altLang="zh-CN" dirty="0" err="1"/>
              <a:t>MyBatis</a:t>
            </a:r>
            <a:r>
              <a:rPr lang="en-US" altLang="zh-CN" dirty="0"/>
              <a:t> </a:t>
            </a:r>
            <a:r>
              <a:rPr lang="zh-CN" altLang="en-US" dirty="0">
                <a:highlight>
                  <a:srgbClr val="00FF00"/>
                </a:highlight>
              </a:rPr>
              <a:t>避免了几乎所有的 </a:t>
            </a:r>
            <a:r>
              <a:rPr lang="en-US" altLang="zh-CN" dirty="0">
                <a:highlight>
                  <a:srgbClr val="00FF00"/>
                </a:highlight>
              </a:rPr>
              <a:t>JDBC </a:t>
            </a:r>
            <a:r>
              <a:rPr lang="zh-CN" altLang="en-US" dirty="0">
                <a:highlight>
                  <a:srgbClr val="00FF00"/>
                </a:highlight>
              </a:rPr>
              <a:t>代码和手动设置参数以及获取结果集</a:t>
            </a:r>
            <a:r>
              <a:rPr lang="zh-CN" altLang="en-US" dirty="0"/>
              <a:t>。</a:t>
            </a:r>
            <a:endParaRPr lang="en-US" altLang="zh-CN" dirty="0"/>
          </a:p>
          <a:p>
            <a:endParaRPr lang="en-US" altLang="zh-CN" dirty="0"/>
          </a:p>
          <a:p>
            <a:r>
              <a:rPr lang="en-US" altLang="zh-CN" dirty="0" err="1"/>
              <a:t>MyBatis</a:t>
            </a:r>
            <a:r>
              <a:rPr lang="zh-CN" altLang="en-US" dirty="0"/>
              <a:t>可以使用简单的</a:t>
            </a:r>
            <a:r>
              <a:rPr lang="en-US" altLang="zh-CN" dirty="0"/>
              <a:t>XML</a:t>
            </a:r>
            <a:r>
              <a:rPr lang="zh-CN" altLang="en-US" dirty="0"/>
              <a:t>或注解用于配置和原始映射，</a:t>
            </a:r>
            <a:r>
              <a:rPr lang="zh-CN" altLang="en-US" dirty="0">
                <a:highlight>
                  <a:srgbClr val="00FF00"/>
                </a:highlight>
              </a:rPr>
              <a:t>将接口和</a:t>
            </a:r>
            <a:r>
              <a:rPr lang="en-US" altLang="zh-CN" dirty="0">
                <a:highlight>
                  <a:srgbClr val="00FF00"/>
                </a:highlight>
              </a:rPr>
              <a:t>Java</a:t>
            </a:r>
            <a:r>
              <a:rPr lang="zh-CN" altLang="en-US" dirty="0">
                <a:highlight>
                  <a:srgbClr val="00FF00"/>
                </a:highlight>
              </a:rPr>
              <a:t>的</a:t>
            </a:r>
            <a:r>
              <a:rPr lang="en-US" altLang="zh-CN" dirty="0">
                <a:highlight>
                  <a:srgbClr val="00FF00"/>
                </a:highlight>
              </a:rPr>
              <a:t>POJO</a:t>
            </a:r>
            <a:r>
              <a:rPr lang="zh-CN" altLang="en-US" dirty="0">
                <a:highlight>
                  <a:srgbClr val="00FF00"/>
                </a:highlight>
              </a:rPr>
              <a:t>（</a:t>
            </a:r>
            <a:r>
              <a:rPr lang="en-US" altLang="zh-CN" dirty="0">
                <a:highlight>
                  <a:srgbClr val="00FF00"/>
                </a:highlight>
              </a:rPr>
              <a:t>Plain Old Java Objects</a:t>
            </a:r>
            <a:r>
              <a:rPr lang="zh-CN" altLang="en-US" dirty="0">
                <a:highlight>
                  <a:srgbClr val="00FF00"/>
                </a:highlight>
              </a:rPr>
              <a:t>，普通的</a:t>
            </a:r>
            <a:r>
              <a:rPr lang="en-US" altLang="zh-CN" dirty="0">
                <a:highlight>
                  <a:srgbClr val="00FF00"/>
                </a:highlight>
              </a:rPr>
              <a:t>Java</a:t>
            </a:r>
            <a:r>
              <a:rPr lang="zh-CN" altLang="en-US" dirty="0">
                <a:highlight>
                  <a:srgbClr val="00FF00"/>
                </a:highlight>
              </a:rPr>
              <a:t>对象）映射成数据库中的记录</a:t>
            </a:r>
            <a:r>
              <a:rPr lang="en-US" altLang="zh-CN" dirty="0"/>
              <a:t>.</a:t>
            </a:r>
            <a:endParaRPr lang="zh-CN" altLang="en-US" dirty="0"/>
          </a:p>
          <a:p>
            <a:endParaRPr lang="zh-CN" altLang="en-US" dirty="0"/>
          </a:p>
        </p:txBody>
      </p:sp>
      <p:sp>
        <p:nvSpPr>
          <p:cNvPr id="4" name="标题 3"/>
          <p:cNvSpPr txBox="1">
            <a:spLocks noGrp="1"/>
          </p:cNvSpPr>
          <p:nvPr>
            <p:ph type="title"/>
          </p:nvPr>
        </p:nvSpPr>
        <p:spPr>
          <a:xfrm>
            <a:off x="457200" y="993468"/>
            <a:ext cx="8229600" cy="584775"/>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sz="3200"/>
              <a:t>一、</a:t>
            </a:r>
            <a:r>
              <a:rPr lang="en-US" altLang="zh-CN" sz="3200"/>
              <a:t>MyBatis</a:t>
            </a:r>
            <a:r>
              <a:rPr lang="zh-CN" altLang="en-US" sz="3200"/>
              <a:t>简介</a:t>
            </a:r>
          </a:p>
        </p:txBody>
      </p:sp>
    </p:spTree>
    <p:extLst>
      <p:ext uri="{BB962C8B-B14F-4D97-AF65-F5344CB8AC3E}">
        <p14:creationId xmlns:p14="http://schemas.microsoft.com/office/powerpoint/2010/main" val="373139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rgbClr val="0000FF"/>
                </a:solidFill>
              </a:rPr>
              <a:t>dataSource</a:t>
            </a:r>
            <a:endParaRPr lang="zh-CN" altLang="en-US"/>
          </a:p>
        </p:txBody>
      </p:sp>
      <p:sp>
        <p:nvSpPr>
          <p:cNvPr id="3" name="内容占位符 2"/>
          <p:cNvSpPr>
            <a:spLocks noGrp="1"/>
          </p:cNvSpPr>
          <p:nvPr>
            <p:ph idx="1"/>
          </p:nvPr>
        </p:nvSpPr>
        <p:spPr/>
        <p:txBody>
          <a:bodyPr>
            <a:normAutofit lnSpcReduction="10000"/>
          </a:bodyPr>
          <a:lstStyle/>
          <a:p>
            <a:r>
              <a:rPr lang="en-US" altLang="zh-CN" dirty="0">
                <a:solidFill>
                  <a:srgbClr val="0000FF"/>
                </a:solidFill>
              </a:rPr>
              <a:t>type</a:t>
            </a:r>
            <a:r>
              <a:rPr lang="zh-CN" altLang="en-US" dirty="0"/>
              <a:t>：  </a:t>
            </a:r>
            <a:r>
              <a:rPr lang="en-US" altLang="zh-CN" dirty="0"/>
              <a:t>UNPOOLED | POOLED | JNDI | </a:t>
            </a:r>
            <a:r>
              <a:rPr lang="zh-CN" altLang="en-US" dirty="0"/>
              <a:t>自定义</a:t>
            </a:r>
            <a:endParaRPr lang="en-US" altLang="zh-CN" dirty="0"/>
          </a:p>
          <a:p>
            <a:pPr lvl="1"/>
            <a:r>
              <a:rPr lang="en-US" altLang="zh-CN" dirty="0">
                <a:solidFill>
                  <a:srgbClr val="0000FF"/>
                </a:solidFill>
              </a:rPr>
              <a:t>UNPOOLED</a:t>
            </a:r>
            <a:r>
              <a:rPr lang="zh-CN" altLang="en-US" dirty="0"/>
              <a:t>：不使用连接池，</a:t>
            </a:r>
            <a:r>
              <a:rPr lang="en-US" altLang="zh-CN" dirty="0"/>
              <a:t> </a:t>
            </a:r>
            <a:r>
              <a:rPr lang="en-US" altLang="zh-CN" dirty="0" err="1"/>
              <a:t>UnpooledDataSourceFactory</a:t>
            </a:r>
            <a:endParaRPr lang="en-US" altLang="zh-CN" dirty="0"/>
          </a:p>
          <a:p>
            <a:pPr lvl="1"/>
            <a:r>
              <a:rPr lang="en-US" altLang="zh-CN" dirty="0">
                <a:solidFill>
                  <a:srgbClr val="0000FF"/>
                </a:solidFill>
              </a:rPr>
              <a:t>POOLED</a:t>
            </a:r>
            <a:r>
              <a:rPr lang="zh-CN" altLang="en-US" dirty="0"/>
              <a:t>：使用连接池，</a:t>
            </a:r>
            <a:r>
              <a:rPr lang="en-US" altLang="zh-CN" dirty="0"/>
              <a:t> </a:t>
            </a:r>
            <a:r>
              <a:rPr lang="en-US" altLang="zh-CN" dirty="0" err="1"/>
              <a:t>PooledDataSourceFactory</a:t>
            </a:r>
            <a:endParaRPr lang="en-US" altLang="zh-CN" dirty="0"/>
          </a:p>
          <a:p>
            <a:pPr lvl="1"/>
            <a:r>
              <a:rPr lang="en-US" altLang="zh-CN" dirty="0">
                <a:solidFill>
                  <a:srgbClr val="0000FF"/>
                </a:solidFill>
              </a:rPr>
              <a:t>JNDI</a:t>
            </a:r>
            <a:r>
              <a:rPr lang="zh-CN" altLang="en-US" dirty="0"/>
              <a:t>： 在</a:t>
            </a:r>
            <a:r>
              <a:rPr lang="en-US" altLang="zh-CN" dirty="0"/>
              <a:t>EJB </a:t>
            </a:r>
            <a:r>
              <a:rPr lang="zh-CN" altLang="en-US" dirty="0"/>
              <a:t>或应用服务器这类容器中查找指定的数据源</a:t>
            </a:r>
            <a:endParaRPr lang="en-US" altLang="zh-CN" dirty="0"/>
          </a:p>
          <a:p>
            <a:pPr lvl="1"/>
            <a:r>
              <a:rPr lang="zh-CN" altLang="en-US" dirty="0">
                <a:solidFill>
                  <a:srgbClr val="0000FF"/>
                </a:solidFill>
              </a:rPr>
              <a:t>自定义</a:t>
            </a:r>
            <a:r>
              <a:rPr lang="zh-CN" altLang="en-US" dirty="0"/>
              <a:t>：实现</a:t>
            </a:r>
            <a:r>
              <a:rPr lang="en-US" altLang="zh-CN" dirty="0" err="1"/>
              <a:t>DataSourceFactory</a:t>
            </a:r>
            <a:r>
              <a:rPr lang="zh-CN" altLang="en-US" dirty="0"/>
              <a:t>接口，定义数据源的获取方式。</a:t>
            </a:r>
            <a:endParaRPr lang="en-US" altLang="zh-CN" dirty="0"/>
          </a:p>
          <a:p>
            <a:pPr lvl="1"/>
            <a:endParaRPr lang="en-US" altLang="zh-CN" dirty="0"/>
          </a:p>
          <a:p>
            <a:r>
              <a:rPr lang="zh-CN" altLang="en-US" dirty="0">
                <a:solidFill>
                  <a:srgbClr val="FF0000"/>
                </a:solidFill>
              </a:rPr>
              <a:t>实际开发中我们使用</a:t>
            </a:r>
            <a:r>
              <a:rPr lang="en-US" altLang="zh-CN" dirty="0">
                <a:solidFill>
                  <a:srgbClr val="FF0000"/>
                </a:solidFill>
              </a:rPr>
              <a:t>Spring</a:t>
            </a:r>
            <a:r>
              <a:rPr lang="zh-CN" altLang="en-US" dirty="0">
                <a:solidFill>
                  <a:srgbClr val="FF0000"/>
                </a:solidFill>
              </a:rPr>
              <a:t>管理数据源，并进行事务控制的配置来覆盖上述配置</a:t>
            </a:r>
          </a:p>
          <a:p>
            <a:endParaRPr lang="zh-CN" altLang="en-US" dirty="0"/>
          </a:p>
        </p:txBody>
      </p:sp>
    </p:spTree>
    <p:extLst>
      <p:ext uri="{BB962C8B-B14F-4D97-AF65-F5344CB8AC3E}">
        <p14:creationId xmlns:p14="http://schemas.microsoft.com/office/powerpoint/2010/main" val="3853747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060848"/>
            <a:ext cx="8820472" cy="4525963"/>
          </a:xfrm>
        </p:spPr>
        <p:txBody>
          <a:bodyPr>
            <a:normAutofit fontScale="85000" lnSpcReduction="10000"/>
          </a:bodyPr>
          <a:lstStyle/>
          <a:p>
            <a:r>
              <a:rPr lang="en-US" altLang="zh-CN"/>
              <a:t>MyBatis </a:t>
            </a:r>
            <a:r>
              <a:rPr lang="zh-CN" altLang="en-US"/>
              <a:t>可以根据不同的数据库厂商执行不同的语句。</a:t>
            </a:r>
            <a:endParaRPr lang="en-US" altLang="zh-CN"/>
          </a:p>
          <a:p>
            <a:pPr marL="0" indent="0">
              <a:buNone/>
            </a:pPr>
            <a:endParaRPr lang="en-US" altLang="zh-CN" sz="2000"/>
          </a:p>
          <a:p>
            <a:pPr marL="0" indent="0">
              <a:buNone/>
            </a:pPr>
            <a:endParaRPr lang="en-US" altLang="zh-CN" sz="2000"/>
          </a:p>
          <a:p>
            <a:pPr marL="0" indent="0">
              <a:buNone/>
            </a:pPr>
            <a:endParaRPr lang="en-US" altLang="zh-CN" sz="2000"/>
          </a:p>
          <a:p>
            <a:pPr marL="0" indent="0">
              <a:buNone/>
            </a:pPr>
            <a:endParaRPr lang="en-US" altLang="zh-CN" sz="2000"/>
          </a:p>
          <a:p>
            <a:pPr marL="0" indent="0">
              <a:buNone/>
            </a:pPr>
            <a:endParaRPr lang="en-US" altLang="zh-CN" sz="2000"/>
          </a:p>
          <a:p>
            <a:pPr marL="0" indent="0">
              <a:buNone/>
            </a:pPr>
            <a:endParaRPr lang="en-US" altLang="zh-CN" sz="2000"/>
          </a:p>
          <a:p>
            <a:r>
              <a:rPr lang="en-US" altLang="zh-CN">
                <a:solidFill>
                  <a:srgbClr val="0000FF"/>
                </a:solidFill>
              </a:rPr>
              <a:t>Type</a:t>
            </a:r>
            <a:r>
              <a:rPr lang="zh-CN" altLang="en-US">
                <a:solidFill>
                  <a:srgbClr val="0000FF"/>
                </a:solidFill>
              </a:rPr>
              <a:t>：</a:t>
            </a:r>
            <a:r>
              <a:rPr lang="en-US" altLang="zh-CN">
                <a:solidFill>
                  <a:srgbClr val="0000FF"/>
                </a:solidFill>
              </a:rPr>
              <a:t> DB_VENDOR</a:t>
            </a:r>
          </a:p>
          <a:p>
            <a:pPr lvl="1"/>
            <a:r>
              <a:rPr lang="zh-CN" altLang="en-US" sz="2800"/>
              <a:t>使用</a:t>
            </a:r>
            <a:r>
              <a:rPr lang="en-US" altLang="zh-CN" sz="2800"/>
              <a:t>MyBatis</a:t>
            </a:r>
            <a:r>
              <a:rPr lang="zh-CN" altLang="en-US" sz="2800"/>
              <a:t>提供的</a:t>
            </a:r>
            <a:r>
              <a:rPr lang="en-US" altLang="zh-CN" sz="2800">
                <a:solidFill>
                  <a:srgbClr val="0000FF"/>
                </a:solidFill>
              </a:rPr>
              <a:t>VendorDatabaseIdProvider</a:t>
            </a:r>
            <a:r>
              <a:rPr lang="zh-CN" altLang="en-US" sz="2800"/>
              <a:t>解析数据库厂商标识。也可以实现</a:t>
            </a:r>
            <a:r>
              <a:rPr lang="en-US" altLang="zh-CN" sz="2800"/>
              <a:t>DatabaseIdProvider</a:t>
            </a:r>
            <a:r>
              <a:rPr lang="zh-CN" altLang="en-US" sz="2800"/>
              <a:t>接口来自定义。</a:t>
            </a:r>
            <a:endParaRPr lang="en-US" altLang="zh-CN" sz="2800"/>
          </a:p>
          <a:p>
            <a:r>
              <a:rPr lang="en-US" altLang="zh-CN">
                <a:solidFill>
                  <a:srgbClr val="0000FF"/>
                </a:solidFill>
              </a:rPr>
              <a:t>Property-name</a:t>
            </a:r>
            <a:r>
              <a:rPr lang="zh-CN" altLang="en-US"/>
              <a:t>：数据库厂商标识</a:t>
            </a:r>
            <a:endParaRPr lang="en-US" altLang="zh-CN"/>
          </a:p>
          <a:p>
            <a:r>
              <a:rPr lang="en-US" altLang="zh-CN">
                <a:solidFill>
                  <a:srgbClr val="0000FF"/>
                </a:solidFill>
              </a:rPr>
              <a:t>Property-value</a:t>
            </a:r>
            <a:r>
              <a:rPr lang="zh-CN" altLang="en-US"/>
              <a:t>：为标识起一个别名，方便</a:t>
            </a:r>
            <a:r>
              <a:rPr lang="en-US" altLang="zh-CN"/>
              <a:t>SQL</a:t>
            </a:r>
            <a:r>
              <a:rPr lang="zh-CN" altLang="en-US"/>
              <a:t>语句使用</a:t>
            </a:r>
            <a:r>
              <a:rPr lang="en-US" altLang="zh-CN"/>
              <a:t>databaseId</a:t>
            </a:r>
            <a:r>
              <a:rPr lang="zh-CN" altLang="en-US"/>
              <a:t>属性引用</a:t>
            </a:r>
            <a:endParaRPr lang="en-US" altLang="zh-CN"/>
          </a:p>
          <a:p>
            <a:endParaRPr lang="zh-CN" altLang="en-US"/>
          </a:p>
          <a:p>
            <a:endParaRPr lang="zh-CN" altLang="en-US"/>
          </a:p>
        </p:txBody>
      </p:sp>
      <p:sp>
        <p:nvSpPr>
          <p:cNvPr id="5" name="标题 1"/>
          <p:cNvSpPr txBox="1">
            <a:spLocks/>
          </p:cNvSpPr>
          <p:nvPr/>
        </p:nvSpPr>
        <p:spPr>
          <a:xfrm>
            <a:off x="457200" y="7143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Arial Unicode MS" pitchFamily="34" charset="-122"/>
                <a:ea typeface="Arial Unicode MS" pitchFamily="34" charset="-122"/>
                <a:cs typeface="Arial Unicode MS" pitchFamily="34" charset="-122"/>
              </a:defRPr>
            </a:lvl1pPr>
          </a:lstStyle>
          <a:p>
            <a:r>
              <a:rPr lang="en-US" altLang="zh-CN" b="1"/>
              <a:t>databaseIdProvider</a:t>
            </a:r>
            <a:r>
              <a:rPr lang="zh-CN" altLang="en-US" b="1"/>
              <a:t>环境</a:t>
            </a:r>
            <a:endParaRPr lang="zh-CN" altLang="en-US"/>
          </a:p>
        </p:txBody>
      </p:sp>
      <p:pic>
        <p:nvPicPr>
          <p:cNvPr id="2" name="图片 1"/>
          <p:cNvPicPr>
            <a:picLocks noChangeAspect="1"/>
          </p:cNvPicPr>
          <p:nvPr/>
        </p:nvPicPr>
        <p:blipFill>
          <a:blip r:embed="rId2"/>
          <a:stretch>
            <a:fillRect/>
          </a:stretch>
        </p:blipFill>
        <p:spPr>
          <a:xfrm>
            <a:off x="334442" y="2636912"/>
            <a:ext cx="6638925" cy="1152525"/>
          </a:xfrm>
          <a:prstGeom prst="rect">
            <a:avLst/>
          </a:prstGeom>
        </p:spPr>
      </p:pic>
    </p:spTree>
    <p:extLst>
      <p:ext uri="{BB962C8B-B14F-4D97-AF65-F5344CB8AC3E}">
        <p14:creationId xmlns:p14="http://schemas.microsoft.com/office/powerpoint/2010/main" val="3390314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420888"/>
            <a:ext cx="8229600" cy="3977283"/>
          </a:xfrm>
        </p:spPr>
        <p:txBody>
          <a:bodyPr>
            <a:normAutofit fontScale="77500" lnSpcReduction="20000"/>
          </a:bodyPr>
          <a:lstStyle/>
          <a:p>
            <a:r>
              <a:rPr lang="en-US" altLang="zh-CN" sz="3100" b="1">
                <a:solidFill>
                  <a:srgbClr val="FF0000"/>
                </a:solidFill>
              </a:rPr>
              <a:t>DB_VENDOR</a:t>
            </a:r>
            <a:r>
              <a:rPr lang="en-US" altLang="zh-CN" sz="3100"/>
              <a:t> </a:t>
            </a:r>
          </a:p>
          <a:p>
            <a:pPr lvl="1"/>
            <a:r>
              <a:rPr lang="zh-CN" altLang="en-US"/>
              <a:t>会通过 </a:t>
            </a:r>
            <a:r>
              <a:rPr lang="en-US" altLang="zh-CN" b="1">
                <a:solidFill>
                  <a:srgbClr val="0000FF"/>
                </a:solidFill>
              </a:rPr>
              <a:t>DatabaseMetaData#getDatabaseProductName()</a:t>
            </a:r>
            <a:r>
              <a:rPr lang="en-US" altLang="zh-CN"/>
              <a:t> </a:t>
            </a:r>
            <a:r>
              <a:rPr lang="zh-CN" altLang="en-US"/>
              <a:t>返回的字符串进行设置。由于通常情况下这个字符串都非常长而且相同产品的不同版本会返回不同的值，所以最好通过设置属性别名来使其变短</a:t>
            </a:r>
            <a:endParaRPr lang="en-US" altLang="zh-CN"/>
          </a:p>
          <a:p>
            <a:endParaRPr lang="zh-CN" altLang="en-US"/>
          </a:p>
          <a:p>
            <a:r>
              <a:rPr lang="en-US" altLang="zh-CN" sz="3100"/>
              <a:t>MyBatis</a:t>
            </a:r>
            <a:r>
              <a:rPr lang="zh-CN" altLang="en-US" sz="3100"/>
              <a:t>匹配规则如下：</a:t>
            </a:r>
            <a:endParaRPr lang="en-US" altLang="zh-CN" sz="3100"/>
          </a:p>
          <a:p>
            <a:pPr lvl="1"/>
            <a:r>
              <a:rPr lang="en-US" altLang="zh-CN"/>
              <a:t>1</a:t>
            </a:r>
            <a:r>
              <a:rPr lang="zh-CN" altLang="en-US"/>
              <a:t>、如果没有配置</a:t>
            </a:r>
            <a:r>
              <a:rPr lang="en-US" altLang="zh-CN"/>
              <a:t>databaseIdProvider</a:t>
            </a:r>
            <a:r>
              <a:rPr lang="zh-CN" altLang="en-US"/>
              <a:t>标签，那么</a:t>
            </a:r>
            <a:r>
              <a:rPr lang="en-US" altLang="zh-CN">
                <a:solidFill>
                  <a:srgbClr val="FF0000"/>
                </a:solidFill>
              </a:rPr>
              <a:t>databaseId=null</a:t>
            </a:r>
          </a:p>
          <a:p>
            <a:pPr lvl="1"/>
            <a:r>
              <a:rPr lang="en-US" altLang="zh-CN"/>
              <a:t>2</a:t>
            </a:r>
            <a:r>
              <a:rPr lang="zh-CN" altLang="en-US"/>
              <a:t>、如果配置了</a:t>
            </a:r>
            <a:r>
              <a:rPr lang="en-US" altLang="zh-CN"/>
              <a:t>databaseIdProvider</a:t>
            </a:r>
            <a:r>
              <a:rPr lang="zh-CN" altLang="en-US"/>
              <a:t>标签，使用标签配置的</a:t>
            </a:r>
            <a:r>
              <a:rPr lang="en-US" altLang="zh-CN"/>
              <a:t>name</a:t>
            </a:r>
            <a:r>
              <a:rPr lang="zh-CN" altLang="en-US"/>
              <a:t>去匹配数据库信息，匹配上设置</a:t>
            </a:r>
            <a:r>
              <a:rPr lang="en-US" altLang="zh-CN">
                <a:solidFill>
                  <a:srgbClr val="FF0000"/>
                </a:solidFill>
              </a:rPr>
              <a:t>databaseId=</a:t>
            </a:r>
            <a:r>
              <a:rPr lang="zh-CN" altLang="en-US">
                <a:solidFill>
                  <a:srgbClr val="FF0000"/>
                </a:solidFill>
              </a:rPr>
              <a:t>配置指定的值，否则依旧为</a:t>
            </a:r>
            <a:r>
              <a:rPr lang="en-US" altLang="zh-CN">
                <a:solidFill>
                  <a:srgbClr val="FF0000"/>
                </a:solidFill>
              </a:rPr>
              <a:t>null</a:t>
            </a:r>
          </a:p>
          <a:p>
            <a:pPr lvl="1"/>
            <a:r>
              <a:rPr lang="en-US" altLang="zh-CN"/>
              <a:t>3</a:t>
            </a:r>
            <a:r>
              <a:rPr lang="zh-CN" altLang="en-US"/>
              <a:t>、如果</a:t>
            </a:r>
            <a:r>
              <a:rPr lang="en-US" altLang="zh-CN"/>
              <a:t>databaseId</a:t>
            </a:r>
            <a:r>
              <a:rPr lang="zh-CN" altLang="en-US"/>
              <a:t>不为</a:t>
            </a:r>
            <a:r>
              <a:rPr lang="en-US" altLang="zh-CN"/>
              <a:t>null</a:t>
            </a:r>
            <a:r>
              <a:rPr lang="zh-CN" altLang="en-US"/>
              <a:t>，他只会找到配置</a:t>
            </a:r>
            <a:r>
              <a:rPr lang="en-US" altLang="zh-CN"/>
              <a:t>databaseId</a:t>
            </a:r>
            <a:r>
              <a:rPr lang="zh-CN" altLang="en-US"/>
              <a:t>的</a:t>
            </a:r>
            <a:r>
              <a:rPr lang="en-US" altLang="zh-CN"/>
              <a:t>sql</a:t>
            </a:r>
            <a:r>
              <a:rPr lang="zh-CN" altLang="en-US"/>
              <a:t>语句</a:t>
            </a:r>
            <a:endParaRPr lang="en-US" altLang="zh-CN"/>
          </a:p>
          <a:p>
            <a:pPr lvl="1"/>
            <a:r>
              <a:rPr lang="en-US" altLang="zh-CN"/>
              <a:t>4</a:t>
            </a:r>
            <a:r>
              <a:rPr lang="zh-CN" altLang="en-US"/>
              <a:t>、</a:t>
            </a:r>
            <a:r>
              <a:rPr lang="zh-CN" altLang="zh-CN">
                <a:solidFill>
                  <a:srgbClr val="0000FF"/>
                </a:solidFill>
              </a:rPr>
              <a:t>MyBatis 会加载</a:t>
            </a:r>
            <a:r>
              <a:rPr lang="zh-CN" altLang="zh-CN">
                <a:solidFill>
                  <a:srgbClr val="FF0000"/>
                </a:solidFill>
              </a:rPr>
              <a:t>不带 databaseId</a:t>
            </a:r>
            <a:r>
              <a:rPr lang="zh-CN" altLang="zh-CN">
                <a:solidFill>
                  <a:srgbClr val="0000FF"/>
                </a:solidFill>
              </a:rPr>
              <a:t> 属性和带有</a:t>
            </a:r>
            <a:r>
              <a:rPr lang="zh-CN" altLang="zh-CN">
                <a:solidFill>
                  <a:srgbClr val="FF0000"/>
                </a:solidFill>
              </a:rPr>
              <a:t>匹配当前数据库databaseId 属性</a:t>
            </a:r>
            <a:r>
              <a:rPr lang="zh-CN" altLang="zh-CN">
                <a:solidFill>
                  <a:srgbClr val="0000FF"/>
                </a:solidFill>
              </a:rPr>
              <a:t>的</a:t>
            </a:r>
            <a:r>
              <a:rPr lang="zh-CN" altLang="zh-CN">
                <a:solidFill>
                  <a:srgbClr val="FF0000"/>
                </a:solidFill>
              </a:rPr>
              <a:t>所有语句</a:t>
            </a:r>
            <a:r>
              <a:rPr lang="zh-CN" altLang="zh-CN">
                <a:solidFill>
                  <a:srgbClr val="0000FF"/>
                </a:solidFill>
              </a:rPr>
              <a:t>。如果同时找到带有 databaseId 和不带databaseId 的相同语句</a:t>
            </a:r>
            <a:r>
              <a:rPr lang="zh-CN" altLang="en-US">
                <a:solidFill>
                  <a:srgbClr val="0000FF"/>
                </a:solidFill>
              </a:rPr>
              <a:t>，</a:t>
            </a:r>
            <a:r>
              <a:rPr lang="zh-CN" altLang="zh-CN">
                <a:solidFill>
                  <a:srgbClr val="0000FF"/>
                </a:solidFill>
              </a:rPr>
              <a:t>则后者会被舍弃。</a:t>
            </a:r>
            <a:endParaRPr lang="en-US" altLang="zh-CN">
              <a:solidFill>
                <a:srgbClr val="FF0000"/>
              </a:solidFill>
            </a:endParaRPr>
          </a:p>
          <a:p>
            <a:endParaRPr lang="zh-CN" altLang="en-US"/>
          </a:p>
        </p:txBody>
      </p:sp>
      <p:pic>
        <p:nvPicPr>
          <p:cNvPr id="4" name="图片 3"/>
          <p:cNvPicPr>
            <a:picLocks noChangeAspect="1"/>
          </p:cNvPicPr>
          <p:nvPr/>
        </p:nvPicPr>
        <p:blipFill>
          <a:blip r:embed="rId2"/>
          <a:stretch>
            <a:fillRect/>
          </a:stretch>
        </p:blipFill>
        <p:spPr>
          <a:xfrm>
            <a:off x="457200" y="908720"/>
            <a:ext cx="7029450" cy="1266825"/>
          </a:xfrm>
          <a:prstGeom prst="rect">
            <a:avLst/>
          </a:prstGeom>
        </p:spPr>
      </p:pic>
    </p:spTree>
    <p:extLst>
      <p:ext uri="{BB962C8B-B14F-4D97-AF65-F5344CB8AC3E}">
        <p14:creationId xmlns:p14="http://schemas.microsoft.com/office/powerpoint/2010/main" val="555115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mapper</a:t>
            </a:r>
            <a:r>
              <a:rPr lang="zh-CN" altLang="en-US" dirty="0">
                <a:highlight>
                  <a:srgbClr val="00FF00"/>
                </a:highlight>
              </a:rPr>
              <a:t>逐个注册</a:t>
            </a:r>
            <a:r>
              <a:rPr lang="en-US" altLang="zh-CN" dirty="0">
                <a:highlight>
                  <a:srgbClr val="00FF00"/>
                </a:highlight>
              </a:rPr>
              <a:t>SQL</a:t>
            </a:r>
            <a:r>
              <a:rPr lang="zh-CN" altLang="en-US" dirty="0">
                <a:highlight>
                  <a:srgbClr val="00FF00"/>
                </a:highlight>
              </a:rPr>
              <a:t>映射文件</a:t>
            </a:r>
            <a:endParaRPr lang="en-US" altLang="zh-CN" dirty="0">
              <a:highlight>
                <a:srgbClr val="00FF00"/>
              </a:highlight>
            </a:endParaRPr>
          </a:p>
          <a:p>
            <a:endParaRPr lang="en-US" altLang="zh-CN" dirty="0"/>
          </a:p>
          <a:p>
            <a:endParaRPr lang="en-US" altLang="zh-CN" dirty="0"/>
          </a:p>
          <a:p>
            <a:endParaRPr lang="en-US" altLang="zh-CN" dirty="0"/>
          </a:p>
          <a:p>
            <a:r>
              <a:rPr lang="en-US" altLang="zh-CN" sz="1600" dirty="0" err="1">
                <a:highlight>
                  <a:srgbClr val="00FF00"/>
                </a:highlight>
              </a:rPr>
              <a:t>url</a:t>
            </a:r>
            <a:r>
              <a:rPr lang="zh-CN" altLang="en-US" sz="1600" dirty="0">
                <a:highlight>
                  <a:srgbClr val="00FF00"/>
                </a:highlight>
              </a:rPr>
              <a:t>：从磁盘或网络中引用</a:t>
            </a:r>
            <a:endParaRPr lang="en-US" altLang="zh-CN" sz="1600" dirty="0">
              <a:highlight>
                <a:srgbClr val="00FF00"/>
              </a:highlight>
            </a:endParaRPr>
          </a:p>
          <a:p>
            <a:r>
              <a:rPr lang="en-US" altLang="zh-CN" sz="1600" dirty="0">
                <a:highlight>
                  <a:srgbClr val="00FF00"/>
                </a:highlight>
              </a:rPr>
              <a:t>Resources</a:t>
            </a:r>
            <a:r>
              <a:rPr lang="zh-CN" altLang="en-US" sz="1600" dirty="0">
                <a:highlight>
                  <a:srgbClr val="00FF00"/>
                </a:highlight>
              </a:rPr>
              <a:t>：在类路径下找</a:t>
            </a:r>
            <a:r>
              <a:rPr lang="en-US" altLang="zh-CN" sz="1600" dirty="0" err="1">
                <a:highlight>
                  <a:srgbClr val="00FF00"/>
                </a:highlight>
              </a:rPr>
              <a:t>sql</a:t>
            </a:r>
            <a:r>
              <a:rPr lang="zh-CN" altLang="en-US" sz="1600" dirty="0">
                <a:highlight>
                  <a:srgbClr val="00FF00"/>
                </a:highlight>
              </a:rPr>
              <a:t>映射文件</a:t>
            </a:r>
            <a:endParaRPr lang="en-US" altLang="zh-CN" sz="1600" dirty="0">
              <a:highlight>
                <a:srgbClr val="00FF00"/>
              </a:highlight>
            </a:endParaRPr>
          </a:p>
          <a:p>
            <a:r>
              <a:rPr lang="en-US" altLang="zh-CN" sz="1600" dirty="0">
                <a:highlight>
                  <a:srgbClr val="00FF00"/>
                </a:highlight>
              </a:rPr>
              <a:t>Class:</a:t>
            </a:r>
            <a:r>
              <a:rPr lang="zh-CN" altLang="en-US" sz="1600" dirty="0">
                <a:highlight>
                  <a:srgbClr val="00FF00"/>
                </a:highlight>
              </a:rPr>
              <a:t>直接使用接口的全类名，如果使用</a:t>
            </a:r>
            <a:r>
              <a:rPr lang="en-US" altLang="zh-CN" sz="1600" dirty="0">
                <a:highlight>
                  <a:srgbClr val="00FF00"/>
                </a:highlight>
              </a:rPr>
              <a:t>xml</a:t>
            </a:r>
            <a:r>
              <a:rPr lang="zh-CN" altLang="en-US" sz="1600" dirty="0">
                <a:highlight>
                  <a:srgbClr val="00FF00"/>
                </a:highlight>
              </a:rPr>
              <a:t>配置，则</a:t>
            </a:r>
            <a:r>
              <a:rPr lang="en-US" altLang="zh-CN" sz="1600" dirty="0">
                <a:highlight>
                  <a:srgbClr val="00FF00"/>
                </a:highlight>
              </a:rPr>
              <a:t>xml</a:t>
            </a:r>
            <a:r>
              <a:rPr lang="zh-CN" altLang="en-US" sz="1600" dirty="0">
                <a:highlight>
                  <a:srgbClr val="00FF00"/>
                </a:highlight>
              </a:rPr>
              <a:t>文件需要与接口在同一个包下；</a:t>
            </a:r>
            <a:endParaRPr lang="en-US" altLang="zh-CN" sz="1600" dirty="0">
              <a:highlight>
                <a:srgbClr val="00FF00"/>
              </a:highlight>
            </a:endParaRPr>
          </a:p>
          <a:p>
            <a:r>
              <a:rPr lang="zh-CN" altLang="en-US" sz="1600" dirty="0">
                <a:highlight>
                  <a:srgbClr val="00FF00"/>
                </a:highlight>
              </a:rPr>
              <a:t>如果使用注解，则直接在接口上添加注解，但是这样的话</a:t>
            </a:r>
            <a:r>
              <a:rPr lang="en-US" altLang="zh-CN" sz="1600" dirty="0" err="1">
                <a:highlight>
                  <a:srgbClr val="00FF00"/>
                </a:highlight>
              </a:rPr>
              <a:t>sql</a:t>
            </a:r>
            <a:r>
              <a:rPr lang="zh-CN" altLang="en-US" sz="1600" dirty="0">
                <a:highlight>
                  <a:srgbClr val="00FF00"/>
                </a:highlight>
              </a:rPr>
              <a:t>语句就写入业务中了。</a:t>
            </a:r>
            <a:endParaRPr lang="en-US" altLang="zh-CN" sz="1600" dirty="0">
              <a:highlight>
                <a:srgbClr val="00FF00"/>
              </a:highlight>
            </a:endParaRPr>
          </a:p>
          <a:p>
            <a:r>
              <a:rPr lang="zh-CN" altLang="en-US" dirty="0"/>
              <a:t>或者使用</a:t>
            </a:r>
            <a:r>
              <a:rPr lang="zh-CN" altLang="en-US" dirty="0">
                <a:highlight>
                  <a:srgbClr val="00FF00"/>
                </a:highlight>
              </a:rPr>
              <a:t>批量注册</a:t>
            </a:r>
            <a:r>
              <a:rPr lang="zh-CN" altLang="en-US" dirty="0"/>
              <a:t>：</a:t>
            </a:r>
            <a:endParaRPr lang="en-US" altLang="zh-CN" dirty="0"/>
          </a:p>
          <a:p>
            <a:pPr lvl="2"/>
            <a:r>
              <a:rPr lang="zh-CN" altLang="en-US" sz="1800" dirty="0"/>
              <a:t>这种方式</a:t>
            </a:r>
            <a:r>
              <a:rPr lang="zh-CN" altLang="en-US" sz="1800" dirty="0">
                <a:highlight>
                  <a:srgbClr val="00FF00"/>
                </a:highlight>
              </a:rPr>
              <a:t>要求</a:t>
            </a:r>
            <a:r>
              <a:rPr lang="en-US" altLang="zh-CN" sz="1800" dirty="0">
                <a:highlight>
                  <a:srgbClr val="00FF00"/>
                </a:highlight>
              </a:rPr>
              <a:t>SQL</a:t>
            </a:r>
            <a:r>
              <a:rPr lang="zh-CN" altLang="en-US" sz="1800" dirty="0">
                <a:highlight>
                  <a:srgbClr val="00FF00"/>
                </a:highlight>
              </a:rPr>
              <a:t>映射文件名必须和接口名相同并且在同一目录下</a:t>
            </a:r>
          </a:p>
          <a:p>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755576" y="2564904"/>
            <a:ext cx="7056784" cy="1385058"/>
          </a:xfrm>
          <a:prstGeom prst="rect">
            <a:avLst/>
          </a:prstGeom>
        </p:spPr>
      </p:pic>
      <p:pic>
        <p:nvPicPr>
          <p:cNvPr id="7" name="图片 6"/>
          <p:cNvPicPr>
            <a:picLocks noChangeAspect="1"/>
          </p:cNvPicPr>
          <p:nvPr/>
        </p:nvPicPr>
        <p:blipFill>
          <a:blip r:embed="rId3"/>
          <a:stretch>
            <a:fillRect/>
          </a:stretch>
        </p:blipFill>
        <p:spPr>
          <a:xfrm>
            <a:off x="611560" y="1043762"/>
            <a:ext cx="5191125" cy="904875"/>
          </a:xfrm>
          <a:prstGeom prst="rect">
            <a:avLst/>
          </a:prstGeom>
        </p:spPr>
      </p:pic>
      <p:sp>
        <p:nvSpPr>
          <p:cNvPr id="6" name="标题 1"/>
          <p:cNvSpPr txBox="1">
            <a:spLocks/>
          </p:cNvSpPr>
          <p:nvPr/>
        </p:nvSpPr>
        <p:spPr>
          <a:xfrm>
            <a:off x="457200" y="7143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Arial Unicode MS" pitchFamily="34" charset="-122"/>
                <a:ea typeface="Arial Unicode MS" pitchFamily="34" charset="-122"/>
                <a:cs typeface="Arial Unicode MS" pitchFamily="34" charset="-122"/>
              </a:defRPr>
            </a:lvl1pPr>
          </a:lstStyle>
          <a:p>
            <a:r>
              <a:rPr lang="en-US" altLang="zh-CN"/>
              <a:t>mapper</a:t>
            </a:r>
            <a:r>
              <a:rPr lang="zh-CN" altLang="en-US"/>
              <a:t>映射</a:t>
            </a:r>
          </a:p>
        </p:txBody>
      </p:sp>
    </p:spTree>
    <p:extLst>
      <p:ext uri="{BB962C8B-B14F-4D97-AF65-F5344CB8AC3E}">
        <p14:creationId xmlns:p14="http://schemas.microsoft.com/office/powerpoint/2010/main" val="1195203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a:highlight>
                  <a:srgbClr val="00FF00"/>
                </a:highlight>
              </a:rPr>
              <a:t>映射文件指导着</a:t>
            </a:r>
            <a:r>
              <a:rPr lang="en-US" altLang="zh-CN" dirty="0" err="1">
                <a:highlight>
                  <a:srgbClr val="00FF00"/>
                </a:highlight>
              </a:rPr>
              <a:t>MyBatis</a:t>
            </a:r>
            <a:r>
              <a:rPr lang="zh-CN" altLang="en-US" dirty="0">
                <a:highlight>
                  <a:srgbClr val="00FF00"/>
                </a:highlight>
              </a:rPr>
              <a:t>如何进行数据库增删改查</a:t>
            </a:r>
            <a:r>
              <a:rPr lang="zh-CN" altLang="en-US" dirty="0"/>
              <a:t>，有着非常重要的意义；</a:t>
            </a:r>
            <a:endParaRPr lang="en-US" altLang="zh-CN" dirty="0"/>
          </a:p>
          <a:p>
            <a:endParaRPr lang="zh-CN" altLang="en-US" dirty="0"/>
          </a:p>
          <a:p>
            <a:pPr marL="400050" lvl="1" indent="0" eaLnBrk="0" fontAlgn="base" hangingPunct="0">
              <a:spcBef>
                <a:spcPct val="0"/>
              </a:spcBef>
              <a:spcAft>
                <a:spcPct val="0"/>
              </a:spcAft>
              <a:buFontTx/>
              <a:buChar char="•"/>
            </a:pPr>
            <a:r>
              <a:rPr lang="en-US" altLang="zh-CN" dirty="0">
                <a:solidFill>
                  <a:srgbClr val="0000FF"/>
                </a:solidFill>
              </a:rPr>
              <a:t>c</a:t>
            </a:r>
            <a:r>
              <a:rPr lang="zh-CN" altLang="zh-CN" dirty="0">
                <a:solidFill>
                  <a:srgbClr val="0000FF"/>
                </a:solidFill>
              </a:rPr>
              <a:t>ache </a:t>
            </a:r>
            <a:r>
              <a:rPr lang="zh-CN" altLang="zh-CN" dirty="0"/>
              <a:t>–命名空间的</a:t>
            </a:r>
            <a:r>
              <a:rPr lang="zh-CN" altLang="en-US" dirty="0"/>
              <a:t>二级缓存配置</a:t>
            </a:r>
            <a:endParaRPr lang="zh-CN" altLang="zh-CN" dirty="0"/>
          </a:p>
          <a:p>
            <a:pPr marL="400050" lvl="1" indent="0" eaLnBrk="0" fontAlgn="base" hangingPunct="0">
              <a:spcBef>
                <a:spcPct val="0"/>
              </a:spcBef>
              <a:spcAft>
                <a:spcPct val="0"/>
              </a:spcAft>
              <a:buFontTx/>
              <a:buChar char="•"/>
            </a:pPr>
            <a:r>
              <a:rPr lang="zh-CN" altLang="zh-CN" dirty="0">
                <a:solidFill>
                  <a:srgbClr val="0000FF"/>
                </a:solidFill>
              </a:rPr>
              <a:t>cache-ref </a:t>
            </a:r>
            <a:r>
              <a:rPr lang="zh-CN" altLang="zh-CN" dirty="0"/>
              <a:t>– 其他命名空间缓存配置的引用。 </a:t>
            </a:r>
          </a:p>
          <a:p>
            <a:pPr marL="400050" lvl="1" indent="0" eaLnBrk="0" fontAlgn="base" hangingPunct="0">
              <a:spcBef>
                <a:spcPct val="0"/>
              </a:spcBef>
              <a:spcAft>
                <a:spcPct val="0"/>
              </a:spcAft>
              <a:buFontTx/>
              <a:buChar char="•"/>
            </a:pPr>
            <a:r>
              <a:rPr lang="zh-CN" altLang="zh-CN" dirty="0">
                <a:solidFill>
                  <a:srgbClr val="FF0000"/>
                </a:solidFill>
              </a:rPr>
              <a:t>resultMap</a:t>
            </a:r>
            <a:r>
              <a:rPr lang="zh-CN" altLang="zh-CN" dirty="0"/>
              <a:t> – </a:t>
            </a:r>
            <a:r>
              <a:rPr lang="zh-CN" altLang="en-US" dirty="0"/>
              <a:t>自定义结果集映射</a:t>
            </a:r>
            <a:endParaRPr lang="zh-CN" altLang="zh-CN" dirty="0"/>
          </a:p>
          <a:p>
            <a:pPr marL="400050" lvl="1" indent="0" eaLnBrk="0" fontAlgn="base" hangingPunct="0">
              <a:spcBef>
                <a:spcPct val="0"/>
              </a:spcBef>
              <a:spcAft>
                <a:spcPct val="0"/>
              </a:spcAft>
              <a:buFontTx/>
              <a:buChar char="•"/>
            </a:pPr>
            <a:r>
              <a:rPr lang="zh-CN" altLang="zh-CN" dirty="0"/>
              <a:t>parameterMap – 已废弃！老式风格的参数映射</a:t>
            </a:r>
            <a:endParaRPr lang="en-US" altLang="zh-CN" dirty="0"/>
          </a:p>
          <a:p>
            <a:pPr marL="400050" lvl="1" indent="0" eaLnBrk="0" fontAlgn="base" hangingPunct="0">
              <a:spcBef>
                <a:spcPct val="0"/>
              </a:spcBef>
              <a:spcAft>
                <a:spcPct val="0"/>
              </a:spcAft>
              <a:buFontTx/>
              <a:buChar char="•"/>
            </a:pPr>
            <a:r>
              <a:rPr lang="zh-CN" altLang="zh-CN" dirty="0">
                <a:solidFill>
                  <a:srgbClr val="FF0000"/>
                </a:solidFill>
              </a:rPr>
              <a:t>sql </a:t>
            </a:r>
            <a:r>
              <a:rPr lang="zh-CN" altLang="zh-CN" dirty="0"/>
              <a:t>–</a:t>
            </a:r>
            <a:r>
              <a:rPr lang="zh-CN" altLang="en-US" dirty="0"/>
              <a:t>抽取</a:t>
            </a:r>
            <a:r>
              <a:rPr lang="zh-CN" altLang="zh-CN" dirty="0"/>
              <a:t>可重用语句块。 </a:t>
            </a:r>
          </a:p>
          <a:p>
            <a:pPr marL="400050" lvl="1" indent="0" eaLnBrk="0" fontAlgn="base" hangingPunct="0">
              <a:spcBef>
                <a:spcPct val="0"/>
              </a:spcBef>
              <a:spcAft>
                <a:spcPct val="0"/>
              </a:spcAft>
              <a:buFontTx/>
              <a:buChar char="•"/>
            </a:pPr>
            <a:r>
              <a:rPr lang="zh-CN" altLang="zh-CN" dirty="0">
                <a:solidFill>
                  <a:srgbClr val="FF0000"/>
                </a:solidFill>
              </a:rPr>
              <a:t>insert </a:t>
            </a:r>
            <a:r>
              <a:rPr lang="zh-CN" altLang="zh-CN" dirty="0"/>
              <a:t>– 映射插入语句 </a:t>
            </a:r>
          </a:p>
          <a:p>
            <a:pPr marL="400050" lvl="1" indent="0" eaLnBrk="0" fontAlgn="base" hangingPunct="0">
              <a:spcBef>
                <a:spcPct val="0"/>
              </a:spcBef>
              <a:spcAft>
                <a:spcPct val="0"/>
              </a:spcAft>
              <a:buFontTx/>
              <a:buChar char="•"/>
            </a:pPr>
            <a:r>
              <a:rPr lang="zh-CN" altLang="zh-CN" dirty="0">
                <a:solidFill>
                  <a:srgbClr val="FF0000"/>
                </a:solidFill>
              </a:rPr>
              <a:t>update </a:t>
            </a:r>
            <a:r>
              <a:rPr lang="zh-CN" altLang="zh-CN" dirty="0"/>
              <a:t>– 映射更新语句 </a:t>
            </a:r>
          </a:p>
          <a:p>
            <a:pPr marL="400050" lvl="1" indent="0" eaLnBrk="0" fontAlgn="base" hangingPunct="0">
              <a:spcBef>
                <a:spcPct val="0"/>
              </a:spcBef>
              <a:spcAft>
                <a:spcPct val="0"/>
              </a:spcAft>
              <a:buFontTx/>
              <a:buChar char="•"/>
            </a:pPr>
            <a:r>
              <a:rPr lang="zh-CN" altLang="zh-CN" dirty="0">
                <a:solidFill>
                  <a:srgbClr val="FF0000"/>
                </a:solidFill>
              </a:rPr>
              <a:t>delete </a:t>
            </a:r>
            <a:r>
              <a:rPr lang="zh-CN" altLang="zh-CN" dirty="0"/>
              <a:t>– 映射删除语句 </a:t>
            </a:r>
          </a:p>
          <a:p>
            <a:pPr marL="400050" lvl="1" indent="0" eaLnBrk="0" fontAlgn="base" hangingPunct="0">
              <a:spcBef>
                <a:spcPct val="0"/>
              </a:spcBef>
              <a:spcAft>
                <a:spcPct val="0"/>
              </a:spcAft>
              <a:buFontTx/>
              <a:buChar char="•"/>
            </a:pPr>
            <a:r>
              <a:rPr lang="zh-CN" altLang="zh-CN" dirty="0">
                <a:solidFill>
                  <a:srgbClr val="FF0000"/>
                </a:solidFill>
              </a:rPr>
              <a:t>select </a:t>
            </a:r>
            <a:r>
              <a:rPr lang="zh-CN" altLang="zh-CN" dirty="0"/>
              <a:t>– 映射查询语句 </a:t>
            </a:r>
          </a:p>
          <a:p>
            <a:endParaRPr lang="zh-CN" altLang="en-US" dirty="0"/>
          </a:p>
        </p:txBody>
      </p:sp>
      <p:sp>
        <p:nvSpPr>
          <p:cNvPr id="4" name="标题 3"/>
          <p:cNvSpPr txBox="1">
            <a:spLocks noGrp="1"/>
          </p:cNvSpPr>
          <p:nvPr>
            <p:ph type="title"/>
          </p:nvPr>
        </p:nvSpPr>
        <p:spPr>
          <a:xfrm>
            <a:off x="457200" y="993468"/>
            <a:ext cx="8229600" cy="584775"/>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sz="3200"/>
              <a:t>四、</a:t>
            </a:r>
            <a:r>
              <a:rPr lang="en-US" altLang="zh-CN" sz="3200"/>
              <a:t>MyBatis-</a:t>
            </a:r>
            <a:r>
              <a:rPr lang="zh-CN" altLang="en-US" sz="3200"/>
              <a:t>映射文件</a:t>
            </a:r>
          </a:p>
        </p:txBody>
      </p:sp>
    </p:spTree>
    <p:extLst>
      <p:ext uri="{BB962C8B-B14F-4D97-AF65-F5344CB8AC3E}">
        <p14:creationId xmlns:p14="http://schemas.microsoft.com/office/powerpoint/2010/main" val="765633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32856"/>
            <a:ext cx="8229600" cy="4176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a:xfrm>
            <a:off x="457200" y="7143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Arial Unicode MS" pitchFamily="34" charset="-122"/>
                <a:ea typeface="Arial Unicode MS" pitchFamily="34" charset="-122"/>
                <a:cs typeface="Arial Unicode MS" pitchFamily="34" charset="-122"/>
              </a:defRPr>
            </a:lvl1pPr>
          </a:lstStyle>
          <a:p>
            <a:r>
              <a:rPr lang="en-US" altLang="zh-CN" b="1"/>
              <a:t>insert</a:t>
            </a:r>
            <a:r>
              <a:rPr lang="zh-CN" altLang="en-US" b="1"/>
              <a:t>、</a:t>
            </a:r>
            <a:r>
              <a:rPr lang="en-US" altLang="zh-CN" b="1"/>
              <a:t>update</a:t>
            </a:r>
            <a:r>
              <a:rPr lang="zh-CN" altLang="en-US" b="1"/>
              <a:t>、</a:t>
            </a:r>
            <a:r>
              <a:rPr lang="en-US" altLang="zh-CN" b="1"/>
              <a:t>delete</a:t>
            </a:r>
            <a:r>
              <a:rPr lang="zh-CN" altLang="en-US" b="1"/>
              <a:t>元素</a:t>
            </a:r>
            <a:endParaRPr lang="zh-CN" altLang="en-US"/>
          </a:p>
        </p:txBody>
      </p:sp>
    </p:spTree>
    <p:extLst>
      <p:ext uri="{BB962C8B-B14F-4D97-AF65-F5344CB8AC3E}">
        <p14:creationId xmlns:p14="http://schemas.microsoft.com/office/powerpoint/2010/main" val="1025172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主键生成方式</a:t>
            </a:r>
            <a:endParaRPr lang="zh-CN" altLang="en-US" dirty="0"/>
          </a:p>
        </p:txBody>
      </p:sp>
      <p:sp>
        <p:nvSpPr>
          <p:cNvPr id="3" name="内容占位符 2"/>
          <p:cNvSpPr>
            <a:spLocks noGrp="1"/>
          </p:cNvSpPr>
          <p:nvPr>
            <p:ph idx="1"/>
          </p:nvPr>
        </p:nvSpPr>
        <p:spPr/>
        <p:txBody>
          <a:bodyPr/>
          <a:lstStyle/>
          <a:p>
            <a:r>
              <a:rPr lang="zh-CN" altLang="en-US" dirty="0"/>
              <a:t>若数据库</a:t>
            </a:r>
            <a:r>
              <a:rPr lang="zh-CN" altLang="en-US" b="1" dirty="0">
                <a:solidFill>
                  <a:srgbClr val="0000FF"/>
                </a:solidFill>
                <a:highlight>
                  <a:srgbClr val="00FF00"/>
                </a:highlight>
              </a:rPr>
              <a:t>支持自动生成主键</a:t>
            </a:r>
            <a:r>
              <a:rPr lang="zh-CN" altLang="en-US" dirty="0">
                <a:highlight>
                  <a:srgbClr val="00FF00"/>
                </a:highlight>
              </a:rPr>
              <a:t>的字段</a:t>
            </a:r>
            <a:r>
              <a:rPr lang="zh-CN" altLang="en-US" dirty="0"/>
              <a:t>（比如 </a:t>
            </a:r>
            <a:r>
              <a:rPr lang="en-US" altLang="zh-CN" dirty="0"/>
              <a:t>MySQL </a:t>
            </a:r>
            <a:r>
              <a:rPr lang="zh-CN" altLang="en-US" dirty="0"/>
              <a:t>和 </a:t>
            </a:r>
            <a:r>
              <a:rPr lang="en-US" altLang="zh-CN" dirty="0"/>
              <a:t>SQL Server</a:t>
            </a:r>
            <a:r>
              <a:rPr lang="zh-CN" altLang="en-US" dirty="0"/>
              <a:t>），则可以设置 </a:t>
            </a:r>
            <a:r>
              <a:rPr lang="en-US" altLang="zh-CN" b="1" dirty="0" err="1">
                <a:solidFill>
                  <a:srgbClr val="FF0000"/>
                </a:solidFill>
              </a:rPr>
              <a:t>useGeneratedKeys</a:t>
            </a:r>
            <a:r>
              <a:rPr lang="en-US" altLang="zh-CN" b="1" dirty="0">
                <a:solidFill>
                  <a:srgbClr val="FF0000"/>
                </a:solidFill>
              </a:rPr>
              <a:t>=”true”</a:t>
            </a:r>
            <a:r>
              <a:rPr lang="zh-CN" altLang="en-US" dirty="0"/>
              <a:t>，</a:t>
            </a:r>
            <a:r>
              <a:rPr lang="zh-CN" altLang="en-US" dirty="0">
                <a:highlight>
                  <a:srgbClr val="00FF00"/>
                </a:highlight>
              </a:rPr>
              <a:t>然后再把 </a:t>
            </a:r>
            <a:r>
              <a:rPr lang="en-US" altLang="zh-CN" b="1" dirty="0" err="1">
                <a:solidFill>
                  <a:srgbClr val="FF0000"/>
                </a:solidFill>
                <a:highlight>
                  <a:srgbClr val="00FF00"/>
                </a:highlight>
              </a:rPr>
              <a:t>keyProperty</a:t>
            </a:r>
            <a:r>
              <a:rPr lang="en-US" altLang="zh-CN" dirty="0">
                <a:solidFill>
                  <a:srgbClr val="FF0000"/>
                </a:solidFill>
                <a:highlight>
                  <a:srgbClr val="00FF00"/>
                </a:highlight>
              </a:rPr>
              <a:t> </a:t>
            </a:r>
            <a:r>
              <a:rPr lang="zh-CN" altLang="en-US" dirty="0">
                <a:highlight>
                  <a:srgbClr val="00FF00"/>
                </a:highlight>
              </a:rPr>
              <a:t>设置到目标属性上</a:t>
            </a:r>
            <a:r>
              <a:rPr lang="zh-CN" altLang="en-US" dirty="0"/>
              <a:t>。</a:t>
            </a:r>
            <a:endParaRPr lang="en-US" altLang="zh-CN" dirty="0"/>
          </a:p>
          <a:p>
            <a:endParaRPr lang="en-US" altLang="zh-CN"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581128"/>
            <a:ext cx="6944234"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614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主键生成方式</a:t>
            </a:r>
            <a:endParaRPr lang="zh-CN" altLang="en-US"/>
          </a:p>
        </p:txBody>
      </p:sp>
      <p:sp>
        <p:nvSpPr>
          <p:cNvPr id="3" name="内容占位符 2"/>
          <p:cNvSpPr>
            <a:spLocks noGrp="1"/>
          </p:cNvSpPr>
          <p:nvPr>
            <p:ph idx="1"/>
          </p:nvPr>
        </p:nvSpPr>
        <p:spPr/>
        <p:txBody>
          <a:bodyPr/>
          <a:lstStyle/>
          <a:p>
            <a:r>
              <a:rPr lang="zh-CN" altLang="en-US"/>
              <a:t>而对于不支持自增型主键的数据库（例如 </a:t>
            </a:r>
            <a:r>
              <a:rPr lang="en-US" altLang="zh-CN"/>
              <a:t>Oracle</a:t>
            </a:r>
            <a:r>
              <a:rPr lang="zh-CN" altLang="en-US"/>
              <a:t>），则可以使用 </a:t>
            </a:r>
            <a:r>
              <a:rPr lang="en-US" altLang="zh-CN" b="1">
                <a:solidFill>
                  <a:srgbClr val="FF0000"/>
                </a:solidFill>
              </a:rPr>
              <a:t>selectKey</a:t>
            </a:r>
            <a:r>
              <a:rPr lang="en-US" altLang="zh-CN"/>
              <a:t> </a:t>
            </a:r>
            <a:r>
              <a:rPr lang="zh-CN" altLang="en-US"/>
              <a:t>子元素：</a:t>
            </a:r>
            <a:r>
              <a:rPr lang="en-US" altLang="zh-CN" b="1">
                <a:solidFill>
                  <a:srgbClr val="FF0000"/>
                </a:solidFill>
              </a:rPr>
              <a:t>selectKey  </a:t>
            </a:r>
            <a:r>
              <a:rPr lang="zh-CN" altLang="en-US" b="1">
                <a:solidFill>
                  <a:srgbClr val="FF0000"/>
                </a:solidFill>
              </a:rPr>
              <a:t>元素将会首先运行</a:t>
            </a:r>
            <a:r>
              <a:rPr lang="zh-CN" altLang="en-US"/>
              <a:t>，</a:t>
            </a:r>
            <a:r>
              <a:rPr lang="en-US" altLang="zh-CN" b="1">
                <a:solidFill>
                  <a:srgbClr val="FF0000"/>
                </a:solidFill>
              </a:rPr>
              <a:t>id  </a:t>
            </a:r>
            <a:r>
              <a:rPr lang="zh-CN" altLang="en-US" b="1">
                <a:solidFill>
                  <a:srgbClr val="FF0000"/>
                </a:solidFill>
              </a:rPr>
              <a:t>会被设置</a:t>
            </a:r>
            <a:r>
              <a:rPr lang="zh-CN" altLang="en-US"/>
              <a:t>，</a:t>
            </a:r>
            <a:r>
              <a:rPr lang="zh-CN" altLang="en-US" b="1">
                <a:solidFill>
                  <a:srgbClr val="FF0000"/>
                </a:solidFill>
              </a:rPr>
              <a:t>然后插入语句会被调用</a:t>
            </a:r>
          </a:p>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78" y="4005064"/>
            <a:ext cx="8867444" cy="2419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038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selectKey </a:t>
            </a:r>
            <a:endParaRPr lang="zh-CN" alt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857356"/>
            <a:ext cx="8686800" cy="2877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404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a:t>参数（</a:t>
            </a:r>
            <a:r>
              <a:rPr lang="en-US" altLang="zh-CN" b="1"/>
              <a:t>Parameters</a:t>
            </a:r>
            <a:r>
              <a:rPr lang="zh-CN" altLang="en-US" b="1"/>
              <a:t>）传递</a:t>
            </a:r>
            <a:endParaRPr lang="zh-CN" altLang="en-US"/>
          </a:p>
        </p:txBody>
      </p:sp>
      <p:sp>
        <p:nvSpPr>
          <p:cNvPr id="3" name="内容占位符 2"/>
          <p:cNvSpPr>
            <a:spLocks noGrp="1"/>
          </p:cNvSpPr>
          <p:nvPr>
            <p:ph idx="1"/>
          </p:nvPr>
        </p:nvSpPr>
        <p:spPr>
          <a:xfrm>
            <a:off x="457200" y="2039918"/>
            <a:ext cx="8435280" cy="4525963"/>
          </a:xfrm>
        </p:spPr>
        <p:txBody>
          <a:bodyPr>
            <a:normAutofit fontScale="92500" lnSpcReduction="20000"/>
          </a:bodyPr>
          <a:lstStyle/>
          <a:p>
            <a:r>
              <a:rPr lang="zh-CN" altLang="en-US" dirty="0">
                <a:solidFill>
                  <a:srgbClr val="FF0000"/>
                </a:solidFill>
              </a:rPr>
              <a:t>单个参数</a:t>
            </a:r>
            <a:endParaRPr lang="en-US" altLang="zh-CN" dirty="0">
              <a:solidFill>
                <a:srgbClr val="FF0000"/>
              </a:solidFill>
            </a:endParaRPr>
          </a:p>
          <a:p>
            <a:pPr lvl="1"/>
            <a:r>
              <a:rPr lang="zh-CN" altLang="en-US" dirty="0"/>
              <a:t>可以接受基本类型，对象类型，集合类型的值。这种情况</a:t>
            </a:r>
            <a:r>
              <a:rPr lang="en-US" altLang="zh-CN" dirty="0" err="1"/>
              <a:t>MyBatis</a:t>
            </a:r>
            <a:r>
              <a:rPr lang="zh-CN" altLang="en-US" dirty="0"/>
              <a:t>可直接使用这个参数，不需要经过任何处理。</a:t>
            </a:r>
            <a:endParaRPr lang="en-US" altLang="zh-CN" dirty="0"/>
          </a:p>
          <a:p>
            <a:r>
              <a:rPr lang="zh-CN" altLang="en-US" dirty="0">
                <a:solidFill>
                  <a:srgbClr val="0000FF"/>
                </a:solidFill>
              </a:rPr>
              <a:t>多个参数</a:t>
            </a:r>
            <a:endParaRPr lang="en-US" altLang="zh-CN" dirty="0">
              <a:solidFill>
                <a:srgbClr val="0000FF"/>
              </a:solidFill>
            </a:endParaRPr>
          </a:p>
          <a:p>
            <a:pPr lvl="1"/>
            <a:r>
              <a:rPr lang="zh-CN" altLang="en-US" dirty="0">
                <a:highlight>
                  <a:srgbClr val="00FF00"/>
                </a:highlight>
              </a:rPr>
              <a:t>任意多个参数，都会被</a:t>
            </a:r>
            <a:r>
              <a:rPr lang="en-US" altLang="zh-CN" dirty="0" err="1">
                <a:highlight>
                  <a:srgbClr val="00FF00"/>
                </a:highlight>
              </a:rPr>
              <a:t>MyBatis</a:t>
            </a:r>
            <a:r>
              <a:rPr lang="zh-CN" altLang="en-US" dirty="0">
                <a:highlight>
                  <a:srgbClr val="00FF00"/>
                </a:highlight>
              </a:rPr>
              <a:t>重新包装成一个</a:t>
            </a:r>
            <a:r>
              <a:rPr lang="en-US" altLang="zh-CN" dirty="0">
                <a:highlight>
                  <a:srgbClr val="00FF00"/>
                </a:highlight>
              </a:rPr>
              <a:t>Map</a:t>
            </a:r>
            <a:r>
              <a:rPr lang="zh-CN" altLang="en-US" dirty="0">
                <a:highlight>
                  <a:srgbClr val="00FF00"/>
                </a:highlight>
              </a:rPr>
              <a:t>传入。</a:t>
            </a:r>
            <a:r>
              <a:rPr lang="en-US" altLang="zh-CN" dirty="0"/>
              <a:t>Map</a:t>
            </a:r>
            <a:r>
              <a:rPr lang="zh-CN" altLang="en-US" dirty="0"/>
              <a:t>的</a:t>
            </a:r>
            <a:r>
              <a:rPr lang="en-US" altLang="zh-CN" dirty="0"/>
              <a:t>key</a:t>
            </a:r>
            <a:r>
              <a:rPr lang="zh-CN" altLang="en-US" dirty="0"/>
              <a:t>是</a:t>
            </a:r>
            <a:r>
              <a:rPr lang="en-US" altLang="zh-CN" dirty="0"/>
              <a:t>param1</a:t>
            </a:r>
            <a:r>
              <a:rPr lang="zh-CN" altLang="en-US" dirty="0"/>
              <a:t>，</a:t>
            </a:r>
            <a:r>
              <a:rPr lang="en-US" altLang="zh-CN" dirty="0"/>
              <a:t>param2</a:t>
            </a:r>
            <a:r>
              <a:rPr lang="zh-CN" altLang="en-US" dirty="0"/>
              <a:t>，</a:t>
            </a:r>
            <a:r>
              <a:rPr lang="en-US" altLang="zh-CN" dirty="0"/>
              <a:t>0</a:t>
            </a:r>
            <a:r>
              <a:rPr lang="zh-CN" altLang="en-US" dirty="0"/>
              <a:t>，</a:t>
            </a:r>
            <a:r>
              <a:rPr lang="en-US" altLang="zh-CN" dirty="0"/>
              <a:t>1…</a:t>
            </a:r>
            <a:r>
              <a:rPr lang="zh-CN" altLang="en-US" dirty="0"/>
              <a:t>，值就是参数的值。</a:t>
            </a:r>
            <a:endParaRPr lang="en-US" altLang="zh-CN" dirty="0"/>
          </a:p>
          <a:p>
            <a:r>
              <a:rPr lang="zh-CN" altLang="en-US" dirty="0">
                <a:solidFill>
                  <a:srgbClr val="FF0000"/>
                </a:solidFill>
              </a:rPr>
              <a:t>命名参数</a:t>
            </a:r>
            <a:endParaRPr lang="en-US" altLang="zh-CN" dirty="0">
              <a:solidFill>
                <a:srgbClr val="FF0000"/>
              </a:solidFill>
            </a:endParaRPr>
          </a:p>
          <a:p>
            <a:pPr lvl="1"/>
            <a:r>
              <a:rPr lang="zh-CN" altLang="en-US" dirty="0">
                <a:highlight>
                  <a:srgbClr val="00FF00"/>
                </a:highlight>
              </a:rPr>
              <a:t>为参数使用</a:t>
            </a:r>
            <a:r>
              <a:rPr lang="en-US" altLang="zh-CN" dirty="0">
                <a:highlight>
                  <a:srgbClr val="00FF00"/>
                </a:highlight>
              </a:rPr>
              <a:t>@Param</a:t>
            </a:r>
            <a:r>
              <a:rPr lang="zh-CN" altLang="en-US" dirty="0">
                <a:highlight>
                  <a:srgbClr val="00FF00"/>
                </a:highlight>
              </a:rPr>
              <a:t>起一个名字，</a:t>
            </a:r>
            <a:r>
              <a:rPr lang="en-US" altLang="zh-CN" dirty="0" err="1">
                <a:highlight>
                  <a:srgbClr val="00FF00"/>
                </a:highlight>
              </a:rPr>
              <a:t>MyBatis</a:t>
            </a:r>
            <a:r>
              <a:rPr lang="zh-CN" altLang="en-US" dirty="0">
                <a:highlight>
                  <a:srgbClr val="00FF00"/>
                </a:highlight>
              </a:rPr>
              <a:t>就会将这些参数封装进</a:t>
            </a:r>
            <a:r>
              <a:rPr lang="en-US" altLang="zh-CN" dirty="0">
                <a:highlight>
                  <a:srgbClr val="00FF00"/>
                </a:highlight>
              </a:rPr>
              <a:t>map</a:t>
            </a:r>
            <a:r>
              <a:rPr lang="zh-CN" altLang="en-US" dirty="0">
                <a:highlight>
                  <a:srgbClr val="00FF00"/>
                </a:highlight>
              </a:rPr>
              <a:t>中，</a:t>
            </a:r>
            <a:r>
              <a:rPr lang="en-US" altLang="zh-CN" dirty="0">
                <a:highlight>
                  <a:srgbClr val="00FF00"/>
                </a:highlight>
              </a:rPr>
              <a:t>key</a:t>
            </a:r>
            <a:r>
              <a:rPr lang="zh-CN" altLang="en-US" dirty="0">
                <a:highlight>
                  <a:srgbClr val="00FF00"/>
                </a:highlight>
              </a:rPr>
              <a:t>就是我们自己指定的名字</a:t>
            </a:r>
            <a:endParaRPr lang="en-US" altLang="zh-CN" dirty="0">
              <a:highlight>
                <a:srgbClr val="00FF00"/>
              </a:highlight>
            </a:endParaRPr>
          </a:p>
          <a:p>
            <a:r>
              <a:rPr lang="en-US" altLang="zh-CN" dirty="0">
                <a:solidFill>
                  <a:srgbClr val="FF0000"/>
                </a:solidFill>
              </a:rPr>
              <a:t>POJO</a:t>
            </a:r>
          </a:p>
          <a:p>
            <a:pPr lvl="1"/>
            <a:r>
              <a:rPr lang="zh-CN" altLang="en-US" dirty="0"/>
              <a:t>当这些参数属于我们业务</a:t>
            </a:r>
            <a:r>
              <a:rPr lang="en-US" altLang="zh-CN" dirty="0"/>
              <a:t>POJO</a:t>
            </a:r>
            <a:r>
              <a:rPr lang="zh-CN" altLang="en-US" dirty="0"/>
              <a:t>时，我们</a:t>
            </a:r>
            <a:r>
              <a:rPr lang="zh-CN" altLang="en-US" dirty="0">
                <a:highlight>
                  <a:srgbClr val="00FF00"/>
                </a:highlight>
              </a:rPr>
              <a:t>直接传递</a:t>
            </a:r>
            <a:r>
              <a:rPr lang="en-US" altLang="zh-CN" dirty="0">
                <a:highlight>
                  <a:srgbClr val="00FF00"/>
                </a:highlight>
              </a:rPr>
              <a:t>POJO</a:t>
            </a:r>
          </a:p>
          <a:p>
            <a:r>
              <a:rPr lang="en-US" altLang="zh-CN" dirty="0">
                <a:solidFill>
                  <a:srgbClr val="FF0000"/>
                </a:solidFill>
              </a:rPr>
              <a:t>Map</a:t>
            </a:r>
          </a:p>
          <a:p>
            <a:pPr lvl="1"/>
            <a:r>
              <a:rPr lang="zh-CN" altLang="en-US" dirty="0"/>
              <a:t>我们也可以封装多个参数为</a:t>
            </a:r>
            <a:r>
              <a:rPr lang="en-US" altLang="zh-CN" dirty="0"/>
              <a:t>map</a:t>
            </a:r>
            <a:r>
              <a:rPr lang="zh-CN" altLang="en-US" dirty="0"/>
              <a:t>，直接传递</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8290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MyBatis</a:t>
            </a:r>
            <a:r>
              <a:rPr lang="zh-CN" altLang="en-US"/>
              <a:t>历史</a:t>
            </a:r>
          </a:p>
        </p:txBody>
      </p:sp>
      <p:sp>
        <p:nvSpPr>
          <p:cNvPr id="3" name="内容占位符 2"/>
          <p:cNvSpPr>
            <a:spLocks noGrp="1"/>
          </p:cNvSpPr>
          <p:nvPr>
            <p:ph idx="1"/>
          </p:nvPr>
        </p:nvSpPr>
        <p:spPr>
          <a:xfrm>
            <a:off x="446856" y="2039918"/>
            <a:ext cx="8229600" cy="4525963"/>
          </a:xfrm>
        </p:spPr>
        <p:txBody>
          <a:bodyPr>
            <a:normAutofit lnSpcReduction="10000"/>
          </a:bodyPr>
          <a:lstStyle/>
          <a:p>
            <a:r>
              <a:rPr lang="zh-CN" altLang="en-US" dirty="0">
                <a:solidFill>
                  <a:srgbClr val="000000"/>
                </a:solidFill>
              </a:rPr>
              <a:t>原是</a:t>
            </a:r>
            <a:r>
              <a:rPr lang="en-US" altLang="zh-CN" dirty="0">
                <a:solidFill>
                  <a:srgbClr val="000000"/>
                </a:solidFill>
              </a:rPr>
              <a:t>Apache</a:t>
            </a:r>
            <a:r>
              <a:rPr lang="zh-CN" altLang="en-US" dirty="0">
                <a:solidFill>
                  <a:srgbClr val="000000"/>
                </a:solidFill>
              </a:rPr>
              <a:t>的一个</a:t>
            </a:r>
            <a:r>
              <a:rPr lang="zh-CN" altLang="en-US" dirty="0">
                <a:solidFill>
                  <a:srgbClr val="000000"/>
                </a:solidFill>
                <a:highlight>
                  <a:srgbClr val="00FF00"/>
                </a:highlight>
              </a:rPr>
              <a:t>开源项目</a:t>
            </a:r>
            <a:r>
              <a:rPr lang="en-US" altLang="zh-CN" dirty="0" err="1">
                <a:solidFill>
                  <a:srgbClr val="000000"/>
                </a:solidFill>
                <a:highlight>
                  <a:srgbClr val="00FF00"/>
                </a:highlight>
              </a:rPr>
              <a:t>iBatis</a:t>
            </a:r>
            <a:r>
              <a:rPr lang="en-US" altLang="zh-CN" dirty="0">
                <a:solidFill>
                  <a:srgbClr val="000000"/>
                </a:solidFill>
              </a:rPr>
              <a:t>, 2010</a:t>
            </a:r>
            <a:r>
              <a:rPr lang="zh-CN" altLang="en-US" dirty="0">
                <a:solidFill>
                  <a:srgbClr val="000000"/>
                </a:solidFill>
              </a:rPr>
              <a:t>年</a:t>
            </a:r>
            <a:r>
              <a:rPr lang="en-US" altLang="zh-CN" dirty="0">
                <a:solidFill>
                  <a:srgbClr val="000000"/>
                </a:solidFill>
              </a:rPr>
              <a:t>6</a:t>
            </a:r>
            <a:r>
              <a:rPr lang="zh-CN" altLang="en-US" dirty="0">
                <a:solidFill>
                  <a:srgbClr val="000000"/>
                </a:solidFill>
              </a:rPr>
              <a:t>月这个项目由</a:t>
            </a:r>
            <a:r>
              <a:rPr lang="en-US" altLang="zh-CN" dirty="0">
                <a:solidFill>
                  <a:srgbClr val="000000"/>
                </a:solidFill>
              </a:rPr>
              <a:t>Apache Software Foundation </a:t>
            </a:r>
            <a:r>
              <a:rPr lang="zh-CN" altLang="en-US" dirty="0">
                <a:solidFill>
                  <a:srgbClr val="000000"/>
                </a:solidFill>
              </a:rPr>
              <a:t>迁移到了</a:t>
            </a:r>
            <a:r>
              <a:rPr lang="en-US" altLang="zh-CN" dirty="0">
                <a:solidFill>
                  <a:srgbClr val="000000"/>
                </a:solidFill>
              </a:rPr>
              <a:t>Google Code</a:t>
            </a:r>
            <a:r>
              <a:rPr lang="zh-CN" altLang="en-US" dirty="0">
                <a:solidFill>
                  <a:srgbClr val="000000"/>
                </a:solidFill>
              </a:rPr>
              <a:t>，随着开发团队转投</a:t>
            </a:r>
            <a:r>
              <a:rPr lang="en-US" altLang="zh-CN" dirty="0">
                <a:solidFill>
                  <a:srgbClr val="000000"/>
                </a:solidFill>
              </a:rPr>
              <a:t>Google Code</a:t>
            </a:r>
            <a:r>
              <a:rPr lang="zh-CN" altLang="en-US" dirty="0">
                <a:solidFill>
                  <a:srgbClr val="000000"/>
                </a:solidFill>
              </a:rPr>
              <a:t>旗下，</a:t>
            </a:r>
            <a:r>
              <a:rPr lang="en-US" altLang="zh-CN" dirty="0">
                <a:solidFill>
                  <a:srgbClr val="000000"/>
                </a:solidFill>
              </a:rPr>
              <a:t> iBatis3.x</a:t>
            </a:r>
            <a:r>
              <a:rPr lang="zh-CN" altLang="en-US" dirty="0">
                <a:solidFill>
                  <a:srgbClr val="000000"/>
                </a:solidFill>
              </a:rPr>
              <a:t>正式更名为</a:t>
            </a:r>
            <a:r>
              <a:rPr lang="en-US" altLang="zh-CN" dirty="0" err="1">
                <a:solidFill>
                  <a:srgbClr val="000000"/>
                </a:solidFill>
              </a:rPr>
              <a:t>MyBatis</a:t>
            </a:r>
            <a:r>
              <a:rPr lang="en-US" altLang="zh-CN" dirty="0">
                <a:solidFill>
                  <a:srgbClr val="000000"/>
                </a:solidFill>
              </a:rPr>
              <a:t> </a:t>
            </a:r>
            <a:r>
              <a:rPr lang="zh-CN" altLang="en-US" dirty="0">
                <a:solidFill>
                  <a:srgbClr val="000000"/>
                </a:solidFill>
              </a:rPr>
              <a:t>，代码于</a:t>
            </a:r>
            <a:r>
              <a:rPr lang="en-US" altLang="zh-CN" dirty="0">
                <a:solidFill>
                  <a:srgbClr val="000000"/>
                </a:solidFill>
              </a:rPr>
              <a:t>2013</a:t>
            </a:r>
            <a:r>
              <a:rPr lang="zh-CN" altLang="en-US" dirty="0">
                <a:solidFill>
                  <a:srgbClr val="000000"/>
                </a:solidFill>
              </a:rPr>
              <a:t>年</a:t>
            </a:r>
            <a:r>
              <a:rPr lang="en-US" altLang="zh-CN" dirty="0">
                <a:solidFill>
                  <a:srgbClr val="000000"/>
                </a:solidFill>
              </a:rPr>
              <a:t>11</a:t>
            </a:r>
            <a:r>
              <a:rPr lang="zh-CN" altLang="en-US" dirty="0">
                <a:solidFill>
                  <a:srgbClr val="000000"/>
                </a:solidFill>
              </a:rPr>
              <a:t>月迁移到</a:t>
            </a:r>
            <a:r>
              <a:rPr lang="en-US" altLang="zh-CN" dirty="0" err="1">
                <a:solidFill>
                  <a:srgbClr val="000000"/>
                </a:solidFill>
              </a:rPr>
              <a:t>Github</a:t>
            </a:r>
            <a:r>
              <a:rPr lang="zh-CN" altLang="en-US" dirty="0">
                <a:solidFill>
                  <a:srgbClr val="000000"/>
                </a:solidFill>
              </a:rPr>
              <a:t>（下载地址见后）。</a:t>
            </a:r>
            <a:endParaRPr lang="zh-CN" altLang="en-US" dirty="0"/>
          </a:p>
          <a:p>
            <a:endParaRPr lang="en-US" altLang="zh-CN" dirty="0"/>
          </a:p>
          <a:p>
            <a:r>
              <a:rPr lang="en-US" altLang="zh-CN" dirty="0" err="1">
                <a:solidFill>
                  <a:srgbClr val="000000"/>
                </a:solidFill>
              </a:rPr>
              <a:t>iBatis</a:t>
            </a:r>
            <a:r>
              <a:rPr lang="zh-CN" altLang="en-US" dirty="0">
                <a:solidFill>
                  <a:srgbClr val="000000"/>
                </a:solidFill>
              </a:rPr>
              <a:t>一词来源于“</a:t>
            </a:r>
            <a:r>
              <a:rPr lang="en-US" altLang="zh-CN" dirty="0">
                <a:solidFill>
                  <a:srgbClr val="000000"/>
                </a:solidFill>
              </a:rPr>
              <a:t>internet</a:t>
            </a:r>
            <a:r>
              <a:rPr lang="zh-CN" altLang="en-US" dirty="0">
                <a:solidFill>
                  <a:srgbClr val="000000"/>
                </a:solidFill>
              </a:rPr>
              <a:t>”和“</a:t>
            </a:r>
            <a:r>
              <a:rPr lang="en-US" altLang="zh-CN" dirty="0">
                <a:solidFill>
                  <a:srgbClr val="000000"/>
                </a:solidFill>
              </a:rPr>
              <a:t>abatis</a:t>
            </a:r>
            <a:r>
              <a:rPr lang="zh-CN" altLang="en-US" dirty="0">
                <a:solidFill>
                  <a:srgbClr val="000000"/>
                </a:solidFill>
              </a:rPr>
              <a:t>”的组合，是一个基于</a:t>
            </a:r>
            <a:r>
              <a:rPr lang="en-US" altLang="zh-CN" dirty="0">
                <a:solidFill>
                  <a:srgbClr val="000000"/>
                </a:solidFill>
              </a:rPr>
              <a:t>Java</a:t>
            </a:r>
            <a:r>
              <a:rPr lang="zh-CN" altLang="en-US" dirty="0">
                <a:solidFill>
                  <a:srgbClr val="000000"/>
                </a:solidFill>
              </a:rPr>
              <a:t>的持久层框架。</a:t>
            </a:r>
            <a:r>
              <a:rPr lang="en-US" altLang="zh-CN" dirty="0">
                <a:solidFill>
                  <a:srgbClr val="000000"/>
                </a:solidFill>
              </a:rPr>
              <a:t> </a:t>
            </a:r>
            <a:r>
              <a:rPr lang="en-US" altLang="zh-CN" dirty="0" err="1">
                <a:solidFill>
                  <a:srgbClr val="000000"/>
                </a:solidFill>
              </a:rPr>
              <a:t>iBatis</a:t>
            </a:r>
            <a:r>
              <a:rPr lang="zh-CN" altLang="en-US" dirty="0">
                <a:solidFill>
                  <a:srgbClr val="000000"/>
                </a:solidFill>
              </a:rPr>
              <a:t>提供的持久层框架包括</a:t>
            </a:r>
            <a:r>
              <a:rPr lang="en-US" altLang="zh-CN" dirty="0">
                <a:solidFill>
                  <a:srgbClr val="000000"/>
                </a:solidFill>
              </a:rPr>
              <a:t>SQL Maps</a:t>
            </a:r>
            <a:r>
              <a:rPr lang="zh-CN" altLang="en-US" dirty="0">
                <a:solidFill>
                  <a:srgbClr val="000000"/>
                </a:solidFill>
              </a:rPr>
              <a:t>和</a:t>
            </a:r>
            <a:r>
              <a:rPr lang="en-US" altLang="zh-CN" dirty="0">
                <a:solidFill>
                  <a:srgbClr val="000000"/>
                </a:solidFill>
              </a:rPr>
              <a:t>Data Access Objects</a:t>
            </a:r>
            <a:r>
              <a:rPr lang="zh-CN" altLang="en-US" dirty="0">
                <a:solidFill>
                  <a:srgbClr val="000000"/>
                </a:solidFill>
              </a:rPr>
              <a:t>（</a:t>
            </a:r>
            <a:r>
              <a:rPr lang="en-US" altLang="zh-CN" dirty="0">
                <a:solidFill>
                  <a:srgbClr val="000000"/>
                </a:solidFill>
              </a:rPr>
              <a:t>DAO</a:t>
            </a:r>
            <a:r>
              <a:rPr lang="zh-CN" altLang="en-US" dirty="0">
                <a:solidFill>
                  <a:srgbClr val="000000"/>
                </a:solidFill>
              </a:rPr>
              <a:t>）</a:t>
            </a:r>
            <a:endParaRPr lang="zh-CN" altLang="en-US" dirty="0"/>
          </a:p>
          <a:p>
            <a:endParaRPr lang="zh-CN" altLang="en-US" dirty="0"/>
          </a:p>
        </p:txBody>
      </p:sp>
    </p:spTree>
    <p:extLst>
      <p:ext uri="{BB962C8B-B14F-4D97-AF65-F5344CB8AC3E}">
        <p14:creationId xmlns:p14="http://schemas.microsoft.com/office/powerpoint/2010/main" val="3573964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a:t>参数处理</a:t>
            </a:r>
            <a:endParaRPr lang="zh-CN" altLang="en-US"/>
          </a:p>
        </p:txBody>
      </p:sp>
      <p:sp>
        <p:nvSpPr>
          <p:cNvPr id="6" name="内容占位符 2"/>
          <p:cNvSpPr txBox="1">
            <a:spLocks/>
          </p:cNvSpPr>
          <p:nvPr/>
        </p:nvSpPr>
        <p:spPr>
          <a:xfrm>
            <a:off x="0" y="1857356"/>
            <a:ext cx="9433048" cy="51000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Unicode MS" pitchFamily="34" charset="-122"/>
                <a:ea typeface="Arial Unicode MS" pitchFamily="34" charset="-122"/>
                <a:cs typeface="Arial Unicode MS" pitchFamily="34" charset="-122"/>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Unicode MS" pitchFamily="34" charset="-122"/>
                <a:ea typeface="Arial Unicode MS" pitchFamily="34" charset="-122"/>
                <a:cs typeface="Arial Unicode MS" pitchFamily="34" charset="-122"/>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2"/>
                <a:ea typeface="Arial Unicode MS" pitchFamily="34" charset="-122"/>
                <a:cs typeface="Arial Unicode MS" pitchFamily="34" charset="-122"/>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Unicode MS" pitchFamily="34" charset="-122"/>
                <a:ea typeface="Arial Unicode MS" pitchFamily="34" charset="-122"/>
                <a:cs typeface="Arial Unicode MS"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600"/>
              <a:t>参数也可以指定一个特殊的数据类型：</a:t>
            </a:r>
            <a:endParaRPr lang="en-US" altLang="zh-CN" sz="2600"/>
          </a:p>
          <a:p>
            <a:endParaRPr lang="en-US" altLang="zh-CN" sz="2600"/>
          </a:p>
          <a:p>
            <a:pPr marL="0" indent="0">
              <a:buNone/>
            </a:pPr>
            <a:endParaRPr lang="en-US" altLang="zh-CN" sz="2600"/>
          </a:p>
          <a:p>
            <a:pPr lvl="1"/>
            <a:r>
              <a:rPr lang="en-US" altLang="zh-CN" sz="2600"/>
              <a:t>javaType </a:t>
            </a:r>
            <a:r>
              <a:rPr lang="zh-CN" altLang="en-US" sz="2600"/>
              <a:t>通常可以从参数对象中来去确定</a:t>
            </a:r>
            <a:endParaRPr lang="en-US" altLang="zh-CN" sz="2600"/>
          </a:p>
          <a:p>
            <a:pPr lvl="1"/>
            <a:r>
              <a:rPr lang="zh-CN" altLang="en-US" sz="2600" b="1">
                <a:solidFill>
                  <a:srgbClr val="FF0000"/>
                </a:solidFill>
              </a:rPr>
              <a:t>如果 </a:t>
            </a:r>
            <a:r>
              <a:rPr lang="en-US" altLang="zh-CN" sz="2600" b="1">
                <a:solidFill>
                  <a:srgbClr val="FF0000"/>
                </a:solidFill>
              </a:rPr>
              <a:t>null </a:t>
            </a:r>
            <a:r>
              <a:rPr lang="zh-CN" altLang="en-US" sz="2600" b="1">
                <a:solidFill>
                  <a:srgbClr val="FF0000"/>
                </a:solidFill>
              </a:rPr>
              <a:t>被当作值来传递，对于所有可能为空的列，</a:t>
            </a:r>
            <a:r>
              <a:rPr lang="en-US" altLang="zh-CN" sz="2600" b="1">
                <a:solidFill>
                  <a:srgbClr val="FF0000"/>
                </a:solidFill>
              </a:rPr>
              <a:t>jdbcType </a:t>
            </a:r>
            <a:r>
              <a:rPr lang="zh-CN" altLang="en-US" sz="2600" b="1">
                <a:solidFill>
                  <a:srgbClr val="FF0000"/>
                </a:solidFill>
              </a:rPr>
              <a:t>需要被设置</a:t>
            </a:r>
            <a:endParaRPr lang="en-US" altLang="zh-CN" sz="2600" b="1">
              <a:solidFill>
                <a:srgbClr val="FF0000"/>
              </a:solidFill>
            </a:endParaRPr>
          </a:p>
          <a:p>
            <a:pPr lvl="1"/>
            <a:r>
              <a:rPr lang="zh-CN" altLang="en-US" sz="2600"/>
              <a:t>对于数值类型，还可以设置小数点后保留的位数：</a:t>
            </a:r>
            <a:endParaRPr lang="en-US" altLang="zh-CN" sz="2600"/>
          </a:p>
          <a:p>
            <a:pPr lvl="1"/>
            <a:r>
              <a:rPr lang="en-US" altLang="zh-CN" sz="2600" b="1">
                <a:solidFill>
                  <a:srgbClr val="0000FF"/>
                </a:solidFill>
              </a:rPr>
              <a:t>mode </a:t>
            </a:r>
            <a:r>
              <a:rPr lang="zh-CN" altLang="en-US" sz="2600" b="1">
                <a:solidFill>
                  <a:srgbClr val="0000FF"/>
                </a:solidFill>
              </a:rPr>
              <a:t>属性</a:t>
            </a:r>
            <a:r>
              <a:rPr lang="zh-CN" altLang="en-US" sz="2600"/>
              <a:t>允许指定 </a:t>
            </a:r>
            <a:r>
              <a:rPr lang="en-US" altLang="zh-CN" sz="2600"/>
              <a:t>IN</a:t>
            </a:r>
            <a:r>
              <a:rPr lang="zh-CN" altLang="en-US" sz="2600"/>
              <a:t>，</a:t>
            </a:r>
            <a:r>
              <a:rPr lang="en-US" altLang="zh-CN" sz="2600"/>
              <a:t>OUT </a:t>
            </a:r>
            <a:r>
              <a:rPr lang="zh-CN" altLang="en-US" sz="2600"/>
              <a:t>或 </a:t>
            </a:r>
            <a:r>
              <a:rPr lang="en-US" altLang="zh-CN" sz="2600"/>
              <a:t>INOUT </a:t>
            </a:r>
            <a:r>
              <a:rPr lang="zh-CN" altLang="en-US" sz="2600"/>
              <a:t>参数。如果参数为 </a:t>
            </a:r>
            <a:r>
              <a:rPr lang="en-US" altLang="zh-CN" sz="2600"/>
              <a:t>OUT </a:t>
            </a:r>
            <a:r>
              <a:rPr lang="zh-CN" altLang="en-US" sz="2600"/>
              <a:t>或 </a:t>
            </a:r>
            <a:r>
              <a:rPr lang="en-US" altLang="zh-CN" sz="2600"/>
              <a:t>INOUT</a:t>
            </a:r>
            <a:r>
              <a:rPr lang="zh-CN" altLang="en-US" sz="2600"/>
              <a:t>，参数对象属性的真实值将会被改变，就像在获取输出参数时所期望的那样。</a:t>
            </a:r>
            <a:endParaRPr lang="en-US" altLang="zh-CN" sz="260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37" y="2348880"/>
            <a:ext cx="471088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012" y="2880441"/>
            <a:ext cx="6840760" cy="35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159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060848"/>
            <a:ext cx="9227368" cy="4525963"/>
          </a:xfrm>
        </p:spPr>
        <p:txBody>
          <a:bodyPr>
            <a:normAutofit/>
          </a:bodyPr>
          <a:lstStyle/>
          <a:p>
            <a:r>
              <a:rPr lang="zh-CN" altLang="en-US" b="1" dirty="0">
                <a:solidFill>
                  <a:srgbClr val="FF0000"/>
                </a:solidFill>
              </a:rPr>
              <a:t>参数位置支持的属性</a:t>
            </a:r>
            <a:endParaRPr lang="en-US" altLang="zh-CN" b="1" dirty="0">
              <a:solidFill>
                <a:srgbClr val="FF0000"/>
              </a:solidFill>
            </a:endParaRPr>
          </a:p>
          <a:p>
            <a:pPr lvl="1"/>
            <a:r>
              <a:rPr lang="en-US" altLang="zh-CN" dirty="0" err="1"/>
              <a:t>javaType</a:t>
            </a:r>
            <a:r>
              <a:rPr lang="zh-CN" altLang="en-US" dirty="0"/>
              <a:t>、</a:t>
            </a:r>
            <a:r>
              <a:rPr lang="en-US" altLang="zh-CN" dirty="0" err="1"/>
              <a:t>jdbcType</a:t>
            </a:r>
            <a:r>
              <a:rPr lang="zh-CN" altLang="en-US" dirty="0"/>
              <a:t>、</a:t>
            </a:r>
            <a:r>
              <a:rPr lang="en-US" altLang="zh-CN" dirty="0"/>
              <a:t>mode</a:t>
            </a:r>
            <a:r>
              <a:rPr lang="zh-CN" altLang="en-US" dirty="0"/>
              <a:t>、</a:t>
            </a:r>
            <a:r>
              <a:rPr lang="en-US" altLang="zh-CN" dirty="0" err="1"/>
              <a:t>numericScale</a:t>
            </a:r>
            <a:r>
              <a:rPr lang="zh-CN" altLang="en-US" dirty="0"/>
              <a:t>、</a:t>
            </a:r>
            <a:endParaRPr lang="en-US" altLang="zh-CN" dirty="0"/>
          </a:p>
          <a:p>
            <a:pPr marL="457200" lvl="1" indent="0">
              <a:buNone/>
            </a:pPr>
            <a:r>
              <a:rPr lang="en-US" altLang="zh-CN" dirty="0"/>
              <a:t>   </a:t>
            </a:r>
            <a:r>
              <a:rPr lang="en-US" altLang="zh-CN" dirty="0" err="1"/>
              <a:t>resultMap</a:t>
            </a:r>
            <a:r>
              <a:rPr lang="zh-CN" altLang="en-US" dirty="0"/>
              <a:t>、</a:t>
            </a:r>
            <a:r>
              <a:rPr lang="en-US" altLang="zh-CN" dirty="0" err="1"/>
              <a:t>typeHandler</a:t>
            </a:r>
            <a:r>
              <a:rPr lang="zh-CN" altLang="en-US" dirty="0"/>
              <a:t>、</a:t>
            </a:r>
            <a:r>
              <a:rPr lang="en-US" altLang="zh-CN" dirty="0" err="1"/>
              <a:t>jdbcTypeName</a:t>
            </a:r>
            <a:r>
              <a:rPr lang="zh-CN" altLang="en-US" dirty="0"/>
              <a:t>、</a:t>
            </a:r>
            <a:r>
              <a:rPr lang="en-US" altLang="zh-CN" strike="sngStrike" dirty="0"/>
              <a:t>expression</a:t>
            </a:r>
          </a:p>
          <a:p>
            <a:pPr marL="457200" lvl="1" indent="0">
              <a:buNone/>
            </a:pPr>
            <a:endParaRPr lang="en-US" altLang="zh-CN" b="1" dirty="0">
              <a:solidFill>
                <a:srgbClr val="FF0000"/>
              </a:solidFill>
            </a:endParaRPr>
          </a:p>
          <a:p>
            <a:r>
              <a:rPr lang="zh-CN" altLang="en-US" b="1" dirty="0">
                <a:solidFill>
                  <a:srgbClr val="FF0000"/>
                </a:solidFill>
              </a:rPr>
              <a:t>实际上通常被设置的是：</a:t>
            </a:r>
            <a:endParaRPr lang="en-US" altLang="zh-CN" b="1" dirty="0">
              <a:solidFill>
                <a:srgbClr val="FF0000"/>
              </a:solidFill>
            </a:endParaRPr>
          </a:p>
          <a:p>
            <a:pPr marL="0" indent="0">
              <a:buNone/>
            </a:pPr>
            <a:r>
              <a:rPr lang="en-US" altLang="zh-CN" b="1" dirty="0">
                <a:solidFill>
                  <a:srgbClr val="FF0000"/>
                </a:solidFill>
              </a:rPr>
              <a:t>	</a:t>
            </a:r>
            <a:r>
              <a:rPr lang="zh-CN" altLang="en-US" b="1" dirty="0">
                <a:solidFill>
                  <a:srgbClr val="FF0000"/>
                </a:solidFill>
              </a:rPr>
              <a:t>可能为空的列名指定 </a:t>
            </a:r>
            <a:r>
              <a:rPr lang="en-US" altLang="zh-CN" b="1" dirty="0" err="1">
                <a:solidFill>
                  <a:srgbClr val="FF0000"/>
                </a:solidFill>
              </a:rPr>
              <a:t>jdbcType</a:t>
            </a:r>
            <a:endParaRPr lang="en-US" altLang="zh-CN" b="1" dirty="0">
              <a:solidFill>
                <a:srgbClr val="FF0000"/>
              </a:solidFill>
            </a:endParaRPr>
          </a:p>
          <a:p>
            <a:r>
              <a:rPr lang="en-US" altLang="zh-CN" b="1" dirty="0">
                <a:solidFill>
                  <a:srgbClr val="FF0000"/>
                </a:solidFill>
              </a:rPr>
              <a:t>#{key}</a:t>
            </a:r>
            <a:r>
              <a:rPr lang="zh-CN" altLang="en-US" b="1" dirty="0"/>
              <a:t>：获取参数的值，</a:t>
            </a:r>
            <a:r>
              <a:rPr lang="zh-CN" altLang="en-US" b="1" dirty="0">
                <a:highlight>
                  <a:srgbClr val="00FF00"/>
                </a:highlight>
              </a:rPr>
              <a:t>预编译到</a:t>
            </a:r>
            <a:r>
              <a:rPr lang="en-US" altLang="zh-CN" b="1" dirty="0">
                <a:highlight>
                  <a:srgbClr val="00FF00"/>
                </a:highlight>
              </a:rPr>
              <a:t>SQL</a:t>
            </a:r>
            <a:r>
              <a:rPr lang="zh-CN" altLang="en-US" b="1" dirty="0">
                <a:highlight>
                  <a:srgbClr val="00FF00"/>
                </a:highlight>
              </a:rPr>
              <a:t>中。安全</a:t>
            </a:r>
            <a:r>
              <a:rPr lang="zh-CN" altLang="en-US" b="1" dirty="0"/>
              <a:t>。</a:t>
            </a:r>
            <a:endParaRPr lang="en-US" altLang="zh-CN" b="1" dirty="0"/>
          </a:p>
          <a:p>
            <a:r>
              <a:rPr lang="en-US" altLang="zh-CN" b="1" dirty="0">
                <a:solidFill>
                  <a:srgbClr val="FF0000"/>
                </a:solidFill>
              </a:rPr>
              <a:t>${key}</a:t>
            </a:r>
            <a:r>
              <a:rPr lang="zh-CN" altLang="en-US" b="1" dirty="0"/>
              <a:t>：获取参数的值，拼接到</a:t>
            </a:r>
            <a:r>
              <a:rPr lang="en-US" altLang="zh-CN" b="1" dirty="0"/>
              <a:t>SQL</a:t>
            </a:r>
            <a:r>
              <a:rPr lang="zh-CN" altLang="en-US" b="1" dirty="0"/>
              <a:t>中。</a:t>
            </a:r>
            <a:r>
              <a:rPr lang="zh-CN" altLang="en-US" b="1" dirty="0">
                <a:highlight>
                  <a:srgbClr val="00FF00"/>
                </a:highlight>
              </a:rPr>
              <a:t>有</a:t>
            </a:r>
            <a:r>
              <a:rPr lang="en-US" altLang="zh-CN" b="1" dirty="0">
                <a:highlight>
                  <a:srgbClr val="00FF00"/>
                </a:highlight>
              </a:rPr>
              <a:t>SQL</a:t>
            </a:r>
            <a:r>
              <a:rPr lang="zh-CN" altLang="en-US" b="1" dirty="0">
                <a:highlight>
                  <a:srgbClr val="00FF00"/>
                </a:highlight>
              </a:rPr>
              <a:t>注入问题</a:t>
            </a:r>
            <a:r>
              <a:rPr lang="zh-CN" altLang="en-US" b="1" dirty="0"/>
              <a:t>。</a:t>
            </a:r>
            <a:r>
              <a:rPr lang="en-US" altLang="zh-CN" b="1" dirty="0"/>
              <a:t>ORDER BY ${name}</a:t>
            </a:r>
            <a:endParaRPr lang="zh-CN" altLang="en-US" b="1" dirty="0">
              <a:solidFill>
                <a:srgbClr val="FF0000"/>
              </a:solidFill>
            </a:endParaRPr>
          </a:p>
          <a:p>
            <a:endParaRPr lang="zh-CN" altLang="en-US" dirty="0"/>
          </a:p>
        </p:txBody>
      </p:sp>
      <p:sp>
        <p:nvSpPr>
          <p:cNvPr id="5" name="标题 1"/>
          <p:cNvSpPr>
            <a:spLocks noGrp="1"/>
          </p:cNvSpPr>
          <p:nvPr>
            <p:ph type="title"/>
          </p:nvPr>
        </p:nvSpPr>
        <p:spPr>
          <a:xfrm>
            <a:off x="457200" y="714356"/>
            <a:ext cx="8229600" cy="1143000"/>
          </a:xfrm>
        </p:spPr>
        <p:txBody>
          <a:bodyPr>
            <a:normAutofit/>
          </a:bodyPr>
          <a:lstStyle/>
          <a:p>
            <a:r>
              <a:rPr lang="zh-CN" altLang="en-US" b="1"/>
              <a:t>参数处理</a:t>
            </a:r>
            <a:endParaRPr lang="zh-CN" altLang="en-US"/>
          </a:p>
        </p:txBody>
      </p:sp>
    </p:spTree>
    <p:extLst>
      <p:ext uri="{BB962C8B-B14F-4D97-AF65-F5344CB8AC3E}">
        <p14:creationId xmlns:p14="http://schemas.microsoft.com/office/powerpoint/2010/main" val="853874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Select</a:t>
            </a:r>
            <a:r>
              <a:rPr lang="zh-CN" altLang="en-US" dirty="0"/>
              <a:t>元素来</a:t>
            </a:r>
            <a:r>
              <a:rPr lang="zh-CN" altLang="en-US" dirty="0">
                <a:highlight>
                  <a:srgbClr val="00FF00"/>
                </a:highlight>
              </a:rPr>
              <a:t>定义查询操作</a:t>
            </a:r>
            <a:r>
              <a:rPr lang="zh-CN" altLang="en-US" dirty="0"/>
              <a:t>。</a:t>
            </a:r>
            <a:endParaRPr lang="en-US" altLang="zh-CN" dirty="0"/>
          </a:p>
          <a:p>
            <a:r>
              <a:rPr lang="en-US" altLang="zh-CN" dirty="0"/>
              <a:t>Id</a:t>
            </a:r>
            <a:r>
              <a:rPr lang="zh-CN" altLang="en-US" dirty="0"/>
              <a:t>：</a:t>
            </a:r>
            <a:r>
              <a:rPr lang="zh-CN" altLang="en-US" dirty="0">
                <a:highlight>
                  <a:srgbClr val="00FF00"/>
                </a:highlight>
              </a:rPr>
              <a:t>唯一标识符</a:t>
            </a:r>
            <a:r>
              <a:rPr lang="zh-CN" altLang="en-US" dirty="0"/>
              <a:t>。</a:t>
            </a:r>
            <a:endParaRPr lang="en-US" altLang="zh-CN" dirty="0"/>
          </a:p>
          <a:p>
            <a:pPr lvl="1"/>
            <a:r>
              <a:rPr lang="zh-CN" altLang="en-US" dirty="0"/>
              <a:t>用来引用这条语句，</a:t>
            </a:r>
            <a:r>
              <a:rPr lang="zh-CN" altLang="en-US" dirty="0">
                <a:highlight>
                  <a:srgbClr val="00FF00"/>
                </a:highlight>
              </a:rPr>
              <a:t>需要和接口的方法名一致</a:t>
            </a:r>
            <a:endParaRPr lang="en-US" altLang="zh-CN" dirty="0">
              <a:highlight>
                <a:srgbClr val="00FF00"/>
              </a:highlight>
            </a:endParaRPr>
          </a:p>
          <a:p>
            <a:r>
              <a:rPr lang="en-US" altLang="zh-CN" dirty="0" err="1"/>
              <a:t>parameterType</a:t>
            </a:r>
            <a:r>
              <a:rPr lang="zh-CN" altLang="en-US" dirty="0"/>
              <a:t>：参数类型。</a:t>
            </a:r>
            <a:endParaRPr lang="en-US" altLang="zh-CN" dirty="0"/>
          </a:p>
          <a:p>
            <a:pPr lvl="1"/>
            <a:r>
              <a:rPr lang="zh-CN" altLang="en-US" dirty="0"/>
              <a:t>可以不传，</a:t>
            </a:r>
            <a:r>
              <a:rPr lang="en-US" altLang="zh-CN" dirty="0" err="1"/>
              <a:t>MyBatis</a:t>
            </a:r>
            <a:r>
              <a:rPr lang="zh-CN" altLang="en-US" dirty="0"/>
              <a:t>会根据</a:t>
            </a:r>
            <a:r>
              <a:rPr lang="en-US" altLang="zh-CN" dirty="0" err="1"/>
              <a:t>TypeHandler</a:t>
            </a:r>
            <a:r>
              <a:rPr lang="zh-CN" altLang="en-US" dirty="0"/>
              <a:t>自动推断</a:t>
            </a:r>
            <a:endParaRPr lang="en-US" altLang="zh-CN" dirty="0"/>
          </a:p>
          <a:p>
            <a:r>
              <a:rPr lang="en-US" altLang="zh-CN" dirty="0" err="1"/>
              <a:t>resultType</a:t>
            </a:r>
            <a:r>
              <a:rPr lang="zh-CN" altLang="en-US" dirty="0"/>
              <a:t>：返回值类型。</a:t>
            </a:r>
            <a:endParaRPr lang="en-US" altLang="zh-CN" dirty="0"/>
          </a:p>
          <a:p>
            <a:pPr lvl="1"/>
            <a:r>
              <a:rPr lang="zh-CN" altLang="en-US" dirty="0">
                <a:highlight>
                  <a:srgbClr val="00FF00"/>
                </a:highlight>
              </a:rPr>
              <a:t>别名或者全类名，如果返回的是集合，定义集合中元素的类型</a:t>
            </a:r>
            <a:r>
              <a:rPr lang="zh-CN" altLang="en-US" dirty="0"/>
              <a:t>。</a:t>
            </a:r>
            <a:r>
              <a:rPr lang="zh-CN" altLang="en-US" dirty="0">
                <a:highlight>
                  <a:srgbClr val="00FF00"/>
                </a:highlight>
              </a:rPr>
              <a:t>不能和</a:t>
            </a:r>
            <a:r>
              <a:rPr lang="en-US" altLang="zh-CN" dirty="0" err="1">
                <a:highlight>
                  <a:srgbClr val="00FF00"/>
                </a:highlight>
              </a:rPr>
              <a:t>resultMap</a:t>
            </a:r>
            <a:r>
              <a:rPr lang="zh-CN" altLang="en-US" dirty="0">
                <a:highlight>
                  <a:srgbClr val="00FF00"/>
                </a:highlight>
              </a:rPr>
              <a:t>同时使用</a:t>
            </a:r>
            <a:endParaRPr lang="en-US" altLang="zh-CN" dirty="0">
              <a:highlight>
                <a:srgbClr val="00FF00"/>
              </a:highlight>
            </a:endParaRPr>
          </a:p>
          <a:p>
            <a:pPr lvl="1"/>
            <a:endParaRPr lang="en-US" altLang="zh-CN" dirty="0"/>
          </a:p>
          <a:p>
            <a:endParaRPr lang="zh-CN" altLang="en-US" dirty="0"/>
          </a:p>
        </p:txBody>
      </p:sp>
      <p:sp>
        <p:nvSpPr>
          <p:cNvPr id="4" name="标题 1"/>
          <p:cNvSpPr txBox="1">
            <a:spLocks/>
          </p:cNvSpPr>
          <p:nvPr/>
        </p:nvSpPr>
        <p:spPr>
          <a:xfrm>
            <a:off x="457200" y="7143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Arial Unicode MS" pitchFamily="34" charset="-122"/>
                <a:ea typeface="Arial Unicode MS" pitchFamily="34" charset="-122"/>
                <a:cs typeface="Arial Unicode MS" pitchFamily="34" charset="-122"/>
              </a:defRPr>
            </a:lvl1pPr>
          </a:lstStyle>
          <a:p>
            <a:r>
              <a:rPr lang="en-US" altLang="zh-CN" b="1"/>
              <a:t>select</a:t>
            </a:r>
            <a:r>
              <a:rPr lang="zh-CN" altLang="en-US" b="1"/>
              <a:t>元素</a:t>
            </a:r>
            <a:endParaRPr lang="zh-CN" altLang="en-US"/>
          </a:p>
        </p:txBody>
      </p:sp>
    </p:spTree>
    <p:extLst>
      <p:ext uri="{BB962C8B-B14F-4D97-AF65-F5344CB8AC3E}">
        <p14:creationId xmlns:p14="http://schemas.microsoft.com/office/powerpoint/2010/main" val="3754592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7" y="968190"/>
            <a:ext cx="9115871" cy="567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6764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自动映射</a:t>
            </a:r>
          </a:p>
        </p:txBody>
      </p:sp>
      <p:sp>
        <p:nvSpPr>
          <p:cNvPr id="3" name="内容占位符 2"/>
          <p:cNvSpPr>
            <a:spLocks noGrp="1"/>
          </p:cNvSpPr>
          <p:nvPr>
            <p:ph idx="1"/>
          </p:nvPr>
        </p:nvSpPr>
        <p:spPr>
          <a:xfrm>
            <a:off x="457200" y="2039918"/>
            <a:ext cx="8435280" cy="4525963"/>
          </a:xfrm>
        </p:spPr>
        <p:txBody>
          <a:bodyPr>
            <a:normAutofit/>
          </a:bodyPr>
          <a:lstStyle/>
          <a:p>
            <a:r>
              <a:rPr lang="en-US" altLang="zh-CN" dirty="0"/>
              <a:t>1</a:t>
            </a:r>
            <a:r>
              <a:rPr lang="zh-CN" altLang="en-US" dirty="0"/>
              <a:t>、全局</a:t>
            </a:r>
            <a:r>
              <a:rPr lang="en-US" altLang="zh-CN" dirty="0"/>
              <a:t>setting</a:t>
            </a:r>
            <a:r>
              <a:rPr lang="zh-CN" altLang="en-US" dirty="0"/>
              <a:t>设置</a:t>
            </a:r>
            <a:endParaRPr lang="en-US" altLang="zh-CN" dirty="0"/>
          </a:p>
          <a:p>
            <a:pPr lvl="1"/>
            <a:r>
              <a:rPr lang="en-US" altLang="zh-CN" dirty="0" err="1">
                <a:solidFill>
                  <a:srgbClr val="FF0000"/>
                </a:solidFill>
              </a:rPr>
              <a:t>autoMappingBehavior</a:t>
            </a:r>
            <a:r>
              <a:rPr lang="zh-CN" altLang="en-US" dirty="0">
                <a:solidFill>
                  <a:srgbClr val="FF0000"/>
                </a:solidFill>
                <a:highlight>
                  <a:srgbClr val="00FF00"/>
                </a:highlight>
              </a:rPr>
              <a:t>默认是</a:t>
            </a:r>
            <a:r>
              <a:rPr lang="en-US" altLang="zh-CN" dirty="0">
                <a:solidFill>
                  <a:srgbClr val="FF0000"/>
                </a:solidFill>
                <a:highlight>
                  <a:srgbClr val="00FF00"/>
                </a:highlight>
              </a:rPr>
              <a:t>PARTIAL</a:t>
            </a:r>
            <a:r>
              <a:rPr lang="zh-CN" altLang="en-US" dirty="0">
                <a:highlight>
                  <a:srgbClr val="00FF00"/>
                </a:highlight>
              </a:rPr>
              <a:t>，开启自动映射的功能。唯一的要求是列名和</a:t>
            </a:r>
            <a:r>
              <a:rPr lang="en-US" altLang="zh-CN" dirty="0" err="1">
                <a:highlight>
                  <a:srgbClr val="00FF00"/>
                </a:highlight>
              </a:rPr>
              <a:t>javaBean</a:t>
            </a:r>
            <a:r>
              <a:rPr lang="zh-CN" altLang="en-US" dirty="0">
                <a:highlight>
                  <a:srgbClr val="00FF00"/>
                </a:highlight>
              </a:rPr>
              <a:t>属性名一致</a:t>
            </a:r>
            <a:endParaRPr lang="en-US" altLang="zh-CN" dirty="0">
              <a:highlight>
                <a:srgbClr val="00FF00"/>
              </a:highlight>
            </a:endParaRPr>
          </a:p>
          <a:p>
            <a:pPr lvl="1"/>
            <a:r>
              <a:rPr lang="zh-CN" altLang="en-US" dirty="0"/>
              <a:t>如果</a:t>
            </a:r>
            <a:r>
              <a:rPr lang="en-US" altLang="zh-CN" dirty="0" err="1"/>
              <a:t>autoMappingBehavior</a:t>
            </a:r>
            <a:r>
              <a:rPr lang="zh-CN" altLang="en-US" dirty="0"/>
              <a:t>设置为</a:t>
            </a:r>
            <a:r>
              <a:rPr lang="en-US" altLang="zh-CN" dirty="0"/>
              <a:t>null</a:t>
            </a:r>
            <a:r>
              <a:rPr lang="zh-CN" altLang="en-US" dirty="0"/>
              <a:t>则会取消自动映射</a:t>
            </a:r>
            <a:endParaRPr lang="en-US" altLang="zh-CN" dirty="0"/>
          </a:p>
          <a:p>
            <a:pPr lvl="1"/>
            <a:r>
              <a:rPr lang="zh-CN" altLang="en-US" dirty="0">
                <a:highlight>
                  <a:srgbClr val="00FF00"/>
                </a:highlight>
              </a:rPr>
              <a:t>数据库字段命名规范，</a:t>
            </a:r>
            <a:r>
              <a:rPr lang="en-US" altLang="zh-CN" dirty="0">
                <a:highlight>
                  <a:srgbClr val="00FF00"/>
                </a:highlight>
              </a:rPr>
              <a:t>POJO</a:t>
            </a:r>
            <a:r>
              <a:rPr lang="zh-CN" altLang="en-US" dirty="0">
                <a:highlight>
                  <a:srgbClr val="00FF00"/>
                </a:highlight>
              </a:rPr>
              <a:t>属性符合驼峰命名法，如</a:t>
            </a:r>
            <a:r>
              <a:rPr lang="en-US" altLang="zh-CN" dirty="0" err="1">
                <a:highlight>
                  <a:srgbClr val="00FF00"/>
                </a:highlight>
              </a:rPr>
              <a:t>A_COLUMN</a:t>
            </a:r>
            <a:r>
              <a:rPr lang="en-US" altLang="zh-CN" dirty="0" err="1">
                <a:highlight>
                  <a:srgbClr val="00FF00"/>
                </a:highlight>
                <a:sym typeface="Wingdings" panose="05000000000000000000" pitchFamily="2" charset="2"/>
              </a:rPr>
              <a:t>aColumn</a:t>
            </a:r>
            <a:r>
              <a:rPr lang="zh-CN" altLang="en-US" dirty="0">
                <a:highlight>
                  <a:srgbClr val="00FF00"/>
                </a:highlight>
                <a:sym typeface="Wingdings" panose="05000000000000000000" pitchFamily="2" charset="2"/>
              </a:rPr>
              <a:t>，我们可以</a:t>
            </a:r>
            <a:r>
              <a:rPr lang="zh-CN" altLang="en-US" dirty="0">
                <a:solidFill>
                  <a:srgbClr val="FF0000"/>
                </a:solidFill>
                <a:highlight>
                  <a:srgbClr val="00FF00"/>
                </a:highlight>
                <a:sym typeface="Wingdings" panose="05000000000000000000" pitchFamily="2" charset="2"/>
              </a:rPr>
              <a:t>开启自动驼峰命名规则映射功能</a:t>
            </a:r>
            <a:r>
              <a:rPr lang="zh-CN" altLang="en-US" dirty="0">
                <a:sym typeface="Wingdings" panose="05000000000000000000" pitchFamily="2" charset="2"/>
              </a:rPr>
              <a:t>，</a:t>
            </a:r>
            <a:r>
              <a:rPr lang="en-US" altLang="zh-CN" dirty="0" err="1">
                <a:solidFill>
                  <a:srgbClr val="FF0000"/>
                </a:solidFill>
              </a:rPr>
              <a:t>mapUnderscoreToCamelCase</a:t>
            </a:r>
            <a:r>
              <a:rPr lang="en-US" altLang="zh-CN" dirty="0">
                <a:solidFill>
                  <a:srgbClr val="FF0000"/>
                </a:solidFill>
              </a:rPr>
              <a:t>=true</a:t>
            </a:r>
            <a:r>
              <a:rPr lang="zh-CN" altLang="en-US" dirty="0">
                <a:solidFill>
                  <a:srgbClr val="FF0000"/>
                </a:solidFill>
              </a:rPr>
              <a:t>。</a:t>
            </a:r>
            <a:endParaRPr lang="en-US" altLang="zh-CN" dirty="0">
              <a:solidFill>
                <a:srgbClr val="FF0000"/>
              </a:solidFill>
            </a:endParaRPr>
          </a:p>
          <a:p>
            <a:pPr marL="457200" lvl="1" indent="0">
              <a:buNone/>
            </a:pPr>
            <a:endParaRPr lang="en-US" altLang="zh-CN" dirty="0">
              <a:solidFill>
                <a:srgbClr val="FF0000"/>
              </a:solidFill>
            </a:endParaRPr>
          </a:p>
          <a:p>
            <a:r>
              <a:rPr lang="en-US" altLang="zh-CN" b="1" dirty="0">
                <a:solidFill>
                  <a:srgbClr val="0000FF"/>
                </a:solidFill>
              </a:rPr>
              <a:t>2</a:t>
            </a:r>
            <a:r>
              <a:rPr lang="zh-CN" altLang="en-US" b="1" dirty="0">
                <a:solidFill>
                  <a:srgbClr val="0000FF"/>
                </a:solidFill>
              </a:rPr>
              <a:t>、</a:t>
            </a:r>
            <a:r>
              <a:rPr lang="zh-CN" altLang="en-US" sz="2000" b="1" dirty="0">
                <a:solidFill>
                  <a:srgbClr val="0000FF"/>
                </a:solidFill>
                <a:highlight>
                  <a:srgbClr val="00FF00"/>
                </a:highlight>
              </a:rPr>
              <a:t>自定义</a:t>
            </a:r>
            <a:r>
              <a:rPr lang="en-US" altLang="zh-CN" sz="2000" b="1" dirty="0" err="1">
                <a:solidFill>
                  <a:srgbClr val="0000FF"/>
                </a:solidFill>
                <a:highlight>
                  <a:srgbClr val="00FF00"/>
                </a:highlight>
              </a:rPr>
              <a:t>resultMap</a:t>
            </a:r>
            <a:r>
              <a:rPr lang="zh-CN" altLang="en-US" sz="2000" b="1" dirty="0">
                <a:solidFill>
                  <a:srgbClr val="0000FF"/>
                </a:solidFill>
                <a:highlight>
                  <a:srgbClr val="00FF00"/>
                </a:highlight>
              </a:rPr>
              <a:t>，实现高级结果集映射，即数据库的记录到</a:t>
            </a:r>
            <a:r>
              <a:rPr lang="en-US" altLang="zh-CN" sz="2000" b="1" dirty="0">
                <a:solidFill>
                  <a:srgbClr val="0000FF"/>
                </a:solidFill>
                <a:highlight>
                  <a:srgbClr val="00FF00"/>
                </a:highlight>
              </a:rPr>
              <a:t>POJO</a:t>
            </a:r>
            <a:r>
              <a:rPr lang="zh-CN" altLang="en-US" sz="2000" b="1" dirty="0">
                <a:solidFill>
                  <a:srgbClr val="0000FF"/>
                </a:solidFill>
                <a:highlight>
                  <a:srgbClr val="00FF00"/>
                </a:highlight>
              </a:rPr>
              <a:t>的封装规则</a:t>
            </a:r>
            <a:r>
              <a:rPr lang="zh-CN" altLang="en-US" sz="2000" b="1" dirty="0">
                <a:solidFill>
                  <a:srgbClr val="0000FF"/>
                </a:solidFill>
              </a:rPr>
              <a:t>。</a:t>
            </a:r>
          </a:p>
          <a:p>
            <a:endParaRPr lang="zh-CN" altLang="en-US" dirty="0"/>
          </a:p>
        </p:txBody>
      </p:sp>
    </p:spTree>
    <p:extLst>
      <p:ext uri="{BB962C8B-B14F-4D97-AF65-F5344CB8AC3E}">
        <p14:creationId xmlns:p14="http://schemas.microsoft.com/office/powerpoint/2010/main" val="1123239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resultMap</a:t>
            </a:r>
            <a:endParaRPr lang="zh-CN" altLang="en-US"/>
          </a:p>
        </p:txBody>
      </p:sp>
      <p:sp>
        <p:nvSpPr>
          <p:cNvPr id="3" name="内容占位符 2"/>
          <p:cNvSpPr>
            <a:spLocks noGrp="1"/>
          </p:cNvSpPr>
          <p:nvPr>
            <p:ph idx="1"/>
          </p:nvPr>
        </p:nvSpPr>
        <p:spPr>
          <a:xfrm>
            <a:off x="228600" y="1772816"/>
            <a:ext cx="8686800" cy="5085184"/>
          </a:xfrm>
        </p:spPr>
        <p:txBody>
          <a:bodyPr>
            <a:noAutofit/>
          </a:bodyPr>
          <a:lstStyle/>
          <a:p>
            <a:r>
              <a:rPr lang="en-US" altLang="zh-CN" sz="2400" dirty="0"/>
              <a:t>constructor - </a:t>
            </a:r>
            <a:r>
              <a:rPr lang="zh-CN" altLang="en-US" sz="2400" dirty="0">
                <a:highlight>
                  <a:srgbClr val="00FF00"/>
                </a:highlight>
              </a:rPr>
              <a:t>类在实例化时</a:t>
            </a:r>
            <a:r>
              <a:rPr lang="en-US" altLang="zh-CN" sz="2400" dirty="0">
                <a:highlight>
                  <a:srgbClr val="00FF00"/>
                </a:highlight>
              </a:rPr>
              <a:t>, </a:t>
            </a:r>
            <a:r>
              <a:rPr lang="zh-CN" altLang="en-US" sz="2400" dirty="0">
                <a:highlight>
                  <a:srgbClr val="00FF00"/>
                </a:highlight>
              </a:rPr>
              <a:t>用来注入结果到构造方法中</a:t>
            </a:r>
          </a:p>
          <a:p>
            <a:pPr lvl="1"/>
            <a:r>
              <a:rPr lang="en-US" altLang="zh-CN" sz="2000" dirty="0" err="1"/>
              <a:t>idArg</a:t>
            </a:r>
            <a:r>
              <a:rPr lang="en-US" altLang="zh-CN" sz="2000" dirty="0"/>
              <a:t> - ID </a:t>
            </a:r>
            <a:r>
              <a:rPr lang="zh-CN" altLang="en-US" sz="2000" dirty="0"/>
              <a:t>参数</a:t>
            </a:r>
            <a:r>
              <a:rPr lang="en-US" altLang="zh-CN" sz="2000" dirty="0"/>
              <a:t>; </a:t>
            </a:r>
            <a:r>
              <a:rPr lang="zh-CN" altLang="en-US" sz="2000" dirty="0"/>
              <a:t>标记结果作为 </a:t>
            </a:r>
            <a:r>
              <a:rPr lang="en-US" altLang="zh-CN" sz="2000" dirty="0"/>
              <a:t>ID </a:t>
            </a:r>
            <a:r>
              <a:rPr lang="zh-CN" altLang="en-US" sz="2000" dirty="0"/>
              <a:t>可以帮助提高整体效能</a:t>
            </a:r>
          </a:p>
          <a:p>
            <a:pPr lvl="1"/>
            <a:r>
              <a:rPr lang="en-US" altLang="zh-CN" sz="2000" dirty="0" err="1"/>
              <a:t>arg</a:t>
            </a:r>
            <a:r>
              <a:rPr lang="en-US" altLang="zh-CN" sz="2000" dirty="0"/>
              <a:t> - </a:t>
            </a:r>
            <a:r>
              <a:rPr lang="zh-CN" altLang="en-US" sz="2000" dirty="0"/>
              <a:t>注入到构造方法的一个普通结果</a:t>
            </a:r>
          </a:p>
          <a:p>
            <a:r>
              <a:rPr lang="en-US" altLang="zh-CN" sz="2400" b="1" dirty="0"/>
              <a:t>id</a:t>
            </a:r>
            <a:r>
              <a:rPr lang="en-US" altLang="zh-CN" sz="2400" dirty="0"/>
              <a:t> – </a:t>
            </a:r>
            <a:r>
              <a:rPr lang="zh-CN" altLang="en-US" sz="2400" dirty="0"/>
              <a:t>一个 </a:t>
            </a:r>
            <a:r>
              <a:rPr lang="en-US" altLang="zh-CN" sz="2400" dirty="0"/>
              <a:t>ID </a:t>
            </a:r>
            <a:r>
              <a:rPr lang="zh-CN" altLang="en-US" sz="2400" dirty="0"/>
              <a:t>结果</a:t>
            </a:r>
            <a:r>
              <a:rPr lang="en-US" altLang="zh-CN" sz="2400" dirty="0"/>
              <a:t>; </a:t>
            </a:r>
            <a:r>
              <a:rPr lang="zh-CN" altLang="en-US" sz="2400" dirty="0"/>
              <a:t>标记结果作为 </a:t>
            </a:r>
            <a:r>
              <a:rPr lang="en-US" altLang="zh-CN" sz="2400" dirty="0"/>
              <a:t>ID</a:t>
            </a:r>
            <a:r>
              <a:rPr lang="zh-CN" altLang="en-US" sz="2400" dirty="0"/>
              <a:t>表示主键，</a:t>
            </a:r>
            <a:r>
              <a:rPr lang="en-US" altLang="zh-CN" sz="2400" dirty="0"/>
              <a:t> </a:t>
            </a:r>
            <a:r>
              <a:rPr lang="zh-CN" altLang="en-US" sz="2400" dirty="0"/>
              <a:t>可以帮助提高整体效能</a:t>
            </a:r>
          </a:p>
          <a:p>
            <a:r>
              <a:rPr lang="en-US" altLang="zh-CN" sz="2400" b="1" dirty="0"/>
              <a:t>result</a:t>
            </a:r>
            <a:r>
              <a:rPr lang="en-US" altLang="zh-CN" sz="2400" dirty="0"/>
              <a:t> – </a:t>
            </a:r>
            <a:r>
              <a:rPr lang="zh-CN" altLang="en-US" sz="2400" dirty="0"/>
              <a:t>注入到字段或 </a:t>
            </a:r>
            <a:r>
              <a:rPr lang="en-US" altLang="zh-CN" sz="2400" dirty="0"/>
              <a:t>JavaBean </a:t>
            </a:r>
            <a:r>
              <a:rPr lang="zh-CN" altLang="en-US" sz="2400" dirty="0"/>
              <a:t>属性的普通属性</a:t>
            </a:r>
          </a:p>
          <a:p>
            <a:r>
              <a:rPr lang="en-US" altLang="zh-CN" sz="2400" b="1" dirty="0">
                <a:solidFill>
                  <a:srgbClr val="FF0000"/>
                </a:solidFill>
              </a:rPr>
              <a:t>association</a:t>
            </a:r>
            <a:r>
              <a:rPr lang="en-US" altLang="zh-CN" sz="2400" dirty="0"/>
              <a:t> – </a:t>
            </a:r>
            <a:r>
              <a:rPr lang="zh-CN" altLang="en-US" sz="2400" dirty="0"/>
              <a:t>一个复杂的类型关联</a:t>
            </a:r>
            <a:r>
              <a:rPr lang="en-US" altLang="zh-CN" sz="2400" dirty="0"/>
              <a:t>;</a:t>
            </a:r>
            <a:r>
              <a:rPr lang="zh-CN" altLang="en-US" sz="2400" dirty="0"/>
              <a:t>许多结果将包成这种类型</a:t>
            </a:r>
          </a:p>
          <a:p>
            <a:pPr lvl="1"/>
            <a:r>
              <a:rPr lang="zh-CN" altLang="en-US" sz="2000" dirty="0"/>
              <a:t>嵌入结果映射 </a:t>
            </a:r>
            <a:r>
              <a:rPr lang="en-US" altLang="zh-CN" sz="2000" dirty="0"/>
              <a:t>– </a:t>
            </a:r>
            <a:r>
              <a:rPr lang="zh-CN" altLang="en-US" sz="2000" dirty="0"/>
              <a:t>结果映射自身的关联</a:t>
            </a:r>
            <a:r>
              <a:rPr lang="en-US" altLang="zh-CN" sz="2000" dirty="0"/>
              <a:t>,</a:t>
            </a:r>
            <a:r>
              <a:rPr lang="zh-CN" altLang="en-US" sz="2000" dirty="0"/>
              <a:t>或者参考一个</a:t>
            </a:r>
          </a:p>
          <a:p>
            <a:r>
              <a:rPr lang="en-US" altLang="zh-CN" sz="2400" b="1" dirty="0">
                <a:solidFill>
                  <a:srgbClr val="FF0000"/>
                </a:solidFill>
              </a:rPr>
              <a:t>collection</a:t>
            </a:r>
            <a:r>
              <a:rPr lang="en-US" altLang="zh-CN" sz="2400" dirty="0"/>
              <a:t> – </a:t>
            </a:r>
            <a:r>
              <a:rPr lang="zh-CN" altLang="en-US" sz="2400" dirty="0"/>
              <a:t>复杂类型的集</a:t>
            </a:r>
          </a:p>
          <a:p>
            <a:pPr lvl="1"/>
            <a:r>
              <a:rPr lang="zh-CN" altLang="en-US" sz="2000" dirty="0"/>
              <a:t>嵌入结果映射 </a:t>
            </a:r>
            <a:r>
              <a:rPr lang="en-US" altLang="zh-CN" sz="2000" dirty="0"/>
              <a:t>– </a:t>
            </a:r>
            <a:r>
              <a:rPr lang="zh-CN" altLang="en-US" sz="2000" dirty="0"/>
              <a:t>结果映射自身的集</a:t>
            </a:r>
            <a:r>
              <a:rPr lang="en-US" altLang="zh-CN" sz="2000" dirty="0"/>
              <a:t>,</a:t>
            </a:r>
            <a:r>
              <a:rPr lang="zh-CN" altLang="en-US" sz="2000" dirty="0"/>
              <a:t>或者参考一个</a:t>
            </a:r>
          </a:p>
          <a:p>
            <a:r>
              <a:rPr lang="en-US" altLang="zh-CN" sz="2400" dirty="0"/>
              <a:t>discriminator – </a:t>
            </a:r>
            <a:r>
              <a:rPr lang="zh-CN" altLang="en-US" sz="2400" dirty="0"/>
              <a:t>使用结果值来决定使用哪个结果映射</a:t>
            </a:r>
          </a:p>
          <a:p>
            <a:pPr lvl="1"/>
            <a:r>
              <a:rPr lang="en-US" altLang="zh-CN" sz="2000" dirty="0"/>
              <a:t>case – </a:t>
            </a:r>
            <a:r>
              <a:rPr lang="zh-CN" altLang="en-US" sz="2000" dirty="0"/>
              <a:t>基于某些值的结果映射</a:t>
            </a:r>
          </a:p>
          <a:p>
            <a:pPr lvl="2"/>
            <a:r>
              <a:rPr lang="zh-CN" altLang="en-US" sz="1800" dirty="0"/>
              <a:t>嵌入结果映射 </a:t>
            </a:r>
            <a:r>
              <a:rPr lang="en-US" altLang="zh-CN" sz="1800" dirty="0"/>
              <a:t>– </a:t>
            </a:r>
            <a:r>
              <a:rPr lang="zh-CN" altLang="en-US" sz="1800" dirty="0"/>
              <a:t>这种情形结果也映射它本身</a:t>
            </a:r>
            <a:r>
              <a:rPr lang="en-US" altLang="zh-CN" sz="1800" dirty="0"/>
              <a:t>,</a:t>
            </a:r>
            <a:r>
              <a:rPr lang="zh-CN" altLang="en-US" sz="1800" dirty="0"/>
              <a:t>因此可以包含很多相同的元素</a:t>
            </a:r>
            <a:r>
              <a:rPr lang="en-US" altLang="zh-CN" sz="1800" dirty="0"/>
              <a:t>,</a:t>
            </a:r>
            <a:r>
              <a:rPr lang="zh-CN" altLang="en-US" sz="1800" dirty="0"/>
              <a:t>或者它可以参照一个外部的结果映射。</a:t>
            </a:r>
          </a:p>
          <a:p>
            <a:endParaRPr lang="zh-CN" altLang="en-US" sz="3200" dirty="0"/>
          </a:p>
        </p:txBody>
      </p:sp>
    </p:spTree>
    <p:extLst>
      <p:ext uri="{BB962C8B-B14F-4D97-AF65-F5344CB8AC3E}">
        <p14:creationId xmlns:p14="http://schemas.microsoft.com/office/powerpoint/2010/main" val="4271143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id &amp; result</a:t>
            </a:r>
            <a:endParaRPr lang="zh-CN" altLang="en-US"/>
          </a:p>
        </p:txBody>
      </p:sp>
      <p:sp>
        <p:nvSpPr>
          <p:cNvPr id="3" name="内容占位符 2"/>
          <p:cNvSpPr>
            <a:spLocks noGrp="1"/>
          </p:cNvSpPr>
          <p:nvPr>
            <p:ph idx="1"/>
          </p:nvPr>
        </p:nvSpPr>
        <p:spPr/>
        <p:txBody>
          <a:bodyPr/>
          <a:lstStyle/>
          <a:p>
            <a:r>
              <a:rPr lang="en-US" altLang="zh-CN" sz="2000" dirty="0">
                <a:highlight>
                  <a:srgbClr val="00FF00"/>
                </a:highlight>
              </a:rPr>
              <a:t>id </a:t>
            </a:r>
            <a:r>
              <a:rPr lang="zh-CN" altLang="en-US" sz="2000" dirty="0">
                <a:highlight>
                  <a:srgbClr val="00FF00"/>
                </a:highlight>
              </a:rPr>
              <a:t>和 </a:t>
            </a:r>
            <a:r>
              <a:rPr lang="en-US" altLang="zh-CN" sz="2000" dirty="0">
                <a:highlight>
                  <a:srgbClr val="00FF00"/>
                </a:highlight>
              </a:rPr>
              <a:t>result </a:t>
            </a:r>
            <a:r>
              <a:rPr lang="zh-CN" altLang="en-US" sz="2000" dirty="0">
                <a:highlight>
                  <a:srgbClr val="00FF00"/>
                </a:highlight>
              </a:rPr>
              <a:t>映射一个单独列的值到</a:t>
            </a:r>
            <a:r>
              <a:rPr lang="zh-CN" altLang="en-US" sz="2000" b="1" dirty="0">
                <a:solidFill>
                  <a:srgbClr val="FF0000"/>
                </a:solidFill>
                <a:highlight>
                  <a:srgbClr val="00FF00"/>
                </a:highlight>
              </a:rPr>
              <a:t>简单数据类型</a:t>
            </a:r>
            <a:r>
              <a:rPr lang="en-US" altLang="zh-CN" sz="2000" dirty="0"/>
              <a:t>(</a:t>
            </a:r>
            <a:r>
              <a:rPr lang="zh-CN" altLang="en-US" sz="2000" dirty="0"/>
              <a:t>字符串</a:t>
            </a:r>
            <a:r>
              <a:rPr lang="en-US" altLang="zh-CN" sz="2000" dirty="0"/>
              <a:t>,</a:t>
            </a:r>
            <a:r>
              <a:rPr lang="zh-CN" altLang="en-US" sz="2000" dirty="0"/>
              <a:t>整型</a:t>
            </a:r>
            <a:r>
              <a:rPr lang="en-US" altLang="zh-CN" sz="2000" dirty="0"/>
              <a:t>,</a:t>
            </a:r>
            <a:r>
              <a:rPr lang="zh-CN" altLang="en-US" sz="2000" dirty="0"/>
              <a:t>双精度浮点数</a:t>
            </a:r>
            <a:r>
              <a:rPr lang="en-US" altLang="zh-CN" sz="2000" dirty="0"/>
              <a:t>,</a:t>
            </a:r>
            <a:r>
              <a:rPr lang="zh-CN" altLang="en-US" sz="2000" dirty="0"/>
              <a:t>日期等</a:t>
            </a:r>
            <a:r>
              <a:rPr lang="en-US" altLang="zh-CN" sz="2000" dirty="0"/>
              <a:t>)</a:t>
            </a:r>
            <a:r>
              <a:rPr lang="zh-CN" altLang="en-US" sz="2000" dirty="0"/>
              <a:t>的属性或字段</a:t>
            </a:r>
            <a:r>
              <a:rPr lang="zh-CN" altLang="en-US" dirty="0"/>
              <a:t>。</a:t>
            </a:r>
            <a:r>
              <a:rPr lang="en-US" altLang="zh-CN" dirty="0"/>
              <a:t>Id</a:t>
            </a:r>
            <a:r>
              <a:rPr lang="zh-CN" altLang="en-US" dirty="0"/>
              <a:t>表示主键列，</a:t>
            </a:r>
            <a:r>
              <a:rPr lang="en-US" altLang="zh-CN" dirty="0"/>
              <a:t>result</a:t>
            </a:r>
            <a:r>
              <a:rPr lang="zh-CN" altLang="en-US" dirty="0"/>
              <a:t>表示普通列。</a:t>
            </a: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38" y="3284984"/>
            <a:ext cx="8811523"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5778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association</a:t>
            </a:r>
            <a:endParaRPr lang="zh-CN" altLang="en-US"/>
          </a:p>
        </p:txBody>
      </p:sp>
      <p:sp>
        <p:nvSpPr>
          <p:cNvPr id="3" name="内容占位符 2"/>
          <p:cNvSpPr>
            <a:spLocks noGrp="1"/>
          </p:cNvSpPr>
          <p:nvPr>
            <p:ph idx="1"/>
          </p:nvPr>
        </p:nvSpPr>
        <p:spPr/>
        <p:txBody>
          <a:bodyPr/>
          <a:lstStyle/>
          <a:p>
            <a:r>
              <a:rPr lang="zh-CN" altLang="en-US" dirty="0"/>
              <a:t>复杂对象映射</a:t>
            </a:r>
            <a:endParaRPr lang="en-US" altLang="zh-CN" dirty="0"/>
          </a:p>
          <a:p>
            <a:r>
              <a:rPr lang="en-US" altLang="zh-CN" dirty="0">
                <a:highlight>
                  <a:srgbClr val="00FF00"/>
                </a:highlight>
              </a:rPr>
              <a:t>POJO</a:t>
            </a:r>
            <a:r>
              <a:rPr lang="zh-CN" altLang="en-US" dirty="0">
                <a:highlight>
                  <a:srgbClr val="00FF00"/>
                </a:highlight>
              </a:rPr>
              <a:t>中的属性可能会是一个对象</a:t>
            </a:r>
            <a:endParaRPr lang="en-US" altLang="zh-CN" dirty="0">
              <a:highlight>
                <a:srgbClr val="00FF00"/>
              </a:highlight>
            </a:endParaRPr>
          </a:p>
          <a:p>
            <a:r>
              <a:rPr lang="zh-CN" altLang="en-US" dirty="0"/>
              <a:t>我们可以使用</a:t>
            </a:r>
            <a:r>
              <a:rPr lang="zh-CN" altLang="en-US" dirty="0">
                <a:highlight>
                  <a:srgbClr val="00FF00"/>
                </a:highlight>
              </a:rPr>
              <a:t>联合查询，并以级联属性的方式封装对象</a:t>
            </a:r>
            <a:r>
              <a:rPr lang="zh-CN" altLang="en-US" dirty="0"/>
              <a:t>。</a:t>
            </a:r>
            <a:endParaRPr lang="en-US" altLang="zh-CN" dirty="0"/>
          </a:p>
          <a:p>
            <a:endParaRPr lang="en-US" altLang="zh-CN" dirty="0"/>
          </a:p>
          <a:p>
            <a:endParaRPr lang="en-US" altLang="zh-CN" dirty="0"/>
          </a:p>
          <a:p>
            <a:endParaRPr lang="en-US" altLang="zh-CN" dirty="0"/>
          </a:p>
          <a:p>
            <a:r>
              <a:rPr lang="zh-CN" altLang="en-US" dirty="0">
                <a:highlight>
                  <a:srgbClr val="00FF00"/>
                </a:highlight>
              </a:rPr>
              <a:t>使用</a:t>
            </a:r>
            <a:r>
              <a:rPr lang="en-US" altLang="zh-CN" dirty="0">
                <a:highlight>
                  <a:srgbClr val="00FF00"/>
                </a:highlight>
              </a:rPr>
              <a:t>association</a:t>
            </a:r>
            <a:r>
              <a:rPr lang="zh-CN" altLang="en-US" dirty="0">
                <a:highlight>
                  <a:srgbClr val="00FF00"/>
                </a:highlight>
              </a:rPr>
              <a:t>标签定义对象的封装规则</a:t>
            </a:r>
          </a:p>
        </p:txBody>
      </p:sp>
      <p:pic>
        <p:nvPicPr>
          <p:cNvPr id="5" name="图片 4"/>
          <p:cNvPicPr>
            <a:picLocks noChangeAspect="1"/>
          </p:cNvPicPr>
          <p:nvPr/>
        </p:nvPicPr>
        <p:blipFill>
          <a:blip r:embed="rId2"/>
          <a:stretch>
            <a:fillRect/>
          </a:stretch>
        </p:blipFill>
        <p:spPr>
          <a:xfrm>
            <a:off x="755576" y="4005064"/>
            <a:ext cx="6257925" cy="1466850"/>
          </a:xfrm>
          <a:prstGeom prst="rect">
            <a:avLst/>
          </a:prstGeom>
        </p:spPr>
      </p:pic>
    </p:spTree>
    <p:extLst>
      <p:ext uri="{BB962C8B-B14F-4D97-AF65-F5344CB8AC3E}">
        <p14:creationId xmlns:p14="http://schemas.microsoft.com/office/powerpoint/2010/main" val="2707066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association-</a:t>
            </a:r>
            <a:r>
              <a:rPr lang="zh-CN" altLang="en-US" b="1"/>
              <a:t>嵌套结果集</a:t>
            </a:r>
          </a:p>
        </p:txBody>
      </p:sp>
      <p:pic>
        <p:nvPicPr>
          <p:cNvPr id="5" name="内容占位符 4"/>
          <p:cNvPicPr>
            <a:picLocks noGrp="1" noChangeAspect="1"/>
          </p:cNvPicPr>
          <p:nvPr>
            <p:ph idx="1"/>
          </p:nvPr>
        </p:nvPicPr>
        <p:blipFill>
          <a:blip r:embed="rId2"/>
          <a:stretch>
            <a:fillRect/>
          </a:stretch>
        </p:blipFill>
        <p:spPr>
          <a:xfrm>
            <a:off x="795337" y="2348880"/>
            <a:ext cx="7553325" cy="1819275"/>
          </a:xfrm>
          <a:prstGeom prst="rect">
            <a:avLst/>
          </a:prstGeom>
        </p:spPr>
      </p:pic>
    </p:spTree>
    <p:extLst>
      <p:ext uri="{BB962C8B-B14F-4D97-AF65-F5344CB8AC3E}">
        <p14:creationId xmlns:p14="http://schemas.microsoft.com/office/powerpoint/2010/main" val="3098223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association-</a:t>
            </a:r>
            <a:r>
              <a:rPr lang="zh-CN" altLang="en-US" b="1"/>
              <a:t>分段查询</a:t>
            </a:r>
          </a:p>
        </p:txBody>
      </p:sp>
      <p:pic>
        <p:nvPicPr>
          <p:cNvPr id="5" name="图片 4"/>
          <p:cNvPicPr>
            <a:picLocks noChangeAspect="1"/>
          </p:cNvPicPr>
          <p:nvPr/>
        </p:nvPicPr>
        <p:blipFill>
          <a:blip r:embed="rId2"/>
          <a:stretch>
            <a:fillRect/>
          </a:stretch>
        </p:blipFill>
        <p:spPr>
          <a:xfrm>
            <a:off x="1343025" y="1857356"/>
            <a:ext cx="6457950" cy="1838325"/>
          </a:xfrm>
          <a:prstGeom prst="rect">
            <a:avLst/>
          </a:prstGeom>
        </p:spPr>
      </p:pic>
      <p:sp>
        <p:nvSpPr>
          <p:cNvPr id="6" name="文本框 5"/>
          <p:cNvSpPr txBox="1"/>
          <p:nvPr/>
        </p:nvSpPr>
        <p:spPr>
          <a:xfrm>
            <a:off x="1343025" y="4149080"/>
            <a:ext cx="6457950" cy="830997"/>
          </a:xfrm>
          <a:prstGeom prst="rect">
            <a:avLst/>
          </a:prstGeom>
          <a:noFill/>
        </p:spPr>
        <p:txBody>
          <a:bodyPr wrap="square" rtlCol="0">
            <a:spAutoFit/>
          </a:bodyPr>
          <a:lstStyle/>
          <a:p>
            <a:r>
              <a:rPr lang="en-US" altLang="zh-CN" sz="2400">
                <a:latin typeface="Arial Unicode MS" panose="020B0604020202020204" pitchFamily="34" charset="-122"/>
                <a:ea typeface="Arial Unicode MS" panose="020B0604020202020204" pitchFamily="34" charset="-122"/>
                <a:cs typeface="Arial Unicode MS" panose="020B0604020202020204" pitchFamily="34" charset="-122"/>
              </a:rPr>
              <a:t>select</a:t>
            </a:r>
            <a:r>
              <a:rPr lang="zh-CN" altLang="en-US" sz="2400">
                <a:latin typeface="Arial Unicode MS" panose="020B0604020202020204" pitchFamily="34" charset="-122"/>
                <a:ea typeface="Arial Unicode MS" panose="020B0604020202020204" pitchFamily="34" charset="-122"/>
                <a:cs typeface="Arial Unicode MS" panose="020B0604020202020204" pitchFamily="34" charset="-122"/>
              </a:rPr>
              <a:t>：调用目标的方法查询当前属性的值</a:t>
            </a:r>
            <a:endParaRPr lang="en-US" altLang="zh-CN" sz="2400">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400">
                <a:latin typeface="Arial Unicode MS" panose="020B0604020202020204" pitchFamily="34" charset="-122"/>
                <a:ea typeface="Arial Unicode MS" panose="020B0604020202020204" pitchFamily="34" charset="-122"/>
                <a:cs typeface="Arial Unicode MS" panose="020B0604020202020204" pitchFamily="34" charset="-122"/>
              </a:rPr>
              <a:t>column</a:t>
            </a:r>
            <a:r>
              <a:rPr lang="zh-CN" altLang="en-US" sz="2400">
                <a:latin typeface="Arial Unicode MS" panose="020B0604020202020204" pitchFamily="34" charset="-122"/>
                <a:ea typeface="Arial Unicode MS" panose="020B0604020202020204" pitchFamily="34" charset="-122"/>
                <a:cs typeface="Arial Unicode MS" panose="020B0604020202020204" pitchFamily="34" charset="-122"/>
              </a:rPr>
              <a:t>：将指定列的值传入目标方法</a:t>
            </a:r>
          </a:p>
        </p:txBody>
      </p:sp>
    </p:spTree>
    <p:extLst>
      <p:ext uri="{BB962C8B-B14F-4D97-AF65-F5344CB8AC3E}">
        <p14:creationId xmlns:p14="http://schemas.microsoft.com/office/powerpoint/2010/main" val="406413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57808"/>
            <a:ext cx="8229600" cy="1143000"/>
          </a:xfrm>
        </p:spPr>
        <p:txBody>
          <a:bodyPr>
            <a:normAutofit/>
          </a:bodyPr>
          <a:lstStyle/>
          <a:p>
            <a:r>
              <a:rPr lang="zh-CN" altLang="en-US"/>
              <a:t>为什么要使用</a:t>
            </a:r>
            <a:r>
              <a:rPr lang="en-US" altLang="zh-CN"/>
              <a:t>MyBatis</a:t>
            </a:r>
            <a:r>
              <a:rPr lang="zh-CN" altLang="en-US"/>
              <a:t>？</a:t>
            </a:r>
          </a:p>
        </p:txBody>
      </p:sp>
      <p:sp>
        <p:nvSpPr>
          <p:cNvPr id="3" name="内容占位符 2"/>
          <p:cNvSpPr>
            <a:spLocks noGrp="1"/>
          </p:cNvSpPr>
          <p:nvPr>
            <p:ph idx="1"/>
          </p:nvPr>
        </p:nvSpPr>
        <p:spPr>
          <a:xfrm>
            <a:off x="175074" y="1556792"/>
            <a:ext cx="8867328" cy="5018025"/>
          </a:xfrm>
        </p:spPr>
        <p:txBody>
          <a:bodyPr>
            <a:noAutofit/>
          </a:bodyPr>
          <a:lstStyle/>
          <a:p>
            <a:r>
              <a:rPr lang="en-US" altLang="zh-CN" dirty="0" err="1"/>
              <a:t>MyBatis</a:t>
            </a:r>
            <a:r>
              <a:rPr lang="zh-CN" altLang="en-US" dirty="0"/>
              <a:t>是一个</a:t>
            </a:r>
            <a:r>
              <a:rPr lang="zh-CN" altLang="en-US" dirty="0">
                <a:highlight>
                  <a:srgbClr val="00FF00"/>
                </a:highlight>
              </a:rPr>
              <a:t>半自动化的持久化层框架</a:t>
            </a:r>
            <a:r>
              <a:rPr lang="zh-CN" altLang="en-US" dirty="0"/>
              <a:t>。</a:t>
            </a:r>
          </a:p>
          <a:p>
            <a:r>
              <a:rPr lang="en-US" altLang="zh-CN" dirty="0">
                <a:solidFill>
                  <a:srgbClr val="000000"/>
                </a:solidFill>
                <a:highlight>
                  <a:srgbClr val="00FF00"/>
                </a:highlight>
              </a:rPr>
              <a:t>JDBC</a:t>
            </a:r>
          </a:p>
          <a:p>
            <a:pPr lvl="1"/>
            <a:r>
              <a:rPr lang="en-US" altLang="zh-CN" sz="2000" dirty="0">
                <a:solidFill>
                  <a:srgbClr val="000000"/>
                </a:solidFill>
              </a:rPr>
              <a:t>SQL</a:t>
            </a:r>
            <a:r>
              <a:rPr lang="zh-CN" altLang="en-US" sz="2000" dirty="0">
                <a:solidFill>
                  <a:srgbClr val="000000"/>
                </a:solidFill>
              </a:rPr>
              <a:t>夹在</a:t>
            </a:r>
            <a:r>
              <a:rPr lang="en-US" altLang="zh-CN" sz="2000" dirty="0">
                <a:solidFill>
                  <a:srgbClr val="000000"/>
                </a:solidFill>
              </a:rPr>
              <a:t>Java</a:t>
            </a:r>
            <a:r>
              <a:rPr lang="zh-CN" altLang="en-US" sz="2000" dirty="0">
                <a:solidFill>
                  <a:srgbClr val="000000"/>
                </a:solidFill>
              </a:rPr>
              <a:t>代码块里，</a:t>
            </a:r>
            <a:r>
              <a:rPr lang="zh-CN" altLang="en-US" sz="2000" dirty="0">
                <a:solidFill>
                  <a:srgbClr val="000000"/>
                </a:solidFill>
                <a:highlight>
                  <a:srgbClr val="00FF00"/>
                </a:highlight>
              </a:rPr>
              <a:t>耦合度高导致硬编码</a:t>
            </a:r>
            <a:r>
              <a:rPr lang="zh-CN" altLang="en-US" sz="2000" dirty="0">
                <a:solidFill>
                  <a:srgbClr val="000000"/>
                </a:solidFill>
              </a:rPr>
              <a:t>内伤</a:t>
            </a:r>
            <a:endParaRPr lang="en-US" altLang="zh-CN" sz="2000" dirty="0">
              <a:solidFill>
                <a:srgbClr val="000000"/>
              </a:solidFill>
            </a:endParaRPr>
          </a:p>
          <a:p>
            <a:pPr lvl="1"/>
            <a:r>
              <a:rPr lang="zh-CN" altLang="en-US" sz="2000" dirty="0">
                <a:solidFill>
                  <a:srgbClr val="000000"/>
                </a:solidFill>
              </a:rPr>
              <a:t>维护不易且实际开发需求中</a:t>
            </a:r>
            <a:r>
              <a:rPr lang="en-US" altLang="zh-CN" sz="2000" dirty="0" err="1">
                <a:solidFill>
                  <a:srgbClr val="000000"/>
                </a:solidFill>
              </a:rPr>
              <a:t>sql</a:t>
            </a:r>
            <a:r>
              <a:rPr lang="zh-CN" altLang="en-US" sz="2000" dirty="0">
                <a:solidFill>
                  <a:srgbClr val="000000"/>
                </a:solidFill>
              </a:rPr>
              <a:t>是有变化，频繁修改的情况多见</a:t>
            </a:r>
            <a:endParaRPr lang="en-US" altLang="zh-CN" sz="2000" dirty="0"/>
          </a:p>
          <a:p>
            <a:r>
              <a:rPr lang="en-US" altLang="zh-CN" dirty="0">
                <a:solidFill>
                  <a:srgbClr val="000000"/>
                </a:solidFill>
              </a:rPr>
              <a:t>Hibernate</a:t>
            </a:r>
            <a:r>
              <a:rPr lang="zh-CN" altLang="en-US" dirty="0">
                <a:solidFill>
                  <a:srgbClr val="000000"/>
                </a:solidFill>
              </a:rPr>
              <a:t>和</a:t>
            </a:r>
            <a:r>
              <a:rPr lang="en-US" altLang="zh-CN" dirty="0">
                <a:solidFill>
                  <a:srgbClr val="000000"/>
                </a:solidFill>
              </a:rPr>
              <a:t>JPA</a:t>
            </a:r>
            <a:endParaRPr lang="zh-CN" altLang="en-US" dirty="0">
              <a:solidFill>
                <a:srgbClr val="000000"/>
              </a:solidFill>
            </a:endParaRPr>
          </a:p>
          <a:p>
            <a:pPr lvl="1"/>
            <a:r>
              <a:rPr lang="zh-CN" altLang="en-US" sz="2000" dirty="0">
                <a:solidFill>
                  <a:srgbClr val="000000"/>
                </a:solidFill>
              </a:rPr>
              <a:t>长难复杂</a:t>
            </a:r>
            <a:r>
              <a:rPr lang="en-US" altLang="zh-CN" sz="2000" dirty="0">
                <a:solidFill>
                  <a:srgbClr val="000000"/>
                </a:solidFill>
              </a:rPr>
              <a:t>SQL</a:t>
            </a:r>
            <a:r>
              <a:rPr lang="zh-CN" altLang="en-US" sz="2000" dirty="0">
                <a:solidFill>
                  <a:srgbClr val="000000"/>
                </a:solidFill>
              </a:rPr>
              <a:t>，对于</a:t>
            </a:r>
            <a:r>
              <a:rPr lang="en-US" altLang="zh-CN" sz="2000" dirty="0">
                <a:solidFill>
                  <a:srgbClr val="000000"/>
                </a:solidFill>
              </a:rPr>
              <a:t>Hibernate</a:t>
            </a:r>
            <a:r>
              <a:rPr lang="zh-CN" altLang="en-US" sz="2000" dirty="0">
                <a:solidFill>
                  <a:srgbClr val="000000"/>
                </a:solidFill>
              </a:rPr>
              <a:t>而言处理也不容易</a:t>
            </a:r>
          </a:p>
          <a:p>
            <a:pPr lvl="1"/>
            <a:r>
              <a:rPr lang="zh-CN" altLang="en-US" sz="2000" dirty="0">
                <a:solidFill>
                  <a:srgbClr val="000000"/>
                </a:solidFill>
                <a:highlight>
                  <a:srgbClr val="00FF00"/>
                </a:highlight>
              </a:rPr>
              <a:t>内部自动生产的</a:t>
            </a:r>
            <a:r>
              <a:rPr lang="en-US" altLang="zh-CN" sz="2000" dirty="0">
                <a:solidFill>
                  <a:srgbClr val="000000"/>
                </a:solidFill>
                <a:highlight>
                  <a:srgbClr val="00FF00"/>
                </a:highlight>
              </a:rPr>
              <a:t>SQL</a:t>
            </a:r>
            <a:r>
              <a:rPr lang="zh-CN" altLang="en-US" sz="2000" dirty="0">
                <a:solidFill>
                  <a:srgbClr val="000000"/>
                </a:solidFill>
                <a:highlight>
                  <a:srgbClr val="00FF00"/>
                </a:highlight>
              </a:rPr>
              <a:t>，不容易做特殊优化</a:t>
            </a:r>
            <a:r>
              <a:rPr lang="zh-CN" altLang="en-US" sz="2000" dirty="0">
                <a:solidFill>
                  <a:srgbClr val="000000"/>
                </a:solidFill>
              </a:rPr>
              <a:t>。</a:t>
            </a:r>
            <a:endParaRPr lang="en-US" altLang="zh-CN" sz="2000" dirty="0">
              <a:solidFill>
                <a:srgbClr val="000000"/>
              </a:solidFill>
            </a:endParaRPr>
          </a:p>
          <a:p>
            <a:pPr lvl="1"/>
            <a:r>
              <a:rPr lang="zh-CN" altLang="en-US" sz="2000" dirty="0">
                <a:solidFill>
                  <a:srgbClr val="000000"/>
                </a:solidFill>
                <a:highlight>
                  <a:srgbClr val="00FF00"/>
                </a:highlight>
              </a:rPr>
              <a:t>基于全映射的全自动框架</a:t>
            </a:r>
            <a:r>
              <a:rPr lang="zh-CN" altLang="en-US" sz="2000" dirty="0">
                <a:solidFill>
                  <a:srgbClr val="000000"/>
                </a:solidFill>
              </a:rPr>
              <a:t>，大量字段的</a:t>
            </a:r>
            <a:r>
              <a:rPr lang="en-US" altLang="zh-CN" sz="2000" dirty="0">
                <a:solidFill>
                  <a:srgbClr val="000000"/>
                </a:solidFill>
              </a:rPr>
              <a:t>POJO</a:t>
            </a:r>
            <a:r>
              <a:rPr lang="zh-CN" altLang="en-US" sz="2000" dirty="0">
                <a:solidFill>
                  <a:srgbClr val="000000"/>
                </a:solidFill>
              </a:rPr>
              <a:t>进行</a:t>
            </a:r>
            <a:r>
              <a:rPr lang="zh-CN" altLang="en-US" sz="2000" dirty="0">
                <a:solidFill>
                  <a:srgbClr val="000000"/>
                </a:solidFill>
                <a:highlight>
                  <a:srgbClr val="00FF00"/>
                </a:highlight>
              </a:rPr>
              <a:t>部分映射时比较困难</a:t>
            </a:r>
            <a:r>
              <a:rPr lang="zh-CN" altLang="en-US" sz="2000" dirty="0">
                <a:solidFill>
                  <a:srgbClr val="000000"/>
                </a:solidFill>
              </a:rPr>
              <a:t>。导致数据库性能下降。</a:t>
            </a:r>
            <a:endParaRPr lang="en-US" altLang="zh-CN" sz="2000" dirty="0">
              <a:solidFill>
                <a:srgbClr val="000000"/>
              </a:solidFill>
            </a:endParaRPr>
          </a:p>
          <a:p>
            <a:r>
              <a:rPr lang="zh-CN" altLang="en-US" dirty="0">
                <a:solidFill>
                  <a:srgbClr val="000000"/>
                </a:solidFill>
              </a:rPr>
              <a:t>对开发人员而言，核心</a:t>
            </a:r>
            <a:r>
              <a:rPr lang="en-US" altLang="zh-CN" dirty="0" err="1">
                <a:solidFill>
                  <a:srgbClr val="000000"/>
                </a:solidFill>
              </a:rPr>
              <a:t>sql</a:t>
            </a:r>
            <a:r>
              <a:rPr lang="zh-CN" altLang="en-US" dirty="0">
                <a:solidFill>
                  <a:srgbClr val="000000"/>
                </a:solidFill>
              </a:rPr>
              <a:t>还是需要自己优化</a:t>
            </a:r>
            <a:endParaRPr lang="en-US" altLang="zh-CN" dirty="0">
              <a:solidFill>
                <a:srgbClr val="000000"/>
              </a:solidFill>
            </a:endParaRPr>
          </a:p>
          <a:p>
            <a:r>
              <a:rPr lang="en-US" altLang="zh-CN" b="1" dirty="0" err="1">
                <a:solidFill>
                  <a:srgbClr val="FF0000"/>
                </a:solidFill>
                <a:highlight>
                  <a:srgbClr val="00FF00"/>
                </a:highlight>
              </a:rPr>
              <a:t>sql</a:t>
            </a:r>
            <a:r>
              <a:rPr lang="zh-CN" altLang="en-US" b="1" dirty="0">
                <a:solidFill>
                  <a:srgbClr val="FF0000"/>
                </a:solidFill>
                <a:highlight>
                  <a:srgbClr val="00FF00"/>
                </a:highlight>
              </a:rPr>
              <a:t>和</a:t>
            </a:r>
            <a:r>
              <a:rPr lang="en-US" altLang="zh-CN" b="1" dirty="0">
                <a:solidFill>
                  <a:srgbClr val="FF0000"/>
                </a:solidFill>
                <a:highlight>
                  <a:srgbClr val="00FF00"/>
                </a:highlight>
              </a:rPr>
              <a:t>java</a:t>
            </a:r>
            <a:r>
              <a:rPr lang="zh-CN" altLang="en-US" b="1" dirty="0">
                <a:solidFill>
                  <a:srgbClr val="FF0000"/>
                </a:solidFill>
                <a:highlight>
                  <a:srgbClr val="00FF00"/>
                </a:highlight>
              </a:rPr>
              <a:t>编码分开，功能边界清晰，一个专注业务、一个专注数据</a:t>
            </a:r>
            <a:r>
              <a:rPr lang="zh-CN" altLang="en-US" b="1" dirty="0">
                <a:solidFill>
                  <a:srgbClr val="FF0000"/>
                </a:solidFill>
              </a:rPr>
              <a:t>。</a:t>
            </a:r>
            <a:endParaRPr lang="en-US" altLang="zh-CN" dirty="0">
              <a:solidFill>
                <a:srgbClr val="000000"/>
              </a:solidFill>
            </a:endParaRPr>
          </a:p>
          <a:p>
            <a:pPr lvl="1"/>
            <a:endParaRPr lang="en-US" altLang="zh-CN" sz="2000" dirty="0">
              <a:solidFill>
                <a:srgbClr val="000000"/>
              </a:solidFill>
            </a:endParaRPr>
          </a:p>
        </p:txBody>
      </p:sp>
    </p:spTree>
    <p:extLst>
      <p:ext uri="{BB962C8B-B14F-4D97-AF65-F5344CB8AC3E}">
        <p14:creationId xmlns:p14="http://schemas.microsoft.com/office/powerpoint/2010/main" val="962337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association-</a:t>
            </a:r>
            <a:r>
              <a:rPr lang="zh-CN" altLang="en-US" b="1"/>
              <a:t>分段查询</a:t>
            </a:r>
            <a:r>
              <a:rPr lang="en-US" altLang="zh-CN" b="1"/>
              <a:t>&amp;</a:t>
            </a:r>
            <a:r>
              <a:rPr lang="zh-CN" altLang="en-US" b="1"/>
              <a:t>延迟加载</a:t>
            </a:r>
          </a:p>
        </p:txBody>
      </p:sp>
      <p:sp>
        <p:nvSpPr>
          <p:cNvPr id="3" name="内容占位符 2"/>
          <p:cNvSpPr>
            <a:spLocks noGrp="1"/>
          </p:cNvSpPr>
          <p:nvPr>
            <p:ph idx="1"/>
          </p:nvPr>
        </p:nvSpPr>
        <p:spPr>
          <a:xfrm>
            <a:off x="470454" y="1988841"/>
            <a:ext cx="8229600" cy="3816424"/>
          </a:xfrm>
        </p:spPr>
        <p:txBody>
          <a:bodyPr/>
          <a:lstStyle/>
          <a:p>
            <a:pPr marL="0" indent="0">
              <a:buNone/>
            </a:pPr>
            <a:r>
              <a:rPr lang="zh-CN" altLang="en-US">
                <a:solidFill>
                  <a:srgbClr val="008080"/>
                </a:solidFill>
              </a:rPr>
              <a:t>开启延迟加载和属性按需加载</a:t>
            </a:r>
            <a:endParaRPr lang="en-US" altLang="zh-CN">
              <a:solidFill>
                <a:srgbClr val="008080"/>
              </a:solidFill>
            </a:endParaRPr>
          </a:p>
          <a:p>
            <a:pPr marL="0" indent="0">
              <a:buNone/>
            </a:pPr>
            <a:endParaRPr lang="en-US" altLang="zh-CN" sz="2400"/>
          </a:p>
          <a:p>
            <a:pPr marL="0" indent="0">
              <a:buNone/>
            </a:pPr>
            <a:endParaRPr lang="en-US" altLang="zh-CN" sz="2400"/>
          </a:p>
          <a:p>
            <a:pPr marL="0" indent="0">
              <a:buNone/>
            </a:pPr>
            <a:endParaRPr lang="en-US" altLang="zh-CN" sz="2400"/>
          </a:p>
          <a:p>
            <a:pPr marL="0" indent="0">
              <a:buNone/>
            </a:pPr>
            <a:endParaRPr lang="zh-CN" altLang="en-US" sz="2400"/>
          </a:p>
          <a:p>
            <a:r>
              <a:rPr lang="zh-CN" altLang="en-US"/>
              <a:t>旧版本的</a:t>
            </a:r>
            <a:r>
              <a:rPr lang="en-US" altLang="zh-CN"/>
              <a:t>MyBatis</a:t>
            </a:r>
            <a:r>
              <a:rPr lang="zh-CN" altLang="en-US"/>
              <a:t>需要额外的支持包</a:t>
            </a:r>
            <a:endParaRPr lang="en-US" altLang="zh-CN"/>
          </a:p>
          <a:p>
            <a:pPr lvl="1"/>
            <a:r>
              <a:rPr lang="en-US" altLang="zh-CN" u="sng"/>
              <a:t>asm-3.3.1.jar</a:t>
            </a:r>
          </a:p>
          <a:p>
            <a:pPr lvl="1"/>
            <a:r>
              <a:rPr lang="en-US" altLang="zh-CN" u="sng"/>
              <a:t>cglib-2.2.2.jar</a:t>
            </a:r>
            <a:endParaRPr lang="zh-CN" altLang="en-US"/>
          </a:p>
        </p:txBody>
      </p:sp>
      <p:pic>
        <p:nvPicPr>
          <p:cNvPr id="4" name="图片 3"/>
          <p:cNvPicPr>
            <a:picLocks noChangeAspect="1"/>
          </p:cNvPicPr>
          <p:nvPr/>
        </p:nvPicPr>
        <p:blipFill>
          <a:blip r:embed="rId2"/>
          <a:stretch>
            <a:fillRect/>
          </a:stretch>
        </p:blipFill>
        <p:spPr>
          <a:xfrm>
            <a:off x="470454" y="2657842"/>
            <a:ext cx="6867525" cy="885825"/>
          </a:xfrm>
          <a:prstGeom prst="rect">
            <a:avLst/>
          </a:prstGeom>
        </p:spPr>
      </p:pic>
    </p:spTree>
    <p:extLst>
      <p:ext uri="{BB962C8B-B14F-4D97-AF65-F5344CB8AC3E}">
        <p14:creationId xmlns:p14="http://schemas.microsoft.com/office/powerpoint/2010/main" val="1921995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a:t>Collection-</a:t>
            </a:r>
            <a:r>
              <a:rPr lang="zh-CN" altLang="en-US" b="1"/>
              <a:t>集合类型</a:t>
            </a:r>
            <a:r>
              <a:rPr lang="en-US" altLang="zh-CN" b="1"/>
              <a:t>&amp;</a:t>
            </a:r>
            <a:r>
              <a:rPr lang="zh-CN" altLang="en-US" b="1"/>
              <a:t>嵌套结果集</a:t>
            </a:r>
            <a:endParaRPr lang="zh-CN" altLang="en-US"/>
          </a:p>
        </p:txBody>
      </p:sp>
      <p:pic>
        <p:nvPicPr>
          <p:cNvPr id="4" name="图片 3"/>
          <p:cNvPicPr>
            <a:picLocks noChangeAspect="1"/>
          </p:cNvPicPr>
          <p:nvPr/>
        </p:nvPicPr>
        <p:blipFill>
          <a:blip r:embed="rId2"/>
          <a:stretch>
            <a:fillRect/>
          </a:stretch>
        </p:blipFill>
        <p:spPr>
          <a:xfrm>
            <a:off x="611560" y="3933056"/>
            <a:ext cx="7677150" cy="2552700"/>
          </a:xfrm>
          <a:prstGeom prst="rect">
            <a:avLst/>
          </a:prstGeom>
        </p:spPr>
      </p:pic>
      <p:pic>
        <p:nvPicPr>
          <p:cNvPr id="5" name="图片 4"/>
          <p:cNvPicPr>
            <a:picLocks noChangeAspect="1"/>
          </p:cNvPicPr>
          <p:nvPr/>
        </p:nvPicPr>
        <p:blipFill>
          <a:blip r:embed="rId3"/>
          <a:stretch>
            <a:fillRect/>
          </a:stretch>
        </p:blipFill>
        <p:spPr>
          <a:xfrm>
            <a:off x="603110" y="1852712"/>
            <a:ext cx="6477000" cy="1819275"/>
          </a:xfrm>
          <a:prstGeom prst="rect">
            <a:avLst/>
          </a:prstGeom>
        </p:spPr>
      </p:pic>
    </p:spTree>
    <p:extLst>
      <p:ext uri="{BB962C8B-B14F-4D97-AF65-F5344CB8AC3E}">
        <p14:creationId xmlns:p14="http://schemas.microsoft.com/office/powerpoint/2010/main" val="36406107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Collection-</a:t>
            </a:r>
            <a:r>
              <a:rPr lang="zh-CN" altLang="en-US" b="1"/>
              <a:t>分步查询</a:t>
            </a:r>
            <a:r>
              <a:rPr lang="en-US" altLang="zh-CN" b="1"/>
              <a:t>&amp;</a:t>
            </a:r>
            <a:r>
              <a:rPr lang="zh-CN" altLang="en-US" b="1"/>
              <a:t>延迟加载</a:t>
            </a:r>
          </a:p>
        </p:txBody>
      </p:sp>
      <p:pic>
        <p:nvPicPr>
          <p:cNvPr id="5" name="图片 4"/>
          <p:cNvPicPr>
            <a:picLocks noChangeAspect="1"/>
          </p:cNvPicPr>
          <p:nvPr/>
        </p:nvPicPr>
        <p:blipFill>
          <a:blip r:embed="rId2"/>
          <a:stretch>
            <a:fillRect/>
          </a:stretch>
        </p:blipFill>
        <p:spPr>
          <a:xfrm>
            <a:off x="611560" y="1988840"/>
            <a:ext cx="7448550" cy="1809750"/>
          </a:xfrm>
          <a:prstGeom prst="rect">
            <a:avLst/>
          </a:prstGeom>
        </p:spPr>
      </p:pic>
    </p:spTree>
    <p:extLst>
      <p:ext uri="{BB962C8B-B14F-4D97-AF65-F5344CB8AC3E}">
        <p14:creationId xmlns:p14="http://schemas.microsoft.com/office/powerpoint/2010/main" val="3078976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扩展</a:t>
            </a:r>
            <a:r>
              <a:rPr lang="en-US" altLang="zh-CN" b="1"/>
              <a:t>-</a:t>
            </a:r>
            <a:r>
              <a:rPr lang="zh-CN" altLang="en-US" b="1"/>
              <a:t>多列值封装</a:t>
            </a:r>
            <a:r>
              <a:rPr lang="en-US" altLang="zh-CN" b="1"/>
              <a:t>map</a:t>
            </a:r>
            <a:r>
              <a:rPr lang="zh-CN" altLang="en-US" b="1"/>
              <a:t>传递</a:t>
            </a:r>
          </a:p>
        </p:txBody>
      </p:sp>
      <p:sp>
        <p:nvSpPr>
          <p:cNvPr id="3" name="内容占位符 2"/>
          <p:cNvSpPr>
            <a:spLocks noGrp="1"/>
          </p:cNvSpPr>
          <p:nvPr>
            <p:ph idx="1"/>
          </p:nvPr>
        </p:nvSpPr>
        <p:spPr/>
        <p:txBody>
          <a:bodyPr>
            <a:normAutofit fontScale="92500" lnSpcReduction="20000"/>
          </a:bodyPr>
          <a:lstStyle/>
          <a:p>
            <a:r>
              <a:rPr lang="zh-CN" altLang="en-US"/>
              <a:t>分步查询的时候通过</a:t>
            </a:r>
            <a:r>
              <a:rPr lang="en-US" altLang="zh-CN"/>
              <a:t>column</a:t>
            </a:r>
            <a:r>
              <a:rPr lang="zh-CN" altLang="en-US"/>
              <a:t>指定，将对应的列的数据传递过去，我们有时需要传递多列数据。</a:t>
            </a:r>
            <a:endParaRPr lang="en-US" altLang="zh-CN"/>
          </a:p>
          <a:p>
            <a:r>
              <a:rPr lang="zh-CN" altLang="en-US"/>
              <a:t>使用</a:t>
            </a:r>
            <a:r>
              <a:rPr lang="en-US" altLang="zh-CN"/>
              <a:t>{key1=column1,key2=column2…}</a:t>
            </a:r>
            <a:r>
              <a:rPr lang="zh-CN" altLang="en-US"/>
              <a:t>的形式</a:t>
            </a:r>
            <a:endParaRPr lang="en-US" altLang="zh-CN"/>
          </a:p>
          <a:p>
            <a:endParaRPr lang="en-US" altLang="zh-CN"/>
          </a:p>
          <a:p>
            <a:endParaRPr lang="en-US" altLang="zh-CN"/>
          </a:p>
          <a:p>
            <a:endParaRPr lang="en-US" altLang="zh-CN"/>
          </a:p>
          <a:p>
            <a:endParaRPr lang="en-US" altLang="zh-CN"/>
          </a:p>
          <a:p>
            <a:endParaRPr lang="en-US" altLang="zh-CN"/>
          </a:p>
          <a:p>
            <a:r>
              <a:rPr lang="en-US" altLang="zh-CN"/>
              <a:t>association</a:t>
            </a:r>
            <a:r>
              <a:rPr lang="zh-CN" altLang="en-US"/>
              <a:t>或者</a:t>
            </a:r>
            <a:r>
              <a:rPr lang="en-US" altLang="zh-CN"/>
              <a:t>collection</a:t>
            </a:r>
            <a:r>
              <a:rPr lang="zh-CN" altLang="en-US"/>
              <a:t>标签的</a:t>
            </a:r>
            <a:r>
              <a:rPr lang="en-US" altLang="zh-CN">
                <a:solidFill>
                  <a:srgbClr val="FF0000"/>
                </a:solidFill>
              </a:rPr>
              <a:t>fetchType=eager/lazy</a:t>
            </a:r>
            <a:r>
              <a:rPr lang="zh-CN" altLang="en-US"/>
              <a:t>可以覆盖全局的延迟加载策略，指定</a:t>
            </a:r>
            <a:r>
              <a:rPr lang="zh-CN" altLang="en-US">
                <a:solidFill>
                  <a:srgbClr val="0000FF"/>
                </a:solidFill>
              </a:rPr>
              <a:t>立即加载（</a:t>
            </a:r>
            <a:r>
              <a:rPr lang="en-US" altLang="zh-CN">
                <a:solidFill>
                  <a:srgbClr val="0000FF"/>
                </a:solidFill>
              </a:rPr>
              <a:t>eager</a:t>
            </a:r>
            <a:r>
              <a:rPr lang="zh-CN" altLang="en-US">
                <a:solidFill>
                  <a:srgbClr val="0000FF"/>
                </a:solidFill>
              </a:rPr>
              <a:t>）</a:t>
            </a:r>
            <a:r>
              <a:rPr lang="zh-CN" altLang="en-US"/>
              <a:t>或者</a:t>
            </a:r>
            <a:r>
              <a:rPr lang="zh-CN" altLang="en-US">
                <a:solidFill>
                  <a:srgbClr val="0000FF"/>
                </a:solidFill>
              </a:rPr>
              <a:t>延迟加载（</a:t>
            </a:r>
            <a:r>
              <a:rPr lang="en-US" altLang="zh-CN">
                <a:solidFill>
                  <a:srgbClr val="0000FF"/>
                </a:solidFill>
              </a:rPr>
              <a:t>lazy</a:t>
            </a:r>
            <a:r>
              <a:rPr lang="zh-CN" altLang="en-US">
                <a:solidFill>
                  <a:srgbClr val="0000FF"/>
                </a:solidFill>
              </a:rPr>
              <a:t>）</a:t>
            </a:r>
          </a:p>
          <a:p>
            <a:endParaRPr lang="zh-CN" altLang="en-US"/>
          </a:p>
          <a:p>
            <a:endParaRPr lang="zh-CN" altLang="en-US"/>
          </a:p>
        </p:txBody>
      </p:sp>
      <p:pic>
        <p:nvPicPr>
          <p:cNvPr id="4" name="图片 3"/>
          <p:cNvPicPr>
            <a:picLocks noChangeAspect="1"/>
          </p:cNvPicPr>
          <p:nvPr/>
        </p:nvPicPr>
        <p:blipFill>
          <a:blip r:embed="rId2"/>
          <a:stretch>
            <a:fillRect/>
          </a:stretch>
        </p:blipFill>
        <p:spPr>
          <a:xfrm>
            <a:off x="838200" y="3140968"/>
            <a:ext cx="7467600" cy="1790700"/>
          </a:xfrm>
          <a:prstGeom prst="rect">
            <a:avLst/>
          </a:prstGeom>
        </p:spPr>
      </p:pic>
    </p:spTree>
    <p:extLst>
      <p:ext uri="{BB962C8B-B14F-4D97-AF65-F5344CB8AC3E}">
        <p14:creationId xmlns:p14="http://schemas.microsoft.com/office/powerpoint/2010/main" val="1552668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39918"/>
            <a:ext cx="8507288" cy="4525963"/>
          </a:xfrm>
        </p:spPr>
        <p:txBody>
          <a:bodyPr>
            <a:normAutofit/>
          </a:bodyPr>
          <a:lstStyle/>
          <a:p>
            <a:r>
              <a:rPr lang="zh-CN" altLang="en-US" sz="2400" dirty="0">
                <a:highlight>
                  <a:srgbClr val="00FF00"/>
                </a:highlight>
              </a:rPr>
              <a:t>动态 </a:t>
            </a:r>
            <a:r>
              <a:rPr lang="en-US" altLang="zh-CN" sz="2400" dirty="0">
                <a:highlight>
                  <a:srgbClr val="00FF00"/>
                </a:highlight>
              </a:rPr>
              <a:t>SQL</a:t>
            </a:r>
            <a:r>
              <a:rPr lang="zh-CN" altLang="en-US" sz="2400" dirty="0">
                <a:highlight>
                  <a:srgbClr val="00FF00"/>
                </a:highlight>
              </a:rPr>
              <a:t>是</a:t>
            </a:r>
            <a:r>
              <a:rPr lang="en-US" altLang="zh-CN" sz="2400" dirty="0" err="1">
                <a:highlight>
                  <a:srgbClr val="00FF00"/>
                </a:highlight>
              </a:rPr>
              <a:t>MyBatis</a:t>
            </a:r>
            <a:r>
              <a:rPr lang="zh-CN" altLang="en-US" sz="2400" dirty="0">
                <a:highlight>
                  <a:srgbClr val="00FF00"/>
                </a:highlight>
              </a:rPr>
              <a:t>强大特性之一。极大的简化我们拼装</a:t>
            </a:r>
            <a:r>
              <a:rPr lang="en-US" altLang="zh-CN" sz="2400" dirty="0">
                <a:highlight>
                  <a:srgbClr val="00FF00"/>
                </a:highlight>
              </a:rPr>
              <a:t>SQL</a:t>
            </a:r>
            <a:r>
              <a:rPr lang="zh-CN" altLang="en-US" sz="2400" dirty="0">
                <a:highlight>
                  <a:srgbClr val="00FF00"/>
                </a:highlight>
              </a:rPr>
              <a:t>的操作，即在某些字段满足某些条件时动态地拼接到</a:t>
            </a:r>
            <a:r>
              <a:rPr lang="en-US" altLang="zh-CN" sz="2400" dirty="0" err="1">
                <a:highlight>
                  <a:srgbClr val="00FF00"/>
                </a:highlight>
              </a:rPr>
              <a:t>sql</a:t>
            </a:r>
            <a:r>
              <a:rPr lang="zh-CN" altLang="en-US" sz="2400" dirty="0">
                <a:highlight>
                  <a:srgbClr val="00FF00"/>
                </a:highlight>
              </a:rPr>
              <a:t>语句中</a:t>
            </a:r>
            <a:r>
              <a:rPr lang="zh-CN" altLang="en-US" sz="2400" dirty="0"/>
              <a:t>。</a:t>
            </a:r>
            <a:endParaRPr lang="en-US" altLang="zh-CN" sz="2400" dirty="0"/>
          </a:p>
          <a:p>
            <a:r>
              <a:rPr lang="zh-CN" altLang="en-US" sz="2400" dirty="0"/>
              <a:t>动态 </a:t>
            </a:r>
            <a:r>
              <a:rPr lang="en-US" altLang="zh-CN" sz="2400" dirty="0"/>
              <a:t>SQL </a:t>
            </a:r>
            <a:r>
              <a:rPr lang="zh-CN" altLang="en-US" sz="2400" dirty="0"/>
              <a:t>元素和使用 </a:t>
            </a:r>
            <a:r>
              <a:rPr lang="en-US" altLang="zh-CN" sz="2400" dirty="0"/>
              <a:t>JSTL </a:t>
            </a:r>
            <a:r>
              <a:rPr lang="zh-CN" altLang="en-US" sz="2400" dirty="0"/>
              <a:t>或其他类似基于 </a:t>
            </a:r>
            <a:r>
              <a:rPr lang="en-US" altLang="zh-CN" sz="2400" dirty="0"/>
              <a:t>XML </a:t>
            </a:r>
            <a:r>
              <a:rPr lang="zh-CN" altLang="en-US" sz="2400" dirty="0"/>
              <a:t>的文本处理器相似。</a:t>
            </a:r>
            <a:endParaRPr lang="en-US" altLang="zh-CN" sz="2400" dirty="0"/>
          </a:p>
          <a:p>
            <a:r>
              <a:rPr lang="en-US" altLang="zh-CN" sz="2400" dirty="0" err="1"/>
              <a:t>MyBatis</a:t>
            </a:r>
            <a:r>
              <a:rPr lang="en-US" altLang="zh-CN" sz="2400" dirty="0"/>
              <a:t> </a:t>
            </a:r>
            <a:r>
              <a:rPr lang="zh-CN" altLang="en-US" sz="2400" dirty="0"/>
              <a:t>采用功能强大的基于 </a:t>
            </a:r>
            <a:r>
              <a:rPr lang="en-US" altLang="zh-CN" sz="2400" dirty="0"/>
              <a:t>OGNL </a:t>
            </a:r>
            <a:r>
              <a:rPr lang="zh-CN" altLang="en-US" sz="2400" dirty="0"/>
              <a:t>的表达式来简化操作。</a:t>
            </a:r>
          </a:p>
          <a:p>
            <a:pPr lvl="1"/>
            <a:r>
              <a:rPr lang="en-US" altLang="zh-CN" dirty="0"/>
              <a:t>if</a:t>
            </a:r>
          </a:p>
          <a:p>
            <a:pPr lvl="1"/>
            <a:r>
              <a:rPr lang="en-US" altLang="zh-CN" dirty="0"/>
              <a:t>choose (when, otherwise)</a:t>
            </a:r>
          </a:p>
          <a:p>
            <a:pPr lvl="1"/>
            <a:r>
              <a:rPr lang="en-US" altLang="zh-CN" dirty="0"/>
              <a:t>trim (where, set)</a:t>
            </a:r>
          </a:p>
          <a:p>
            <a:pPr lvl="1"/>
            <a:r>
              <a:rPr lang="en-US" altLang="zh-CN" dirty="0"/>
              <a:t>foreach</a:t>
            </a:r>
          </a:p>
          <a:p>
            <a:endParaRPr lang="zh-CN" altLang="en-US" dirty="0"/>
          </a:p>
        </p:txBody>
      </p:sp>
      <p:sp>
        <p:nvSpPr>
          <p:cNvPr id="4" name="标题 3"/>
          <p:cNvSpPr txBox="1">
            <a:spLocks noGrp="1"/>
          </p:cNvSpPr>
          <p:nvPr>
            <p:ph type="title"/>
          </p:nvPr>
        </p:nvSpPr>
        <p:spPr>
          <a:xfrm>
            <a:off x="457200" y="993468"/>
            <a:ext cx="8229600" cy="584775"/>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sz="3200"/>
              <a:t>五、</a:t>
            </a:r>
            <a:r>
              <a:rPr lang="en-US" altLang="zh-CN" sz="3200"/>
              <a:t>MyBatis-</a:t>
            </a:r>
            <a:r>
              <a:rPr lang="zh-CN" altLang="en-US" sz="3200"/>
              <a:t>动态</a:t>
            </a:r>
            <a:r>
              <a:rPr lang="en-US" altLang="zh-CN" sz="3200"/>
              <a:t>SQL</a:t>
            </a:r>
            <a:endParaRPr lang="zh-CN" altLang="en-US" sz="3200"/>
          </a:p>
        </p:txBody>
      </p:sp>
    </p:spTree>
    <p:extLst>
      <p:ext uri="{BB962C8B-B14F-4D97-AF65-F5344CB8AC3E}">
        <p14:creationId xmlns:p14="http://schemas.microsoft.com/office/powerpoint/2010/main" val="1391562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a:t>if</a:t>
            </a:r>
            <a:endParaRPr lang="zh-CN" altLang="en-US"/>
          </a:p>
        </p:txBody>
      </p:sp>
      <p:pic>
        <p:nvPicPr>
          <p:cNvPr id="6" name="图片 5"/>
          <p:cNvPicPr>
            <a:picLocks noChangeAspect="1"/>
          </p:cNvPicPr>
          <p:nvPr/>
        </p:nvPicPr>
        <p:blipFill>
          <a:blip r:embed="rId2"/>
          <a:stretch>
            <a:fillRect/>
          </a:stretch>
        </p:blipFill>
        <p:spPr>
          <a:xfrm>
            <a:off x="528637" y="2085975"/>
            <a:ext cx="8086725" cy="2686050"/>
          </a:xfrm>
          <a:prstGeom prst="rect">
            <a:avLst/>
          </a:prstGeom>
        </p:spPr>
      </p:pic>
      <p:sp>
        <p:nvSpPr>
          <p:cNvPr id="3" name="文本框 2">
            <a:extLst>
              <a:ext uri="{FF2B5EF4-FFF2-40B4-BE49-F238E27FC236}">
                <a16:creationId xmlns:a16="http://schemas.microsoft.com/office/drawing/2014/main" id="{5AD3EE5E-93E8-474B-89DF-3032ABA49A27}"/>
              </a:ext>
            </a:extLst>
          </p:cNvPr>
          <p:cNvSpPr txBox="1"/>
          <p:nvPr/>
        </p:nvSpPr>
        <p:spPr>
          <a:xfrm>
            <a:off x="853873" y="5111472"/>
            <a:ext cx="7606559" cy="369332"/>
          </a:xfrm>
          <a:prstGeom prst="rect">
            <a:avLst/>
          </a:prstGeom>
          <a:noFill/>
        </p:spPr>
        <p:txBody>
          <a:bodyPr wrap="square" rtlCol="0">
            <a:spAutoFit/>
          </a:bodyPr>
          <a:lstStyle/>
          <a:p>
            <a:r>
              <a:rPr lang="en-US" altLang="zh-CN" dirty="0"/>
              <a:t>If</a:t>
            </a:r>
            <a:r>
              <a:rPr lang="zh-CN" altLang="en-US" dirty="0"/>
              <a:t>标签通过检查某个条件，来将某些语句动态添加到</a:t>
            </a:r>
            <a:r>
              <a:rPr lang="en-US" altLang="zh-CN" dirty="0" err="1"/>
              <a:t>sql</a:t>
            </a:r>
            <a:r>
              <a:rPr lang="zh-CN" altLang="en-US" dirty="0"/>
              <a:t>语句中</a:t>
            </a:r>
          </a:p>
        </p:txBody>
      </p:sp>
    </p:spTree>
    <p:extLst>
      <p:ext uri="{BB962C8B-B14F-4D97-AF65-F5344CB8AC3E}">
        <p14:creationId xmlns:p14="http://schemas.microsoft.com/office/powerpoint/2010/main" val="28153262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choose (when, otherwise)</a:t>
            </a:r>
            <a:r>
              <a:rPr lang="zh-CN" altLang="en-US" b="1" dirty="0"/>
              <a:t>，选择一个</a:t>
            </a:r>
            <a:r>
              <a:rPr lang="en-US" altLang="zh-CN" b="1" dirty="0"/>
              <a:t>when</a:t>
            </a:r>
            <a:r>
              <a:rPr lang="zh-CN" altLang="en-US" b="1" dirty="0"/>
              <a:t>满足条件时执行</a:t>
            </a:r>
          </a:p>
        </p:txBody>
      </p:sp>
      <p:pic>
        <p:nvPicPr>
          <p:cNvPr id="5" name="图片 4"/>
          <p:cNvPicPr>
            <a:picLocks noChangeAspect="1"/>
          </p:cNvPicPr>
          <p:nvPr/>
        </p:nvPicPr>
        <p:blipFill>
          <a:blip r:embed="rId2"/>
          <a:stretch>
            <a:fillRect/>
          </a:stretch>
        </p:blipFill>
        <p:spPr>
          <a:xfrm>
            <a:off x="176212" y="2060848"/>
            <a:ext cx="8791575" cy="3676650"/>
          </a:xfrm>
          <a:prstGeom prst="rect">
            <a:avLst/>
          </a:prstGeom>
        </p:spPr>
      </p:pic>
    </p:spTree>
    <p:extLst>
      <p:ext uri="{BB962C8B-B14F-4D97-AF65-F5344CB8AC3E}">
        <p14:creationId xmlns:p14="http://schemas.microsoft.com/office/powerpoint/2010/main" val="26902816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56"/>
            <a:ext cx="8733908" cy="1143000"/>
          </a:xfrm>
        </p:spPr>
        <p:txBody>
          <a:bodyPr>
            <a:normAutofit/>
          </a:bodyPr>
          <a:lstStyle/>
          <a:p>
            <a:r>
              <a:rPr lang="en-US" altLang="zh-CN" b="1"/>
              <a:t>trim (where, set)</a:t>
            </a:r>
            <a:endParaRPr lang="zh-CN" altLang="en-US"/>
          </a:p>
        </p:txBody>
      </p:sp>
      <p:pic>
        <p:nvPicPr>
          <p:cNvPr id="6" name="图片 5"/>
          <p:cNvPicPr>
            <a:picLocks noChangeAspect="1"/>
          </p:cNvPicPr>
          <p:nvPr/>
        </p:nvPicPr>
        <p:blipFill>
          <a:blip r:embed="rId2"/>
          <a:stretch>
            <a:fillRect/>
          </a:stretch>
        </p:blipFill>
        <p:spPr>
          <a:xfrm>
            <a:off x="457200" y="2636912"/>
            <a:ext cx="8105775" cy="3209925"/>
          </a:xfrm>
          <a:prstGeom prst="rect">
            <a:avLst/>
          </a:prstGeom>
        </p:spPr>
      </p:pic>
      <p:sp>
        <p:nvSpPr>
          <p:cNvPr id="7" name="文本框 6"/>
          <p:cNvSpPr txBox="1"/>
          <p:nvPr/>
        </p:nvSpPr>
        <p:spPr>
          <a:xfrm>
            <a:off x="611560" y="1857356"/>
            <a:ext cx="1800200" cy="584775"/>
          </a:xfrm>
          <a:prstGeom prst="rect">
            <a:avLst/>
          </a:prstGeom>
          <a:noFill/>
        </p:spPr>
        <p:txBody>
          <a:bodyPr wrap="square" rtlCol="0">
            <a:spAutoFit/>
          </a:bodyPr>
          <a:lstStyle/>
          <a:p>
            <a:r>
              <a:rPr lang="en-US" altLang="zh-CN" sz="3200"/>
              <a:t>where</a:t>
            </a:r>
            <a:endParaRPr lang="zh-CN" altLang="en-US" sz="3200"/>
          </a:p>
        </p:txBody>
      </p:sp>
    </p:spTree>
    <p:extLst>
      <p:ext uri="{BB962C8B-B14F-4D97-AF65-F5344CB8AC3E}">
        <p14:creationId xmlns:p14="http://schemas.microsoft.com/office/powerpoint/2010/main" val="24477871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67544" y="2492896"/>
            <a:ext cx="8229600" cy="3390900"/>
          </a:xfrm>
          <a:prstGeom prst="rect">
            <a:avLst/>
          </a:prstGeom>
        </p:spPr>
      </p:pic>
      <p:sp>
        <p:nvSpPr>
          <p:cNvPr id="5" name="文本框 4"/>
          <p:cNvSpPr txBox="1"/>
          <p:nvPr/>
        </p:nvSpPr>
        <p:spPr>
          <a:xfrm>
            <a:off x="611560" y="1857356"/>
            <a:ext cx="1800200" cy="584775"/>
          </a:xfrm>
          <a:prstGeom prst="rect">
            <a:avLst/>
          </a:prstGeom>
          <a:noFill/>
        </p:spPr>
        <p:txBody>
          <a:bodyPr wrap="square" rtlCol="0">
            <a:spAutoFit/>
          </a:bodyPr>
          <a:lstStyle/>
          <a:p>
            <a:r>
              <a:rPr lang="en-US" altLang="zh-CN" sz="3200"/>
              <a:t>set</a:t>
            </a:r>
            <a:endParaRPr lang="zh-CN" altLang="en-US" sz="3200"/>
          </a:p>
        </p:txBody>
      </p:sp>
    </p:spTree>
    <p:extLst>
      <p:ext uri="{BB962C8B-B14F-4D97-AF65-F5344CB8AC3E}">
        <p14:creationId xmlns:p14="http://schemas.microsoft.com/office/powerpoint/2010/main" val="36235118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67544" y="2442131"/>
            <a:ext cx="8086725" cy="3228975"/>
          </a:xfrm>
          <a:prstGeom prst="rect">
            <a:avLst/>
          </a:prstGeom>
        </p:spPr>
      </p:pic>
      <p:sp>
        <p:nvSpPr>
          <p:cNvPr id="6" name="文本框 5"/>
          <p:cNvSpPr txBox="1"/>
          <p:nvPr/>
        </p:nvSpPr>
        <p:spPr>
          <a:xfrm>
            <a:off x="323528" y="980728"/>
            <a:ext cx="8424936" cy="707886"/>
          </a:xfrm>
          <a:prstGeom prst="rect">
            <a:avLst/>
          </a:prstGeom>
          <a:noFill/>
        </p:spPr>
        <p:txBody>
          <a:bodyPr wrap="square" rtlCol="0">
            <a:spAutoFit/>
          </a:bodyPr>
          <a:lstStyle/>
          <a:p>
            <a:r>
              <a:rPr lang="en-US" altLang="zh-CN" sz="2000" dirty="0"/>
              <a:t>trim</a:t>
            </a:r>
            <a:r>
              <a:rPr lang="zh-CN" altLang="en-US" sz="2000" dirty="0"/>
              <a:t>，添加前缀后缀，去除前缀后缀，只要满足</a:t>
            </a:r>
            <a:r>
              <a:rPr lang="en-US" altLang="zh-CN" sz="2000" dirty="0"/>
              <a:t>if</a:t>
            </a:r>
            <a:r>
              <a:rPr lang="zh-CN" altLang="en-US" sz="2000" dirty="0"/>
              <a:t>中的条件，就可以去除某些前缀，后缀，添加前缀，后缀。</a:t>
            </a:r>
          </a:p>
        </p:txBody>
      </p:sp>
    </p:spTree>
    <p:extLst>
      <p:ext uri="{BB962C8B-B14F-4D97-AF65-F5344CB8AC3E}">
        <p14:creationId xmlns:p14="http://schemas.microsoft.com/office/powerpoint/2010/main" val="295963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去哪里找</a:t>
            </a:r>
            <a:r>
              <a:rPr lang="en-US" altLang="zh-CN"/>
              <a:t>MyBatis</a:t>
            </a:r>
            <a:r>
              <a:rPr lang="zh-CN" altLang="en-US"/>
              <a:t>？</a:t>
            </a:r>
          </a:p>
        </p:txBody>
      </p:sp>
      <p:sp>
        <p:nvSpPr>
          <p:cNvPr id="3" name="内容占位符 2"/>
          <p:cNvSpPr>
            <a:spLocks noGrp="1"/>
          </p:cNvSpPr>
          <p:nvPr>
            <p:ph idx="1"/>
          </p:nvPr>
        </p:nvSpPr>
        <p:spPr/>
        <p:txBody>
          <a:bodyPr/>
          <a:lstStyle/>
          <a:p>
            <a:r>
              <a:rPr lang="zh-CN" altLang="en-US"/>
              <a:t>https://github.com/mybatis/mybatis-3/</a:t>
            </a:r>
          </a:p>
          <a:p>
            <a:endParaRPr lang="zh-CN" altLang="en-US"/>
          </a:p>
        </p:txBody>
      </p:sp>
    </p:spTree>
    <p:extLst>
      <p:ext uri="{BB962C8B-B14F-4D97-AF65-F5344CB8AC3E}">
        <p14:creationId xmlns:p14="http://schemas.microsoft.com/office/powerpoint/2010/main" val="27214200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a:t>foreach</a:t>
            </a:r>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动态 </a:t>
            </a:r>
            <a:r>
              <a:rPr lang="en-US" altLang="zh-CN" dirty="0"/>
              <a:t>SQL </a:t>
            </a:r>
            <a:r>
              <a:rPr lang="zh-CN" altLang="en-US" dirty="0"/>
              <a:t>的另外一个常用的必要操作是需要对一个集合进行遍历，通常是在</a:t>
            </a:r>
            <a:r>
              <a:rPr lang="zh-CN" altLang="en-US" dirty="0">
                <a:highlight>
                  <a:srgbClr val="00FF00"/>
                </a:highlight>
              </a:rPr>
              <a:t>构建 </a:t>
            </a:r>
            <a:r>
              <a:rPr lang="en-US" altLang="zh-CN" dirty="0">
                <a:highlight>
                  <a:srgbClr val="00FF00"/>
                </a:highlight>
              </a:rPr>
              <a:t>IN </a:t>
            </a:r>
            <a:r>
              <a:rPr lang="zh-CN" altLang="en-US" dirty="0">
                <a:highlight>
                  <a:srgbClr val="00FF00"/>
                </a:highlight>
              </a:rPr>
              <a:t>条件语句</a:t>
            </a:r>
            <a:r>
              <a:rPr lang="zh-CN" altLang="en-US" dirty="0"/>
              <a:t>的时候。</a:t>
            </a:r>
            <a:endParaRPr lang="en-US" altLang="zh-CN" dirty="0"/>
          </a:p>
          <a:p>
            <a:endParaRPr lang="en-US" altLang="zh-CN"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r>
              <a:rPr lang="zh-CN" altLang="en-US" dirty="0"/>
              <a:t>当迭代列表、集合等可迭代对象或者数组时</a:t>
            </a:r>
            <a:endParaRPr lang="en-US" altLang="zh-CN" dirty="0"/>
          </a:p>
          <a:p>
            <a:pPr lvl="1"/>
            <a:r>
              <a:rPr lang="en-US" altLang="zh-CN" dirty="0">
                <a:solidFill>
                  <a:srgbClr val="FF0000"/>
                </a:solidFill>
              </a:rPr>
              <a:t>index</a:t>
            </a:r>
            <a:r>
              <a:rPr lang="zh-CN" altLang="en-US" dirty="0"/>
              <a:t>是当前</a:t>
            </a:r>
            <a:r>
              <a:rPr lang="zh-CN" altLang="en-US" dirty="0">
                <a:solidFill>
                  <a:srgbClr val="FF0000"/>
                </a:solidFill>
              </a:rPr>
              <a:t>迭代的次数</a:t>
            </a:r>
            <a:r>
              <a:rPr lang="zh-CN" altLang="en-US" dirty="0"/>
              <a:t>，</a:t>
            </a:r>
            <a:r>
              <a:rPr lang="en-US" altLang="zh-CN" dirty="0">
                <a:solidFill>
                  <a:srgbClr val="FF0000"/>
                </a:solidFill>
              </a:rPr>
              <a:t>item</a:t>
            </a:r>
            <a:r>
              <a:rPr lang="zh-CN" altLang="en-US" dirty="0"/>
              <a:t>的值是本次</a:t>
            </a:r>
            <a:r>
              <a:rPr lang="zh-CN" altLang="en-US" dirty="0">
                <a:solidFill>
                  <a:srgbClr val="FF0000"/>
                </a:solidFill>
              </a:rPr>
              <a:t>迭代获取的元素</a:t>
            </a:r>
            <a:endParaRPr lang="en-US" altLang="zh-CN" dirty="0">
              <a:solidFill>
                <a:srgbClr val="FF0000"/>
              </a:solidFill>
            </a:endParaRPr>
          </a:p>
          <a:p>
            <a:r>
              <a:rPr lang="zh-CN" altLang="en-US" dirty="0"/>
              <a:t>当使用字典（或者</a:t>
            </a:r>
            <a:r>
              <a:rPr lang="en-US" altLang="zh-CN" dirty="0" err="1"/>
              <a:t>Map.Entry</a:t>
            </a:r>
            <a:r>
              <a:rPr lang="zh-CN" altLang="en-US" dirty="0"/>
              <a:t>对象的集合）时</a:t>
            </a:r>
            <a:endParaRPr lang="en-US" altLang="zh-CN" dirty="0"/>
          </a:p>
          <a:p>
            <a:pPr lvl="1"/>
            <a:r>
              <a:rPr lang="en-US" altLang="zh-CN" dirty="0">
                <a:solidFill>
                  <a:srgbClr val="FF0000"/>
                </a:solidFill>
              </a:rPr>
              <a:t>index</a:t>
            </a:r>
            <a:r>
              <a:rPr lang="zh-CN" altLang="en-US" dirty="0"/>
              <a:t>是</a:t>
            </a:r>
            <a:r>
              <a:rPr lang="zh-CN" altLang="en-US" dirty="0">
                <a:solidFill>
                  <a:srgbClr val="FF0000"/>
                </a:solidFill>
              </a:rPr>
              <a:t>键</a:t>
            </a:r>
            <a:r>
              <a:rPr lang="zh-CN" altLang="en-US" dirty="0"/>
              <a:t>，</a:t>
            </a:r>
            <a:r>
              <a:rPr lang="en-US" altLang="zh-CN" dirty="0">
                <a:solidFill>
                  <a:srgbClr val="FF0000"/>
                </a:solidFill>
              </a:rPr>
              <a:t>item</a:t>
            </a:r>
            <a:r>
              <a:rPr lang="zh-CN" altLang="en-US" dirty="0"/>
              <a:t>是</a:t>
            </a:r>
            <a:r>
              <a:rPr lang="zh-CN" altLang="en-US" dirty="0">
                <a:solidFill>
                  <a:srgbClr val="FF0000"/>
                </a:solidFill>
              </a:rPr>
              <a:t>值</a:t>
            </a:r>
          </a:p>
        </p:txBody>
      </p:sp>
      <p:pic>
        <p:nvPicPr>
          <p:cNvPr id="4" name="图片 3"/>
          <p:cNvPicPr>
            <a:picLocks noChangeAspect="1"/>
          </p:cNvPicPr>
          <p:nvPr/>
        </p:nvPicPr>
        <p:blipFill>
          <a:blip r:embed="rId2"/>
          <a:stretch>
            <a:fillRect/>
          </a:stretch>
        </p:blipFill>
        <p:spPr>
          <a:xfrm>
            <a:off x="683568" y="2780928"/>
            <a:ext cx="7572375" cy="1657350"/>
          </a:xfrm>
          <a:prstGeom prst="rect">
            <a:avLst/>
          </a:prstGeom>
        </p:spPr>
      </p:pic>
    </p:spTree>
    <p:extLst>
      <p:ext uri="{BB962C8B-B14F-4D97-AF65-F5344CB8AC3E}">
        <p14:creationId xmlns:p14="http://schemas.microsoft.com/office/powerpoint/2010/main" val="1179378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b="1"/>
              <a:t>b</a:t>
            </a:r>
            <a:r>
              <a:rPr lang="zh-CN" altLang="zh-CN" b="1"/>
              <a:t>ind</a:t>
            </a:r>
            <a:endParaRPr lang="zh-CN" altLang="en-US" b="1"/>
          </a:p>
        </p:txBody>
      </p:sp>
      <p:sp>
        <p:nvSpPr>
          <p:cNvPr id="3" name="内容占位符 2"/>
          <p:cNvSpPr>
            <a:spLocks noGrp="1"/>
          </p:cNvSpPr>
          <p:nvPr>
            <p:ph idx="1"/>
          </p:nvPr>
        </p:nvSpPr>
        <p:spPr>
          <a:xfrm>
            <a:off x="457200" y="2039919"/>
            <a:ext cx="8229600" cy="1101050"/>
          </a:xfrm>
        </p:spPr>
        <p:txBody>
          <a:bodyPr/>
          <a:lstStyle/>
          <a:p>
            <a:pPr lvl="0"/>
            <a:r>
              <a:rPr lang="zh-CN" altLang="zh-CN"/>
              <a:t>bind 元素可以从 OGNL 表达式中创建一个变量并将其绑定到上下文。比如：</a:t>
            </a:r>
            <a:endParaRPr lang="en-US" altLang="zh-CN"/>
          </a:p>
        </p:txBody>
      </p:sp>
      <p:pic>
        <p:nvPicPr>
          <p:cNvPr id="4" name="图片 3"/>
          <p:cNvPicPr>
            <a:picLocks noChangeAspect="1"/>
          </p:cNvPicPr>
          <p:nvPr/>
        </p:nvPicPr>
        <p:blipFill>
          <a:blip r:embed="rId2"/>
          <a:stretch>
            <a:fillRect/>
          </a:stretch>
        </p:blipFill>
        <p:spPr>
          <a:xfrm>
            <a:off x="251520" y="3140969"/>
            <a:ext cx="8648700" cy="1038225"/>
          </a:xfrm>
          <a:prstGeom prst="rect">
            <a:avLst/>
          </a:prstGeom>
        </p:spPr>
      </p:pic>
    </p:spTree>
    <p:extLst>
      <p:ext uri="{BB962C8B-B14F-4D97-AF65-F5344CB8AC3E}">
        <p14:creationId xmlns:p14="http://schemas.microsoft.com/office/powerpoint/2010/main" val="4282563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123728" y="809700"/>
            <a:ext cx="5328592" cy="432048"/>
          </a:xfrm>
        </p:spPr>
        <p:txBody>
          <a:bodyPr>
            <a:noAutofit/>
          </a:bodyPr>
          <a:lstStyle/>
          <a:p>
            <a:r>
              <a:rPr lang="en-US" altLang="zh-CN" b="1" dirty="0"/>
              <a:t>Multi-</a:t>
            </a:r>
            <a:r>
              <a:rPr lang="en-US" altLang="zh-CN" b="1" dirty="0" err="1"/>
              <a:t>db</a:t>
            </a:r>
            <a:r>
              <a:rPr lang="en-US" altLang="zh-CN" b="1" dirty="0"/>
              <a:t> vendor support</a:t>
            </a:r>
            <a:endParaRPr lang="zh-CN" altLang="en-US" dirty="0"/>
          </a:p>
        </p:txBody>
      </p:sp>
      <p:sp>
        <p:nvSpPr>
          <p:cNvPr id="5" name="内容占位符 2"/>
          <p:cNvSpPr>
            <a:spLocks noGrp="1"/>
          </p:cNvSpPr>
          <p:nvPr>
            <p:ph idx="1"/>
          </p:nvPr>
        </p:nvSpPr>
        <p:spPr>
          <a:xfrm>
            <a:off x="340870" y="1695119"/>
            <a:ext cx="8435280" cy="1093626"/>
          </a:xfrm>
        </p:spPr>
        <p:txBody>
          <a:bodyPr>
            <a:noAutofit/>
          </a:bodyPr>
          <a:lstStyle/>
          <a:p>
            <a:r>
              <a:rPr lang="zh-CN" altLang="en-US" sz="2400" dirty="0"/>
              <a:t>若在 </a:t>
            </a:r>
            <a:r>
              <a:rPr lang="en-US" altLang="zh-CN" sz="2400" dirty="0" err="1"/>
              <a:t>mybatis</a:t>
            </a:r>
            <a:r>
              <a:rPr lang="en-US" altLang="zh-CN" sz="2400" dirty="0"/>
              <a:t> </a:t>
            </a:r>
            <a:r>
              <a:rPr lang="zh-CN" altLang="en-US" sz="2400" dirty="0"/>
              <a:t>配置文件中配置了 </a:t>
            </a:r>
            <a:r>
              <a:rPr lang="en-US" altLang="zh-CN" sz="2400" dirty="0" err="1"/>
              <a:t>databaseIdProvider</a:t>
            </a:r>
            <a:r>
              <a:rPr lang="en-US" altLang="zh-CN" sz="2400" dirty="0"/>
              <a:t> , </a:t>
            </a:r>
            <a:r>
              <a:rPr lang="zh-CN" altLang="en-US" sz="2400" dirty="0"/>
              <a:t>则可以使用</a:t>
            </a:r>
            <a:r>
              <a:rPr lang="en-US" altLang="zh-CN" sz="2400" dirty="0"/>
              <a:t> “</a:t>
            </a:r>
            <a:r>
              <a:rPr lang="en-US" altLang="zh-CN" sz="2400" b="1" dirty="0">
                <a:solidFill>
                  <a:srgbClr val="FF0000"/>
                </a:solidFill>
              </a:rPr>
              <a:t>_</a:t>
            </a:r>
            <a:r>
              <a:rPr lang="en-US" altLang="zh-CN" sz="2400" b="1" dirty="0" err="1">
                <a:solidFill>
                  <a:srgbClr val="FF0000"/>
                </a:solidFill>
              </a:rPr>
              <a:t>databaseId</a:t>
            </a:r>
            <a:r>
              <a:rPr lang="en-US" altLang="zh-CN" sz="2400" dirty="0"/>
              <a:t>”</a:t>
            </a:r>
            <a:r>
              <a:rPr lang="zh-CN" altLang="en-US" sz="2400" dirty="0"/>
              <a:t>变量，这样就可以根据不同的数据库厂商构建特定的语句</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16" y="2996952"/>
            <a:ext cx="50482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stretch>
            <a:fillRect/>
          </a:stretch>
        </p:blipFill>
        <p:spPr>
          <a:xfrm>
            <a:off x="372716" y="4149080"/>
            <a:ext cx="8406364" cy="1800200"/>
          </a:xfrm>
          <a:prstGeom prst="rect">
            <a:avLst/>
          </a:prstGeom>
        </p:spPr>
      </p:pic>
    </p:spTree>
    <p:extLst>
      <p:ext uri="{BB962C8B-B14F-4D97-AF65-F5344CB8AC3E}">
        <p14:creationId xmlns:p14="http://schemas.microsoft.com/office/powerpoint/2010/main" val="34242726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996300"/>
            <a:ext cx="8507457" cy="646331"/>
          </a:xfrm>
          <a:prstGeom prst="rect">
            <a:avLst/>
          </a:prstGeom>
        </p:spPr>
        <p:txBody>
          <a:bodyPr wrap="none">
            <a:spAutoFit/>
          </a:bodyPr>
          <a:lstStyle/>
          <a:p>
            <a:r>
              <a:rPr lang="zh-CN" altLang="zh-CN" b="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OGNL</a:t>
            </a:r>
            <a:r>
              <a:rPr lang="zh-CN" altLang="en-US" b="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b="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 Object Graph Navigation Language </a:t>
            </a:r>
            <a:r>
              <a:rPr lang="zh-CN" altLang="en-US" b="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）对象图导航语言，这是一种强大的</a:t>
            </a:r>
            <a:endParaRPr lang="en-US" altLang="zh-CN" b="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b="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表达式语言，通过它可以非常方便的来操作对象属性。 类似于我们的</a:t>
            </a:r>
            <a:r>
              <a:rPr lang="en-US" altLang="zh-CN" b="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EL</a:t>
            </a:r>
            <a:r>
              <a:rPr lang="zh-CN" altLang="en-US" b="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b="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SpEL</a:t>
            </a:r>
            <a:r>
              <a:rPr lang="zh-CN" altLang="en-US" b="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等</a:t>
            </a:r>
          </a:p>
        </p:txBody>
      </p:sp>
      <p:sp>
        <p:nvSpPr>
          <p:cNvPr id="5" name="文本框 4"/>
          <p:cNvSpPr txBox="1"/>
          <p:nvPr/>
        </p:nvSpPr>
        <p:spPr>
          <a:xfrm>
            <a:off x="600490" y="1798562"/>
            <a:ext cx="8404692" cy="2308324"/>
          </a:xfrm>
          <a:prstGeom prst="rect">
            <a:avLst/>
          </a:prstGeom>
          <a:noFill/>
        </p:spPr>
        <p:txBody>
          <a:bodyPr wrap="square" rtlCol="0">
            <a:spAutoFit/>
          </a:bodyPr>
          <a:lstStyle/>
          <a:p>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访问对象属性：</a:t>
            </a: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		person.name</a:t>
            </a:r>
          </a:p>
          <a:p>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调用方法：</a:t>
            </a: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		person.getName()</a:t>
            </a:r>
          </a:p>
          <a:p>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调用静态属性</a:t>
            </a: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方法：</a:t>
            </a: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	@java.lang.Math@PI	</a:t>
            </a:r>
          </a:p>
          <a:p>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			@java.util.UUID@randomUUID()</a:t>
            </a:r>
          </a:p>
          <a:p>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调用构造方法：</a:t>
            </a: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		new com.atguigu.bean.Person(‘admin’).name</a:t>
            </a:r>
          </a:p>
          <a:p>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运算符：</a:t>
            </a: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		+,-*,/,%</a:t>
            </a:r>
          </a:p>
          <a:p>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逻辑运算符：</a:t>
            </a: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		in,not in,&gt;,&gt;=,&lt;,&lt;=,==,!=</a:t>
            </a:r>
          </a:p>
          <a:p>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注意：</a:t>
            </a:r>
            <a:r>
              <a:rPr lang="en-US" altLang="zh-CN">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xml</a:t>
            </a:r>
            <a:r>
              <a:rPr lang="zh-CN" altLang="en-US">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中特殊符号如</a:t>
            </a:r>
            <a:r>
              <a:rPr lang="en-US" altLang="zh-CN">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”,&gt;,&lt;</a:t>
            </a:r>
            <a:r>
              <a:rPr lang="zh-CN" altLang="en-US">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等这些都需要使用转义字符</a:t>
            </a:r>
            <a:endParaRPr lang="en-US" altLang="zh-CN">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208660074"/>
              </p:ext>
            </p:extLst>
          </p:nvPr>
        </p:nvGraphicFramePr>
        <p:xfrm>
          <a:off x="683568" y="4680611"/>
          <a:ext cx="7128793" cy="1540912"/>
        </p:xfrm>
        <a:graphic>
          <a:graphicData uri="http://schemas.openxmlformats.org/drawingml/2006/table">
            <a:tbl>
              <a:tblPr/>
              <a:tblGrid>
                <a:gridCol w="1441778">
                  <a:extLst>
                    <a:ext uri="{9D8B030D-6E8A-4147-A177-3AD203B41FA5}">
                      <a16:colId xmlns:a16="http://schemas.microsoft.com/office/drawing/2014/main" val="20000"/>
                    </a:ext>
                  </a:extLst>
                </a:gridCol>
                <a:gridCol w="1601976">
                  <a:extLst>
                    <a:ext uri="{9D8B030D-6E8A-4147-A177-3AD203B41FA5}">
                      <a16:colId xmlns:a16="http://schemas.microsoft.com/office/drawing/2014/main" val="20001"/>
                    </a:ext>
                  </a:extLst>
                </a:gridCol>
                <a:gridCol w="4085039">
                  <a:extLst>
                    <a:ext uri="{9D8B030D-6E8A-4147-A177-3AD203B41FA5}">
                      <a16:colId xmlns:a16="http://schemas.microsoft.com/office/drawing/2014/main" val="20002"/>
                    </a:ext>
                  </a:extLst>
                </a:gridCol>
              </a:tblGrid>
              <a:tr h="242259">
                <a:tc>
                  <a:txBody>
                    <a:bodyPr/>
                    <a:lstStyle/>
                    <a:p>
                      <a:r>
                        <a:rPr lang="zh-CN" altLang="en-US" sz="1600">
                          <a:effectLst/>
                        </a:rPr>
                        <a:t>类型</a:t>
                      </a:r>
                    </a:p>
                  </a:txBody>
                  <a:tcPr marL="25774" marR="25774" marT="25774" marB="25774" anchor="ctr">
                    <a:lnL>
                      <a:noFill/>
                    </a:lnL>
                    <a:lnR>
                      <a:noFill/>
                    </a:lnR>
                    <a:lnT>
                      <a:noFill/>
                    </a:lnT>
                    <a:lnB>
                      <a:noFill/>
                    </a:lnB>
                    <a:solidFill>
                      <a:srgbClr val="F6F6F6"/>
                    </a:solidFill>
                  </a:tcPr>
                </a:tc>
                <a:tc>
                  <a:txBody>
                    <a:bodyPr/>
                    <a:lstStyle/>
                    <a:p>
                      <a:r>
                        <a:rPr lang="zh-CN" altLang="en-US" sz="1600">
                          <a:effectLst/>
                        </a:rPr>
                        <a:t>伪属性</a:t>
                      </a:r>
                    </a:p>
                  </a:txBody>
                  <a:tcPr marL="25774" marR="25774" marT="25774" marB="25774" anchor="ctr">
                    <a:lnL>
                      <a:noFill/>
                    </a:lnL>
                    <a:lnR>
                      <a:noFill/>
                    </a:lnR>
                    <a:lnT>
                      <a:noFill/>
                    </a:lnT>
                    <a:lnB>
                      <a:noFill/>
                    </a:lnB>
                    <a:solidFill>
                      <a:srgbClr val="F6F6F6"/>
                    </a:solidFill>
                  </a:tcPr>
                </a:tc>
                <a:tc>
                  <a:txBody>
                    <a:bodyPr/>
                    <a:lstStyle/>
                    <a:p>
                      <a:r>
                        <a:rPr lang="zh-CN" altLang="en-US" sz="1600">
                          <a:effectLst/>
                        </a:rPr>
                        <a:t>伪属性对应的 </a:t>
                      </a:r>
                      <a:r>
                        <a:rPr lang="en-US" altLang="zh-CN" sz="1600">
                          <a:effectLst/>
                        </a:rPr>
                        <a:t>Java </a:t>
                      </a:r>
                      <a:r>
                        <a:rPr lang="zh-CN" altLang="en-US" sz="1600">
                          <a:effectLst/>
                        </a:rPr>
                        <a:t>方法</a:t>
                      </a:r>
                    </a:p>
                  </a:txBody>
                  <a:tcPr marL="25774" marR="25774" marT="25774" marB="25774" anchor="ctr">
                    <a:lnL>
                      <a:noFill/>
                    </a:lnL>
                    <a:lnR>
                      <a:noFill/>
                    </a:lnR>
                    <a:lnT>
                      <a:noFill/>
                    </a:lnT>
                    <a:lnB>
                      <a:noFill/>
                    </a:lnB>
                    <a:solidFill>
                      <a:srgbClr val="F6F6F6"/>
                    </a:solidFill>
                  </a:tcPr>
                </a:tc>
                <a:extLst>
                  <a:ext uri="{0D108BD9-81ED-4DB2-BD59-A6C34878D82A}">
                    <a16:rowId xmlns:a16="http://schemas.microsoft.com/office/drawing/2014/main" val="10000"/>
                  </a:ext>
                </a:extLst>
              </a:tr>
              <a:tr h="324173">
                <a:tc>
                  <a:txBody>
                    <a:bodyPr/>
                    <a:lstStyle/>
                    <a:p>
                      <a:r>
                        <a:rPr lang="en-US" sz="1600">
                          <a:effectLst/>
                        </a:rPr>
                        <a:t>List</a:t>
                      </a:r>
                      <a:r>
                        <a:rPr lang="zh-CN" altLang="en-US" sz="1600">
                          <a:effectLst/>
                        </a:rPr>
                        <a:t>、</a:t>
                      </a:r>
                      <a:r>
                        <a:rPr lang="en-US" sz="1600">
                          <a:effectLst/>
                        </a:rPr>
                        <a:t>Set</a:t>
                      </a:r>
                      <a:r>
                        <a:rPr lang="zh-CN" altLang="en-US" sz="1600">
                          <a:effectLst/>
                        </a:rPr>
                        <a:t>、</a:t>
                      </a:r>
                      <a:r>
                        <a:rPr lang="en-US" sz="1600">
                          <a:effectLst/>
                        </a:rPr>
                        <a:t>Map</a:t>
                      </a:r>
                    </a:p>
                  </a:txBody>
                  <a:tcPr marL="25774" marR="25774" marT="25774" marB="25774" anchor="ctr">
                    <a:lnL>
                      <a:noFill/>
                    </a:lnL>
                    <a:lnR>
                      <a:noFill/>
                    </a:lnR>
                    <a:lnT>
                      <a:noFill/>
                    </a:lnT>
                    <a:lnB>
                      <a:noFill/>
                    </a:lnB>
                    <a:solidFill>
                      <a:srgbClr val="F6F6F6"/>
                    </a:solidFill>
                  </a:tcPr>
                </a:tc>
                <a:tc>
                  <a:txBody>
                    <a:bodyPr/>
                    <a:lstStyle/>
                    <a:p>
                      <a:r>
                        <a:rPr lang="en-US" sz="1600">
                          <a:effectLst/>
                        </a:rPr>
                        <a:t>size</a:t>
                      </a:r>
                      <a:r>
                        <a:rPr lang="zh-CN" altLang="en-US" sz="1600">
                          <a:effectLst/>
                        </a:rPr>
                        <a:t>、</a:t>
                      </a:r>
                      <a:r>
                        <a:rPr lang="en-US" sz="1600">
                          <a:effectLst/>
                        </a:rPr>
                        <a:t>isEmpty</a:t>
                      </a:r>
                    </a:p>
                  </a:txBody>
                  <a:tcPr marL="25774" marR="25774" marT="25774" marB="25774" anchor="ctr">
                    <a:lnL>
                      <a:noFill/>
                    </a:lnL>
                    <a:lnR>
                      <a:noFill/>
                    </a:lnR>
                    <a:lnT>
                      <a:noFill/>
                    </a:lnT>
                    <a:lnB>
                      <a:noFill/>
                    </a:lnB>
                    <a:solidFill>
                      <a:srgbClr val="F6F6F6"/>
                    </a:solidFill>
                  </a:tcPr>
                </a:tc>
                <a:tc>
                  <a:txBody>
                    <a:bodyPr/>
                    <a:lstStyle/>
                    <a:p>
                      <a:r>
                        <a:rPr lang="en-US" sz="1600">
                          <a:effectLst/>
                        </a:rPr>
                        <a:t>List/Set/Map.size(),List/Set/Map.isEmpty()</a:t>
                      </a:r>
                    </a:p>
                  </a:txBody>
                  <a:tcPr marL="25774" marR="25774" marT="25774" marB="25774" anchor="ctr">
                    <a:lnL>
                      <a:noFill/>
                    </a:lnL>
                    <a:lnR>
                      <a:noFill/>
                    </a:lnR>
                    <a:lnT>
                      <a:noFill/>
                    </a:lnT>
                    <a:lnB>
                      <a:noFill/>
                    </a:lnB>
                    <a:solidFill>
                      <a:srgbClr val="F6F6F6"/>
                    </a:solidFill>
                  </a:tcPr>
                </a:tc>
                <a:extLst>
                  <a:ext uri="{0D108BD9-81ED-4DB2-BD59-A6C34878D82A}">
                    <a16:rowId xmlns:a16="http://schemas.microsoft.com/office/drawing/2014/main" val="10001"/>
                  </a:ext>
                </a:extLst>
              </a:tr>
              <a:tr h="267940">
                <a:tc>
                  <a:txBody>
                    <a:bodyPr/>
                    <a:lstStyle/>
                    <a:p>
                      <a:r>
                        <a:rPr lang="en-US" sz="1600">
                          <a:effectLst/>
                        </a:rPr>
                        <a:t>List</a:t>
                      </a:r>
                      <a:r>
                        <a:rPr lang="zh-CN" altLang="en-US" sz="1600">
                          <a:effectLst/>
                        </a:rPr>
                        <a:t>、</a:t>
                      </a:r>
                      <a:r>
                        <a:rPr lang="en-US" sz="1600">
                          <a:effectLst/>
                        </a:rPr>
                        <a:t>Set</a:t>
                      </a:r>
                    </a:p>
                  </a:txBody>
                  <a:tcPr marL="25774" marR="25774" marT="25774" marB="25774" anchor="ctr">
                    <a:lnL>
                      <a:noFill/>
                    </a:lnL>
                    <a:lnR>
                      <a:noFill/>
                    </a:lnR>
                    <a:lnT>
                      <a:noFill/>
                    </a:lnT>
                    <a:lnB>
                      <a:noFill/>
                    </a:lnB>
                    <a:solidFill>
                      <a:srgbClr val="F6F6F6"/>
                    </a:solidFill>
                  </a:tcPr>
                </a:tc>
                <a:tc>
                  <a:txBody>
                    <a:bodyPr/>
                    <a:lstStyle/>
                    <a:p>
                      <a:r>
                        <a:rPr lang="en-US" sz="1600">
                          <a:effectLst/>
                        </a:rPr>
                        <a:t>iterator</a:t>
                      </a:r>
                    </a:p>
                  </a:txBody>
                  <a:tcPr marL="25774" marR="25774" marT="25774" marB="25774" anchor="ctr">
                    <a:lnL>
                      <a:noFill/>
                    </a:lnL>
                    <a:lnR>
                      <a:noFill/>
                    </a:lnR>
                    <a:lnT>
                      <a:noFill/>
                    </a:lnT>
                    <a:lnB>
                      <a:noFill/>
                    </a:lnB>
                    <a:solidFill>
                      <a:srgbClr val="F6F6F6"/>
                    </a:solidFill>
                  </a:tcPr>
                </a:tc>
                <a:tc>
                  <a:txBody>
                    <a:bodyPr/>
                    <a:lstStyle/>
                    <a:p>
                      <a:r>
                        <a:rPr lang="en-US" sz="1600">
                          <a:effectLst/>
                        </a:rPr>
                        <a:t>List.iterator()</a:t>
                      </a:r>
                      <a:r>
                        <a:rPr lang="zh-CN" altLang="en-US" sz="1600">
                          <a:effectLst/>
                        </a:rPr>
                        <a:t>、</a:t>
                      </a:r>
                      <a:r>
                        <a:rPr lang="en-US" sz="1600">
                          <a:effectLst/>
                        </a:rPr>
                        <a:t>Set.iterator()</a:t>
                      </a:r>
                    </a:p>
                  </a:txBody>
                  <a:tcPr marL="25774" marR="25774" marT="25774" marB="25774" anchor="ctr">
                    <a:lnL>
                      <a:noFill/>
                    </a:lnL>
                    <a:lnR>
                      <a:noFill/>
                    </a:lnR>
                    <a:lnT>
                      <a:noFill/>
                    </a:lnT>
                    <a:lnB>
                      <a:noFill/>
                    </a:lnB>
                    <a:solidFill>
                      <a:srgbClr val="F6F6F6"/>
                    </a:solidFill>
                  </a:tcPr>
                </a:tc>
                <a:extLst>
                  <a:ext uri="{0D108BD9-81ED-4DB2-BD59-A6C34878D82A}">
                    <a16:rowId xmlns:a16="http://schemas.microsoft.com/office/drawing/2014/main" val="10002"/>
                  </a:ext>
                </a:extLst>
              </a:tr>
              <a:tr h="267940">
                <a:tc>
                  <a:txBody>
                    <a:bodyPr/>
                    <a:lstStyle/>
                    <a:p>
                      <a:r>
                        <a:rPr lang="en-US" sz="1600">
                          <a:effectLst/>
                        </a:rPr>
                        <a:t>Map</a:t>
                      </a:r>
                    </a:p>
                  </a:txBody>
                  <a:tcPr marL="25774" marR="25774" marT="25774" marB="25774" anchor="ctr">
                    <a:lnL>
                      <a:noFill/>
                    </a:lnL>
                    <a:lnR>
                      <a:noFill/>
                    </a:lnR>
                    <a:lnT>
                      <a:noFill/>
                    </a:lnT>
                    <a:lnB>
                      <a:noFill/>
                    </a:lnB>
                    <a:solidFill>
                      <a:srgbClr val="F6F6F6"/>
                    </a:solidFill>
                  </a:tcPr>
                </a:tc>
                <a:tc>
                  <a:txBody>
                    <a:bodyPr/>
                    <a:lstStyle/>
                    <a:p>
                      <a:r>
                        <a:rPr lang="en-US" sz="1600">
                          <a:effectLst/>
                        </a:rPr>
                        <a:t>keys</a:t>
                      </a:r>
                      <a:r>
                        <a:rPr lang="zh-CN" altLang="en-US" sz="1600">
                          <a:effectLst/>
                        </a:rPr>
                        <a:t>、</a:t>
                      </a:r>
                      <a:r>
                        <a:rPr lang="en-US" sz="1600">
                          <a:effectLst/>
                        </a:rPr>
                        <a:t>values</a:t>
                      </a:r>
                    </a:p>
                  </a:txBody>
                  <a:tcPr marL="25774" marR="25774" marT="25774" marB="25774" anchor="ctr">
                    <a:lnL>
                      <a:noFill/>
                    </a:lnL>
                    <a:lnR>
                      <a:noFill/>
                    </a:lnR>
                    <a:lnT>
                      <a:noFill/>
                    </a:lnT>
                    <a:lnB>
                      <a:noFill/>
                    </a:lnB>
                    <a:solidFill>
                      <a:srgbClr val="F6F6F6"/>
                    </a:solidFill>
                  </a:tcPr>
                </a:tc>
                <a:tc>
                  <a:txBody>
                    <a:bodyPr/>
                    <a:lstStyle/>
                    <a:p>
                      <a:r>
                        <a:rPr lang="en-US" sz="1600">
                          <a:effectLst/>
                        </a:rPr>
                        <a:t>Map.keySet()</a:t>
                      </a:r>
                      <a:r>
                        <a:rPr lang="zh-CN" altLang="en-US" sz="1600">
                          <a:effectLst/>
                        </a:rPr>
                        <a:t>、</a:t>
                      </a:r>
                      <a:r>
                        <a:rPr lang="en-US" sz="1600">
                          <a:effectLst/>
                        </a:rPr>
                        <a:t>Map.values()</a:t>
                      </a:r>
                    </a:p>
                  </a:txBody>
                  <a:tcPr marL="25774" marR="25774" marT="25774" marB="25774" anchor="ctr">
                    <a:lnL>
                      <a:noFill/>
                    </a:lnL>
                    <a:lnR>
                      <a:noFill/>
                    </a:lnR>
                    <a:lnT>
                      <a:noFill/>
                    </a:lnT>
                    <a:lnB>
                      <a:noFill/>
                    </a:lnB>
                    <a:solidFill>
                      <a:srgbClr val="F6F6F6"/>
                    </a:solidFill>
                  </a:tcPr>
                </a:tc>
                <a:extLst>
                  <a:ext uri="{0D108BD9-81ED-4DB2-BD59-A6C34878D82A}">
                    <a16:rowId xmlns:a16="http://schemas.microsoft.com/office/drawing/2014/main" val="10003"/>
                  </a:ext>
                </a:extLst>
              </a:tr>
              <a:tr h="330575">
                <a:tc>
                  <a:txBody>
                    <a:bodyPr/>
                    <a:lstStyle/>
                    <a:p>
                      <a:r>
                        <a:rPr lang="en-US" sz="1600">
                          <a:effectLst/>
                        </a:rPr>
                        <a:t>Iterator</a:t>
                      </a:r>
                    </a:p>
                  </a:txBody>
                  <a:tcPr marL="25774" marR="25774" marT="25774" marB="25774" anchor="ctr">
                    <a:lnL>
                      <a:noFill/>
                    </a:lnL>
                    <a:lnR>
                      <a:noFill/>
                    </a:lnR>
                    <a:lnT>
                      <a:noFill/>
                    </a:lnT>
                    <a:lnB>
                      <a:noFill/>
                    </a:lnB>
                    <a:solidFill>
                      <a:srgbClr val="F6F6F6"/>
                    </a:solidFill>
                  </a:tcPr>
                </a:tc>
                <a:tc>
                  <a:txBody>
                    <a:bodyPr/>
                    <a:lstStyle/>
                    <a:p>
                      <a:r>
                        <a:rPr lang="en-US" sz="1600">
                          <a:effectLst/>
                        </a:rPr>
                        <a:t>next</a:t>
                      </a:r>
                      <a:r>
                        <a:rPr lang="zh-CN" altLang="en-US" sz="1600">
                          <a:effectLst/>
                        </a:rPr>
                        <a:t>、</a:t>
                      </a:r>
                      <a:r>
                        <a:rPr lang="en-US" sz="1600">
                          <a:effectLst/>
                        </a:rPr>
                        <a:t>hasNext</a:t>
                      </a:r>
                    </a:p>
                  </a:txBody>
                  <a:tcPr marL="25774" marR="25774" marT="25774" marB="25774" anchor="ctr">
                    <a:lnL>
                      <a:noFill/>
                    </a:lnL>
                    <a:lnR>
                      <a:noFill/>
                    </a:lnR>
                    <a:lnT>
                      <a:noFill/>
                    </a:lnT>
                    <a:lnB>
                      <a:noFill/>
                    </a:lnB>
                    <a:solidFill>
                      <a:srgbClr val="F6F6F6"/>
                    </a:solidFill>
                  </a:tcPr>
                </a:tc>
                <a:tc>
                  <a:txBody>
                    <a:bodyPr/>
                    <a:lstStyle/>
                    <a:p>
                      <a:r>
                        <a:rPr lang="en-US" sz="1600">
                          <a:effectLst/>
                        </a:rPr>
                        <a:t>Iterator.next()</a:t>
                      </a:r>
                      <a:r>
                        <a:rPr lang="zh-CN" altLang="en-US" sz="1600">
                          <a:effectLst/>
                        </a:rPr>
                        <a:t>、</a:t>
                      </a:r>
                      <a:r>
                        <a:rPr lang="en-US" sz="1600">
                          <a:effectLst/>
                        </a:rPr>
                        <a:t>Iterator.hasNext()</a:t>
                      </a:r>
                    </a:p>
                  </a:txBody>
                  <a:tcPr marL="25774" marR="25774" marT="25774" marB="25774" anchor="ctr">
                    <a:lnL>
                      <a:noFill/>
                    </a:lnL>
                    <a:lnR>
                      <a:noFill/>
                    </a:lnR>
                    <a:lnT>
                      <a:noFill/>
                    </a:lnT>
                    <a:lnB>
                      <a:noFill/>
                    </a:lnB>
                    <a:solidFill>
                      <a:srgbClr val="F6F6F6"/>
                    </a:solidFill>
                  </a:tcPr>
                </a:tc>
                <a:extLst>
                  <a:ext uri="{0D108BD9-81ED-4DB2-BD59-A6C34878D82A}">
                    <a16:rowId xmlns:a16="http://schemas.microsoft.com/office/drawing/2014/main" val="10004"/>
                  </a:ext>
                </a:extLst>
              </a:tr>
            </a:tbl>
          </a:graphicData>
        </a:graphic>
      </p:graphicFrame>
      <p:sp>
        <p:nvSpPr>
          <p:cNvPr id="8" name="矩形 7"/>
          <p:cNvSpPr/>
          <p:nvPr/>
        </p:nvSpPr>
        <p:spPr>
          <a:xfrm>
            <a:off x="596459" y="4295639"/>
            <a:ext cx="2031325" cy="369332"/>
          </a:xfrm>
          <a:prstGeom prst="rect">
            <a:avLst/>
          </a:prstGeom>
        </p:spPr>
        <p:txBody>
          <a:bodyPr wrap="none">
            <a:spAutoFit/>
          </a:bodyPr>
          <a:lstStyle/>
          <a:p>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访问集合伪属性：</a:t>
            </a:r>
          </a:p>
        </p:txBody>
      </p:sp>
    </p:spTree>
    <p:extLst>
      <p:ext uri="{BB962C8B-B14F-4D97-AF65-F5344CB8AC3E}">
        <p14:creationId xmlns:p14="http://schemas.microsoft.com/office/powerpoint/2010/main" val="10767111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en-US" altLang="zh-CN" dirty="0" err="1"/>
              <a:t>MyBatis</a:t>
            </a:r>
            <a:r>
              <a:rPr lang="en-US" altLang="zh-CN" dirty="0"/>
              <a:t> </a:t>
            </a:r>
            <a:r>
              <a:rPr lang="zh-CN" altLang="en-US" dirty="0"/>
              <a:t>包含一个非常强大的</a:t>
            </a:r>
            <a:r>
              <a:rPr lang="zh-CN" altLang="en-US" dirty="0">
                <a:highlight>
                  <a:srgbClr val="00FF00"/>
                </a:highlight>
              </a:rPr>
              <a:t>查询缓存特性</a:t>
            </a:r>
            <a:r>
              <a:rPr lang="en-US" altLang="zh-CN" dirty="0">
                <a:highlight>
                  <a:srgbClr val="00FF00"/>
                </a:highlight>
              </a:rPr>
              <a:t>,</a:t>
            </a:r>
            <a:r>
              <a:rPr lang="zh-CN" altLang="en-US" dirty="0">
                <a:highlight>
                  <a:srgbClr val="00FF00"/>
                </a:highlight>
              </a:rPr>
              <a:t>它可以非常方便地配置和定制</a:t>
            </a:r>
            <a:r>
              <a:rPr lang="zh-CN" altLang="en-US" dirty="0"/>
              <a:t>。缓存可以极大的提升查询效率。</a:t>
            </a:r>
            <a:endParaRPr lang="en-US" altLang="zh-CN" dirty="0"/>
          </a:p>
          <a:p>
            <a:endParaRPr lang="en-US" altLang="zh-CN" dirty="0"/>
          </a:p>
          <a:p>
            <a:r>
              <a:rPr lang="en-US" altLang="zh-CN" dirty="0" err="1"/>
              <a:t>MyBatis</a:t>
            </a:r>
            <a:r>
              <a:rPr lang="zh-CN" altLang="en-US" dirty="0"/>
              <a:t>系统中</a:t>
            </a:r>
            <a:r>
              <a:rPr lang="zh-CN" altLang="en-US" dirty="0">
                <a:highlight>
                  <a:srgbClr val="00FF00"/>
                </a:highlight>
              </a:rPr>
              <a:t>默认定义了两级缓存</a:t>
            </a:r>
            <a:r>
              <a:rPr lang="zh-CN" altLang="en-US" dirty="0"/>
              <a:t>。</a:t>
            </a:r>
            <a:endParaRPr lang="en-US" altLang="zh-CN" dirty="0"/>
          </a:p>
          <a:p>
            <a:r>
              <a:rPr lang="zh-CN" altLang="en-US" b="1" dirty="0"/>
              <a:t>一级缓存</a:t>
            </a:r>
            <a:r>
              <a:rPr lang="zh-CN" altLang="en-US" dirty="0"/>
              <a:t>和</a:t>
            </a:r>
            <a:r>
              <a:rPr lang="zh-CN" altLang="en-US" b="1" dirty="0"/>
              <a:t>二级缓存</a:t>
            </a:r>
            <a:r>
              <a:rPr lang="zh-CN" altLang="en-US" dirty="0"/>
              <a:t>。</a:t>
            </a:r>
            <a:endParaRPr lang="en-US" altLang="zh-CN" dirty="0"/>
          </a:p>
          <a:p>
            <a:pPr lvl="1"/>
            <a:r>
              <a:rPr lang="en-US" altLang="zh-CN" dirty="0"/>
              <a:t>1</a:t>
            </a:r>
            <a:r>
              <a:rPr lang="zh-CN" altLang="en-US" dirty="0"/>
              <a:t>、</a:t>
            </a:r>
            <a:r>
              <a:rPr lang="zh-CN" altLang="en-US" dirty="0">
                <a:highlight>
                  <a:srgbClr val="00FF00"/>
                </a:highlight>
              </a:rPr>
              <a:t>默认情况下，只有一级缓存（</a:t>
            </a:r>
            <a:r>
              <a:rPr lang="en-US" altLang="zh-CN" dirty="0" err="1">
                <a:highlight>
                  <a:srgbClr val="00FF00"/>
                </a:highlight>
              </a:rPr>
              <a:t>SqlSession</a:t>
            </a:r>
            <a:r>
              <a:rPr lang="zh-CN" altLang="en-US" dirty="0">
                <a:highlight>
                  <a:srgbClr val="00FF00"/>
                </a:highlight>
              </a:rPr>
              <a:t>级别</a:t>
            </a:r>
            <a:r>
              <a:rPr lang="zh-CN" altLang="en-US" dirty="0"/>
              <a:t>的缓存，也称为</a:t>
            </a:r>
            <a:r>
              <a:rPr lang="zh-CN" altLang="en-US" dirty="0">
                <a:highlight>
                  <a:srgbClr val="00FF00"/>
                </a:highlight>
              </a:rPr>
              <a:t>本地缓存</a:t>
            </a:r>
            <a:r>
              <a:rPr lang="zh-CN" altLang="en-US" dirty="0"/>
              <a:t>）开启。</a:t>
            </a:r>
            <a:endParaRPr lang="en-US" altLang="zh-CN" dirty="0"/>
          </a:p>
          <a:p>
            <a:pPr lvl="1"/>
            <a:r>
              <a:rPr lang="en-US" altLang="zh-CN" dirty="0"/>
              <a:t>2</a:t>
            </a:r>
            <a:r>
              <a:rPr lang="zh-CN" altLang="en-US" dirty="0"/>
              <a:t>、</a:t>
            </a:r>
            <a:r>
              <a:rPr lang="zh-CN" altLang="en-US" dirty="0">
                <a:highlight>
                  <a:srgbClr val="00FF00"/>
                </a:highlight>
              </a:rPr>
              <a:t>二级缓存需要手动开启和配置</a:t>
            </a:r>
            <a:r>
              <a:rPr lang="zh-CN" altLang="en-US" dirty="0"/>
              <a:t>，他是</a:t>
            </a:r>
            <a:r>
              <a:rPr lang="zh-CN" altLang="en-US" dirty="0">
                <a:highlight>
                  <a:srgbClr val="00FF00"/>
                </a:highlight>
              </a:rPr>
              <a:t>基于</a:t>
            </a:r>
            <a:r>
              <a:rPr lang="en-US" altLang="zh-CN" dirty="0">
                <a:highlight>
                  <a:srgbClr val="00FF00"/>
                </a:highlight>
              </a:rPr>
              <a:t>namespace</a:t>
            </a:r>
            <a:r>
              <a:rPr lang="zh-CN" altLang="en-US" dirty="0">
                <a:highlight>
                  <a:srgbClr val="00FF00"/>
                </a:highlight>
              </a:rPr>
              <a:t>级别的缓存</a:t>
            </a:r>
            <a:r>
              <a:rPr lang="zh-CN" altLang="en-US" dirty="0"/>
              <a:t>。</a:t>
            </a:r>
            <a:endParaRPr lang="en-US" altLang="zh-CN" dirty="0"/>
          </a:p>
          <a:p>
            <a:pPr lvl="1"/>
            <a:r>
              <a:rPr lang="en-US" altLang="zh-CN" dirty="0"/>
              <a:t>3</a:t>
            </a:r>
            <a:r>
              <a:rPr lang="zh-CN" altLang="en-US" dirty="0"/>
              <a:t>、为了提高扩展性。</a:t>
            </a:r>
            <a:r>
              <a:rPr lang="en-US" altLang="zh-CN" dirty="0" err="1"/>
              <a:t>MyBatis</a:t>
            </a:r>
            <a:r>
              <a:rPr lang="zh-CN" altLang="en-US" dirty="0"/>
              <a:t>定义了缓存接口</a:t>
            </a:r>
            <a:r>
              <a:rPr lang="en-US" altLang="zh-CN" dirty="0"/>
              <a:t>Cache</a:t>
            </a:r>
            <a:r>
              <a:rPr lang="zh-CN" altLang="en-US" dirty="0"/>
              <a:t>。我们可以通过实现</a:t>
            </a:r>
            <a:r>
              <a:rPr lang="en-US" altLang="zh-CN" dirty="0"/>
              <a:t>Cache</a:t>
            </a:r>
            <a:r>
              <a:rPr lang="zh-CN" altLang="en-US" dirty="0"/>
              <a:t>接口来自定义二级缓存</a:t>
            </a:r>
            <a:endParaRPr lang="en-US" altLang="zh-CN" dirty="0"/>
          </a:p>
          <a:p>
            <a:endParaRPr lang="en-US" altLang="zh-CN" dirty="0"/>
          </a:p>
          <a:p>
            <a:endParaRPr lang="zh-CN" altLang="en-US" dirty="0"/>
          </a:p>
        </p:txBody>
      </p:sp>
      <p:sp>
        <p:nvSpPr>
          <p:cNvPr id="4" name="标题 3"/>
          <p:cNvSpPr txBox="1">
            <a:spLocks noGrp="1"/>
          </p:cNvSpPr>
          <p:nvPr>
            <p:ph type="title"/>
          </p:nvPr>
        </p:nvSpPr>
        <p:spPr>
          <a:xfrm>
            <a:off x="457200" y="993468"/>
            <a:ext cx="8229600" cy="584775"/>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sz="3200"/>
              <a:t>六、</a:t>
            </a:r>
            <a:r>
              <a:rPr lang="en-US" altLang="zh-CN" sz="3200"/>
              <a:t>MyBatis-</a:t>
            </a:r>
            <a:r>
              <a:rPr lang="zh-CN" altLang="en-US" sz="3200"/>
              <a:t>缓存机制</a:t>
            </a:r>
          </a:p>
        </p:txBody>
      </p:sp>
    </p:spTree>
    <p:extLst>
      <p:ext uri="{BB962C8B-B14F-4D97-AF65-F5344CB8AC3E}">
        <p14:creationId xmlns:p14="http://schemas.microsoft.com/office/powerpoint/2010/main" val="11755883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a:solidFill>
                  <a:srgbClr val="0000FF"/>
                </a:solidFill>
              </a:rPr>
              <a:t>一级缓存</a:t>
            </a:r>
            <a:endParaRPr lang="zh-CN" altLang="en-US">
              <a:solidFill>
                <a:srgbClr val="0000FF"/>
              </a:solidFill>
            </a:endParaRPr>
          </a:p>
        </p:txBody>
      </p:sp>
      <p:sp>
        <p:nvSpPr>
          <p:cNvPr id="3" name="内容占位符 2"/>
          <p:cNvSpPr>
            <a:spLocks noGrp="1"/>
          </p:cNvSpPr>
          <p:nvPr>
            <p:ph idx="1"/>
          </p:nvPr>
        </p:nvSpPr>
        <p:spPr/>
        <p:txBody>
          <a:bodyPr/>
          <a:lstStyle/>
          <a:p>
            <a:r>
              <a:rPr lang="zh-CN" altLang="en-US" dirty="0">
                <a:solidFill>
                  <a:srgbClr val="0000FF"/>
                </a:solidFill>
              </a:rPr>
              <a:t>一级缓存</a:t>
            </a:r>
            <a:r>
              <a:rPr lang="en-US" altLang="zh-CN" dirty="0">
                <a:solidFill>
                  <a:srgbClr val="0000FF"/>
                </a:solidFill>
              </a:rPr>
              <a:t>(local cache), </a:t>
            </a:r>
            <a:r>
              <a:rPr lang="zh-CN" altLang="en-US" dirty="0"/>
              <a:t>即</a:t>
            </a:r>
            <a:r>
              <a:rPr lang="zh-CN" altLang="en-US" dirty="0">
                <a:solidFill>
                  <a:srgbClr val="0000FF"/>
                </a:solidFill>
              </a:rPr>
              <a:t>本地缓存</a:t>
            </a:r>
            <a:r>
              <a:rPr lang="en-US" altLang="zh-CN" dirty="0"/>
              <a:t>, </a:t>
            </a:r>
            <a:r>
              <a:rPr lang="zh-CN" altLang="en-US" dirty="0">
                <a:highlight>
                  <a:srgbClr val="00FF00"/>
                </a:highlight>
              </a:rPr>
              <a:t>作用域默认为</a:t>
            </a:r>
            <a:r>
              <a:rPr lang="en-US" altLang="zh-CN" dirty="0" err="1">
                <a:solidFill>
                  <a:srgbClr val="0000FF"/>
                </a:solidFill>
                <a:highlight>
                  <a:srgbClr val="00FF00"/>
                </a:highlight>
              </a:rPr>
              <a:t>sqlSession</a:t>
            </a:r>
            <a:r>
              <a:rPr lang="zh-CN" altLang="en-US" dirty="0"/>
              <a:t>。当  </a:t>
            </a:r>
            <a:r>
              <a:rPr lang="en-US" altLang="zh-CN" dirty="0"/>
              <a:t>Session flush </a:t>
            </a:r>
            <a:r>
              <a:rPr lang="zh-CN" altLang="en-US" dirty="0"/>
              <a:t>或 </a:t>
            </a:r>
            <a:r>
              <a:rPr lang="en-US" altLang="zh-CN" dirty="0"/>
              <a:t>close </a:t>
            </a:r>
            <a:r>
              <a:rPr lang="zh-CN" altLang="en-US" dirty="0"/>
              <a:t>后</a:t>
            </a:r>
            <a:r>
              <a:rPr lang="en-US" altLang="zh-CN" dirty="0"/>
              <a:t>, </a:t>
            </a:r>
            <a:r>
              <a:rPr lang="zh-CN" altLang="en-US" dirty="0"/>
              <a:t>该 </a:t>
            </a:r>
            <a:r>
              <a:rPr lang="en-US" altLang="zh-CN" dirty="0"/>
              <a:t>Session </a:t>
            </a:r>
            <a:r>
              <a:rPr lang="zh-CN" altLang="en-US" dirty="0"/>
              <a:t>中的所有 </a:t>
            </a:r>
            <a:r>
              <a:rPr lang="en-US" altLang="zh-CN" dirty="0"/>
              <a:t>Cache </a:t>
            </a:r>
            <a:r>
              <a:rPr lang="zh-CN" altLang="en-US" dirty="0"/>
              <a:t>将被清空。</a:t>
            </a:r>
          </a:p>
          <a:p>
            <a:r>
              <a:rPr lang="zh-CN" altLang="en-US" dirty="0">
                <a:solidFill>
                  <a:srgbClr val="FF0000"/>
                </a:solidFill>
                <a:highlight>
                  <a:srgbClr val="00FF00"/>
                </a:highlight>
              </a:rPr>
              <a:t>本地缓存不能被关闭</a:t>
            </a:r>
            <a:r>
              <a:rPr lang="en-US" altLang="zh-CN" dirty="0">
                <a:highlight>
                  <a:srgbClr val="00FF00"/>
                </a:highlight>
              </a:rPr>
              <a:t>, </a:t>
            </a:r>
            <a:r>
              <a:rPr lang="zh-CN" altLang="en-US" dirty="0">
                <a:highlight>
                  <a:srgbClr val="00FF00"/>
                </a:highlight>
              </a:rPr>
              <a:t>但可以调用 </a:t>
            </a:r>
            <a:r>
              <a:rPr lang="en-US" altLang="zh-CN" dirty="0" err="1">
                <a:highlight>
                  <a:srgbClr val="00FF00"/>
                </a:highlight>
              </a:rPr>
              <a:t>clearCache</a:t>
            </a:r>
            <a:r>
              <a:rPr lang="en-US" altLang="zh-CN" dirty="0">
                <a:highlight>
                  <a:srgbClr val="00FF00"/>
                </a:highlight>
              </a:rPr>
              <a:t>() </a:t>
            </a:r>
            <a:r>
              <a:rPr lang="zh-CN" altLang="en-US" dirty="0">
                <a:highlight>
                  <a:srgbClr val="00FF00"/>
                </a:highlight>
              </a:rPr>
              <a:t>来清空本地缓存</a:t>
            </a:r>
            <a:r>
              <a:rPr lang="en-US" altLang="zh-CN" dirty="0">
                <a:highlight>
                  <a:srgbClr val="00FF00"/>
                </a:highlight>
              </a:rPr>
              <a:t>, </a:t>
            </a:r>
            <a:r>
              <a:rPr lang="zh-CN" altLang="en-US" dirty="0">
                <a:highlight>
                  <a:srgbClr val="00FF00"/>
                </a:highlight>
              </a:rPr>
              <a:t>或者改变缓存的作用域</a:t>
            </a:r>
            <a:r>
              <a:rPr lang="en-US" altLang="zh-CN" dirty="0"/>
              <a:t>.</a:t>
            </a:r>
            <a:endParaRPr lang="zh-CN" altLang="en-US" dirty="0"/>
          </a:p>
          <a:p>
            <a:r>
              <a:rPr lang="zh-CN" altLang="en-US" dirty="0"/>
              <a:t>在</a:t>
            </a:r>
            <a:r>
              <a:rPr lang="en-US" altLang="zh-CN" dirty="0"/>
              <a:t>mybatis3.1</a:t>
            </a:r>
            <a:r>
              <a:rPr lang="zh-CN" altLang="en-US" dirty="0"/>
              <a:t>之后</a:t>
            </a:r>
            <a:r>
              <a:rPr lang="en-US" altLang="zh-CN" dirty="0"/>
              <a:t>, </a:t>
            </a:r>
            <a:r>
              <a:rPr lang="zh-CN" altLang="en-US" dirty="0"/>
              <a:t>可以配置本地缓存的作用域</a:t>
            </a:r>
            <a:r>
              <a:rPr lang="en-US" altLang="zh-CN" dirty="0"/>
              <a:t>. </a:t>
            </a:r>
            <a:r>
              <a:rPr lang="zh-CN" altLang="en-US" dirty="0"/>
              <a:t>在 </a:t>
            </a:r>
            <a:r>
              <a:rPr lang="en-US" altLang="zh-CN" dirty="0"/>
              <a:t>mybatis.xml </a:t>
            </a:r>
            <a:r>
              <a:rPr lang="zh-CN" altLang="en-US" dirty="0"/>
              <a:t>中配置</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5229200"/>
            <a:ext cx="88201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0131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一级缓存演示</a:t>
            </a:r>
            <a:r>
              <a:rPr lang="en-US" altLang="zh-CN" b="1"/>
              <a:t>&amp;</a:t>
            </a:r>
            <a:r>
              <a:rPr lang="zh-CN" altLang="en-US" b="1"/>
              <a:t>失效情况</a:t>
            </a:r>
            <a:endParaRPr lang="zh-CN" altLang="en-US"/>
          </a:p>
        </p:txBody>
      </p:sp>
      <p:sp>
        <p:nvSpPr>
          <p:cNvPr id="3" name="内容占位符 2"/>
          <p:cNvSpPr>
            <a:spLocks noGrp="1"/>
          </p:cNvSpPr>
          <p:nvPr>
            <p:ph idx="1"/>
          </p:nvPr>
        </p:nvSpPr>
        <p:spPr/>
        <p:txBody>
          <a:bodyPr>
            <a:normAutofit/>
          </a:bodyPr>
          <a:lstStyle/>
          <a:p>
            <a:r>
              <a:rPr lang="zh-CN" altLang="en-US" dirty="0"/>
              <a:t>同一次会话期间</a:t>
            </a:r>
            <a:r>
              <a:rPr lang="zh-CN" altLang="en-US" dirty="0">
                <a:highlight>
                  <a:srgbClr val="00FF00"/>
                </a:highlight>
              </a:rPr>
              <a:t>只要查询过的数据都会保存在当前</a:t>
            </a:r>
            <a:r>
              <a:rPr lang="en-US" altLang="zh-CN" dirty="0" err="1">
                <a:highlight>
                  <a:srgbClr val="00FF00"/>
                </a:highlight>
              </a:rPr>
              <a:t>SqlSession</a:t>
            </a:r>
            <a:r>
              <a:rPr lang="zh-CN" altLang="en-US" dirty="0">
                <a:highlight>
                  <a:srgbClr val="00FF00"/>
                </a:highlight>
              </a:rPr>
              <a:t>的一个</a:t>
            </a:r>
            <a:r>
              <a:rPr lang="en-US" altLang="zh-CN" dirty="0">
                <a:highlight>
                  <a:srgbClr val="00FF00"/>
                </a:highlight>
              </a:rPr>
              <a:t>Map</a:t>
            </a:r>
            <a:r>
              <a:rPr lang="zh-CN" altLang="en-US" dirty="0"/>
              <a:t>中</a:t>
            </a:r>
            <a:endParaRPr lang="en-US" altLang="zh-CN" dirty="0"/>
          </a:p>
          <a:p>
            <a:pPr lvl="2"/>
            <a:r>
              <a:rPr lang="en-US" altLang="zh-CN" dirty="0" err="1"/>
              <a:t>key:hashCode</a:t>
            </a:r>
            <a:r>
              <a:rPr lang="en-US" altLang="zh-CN" dirty="0"/>
              <a:t>+</a:t>
            </a:r>
            <a:r>
              <a:rPr lang="zh-CN" altLang="en-US" dirty="0"/>
              <a:t>查询的</a:t>
            </a:r>
            <a:r>
              <a:rPr lang="en-US" altLang="zh-CN" dirty="0" err="1"/>
              <a:t>SqlId</a:t>
            </a:r>
            <a:r>
              <a:rPr lang="en-US" altLang="zh-CN" dirty="0"/>
              <a:t>+</a:t>
            </a:r>
            <a:r>
              <a:rPr lang="zh-CN" altLang="en-US" dirty="0"/>
              <a:t>编写的</a:t>
            </a:r>
            <a:r>
              <a:rPr lang="en-US" altLang="zh-CN" dirty="0" err="1"/>
              <a:t>sql</a:t>
            </a:r>
            <a:r>
              <a:rPr lang="zh-CN" altLang="en-US" dirty="0"/>
              <a:t>查询语句</a:t>
            </a:r>
            <a:r>
              <a:rPr lang="en-US" altLang="zh-CN" dirty="0"/>
              <a:t>+</a:t>
            </a:r>
            <a:r>
              <a:rPr lang="zh-CN" altLang="en-US" dirty="0"/>
              <a:t>参数</a:t>
            </a:r>
            <a:endParaRPr lang="en-US" altLang="zh-CN" dirty="0"/>
          </a:p>
          <a:p>
            <a:pPr lvl="2"/>
            <a:endParaRPr lang="zh-CN" altLang="en-US" dirty="0"/>
          </a:p>
          <a:p>
            <a:r>
              <a:rPr lang="zh-CN" altLang="en-US" dirty="0">
                <a:highlight>
                  <a:srgbClr val="00FF00"/>
                </a:highlight>
              </a:rPr>
              <a:t>一级缓存失效</a:t>
            </a:r>
            <a:r>
              <a:rPr lang="zh-CN" altLang="en-US" dirty="0"/>
              <a:t>的四种情况</a:t>
            </a:r>
          </a:p>
          <a:p>
            <a:pPr lvl="1"/>
            <a:r>
              <a:rPr lang="en-US" altLang="zh-CN" dirty="0"/>
              <a:t>1</a:t>
            </a:r>
            <a:r>
              <a:rPr lang="zh-CN" altLang="en-US" dirty="0"/>
              <a:t>、不同的</a:t>
            </a:r>
            <a:r>
              <a:rPr lang="en-US" altLang="zh-CN" dirty="0" err="1"/>
              <a:t>SqlSession</a:t>
            </a:r>
            <a:r>
              <a:rPr lang="zh-CN" altLang="en-US" dirty="0"/>
              <a:t>对应不同的一级缓存</a:t>
            </a:r>
            <a:endParaRPr lang="en-US" altLang="zh-CN" dirty="0"/>
          </a:p>
          <a:p>
            <a:pPr lvl="1"/>
            <a:r>
              <a:rPr lang="en-US" altLang="zh-CN" dirty="0"/>
              <a:t>2</a:t>
            </a:r>
            <a:r>
              <a:rPr lang="zh-CN" altLang="en-US" dirty="0"/>
              <a:t>、同一个</a:t>
            </a:r>
            <a:r>
              <a:rPr lang="en-US" altLang="zh-CN" dirty="0" err="1"/>
              <a:t>SqlSession</a:t>
            </a:r>
            <a:r>
              <a:rPr lang="zh-CN" altLang="en-US" dirty="0"/>
              <a:t>但是</a:t>
            </a:r>
            <a:r>
              <a:rPr lang="zh-CN" altLang="en-US" dirty="0">
                <a:highlight>
                  <a:srgbClr val="00FF00"/>
                </a:highlight>
              </a:rPr>
              <a:t>查询条件不同</a:t>
            </a:r>
            <a:endParaRPr lang="en-US" altLang="zh-CN" dirty="0">
              <a:highlight>
                <a:srgbClr val="00FF00"/>
              </a:highlight>
            </a:endParaRPr>
          </a:p>
          <a:p>
            <a:pPr lvl="1"/>
            <a:r>
              <a:rPr lang="en-US" altLang="zh-CN" dirty="0"/>
              <a:t>3</a:t>
            </a:r>
            <a:r>
              <a:rPr lang="zh-CN" altLang="en-US" dirty="0"/>
              <a:t>、同一个</a:t>
            </a:r>
            <a:r>
              <a:rPr lang="en-US" altLang="zh-CN" dirty="0" err="1"/>
              <a:t>SqlSession</a:t>
            </a:r>
            <a:r>
              <a:rPr lang="zh-CN" altLang="en-US" dirty="0"/>
              <a:t>两次查询期间</a:t>
            </a:r>
            <a:r>
              <a:rPr lang="zh-CN" altLang="en-US" dirty="0">
                <a:highlight>
                  <a:srgbClr val="00FF00"/>
                </a:highlight>
              </a:rPr>
              <a:t>执行了任何一次增删改操作</a:t>
            </a:r>
            <a:endParaRPr lang="en-US" altLang="zh-CN" dirty="0">
              <a:highlight>
                <a:srgbClr val="00FF00"/>
              </a:highlight>
            </a:endParaRPr>
          </a:p>
          <a:p>
            <a:pPr lvl="1"/>
            <a:r>
              <a:rPr lang="en-US" altLang="zh-CN" dirty="0"/>
              <a:t>4</a:t>
            </a:r>
            <a:r>
              <a:rPr lang="zh-CN" altLang="en-US" dirty="0"/>
              <a:t>、同一个</a:t>
            </a:r>
            <a:r>
              <a:rPr lang="en-US" altLang="zh-CN" dirty="0" err="1"/>
              <a:t>SqlSession</a:t>
            </a:r>
            <a:r>
              <a:rPr lang="zh-CN" altLang="en-US" dirty="0"/>
              <a:t>两次查询期间</a:t>
            </a:r>
            <a:r>
              <a:rPr lang="zh-CN" altLang="en-US" dirty="0">
                <a:highlight>
                  <a:srgbClr val="00FF00"/>
                </a:highlight>
              </a:rPr>
              <a:t>手动清空了缓存</a:t>
            </a:r>
            <a:endParaRPr lang="en-US" altLang="zh-CN" dirty="0">
              <a:highlight>
                <a:srgbClr val="00FF00"/>
              </a:highlight>
            </a:endParaRPr>
          </a:p>
          <a:p>
            <a:pPr lvl="1"/>
            <a:endParaRPr lang="zh-CN" altLang="en-US" dirty="0"/>
          </a:p>
        </p:txBody>
      </p:sp>
    </p:spTree>
    <p:extLst>
      <p:ext uri="{BB962C8B-B14F-4D97-AF65-F5344CB8AC3E}">
        <p14:creationId xmlns:p14="http://schemas.microsoft.com/office/powerpoint/2010/main" val="32024227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rgbClr val="0000FF"/>
                </a:solidFill>
              </a:rPr>
              <a:t>二级缓存</a:t>
            </a:r>
            <a:endParaRPr lang="zh-CN" altLang="en-US" dirty="0">
              <a:solidFill>
                <a:srgbClr val="0000FF"/>
              </a:solidFill>
            </a:endParaRPr>
          </a:p>
        </p:txBody>
      </p:sp>
      <p:sp>
        <p:nvSpPr>
          <p:cNvPr id="3" name="内容占位符 2"/>
          <p:cNvSpPr>
            <a:spLocks noGrp="1"/>
          </p:cNvSpPr>
          <p:nvPr>
            <p:ph idx="1"/>
          </p:nvPr>
        </p:nvSpPr>
        <p:spPr>
          <a:xfrm>
            <a:off x="457200" y="2060848"/>
            <a:ext cx="8435280" cy="4525963"/>
          </a:xfrm>
        </p:spPr>
        <p:txBody>
          <a:bodyPr>
            <a:normAutofit fontScale="77500" lnSpcReduction="20000"/>
          </a:bodyPr>
          <a:lstStyle/>
          <a:p>
            <a:r>
              <a:rPr lang="zh-CN" altLang="en-US" dirty="0">
                <a:highlight>
                  <a:srgbClr val="00FF00"/>
                </a:highlight>
              </a:rPr>
              <a:t>二级缓存</a:t>
            </a:r>
            <a:r>
              <a:rPr lang="en-US" altLang="zh-CN" dirty="0">
                <a:highlight>
                  <a:srgbClr val="00FF00"/>
                </a:highlight>
              </a:rPr>
              <a:t>(second level cache)</a:t>
            </a:r>
            <a:r>
              <a:rPr lang="zh-CN" altLang="en-US" dirty="0">
                <a:highlight>
                  <a:srgbClr val="00FF00"/>
                </a:highlight>
              </a:rPr>
              <a:t>，全局作用域缓存，是</a:t>
            </a:r>
            <a:r>
              <a:rPr lang="en-US" altLang="zh-CN" dirty="0">
                <a:highlight>
                  <a:srgbClr val="00FF00"/>
                </a:highlight>
              </a:rPr>
              <a:t>namespace</a:t>
            </a:r>
            <a:r>
              <a:rPr lang="zh-CN" altLang="en-US" dirty="0">
                <a:highlight>
                  <a:srgbClr val="00FF00"/>
                </a:highlight>
              </a:rPr>
              <a:t>级别的，需要配置在映射文件中，表示查询该</a:t>
            </a:r>
            <a:r>
              <a:rPr lang="en-US" altLang="zh-CN" dirty="0" err="1">
                <a:highlight>
                  <a:srgbClr val="00FF00"/>
                </a:highlight>
              </a:rPr>
              <a:t>dao</a:t>
            </a:r>
            <a:r>
              <a:rPr lang="zh-CN" altLang="en-US" dirty="0">
                <a:highlight>
                  <a:srgbClr val="00FF00"/>
                </a:highlight>
              </a:rPr>
              <a:t>的数据，因此每一个</a:t>
            </a:r>
            <a:r>
              <a:rPr lang="en-US" altLang="zh-CN" dirty="0" err="1">
                <a:highlight>
                  <a:srgbClr val="00FF00"/>
                </a:highlight>
              </a:rPr>
              <a:t>dao</a:t>
            </a:r>
            <a:r>
              <a:rPr lang="zh-CN" altLang="en-US" dirty="0">
                <a:highlight>
                  <a:srgbClr val="00FF00"/>
                </a:highlight>
              </a:rPr>
              <a:t>都有自己的二级缓存</a:t>
            </a:r>
            <a:endParaRPr lang="en-US" altLang="zh-CN" dirty="0">
              <a:highlight>
                <a:srgbClr val="00FF00"/>
              </a:highlight>
            </a:endParaRPr>
          </a:p>
          <a:p>
            <a:r>
              <a:rPr lang="zh-CN" altLang="en-US" dirty="0"/>
              <a:t>二级缓存默认不开启，需要手动配置</a:t>
            </a:r>
            <a:endParaRPr lang="en-US" altLang="zh-CN" dirty="0"/>
          </a:p>
          <a:p>
            <a:r>
              <a:rPr lang="en-US" altLang="zh-CN" dirty="0" err="1"/>
              <a:t>MyBatis</a:t>
            </a:r>
            <a:r>
              <a:rPr lang="zh-CN" altLang="en-US" dirty="0"/>
              <a:t>提供二级缓存的接口以及实现，</a:t>
            </a:r>
            <a:r>
              <a:rPr lang="zh-CN" altLang="en-US" dirty="0">
                <a:highlight>
                  <a:srgbClr val="00FF00"/>
                </a:highlight>
              </a:rPr>
              <a:t>缓存实现要求</a:t>
            </a:r>
            <a:r>
              <a:rPr lang="en-US" altLang="zh-CN" dirty="0">
                <a:highlight>
                  <a:srgbClr val="00FF00"/>
                </a:highlight>
              </a:rPr>
              <a:t>POJO</a:t>
            </a:r>
            <a:r>
              <a:rPr lang="zh-CN" altLang="en-US" dirty="0">
                <a:highlight>
                  <a:srgbClr val="00FF00"/>
                </a:highlight>
              </a:rPr>
              <a:t>实现</a:t>
            </a:r>
            <a:r>
              <a:rPr lang="en-US" altLang="zh-CN" dirty="0">
                <a:highlight>
                  <a:srgbClr val="00FF00"/>
                </a:highlight>
              </a:rPr>
              <a:t>Serializable</a:t>
            </a:r>
            <a:r>
              <a:rPr lang="zh-CN" altLang="en-US" dirty="0">
                <a:highlight>
                  <a:srgbClr val="00FF00"/>
                </a:highlight>
              </a:rPr>
              <a:t>接口</a:t>
            </a:r>
            <a:endParaRPr lang="en-US" altLang="zh-CN" dirty="0">
              <a:highlight>
                <a:srgbClr val="00FF00"/>
              </a:highlight>
            </a:endParaRPr>
          </a:p>
          <a:p>
            <a:r>
              <a:rPr lang="zh-CN" altLang="en-US" b="1" dirty="0">
                <a:solidFill>
                  <a:srgbClr val="FF0000"/>
                </a:solidFill>
                <a:highlight>
                  <a:srgbClr val="00FF00"/>
                </a:highlight>
              </a:rPr>
              <a:t>二级缓存在 </a:t>
            </a:r>
            <a:r>
              <a:rPr lang="en-US" altLang="zh-CN" b="1" dirty="0" err="1">
                <a:solidFill>
                  <a:srgbClr val="FF0000"/>
                </a:solidFill>
                <a:highlight>
                  <a:srgbClr val="00FF00"/>
                </a:highlight>
              </a:rPr>
              <a:t>SqlSession</a:t>
            </a:r>
            <a:r>
              <a:rPr lang="en-US" altLang="zh-CN" b="1" dirty="0">
                <a:solidFill>
                  <a:srgbClr val="FF0000"/>
                </a:solidFill>
                <a:highlight>
                  <a:srgbClr val="00FF00"/>
                </a:highlight>
              </a:rPr>
              <a:t> </a:t>
            </a:r>
            <a:r>
              <a:rPr lang="zh-CN" altLang="en-US" b="1" dirty="0">
                <a:solidFill>
                  <a:srgbClr val="0000FF"/>
                </a:solidFill>
                <a:highlight>
                  <a:srgbClr val="00FF00"/>
                </a:highlight>
              </a:rPr>
              <a:t>关闭或提交</a:t>
            </a:r>
            <a:r>
              <a:rPr lang="zh-CN" altLang="en-US" b="1" dirty="0">
                <a:solidFill>
                  <a:srgbClr val="FF0000"/>
                </a:solidFill>
                <a:highlight>
                  <a:srgbClr val="00FF00"/>
                </a:highlight>
              </a:rPr>
              <a:t>之后才会生效，因为是在一级缓存失效后放入二级缓存中的</a:t>
            </a:r>
            <a:endParaRPr lang="en-US" altLang="zh-CN" b="1" dirty="0">
              <a:solidFill>
                <a:srgbClr val="FF0000"/>
              </a:solidFill>
              <a:highlight>
                <a:srgbClr val="00FF00"/>
              </a:highlight>
            </a:endParaRPr>
          </a:p>
          <a:p>
            <a:endParaRPr lang="en-US" altLang="zh-CN" b="1" dirty="0">
              <a:solidFill>
                <a:srgbClr val="FF0000"/>
              </a:solidFill>
            </a:endParaRPr>
          </a:p>
          <a:p>
            <a:r>
              <a:rPr lang="zh-CN" altLang="en-US" dirty="0"/>
              <a:t>使用步骤</a:t>
            </a:r>
            <a:endParaRPr lang="en-US" altLang="zh-CN" dirty="0"/>
          </a:p>
          <a:p>
            <a:pPr lvl="1"/>
            <a:r>
              <a:rPr lang="en-US" altLang="zh-CN" dirty="0"/>
              <a:t>1</a:t>
            </a:r>
            <a:r>
              <a:rPr lang="zh-CN" altLang="en-US" dirty="0"/>
              <a:t>、</a:t>
            </a:r>
            <a:r>
              <a:rPr lang="zh-CN" altLang="en-US" dirty="0">
                <a:highlight>
                  <a:srgbClr val="00FF00"/>
                </a:highlight>
              </a:rPr>
              <a:t>全局配置文件中开启二级缓存</a:t>
            </a:r>
            <a:endParaRPr lang="en-US" altLang="zh-CN" dirty="0">
              <a:highlight>
                <a:srgbClr val="00FF00"/>
              </a:highlight>
            </a:endParaRPr>
          </a:p>
          <a:p>
            <a:pPr lvl="2"/>
            <a:r>
              <a:rPr lang="en-US" altLang="zh-CN" dirty="0"/>
              <a:t>&lt;setting name=</a:t>
            </a:r>
            <a:r>
              <a:rPr lang="en-US" altLang="zh-CN" i="1" dirty="0"/>
              <a:t>"</a:t>
            </a:r>
            <a:r>
              <a:rPr lang="en-US" altLang="zh-CN" i="1" dirty="0" err="1"/>
              <a:t>cacheEnabled</a:t>
            </a:r>
            <a:r>
              <a:rPr lang="en-US" altLang="zh-CN" i="1" dirty="0"/>
              <a:t>" value="true"/&gt;</a:t>
            </a:r>
          </a:p>
          <a:p>
            <a:pPr lvl="1"/>
            <a:r>
              <a:rPr lang="en-US" altLang="zh-CN" dirty="0"/>
              <a:t>2</a:t>
            </a:r>
            <a:r>
              <a:rPr lang="zh-CN" altLang="en-US" dirty="0"/>
              <a:t>、需要使用二级缓存的</a:t>
            </a:r>
            <a:r>
              <a:rPr lang="zh-CN" altLang="en-US" dirty="0">
                <a:highlight>
                  <a:srgbClr val="00FF00"/>
                </a:highlight>
              </a:rPr>
              <a:t>映射文件处使用</a:t>
            </a:r>
            <a:r>
              <a:rPr lang="en-US" altLang="zh-CN" dirty="0">
                <a:highlight>
                  <a:srgbClr val="00FF00"/>
                </a:highlight>
              </a:rPr>
              <a:t>cache</a:t>
            </a:r>
            <a:r>
              <a:rPr lang="zh-CN" altLang="en-US" dirty="0">
                <a:highlight>
                  <a:srgbClr val="00FF00"/>
                </a:highlight>
              </a:rPr>
              <a:t>配置缓存</a:t>
            </a:r>
            <a:endParaRPr lang="en-US" altLang="zh-CN" dirty="0">
              <a:highlight>
                <a:srgbClr val="00FF00"/>
              </a:highlight>
            </a:endParaRPr>
          </a:p>
          <a:p>
            <a:pPr lvl="2"/>
            <a:r>
              <a:rPr lang="en-US" altLang="zh-CN" dirty="0"/>
              <a:t>&lt;cache /&gt;</a:t>
            </a:r>
          </a:p>
          <a:p>
            <a:pPr lvl="1"/>
            <a:r>
              <a:rPr lang="en-US" altLang="zh-CN" dirty="0">
                <a:solidFill>
                  <a:srgbClr val="FF0000"/>
                </a:solidFill>
              </a:rPr>
              <a:t>3</a:t>
            </a:r>
            <a:r>
              <a:rPr lang="zh-CN" altLang="en-US" dirty="0">
                <a:solidFill>
                  <a:srgbClr val="FF0000"/>
                </a:solidFill>
              </a:rPr>
              <a:t>、注意：</a:t>
            </a:r>
            <a:r>
              <a:rPr lang="en-US" altLang="zh-CN" dirty="0">
                <a:highlight>
                  <a:srgbClr val="00FF00"/>
                </a:highlight>
              </a:rPr>
              <a:t>POJO</a:t>
            </a:r>
            <a:r>
              <a:rPr lang="zh-CN" altLang="en-US" dirty="0">
                <a:highlight>
                  <a:srgbClr val="00FF00"/>
                </a:highlight>
              </a:rPr>
              <a:t>需要实现</a:t>
            </a:r>
            <a:r>
              <a:rPr lang="en-US" altLang="zh-CN" dirty="0">
                <a:highlight>
                  <a:srgbClr val="00FF00"/>
                </a:highlight>
              </a:rPr>
              <a:t>Serializable</a:t>
            </a:r>
            <a:r>
              <a:rPr lang="zh-CN" altLang="en-US" dirty="0">
                <a:highlight>
                  <a:srgbClr val="00FF00"/>
                </a:highlight>
              </a:rPr>
              <a:t>接口</a:t>
            </a:r>
            <a:endParaRPr lang="en-US" altLang="zh-CN" dirty="0">
              <a:highlight>
                <a:srgbClr val="00FF00"/>
              </a:highlight>
            </a:endParaRPr>
          </a:p>
          <a:p>
            <a:pPr lvl="2"/>
            <a:endParaRPr lang="en-US" altLang="zh-CN" dirty="0"/>
          </a:p>
        </p:txBody>
      </p:sp>
    </p:spTree>
    <p:extLst>
      <p:ext uri="{BB962C8B-B14F-4D97-AF65-F5344CB8AC3E}">
        <p14:creationId xmlns:p14="http://schemas.microsoft.com/office/powerpoint/2010/main" val="17166232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缓存相关属性</a:t>
            </a:r>
          </a:p>
        </p:txBody>
      </p:sp>
      <p:sp>
        <p:nvSpPr>
          <p:cNvPr id="3" name="内容占位符 2"/>
          <p:cNvSpPr>
            <a:spLocks noGrp="1"/>
          </p:cNvSpPr>
          <p:nvPr>
            <p:ph idx="1"/>
          </p:nvPr>
        </p:nvSpPr>
        <p:spPr>
          <a:xfrm>
            <a:off x="457200" y="2039918"/>
            <a:ext cx="8435280" cy="4525963"/>
          </a:xfrm>
        </p:spPr>
        <p:txBody>
          <a:bodyPr>
            <a:normAutofit fontScale="85000" lnSpcReduction="20000"/>
          </a:bodyPr>
          <a:lstStyle/>
          <a:p>
            <a:r>
              <a:rPr lang="en-US" altLang="zh-CN" b="1">
                <a:solidFill>
                  <a:srgbClr val="FF0000"/>
                </a:solidFill>
              </a:rPr>
              <a:t>eviction=“FIFO”</a:t>
            </a:r>
            <a:r>
              <a:rPr lang="zh-CN" altLang="en-US" b="1">
                <a:solidFill>
                  <a:srgbClr val="FF0000"/>
                </a:solidFill>
              </a:rPr>
              <a:t>：</a:t>
            </a:r>
            <a:r>
              <a:rPr lang="zh-CN" altLang="en-US"/>
              <a:t>缓存回收策略：</a:t>
            </a:r>
            <a:endParaRPr lang="en-US" altLang="zh-CN"/>
          </a:p>
          <a:p>
            <a:pPr lvl="2"/>
            <a:r>
              <a:rPr lang="en-US" altLang="zh-CN"/>
              <a:t>LRU – </a:t>
            </a:r>
            <a:r>
              <a:rPr lang="zh-CN" altLang="en-US"/>
              <a:t>最近最少使用的：移除最长时间不被使用的对象。</a:t>
            </a:r>
          </a:p>
          <a:p>
            <a:pPr lvl="2"/>
            <a:r>
              <a:rPr lang="en-US" altLang="zh-CN"/>
              <a:t>FIFO – </a:t>
            </a:r>
            <a:r>
              <a:rPr lang="zh-CN" altLang="en-US"/>
              <a:t>先进先出：按对象进入缓存的顺序来移除它们。</a:t>
            </a:r>
          </a:p>
          <a:p>
            <a:pPr lvl="2"/>
            <a:r>
              <a:rPr lang="en-US" altLang="zh-CN"/>
              <a:t>SOFT – </a:t>
            </a:r>
            <a:r>
              <a:rPr lang="zh-CN" altLang="en-US"/>
              <a:t>软引用：移除基于垃圾回收器状态和软引用规则的对象。</a:t>
            </a:r>
          </a:p>
          <a:p>
            <a:pPr lvl="2"/>
            <a:r>
              <a:rPr lang="en-US" altLang="zh-CN"/>
              <a:t>WEAK – </a:t>
            </a:r>
            <a:r>
              <a:rPr lang="zh-CN" altLang="en-US"/>
              <a:t>弱引用：更积极地移除基于垃圾收集器状态和弱引用规则的对象。</a:t>
            </a:r>
            <a:endParaRPr lang="en-US" altLang="zh-CN"/>
          </a:p>
          <a:p>
            <a:pPr lvl="2"/>
            <a:r>
              <a:rPr lang="zh-CN" altLang="en-US"/>
              <a:t>默认的是 </a:t>
            </a:r>
            <a:r>
              <a:rPr lang="en-US" altLang="zh-CN"/>
              <a:t>LRU</a:t>
            </a:r>
            <a:r>
              <a:rPr lang="zh-CN" altLang="en-US"/>
              <a:t>。</a:t>
            </a:r>
          </a:p>
          <a:p>
            <a:r>
              <a:rPr lang="en-US" altLang="zh-CN" b="1">
                <a:solidFill>
                  <a:srgbClr val="FF0000"/>
                </a:solidFill>
              </a:rPr>
              <a:t>flushInterval</a:t>
            </a:r>
            <a:r>
              <a:rPr lang="zh-CN" altLang="en-US" b="1">
                <a:solidFill>
                  <a:srgbClr val="FF0000"/>
                </a:solidFill>
              </a:rPr>
              <a:t>：</a:t>
            </a:r>
            <a:r>
              <a:rPr lang="zh-CN" altLang="en-US"/>
              <a:t>刷新间隔，单位毫秒</a:t>
            </a:r>
          </a:p>
          <a:p>
            <a:pPr lvl="2"/>
            <a:r>
              <a:rPr lang="zh-CN" altLang="en-US"/>
              <a:t>默认情况是不设置，也就是没有刷新间隔，缓存仅仅调用语句时刷新</a:t>
            </a:r>
            <a:endParaRPr lang="en-US" altLang="zh-CN"/>
          </a:p>
          <a:p>
            <a:r>
              <a:rPr lang="en-US" altLang="zh-CN" b="1">
                <a:solidFill>
                  <a:srgbClr val="FF0000"/>
                </a:solidFill>
              </a:rPr>
              <a:t>size</a:t>
            </a:r>
            <a:r>
              <a:rPr lang="zh-CN" altLang="en-US" b="1">
                <a:solidFill>
                  <a:srgbClr val="FF0000"/>
                </a:solidFill>
              </a:rPr>
              <a:t>：</a:t>
            </a:r>
            <a:r>
              <a:rPr lang="zh-CN" altLang="en-US"/>
              <a:t>引用数目，正整数</a:t>
            </a:r>
            <a:endParaRPr lang="en-US" altLang="zh-CN"/>
          </a:p>
          <a:p>
            <a:pPr lvl="2"/>
            <a:r>
              <a:rPr lang="zh-CN" altLang="en-US"/>
              <a:t>代表缓存最多可以存储多少个对象，太大容易导致内存溢出</a:t>
            </a:r>
            <a:endParaRPr lang="en-US" altLang="zh-CN"/>
          </a:p>
          <a:p>
            <a:r>
              <a:rPr lang="en-US" altLang="zh-CN" b="1">
                <a:solidFill>
                  <a:srgbClr val="FF0000"/>
                </a:solidFill>
              </a:rPr>
              <a:t>readOnly</a:t>
            </a:r>
            <a:r>
              <a:rPr lang="zh-CN" altLang="en-US" b="1">
                <a:solidFill>
                  <a:srgbClr val="FF0000"/>
                </a:solidFill>
              </a:rPr>
              <a:t>：</a:t>
            </a:r>
            <a:r>
              <a:rPr lang="zh-CN" altLang="en-US"/>
              <a:t>只读，</a:t>
            </a:r>
            <a:r>
              <a:rPr lang="en-US" altLang="zh-CN"/>
              <a:t>true/false</a:t>
            </a:r>
          </a:p>
          <a:p>
            <a:pPr lvl="2"/>
            <a:r>
              <a:rPr lang="en-US" altLang="zh-CN">
                <a:solidFill>
                  <a:srgbClr val="FF0000"/>
                </a:solidFill>
              </a:rPr>
              <a:t>true</a:t>
            </a:r>
            <a:r>
              <a:rPr lang="zh-CN" altLang="en-US">
                <a:solidFill>
                  <a:srgbClr val="FF0000"/>
                </a:solidFill>
              </a:rPr>
              <a:t>：只读缓存</a:t>
            </a:r>
            <a:r>
              <a:rPr lang="zh-CN" altLang="en-US"/>
              <a:t>；会给所有调用者返回缓存对象的相同实例。因此这些对象不能被修改。这提供了很重要的性能优势。</a:t>
            </a:r>
            <a:endParaRPr lang="en-US" altLang="zh-CN"/>
          </a:p>
          <a:p>
            <a:pPr lvl="2"/>
            <a:r>
              <a:rPr lang="en-US" altLang="zh-CN">
                <a:solidFill>
                  <a:srgbClr val="FF0000"/>
                </a:solidFill>
              </a:rPr>
              <a:t>false</a:t>
            </a:r>
            <a:r>
              <a:rPr lang="zh-CN" altLang="en-US">
                <a:solidFill>
                  <a:srgbClr val="FF0000"/>
                </a:solidFill>
              </a:rPr>
              <a:t>：读写缓存；</a:t>
            </a:r>
            <a:r>
              <a:rPr lang="zh-CN" altLang="en-US"/>
              <a:t>会返回缓存对象的拷贝（通过序列化）。这会慢一些，但是安全，因此默认是 </a:t>
            </a:r>
            <a:r>
              <a:rPr lang="en-US" altLang="zh-CN"/>
              <a:t>false</a:t>
            </a:r>
            <a:r>
              <a:rPr lang="zh-CN" altLang="en-US"/>
              <a:t>。</a:t>
            </a:r>
          </a:p>
          <a:p>
            <a:pPr lvl="2"/>
            <a:endParaRPr lang="zh-CN" altLang="en-US"/>
          </a:p>
        </p:txBody>
      </p:sp>
    </p:spTree>
    <p:extLst>
      <p:ext uri="{BB962C8B-B14F-4D97-AF65-F5344CB8AC3E}">
        <p14:creationId xmlns:p14="http://schemas.microsoft.com/office/powerpoint/2010/main" val="6519201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缓存有关设置</a:t>
            </a:r>
            <a:endParaRPr lang="zh-CN" altLang="en-US" dirty="0"/>
          </a:p>
        </p:txBody>
      </p:sp>
      <p:sp>
        <p:nvSpPr>
          <p:cNvPr id="3" name="内容占位符 2"/>
          <p:cNvSpPr>
            <a:spLocks noGrp="1"/>
          </p:cNvSpPr>
          <p:nvPr>
            <p:ph idx="1"/>
          </p:nvPr>
        </p:nvSpPr>
        <p:spPr>
          <a:xfrm>
            <a:off x="457200" y="1857356"/>
            <a:ext cx="8229600" cy="4525963"/>
          </a:xfrm>
        </p:spPr>
        <p:txBody>
          <a:bodyPr>
            <a:noAutofit/>
          </a:bodyPr>
          <a:lstStyle/>
          <a:p>
            <a:r>
              <a:rPr lang="en-US" altLang="zh-CN" sz="2400" dirty="0"/>
              <a:t>1</a:t>
            </a:r>
            <a:r>
              <a:rPr lang="zh-CN" altLang="en-US" sz="2400" dirty="0"/>
              <a:t>、全局</a:t>
            </a:r>
            <a:r>
              <a:rPr lang="en-US" altLang="zh-CN" sz="2400" dirty="0"/>
              <a:t>setting</a:t>
            </a:r>
            <a:r>
              <a:rPr lang="zh-CN" altLang="en-US" sz="2400" dirty="0"/>
              <a:t>的</a:t>
            </a:r>
            <a:r>
              <a:rPr lang="en-US" altLang="zh-CN" sz="2400" dirty="0" err="1">
                <a:solidFill>
                  <a:srgbClr val="FF0000"/>
                </a:solidFill>
              </a:rPr>
              <a:t>cacheEnable</a:t>
            </a:r>
            <a:r>
              <a:rPr lang="zh-CN" altLang="en-US" sz="2400" dirty="0"/>
              <a:t>：</a:t>
            </a:r>
            <a:endParaRPr lang="en-US" altLang="zh-CN" sz="2400" dirty="0"/>
          </a:p>
          <a:p>
            <a:pPr lvl="1"/>
            <a:r>
              <a:rPr lang="zh-CN" altLang="en-US" sz="1800" dirty="0"/>
              <a:t>配置二级缓存的开关。一级缓存一直是打开的。</a:t>
            </a:r>
            <a:endParaRPr lang="en-US" altLang="zh-CN" sz="2400" dirty="0"/>
          </a:p>
          <a:p>
            <a:r>
              <a:rPr lang="en-US" altLang="zh-CN" sz="2400" dirty="0"/>
              <a:t>2</a:t>
            </a:r>
            <a:r>
              <a:rPr lang="zh-CN" altLang="en-US" sz="2400" dirty="0"/>
              <a:t>、</a:t>
            </a:r>
            <a:r>
              <a:rPr lang="en-US" altLang="zh-CN" sz="2400" dirty="0"/>
              <a:t>select</a:t>
            </a:r>
            <a:r>
              <a:rPr lang="zh-CN" altLang="en-US" sz="2400" dirty="0"/>
              <a:t>标签的</a:t>
            </a:r>
            <a:r>
              <a:rPr lang="en-US" altLang="zh-CN" sz="2400" dirty="0" err="1">
                <a:solidFill>
                  <a:srgbClr val="FF0000"/>
                </a:solidFill>
              </a:rPr>
              <a:t>useCache</a:t>
            </a:r>
            <a:r>
              <a:rPr lang="zh-CN" altLang="en-US" sz="2400" dirty="0"/>
              <a:t>属性：</a:t>
            </a:r>
            <a:endParaRPr lang="en-US" altLang="zh-CN" sz="2400" dirty="0"/>
          </a:p>
          <a:p>
            <a:pPr lvl="1"/>
            <a:r>
              <a:rPr lang="zh-CN" altLang="en-US" sz="1800" dirty="0"/>
              <a:t>配置这个</a:t>
            </a:r>
            <a:r>
              <a:rPr lang="en-US" altLang="zh-CN" sz="1800" dirty="0"/>
              <a:t>select</a:t>
            </a:r>
            <a:r>
              <a:rPr lang="zh-CN" altLang="en-US" sz="1800" dirty="0"/>
              <a:t>是否使用二级缓存。一级缓存一直是使用的</a:t>
            </a:r>
            <a:endParaRPr lang="en-US" altLang="zh-CN" sz="2400" dirty="0"/>
          </a:p>
          <a:p>
            <a:r>
              <a:rPr lang="en-US" altLang="zh-CN" sz="2400" dirty="0"/>
              <a:t>3</a:t>
            </a:r>
            <a:r>
              <a:rPr lang="zh-CN" altLang="en-US" sz="2400" dirty="0"/>
              <a:t>、</a:t>
            </a:r>
            <a:r>
              <a:rPr lang="en-US" altLang="zh-CN" sz="2400" dirty="0" err="1"/>
              <a:t>sql</a:t>
            </a:r>
            <a:r>
              <a:rPr lang="zh-CN" altLang="en-US" sz="2400" dirty="0"/>
              <a:t>标签的</a:t>
            </a:r>
            <a:r>
              <a:rPr lang="en-US" altLang="zh-CN" sz="2400" dirty="0" err="1">
                <a:solidFill>
                  <a:srgbClr val="FF0000"/>
                </a:solidFill>
              </a:rPr>
              <a:t>flushCache</a:t>
            </a:r>
            <a:r>
              <a:rPr lang="zh-CN" altLang="en-US" sz="2400" dirty="0"/>
              <a:t>属性：</a:t>
            </a:r>
            <a:endParaRPr lang="en-US" altLang="zh-CN" sz="2400" dirty="0"/>
          </a:p>
          <a:p>
            <a:pPr lvl="1"/>
            <a:r>
              <a:rPr lang="zh-CN" altLang="en-US" sz="1800" dirty="0"/>
              <a:t>增删改默认</a:t>
            </a:r>
            <a:r>
              <a:rPr lang="en-US" altLang="zh-CN" sz="1800" dirty="0" err="1"/>
              <a:t>flushCache</a:t>
            </a:r>
            <a:r>
              <a:rPr lang="en-US" altLang="zh-CN" sz="1800" dirty="0"/>
              <a:t>=true</a:t>
            </a:r>
            <a:r>
              <a:rPr lang="zh-CN" altLang="en-US" sz="1800" dirty="0"/>
              <a:t>。</a:t>
            </a:r>
            <a:r>
              <a:rPr lang="en-US" altLang="zh-CN" sz="1800" dirty="0" err="1"/>
              <a:t>sql</a:t>
            </a:r>
            <a:r>
              <a:rPr lang="zh-CN" altLang="en-US" sz="1800" dirty="0"/>
              <a:t>执行以后，</a:t>
            </a:r>
            <a:r>
              <a:rPr lang="zh-CN" altLang="en-US" sz="1800" dirty="0">
                <a:highlight>
                  <a:srgbClr val="00FF00"/>
                </a:highlight>
              </a:rPr>
              <a:t>会同时清空一级和二级缓存。查询默认</a:t>
            </a:r>
            <a:r>
              <a:rPr lang="en-US" altLang="zh-CN" sz="1800" dirty="0" err="1">
                <a:highlight>
                  <a:srgbClr val="00FF00"/>
                </a:highlight>
              </a:rPr>
              <a:t>flushCache</a:t>
            </a:r>
            <a:r>
              <a:rPr lang="en-US" altLang="zh-CN" sz="1800" dirty="0">
                <a:highlight>
                  <a:srgbClr val="00FF00"/>
                </a:highlight>
              </a:rPr>
              <a:t>=false</a:t>
            </a:r>
            <a:r>
              <a:rPr lang="zh-CN" altLang="en-US" sz="1800" dirty="0">
                <a:highlight>
                  <a:srgbClr val="00FF00"/>
                </a:highlight>
              </a:rPr>
              <a:t>。</a:t>
            </a:r>
            <a:endParaRPr lang="en-US" altLang="zh-CN" sz="2400" dirty="0">
              <a:highlight>
                <a:srgbClr val="00FF00"/>
              </a:highlight>
            </a:endParaRPr>
          </a:p>
          <a:p>
            <a:r>
              <a:rPr lang="en-US" altLang="zh-CN" sz="2400" dirty="0"/>
              <a:t>4</a:t>
            </a:r>
            <a:r>
              <a:rPr lang="zh-CN" altLang="en-US" sz="2400" dirty="0"/>
              <a:t>、</a:t>
            </a:r>
            <a:r>
              <a:rPr lang="en-US" altLang="zh-CN" sz="2400" dirty="0" err="1"/>
              <a:t>sqlSession.</a:t>
            </a:r>
            <a:r>
              <a:rPr lang="en-US" altLang="zh-CN" sz="2400" dirty="0" err="1">
                <a:solidFill>
                  <a:srgbClr val="FF0000"/>
                </a:solidFill>
              </a:rPr>
              <a:t>clearCache</a:t>
            </a:r>
            <a:r>
              <a:rPr lang="en-US" altLang="zh-CN" sz="2400" dirty="0"/>
              <a:t>()</a:t>
            </a:r>
            <a:r>
              <a:rPr lang="zh-CN" altLang="en-US" sz="2400" dirty="0"/>
              <a:t>：</a:t>
            </a:r>
            <a:endParaRPr lang="en-US" altLang="zh-CN" sz="2400" dirty="0"/>
          </a:p>
          <a:p>
            <a:pPr lvl="1"/>
            <a:r>
              <a:rPr lang="zh-CN" altLang="en-US" sz="1800" dirty="0"/>
              <a:t>只是用来清除一级缓存。</a:t>
            </a:r>
            <a:endParaRPr lang="en-US" altLang="zh-CN" sz="2400" dirty="0"/>
          </a:p>
          <a:p>
            <a:r>
              <a:rPr lang="en-US" altLang="zh-CN" sz="2400" dirty="0"/>
              <a:t>5</a:t>
            </a:r>
            <a:r>
              <a:rPr lang="zh-CN" altLang="en-US" sz="2400" dirty="0"/>
              <a:t>、当在</a:t>
            </a:r>
            <a:r>
              <a:rPr lang="zh-CN" altLang="en-US" sz="2400" dirty="0">
                <a:highlight>
                  <a:srgbClr val="00FF00"/>
                </a:highlight>
              </a:rPr>
              <a:t>某一个作用域 </a:t>
            </a:r>
            <a:r>
              <a:rPr lang="en-US" altLang="zh-CN" sz="2400" dirty="0">
                <a:highlight>
                  <a:srgbClr val="00FF00"/>
                </a:highlight>
              </a:rPr>
              <a:t>(</a:t>
            </a:r>
            <a:r>
              <a:rPr lang="zh-CN" altLang="en-US" sz="2400" dirty="0">
                <a:highlight>
                  <a:srgbClr val="00FF00"/>
                </a:highlight>
              </a:rPr>
              <a:t>一级缓存</a:t>
            </a:r>
            <a:r>
              <a:rPr lang="en-US" altLang="zh-CN" sz="2400" dirty="0">
                <a:highlight>
                  <a:srgbClr val="00FF00"/>
                </a:highlight>
              </a:rPr>
              <a:t>Session/</a:t>
            </a:r>
            <a:r>
              <a:rPr lang="zh-CN" altLang="en-US" sz="2400" dirty="0">
                <a:highlight>
                  <a:srgbClr val="00FF00"/>
                </a:highlight>
              </a:rPr>
              <a:t>二级缓存</a:t>
            </a:r>
            <a:r>
              <a:rPr lang="en-US" altLang="zh-CN" sz="2400" dirty="0">
                <a:highlight>
                  <a:srgbClr val="00FF00"/>
                </a:highlight>
              </a:rPr>
              <a:t>Namespaces) </a:t>
            </a:r>
            <a:r>
              <a:rPr lang="zh-CN" altLang="en-US" sz="2400" dirty="0">
                <a:highlight>
                  <a:srgbClr val="00FF00"/>
                </a:highlight>
              </a:rPr>
              <a:t>进行了 </a:t>
            </a:r>
            <a:r>
              <a:rPr lang="en-US" altLang="zh-CN" sz="2400" dirty="0">
                <a:highlight>
                  <a:srgbClr val="00FF00"/>
                </a:highlight>
              </a:rPr>
              <a:t>C/U/D </a:t>
            </a:r>
            <a:r>
              <a:rPr lang="zh-CN" altLang="en-US" sz="2400" dirty="0">
                <a:highlight>
                  <a:srgbClr val="00FF00"/>
                </a:highlight>
              </a:rPr>
              <a:t>操作后，默认该作用域下</a:t>
            </a:r>
            <a:r>
              <a:rPr lang="zh-CN" altLang="en-US" sz="2400" b="1" dirty="0">
                <a:solidFill>
                  <a:srgbClr val="FF0000"/>
                </a:solidFill>
                <a:highlight>
                  <a:srgbClr val="00FF00"/>
                </a:highlight>
              </a:rPr>
              <a:t>所有 </a:t>
            </a:r>
            <a:r>
              <a:rPr lang="en-US" altLang="zh-CN" sz="2400" b="1" dirty="0">
                <a:solidFill>
                  <a:srgbClr val="FF0000"/>
                </a:solidFill>
                <a:highlight>
                  <a:srgbClr val="00FF00"/>
                </a:highlight>
              </a:rPr>
              <a:t>select </a:t>
            </a:r>
            <a:r>
              <a:rPr lang="zh-CN" altLang="en-US" sz="2400" b="1" dirty="0">
                <a:solidFill>
                  <a:srgbClr val="FF0000"/>
                </a:solidFill>
                <a:highlight>
                  <a:srgbClr val="00FF00"/>
                </a:highlight>
              </a:rPr>
              <a:t>中的缓存将被</a:t>
            </a:r>
            <a:r>
              <a:rPr lang="en-US" altLang="zh-CN" sz="2400" b="1" dirty="0">
                <a:solidFill>
                  <a:srgbClr val="FF0000"/>
                </a:solidFill>
                <a:highlight>
                  <a:srgbClr val="00FF00"/>
                </a:highlight>
              </a:rPr>
              <a:t>clear</a:t>
            </a:r>
            <a:r>
              <a:rPr lang="zh-CN" altLang="en-US" sz="2400" dirty="0"/>
              <a:t>。 </a:t>
            </a:r>
          </a:p>
          <a:p>
            <a:endParaRPr lang="zh-CN" altLang="en-US" sz="2400" dirty="0"/>
          </a:p>
          <a:p>
            <a:endParaRPr lang="zh-CN" altLang="en-US" sz="2400" dirty="0"/>
          </a:p>
        </p:txBody>
      </p:sp>
      <p:sp>
        <p:nvSpPr>
          <p:cNvPr id="4" name="文本框 3">
            <a:extLst>
              <a:ext uri="{FF2B5EF4-FFF2-40B4-BE49-F238E27FC236}">
                <a16:creationId xmlns:a16="http://schemas.microsoft.com/office/drawing/2014/main" id="{53CF9926-D81E-4527-BC91-246BFE26B1BB}"/>
              </a:ext>
            </a:extLst>
          </p:cNvPr>
          <p:cNvSpPr txBox="1"/>
          <p:nvPr/>
        </p:nvSpPr>
        <p:spPr>
          <a:xfrm>
            <a:off x="6516216" y="1007016"/>
            <a:ext cx="2376264" cy="1477328"/>
          </a:xfrm>
          <a:prstGeom prst="rect">
            <a:avLst/>
          </a:prstGeom>
          <a:noFill/>
        </p:spPr>
        <p:txBody>
          <a:bodyPr wrap="square" rtlCol="0">
            <a:spAutoFit/>
          </a:bodyPr>
          <a:lstStyle/>
          <a:p>
            <a:r>
              <a:rPr lang="zh-CN" altLang="en-US" dirty="0">
                <a:highlight>
                  <a:srgbClr val="00FF00"/>
                </a:highlight>
              </a:rPr>
              <a:t>任何时候都是先看二级缓存，再看一级缓存，最后看数据库，不会在一级，二级中同时出现相同的缓存</a:t>
            </a:r>
          </a:p>
        </p:txBody>
      </p:sp>
    </p:spTree>
    <p:extLst>
      <p:ext uri="{BB962C8B-B14F-4D97-AF65-F5344CB8AC3E}">
        <p14:creationId xmlns:p14="http://schemas.microsoft.com/office/powerpoint/2010/main" val="376052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79512" y="836713"/>
            <a:ext cx="9137771" cy="4320480"/>
          </a:xfrm>
          <a:prstGeom prst="rect">
            <a:avLst/>
          </a:prstGeom>
        </p:spPr>
      </p:pic>
      <p:pic>
        <p:nvPicPr>
          <p:cNvPr id="5" name="图片 4"/>
          <p:cNvPicPr>
            <a:picLocks noChangeAspect="1"/>
          </p:cNvPicPr>
          <p:nvPr/>
        </p:nvPicPr>
        <p:blipFill>
          <a:blip r:embed="rId4"/>
          <a:stretch>
            <a:fillRect/>
          </a:stretch>
        </p:blipFill>
        <p:spPr>
          <a:xfrm>
            <a:off x="395536" y="5157193"/>
            <a:ext cx="8077200" cy="1362075"/>
          </a:xfrm>
          <a:prstGeom prst="rect">
            <a:avLst/>
          </a:prstGeom>
        </p:spPr>
      </p:pic>
    </p:spTree>
    <p:extLst>
      <p:ext uri="{BB962C8B-B14F-4D97-AF65-F5344CB8AC3E}">
        <p14:creationId xmlns:p14="http://schemas.microsoft.com/office/powerpoint/2010/main" val="25466602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a:solidFill>
                  <a:srgbClr val="0000FF"/>
                </a:solidFill>
              </a:rPr>
              <a:t>第三方缓存整合</a:t>
            </a:r>
            <a:endParaRPr lang="zh-CN" altLang="en-US"/>
          </a:p>
        </p:txBody>
      </p:sp>
      <p:sp>
        <p:nvSpPr>
          <p:cNvPr id="3" name="内容占位符 2"/>
          <p:cNvSpPr>
            <a:spLocks noGrp="1"/>
          </p:cNvSpPr>
          <p:nvPr>
            <p:ph idx="1"/>
          </p:nvPr>
        </p:nvSpPr>
        <p:spPr>
          <a:xfrm>
            <a:off x="133867" y="1857356"/>
            <a:ext cx="9011344" cy="4525963"/>
          </a:xfrm>
        </p:spPr>
        <p:txBody>
          <a:bodyPr>
            <a:normAutofit fontScale="92500" lnSpcReduction="10000"/>
          </a:bodyPr>
          <a:lstStyle/>
          <a:p>
            <a:r>
              <a:rPr lang="en-US" altLang="zh-CN"/>
              <a:t>EhCache </a:t>
            </a:r>
            <a:r>
              <a:rPr lang="zh-CN" altLang="en-US"/>
              <a:t>是一个纯</a:t>
            </a:r>
            <a:r>
              <a:rPr lang="en-US" altLang="zh-CN"/>
              <a:t>Java</a:t>
            </a:r>
            <a:r>
              <a:rPr lang="zh-CN" altLang="en-US"/>
              <a:t>的进程内缓存框架，具有快速、精干等特点，是</a:t>
            </a:r>
            <a:r>
              <a:rPr lang="en-US" altLang="zh-CN"/>
              <a:t>Hibernate</a:t>
            </a:r>
            <a:r>
              <a:rPr lang="zh-CN" altLang="en-US"/>
              <a:t>中默认的</a:t>
            </a:r>
            <a:r>
              <a:rPr lang="en-US" altLang="zh-CN"/>
              <a:t>CacheProvider</a:t>
            </a:r>
            <a:r>
              <a:rPr lang="zh-CN" altLang="en-US"/>
              <a:t>。</a:t>
            </a:r>
            <a:endParaRPr lang="en-US" altLang="zh-CN"/>
          </a:p>
          <a:p>
            <a:r>
              <a:rPr lang="en-US" altLang="zh-CN"/>
              <a:t>MyBatis</a:t>
            </a:r>
            <a:r>
              <a:rPr lang="zh-CN" altLang="en-US"/>
              <a:t>定义了</a:t>
            </a:r>
            <a:r>
              <a:rPr lang="en-US" altLang="zh-CN"/>
              <a:t>Cache</a:t>
            </a:r>
            <a:r>
              <a:rPr lang="zh-CN" altLang="en-US"/>
              <a:t>接口方便我们进行自定义扩展。</a:t>
            </a:r>
            <a:endParaRPr lang="en-US" altLang="zh-CN"/>
          </a:p>
          <a:p>
            <a:r>
              <a:rPr lang="zh-CN" altLang="en-US"/>
              <a:t>步骤：</a:t>
            </a:r>
            <a:endParaRPr lang="en-US" altLang="zh-CN"/>
          </a:p>
          <a:p>
            <a:pPr lvl="1"/>
            <a:r>
              <a:rPr lang="en-US" altLang="zh-CN"/>
              <a:t>1</a:t>
            </a:r>
            <a:r>
              <a:rPr lang="zh-CN" altLang="en-US"/>
              <a:t>、导入</a:t>
            </a:r>
            <a:r>
              <a:rPr lang="en-US" altLang="zh-CN"/>
              <a:t>ehcache</a:t>
            </a:r>
            <a:r>
              <a:rPr lang="zh-CN" altLang="en-US"/>
              <a:t>包，以及整合包，日志包</a:t>
            </a:r>
          </a:p>
          <a:p>
            <a:pPr marL="1371600" lvl="3" indent="0">
              <a:buNone/>
            </a:pPr>
            <a:r>
              <a:rPr lang="en-US" altLang="zh-CN">
                <a:solidFill>
                  <a:srgbClr val="3F5FBF"/>
                </a:solidFill>
              </a:rPr>
              <a:t>ehcache-core-2.6.8.jar</a:t>
            </a:r>
            <a:r>
              <a:rPr lang="zh-CN" altLang="en-US">
                <a:solidFill>
                  <a:srgbClr val="3F5FBF"/>
                </a:solidFill>
              </a:rPr>
              <a:t>、</a:t>
            </a:r>
            <a:r>
              <a:rPr lang="en-US" altLang="zh-CN">
                <a:solidFill>
                  <a:srgbClr val="3F5FBF"/>
                </a:solidFill>
              </a:rPr>
              <a:t>mybatis-ehcache-1.0.3.jar</a:t>
            </a:r>
          </a:p>
          <a:p>
            <a:pPr marL="1371600" lvl="3" indent="0">
              <a:buNone/>
            </a:pPr>
            <a:r>
              <a:rPr lang="en-US" altLang="zh-CN">
                <a:solidFill>
                  <a:srgbClr val="3F5FBF"/>
                </a:solidFill>
              </a:rPr>
              <a:t>slf4j-api-1.6.1.jar</a:t>
            </a:r>
            <a:r>
              <a:rPr lang="zh-CN" altLang="en-US">
                <a:solidFill>
                  <a:srgbClr val="3F5FBF"/>
                </a:solidFill>
              </a:rPr>
              <a:t>、</a:t>
            </a:r>
            <a:r>
              <a:rPr lang="en-US" altLang="zh-CN">
                <a:solidFill>
                  <a:srgbClr val="3F5FBF"/>
                </a:solidFill>
              </a:rPr>
              <a:t>slf4j-log4j12-1.6.2.jar</a:t>
            </a:r>
            <a:endParaRPr lang="zh-CN" altLang="en-US"/>
          </a:p>
          <a:p>
            <a:pPr lvl="1"/>
            <a:r>
              <a:rPr lang="en-US" altLang="zh-CN"/>
              <a:t>2</a:t>
            </a:r>
            <a:r>
              <a:rPr lang="zh-CN" altLang="en-US"/>
              <a:t>、编写</a:t>
            </a:r>
            <a:r>
              <a:rPr lang="en-US" altLang="zh-CN"/>
              <a:t>ehcache.xml</a:t>
            </a:r>
            <a:r>
              <a:rPr lang="zh-CN" altLang="en-US"/>
              <a:t>配置文件</a:t>
            </a:r>
            <a:endParaRPr lang="en-US" altLang="zh-CN"/>
          </a:p>
          <a:p>
            <a:pPr lvl="1"/>
            <a:r>
              <a:rPr lang="en-US" altLang="zh-CN"/>
              <a:t>3</a:t>
            </a:r>
            <a:r>
              <a:rPr lang="zh-CN" altLang="en-US"/>
              <a:t>、配置</a:t>
            </a:r>
            <a:r>
              <a:rPr lang="en-US" altLang="zh-CN"/>
              <a:t>cache</a:t>
            </a:r>
            <a:r>
              <a:rPr lang="zh-CN" altLang="en-US"/>
              <a:t>标签</a:t>
            </a:r>
            <a:endParaRPr lang="en-US" altLang="zh-CN"/>
          </a:p>
          <a:p>
            <a:pPr lvl="3"/>
            <a:r>
              <a:rPr lang="en-US" altLang="zh-CN"/>
              <a:t>&lt;cache type=</a:t>
            </a:r>
            <a:r>
              <a:rPr lang="en-US" altLang="zh-CN" i="1"/>
              <a:t>"org.mybatis.caches.ehcache.EhcacheCache"&gt;&lt;/cache&gt;</a:t>
            </a:r>
            <a:endParaRPr lang="zh-CN" altLang="en-US"/>
          </a:p>
          <a:p>
            <a:r>
              <a:rPr lang="zh-CN" altLang="en-US">
                <a:solidFill>
                  <a:srgbClr val="FF0000"/>
                </a:solidFill>
              </a:rPr>
              <a:t>参照缓存：</a:t>
            </a:r>
            <a:r>
              <a:rPr lang="zh-CN" altLang="en-US"/>
              <a:t>若想在命名空间中共享相同的缓存配置和实例。可以使用 </a:t>
            </a:r>
            <a:r>
              <a:rPr lang="en-US" altLang="zh-CN"/>
              <a:t>cache-ref </a:t>
            </a:r>
            <a:r>
              <a:rPr lang="zh-CN" altLang="en-US"/>
              <a:t>元素来引用另外一个缓存。</a:t>
            </a:r>
            <a:endParaRPr lang="en-US" altLang="zh-CN"/>
          </a:p>
          <a:p>
            <a:endParaRPr lang="en-US" altLang="zh-CN"/>
          </a:p>
          <a:p>
            <a:endParaRPr lang="en-US" altLang="zh-CN"/>
          </a:p>
          <a:p>
            <a:pPr lvl="1"/>
            <a:endParaRPr lang="zh-CN" altLang="en-US"/>
          </a:p>
          <a:p>
            <a:endParaRPr lang="zh-CN" altLang="en-US"/>
          </a:p>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6241350"/>
            <a:ext cx="7920880" cy="28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4345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764704"/>
            <a:ext cx="7848872" cy="5669161"/>
          </a:xfrm>
          <a:prstGeom prst="rect">
            <a:avLst/>
          </a:prstGeom>
        </p:spPr>
      </p:pic>
      <p:sp>
        <p:nvSpPr>
          <p:cNvPr id="4" name="矩形 3"/>
          <p:cNvSpPr/>
          <p:nvPr/>
        </p:nvSpPr>
        <p:spPr>
          <a:xfrm>
            <a:off x="5687616" y="5157192"/>
            <a:ext cx="3456384" cy="1015663"/>
          </a:xfrm>
          <a:prstGeom prst="rect">
            <a:avLst/>
          </a:prstGeom>
        </p:spPr>
        <p:txBody>
          <a:bodyPr wrap="square">
            <a:spAutoFit/>
          </a:bodyPr>
          <a:lstStyle/>
          <a:p>
            <a:r>
              <a:rPr lang="zh-CN" altLang="en-US" b="1">
                <a:latin typeface="Arial Unicode MS" panose="020B0604020202020204" pitchFamily="34" charset="-122"/>
                <a:ea typeface="Arial Unicode MS" panose="020B0604020202020204" pitchFamily="34" charset="-122"/>
                <a:cs typeface="Arial Unicode MS" panose="020B0604020202020204" pitchFamily="34" charset="-122"/>
              </a:rPr>
              <a:t>当执行一条查询</a:t>
            </a:r>
            <a:r>
              <a:rPr lang="en-US" altLang="zh-CN" b="1">
                <a:latin typeface="Arial Unicode MS" panose="020B0604020202020204" pitchFamily="34" charset="-122"/>
                <a:ea typeface="Arial Unicode MS" panose="020B0604020202020204" pitchFamily="34" charset="-122"/>
                <a:cs typeface="Arial Unicode MS" panose="020B0604020202020204" pitchFamily="34" charset="-122"/>
              </a:rPr>
              <a:t>SQL</a:t>
            </a:r>
            <a:r>
              <a:rPr lang="zh-CN" altLang="en-US" b="1">
                <a:latin typeface="Arial Unicode MS" panose="020B0604020202020204" pitchFamily="34" charset="-122"/>
                <a:ea typeface="Arial Unicode MS" panose="020B0604020202020204" pitchFamily="34" charset="-122"/>
                <a:cs typeface="Arial Unicode MS" panose="020B0604020202020204" pitchFamily="34" charset="-122"/>
              </a:rPr>
              <a:t>时，</a:t>
            </a:r>
            <a:r>
              <a:rPr lang="zh-CN" altLang="en-US" b="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流程为</a:t>
            </a:r>
            <a:r>
              <a:rPr lang="zh-CN" altLang="en-US" b="1">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b="1">
              <a:latin typeface="Arial Unicode MS" panose="020B0604020202020204" pitchFamily="34" charset="-122"/>
              <a:ea typeface="Arial Unicode MS" panose="020B0604020202020204" pitchFamily="34" charset="-122"/>
              <a:cs typeface="Arial Unicode MS" panose="020B0604020202020204" pitchFamily="34" charset="-122"/>
            </a:endParaRPr>
          </a:p>
          <a:p>
            <a:pPr lvl="1"/>
            <a:r>
              <a:rPr lang="zh-CN" altLang="en-US" sz="1400" b="1">
                <a:latin typeface="Arial Unicode MS" panose="020B0604020202020204" pitchFamily="34" charset="-122"/>
                <a:ea typeface="Arial Unicode MS" panose="020B0604020202020204" pitchFamily="34" charset="-122"/>
                <a:cs typeface="Arial Unicode MS" panose="020B0604020202020204" pitchFamily="34" charset="-122"/>
              </a:rPr>
              <a:t>从二级缓存中进行查询 </a:t>
            </a:r>
            <a:endParaRPr lang="en-US" altLang="zh-CN" sz="1400" b="1">
              <a:latin typeface="Arial Unicode MS" panose="020B0604020202020204" pitchFamily="34" charset="-122"/>
              <a:ea typeface="Arial Unicode MS" panose="020B0604020202020204" pitchFamily="34" charset="-122"/>
              <a:cs typeface="Arial Unicode MS" panose="020B0604020202020204" pitchFamily="34" charset="-122"/>
            </a:endParaRPr>
          </a:p>
          <a:p>
            <a:pPr lvl="1"/>
            <a:r>
              <a:rPr lang="zh-CN" altLang="en-US" sz="1400" b="1">
                <a:latin typeface="Arial Unicode MS" panose="020B0604020202020204" pitchFamily="34" charset="-122"/>
                <a:ea typeface="Arial Unicode MS" panose="020B0604020202020204" pitchFamily="34" charset="-122"/>
                <a:cs typeface="Arial Unicode MS" panose="020B0604020202020204" pitchFamily="34" charset="-122"/>
              </a:rPr>
              <a:t>进入一级缓存中查询 </a:t>
            </a:r>
            <a:endParaRPr lang="en-US" altLang="zh-CN" sz="1400" b="1">
              <a:latin typeface="Arial Unicode MS" panose="020B0604020202020204" pitchFamily="34" charset="-122"/>
              <a:ea typeface="Arial Unicode MS" panose="020B0604020202020204" pitchFamily="34" charset="-122"/>
              <a:cs typeface="Arial Unicode MS" panose="020B0604020202020204" pitchFamily="34" charset="-122"/>
            </a:endParaRPr>
          </a:p>
          <a:p>
            <a:pPr lvl="1"/>
            <a:r>
              <a:rPr lang="zh-CN" altLang="en-US" sz="1400" b="1">
                <a:latin typeface="Arial Unicode MS" panose="020B0604020202020204" pitchFamily="34" charset="-122"/>
                <a:ea typeface="Arial Unicode MS" panose="020B0604020202020204" pitchFamily="34" charset="-122"/>
                <a:cs typeface="Arial Unicode MS" panose="020B0604020202020204" pitchFamily="34" charset="-122"/>
              </a:rPr>
              <a:t>执行 </a:t>
            </a:r>
            <a:r>
              <a:rPr lang="en-US" altLang="zh-CN" sz="1400" b="1">
                <a:latin typeface="Arial Unicode MS" panose="020B0604020202020204" pitchFamily="34" charset="-122"/>
                <a:ea typeface="Arial Unicode MS" panose="020B0604020202020204" pitchFamily="34" charset="-122"/>
                <a:cs typeface="Arial Unicode MS" panose="020B0604020202020204" pitchFamily="34" charset="-122"/>
              </a:rPr>
              <a:t>JDBC </a:t>
            </a:r>
            <a:r>
              <a:rPr lang="zh-CN" altLang="en-US" sz="1400" b="1">
                <a:latin typeface="Arial Unicode MS" panose="020B0604020202020204" pitchFamily="34" charset="-122"/>
                <a:ea typeface="Arial Unicode MS" panose="020B0604020202020204" pitchFamily="34" charset="-122"/>
                <a:cs typeface="Arial Unicode MS" panose="020B0604020202020204" pitchFamily="34" charset="-122"/>
              </a:rPr>
              <a:t>查询。</a:t>
            </a:r>
            <a:endParaRPr lang="zh-CN" altLang="en-US" sz="1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8617849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pPr marL="0" indent="0">
              <a:buNone/>
            </a:pPr>
            <a:r>
              <a:rPr lang="en-US" altLang="zh-CN"/>
              <a:t>1</a:t>
            </a:r>
            <a:r>
              <a:rPr lang="zh-CN" altLang="en-US"/>
              <a:t>、查看不同</a:t>
            </a:r>
            <a:r>
              <a:rPr lang="en-US" altLang="zh-CN"/>
              <a:t>MyBatis</a:t>
            </a:r>
            <a:r>
              <a:rPr lang="zh-CN" altLang="en-US"/>
              <a:t>版本整合</a:t>
            </a:r>
            <a:r>
              <a:rPr lang="en-US" altLang="zh-CN"/>
              <a:t>Spring</a:t>
            </a:r>
            <a:r>
              <a:rPr lang="zh-CN" altLang="en-US"/>
              <a:t>时使用的适配包；      </a:t>
            </a:r>
            <a:r>
              <a:rPr lang="zh-CN" altLang="en-US">
                <a:hlinkClick r:id="rId2"/>
              </a:rPr>
              <a:t>http://www.mybatis.org/spring/</a:t>
            </a:r>
            <a:endParaRPr lang="en-US" altLang="zh-CN"/>
          </a:p>
          <a:p>
            <a:pPr marL="0" indent="0">
              <a:buNone/>
            </a:pPr>
            <a:r>
              <a:rPr lang="en-US" altLang="zh-CN"/>
              <a:t>2</a:t>
            </a:r>
            <a:r>
              <a:rPr lang="zh-CN" altLang="en-US"/>
              <a:t>、下载整合适配包</a:t>
            </a:r>
            <a:endParaRPr lang="en-US" altLang="zh-CN"/>
          </a:p>
          <a:p>
            <a:pPr marL="0" indent="0">
              <a:buNone/>
            </a:pPr>
            <a:r>
              <a:rPr lang="zh-CN" altLang="en-US">
                <a:hlinkClick r:id="rId3"/>
              </a:rPr>
              <a:t>https</a:t>
            </a:r>
            <a:r>
              <a:rPr lang="zh-CN" altLang="en-US" sz="2800">
                <a:hlinkClick r:id="rId3"/>
              </a:rPr>
              <a:t>://github.com/mybatis/spring/releases</a:t>
            </a:r>
            <a:endParaRPr lang="zh-CN" altLang="en-US" sz="2800"/>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en-US" altLang="zh-CN"/>
              <a:t>3</a:t>
            </a:r>
            <a:r>
              <a:rPr lang="zh-CN" altLang="en-US"/>
              <a:t>、官方整合示例，</a:t>
            </a:r>
            <a:r>
              <a:rPr lang="en-US" altLang="zh-CN"/>
              <a:t>jpetstore</a:t>
            </a:r>
          </a:p>
          <a:p>
            <a:pPr marL="0" indent="0">
              <a:buNone/>
            </a:pPr>
            <a:r>
              <a:rPr lang="en-US" altLang="zh-CN" sz="2800">
                <a:hlinkClick r:id="rId4"/>
              </a:rPr>
              <a:t>https://github.com/mybatis/jpetstore-6</a:t>
            </a:r>
            <a:endParaRPr lang="en-US" altLang="zh-CN" sz="2800"/>
          </a:p>
          <a:p>
            <a:pPr lvl="1"/>
            <a:endParaRPr lang="zh-CN" altLang="en-US"/>
          </a:p>
          <a:p>
            <a:endParaRPr lang="zh-CN" altLang="en-US"/>
          </a:p>
          <a:p>
            <a:endParaRPr lang="zh-CN" altLang="en-US"/>
          </a:p>
        </p:txBody>
      </p:sp>
      <p:sp>
        <p:nvSpPr>
          <p:cNvPr id="4" name="标题 3"/>
          <p:cNvSpPr txBox="1">
            <a:spLocks noGrp="1"/>
          </p:cNvSpPr>
          <p:nvPr>
            <p:ph type="title"/>
          </p:nvPr>
        </p:nvSpPr>
        <p:spPr>
          <a:xfrm>
            <a:off x="457200" y="993468"/>
            <a:ext cx="8229600"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3200"/>
              <a:t>七、</a:t>
            </a:r>
            <a:r>
              <a:rPr lang="en-US" altLang="zh-CN" sz="3200"/>
              <a:t>MyBatis-Spring</a:t>
            </a:r>
            <a:r>
              <a:rPr lang="zh-CN" altLang="en-US" sz="3200"/>
              <a:t>整合</a:t>
            </a:r>
          </a:p>
        </p:txBody>
      </p:sp>
      <p:graphicFrame>
        <p:nvGraphicFramePr>
          <p:cNvPr id="5" name="表格 4"/>
          <p:cNvGraphicFramePr>
            <a:graphicFrameLocks noGrp="1"/>
          </p:cNvGraphicFramePr>
          <p:nvPr>
            <p:extLst>
              <p:ext uri="{D42A27DB-BD31-4B8C-83A1-F6EECF244321}">
                <p14:modId xmlns:p14="http://schemas.microsoft.com/office/powerpoint/2010/main" val="1773174924"/>
              </p:ext>
            </p:extLst>
          </p:nvPr>
        </p:nvGraphicFramePr>
        <p:xfrm>
          <a:off x="914400" y="3424709"/>
          <a:ext cx="7772400" cy="175638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49167">
                <a:tc>
                  <a:txBody>
                    <a:bodyPr/>
                    <a:lstStyle/>
                    <a:p>
                      <a:pPr algn="l" fontAlgn="b"/>
                      <a:r>
                        <a:rPr lang="en-US" sz="1600" b="1">
                          <a:effectLst/>
                        </a:rPr>
                        <a:t>MyBatis-Spring</a:t>
                      </a:r>
                    </a:p>
                  </a:txBody>
                  <a:tcPr marL="53718" marR="53718" marT="53718" marB="53718"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1">
                          <a:effectLst/>
                        </a:rPr>
                        <a:t>MyBatis</a:t>
                      </a:r>
                    </a:p>
                  </a:txBody>
                  <a:tcPr marL="53718" marR="53718" marT="53718" marB="53718"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1">
                          <a:effectLst/>
                        </a:rPr>
                        <a:t>Spring</a:t>
                      </a:r>
                    </a:p>
                  </a:txBody>
                  <a:tcPr marL="53718" marR="53718" marT="53718" marB="53718"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9167">
                <a:tc>
                  <a:txBody>
                    <a:bodyPr/>
                    <a:lstStyle/>
                    <a:p>
                      <a:pPr algn="l" fontAlgn="t"/>
                      <a:r>
                        <a:rPr lang="en-US" sz="1600">
                          <a:effectLst/>
                        </a:rPr>
                        <a:t>1.0.0 and 1.0.1</a:t>
                      </a:r>
                    </a:p>
                  </a:txBody>
                  <a:tcPr marL="53718" marR="53718" marT="53718" marB="5371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3.0.1 to 3.0.5</a:t>
                      </a:r>
                    </a:p>
                  </a:txBody>
                  <a:tcPr marL="53718" marR="53718" marT="53718" marB="5371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3.0.0 or higher</a:t>
                      </a:r>
                    </a:p>
                  </a:txBody>
                  <a:tcPr marL="53718" marR="53718" marT="53718" marB="5371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349167">
                <a:tc>
                  <a:txBody>
                    <a:bodyPr/>
                    <a:lstStyle/>
                    <a:p>
                      <a:pPr algn="l" fontAlgn="t"/>
                      <a:r>
                        <a:rPr lang="en-US" altLang="zh-CN" sz="1600">
                          <a:effectLst/>
                        </a:rPr>
                        <a:t>1.0.2</a:t>
                      </a:r>
                    </a:p>
                  </a:txBody>
                  <a:tcPr marL="53718" marR="53718" marT="53718" marB="5371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ltLang="zh-CN" sz="1600">
                          <a:effectLst/>
                        </a:rPr>
                        <a:t>3.0.6</a:t>
                      </a:r>
                    </a:p>
                  </a:txBody>
                  <a:tcPr marL="53718" marR="53718" marT="53718" marB="5371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3.0.0 or higher</a:t>
                      </a:r>
                    </a:p>
                  </a:txBody>
                  <a:tcPr marL="53718" marR="53718" marT="53718" marB="5371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9167">
                <a:tc>
                  <a:txBody>
                    <a:bodyPr/>
                    <a:lstStyle/>
                    <a:p>
                      <a:pPr algn="l" fontAlgn="t"/>
                      <a:r>
                        <a:rPr lang="en-US" sz="1600">
                          <a:effectLst/>
                        </a:rPr>
                        <a:t>1.1.0 or higher</a:t>
                      </a:r>
                    </a:p>
                  </a:txBody>
                  <a:tcPr marL="53718" marR="53718" marT="53718" marB="5371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3.1.0 or higher</a:t>
                      </a:r>
                    </a:p>
                  </a:txBody>
                  <a:tcPr marL="53718" marR="53718" marT="53718" marB="5371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3.0.0 or higher</a:t>
                      </a:r>
                    </a:p>
                  </a:txBody>
                  <a:tcPr marL="53718" marR="53718" marT="53718" marB="5371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49167">
                <a:tc>
                  <a:txBody>
                    <a:bodyPr/>
                    <a:lstStyle/>
                    <a:p>
                      <a:pPr algn="l" fontAlgn="t"/>
                      <a:r>
                        <a:rPr lang="en-US" sz="1600">
                          <a:effectLst/>
                        </a:rPr>
                        <a:t>1.3.0 or higher</a:t>
                      </a:r>
                    </a:p>
                  </a:txBody>
                  <a:tcPr marL="53718" marR="53718" marT="53718" marB="53718">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a:effectLst/>
                        </a:rPr>
                        <a:t>3.4.0 or higher</a:t>
                      </a:r>
                    </a:p>
                  </a:txBody>
                  <a:tcPr marL="53718" marR="53718" marT="53718" marB="53718">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a:effectLst/>
                        </a:rPr>
                        <a:t>3.0.0 or higher</a:t>
                      </a:r>
                    </a:p>
                  </a:txBody>
                  <a:tcPr marL="53718" marR="53718" marT="53718" marB="53718">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124512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整合关键配置</a:t>
            </a:r>
          </a:p>
        </p:txBody>
      </p:sp>
      <p:sp>
        <p:nvSpPr>
          <p:cNvPr id="6" name="矩形 5"/>
          <p:cNvSpPr/>
          <p:nvPr/>
        </p:nvSpPr>
        <p:spPr>
          <a:xfrm>
            <a:off x="107504" y="1847275"/>
            <a:ext cx="9690551" cy="4524315"/>
          </a:xfrm>
          <a:prstGeom prst="rect">
            <a:avLst/>
          </a:prstGeom>
        </p:spPr>
        <p:txBody>
          <a:bodyPr wrap="square">
            <a:spAutoFit/>
          </a:bodyPr>
          <a:lstStyle/>
          <a:p>
            <a:r>
              <a:rPr lang="en-US" altLang="zh-CN">
                <a:solidFill>
                  <a:srgbClr val="008080"/>
                </a:solidFill>
                <a:ea typeface="Arial Unicode MS" panose="020B0604020202020204" pitchFamily="34" charset="-122"/>
                <a:cs typeface="Arial Unicode MS" panose="020B0604020202020204" pitchFamily="34" charset="-122"/>
              </a:rPr>
              <a:t>&lt;</a:t>
            </a:r>
            <a:r>
              <a:rPr lang="en-US" altLang="zh-CN">
                <a:solidFill>
                  <a:srgbClr val="3F7F7F"/>
                </a:solidFill>
                <a:ea typeface="Arial Unicode MS" panose="020B0604020202020204" pitchFamily="34" charset="-122"/>
                <a:cs typeface="Arial Unicode MS" panose="020B0604020202020204" pitchFamily="34" charset="-122"/>
              </a:rPr>
              <a:t>bean </a:t>
            </a:r>
            <a:r>
              <a:rPr lang="en-US" altLang="zh-CN">
                <a:solidFill>
                  <a:srgbClr val="7F007F"/>
                </a:solidFill>
                <a:ea typeface="Arial Unicode MS" panose="020B0604020202020204" pitchFamily="34" charset="-122"/>
                <a:cs typeface="Arial Unicode MS" panose="020B0604020202020204" pitchFamily="34" charset="-122"/>
              </a:rPr>
              <a:t>id</a:t>
            </a:r>
            <a:r>
              <a:rPr lang="en-US" altLang="zh-CN">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"sqlSessionFactory" </a:t>
            </a:r>
            <a:r>
              <a:rPr lang="en-US" altLang="zh-CN" i="1">
                <a:solidFill>
                  <a:srgbClr val="7F007F"/>
                </a:solidFill>
                <a:ea typeface="Arial Unicode MS" panose="020B0604020202020204" pitchFamily="34" charset="-122"/>
                <a:cs typeface="Arial Unicode MS" panose="020B0604020202020204" pitchFamily="34" charset="-122"/>
              </a:rPr>
              <a:t>class</a:t>
            </a:r>
            <a:r>
              <a:rPr lang="en-US" altLang="zh-CN" i="1">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"org.mybatis.spring.SqlSessionFactoryBean"</a:t>
            </a:r>
            <a:r>
              <a:rPr lang="en-US" altLang="zh-CN" i="1">
                <a:solidFill>
                  <a:srgbClr val="008080"/>
                </a:solidFill>
                <a:ea typeface="Arial Unicode MS" panose="020B0604020202020204" pitchFamily="34" charset="-122"/>
                <a:cs typeface="Arial Unicode MS" panose="020B0604020202020204" pitchFamily="34" charset="-122"/>
              </a:rPr>
              <a:t>&gt;</a:t>
            </a:r>
          </a:p>
          <a:p>
            <a:r>
              <a:rPr lang="zh-CN" altLang="en-US">
                <a:solidFill>
                  <a:srgbClr val="000000"/>
                </a:solidFill>
                <a:ea typeface="Arial Unicode MS" panose="020B0604020202020204" pitchFamily="34" charset="-122"/>
                <a:cs typeface="Arial Unicode MS" panose="020B0604020202020204" pitchFamily="34" charset="-122"/>
              </a:rPr>
              <a:t>  </a:t>
            </a:r>
            <a:r>
              <a:rPr lang="en-US" altLang="zh-CN">
                <a:solidFill>
                  <a:srgbClr val="3F5FBF"/>
                </a:solidFill>
                <a:ea typeface="Arial Unicode MS" panose="020B0604020202020204" pitchFamily="34" charset="-122"/>
                <a:cs typeface="Arial Unicode MS" panose="020B0604020202020204" pitchFamily="34" charset="-122"/>
              </a:rPr>
              <a:t>&lt;!-- </a:t>
            </a:r>
            <a:r>
              <a:rPr lang="zh-CN" altLang="en-US">
                <a:solidFill>
                  <a:srgbClr val="3F5FBF"/>
                </a:solidFill>
                <a:ea typeface="Arial Unicode MS" panose="020B0604020202020204" pitchFamily="34" charset="-122"/>
                <a:cs typeface="Arial Unicode MS" panose="020B0604020202020204" pitchFamily="34" charset="-122"/>
              </a:rPr>
              <a:t>指定</a:t>
            </a:r>
            <a:r>
              <a:rPr lang="en-US" altLang="zh-CN" u="sng">
                <a:solidFill>
                  <a:srgbClr val="3F5FBF"/>
                </a:solidFill>
                <a:ea typeface="Arial Unicode MS" panose="020B0604020202020204" pitchFamily="34" charset="-122"/>
                <a:cs typeface="Arial Unicode MS" panose="020B0604020202020204" pitchFamily="34" charset="-122"/>
              </a:rPr>
              <a:t>mybatis</a:t>
            </a:r>
            <a:r>
              <a:rPr lang="zh-CN" altLang="en-US" u="sng">
                <a:solidFill>
                  <a:srgbClr val="3F5FBF"/>
                </a:solidFill>
                <a:ea typeface="Arial Unicode MS" panose="020B0604020202020204" pitchFamily="34" charset="-122"/>
                <a:cs typeface="Arial Unicode MS" panose="020B0604020202020204" pitchFamily="34" charset="-122"/>
              </a:rPr>
              <a:t>全局配置文件位置 </a:t>
            </a:r>
            <a:r>
              <a:rPr lang="en-US" altLang="zh-CN" u="sng">
                <a:solidFill>
                  <a:srgbClr val="3F5FBF"/>
                </a:solidFill>
                <a:ea typeface="Arial Unicode MS" panose="020B0604020202020204" pitchFamily="34" charset="-122"/>
                <a:cs typeface="Arial Unicode MS" panose="020B0604020202020204" pitchFamily="34" charset="-122"/>
              </a:rPr>
              <a:t>--&gt;</a:t>
            </a:r>
          </a:p>
          <a:p>
            <a:r>
              <a:rPr lang="en-US" altLang="zh-CN">
                <a:solidFill>
                  <a:srgbClr val="000000"/>
                </a:solidFill>
                <a:ea typeface="Arial Unicode MS" panose="020B0604020202020204" pitchFamily="34" charset="-122"/>
                <a:cs typeface="Arial Unicode MS" panose="020B0604020202020204" pitchFamily="34" charset="-122"/>
              </a:rPr>
              <a:t>  </a:t>
            </a:r>
            <a:r>
              <a:rPr lang="en-US" altLang="zh-CN">
                <a:solidFill>
                  <a:srgbClr val="008080"/>
                </a:solidFill>
                <a:ea typeface="Arial Unicode MS" panose="020B0604020202020204" pitchFamily="34" charset="-122"/>
                <a:cs typeface="Arial Unicode MS" panose="020B0604020202020204" pitchFamily="34" charset="-122"/>
              </a:rPr>
              <a:t>&lt;</a:t>
            </a:r>
            <a:r>
              <a:rPr lang="en-US" altLang="zh-CN">
                <a:solidFill>
                  <a:srgbClr val="3F7F7F"/>
                </a:solidFill>
                <a:ea typeface="Arial Unicode MS" panose="020B0604020202020204" pitchFamily="34" charset="-122"/>
                <a:cs typeface="Arial Unicode MS" panose="020B0604020202020204" pitchFamily="34" charset="-122"/>
              </a:rPr>
              <a:t>property </a:t>
            </a:r>
            <a:r>
              <a:rPr lang="en-US" altLang="zh-CN">
                <a:solidFill>
                  <a:srgbClr val="7F007F"/>
                </a:solidFill>
                <a:ea typeface="Arial Unicode MS" panose="020B0604020202020204" pitchFamily="34" charset="-122"/>
                <a:cs typeface="Arial Unicode MS" panose="020B0604020202020204" pitchFamily="34" charset="-122"/>
              </a:rPr>
              <a:t>name</a:t>
            </a:r>
            <a:r>
              <a:rPr lang="en-US" altLang="zh-CN">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"configLocation" </a:t>
            </a:r>
            <a:r>
              <a:rPr lang="en-US" altLang="zh-CN" i="1">
                <a:solidFill>
                  <a:srgbClr val="7F007F"/>
                </a:solidFill>
                <a:ea typeface="Arial Unicode MS" panose="020B0604020202020204" pitchFamily="34" charset="-122"/>
                <a:cs typeface="Arial Unicode MS" panose="020B0604020202020204" pitchFamily="34" charset="-122"/>
              </a:rPr>
              <a:t>value</a:t>
            </a:r>
            <a:r>
              <a:rPr lang="en-US" altLang="zh-CN" i="1">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"classpath:mybatis/mybatis-config.xml"</a:t>
            </a:r>
            <a:r>
              <a:rPr lang="en-US" altLang="zh-CN" i="1">
                <a:solidFill>
                  <a:srgbClr val="008080"/>
                </a:solidFill>
                <a:ea typeface="Arial Unicode MS" panose="020B0604020202020204" pitchFamily="34" charset="-122"/>
                <a:cs typeface="Arial Unicode MS" panose="020B0604020202020204" pitchFamily="34" charset="-122"/>
              </a:rPr>
              <a:t>&gt;&lt;/</a:t>
            </a:r>
            <a:r>
              <a:rPr lang="en-US" altLang="zh-CN" i="1">
                <a:solidFill>
                  <a:srgbClr val="3F7F7F"/>
                </a:solidFill>
                <a:ea typeface="Arial Unicode MS" panose="020B0604020202020204" pitchFamily="34" charset="-122"/>
                <a:cs typeface="Arial Unicode MS" panose="020B0604020202020204" pitchFamily="34" charset="-122"/>
              </a:rPr>
              <a:t>property</a:t>
            </a:r>
            <a:r>
              <a:rPr lang="en-US" altLang="zh-CN" i="1">
                <a:solidFill>
                  <a:srgbClr val="008080"/>
                </a:solidFill>
                <a:ea typeface="Arial Unicode MS" panose="020B0604020202020204" pitchFamily="34" charset="-122"/>
                <a:cs typeface="Arial Unicode MS" panose="020B0604020202020204" pitchFamily="34" charset="-122"/>
              </a:rPr>
              <a:t>&gt;</a:t>
            </a:r>
          </a:p>
          <a:p>
            <a:r>
              <a:rPr lang="zh-CN" altLang="en-US">
                <a:solidFill>
                  <a:srgbClr val="000000"/>
                </a:solidFill>
                <a:ea typeface="Arial Unicode MS" panose="020B0604020202020204" pitchFamily="34" charset="-122"/>
                <a:cs typeface="Arial Unicode MS" panose="020B0604020202020204" pitchFamily="34" charset="-122"/>
              </a:rPr>
              <a:t>  </a:t>
            </a:r>
            <a:r>
              <a:rPr lang="en-US" altLang="zh-CN">
                <a:solidFill>
                  <a:srgbClr val="3F5FBF"/>
                </a:solidFill>
                <a:ea typeface="Arial Unicode MS" panose="020B0604020202020204" pitchFamily="34" charset="-122"/>
                <a:cs typeface="Arial Unicode MS" panose="020B0604020202020204" pitchFamily="34" charset="-122"/>
              </a:rPr>
              <a:t>&lt;!--</a:t>
            </a:r>
            <a:r>
              <a:rPr lang="zh-CN" altLang="en-US">
                <a:solidFill>
                  <a:srgbClr val="3F5FBF"/>
                </a:solidFill>
                <a:ea typeface="Arial Unicode MS" panose="020B0604020202020204" pitchFamily="34" charset="-122"/>
                <a:cs typeface="Arial Unicode MS" panose="020B0604020202020204" pitchFamily="34" charset="-122"/>
              </a:rPr>
              <a:t>指定数据源  </a:t>
            </a:r>
            <a:r>
              <a:rPr lang="en-US" altLang="zh-CN">
                <a:solidFill>
                  <a:srgbClr val="3F5FBF"/>
                </a:solidFill>
                <a:ea typeface="Arial Unicode MS" panose="020B0604020202020204" pitchFamily="34" charset="-122"/>
                <a:cs typeface="Arial Unicode MS" panose="020B0604020202020204" pitchFamily="34" charset="-122"/>
              </a:rPr>
              <a:t>--&gt;</a:t>
            </a:r>
          </a:p>
          <a:p>
            <a:r>
              <a:rPr lang="en-US" altLang="zh-CN">
                <a:solidFill>
                  <a:srgbClr val="000000"/>
                </a:solidFill>
                <a:ea typeface="Arial Unicode MS" panose="020B0604020202020204" pitchFamily="34" charset="-122"/>
                <a:cs typeface="Arial Unicode MS" panose="020B0604020202020204" pitchFamily="34" charset="-122"/>
              </a:rPr>
              <a:t>  </a:t>
            </a:r>
            <a:r>
              <a:rPr lang="en-US" altLang="zh-CN">
                <a:solidFill>
                  <a:srgbClr val="008080"/>
                </a:solidFill>
                <a:ea typeface="Arial Unicode MS" panose="020B0604020202020204" pitchFamily="34" charset="-122"/>
                <a:cs typeface="Arial Unicode MS" panose="020B0604020202020204" pitchFamily="34" charset="-122"/>
              </a:rPr>
              <a:t>&lt;</a:t>
            </a:r>
            <a:r>
              <a:rPr lang="en-US" altLang="zh-CN">
                <a:solidFill>
                  <a:srgbClr val="3F7F7F"/>
                </a:solidFill>
                <a:ea typeface="Arial Unicode MS" panose="020B0604020202020204" pitchFamily="34" charset="-122"/>
                <a:cs typeface="Arial Unicode MS" panose="020B0604020202020204" pitchFamily="34" charset="-122"/>
              </a:rPr>
              <a:t>property </a:t>
            </a:r>
            <a:r>
              <a:rPr lang="en-US" altLang="zh-CN">
                <a:solidFill>
                  <a:srgbClr val="7F007F"/>
                </a:solidFill>
                <a:ea typeface="Arial Unicode MS" panose="020B0604020202020204" pitchFamily="34" charset="-122"/>
                <a:cs typeface="Arial Unicode MS" panose="020B0604020202020204" pitchFamily="34" charset="-122"/>
              </a:rPr>
              <a:t>name</a:t>
            </a:r>
            <a:r>
              <a:rPr lang="en-US" altLang="zh-CN">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"dataSource" </a:t>
            </a:r>
            <a:r>
              <a:rPr lang="en-US" altLang="zh-CN" i="1">
                <a:solidFill>
                  <a:srgbClr val="7F007F"/>
                </a:solidFill>
                <a:ea typeface="Arial Unicode MS" panose="020B0604020202020204" pitchFamily="34" charset="-122"/>
                <a:cs typeface="Arial Unicode MS" panose="020B0604020202020204" pitchFamily="34" charset="-122"/>
              </a:rPr>
              <a:t>ref</a:t>
            </a:r>
            <a:r>
              <a:rPr lang="en-US" altLang="zh-CN" i="1">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"dataSource"</a:t>
            </a:r>
            <a:r>
              <a:rPr lang="en-US" altLang="zh-CN" i="1">
                <a:solidFill>
                  <a:srgbClr val="008080"/>
                </a:solidFill>
                <a:ea typeface="Arial Unicode MS" panose="020B0604020202020204" pitchFamily="34" charset="-122"/>
                <a:cs typeface="Arial Unicode MS" panose="020B0604020202020204" pitchFamily="34" charset="-122"/>
              </a:rPr>
              <a:t>&gt;&lt;/</a:t>
            </a:r>
            <a:r>
              <a:rPr lang="en-US" altLang="zh-CN" i="1">
                <a:solidFill>
                  <a:srgbClr val="3F7F7F"/>
                </a:solidFill>
                <a:ea typeface="Arial Unicode MS" panose="020B0604020202020204" pitchFamily="34" charset="-122"/>
                <a:cs typeface="Arial Unicode MS" panose="020B0604020202020204" pitchFamily="34" charset="-122"/>
              </a:rPr>
              <a:t>property</a:t>
            </a:r>
            <a:r>
              <a:rPr lang="en-US" altLang="zh-CN" i="1">
                <a:solidFill>
                  <a:srgbClr val="008080"/>
                </a:solidFill>
                <a:ea typeface="Arial Unicode MS" panose="020B0604020202020204" pitchFamily="34" charset="-122"/>
                <a:cs typeface="Arial Unicode MS" panose="020B0604020202020204" pitchFamily="34" charset="-122"/>
              </a:rPr>
              <a:t>&gt;</a:t>
            </a:r>
          </a:p>
          <a:p>
            <a:r>
              <a:rPr lang="en-US" altLang="zh-CN">
                <a:solidFill>
                  <a:srgbClr val="000000"/>
                </a:solidFill>
                <a:ea typeface="Arial Unicode MS" panose="020B0604020202020204" pitchFamily="34" charset="-122"/>
                <a:cs typeface="Arial Unicode MS" panose="020B0604020202020204" pitchFamily="34" charset="-122"/>
              </a:rPr>
              <a:t>  </a:t>
            </a:r>
            <a:r>
              <a:rPr lang="en-US" altLang="zh-CN">
                <a:solidFill>
                  <a:srgbClr val="3F5FBF"/>
                </a:solidFill>
                <a:ea typeface="Arial Unicode MS" panose="020B0604020202020204" pitchFamily="34" charset="-122"/>
                <a:cs typeface="Arial Unicode MS" panose="020B0604020202020204" pitchFamily="34" charset="-122"/>
              </a:rPr>
              <a:t>&lt;!--mapperLocations</a:t>
            </a:r>
            <a:r>
              <a:rPr lang="zh-CN" altLang="en-US">
                <a:solidFill>
                  <a:srgbClr val="3F5FBF"/>
                </a:solidFill>
                <a:ea typeface="Arial Unicode MS" panose="020B0604020202020204" pitchFamily="34" charset="-122"/>
                <a:cs typeface="Arial Unicode MS" panose="020B0604020202020204" pitchFamily="34" charset="-122"/>
              </a:rPr>
              <a:t>：所有</a:t>
            </a:r>
            <a:r>
              <a:rPr lang="en-US" altLang="zh-CN" u="sng">
                <a:solidFill>
                  <a:srgbClr val="3F5FBF"/>
                </a:solidFill>
                <a:ea typeface="Arial Unicode MS" panose="020B0604020202020204" pitchFamily="34" charset="-122"/>
                <a:cs typeface="Arial Unicode MS" panose="020B0604020202020204" pitchFamily="34" charset="-122"/>
              </a:rPr>
              <a:t>sql</a:t>
            </a:r>
            <a:r>
              <a:rPr lang="zh-CN" altLang="en-US" u="sng">
                <a:solidFill>
                  <a:srgbClr val="3F5FBF"/>
                </a:solidFill>
                <a:ea typeface="Arial Unicode MS" panose="020B0604020202020204" pitchFamily="34" charset="-122"/>
                <a:cs typeface="Arial Unicode MS" panose="020B0604020202020204" pitchFamily="34" charset="-122"/>
              </a:rPr>
              <a:t>映射文件所在的位置 </a:t>
            </a:r>
            <a:r>
              <a:rPr lang="en-US" altLang="zh-CN" u="sng">
                <a:solidFill>
                  <a:srgbClr val="3F5FBF"/>
                </a:solidFill>
                <a:ea typeface="Arial Unicode MS" panose="020B0604020202020204" pitchFamily="34" charset="-122"/>
                <a:cs typeface="Arial Unicode MS" panose="020B0604020202020204" pitchFamily="34" charset="-122"/>
              </a:rPr>
              <a:t>--&gt;</a:t>
            </a:r>
          </a:p>
          <a:p>
            <a:r>
              <a:rPr lang="en-US" altLang="zh-CN">
                <a:solidFill>
                  <a:srgbClr val="000000"/>
                </a:solidFill>
                <a:ea typeface="Arial Unicode MS" panose="020B0604020202020204" pitchFamily="34" charset="-122"/>
                <a:cs typeface="Arial Unicode MS" panose="020B0604020202020204" pitchFamily="34" charset="-122"/>
              </a:rPr>
              <a:t>  </a:t>
            </a:r>
            <a:r>
              <a:rPr lang="en-US" altLang="zh-CN">
                <a:solidFill>
                  <a:srgbClr val="008080"/>
                </a:solidFill>
                <a:ea typeface="Arial Unicode MS" panose="020B0604020202020204" pitchFamily="34" charset="-122"/>
                <a:cs typeface="Arial Unicode MS" panose="020B0604020202020204" pitchFamily="34" charset="-122"/>
              </a:rPr>
              <a:t>&lt;</a:t>
            </a:r>
            <a:r>
              <a:rPr lang="en-US" altLang="zh-CN">
                <a:solidFill>
                  <a:srgbClr val="3F7F7F"/>
                </a:solidFill>
                <a:ea typeface="Arial Unicode MS" panose="020B0604020202020204" pitchFamily="34" charset="-122"/>
                <a:cs typeface="Arial Unicode MS" panose="020B0604020202020204" pitchFamily="34" charset="-122"/>
              </a:rPr>
              <a:t>property </a:t>
            </a:r>
            <a:r>
              <a:rPr lang="en-US" altLang="zh-CN">
                <a:solidFill>
                  <a:srgbClr val="7F007F"/>
                </a:solidFill>
                <a:ea typeface="Arial Unicode MS" panose="020B0604020202020204" pitchFamily="34" charset="-122"/>
                <a:cs typeface="Arial Unicode MS" panose="020B0604020202020204" pitchFamily="34" charset="-122"/>
              </a:rPr>
              <a:t>name</a:t>
            </a:r>
            <a:r>
              <a:rPr lang="en-US" altLang="zh-CN">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"mapperLocations" </a:t>
            </a:r>
            <a:r>
              <a:rPr lang="en-US" altLang="zh-CN" i="1">
                <a:solidFill>
                  <a:srgbClr val="7F007F"/>
                </a:solidFill>
                <a:ea typeface="Arial Unicode MS" panose="020B0604020202020204" pitchFamily="34" charset="-122"/>
                <a:cs typeface="Arial Unicode MS" panose="020B0604020202020204" pitchFamily="34" charset="-122"/>
              </a:rPr>
              <a:t>value</a:t>
            </a:r>
            <a:r>
              <a:rPr lang="en-US" altLang="zh-CN" i="1">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"classpath:mybatis/mapper/*.xml"</a:t>
            </a:r>
            <a:r>
              <a:rPr lang="en-US" altLang="zh-CN" i="1">
                <a:solidFill>
                  <a:srgbClr val="008080"/>
                </a:solidFill>
                <a:ea typeface="Arial Unicode MS" panose="020B0604020202020204" pitchFamily="34" charset="-122"/>
                <a:cs typeface="Arial Unicode MS" panose="020B0604020202020204" pitchFamily="34" charset="-122"/>
              </a:rPr>
              <a:t>&gt;&lt;/</a:t>
            </a:r>
            <a:r>
              <a:rPr lang="en-US" altLang="zh-CN" i="1">
                <a:solidFill>
                  <a:srgbClr val="3F7F7F"/>
                </a:solidFill>
                <a:ea typeface="Arial Unicode MS" panose="020B0604020202020204" pitchFamily="34" charset="-122"/>
                <a:cs typeface="Arial Unicode MS" panose="020B0604020202020204" pitchFamily="34" charset="-122"/>
              </a:rPr>
              <a:t>property</a:t>
            </a:r>
            <a:r>
              <a:rPr lang="en-US" altLang="zh-CN" i="1">
                <a:solidFill>
                  <a:srgbClr val="008080"/>
                </a:solidFill>
                <a:ea typeface="Arial Unicode MS" panose="020B0604020202020204" pitchFamily="34" charset="-122"/>
                <a:cs typeface="Arial Unicode MS" panose="020B0604020202020204" pitchFamily="34" charset="-122"/>
              </a:rPr>
              <a:t>&gt;</a:t>
            </a:r>
          </a:p>
          <a:p>
            <a:r>
              <a:rPr lang="en-US" altLang="zh-CN">
                <a:solidFill>
                  <a:srgbClr val="3F5FBF"/>
                </a:solidFill>
                <a:ea typeface="Arial Unicode MS" panose="020B0604020202020204" pitchFamily="34" charset="-122"/>
                <a:cs typeface="Arial Unicode MS" panose="020B0604020202020204" pitchFamily="34" charset="-122"/>
              </a:rPr>
              <a:t>  &lt;!--typeAliasesPackage</a:t>
            </a:r>
            <a:r>
              <a:rPr lang="zh-CN" altLang="en-US">
                <a:solidFill>
                  <a:srgbClr val="3F5FBF"/>
                </a:solidFill>
                <a:ea typeface="Arial Unicode MS" panose="020B0604020202020204" pitchFamily="34" charset="-122"/>
                <a:cs typeface="Arial Unicode MS" panose="020B0604020202020204" pitchFamily="34" charset="-122"/>
              </a:rPr>
              <a:t>：批量别名处理</a:t>
            </a:r>
            <a:r>
              <a:rPr lang="en-US" altLang="zh-CN" u="sng">
                <a:solidFill>
                  <a:srgbClr val="3F5FBF"/>
                </a:solidFill>
                <a:ea typeface="Arial Unicode MS" panose="020B0604020202020204" pitchFamily="34" charset="-122"/>
                <a:cs typeface="Arial Unicode MS" panose="020B0604020202020204" pitchFamily="34" charset="-122"/>
              </a:rPr>
              <a:t>--&gt;</a:t>
            </a:r>
            <a:endParaRPr lang="en-US" altLang="zh-CN" i="1">
              <a:solidFill>
                <a:srgbClr val="008080"/>
              </a:solidFill>
              <a:ea typeface="Arial Unicode MS" panose="020B0604020202020204" pitchFamily="34" charset="-122"/>
              <a:cs typeface="Arial Unicode MS" panose="020B0604020202020204" pitchFamily="34" charset="-122"/>
            </a:endParaRPr>
          </a:p>
          <a:p>
            <a:r>
              <a:rPr lang="en-US" altLang="zh-CN">
                <a:solidFill>
                  <a:srgbClr val="000000"/>
                </a:solidFill>
                <a:ea typeface="Arial Unicode MS" panose="020B0604020202020204" pitchFamily="34" charset="-122"/>
                <a:cs typeface="Arial Unicode MS" panose="020B0604020202020204" pitchFamily="34" charset="-122"/>
              </a:rPr>
              <a:t>  </a:t>
            </a:r>
            <a:r>
              <a:rPr lang="en-US" altLang="zh-CN">
                <a:solidFill>
                  <a:srgbClr val="008080"/>
                </a:solidFill>
                <a:ea typeface="Arial Unicode MS" panose="020B0604020202020204" pitchFamily="34" charset="-122"/>
                <a:cs typeface="Arial Unicode MS" panose="020B0604020202020204" pitchFamily="34" charset="-122"/>
              </a:rPr>
              <a:t>&lt;</a:t>
            </a:r>
            <a:r>
              <a:rPr lang="en-US" altLang="zh-CN">
                <a:solidFill>
                  <a:srgbClr val="3F7F7F"/>
                </a:solidFill>
                <a:ea typeface="Arial Unicode MS" panose="020B0604020202020204" pitchFamily="34" charset="-122"/>
                <a:cs typeface="Arial Unicode MS" panose="020B0604020202020204" pitchFamily="34" charset="-122"/>
              </a:rPr>
              <a:t>property </a:t>
            </a:r>
            <a:r>
              <a:rPr lang="en-US" altLang="zh-CN">
                <a:solidFill>
                  <a:srgbClr val="7F007F"/>
                </a:solidFill>
                <a:ea typeface="Arial Unicode MS" panose="020B0604020202020204" pitchFamily="34" charset="-122"/>
                <a:cs typeface="Arial Unicode MS" panose="020B0604020202020204" pitchFamily="34" charset="-122"/>
              </a:rPr>
              <a:t>name</a:t>
            </a:r>
            <a:r>
              <a:rPr lang="en-US" altLang="zh-CN">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"typeAliasesPackage" </a:t>
            </a:r>
            <a:r>
              <a:rPr lang="en-US" altLang="zh-CN" i="1">
                <a:solidFill>
                  <a:srgbClr val="7F007F"/>
                </a:solidFill>
                <a:ea typeface="Arial Unicode MS" panose="020B0604020202020204" pitchFamily="34" charset="-122"/>
                <a:cs typeface="Arial Unicode MS" panose="020B0604020202020204" pitchFamily="34" charset="-122"/>
              </a:rPr>
              <a:t>value</a:t>
            </a:r>
            <a:r>
              <a:rPr lang="en-US" altLang="zh-CN" i="1">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"com.atguigu.bean"</a:t>
            </a:r>
            <a:r>
              <a:rPr lang="en-US" altLang="zh-CN" i="1">
                <a:solidFill>
                  <a:srgbClr val="008080"/>
                </a:solidFill>
                <a:ea typeface="Arial Unicode MS" panose="020B0604020202020204" pitchFamily="34" charset="-122"/>
                <a:cs typeface="Arial Unicode MS" panose="020B0604020202020204" pitchFamily="34" charset="-122"/>
              </a:rPr>
              <a:t>&gt;&lt;/</a:t>
            </a:r>
            <a:r>
              <a:rPr lang="en-US" altLang="zh-CN" i="1">
                <a:solidFill>
                  <a:srgbClr val="3F7F7F"/>
                </a:solidFill>
                <a:ea typeface="Arial Unicode MS" panose="020B0604020202020204" pitchFamily="34" charset="-122"/>
                <a:cs typeface="Arial Unicode MS" panose="020B0604020202020204" pitchFamily="34" charset="-122"/>
              </a:rPr>
              <a:t>property</a:t>
            </a:r>
            <a:r>
              <a:rPr lang="en-US" altLang="zh-CN" i="1">
                <a:solidFill>
                  <a:srgbClr val="008080"/>
                </a:solidFill>
                <a:ea typeface="Arial Unicode MS" panose="020B0604020202020204" pitchFamily="34" charset="-122"/>
                <a:cs typeface="Arial Unicode MS" panose="020B0604020202020204" pitchFamily="34" charset="-122"/>
              </a:rPr>
              <a:t>&gt;</a:t>
            </a:r>
          </a:p>
          <a:p>
            <a:r>
              <a:rPr lang="en-US" altLang="zh-CN">
                <a:solidFill>
                  <a:srgbClr val="008080"/>
                </a:solidFill>
                <a:ea typeface="Arial Unicode MS" panose="020B0604020202020204" pitchFamily="34" charset="-122"/>
                <a:cs typeface="Arial Unicode MS" panose="020B0604020202020204" pitchFamily="34" charset="-122"/>
              </a:rPr>
              <a:t>&lt;/</a:t>
            </a:r>
            <a:r>
              <a:rPr lang="en-US" altLang="zh-CN">
                <a:solidFill>
                  <a:srgbClr val="3F7F7F"/>
                </a:solidFill>
                <a:ea typeface="Arial Unicode MS" panose="020B0604020202020204" pitchFamily="34" charset="-122"/>
                <a:cs typeface="Arial Unicode MS" panose="020B0604020202020204" pitchFamily="34" charset="-122"/>
              </a:rPr>
              <a:t>bean</a:t>
            </a:r>
            <a:r>
              <a:rPr lang="en-US" altLang="zh-CN">
                <a:solidFill>
                  <a:srgbClr val="008080"/>
                </a:solidFill>
                <a:ea typeface="Arial Unicode MS" panose="020B0604020202020204" pitchFamily="34" charset="-122"/>
                <a:cs typeface="Arial Unicode MS" panose="020B0604020202020204" pitchFamily="34" charset="-122"/>
              </a:rPr>
              <a:t>&gt;</a:t>
            </a:r>
          </a:p>
          <a:p>
            <a:r>
              <a:rPr lang="zh-CN" altLang="en-US">
                <a:solidFill>
                  <a:srgbClr val="000000"/>
                </a:solidFill>
                <a:ea typeface="Arial Unicode MS" panose="020B0604020202020204" pitchFamily="34" charset="-122"/>
                <a:cs typeface="Arial Unicode MS" panose="020B0604020202020204" pitchFamily="34" charset="-122"/>
              </a:rPr>
              <a:t>  </a:t>
            </a:r>
          </a:p>
          <a:p>
            <a:r>
              <a:rPr lang="zh-CN" altLang="en-US">
                <a:solidFill>
                  <a:srgbClr val="000000"/>
                </a:solidFill>
                <a:ea typeface="Arial Unicode MS" panose="020B0604020202020204" pitchFamily="34" charset="-122"/>
                <a:cs typeface="Arial Unicode MS" panose="020B0604020202020204" pitchFamily="34" charset="-122"/>
              </a:rPr>
              <a:t>  </a:t>
            </a:r>
            <a:r>
              <a:rPr lang="en-US" altLang="zh-CN">
                <a:solidFill>
                  <a:srgbClr val="3F5FBF"/>
                </a:solidFill>
                <a:ea typeface="Arial Unicode MS" panose="020B0604020202020204" pitchFamily="34" charset="-122"/>
                <a:cs typeface="Arial Unicode MS" panose="020B0604020202020204" pitchFamily="34" charset="-122"/>
              </a:rPr>
              <a:t>&lt;!--</a:t>
            </a:r>
            <a:r>
              <a:rPr lang="zh-CN" altLang="en-US">
                <a:solidFill>
                  <a:srgbClr val="3F5FBF"/>
                </a:solidFill>
                <a:ea typeface="Arial Unicode MS" panose="020B0604020202020204" pitchFamily="34" charset="-122"/>
                <a:cs typeface="Arial Unicode MS" panose="020B0604020202020204" pitchFamily="34" charset="-122"/>
              </a:rPr>
              <a:t>自动的扫描所有的</a:t>
            </a:r>
            <a:r>
              <a:rPr lang="en-US" altLang="zh-CN" u="sng">
                <a:solidFill>
                  <a:srgbClr val="3F5FBF"/>
                </a:solidFill>
                <a:ea typeface="Arial Unicode MS" panose="020B0604020202020204" pitchFamily="34" charset="-122"/>
                <a:cs typeface="Arial Unicode MS" panose="020B0604020202020204" pitchFamily="34" charset="-122"/>
              </a:rPr>
              <a:t>mapper</a:t>
            </a:r>
            <a:r>
              <a:rPr lang="zh-CN" altLang="en-US" u="sng">
                <a:solidFill>
                  <a:srgbClr val="3F5FBF"/>
                </a:solidFill>
                <a:ea typeface="Arial Unicode MS" panose="020B0604020202020204" pitchFamily="34" charset="-122"/>
                <a:cs typeface="Arial Unicode MS" panose="020B0604020202020204" pitchFamily="34" charset="-122"/>
              </a:rPr>
              <a:t>的实现并加入到</a:t>
            </a:r>
            <a:r>
              <a:rPr lang="en-US" altLang="zh-CN" u="sng">
                <a:solidFill>
                  <a:srgbClr val="3F5FBF"/>
                </a:solidFill>
                <a:ea typeface="Arial Unicode MS" panose="020B0604020202020204" pitchFamily="34" charset="-122"/>
                <a:cs typeface="Arial Unicode MS" panose="020B0604020202020204" pitchFamily="34" charset="-122"/>
              </a:rPr>
              <a:t>ioc</a:t>
            </a:r>
            <a:r>
              <a:rPr lang="zh-CN" altLang="en-US" u="sng">
                <a:solidFill>
                  <a:srgbClr val="3F5FBF"/>
                </a:solidFill>
                <a:ea typeface="Arial Unicode MS" panose="020B0604020202020204" pitchFamily="34" charset="-122"/>
                <a:cs typeface="Arial Unicode MS" panose="020B0604020202020204" pitchFamily="34" charset="-122"/>
              </a:rPr>
              <a:t>容器中   </a:t>
            </a:r>
            <a:r>
              <a:rPr lang="en-US" altLang="zh-CN" u="sng">
                <a:solidFill>
                  <a:srgbClr val="3F5FBF"/>
                </a:solidFill>
                <a:ea typeface="Arial Unicode MS" panose="020B0604020202020204" pitchFamily="34" charset="-122"/>
                <a:cs typeface="Arial Unicode MS" panose="020B0604020202020204" pitchFamily="34" charset="-122"/>
              </a:rPr>
              <a:t>--&gt;</a:t>
            </a:r>
          </a:p>
          <a:p>
            <a:r>
              <a:rPr lang="en-US" altLang="zh-CN">
                <a:solidFill>
                  <a:srgbClr val="008080"/>
                </a:solidFill>
                <a:ea typeface="Arial Unicode MS" panose="020B0604020202020204" pitchFamily="34" charset="-122"/>
                <a:cs typeface="Arial Unicode MS" panose="020B0604020202020204" pitchFamily="34" charset="-122"/>
              </a:rPr>
              <a:t>&lt;</a:t>
            </a:r>
            <a:r>
              <a:rPr lang="en-US" altLang="zh-CN">
                <a:solidFill>
                  <a:srgbClr val="3F7F7F"/>
                </a:solidFill>
                <a:ea typeface="Arial Unicode MS" panose="020B0604020202020204" pitchFamily="34" charset="-122"/>
                <a:cs typeface="Arial Unicode MS" panose="020B0604020202020204" pitchFamily="34" charset="-122"/>
              </a:rPr>
              <a:t>bean </a:t>
            </a:r>
            <a:r>
              <a:rPr lang="en-US" altLang="zh-CN">
                <a:solidFill>
                  <a:srgbClr val="7F007F"/>
                </a:solidFill>
                <a:ea typeface="Arial Unicode MS" panose="020B0604020202020204" pitchFamily="34" charset="-122"/>
                <a:cs typeface="Arial Unicode MS" panose="020B0604020202020204" pitchFamily="34" charset="-122"/>
              </a:rPr>
              <a:t>id</a:t>
            </a:r>
            <a:r>
              <a:rPr lang="en-US" altLang="zh-CN">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"configure" </a:t>
            </a:r>
            <a:r>
              <a:rPr lang="en-US" altLang="zh-CN" i="1">
                <a:solidFill>
                  <a:srgbClr val="7F007F"/>
                </a:solidFill>
                <a:ea typeface="Arial Unicode MS" panose="020B0604020202020204" pitchFamily="34" charset="-122"/>
                <a:cs typeface="Arial Unicode MS" panose="020B0604020202020204" pitchFamily="34" charset="-122"/>
              </a:rPr>
              <a:t>class</a:t>
            </a:r>
            <a:r>
              <a:rPr lang="en-US" altLang="zh-CN" i="1">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"org.mybatis.spring.mapper.MapperScannerConfigurer"</a:t>
            </a:r>
            <a:r>
              <a:rPr lang="en-US" altLang="zh-CN" i="1">
                <a:solidFill>
                  <a:srgbClr val="008080"/>
                </a:solidFill>
                <a:ea typeface="Arial Unicode MS" panose="020B0604020202020204" pitchFamily="34" charset="-122"/>
                <a:cs typeface="Arial Unicode MS" panose="020B0604020202020204" pitchFamily="34" charset="-122"/>
              </a:rPr>
              <a:t>&gt;</a:t>
            </a:r>
          </a:p>
          <a:p>
            <a:r>
              <a:rPr lang="zh-CN" altLang="en-US">
                <a:solidFill>
                  <a:srgbClr val="000000"/>
                </a:solidFill>
                <a:ea typeface="Arial Unicode MS" panose="020B0604020202020204" pitchFamily="34" charset="-122"/>
                <a:cs typeface="Arial Unicode MS" panose="020B0604020202020204" pitchFamily="34" charset="-122"/>
              </a:rPr>
              <a:t>  </a:t>
            </a:r>
            <a:r>
              <a:rPr lang="en-US" altLang="zh-CN">
                <a:solidFill>
                  <a:srgbClr val="3F5FBF"/>
                </a:solidFill>
                <a:ea typeface="Arial Unicode MS" panose="020B0604020202020204" pitchFamily="34" charset="-122"/>
                <a:cs typeface="Arial Unicode MS" panose="020B0604020202020204" pitchFamily="34" charset="-122"/>
              </a:rPr>
              <a:t>&lt;!– basePackage:</a:t>
            </a:r>
            <a:r>
              <a:rPr lang="zh-CN" altLang="en-US">
                <a:solidFill>
                  <a:srgbClr val="3F5FBF"/>
                </a:solidFill>
                <a:ea typeface="Arial Unicode MS" panose="020B0604020202020204" pitchFamily="34" charset="-122"/>
                <a:cs typeface="Arial Unicode MS" panose="020B0604020202020204" pitchFamily="34" charset="-122"/>
              </a:rPr>
              <a:t>指定包下所有的</a:t>
            </a:r>
            <a:r>
              <a:rPr lang="en-US" altLang="zh-CN" u="sng">
                <a:solidFill>
                  <a:srgbClr val="3F5FBF"/>
                </a:solidFill>
                <a:ea typeface="Arial Unicode MS" panose="020B0604020202020204" pitchFamily="34" charset="-122"/>
                <a:cs typeface="Arial Unicode MS" panose="020B0604020202020204" pitchFamily="34" charset="-122"/>
              </a:rPr>
              <a:t>mapper</a:t>
            </a:r>
            <a:r>
              <a:rPr lang="zh-CN" altLang="en-US" u="sng">
                <a:solidFill>
                  <a:srgbClr val="3F5FBF"/>
                </a:solidFill>
                <a:ea typeface="Arial Unicode MS" panose="020B0604020202020204" pitchFamily="34" charset="-122"/>
                <a:cs typeface="Arial Unicode MS" panose="020B0604020202020204" pitchFamily="34" charset="-122"/>
              </a:rPr>
              <a:t>接口实现自动扫描并加入到</a:t>
            </a:r>
            <a:r>
              <a:rPr lang="en-US" altLang="zh-CN" u="sng">
                <a:solidFill>
                  <a:srgbClr val="3F5FBF"/>
                </a:solidFill>
                <a:ea typeface="Arial Unicode MS" panose="020B0604020202020204" pitchFamily="34" charset="-122"/>
                <a:cs typeface="Arial Unicode MS" panose="020B0604020202020204" pitchFamily="34" charset="-122"/>
              </a:rPr>
              <a:t>ioc</a:t>
            </a:r>
            <a:r>
              <a:rPr lang="zh-CN" altLang="en-US" u="sng">
                <a:solidFill>
                  <a:srgbClr val="3F5FBF"/>
                </a:solidFill>
                <a:ea typeface="Arial Unicode MS" panose="020B0604020202020204" pitchFamily="34" charset="-122"/>
                <a:cs typeface="Arial Unicode MS" panose="020B0604020202020204" pitchFamily="34" charset="-122"/>
              </a:rPr>
              <a:t>容器中 </a:t>
            </a:r>
            <a:r>
              <a:rPr lang="en-US" altLang="zh-CN" u="sng">
                <a:solidFill>
                  <a:srgbClr val="3F5FBF"/>
                </a:solidFill>
                <a:ea typeface="Arial Unicode MS" panose="020B0604020202020204" pitchFamily="34" charset="-122"/>
                <a:cs typeface="Arial Unicode MS" panose="020B0604020202020204" pitchFamily="34" charset="-122"/>
              </a:rPr>
              <a:t>--&gt;</a:t>
            </a:r>
          </a:p>
          <a:p>
            <a:r>
              <a:rPr lang="en-US" altLang="zh-CN">
                <a:solidFill>
                  <a:srgbClr val="000000"/>
                </a:solidFill>
                <a:ea typeface="Arial Unicode MS" panose="020B0604020202020204" pitchFamily="34" charset="-122"/>
                <a:cs typeface="Arial Unicode MS" panose="020B0604020202020204" pitchFamily="34" charset="-122"/>
              </a:rPr>
              <a:t>  </a:t>
            </a:r>
            <a:r>
              <a:rPr lang="en-US" altLang="zh-CN">
                <a:solidFill>
                  <a:srgbClr val="008080"/>
                </a:solidFill>
                <a:ea typeface="Arial Unicode MS" panose="020B0604020202020204" pitchFamily="34" charset="-122"/>
                <a:cs typeface="Arial Unicode MS" panose="020B0604020202020204" pitchFamily="34" charset="-122"/>
              </a:rPr>
              <a:t>&lt;</a:t>
            </a:r>
            <a:r>
              <a:rPr lang="en-US" altLang="zh-CN">
                <a:solidFill>
                  <a:srgbClr val="3F7F7F"/>
                </a:solidFill>
                <a:ea typeface="Arial Unicode MS" panose="020B0604020202020204" pitchFamily="34" charset="-122"/>
                <a:cs typeface="Arial Unicode MS" panose="020B0604020202020204" pitchFamily="34" charset="-122"/>
              </a:rPr>
              <a:t>property </a:t>
            </a:r>
            <a:r>
              <a:rPr lang="en-US" altLang="zh-CN">
                <a:solidFill>
                  <a:srgbClr val="7F007F"/>
                </a:solidFill>
                <a:ea typeface="Arial Unicode MS" panose="020B0604020202020204" pitchFamily="34" charset="-122"/>
                <a:cs typeface="Arial Unicode MS" panose="020B0604020202020204" pitchFamily="34" charset="-122"/>
              </a:rPr>
              <a:t>name</a:t>
            </a:r>
            <a:r>
              <a:rPr lang="en-US" altLang="zh-CN">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"basePackage" </a:t>
            </a:r>
            <a:r>
              <a:rPr lang="en-US" altLang="zh-CN" i="1">
                <a:solidFill>
                  <a:srgbClr val="7F007F"/>
                </a:solidFill>
                <a:ea typeface="Arial Unicode MS" panose="020B0604020202020204" pitchFamily="34" charset="-122"/>
                <a:cs typeface="Arial Unicode MS" panose="020B0604020202020204" pitchFamily="34" charset="-122"/>
              </a:rPr>
              <a:t>value</a:t>
            </a:r>
            <a:r>
              <a:rPr lang="en-US" altLang="zh-CN" i="1">
                <a:solidFill>
                  <a:srgbClr val="000000"/>
                </a:solidFill>
                <a:ea typeface="Arial Unicode MS" panose="020B0604020202020204" pitchFamily="34" charset="-122"/>
                <a:cs typeface="Arial Unicode MS" panose="020B0604020202020204" pitchFamily="34" charset="-122"/>
              </a:rPr>
              <a:t>=</a:t>
            </a:r>
            <a:r>
              <a:rPr lang="en-US" altLang="zh-CN" i="1">
                <a:solidFill>
                  <a:srgbClr val="2A00FF"/>
                </a:solidFill>
                <a:ea typeface="Arial Unicode MS" panose="020B0604020202020204" pitchFamily="34" charset="-122"/>
                <a:cs typeface="Arial Unicode MS" panose="020B0604020202020204" pitchFamily="34" charset="-122"/>
              </a:rPr>
              <a:t>"com.atguigu.dao"</a:t>
            </a:r>
            <a:r>
              <a:rPr lang="en-US" altLang="zh-CN" i="1">
                <a:solidFill>
                  <a:srgbClr val="008080"/>
                </a:solidFill>
                <a:ea typeface="Arial Unicode MS" panose="020B0604020202020204" pitchFamily="34" charset="-122"/>
                <a:cs typeface="Arial Unicode MS" panose="020B0604020202020204" pitchFamily="34" charset="-122"/>
              </a:rPr>
              <a:t>&gt;&lt;/</a:t>
            </a:r>
            <a:r>
              <a:rPr lang="en-US" altLang="zh-CN" i="1">
                <a:solidFill>
                  <a:srgbClr val="3F7F7F"/>
                </a:solidFill>
                <a:ea typeface="Arial Unicode MS" panose="020B0604020202020204" pitchFamily="34" charset="-122"/>
                <a:cs typeface="Arial Unicode MS" panose="020B0604020202020204" pitchFamily="34" charset="-122"/>
              </a:rPr>
              <a:t>property</a:t>
            </a:r>
            <a:r>
              <a:rPr lang="en-US" altLang="zh-CN" i="1">
                <a:solidFill>
                  <a:srgbClr val="008080"/>
                </a:solidFill>
                <a:ea typeface="Arial Unicode MS" panose="020B0604020202020204" pitchFamily="34" charset="-122"/>
                <a:cs typeface="Arial Unicode MS" panose="020B0604020202020204" pitchFamily="34" charset="-122"/>
              </a:rPr>
              <a:t>&gt;</a:t>
            </a:r>
          </a:p>
          <a:p>
            <a:r>
              <a:rPr lang="en-US" altLang="zh-CN">
                <a:solidFill>
                  <a:srgbClr val="008080"/>
                </a:solidFill>
                <a:ea typeface="Arial Unicode MS" panose="020B0604020202020204" pitchFamily="34" charset="-122"/>
                <a:cs typeface="Arial Unicode MS" panose="020B0604020202020204" pitchFamily="34" charset="-122"/>
              </a:rPr>
              <a:t>&lt;/</a:t>
            </a:r>
            <a:r>
              <a:rPr lang="en-US" altLang="zh-CN">
                <a:solidFill>
                  <a:srgbClr val="3F7F7F"/>
                </a:solidFill>
                <a:ea typeface="Arial Unicode MS" panose="020B0604020202020204" pitchFamily="34" charset="-122"/>
                <a:cs typeface="Arial Unicode MS" panose="020B0604020202020204" pitchFamily="34" charset="-122"/>
              </a:rPr>
              <a:t>bean</a:t>
            </a:r>
            <a:r>
              <a:rPr lang="en-US" altLang="zh-CN">
                <a:solidFill>
                  <a:srgbClr val="008080"/>
                </a:solidFill>
                <a:ea typeface="Arial Unicode MS" panose="020B0604020202020204" pitchFamily="34" charset="-122"/>
                <a:cs typeface="Arial Unicode MS" panose="020B0604020202020204" pitchFamily="34" charset="-122"/>
              </a:rPr>
              <a:t>&gt;</a:t>
            </a:r>
            <a:endParaRPr lang="zh-CN" altLang="en-US">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2654376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b="1" dirty="0" err="1">
                <a:solidFill>
                  <a:srgbClr val="FF0000"/>
                </a:solidFill>
              </a:rPr>
              <a:t>MyBatis</a:t>
            </a:r>
            <a:r>
              <a:rPr lang="en-US" altLang="zh-CN" b="1" dirty="0">
                <a:solidFill>
                  <a:srgbClr val="FF0000"/>
                </a:solidFill>
              </a:rPr>
              <a:t> Generator</a:t>
            </a:r>
            <a:r>
              <a:rPr lang="zh-CN" altLang="en-US" b="1" dirty="0">
                <a:solidFill>
                  <a:srgbClr val="FF0000"/>
                </a:solidFill>
              </a:rPr>
              <a:t>：</a:t>
            </a:r>
            <a:endParaRPr lang="en-US" altLang="zh-CN" b="1" dirty="0">
              <a:solidFill>
                <a:srgbClr val="FF0000"/>
              </a:solidFill>
            </a:endParaRPr>
          </a:p>
          <a:p>
            <a:r>
              <a:rPr lang="zh-CN" altLang="en-US" dirty="0"/>
              <a:t>简称</a:t>
            </a:r>
            <a:r>
              <a:rPr lang="en-US" altLang="zh-CN" dirty="0"/>
              <a:t>MBG</a:t>
            </a:r>
            <a:r>
              <a:rPr lang="zh-CN" altLang="en-US" dirty="0"/>
              <a:t>，是一个专门为</a:t>
            </a:r>
            <a:r>
              <a:rPr lang="en-US" altLang="zh-CN" dirty="0" err="1">
                <a:solidFill>
                  <a:srgbClr val="0000FF"/>
                </a:solidFill>
              </a:rPr>
              <a:t>MyBatis</a:t>
            </a:r>
            <a:r>
              <a:rPr lang="zh-CN" altLang="en-US" dirty="0">
                <a:solidFill>
                  <a:srgbClr val="0000FF"/>
                </a:solidFill>
              </a:rPr>
              <a:t>框架</a:t>
            </a:r>
            <a:r>
              <a:rPr lang="zh-CN" altLang="en-US" dirty="0"/>
              <a:t>使用者定制的</a:t>
            </a:r>
            <a:r>
              <a:rPr lang="zh-CN" altLang="en-US" dirty="0">
                <a:solidFill>
                  <a:srgbClr val="0000FF"/>
                </a:solidFill>
                <a:highlight>
                  <a:srgbClr val="00FF00"/>
                </a:highlight>
              </a:rPr>
              <a:t>代码生成器</a:t>
            </a:r>
            <a:r>
              <a:rPr lang="zh-CN" altLang="en-US" dirty="0"/>
              <a:t>，可以</a:t>
            </a:r>
            <a:r>
              <a:rPr lang="zh-CN" altLang="en-US" dirty="0">
                <a:highlight>
                  <a:srgbClr val="00FF00"/>
                </a:highlight>
              </a:rPr>
              <a:t>快速的根据表生成对应的映射文件，接口，以及</a:t>
            </a:r>
            <a:r>
              <a:rPr lang="en-US" altLang="zh-CN" dirty="0">
                <a:highlight>
                  <a:srgbClr val="00FF00"/>
                </a:highlight>
              </a:rPr>
              <a:t>bean</a:t>
            </a:r>
            <a:r>
              <a:rPr lang="zh-CN" altLang="en-US" dirty="0">
                <a:highlight>
                  <a:srgbClr val="00FF00"/>
                </a:highlight>
              </a:rPr>
              <a:t>类</a:t>
            </a:r>
            <a:r>
              <a:rPr lang="zh-CN" altLang="en-US" dirty="0"/>
              <a:t>。支持基本的增删改查，以及</a:t>
            </a:r>
            <a:r>
              <a:rPr lang="en-US" altLang="zh-CN" dirty="0"/>
              <a:t>QBC</a:t>
            </a:r>
            <a:r>
              <a:rPr lang="zh-CN" altLang="en-US" dirty="0"/>
              <a:t>风格的条件查询。但是表连接、存储过程等这些复杂</a:t>
            </a:r>
            <a:r>
              <a:rPr lang="en-US" altLang="zh-CN" dirty="0" err="1"/>
              <a:t>sql</a:t>
            </a:r>
            <a:r>
              <a:rPr lang="zh-CN" altLang="en-US" dirty="0"/>
              <a:t>的定义需要我们手工编写</a:t>
            </a:r>
            <a:endParaRPr lang="en-US" altLang="zh-CN" dirty="0"/>
          </a:p>
          <a:p>
            <a:r>
              <a:rPr lang="zh-CN" altLang="en-US" dirty="0"/>
              <a:t>官方文档地址</a:t>
            </a:r>
            <a:endParaRPr lang="en-US" altLang="zh-CN" dirty="0"/>
          </a:p>
          <a:p>
            <a:pPr marL="457200" lvl="1" indent="0">
              <a:buNone/>
            </a:pPr>
            <a:r>
              <a:rPr lang="zh-CN" altLang="en-US" dirty="0">
                <a:hlinkClick r:id="rId2"/>
              </a:rPr>
              <a:t>http://www.mybatis.org/generator/</a:t>
            </a:r>
            <a:endParaRPr lang="en-US" altLang="zh-CN" dirty="0"/>
          </a:p>
          <a:p>
            <a:r>
              <a:rPr lang="zh-CN" altLang="en-US" dirty="0"/>
              <a:t>官方工程地址</a:t>
            </a:r>
            <a:endParaRPr lang="en-US" altLang="zh-CN" dirty="0"/>
          </a:p>
          <a:p>
            <a:pPr marL="457200" lvl="1" indent="0">
              <a:buNone/>
            </a:pPr>
            <a:r>
              <a:rPr lang="en-US" altLang="zh-CN" dirty="0">
                <a:hlinkClick r:id="rId3"/>
              </a:rPr>
              <a:t>https://github.com/mybatis/generator/releases</a:t>
            </a:r>
            <a:endParaRPr lang="en-US" altLang="zh-CN" dirty="0"/>
          </a:p>
          <a:p>
            <a:pPr marL="457200" lvl="1" indent="0">
              <a:buNone/>
            </a:pPr>
            <a:endParaRPr lang="en-US" altLang="zh-CN" dirty="0"/>
          </a:p>
          <a:p>
            <a:pPr marL="457200" lvl="1" indent="0">
              <a:buNone/>
            </a:pPr>
            <a:endParaRPr lang="en-US" altLang="zh-CN" dirty="0"/>
          </a:p>
          <a:p>
            <a:pPr lvl="1"/>
            <a:endParaRPr lang="zh-CN" altLang="en-US" dirty="0"/>
          </a:p>
          <a:p>
            <a:endParaRPr lang="zh-CN" altLang="en-US" dirty="0"/>
          </a:p>
        </p:txBody>
      </p:sp>
      <p:sp>
        <p:nvSpPr>
          <p:cNvPr id="4" name="标题 3"/>
          <p:cNvSpPr txBox="1">
            <a:spLocks noGrp="1"/>
          </p:cNvSpPr>
          <p:nvPr>
            <p:ph type="title"/>
          </p:nvPr>
        </p:nvSpPr>
        <p:spPr>
          <a:xfrm>
            <a:off x="457200" y="993468"/>
            <a:ext cx="8229600"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3200"/>
              <a:t>八、</a:t>
            </a:r>
            <a:r>
              <a:rPr lang="en-US" altLang="zh-CN" sz="3200"/>
              <a:t>MyBatis-</a:t>
            </a:r>
            <a:r>
              <a:rPr lang="zh-CN" altLang="en-US" sz="3200"/>
              <a:t>逆向工程</a:t>
            </a:r>
          </a:p>
        </p:txBody>
      </p:sp>
    </p:spTree>
    <p:extLst>
      <p:ext uri="{BB962C8B-B14F-4D97-AF65-F5344CB8AC3E}">
        <p14:creationId xmlns:p14="http://schemas.microsoft.com/office/powerpoint/2010/main" val="22154277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MBG</a:t>
            </a:r>
            <a:r>
              <a:rPr lang="zh-CN" altLang="en-US"/>
              <a:t>使用</a:t>
            </a:r>
          </a:p>
        </p:txBody>
      </p:sp>
      <p:sp>
        <p:nvSpPr>
          <p:cNvPr id="3" name="内容占位符 2"/>
          <p:cNvSpPr>
            <a:spLocks noGrp="1"/>
          </p:cNvSpPr>
          <p:nvPr>
            <p:ph idx="1"/>
          </p:nvPr>
        </p:nvSpPr>
        <p:spPr/>
        <p:txBody>
          <a:bodyPr>
            <a:normAutofit fontScale="85000" lnSpcReduction="20000"/>
          </a:bodyPr>
          <a:lstStyle/>
          <a:p>
            <a:r>
              <a:rPr lang="zh-CN" altLang="en-US"/>
              <a:t>使用步骤：</a:t>
            </a:r>
            <a:endParaRPr lang="en-US" altLang="zh-CN"/>
          </a:p>
          <a:p>
            <a:pPr lvl="1"/>
            <a:r>
              <a:rPr lang="en-US" altLang="zh-CN">
                <a:solidFill>
                  <a:srgbClr val="0000FF"/>
                </a:solidFill>
              </a:rPr>
              <a:t>1</a:t>
            </a:r>
            <a:r>
              <a:rPr lang="zh-CN" altLang="en-US">
                <a:solidFill>
                  <a:srgbClr val="0000FF"/>
                </a:solidFill>
              </a:rPr>
              <a:t>）编写</a:t>
            </a:r>
            <a:r>
              <a:rPr lang="en-US" altLang="zh-CN">
                <a:solidFill>
                  <a:srgbClr val="0000FF"/>
                </a:solidFill>
              </a:rPr>
              <a:t>MBG</a:t>
            </a:r>
            <a:r>
              <a:rPr lang="zh-CN" altLang="en-US">
                <a:solidFill>
                  <a:srgbClr val="0000FF"/>
                </a:solidFill>
              </a:rPr>
              <a:t>的配置文件（重要几处配置）</a:t>
            </a:r>
            <a:endParaRPr lang="en-US" altLang="zh-CN">
              <a:solidFill>
                <a:srgbClr val="0000FF"/>
              </a:solidFill>
            </a:endParaRPr>
          </a:p>
          <a:p>
            <a:pPr marL="914400" lvl="2" indent="0">
              <a:buNone/>
            </a:pPr>
            <a:r>
              <a:rPr lang="en-US" altLang="zh-CN"/>
              <a:t>1</a:t>
            </a:r>
            <a:r>
              <a:rPr lang="zh-CN" altLang="en-US"/>
              <a:t>）</a:t>
            </a:r>
            <a:r>
              <a:rPr lang="en-US" altLang="zh-CN">
                <a:solidFill>
                  <a:srgbClr val="FF0000"/>
                </a:solidFill>
              </a:rPr>
              <a:t>jdbcConnection</a:t>
            </a:r>
            <a:r>
              <a:rPr lang="zh-CN" altLang="en-US"/>
              <a:t>配置数据库连接信息</a:t>
            </a:r>
            <a:endParaRPr lang="en-US" altLang="zh-CN"/>
          </a:p>
          <a:p>
            <a:pPr marL="914400" lvl="2" indent="0">
              <a:buNone/>
            </a:pPr>
            <a:r>
              <a:rPr lang="en-US" altLang="zh-CN"/>
              <a:t>	2</a:t>
            </a:r>
            <a:r>
              <a:rPr lang="zh-CN" altLang="en-US"/>
              <a:t>）</a:t>
            </a:r>
            <a:r>
              <a:rPr lang="en-US" altLang="zh-CN">
                <a:solidFill>
                  <a:srgbClr val="FF0000"/>
                </a:solidFill>
              </a:rPr>
              <a:t>javaModelGenerator</a:t>
            </a:r>
            <a:r>
              <a:rPr lang="zh-CN" altLang="en-US"/>
              <a:t>配置</a:t>
            </a:r>
            <a:r>
              <a:rPr lang="en-US" altLang="zh-CN"/>
              <a:t>javaBean</a:t>
            </a:r>
            <a:r>
              <a:rPr lang="zh-CN" altLang="en-US"/>
              <a:t>的生成策略</a:t>
            </a:r>
            <a:endParaRPr lang="en-US" altLang="zh-CN"/>
          </a:p>
          <a:p>
            <a:pPr marL="914400" lvl="2" indent="0">
              <a:buNone/>
            </a:pPr>
            <a:r>
              <a:rPr lang="en-US" altLang="zh-CN"/>
              <a:t>	3</a:t>
            </a:r>
            <a:r>
              <a:rPr lang="zh-CN" altLang="en-US"/>
              <a:t>）</a:t>
            </a:r>
            <a:r>
              <a:rPr lang="en-US" altLang="zh-CN">
                <a:solidFill>
                  <a:srgbClr val="FF0000"/>
                </a:solidFill>
              </a:rPr>
              <a:t>sqlMapGenerator</a:t>
            </a:r>
            <a:r>
              <a:rPr lang="en-US" altLang="zh-CN"/>
              <a:t> </a:t>
            </a:r>
            <a:r>
              <a:rPr lang="zh-CN" altLang="en-US"/>
              <a:t>配置</a:t>
            </a:r>
            <a:r>
              <a:rPr lang="en-US" altLang="zh-CN"/>
              <a:t>sql</a:t>
            </a:r>
            <a:r>
              <a:rPr lang="zh-CN" altLang="en-US"/>
              <a:t>映射文件生成策略</a:t>
            </a:r>
            <a:endParaRPr lang="en-US" altLang="zh-CN"/>
          </a:p>
          <a:p>
            <a:pPr marL="914400" lvl="2" indent="0">
              <a:buNone/>
            </a:pPr>
            <a:r>
              <a:rPr lang="en-US" altLang="zh-CN"/>
              <a:t>	4</a:t>
            </a:r>
            <a:r>
              <a:rPr lang="zh-CN" altLang="en-US"/>
              <a:t>）</a:t>
            </a:r>
            <a:r>
              <a:rPr lang="en-US" altLang="zh-CN">
                <a:solidFill>
                  <a:srgbClr val="FF0000"/>
                </a:solidFill>
              </a:rPr>
              <a:t>javaClientGenerator</a:t>
            </a:r>
            <a:r>
              <a:rPr lang="zh-CN" altLang="en-US"/>
              <a:t>配置</a:t>
            </a:r>
            <a:r>
              <a:rPr lang="en-US" altLang="zh-CN"/>
              <a:t>Mapper</a:t>
            </a:r>
            <a:r>
              <a:rPr lang="zh-CN" altLang="en-US"/>
              <a:t>接口的生成策略</a:t>
            </a:r>
            <a:endParaRPr lang="en-US" altLang="zh-CN"/>
          </a:p>
          <a:p>
            <a:pPr marL="914400" lvl="2" indent="0">
              <a:buNone/>
            </a:pPr>
            <a:r>
              <a:rPr lang="en-US" altLang="zh-CN"/>
              <a:t>	5</a:t>
            </a:r>
            <a:r>
              <a:rPr lang="zh-CN" altLang="en-US"/>
              <a:t>）</a:t>
            </a:r>
            <a:r>
              <a:rPr lang="en-US" altLang="zh-CN">
                <a:solidFill>
                  <a:srgbClr val="FF0000"/>
                </a:solidFill>
              </a:rPr>
              <a:t>table</a:t>
            </a:r>
            <a:r>
              <a:rPr lang="en-US" altLang="zh-CN"/>
              <a:t> </a:t>
            </a:r>
            <a:r>
              <a:rPr lang="zh-CN" altLang="en-US"/>
              <a:t>配置要逆向解析的数据表</a:t>
            </a:r>
            <a:endParaRPr lang="en-US" altLang="zh-CN"/>
          </a:p>
          <a:p>
            <a:pPr marL="914400" lvl="2" indent="0">
              <a:buNone/>
            </a:pPr>
            <a:r>
              <a:rPr lang="en-US" altLang="zh-CN"/>
              <a:t>		tableName</a:t>
            </a:r>
            <a:r>
              <a:rPr lang="zh-CN" altLang="en-US"/>
              <a:t>：表名</a:t>
            </a:r>
            <a:endParaRPr lang="en-US" altLang="zh-CN"/>
          </a:p>
          <a:p>
            <a:pPr marL="914400" lvl="2" indent="0">
              <a:buNone/>
            </a:pPr>
            <a:r>
              <a:rPr lang="en-US" altLang="zh-CN"/>
              <a:t>		domainObjectName</a:t>
            </a:r>
            <a:r>
              <a:rPr lang="zh-CN" altLang="en-US"/>
              <a:t>：对应的</a:t>
            </a:r>
            <a:r>
              <a:rPr lang="en-US" altLang="zh-CN"/>
              <a:t>javaBean</a:t>
            </a:r>
            <a:r>
              <a:rPr lang="zh-CN" altLang="en-US"/>
              <a:t>名</a:t>
            </a:r>
            <a:endParaRPr lang="en-US" altLang="zh-CN"/>
          </a:p>
          <a:p>
            <a:pPr lvl="1"/>
            <a:r>
              <a:rPr lang="en-US" altLang="zh-CN">
                <a:solidFill>
                  <a:srgbClr val="0000FF"/>
                </a:solidFill>
              </a:rPr>
              <a:t>2</a:t>
            </a:r>
            <a:r>
              <a:rPr lang="zh-CN" altLang="en-US">
                <a:solidFill>
                  <a:srgbClr val="0000FF"/>
                </a:solidFill>
              </a:rPr>
              <a:t>）运行代码生成器生成代码</a:t>
            </a:r>
            <a:endParaRPr lang="en-US" altLang="zh-CN">
              <a:solidFill>
                <a:srgbClr val="0000FF"/>
              </a:solidFill>
            </a:endParaRPr>
          </a:p>
          <a:p>
            <a:r>
              <a:rPr lang="zh-CN" altLang="en-US"/>
              <a:t>注意：</a:t>
            </a:r>
            <a:endParaRPr lang="en-US" altLang="zh-CN"/>
          </a:p>
          <a:p>
            <a:pPr marL="800100" lvl="2" indent="0">
              <a:buNone/>
            </a:pPr>
            <a:r>
              <a:rPr lang="en-US" altLang="zh-CN"/>
              <a:t>Context</a:t>
            </a:r>
            <a:r>
              <a:rPr lang="zh-CN" altLang="en-US"/>
              <a:t>标签</a:t>
            </a:r>
            <a:endParaRPr lang="en-US" altLang="zh-CN"/>
          </a:p>
          <a:p>
            <a:pPr marL="800100" lvl="2" indent="0">
              <a:buNone/>
            </a:pPr>
            <a:r>
              <a:rPr lang="en-US" altLang="zh-CN" b="1">
                <a:solidFill>
                  <a:srgbClr val="0000FF"/>
                </a:solidFill>
              </a:rPr>
              <a:t>targetRuntime=“MyBatis3“</a:t>
            </a:r>
            <a:r>
              <a:rPr lang="zh-CN" altLang="en-US"/>
              <a:t>可以生成带条件的增删改查</a:t>
            </a:r>
            <a:endParaRPr lang="en-US" altLang="zh-CN"/>
          </a:p>
          <a:p>
            <a:pPr marL="800100" lvl="2" indent="0">
              <a:buNone/>
            </a:pPr>
            <a:r>
              <a:rPr lang="en-US" altLang="zh-CN" b="1">
                <a:solidFill>
                  <a:srgbClr val="0000FF"/>
                </a:solidFill>
              </a:rPr>
              <a:t>targetRuntime=“MyBatis3Simple“</a:t>
            </a:r>
            <a:r>
              <a:rPr lang="zh-CN" altLang="en-US"/>
              <a:t>可以生成基本的增删改查</a:t>
            </a:r>
            <a:endParaRPr lang="en-US" altLang="zh-CN"/>
          </a:p>
          <a:p>
            <a:pPr marL="800100" lvl="2" indent="0">
              <a:buNone/>
            </a:pPr>
            <a:r>
              <a:rPr lang="zh-CN" altLang="en-US"/>
              <a:t>如果再次生成，建议将之前生成的数据删除，避免</a:t>
            </a:r>
            <a:r>
              <a:rPr lang="en-US" altLang="zh-CN"/>
              <a:t>xml</a:t>
            </a:r>
            <a:r>
              <a:rPr lang="zh-CN" altLang="en-US"/>
              <a:t>向后追加内容出现的问题。</a:t>
            </a:r>
            <a:endParaRPr lang="en-US" altLang="zh-CN"/>
          </a:p>
          <a:p>
            <a:endParaRPr lang="en-US" altLang="zh-CN"/>
          </a:p>
          <a:p>
            <a:endParaRPr lang="zh-CN" altLang="en-US"/>
          </a:p>
        </p:txBody>
      </p:sp>
    </p:spTree>
    <p:extLst>
      <p:ext uri="{BB962C8B-B14F-4D97-AF65-F5344CB8AC3E}">
        <p14:creationId xmlns:p14="http://schemas.microsoft.com/office/powerpoint/2010/main" val="29325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196752"/>
            <a:ext cx="8568952" cy="5478423"/>
          </a:xfrm>
          <a:prstGeom prst="rect">
            <a:avLst/>
          </a:prstGeom>
        </p:spPr>
        <p:txBody>
          <a:bodyPr wrap="square">
            <a:spAutoFit/>
          </a:bodyPr>
          <a:lstStyle/>
          <a:p>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highlight>
                  <a:srgbClr val="D4D4D4"/>
                </a:highlight>
                <a:latin typeface="Arial Unicode MS" panose="020B0604020202020204" pitchFamily="34" charset="-122"/>
                <a:ea typeface="Arial Unicode MS" panose="020B0604020202020204" pitchFamily="34" charset="-122"/>
                <a:cs typeface="Arial Unicode MS" panose="020B0604020202020204" pitchFamily="34" charset="-122"/>
              </a:rPr>
              <a:t>generatorConfiguration</a:t>
            </a:r>
            <a:r>
              <a:rPr lang="en-US" altLang="zh-CN" sz="1400">
                <a:solidFill>
                  <a:srgbClr val="008080"/>
                </a:solidFill>
                <a:highlight>
                  <a:srgbClr val="D4D4D4"/>
                </a:highlight>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context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id</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"DB2Tables" </a:t>
            </a:r>
            <a:r>
              <a:rPr lang="en-US" altLang="zh-CN" sz="1400" i="1">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targetRuntime</a:t>
            </a:r>
            <a:r>
              <a:rPr lang="en-US" altLang="zh-CN" sz="1400" i="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"MyBatis3"</a:t>
            </a:r>
            <a:r>
              <a:rPr lang="en-US" altLang="zh-CN" sz="1400" i="1">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i="1">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数据库连接信息配置</a:t>
            </a:r>
            <a:endParaRPr lang="en-US" altLang="zh-CN"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jdbcConnection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driverClass</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"com.mysql.jdbc.Driver"</a:t>
            </a:r>
          </a:p>
          <a:p>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connectionURL</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"jdbc:mysql://localhost:3306/bookstore0629"</a:t>
            </a:r>
          </a:p>
          <a:p>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userId</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"root"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password</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"123456"</a:t>
            </a:r>
            <a:r>
              <a:rPr lang="en-US" altLang="zh-CN" sz="1400" i="1">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jdbcConnection</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a:latin typeface="Arial Unicode MS" panose="020B0604020202020204" pitchFamily="34" charset="-122"/>
                <a:ea typeface="Arial Unicode MS" panose="020B0604020202020204" pitchFamily="34" charset="-122"/>
                <a:cs typeface="Arial Unicode MS" panose="020B0604020202020204" pitchFamily="34" charset="-122"/>
              </a:rPr>
              <a:t> </a:t>
            </a: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//javaBean</a:t>
            </a:r>
            <a:r>
              <a:rPr lang="zh-CN" altLang="en-US"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的生成策略</a:t>
            </a:r>
            <a:endParaRPr lang="en-US" altLang="zh-CN"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javaModelGenerator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targetPackage</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"com.atguigu.bean"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targetProject</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".\src"</a:t>
            </a:r>
            <a:r>
              <a:rPr lang="en-US" altLang="zh-CN" sz="1400" i="1">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property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name</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"enableSubPackages" </a:t>
            </a:r>
            <a:r>
              <a:rPr lang="en-US" altLang="zh-CN" sz="1400" i="1">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value</a:t>
            </a:r>
            <a:r>
              <a:rPr lang="en-US" altLang="zh-CN" sz="1400" i="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"true" </a:t>
            </a:r>
            <a:r>
              <a:rPr lang="en-US" altLang="zh-CN" sz="1400" i="1">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property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name</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"trimStrings" </a:t>
            </a:r>
            <a:r>
              <a:rPr lang="en-US" altLang="zh-CN" sz="1400" i="1">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value</a:t>
            </a:r>
            <a:r>
              <a:rPr lang="en-US" altLang="zh-CN" sz="1400" i="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"true" </a:t>
            </a:r>
            <a:r>
              <a:rPr lang="en-US" altLang="zh-CN" sz="1400" i="1">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javaModelGenerator</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映射文件的生成策略</a:t>
            </a: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sqlMapGenerator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targetPackage</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"mybatis.mapper"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targetProject</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".\conf"</a:t>
            </a:r>
            <a:r>
              <a:rPr lang="en-US" altLang="zh-CN" sz="1400" i="1">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property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name</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"enableSubPackages" </a:t>
            </a:r>
            <a:r>
              <a:rPr lang="en-US" altLang="zh-CN" sz="1400" i="1">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value</a:t>
            </a:r>
            <a:r>
              <a:rPr lang="en-US" altLang="zh-CN" sz="1400" i="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"true" </a:t>
            </a:r>
            <a:r>
              <a:rPr lang="en-US" altLang="zh-CN" sz="1400" i="1">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sqlMapGenerator</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//dao</a:t>
            </a:r>
            <a:r>
              <a:rPr lang="zh-CN" altLang="en-US"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接口</a:t>
            </a:r>
            <a:r>
              <a:rPr lang="en-US" altLang="zh-CN"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java</a:t>
            </a:r>
            <a:r>
              <a:rPr lang="zh-CN" altLang="en-US"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文件的生成策略</a:t>
            </a: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javaClientGenerator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type</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"XMLMAPPER"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targetPackage</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"com.atguigu.dao"  </a:t>
            </a:r>
          </a:p>
          <a:p>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targetProject</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".\src"</a:t>
            </a:r>
            <a:r>
              <a:rPr lang="en-US" altLang="zh-CN" sz="1400" i="1">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property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name</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"enableSubPackages" </a:t>
            </a:r>
            <a:r>
              <a:rPr lang="en-US" altLang="zh-CN" sz="1400" i="1">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value</a:t>
            </a:r>
            <a:r>
              <a:rPr lang="en-US" altLang="zh-CN" sz="1400" i="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"true" </a:t>
            </a:r>
            <a:r>
              <a:rPr lang="en-US" altLang="zh-CN" sz="1400" i="1">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javaClientGenerator</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数据表与</a:t>
            </a:r>
            <a:r>
              <a:rPr lang="en-US" altLang="zh-CN"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javaBean</a:t>
            </a:r>
            <a:r>
              <a:rPr lang="zh-CN" altLang="en-US" sz="1400" i="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的映射</a:t>
            </a:r>
          </a:p>
          <a:p>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    &lt;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table </a:t>
            </a:r>
            <a:r>
              <a:rPr lang="en-US" altLang="zh-CN" sz="1400">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tableName</a:t>
            </a:r>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"books" </a:t>
            </a:r>
            <a:r>
              <a:rPr lang="en-US" altLang="zh-CN" sz="1400" i="1">
                <a:solidFill>
                  <a:srgbClr val="7F007F"/>
                </a:solidFill>
                <a:latin typeface="Arial Unicode MS" panose="020B0604020202020204" pitchFamily="34" charset="-122"/>
                <a:ea typeface="Arial Unicode MS" panose="020B0604020202020204" pitchFamily="34" charset="-122"/>
                <a:cs typeface="Arial Unicode MS" panose="020B0604020202020204" pitchFamily="34" charset="-122"/>
              </a:rPr>
              <a:t>domainObjectName</a:t>
            </a:r>
            <a:r>
              <a:rPr lang="en-US" altLang="zh-CN" sz="1400" i="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400" i="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"Book"</a:t>
            </a:r>
            <a:r>
              <a:rPr lang="en-US" altLang="zh-CN" sz="1400" i="1">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&gt;&lt;/</a:t>
            </a:r>
            <a:r>
              <a:rPr lang="en-US" altLang="zh-CN" sz="1400" i="1">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table</a:t>
            </a:r>
            <a:r>
              <a:rPr lang="en-US" altLang="zh-CN" sz="1400" i="1">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latin typeface="Arial Unicode MS" panose="020B0604020202020204" pitchFamily="34" charset="-122"/>
                <a:ea typeface="Arial Unicode MS" panose="020B0604020202020204" pitchFamily="34" charset="-122"/>
                <a:cs typeface="Arial Unicode MS" panose="020B0604020202020204" pitchFamily="34" charset="-122"/>
              </a:rPr>
              <a:t>context</a:t>
            </a:r>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&gt;</a:t>
            </a:r>
          </a:p>
          <a:p>
            <a:r>
              <a:rPr lang="en-US" altLang="zh-CN" sz="1400">
                <a:solidFill>
                  <a:srgbClr val="008080"/>
                </a:solidFill>
                <a:latin typeface="Arial Unicode MS" panose="020B0604020202020204" pitchFamily="34" charset="-122"/>
                <a:ea typeface="Arial Unicode MS" panose="020B0604020202020204" pitchFamily="34" charset="-122"/>
                <a:cs typeface="Arial Unicode MS" panose="020B0604020202020204" pitchFamily="34" charset="-122"/>
              </a:rPr>
              <a:t>&lt;/</a:t>
            </a:r>
            <a:r>
              <a:rPr lang="en-US" altLang="zh-CN" sz="1400">
                <a:solidFill>
                  <a:srgbClr val="3F7F7F"/>
                </a:solidFill>
                <a:highlight>
                  <a:srgbClr val="D4D4D4"/>
                </a:highlight>
                <a:latin typeface="Arial Unicode MS" panose="020B0604020202020204" pitchFamily="34" charset="-122"/>
                <a:ea typeface="Arial Unicode MS" panose="020B0604020202020204" pitchFamily="34" charset="-122"/>
                <a:cs typeface="Arial Unicode MS" panose="020B0604020202020204" pitchFamily="34" charset="-122"/>
              </a:rPr>
              <a:t>generatorConfiguration</a:t>
            </a:r>
            <a:r>
              <a:rPr lang="en-US" altLang="zh-CN" sz="1400">
                <a:solidFill>
                  <a:srgbClr val="008080"/>
                </a:solidFill>
                <a:highlight>
                  <a:srgbClr val="D4D4D4"/>
                </a:highlight>
                <a:latin typeface="Arial Unicode MS" panose="020B0604020202020204" pitchFamily="34" charset="-122"/>
                <a:ea typeface="Arial Unicode MS" panose="020B0604020202020204" pitchFamily="34" charset="-122"/>
                <a:cs typeface="Arial Unicode MS" panose="020B0604020202020204" pitchFamily="34" charset="-122"/>
              </a:rPr>
              <a:t>&gt;</a:t>
            </a:r>
            <a:endParaRPr lang="zh-CN" altLang="en-US" sz="14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文本框 4"/>
          <p:cNvSpPr txBox="1"/>
          <p:nvPr/>
        </p:nvSpPr>
        <p:spPr>
          <a:xfrm>
            <a:off x="3275856" y="692696"/>
            <a:ext cx="3312368" cy="584775"/>
          </a:xfrm>
          <a:prstGeom prst="rect">
            <a:avLst/>
          </a:prstGeom>
          <a:noFill/>
        </p:spPr>
        <p:txBody>
          <a:bodyPr wrap="square" rtlCol="0">
            <a:spAutoFit/>
          </a:bodyPr>
          <a:lstStyle/>
          <a:p>
            <a:r>
              <a:rPr lang="en-US" altLang="zh-CN" sz="3200">
                <a:latin typeface="Arial Unicode MS" panose="020B0604020202020204" pitchFamily="34" charset="-122"/>
                <a:ea typeface="Arial Unicode MS" panose="020B0604020202020204" pitchFamily="34" charset="-122"/>
                <a:cs typeface="Arial Unicode MS" panose="020B0604020202020204" pitchFamily="34" charset="-122"/>
              </a:rPr>
              <a:t>MBG</a:t>
            </a:r>
            <a:r>
              <a:rPr lang="zh-CN" altLang="en-US" sz="3200">
                <a:latin typeface="Arial Unicode MS" panose="020B0604020202020204" pitchFamily="34" charset="-122"/>
                <a:ea typeface="Arial Unicode MS" panose="020B0604020202020204" pitchFamily="34" charset="-122"/>
                <a:cs typeface="Arial Unicode MS" panose="020B0604020202020204" pitchFamily="34" charset="-122"/>
              </a:rPr>
              <a:t>配置文件</a:t>
            </a:r>
          </a:p>
        </p:txBody>
      </p:sp>
    </p:spTree>
    <p:extLst>
      <p:ext uri="{BB962C8B-B14F-4D97-AF65-F5344CB8AC3E}">
        <p14:creationId xmlns:p14="http://schemas.microsoft.com/office/powerpoint/2010/main" val="4686923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75856" y="692696"/>
            <a:ext cx="3312368" cy="584775"/>
          </a:xfrm>
          <a:prstGeom prst="rect">
            <a:avLst/>
          </a:prstGeom>
          <a:noFill/>
        </p:spPr>
        <p:txBody>
          <a:bodyPr wrap="square" rtlCol="0">
            <a:spAutoFit/>
          </a:bodyPr>
          <a:lstStyle/>
          <a:p>
            <a:r>
              <a:rPr lang="zh-CN" altLang="en-US" sz="3200">
                <a:latin typeface="Arial Unicode MS" panose="020B0604020202020204" pitchFamily="34" charset="-122"/>
                <a:ea typeface="Arial Unicode MS" panose="020B0604020202020204" pitchFamily="34" charset="-122"/>
                <a:cs typeface="Arial Unicode MS" panose="020B0604020202020204" pitchFamily="34" charset="-122"/>
              </a:rPr>
              <a:t>生成器代码</a:t>
            </a:r>
          </a:p>
        </p:txBody>
      </p:sp>
      <p:sp>
        <p:nvSpPr>
          <p:cNvPr id="5" name="矩形 4"/>
          <p:cNvSpPr/>
          <p:nvPr/>
        </p:nvSpPr>
        <p:spPr>
          <a:xfrm>
            <a:off x="179512" y="1628800"/>
            <a:ext cx="9505056" cy="3139321"/>
          </a:xfrm>
          <a:prstGeom prst="rect">
            <a:avLst/>
          </a:prstGeom>
        </p:spPr>
        <p:txBody>
          <a:bodyPr wrap="square">
            <a:spAutoFit/>
          </a:bodyPr>
          <a:lstStyle/>
          <a:p>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public</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static</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void</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main(String[] args) </a:t>
            </a:r>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throws</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Exception {</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List&lt;String&gt; warnings = </a:t>
            </a:r>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new</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ArrayList&lt;String&gt;();</a:t>
            </a:r>
          </a:p>
          <a:p>
            <a:pPr lvl="1"/>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boolean</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overwrite = </a:t>
            </a:r>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true</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File configFile = </a:t>
            </a:r>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new</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File(</a:t>
            </a:r>
            <a:r>
              <a:rPr lang="en-US" altLang="zh-CN" b="1">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"mbg.xml"</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ConfigurationParser cp = </a:t>
            </a:r>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new</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ConfigurationParser(warnings);</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Configuration config = cp.parseConfiguration(configFile);</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DefaultShellCallback callback = </a:t>
            </a:r>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new</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DefaultShellCallback(overwrite);</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MyBatisGenerator myBatisGenerator = </a:t>
            </a:r>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new</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MyBatisGenerator(config,</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callback, warnings);</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myBatisGenerator.generate(</a:t>
            </a:r>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null</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p>
          <a:p>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7756203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3528" y="1052736"/>
            <a:ext cx="4320480" cy="646331"/>
          </a:xfrm>
          <a:prstGeom prst="rect">
            <a:avLst/>
          </a:prstGeom>
          <a:noFill/>
        </p:spPr>
        <p:txBody>
          <a:bodyPr wrap="square" rtlCol="0">
            <a:spAutoFit/>
          </a:bodyPr>
          <a:lstStyle/>
          <a:p>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测试查询：</a:t>
            </a:r>
            <a:endParaRPr lang="en-US" altLang="zh-CN">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	QBC</a:t>
            </a:r>
            <a:r>
              <a:rPr lang="zh-CN" altLang="en-US">
                <a:latin typeface="Arial Unicode MS" panose="020B0604020202020204" pitchFamily="34" charset="-122"/>
                <a:ea typeface="Arial Unicode MS" panose="020B0604020202020204" pitchFamily="34" charset="-122"/>
                <a:cs typeface="Arial Unicode MS" panose="020B0604020202020204" pitchFamily="34" charset="-122"/>
              </a:rPr>
              <a:t>风格的带条件查询</a:t>
            </a:r>
          </a:p>
        </p:txBody>
      </p:sp>
      <p:sp>
        <p:nvSpPr>
          <p:cNvPr id="6" name="矩形 5"/>
          <p:cNvSpPr/>
          <p:nvPr/>
        </p:nvSpPr>
        <p:spPr>
          <a:xfrm>
            <a:off x="377788" y="1844824"/>
            <a:ext cx="8532440" cy="4524315"/>
          </a:xfrm>
          <a:prstGeom prst="rect">
            <a:avLst/>
          </a:prstGeom>
        </p:spPr>
        <p:txBody>
          <a:bodyPr wrap="square">
            <a:spAutoFit/>
          </a:bodyPr>
          <a:lstStyle/>
          <a:p>
            <a:r>
              <a:rPr lang="en-US" altLang="zh-CN">
                <a:solidFill>
                  <a:srgbClr val="646464"/>
                </a:solidFill>
                <a:latin typeface="Arial Unicode MS" panose="020B0604020202020204" pitchFamily="34" charset="-122"/>
                <a:ea typeface="Arial Unicode MS" panose="020B0604020202020204" pitchFamily="34" charset="-122"/>
                <a:cs typeface="Arial Unicode MS" panose="020B0604020202020204" pitchFamily="34" charset="-122"/>
              </a:rPr>
              <a:t>@Test</a:t>
            </a:r>
          </a:p>
          <a:p>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public</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void</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test01(){</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SqlSession openSession = </a:t>
            </a:r>
            <a:r>
              <a:rPr lang="en-US" altLang="zh-CN">
                <a:solidFill>
                  <a:srgbClr val="0000C0"/>
                </a:solidFill>
                <a:latin typeface="Arial Unicode MS" panose="020B0604020202020204" pitchFamily="34" charset="-122"/>
                <a:ea typeface="Arial Unicode MS" panose="020B0604020202020204" pitchFamily="34" charset="-122"/>
                <a:cs typeface="Arial Unicode MS" panose="020B0604020202020204" pitchFamily="34" charset="-122"/>
              </a:rPr>
              <a:t>build</a:t>
            </a:r>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.openSession();</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DeptMapper mapper = openSession.getMapper(DeptMapper.</a:t>
            </a:r>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class</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DeptExample example = </a:t>
            </a:r>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new</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DeptExample();</a:t>
            </a:r>
          </a:p>
          <a:p>
            <a:pPr lvl="1"/>
            <a:r>
              <a:rPr lang="en-US" altLang="zh-CN">
                <a:solidFill>
                  <a:srgbClr val="3F7F5F"/>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a:solidFill>
                  <a:srgbClr val="3F7F5F"/>
                </a:solidFill>
                <a:latin typeface="Arial Unicode MS" panose="020B0604020202020204" pitchFamily="34" charset="-122"/>
                <a:ea typeface="Arial Unicode MS" panose="020B0604020202020204" pitchFamily="34" charset="-122"/>
                <a:cs typeface="Arial Unicode MS" panose="020B0604020202020204" pitchFamily="34" charset="-122"/>
              </a:rPr>
              <a:t>所有的条件都在</a:t>
            </a:r>
            <a:r>
              <a:rPr lang="en-US" altLang="zh-CN">
                <a:solidFill>
                  <a:srgbClr val="3F7F5F"/>
                </a:solidFill>
                <a:latin typeface="Arial Unicode MS" panose="020B0604020202020204" pitchFamily="34" charset="-122"/>
                <a:ea typeface="Arial Unicode MS" panose="020B0604020202020204" pitchFamily="34" charset="-122"/>
                <a:cs typeface="Arial Unicode MS" panose="020B0604020202020204" pitchFamily="34" charset="-122"/>
              </a:rPr>
              <a:t>example</a:t>
            </a:r>
            <a:r>
              <a:rPr lang="zh-CN" altLang="en-US">
                <a:solidFill>
                  <a:srgbClr val="3F7F5F"/>
                </a:solidFill>
                <a:latin typeface="Arial Unicode MS" panose="020B0604020202020204" pitchFamily="34" charset="-122"/>
                <a:ea typeface="Arial Unicode MS" panose="020B0604020202020204" pitchFamily="34" charset="-122"/>
                <a:cs typeface="Arial Unicode MS" panose="020B0604020202020204" pitchFamily="34" charset="-122"/>
              </a:rPr>
              <a:t>中封装</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Criteria criteria = example.createCriteria();</a:t>
            </a:r>
          </a:p>
          <a:p>
            <a:pPr lvl="1"/>
            <a:r>
              <a:rPr lang="en-US" altLang="zh-CN">
                <a:solidFill>
                  <a:srgbClr val="3F7F5F"/>
                </a:solidFill>
                <a:latin typeface="Arial Unicode MS" panose="020B0604020202020204" pitchFamily="34" charset="-122"/>
                <a:ea typeface="Arial Unicode MS" panose="020B0604020202020204" pitchFamily="34" charset="-122"/>
                <a:cs typeface="Arial Unicode MS" panose="020B0604020202020204" pitchFamily="34" charset="-122"/>
              </a:rPr>
              <a:t>//select id, deptName, locAdd from tbl_dept WHERE </a:t>
            </a:r>
          </a:p>
          <a:p>
            <a:pPr lvl="1"/>
            <a:r>
              <a:rPr lang="en-US" altLang="zh-CN">
                <a:solidFill>
                  <a:srgbClr val="3F7F5F"/>
                </a:solidFill>
                <a:latin typeface="Arial Unicode MS" panose="020B0604020202020204" pitchFamily="34" charset="-122"/>
                <a:ea typeface="Arial Unicode MS" panose="020B0604020202020204" pitchFamily="34" charset="-122"/>
                <a:cs typeface="Arial Unicode MS" panose="020B0604020202020204" pitchFamily="34" charset="-122"/>
              </a:rPr>
              <a:t>//( deptName like ? and id &gt; ? ) </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criteria.andDeptnameLike(</a:t>
            </a:r>
            <a:r>
              <a:rPr lang="en-US" altLang="zh-CN">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部</a:t>
            </a:r>
            <a:r>
              <a:rPr lang="en-US" altLang="zh-CN">
                <a:solidFill>
                  <a:srgbClr val="2A00FF"/>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criteria.andIdGreaterThan(2);</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List&lt;Dept&gt; list = mapper.selectByExample(example);</a:t>
            </a:r>
          </a:p>
          <a:p>
            <a:pPr lvl="1"/>
            <a:r>
              <a:rPr lang="en-US" altLang="zh-CN" b="1">
                <a:solidFill>
                  <a:srgbClr val="7F0055"/>
                </a:solidFill>
                <a:latin typeface="Arial Unicode MS" panose="020B0604020202020204" pitchFamily="34" charset="-122"/>
                <a:ea typeface="Arial Unicode MS" panose="020B0604020202020204" pitchFamily="34" charset="-122"/>
                <a:cs typeface="Arial Unicode MS" panose="020B0604020202020204" pitchFamily="34" charset="-122"/>
              </a:rPr>
              <a:t>for</a:t>
            </a:r>
            <a:r>
              <a:rPr lang="en-US" altLang="zh-CN" b="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(Dept dept : list) {</a:t>
            </a:r>
          </a:p>
          <a:p>
            <a:pPr lvl="2"/>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System.</a:t>
            </a:r>
            <a:r>
              <a:rPr lang="en-US" altLang="zh-CN" i="1">
                <a:solidFill>
                  <a:srgbClr val="0000C0"/>
                </a:solidFill>
                <a:latin typeface="Arial Unicode MS" panose="020B0604020202020204" pitchFamily="34" charset="-122"/>
                <a:ea typeface="Arial Unicode MS" panose="020B0604020202020204" pitchFamily="34" charset="-122"/>
                <a:cs typeface="Arial Unicode MS" panose="020B0604020202020204" pitchFamily="34" charset="-122"/>
              </a:rPr>
              <a:t>out</a:t>
            </a:r>
            <a:r>
              <a:rPr lang="en-US" altLang="zh-CN" i="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.println(dept);</a:t>
            </a:r>
          </a:p>
          <a:p>
            <a:pPr lvl="1"/>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p>
          <a:p>
            <a:r>
              <a:rPr lang="en-US" altLang="zh-CN">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5068689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t>1</a:t>
            </a:r>
            <a:r>
              <a:rPr lang="zh-CN" altLang="en-US"/>
              <a:t>）、</a:t>
            </a:r>
            <a:r>
              <a:rPr lang="en-US" altLang="zh-CN"/>
              <a:t>PageHelper</a:t>
            </a:r>
            <a:r>
              <a:rPr lang="zh-CN" altLang="en-US"/>
              <a:t>插件进行分页</a:t>
            </a:r>
            <a:endParaRPr lang="en-US" altLang="zh-CN"/>
          </a:p>
          <a:p>
            <a:pPr marL="0" indent="0">
              <a:buNone/>
            </a:pPr>
            <a:endParaRPr lang="zh-CN" altLang="en-US"/>
          </a:p>
        </p:txBody>
      </p:sp>
      <p:sp>
        <p:nvSpPr>
          <p:cNvPr id="4" name="标题 3"/>
          <p:cNvSpPr txBox="1">
            <a:spLocks noGrp="1"/>
          </p:cNvSpPr>
          <p:nvPr>
            <p:ph type="title"/>
          </p:nvPr>
        </p:nvSpPr>
        <p:spPr>
          <a:xfrm>
            <a:off x="457200" y="993468"/>
            <a:ext cx="8229600"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sz="3200"/>
              <a:t>扩展：</a:t>
            </a:r>
            <a:r>
              <a:rPr lang="en-US" altLang="zh-CN" sz="3200"/>
              <a:t>MyBatis</a:t>
            </a:r>
            <a:r>
              <a:rPr lang="zh-CN" altLang="en-US" sz="3200"/>
              <a:t>实用场景</a:t>
            </a:r>
          </a:p>
        </p:txBody>
      </p:sp>
    </p:spTree>
    <p:extLst>
      <p:ext uri="{BB962C8B-B14F-4D97-AF65-F5344CB8AC3E}">
        <p14:creationId xmlns:p14="http://schemas.microsoft.com/office/powerpoint/2010/main" val="124069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11560" y="1412776"/>
            <a:ext cx="7610475" cy="3743325"/>
          </a:xfrm>
          <a:prstGeom prst="rect">
            <a:avLst/>
          </a:prstGeom>
        </p:spPr>
      </p:pic>
    </p:spTree>
    <p:extLst>
      <p:ext uri="{BB962C8B-B14F-4D97-AF65-F5344CB8AC3E}">
        <p14:creationId xmlns:p14="http://schemas.microsoft.com/office/powerpoint/2010/main" val="29217728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PageHelper</a:t>
            </a:r>
            <a:r>
              <a:rPr lang="zh-CN" altLang="en-US"/>
              <a:t>插件进行分页</a:t>
            </a:r>
          </a:p>
        </p:txBody>
      </p:sp>
      <p:sp>
        <p:nvSpPr>
          <p:cNvPr id="3" name="内容占位符 2"/>
          <p:cNvSpPr>
            <a:spLocks noGrp="1"/>
          </p:cNvSpPr>
          <p:nvPr>
            <p:ph idx="1"/>
          </p:nvPr>
        </p:nvSpPr>
        <p:spPr/>
        <p:txBody>
          <a:bodyPr/>
          <a:lstStyle/>
          <a:p>
            <a:r>
              <a:rPr lang="en-US" altLang="zh-CN"/>
              <a:t>PageHelper</a:t>
            </a:r>
            <a:r>
              <a:rPr lang="zh-CN" altLang="en-US"/>
              <a:t>是</a:t>
            </a:r>
            <a:r>
              <a:rPr lang="en-US" altLang="zh-CN"/>
              <a:t>MyBatis</a:t>
            </a:r>
            <a:r>
              <a:rPr lang="zh-CN" altLang="en-US"/>
              <a:t>中非常方便的第三方分页插件。</a:t>
            </a:r>
            <a:endParaRPr lang="en-US" altLang="zh-CN"/>
          </a:p>
          <a:p>
            <a:r>
              <a:rPr lang="zh-CN" altLang="en-US"/>
              <a:t>官方文档：</a:t>
            </a:r>
            <a:endParaRPr lang="en-US" altLang="zh-CN"/>
          </a:p>
          <a:p>
            <a:pPr marL="457200" lvl="1" indent="0">
              <a:buNone/>
            </a:pPr>
            <a:r>
              <a:rPr lang="zh-CN" altLang="en-US">
                <a:hlinkClick r:id="rId2"/>
              </a:rPr>
              <a:t>https://github.com/pagehelper/Mybatis-PageHelper/blob/master/README_zh.md</a:t>
            </a:r>
            <a:endParaRPr lang="en-US" altLang="zh-CN"/>
          </a:p>
          <a:p>
            <a:r>
              <a:rPr lang="zh-CN" altLang="en-US"/>
              <a:t>我们可以对照官方文档的说明，快速的使用插件</a:t>
            </a:r>
          </a:p>
          <a:p>
            <a:endParaRPr lang="zh-CN" altLang="en-US"/>
          </a:p>
          <a:p>
            <a:endParaRPr lang="en-US" altLang="zh-CN"/>
          </a:p>
          <a:p>
            <a:endParaRPr lang="zh-CN" altLang="en-US"/>
          </a:p>
          <a:p>
            <a:endParaRPr lang="zh-CN" altLang="en-US"/>
          </a:p>
        </p:txBody>
      </p:sp>
    </p:spTree>
    <p:extLst>
      <p:ext uri="{BB962C8B-B14F-4D97-AF65-F5344CB8AC3E}">
        <p14:creationId xmlns:p14="http://schemas.microsoft.com/office/powerpoint/2010/main" val="20817794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使用步骤</a:t>
            </a:r>
          </a:p>
        </p:txBody>
      </p:sp>
      <p:sp>
        <p:nvSpPr>
          <p:cNvPr id="3" name="内容占位符 2"/>
          <p:cNvSpPr>
            <a:spLocks noGrp="1"/>
          </p:cNvSpPr>
          <p:nvPr>
            <p:ph idx="1"/>
          </p:nvPr>
        </p:nvSpPr>
        <p:spPr/>
        <p:txBody>
          <a:bodyPr>
            <a:normAutofit fontScale="92500" lnSpcReduction="10000"/>
          </a:bodyPr>
          <a:lstStyle/>
          <a:p>
            <a:r>
              <a:rPr lang="en-US" altLang="zh-CN"/>
              <a:t>1</a:t>
            </a:r>
            <a:r>
              <a:rPr lang="zh-CN" altLang="en-US"/>
              <a:t>、导入相关包</a:t>
            </a:r>
            <a:r>
              <a:rPr lang="en-US" altLang="zh-CN">
                <a:hlinkClick r:id="rId2"/>
              </a:rPr>
              <a:t>pagehelper-x.x.x.jar</a:t>
            </a:r>
            <a:r>
              <a:rPr lang="en-US" altLang="zh-CN"/>
              <a:t> </a:t>
            </a:r>
            <a:r>
              <a:rPr lang="zh-CN" altLang="en-US"/>
              <a:t>和 </a:t>
            </a:r>
            <a:r>
              <a:rPr lang="en-US" altLang="zh-CN">
                <a:hlinkClick r:id="rId3"/>
              </a:rPr>
              <a:t>jsqlparser-0.9.5.jar</a:t>
            </a:r>
            <a:r>
              <a:rPr lang="zh-CN" altLang="en-US"/>
              <a:t>。</a:t>
            </a:r>
            <a:endParaRPr lang="en-US" altLang="zh-CN"/>
          </a:p>
          <a:p>
            <a:r>
              <a:rPr lang="en-US" altLang="zh-CN"/>
              <a:t>2</a:t>
            </a:r>
            <a:r>
              <a:rPr lang="zh-CN" altLang="en-US"/>
              <a:t>、在</a:t>
            </a:r>
            <a:r>
              <a:rPr lang="en-US" altLang="zh-CN"/>
              <a:t>MyBatis</a:t>
            </a:r>
            <a:r>
              <a:rPr lang="zh-CN" altLang="en-US"/>
              <a:t>全局配置文件中配置分页插件。</a:t>
            </a:r>
            <a:endParaRPr lang="en-US" altLang="zh-CN"/>
          </a:p>
          <a:p>
            <a:endParaRPr lang="en-US" altLang="zh-CN"/>
          </a:p>
          <a:p>
            <a:endParaRPr lang="en-US" altLang="zh-CN"/>
          </a:p>
          <a:p>
            <a:endParaRPr lang="en-US" altLang="zh-CN"/>
          </a:p>
          <a:p>
            <a:endParaRPr lang="en-US" altLang="zh-CN"/>
          </a:p>
          <a:p>
            <a:endParaRPr lang="zh-CN" altLang="en-US"/>
          </a:p>
          <a:p>
            <a:r>
              <a:rPr lang="en-US" altLang="zh-CN"/>
              <a:t>3</a:t>
            </a:r>
            <a:r>
              <a:rPr lang="zh-CN" altLang="en-US"/>
              <a:t>、使用</a:t>
            </a:r>
            <a:r>
              <a:rPr lang="en-US" altLang="zh-CN"/>
              <a:t>PageHelper</a:t>
            </a:r>
            <a:r>
              <a:rPr lang="zh-CN" altLang="en-US"/>
              <a:t>提供的方法进行分页</a:t>
            </a:r>
          </a:p>
          <a:p>
            <a:r>
              <a:rPr lang="en-US" altLang="zh-CN"/>
              <a:t>4</a:t>
            </a:r>
            <a:r>
              <a:rPr lang="zh-CN" altLang="en-US"/>
              <a:t>、可以使用更强大的</a:t>
            </a:r>
            <a:r>
              <a:rPr lang="en-US" altLang="zh-CN"/>
              <a:t>PageInfo</a:t>
            </a:r>
            <a:r>
              <a:rPr lang="zh-CN" altLang="en-US"/>
              <a:t>封装返回结果</a:t>
            </a:r>
            <a:endParaRPr lang="en-US" altLang="zh-CN"/>
          </a:p>
        </p:txBody>
      </p:sp>
      <p:pic>
        <p:nvPicPr>
          <p:cNvPr id="4" name="图片 3"/>
          <p:cNvPicPr>
            <a:picLocks noChangeAspect="1"/>
          </p:cNvPicPr>
          <p:nvPr/>
        </p:nvPicPr>
        <p:blipFill>
          <a:blip r:embed="rId4"/>
          <a:stretch>
            <a:fillRect/>
          </a:stretch>
        </p:blipFill>
        <p:spPr>
          <a:xfrm>
            <a:off x="1259632" y="3212976"/>
            <a:ext cx="5981700" cy="1695450"/>
          </a:xfrm>
          <a:prstGeom prst="rect">
            <a:avLst/>
          </a:prstGeom>
        </p:spPr>
      </p:pic>
    </p:spTree>
    <p:extLst>
      <p:ext uri="{BB962C8B-B14F-4D97-AF65-F5344CB8AC3E}">
        <p14:creationId xmlns:p14="http://schemas.microsoft.com/office/powerpoint/2010/main" val="41056638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t>HelloWorld</a:t>
            </a:r>
            <a:r>
              <a:rPr lang="zh-CN" altLang="en-US"/>
              <a:t>简单版</a:t>
            </a:r>
            <a:endParaRPr lang="en-US" altLang="zh-CN"/>
          </a:p>
          <a:p>
            <a:pPr lvl="1"/>
            <a:r>
              <a:rPr lang="zh-CN" altLang="en-US"/>
              <a:t>创建一张测试表</a:t>
            </a:r>
            <a:endParaRPr lang="en-US" altLang="zh-CN"/>
          </a:p>
          <a:p>
            <a:pPr lvl="1"/>
            <a:r>
              <a:rPr lang="zh-CN" altLang="en-US"/>
              <a:t>创建对应的</a:t>
            </a:r>
            <a:r>
              <a:rPr lang="en-US" altLang="zh-CN"/>
              <a:t>javaBean</a:t>
            </a:r>
          </a:p>
          <a:p>
            <a:pPr lvl="1"/>
            <a:r>
              <a:rPr lang="zh-CN" altLang="en-US"/>
              <a:t>创建</a:t>
            </a:r>
            <a:r>
              <a:rPr lang="en-US" altLang="zh-CN"/>
              <a:t>mybatis</a:t>
            </a:r>
            <a:r>
              <a:rPr lang="zh-CN" altLang="en-US"/>
              <a:t>配置文件，</a:t>
            </a:r>
            <a:r>
              <a:rPr lang="en-US" altLang="zh-CN"/>
              <a:t>sql</a:t>
            </a:r>
            <a:r>
              <a:rPr lang="zh-CN" altLang="en-US"/>
              <a:t>映射文件</a:t>
            </a:r>
            <a:endParaRPr lang="en-US" altLang="zh-CN"/>
          </a:p>
          <a:p>
            <a:pPr lvl="1"/>
            <a:r>
              <a:rPr lang="zh-CN" altLang="en-US"/>
              <a:t>测试</a:t>
            </a:r>
            <a:endParaRPr lang="en-US" altLang="zh-CN"/>
          </a:p>
          <a:p>
            <a:pPr lvl="1"/>
            <a:endParaRPr lang="zh-CN" altLang="en-US"/>
          </a:p>
        </p:txBody>
      </p:sp>
      <p:sp>
        <p:nvSpPr>
          <p:cNvPr id="4" name="标题 3"/>
          <p:cNvSpPr txBox="1">
            <a:spLocks noGrp="1"/>
          </p:cNvSpPr>
          <p:nvPr>
            <p:ph type="title"/>
          </p:nvPr>
        </p:nvSpPr>
        <p:spPr>
          <a:xfrm>
            <a:off x="457200" y="993468"/>
            <a:ext cx="8229600" cy="584775"/>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CN" altLang="en-US" sz="3200"/>
              <a:t>二、</a:t>
            </a:r>
            <a:r>
              <a:rPr lang="en-US" altLang="zh-CN" sz="3200"/>
              <a:t>MyBatis-HelloWorld</a:t>
            </a:r>
            <a:endParaRPr lang="zh-CN" altLang="en-US" sz="3200"/>
          </a:p>
        </p:txBody>
      </p:sp>
    </p:spTree>
    <p:extLst>
      <p:ext uri="{BB962C8B-B14F-4D97-AF65-F5344CB8AC3E}">
        <p14:creationId xmlns:p14="http://schemas.microsoft.com/office/powerpoint/2010/main" val="6310084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54606</TotalTime>
  <Words>5524</Words>
  <Application>Microsoft Office PowerPoint</Application>
  <PresentationFormat>全屏显示(4:3)</PresentationFormat>
  <Paragraphs>659</Paragraphs>
  <Slides>82</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82</vt:i4>
      </vt:variant>
    </vt:vector>
  </HeadingPairs>
  <TitlesOfParts>
    <vt:vector size="88" baseType="lpstr">
      <vt:lpstr>Arial Unicode MS</vt:lpstr>
      <vt:lpstr>Roboto Slab</vt:lpstr>
      <vt:lpstr>微软雅黑</vt:lpstr>
      <vt:lpstr>Arial</vt:lpstr>
      <vt:lpstr>Calibri</vt:lpstr>
      <vt:lpstr>Office 主题</vt:lpstr>
      <vt:lpstr>PowerPoint 演示文稿</vt:lpstr>
      <vt:lpstr>内容概要</vt:lpstr>
      <vt:lpstr>一、MyBatis简介</vt:lpstr>
      <vt:lpstr>MyBatis历史</vt:lpstr>
      <vt:lpstr>为什么要使用MyBatis？</vt:lpstr>
      <vt:lpstr>去哪里找MyBatis？</vt:lpstr>
      <vt:lpstr>PowerPoint 演示文稿</vt:lpstr>
      <vt:lpstr>PowerPoint 演示文稿</vt:lpstr>
      <vt:lpstr>二、MyBatis-HelloWorld</vt:lpstr>
      <vt:lpstr>MyBatis操作数据库</vt:lpstr>
      <vt:lpstr>测试</vt:lpstr>
      <vt:lpstr>使用SqlSession根据方法id进行操作</vt:lpstr>
      <vt:lpstr>HelloWorld-接口式编程</vt:lpstr>
      <vt:lpstr>使用SqlSession获取映射器进行操作</vt:lpstr>
      <vt:lpstr>SqlSession</vt:lpstr>
      <vt:lpstr>三、MyBatis-全局配置文件</vt:lpstr>
      <vt:lpstr>在Eclipse中引入XML的dtd约束文件，方便编写XML的时候有提示</vt:lpstr>
      <vt:lpstr>properties属性</vt:lpstr>
      <vt:lpstr>settings设置</vt:lpstr>
      <vt:lpstr>typeAliases别名处理器</vt:lpstr>
      <vt:lpstr>PowerPoint 演示文稿</vt:lpstr>
      <vt:lpstr>typeHandlers类型处理器</vt:lpstr>
      <vt:lpstr>日期类型的处理</vt:lpstr>
      <vt:lpstr>PowerPoint 演示文稿</vt:lpstr>
      <vt:lpstr>自定义类型处理器</vt:lpstr>
      <vt:lpstr>PowerPoint 演示文稿</vt:lpstr>
      <vt:lpstr>PowerPoint 演示文稿</vt:lpstr>
      <vt:lpstr>environment-指定具体环境</vt:lpstr>
      <vt:lpstr>transactionManager</vt:lpstr>
      <vt:lpstr>dataSource</vt:lpstr>
      <vt:lpstr>PowerPoint 演示文稿</vt:lpstr>
      <vt:lpstr>PowerPoint 演示文稿</vt:lpstr>
      <vt:lpstr>PowerPoint 演示文稿</vt:lpstr>
      <vt:lpstr>四、MyBatis-映射文件</vt:lpstr>
      <vt:lpstr>PowerPoint 演示文稿</vt:lpstr>
      <vt:lpstr>主键生成方式</vt:lpstr>
      <vt:lpstr>主键生成方式</vt:lpstr>
      <vt:lpstr>selectKey </vt:lpstr>
      <vt:lpstr>参数（Parameters）传递</vt:lpstr>
      <vt:lpstr>参数处理</vt:lpstr>
      <vt:lpstr>参数处理</vt:lpstr>
      <vt:lpstr>PowerPoint 演示文稿</vt:lpstr>
      <vt:lpstr>PowerPoint 演示文稿</vt:lpstr>
      <vt:lpstr>自动映射</vt:lpstr>
      <vt:lpstr>resultMap</vt:lpstr>
      <vt:lpstr>id &amp; result</vt:lpstr>
      <vt:lpstr>association</vt:lpstr>
      <vt:lpstr>association-嵌套结果集</vt:lpstr>
      <vt:lpstr>association-分段查询</vt:lpstr>
      <vt:lpstr>association-分段查询&amp;延迟加载</vt:lpstr>
      <vt:lpstr>Collection-集合类型&amp;嵌套结果集</vt:lpstr>
      <vt:lpstr>Collection-分步查询&amp;延迟加载</vt:lpstr>
      <vt:lpstr>扩展-多列值封装map传递</vt:lpstr>
      <vt:lpstr>五、MyBatis-动态SQL</vt:lpstr>
      <vt:lpstr>if</vt:lpstr>
      <vt:lpstr>choose (when, otherwise)，选择一个when满足条件时执行</vt:lpstr>
      <vt:lpstr>trim (where, set)</vt:lpstr>
      <vt:lpstr>PowerPoint 演示文稿</vt:lpstr>
      <vt:lpstr>PowerPoint 演示文稿</vt:lpstr>
      <vt:lpstr>foreach</vt:lpstr>
      <vt:lpstr>bind</vt:lpstr>
      <vt:lpstr>Multi-db vendor support</vt:lpstr>
      <vt:lpstr>PowerPoint 演示文稿</vt:lpstr>
      <vt:lpstr>六、MyBatis-缓存机制</vt:lpstr>
      <vt:lpstr>一级缓存</vt:lpstr>
      <vt:lpstr>一级缓存演示&amp;失效情况</vt:lpstr>
      <vt:lpstr>二级缓存</vt:lpstr>
      <vt:lpstr>缓存相关属性</vt:lpstr>
      <vt:lpstr>缓存有关设置</vt:lpstr>
      <vt:lpstr>第三方缓存整合</vt:lpstr>
      <vt:lpstr>PowerPoint 演示文稿</vt:lpstr>
      <vt:lpstr>七、MyBatis-Spring整合</vt:lpstr>
      <vt:lpstr>整合关键配置</vt:lpstr>
      <vt:lpstr>八、MyBatis-逆向工程</vt:lpstr>
      <vt:lpstr>MBG使用</vt:lpstr>
      <vt:lpstr>PowerPoint 演示文稿</vt:lpstr>
      <vt:lpstr>PowerPoint 演示文稿</vt:lpstr>
      <vt:lpstr>PowerPoint 演示文稿</vt:lpstr>
      <vt:lpstr>扩展：MyBatis实用场景</vt:lpstr>
      <vt:lpstr>PageHelper插件进行分页</vt:lpstr>
      <vt:lpstr>使用步骤</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Mr WXX</cp:lastModifiedBy>
  <cp:revision>4220</cp:revision>
  <dcterms:created xsi:type="dcterms:W3CDTF">2013-03-04T07:19:04Z</dcterms:created>
  <dcterms:modified xsi:type="dcterms:W3CDTF">2021-04-14T13:23:02Z</dcterms:modified>
</cp:coreProperties>
</file>