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5" r:id="rId4"/>
    <p:sldId id="258" r:id="rId5"/>
    <p:sldId id="264" r:id="rId6"/>
    <p:sldId id="260" r:id="rId7"/>
    <p:sldId id="270" r:id="rId8"/>
    <p:sldId id="262" r:id="rId9"/>
    <p:sldId id="267" r:id="rId10"/>
    <p:sldId id="269" r:id="rId11"/>
    <p:sldId id="266" r:id="rId12"/>
    <p:sldId id="263"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0" autoAdjust="0"/>
    <p:restoredTop sz="78743" autoAdjust="0"/>
  </p:normalViewPr>
  <p:slideViewPr>
    <p:cSldViewPr snapToGrid="0">
      <p:cViewPr varScale="1">
        <p:scale>
          <a:sx n="128" d="100"/>
          <a:sy n="128" d="100"/>
        </p:scale>
        <p:origin x="158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982B5D-BD38-4F9B-93AA-047797C26A98}" type="datetimeFigureOut">
              <a:rPr lang="de-DE" smtClean="0"/>
              <a:t>24.07.2023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759D76-D357-4FF5-9EA8-F5ADA476D8F4}" type="slidenum">
              <a:rPr lang="de-DE" smtClean="0"/>
              <a:t>‹Nr.›</a:t>
            </a:fld>
            <a:endParaRPr lang="de-DE"/>
          </a:p>
        </p:txBody>
      </p:sp>
    </p:spTree>
    <p:extLst>
      <p:ext uri="{BB962C8B-B14F-4D97-AF65-F5344CB8AC3E}">
        <p14:creationId xmlns:p14="http://schemas.microsoft.com/office/powerpoint/2010/main" val="3365549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Der Grund, warum die </a:t>
            </a:r>
            <a:r>
              <a:rPr lang="de-DE" dirty="0" err="1"/>
              <a:t>Prozessrauschkovarianzmatrix</a:t>
            </a:r>
            <a:r>
              <a:rPr lang="de-DE" dirty="0"/>
              <a:t> Q wird mit einem kleinen Wert initialisiert da angenommen wird, dass der Prozess zunächst relativ genau bekannt ist und wenig Unsicherheit aufweist. In diesem Fall wird davon ausgegangen, dass die vorhergesagten Zustandsänderungen genau sind und kaum Rauschen aufweisen.</a:t>
            </a:r>
          </a:p>
        </p:txBody>
      </p:sp>
      <p:sp>
        <p:nvSpPr>
          <p:cNvPr id="4" name="Foliennummernplatzhalter 3"/>
          <p:cNvSpPr>
            <a:spLocks noGrp="1"/>
          </p:cNvSpPr>
          <p:nvPr>
            <p:ph type="sldNum" sz="quarter" idx="5"/>
          </p:nvPr>
        </p:nvSpPr>
        <p:spPr/>
        <p:txBody>
          <a:bodyPr/>
          <a:lstStyle/>
          <a:p>
            <a:fld id="{A2759D76-D357-4FF5-9EA8-F5ADA476D8F4}" type="slidenum">
              <a:rPr lang="de-DE" smtClean="0"/>
              <a:t>6</a:t>
            </a:fld>
            <a:endParaRPr lang="de-DE"/>
          </a:p>
        </p:txBody>
      </p:sp>
    </p:spTree>
    <p:extLst>
      <p:ext uri="{BB962C8B-B14F-4D97-AF65-F5344CB8AC3E}">
        <p14:creationId xmlns:p14="http://schemas.microsoft.com/office/powerpoint/2010/main" val="1132085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Der Grund, warum die </a:t>
            </a:r>
            <a:r>
              <a:rPr lang="de-DE" dirty="0" err="1"/>
              <a:t>Prozessrauschkovarianzmatrix</a:t>
            </a:r>
            <a:r>
              <a:rPr lang="de-DE" dirty="0"/>
              <a:t> Q wird mit einem kleinen Wert initialisiert da angenommen wird, dass der Prozess zunächst relativ genau bekannt ist und wenig Unsicherheit aufweist. In diesem Fall wird davon ausgegangen, dass die vorhergesagten Zustandsänderungen genau sind und kaum Rauschen aufweisen.</a:t>
            </a:r>
          </a:p>
        </p:txBody>
      </p:sp>
      <p:sp>
        <p:nvSpPr>
          <p:cNvPr id="4" name="Foliennummernplatzhalter 3"/>
          <p:cNvSpPr>
            <a:spLocks noGrp="1"/>
          </p:cNvSpPr>
          <p:nvPr>
            <p:ph type="sldNum" sz="quarter" idx="5"/>
          </p:nvPr>
        </p:nvSpPr>
        <p:spPr/>
        <p:txBody>
          <a:bodyPr/>
          <a:lstStyle/>
          <a:p>
            <a:fld id="{A2759D76-D357-4FF5-9EA8-F5ADA476D8F4}" type="slidenum">
              <a:rPr lang="de-DE" smtClean="0"/>
              <a:t>7</a:t>
            </a:fld>
            <a:endParaRPr lang="de-DE"/>
          </a:p>
        </p:txBody>
      </p:sp>
    </p:spTree>
    <p:extLst>
      <p:ext uri="{BB962C8B-B14F-4D97-AF65-F5344CB8AC3E}">
        <p14:creationId xmlns:p14="http://schemas.microsoft.com/office/powerpoint/2010/main" val="229420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buFont typeface="+mj-lt"/>
              <a:buAutoNum type="arabicPeriod"/>
            </a:pPr>
            <a:r>
              <a:rPr lang="de-DE" dirty="0" err="1"/>
              <a:t>x_k_pred</a:t>
            </a:r>
            <a:r>
              <a:rPr lang="de-DE" dirty="0"/>
              <a:t>: Diese Zeile berechnet die Vorhersage für den nächsten Zustand (Position und Geschwindigkeit) des Systems zum Zeitpunkt k, bezeichnet als </a:t>
            </a:r>
            <a:r>
              <a:rPr lang="de-DE" dirty="0" err="1"/>
              <a:t>x_k_pred</a:t>
            </a:r>
            <a:r>
              <a:rPr lang="de-DE" dirty="0"/>
              <a:t>. Die Vorhersage basiert auf dem Zustandsübergangsmodell F und der vorherigen Zustandsschätzung </a:t>
            </a:r>
            <a:r>
              <a:rPr lang="de-DE" dirty="0" err="1"/>
              <a:t>x_k</a:t>
            </a:r>
            <a:r>
              <a:rPr lang="de-DE" dirty="0"/>
              <a:t>(:, k-1) zum Zeitpunkt k-1. Das Zustandsübergangsmodell beschreibt, wie sich der Zustand des Systems im Laufe der Zeit verändert, wobei in diesem Fall ein konstantes Geschwindigkeitsmodell angenommen wird.</a:t>
            </a:r>
          </a:p>
          <a:p>
            <a:pPr>
              <a:buFont typeface="+mj-lt"/>
              <a:buAutoNum type="arabicPeriod"/>
            </a:pPr>
            <a:endParaRPr lang="de-DE" dirty="0"/>
          </a:p>
          <a:p>
            <a:pPr>
              <a:buFont typeface="+mj-lt"/>
              <a:buAutoNum type="arabicPeriod"/>
            </a:pPr>
            <a:r>
              <a:rPr lang="de-DE" dirty="0" err="1"/>
              <a:t>P_pred</a:t>
            </a:r>
            <a:r>
              <a:rPr lang="de-DE" dirty="0"/>
              <a:t>: Diese Zeile berechnet die Vorhersage für die Kovarianzmatrix der Fehler zum nächsten Zeitpunkt k, bezeichnet als </a:t>
            </a:r>
            <a:r>
              <a:rPr lang="de-DE" dirty="0" err="1"/>
              <a:t>P_pred</a:t>
            </a:r>
            <a:r>
              <a:rPr lang="de-DE" dirty="0"/>
              <a:t>. Die Kovarianzmatrix der Fehler repräsentiert die Unsicherheit in der Zustandsschätzung. Auch sie wird mit Hilfe des Zustandsübergangsmodells F in die Zukunft projiziert. Die Gleichung </a:t>
            </a:r>
            <a:r>
              <a:rPr lang="de-DE" dirty="0" err="1"/>
              <a:t>P_pred</a:t>
            </a:r>
            <a:r>
              <a:rPr lang="de-DE" dirty="0"/>
              <a:t> = F * P * F' + Q kombiniert den Einfluss der </a:t>
            </a:r>
            <a:r>
              <a:rPr lang="de-DE" dirty="0" err="1"/>
              <a:t>Prozessrauschkovarianzmatrix</a:t>
            </a:r>
            <a:r>
              <a:rPr lang="de-DE" dirty="0"/>
              <a:t> Q mit dem Zustandsübergangsmodell F auf die vorhergesagte Kovarianz der Fehler.</a:t>
            </a:r>
          </a:p>
          <a:p>
            <a:pPr>
              <a:buFont typeface="+mj-lt"/>
              <a:buAutoNum type="arabicPeriod"/>
            </a:pPr>
            <a:endParaRPr lang="de-DE" dirty="0"/>
          </a:p>
          <a:p>
            <a:r>
              <a:rPr lang="de-DE" dirty="0"/>
              <a:t>Zusammengefasst verwendet der Kalman-Filter im Vorhersageschritt das Zustandsübergangsmodell F, um den nächsten Zustand des Systems zu schätzen, und die Kovarianzmatrix P, um die Unsicherheit in der Zustandsschätzung zum nächsten Zeitpunkt zu prognostizieren. Die Prozessrauschkovarianz Q berücksichtigt die Unsicherheit, die durch die Systemdynamik entsteht, die möglicherweise nicht vollständig vorhersehbar ist. Der Vorhersageschritt ist entscheidend, um eine fundierte Vermutung über den aktuellen Zustand des Systems zu treffen, bevor die tatsächlichen Messungen im Aktualisierungsschritt einbezogen werden.</a:t>
            </a:r>
          </a:p>
          <a:p>
            <a:endParaRPr lang="de-DE" dirty="0"/>
          </a:p>
        </p:txBody>
      </p:sp>
      <p:sp>
        <p:nvSpPr>
          <p:cNvPr id="4" name="Foliennummernplatzhalter 3"/>
          <p:cNvSpPr>
            <a:spLocks noGrp="1"/>
          </p:cNvSpPr>
          <p:nvPr>
            <p:ph type="sldNum" sz="quarter" idx="5"/>
          </p:nvPr>
        </p:nvSpPr>
        <p:spPr/>
        <p:txBody>
          <a:bodyPr/>
          <a:lstStyle/>
          <a:p>
            <a:fld id="{A2759D76-D357-4FF5-9EA8-F5ADA476D8F4}" type="slidenum">
              <a:rPr lang="de-DE" smtClean="0"/>
              <a:t>8</a:t>
            </a:fld>
            <a:endParaRPr lang="de-DE"/>
          </a:p>
        </p:txBody>
      </p:sp>
    </p:spTree>
    <p:extLst>
      <p:ext uri="{BB962C8B-B14F-4D97-AF65-F5344CB8AC3E}">
        <p14:creationId xmlns:p14="http://schemas.microsoft.com/office/powerpoint/2010/main" val="3461306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Der Kalman-Gewichtungsfaktor bestimmt, wie stark die vorhergesagte Zustandsschätzung </a:t>
            </a:r>
            <a:r>
              <a:rPr lang="de-DE" dirty="0" err="1"/>
              <a:t>x_k_pred</a:t>
            </a:r>
            <a:r>
              <a:rPr lang="de-DE" dirty="0"/>
              <a:t> durch die tatsächlichen Messungen korrigiert werden soll. Ein großer Wert für K bedeutet, dass die Messungen einen großen Einfluss auf die Aktualisierung haben, während ein kleiner Wert bedeutet, dass die Vorhersage stärker gewichtet wird.</a:t>
            </a:r>
          </a:p>
          <a:p>
            <a:r>
              <a:rPr lang="de-DE" dirty="0"/>
              <a:t>Insgesamt ermöglicht der Aktualisierungsschritt im Kalman-Filter, die Vorhersage des Zustands mit den tatsächlichen Messungen zu korrigieren und so eine optimale Schätzung des aktuellen Zustands des Systems zu erhalten. Die Wahl des Kalman-Gewichtungsfaktors K ist entscheidend, um die Genauigkeit und Stabilität des Filters zu gewährleisten.</a:t>
            </a:r>
          </a:p>
          <a:p>
            <a:endParaRPr lang="de-DE" dirty="0"/>
          </a:p>
          <a:p>
            <a:r>
              <a:rPr lang="de-DE" dirty="0" err="1"/>
              <a:t>Fehlerkovarianzmatrix</a:t>
            </a:r>
            <a:r>
              <a:rPr lang="de-DE" dirty="0"/>
              <a:t> </a:t>
            </a:r>
            <a:r>
              <a:rPr lang="de-DE" dirty="0" err="1"/>
              <a:t>P_pred</a:t>
            </a:r>
            <a:endParaRPr lang="de-DE" dirty="0"/>
          </a:p>
          <a:p>
            <a:r>
              <a:rPr lang="de-DE" dirty="0"/>
              <a:t>Beobachtungsmatrix H</a:t>
            </a:r>
          </a:p>
          <a:p>
            <a:r>
              <a:rPr lang="de-DE" dirty="0" err="1"/>
              <a:t>Messrauschkovarianzmatrix</a:t>
            </a:r>
            <a:r>
              <a:rPr lang="de-DE" dirty="0"/>
              <a:t> R </a:t>
            </a:r>
          </a:p>
        </p:txBody>
      </p:sp>
      <p:sp>
        <p:nvSpPr>
          <p:cNvPr id="4" name="Foliennummernplatzhalter 3"/>
          <p:cNvSpPr>
            <a:spLocks noGrp="1"/>
          </p:cNvSpPr>
          <p:nvPr>
            <p:ph type="sldNum" sz="quarter" idx="5"/>
          </p:nvPr>
        </p:nvSpPr>
        <p:spPr/>
        <p:txBody>
          <a:bodyPr/>
          <a:lstStyle/>
          <a:p>
            <a:fld id="{A2759D76-D357-4FF5-9EA8-F5ADA476D8F4}" type="slidenum">
              <a:rPr lang="de-DE" smtClean="0"/>
              <a:t>9</a:t>
            </a:fld>
            <a:endParaRPr lang="de-DE"/>
          </a:p>
        </p:txBody>
      </p:sp>
    </p:spTree>
    <p:extLst>
      <p:ext uri="{BB962C8B-B14F-4D97-AF65-F5344CB8AC3E}">
        <p14:creationId xmlns:p14="http://schemas.microsoft.com/office/powerpoint/2010/main" val="2373361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Der Kalman-Gewichtungsfaktor bestimmt, wie stark die vorhergesagte Zustandsschätzung </a:t>
            </a:r>
            <a:r>
              <a:rPr lang="de-DE" dirty="0" err="1"/>
              <a:t>x_k_pred</a:t>
            </a:r>
            <a:r>
              <a:rPr lang="de-DE" dirty="0"/>
              <a:t> durch die tatsächlichen Messungen korrigiert werden soll. Ein großer Wert für K bedeutet, dass die Messungen einen großen Einfluss auf die Aktualisierung haben, während ein kleiner Wert bedeutet, dass die Vorhersage stärker gewichtet wird.</a:t>
            </a:r>
          </a:p>
          <a:p>
            <a:r>
              <a:rPr lang="de-DE" dirty="0"/>
              <a:t>Insgesamt ermöglicht der Aktualisierungsschritt im Kalman-Filter, die Vorhersage des Zustands mit den tatsächlichen Messungen zu korrigieren und so eine optimale Schätzung des aktuellen Zustands des Systems zu erhalten. Die Wahl des Kalman-Gewichtungsfaktors K ist entscheidend, um die Genauigkeit und Stabilität des Filters zu gewährleisten.</a:t>
            </a:r>
          </a:p>
          <a:p>
            <a:endParaRPr lang="de-DE" dirty="0"/>
          </a:p>
          <a:p>
            <a:r>
              <a:rPr lang="de-DE" dirty="0" err="1"/>
              <a:t>Fehlerkovarianzmatrix</a:t>
            </a:r>
            <a:r>
              <a:rPr lang="de-DE" dirty="0"/>
              <a:t> </a:t>
            </a:r>
            <a:r>
              <a:rPr lang="de-DE" dirty="0" err="1"/>
              <a:t>P_pred</a:t>
            </a:r>
            <a:endParaRPr lang="de-DE" dirty="0"/>
          </a:p>
          <a:p>
            <a:r>
              <a:rPr lang="de-DE" dirty="0"/>
              <a:t>Beobachtungsmatrix H</a:t>
            </a:r>
          </a:p>
          <a:p>
            <a:r>
              <a:rPr lang="de-DE" dirty="0" err="1"/>
              <a:t>Messrauschkovarianzmatrix</a:t>
            </a:r>
            <a:r>
              <a:rPr lang="de-DE" dirty="0"/>
              <a:t> R </a:t>
            </a:r>
          </a:p>
        </p:txBody>
      </p:sp>
      <p:sp>
        <p:nvSpPr>
          <p:cNvPr id="4" name="Foliennummernplatzhalter 3"/>
          <p:cNvSpPr>
            <a:spLocks noGrp="1"/>
          </p:cNvSpPr>
          <p:nvPr>
            <p:ph type="sldNum" sz="quarter" idx="5"/>
          </p:nvPr>
        </p:nvSpPr>
        <p:spPr/>
        <p:txBody>
          <a:bodyPr/>
          <a:lstStyle/>
          <a:p>
            <a:fld id="{A2759D76-D357-4FF5-9EA8-F5ADA476D8F4}" type="slidenum">
              <a:rPr lang="de-DE" smtClean="0"/>
              <a:t>10</a:t>
            </a:fld>
            <a:endParaRPr lang="de-DE"/>
          </a:p>
        </p:txBody>
      </p:sp>
    </p:spTree>
    <p:extLst>
      <p:ext uri="{BB962C8B-B14F-4D97-AF65-F5344CB8AC3E}">
        <p14:creationId xmlns:p14="http://schemas.microsoft.com/office/powerpoint/2010/main" val="1382975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CF9587-6D7B-CA07-AD89-9B35554BE7B0}"/>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02D4AFD6-8051-C511-73FB-D9ED22546C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5B2EA1BA-F20F-7306-7D4C-86976B195108}"/>
              </a:ext>
            </a:extLst>
          </p:cNvPr>
          <p:cNvSpPr>
            <a:spLocks noGrp="1"/>
          </p:cNvSpPr>
          <p:nvPr>
            <p:ph type="dt" sz="half" idx="10"/>
          </p:nvPr>
        </p:nvSpPr>
        <p:spPr/>
        <p:txBody>
          <a:bodyPr/>
          <a:lstStyle/>
          <a:p>
            <a:fld id="{C5913E67-65F5-4E0A-823C-9D811146CE8C}" type="datetimeFigureOut">
              <a:rPr lang="de-DE" smtClean="0"/>
              <a:t>24.07.2023</a:t>
            </a:fld>
            <a:endParaRPr lang="de-DE"/>
          </a:p>
        </p:txBody>
      </p:sp>
      <p:sp>
        <p:nvSpPr>
          <p:cNvPr id="5" name="Fußzeilenplatzhalter 4">
            <a:extLst>
              <a:ext uri="{FF2B5EF4-FFF2-40B4-BE49-F238E27FC236}">
                <a16:creationId xmlns:a16="http://schemas.microsoft.com/office/drawing/2014/main" id="{7FF615F6-C29D-F35A-BCEF-D4701FAC03E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2201E68-98F8-09ED-4437-ABA3CBC428DA}"/>
              </a:ext>
            </a:extLst>
          </p:cNvPr>
          <p:cNvSpPr>
            <a:spLocks noGrp="1"/>
          </p:cNvSpPr>
          <p:nvPr>
            <p:ph type="sldNum" sz="quarter" idx="12"/>
          </p:nvPr>
        </p:nvSpPr>
        <p:spPr/>
        <p:txBody>
          <a:bodyPr/>
          <a:lstStyle/>
          <a:p>
            <a:fld id="{E4289B99-FB2C-45F8-BD39-5653A479B273}" type="slidenum">
              <a:rPr lang="de-DE" smtClean="0"/>
              <a:t>‹Nr.›</a:t>
            </a:fld>
            <a:endParaRPr lang="de-DE"/>
          </a:p>
        </p:txBody>
      </p:sp>
    </p:spTree>
    <p:extLst>
      <p:ext uri="{BB962C8B-B14F-4D97-AF65-F5344CB8AC3E}">
        <p14:creationId xmlns:p14="http://schemas.microsoft.com/office/powerpoint/2010/main" val="840043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B05483-CDA6-6093-2ACE-9CA9D659EA5A}"/>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0B9D358F-1AFC-B44F-7DE9-C8622A383FB5}"/>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B2DA064-192F-436A-08C3-3A3F473B5531}"/>
              </a:ext>
            </a:extLst>
          </p:cNvPr>
          <p:cNvSpPr>
            <a:spLocks noGrp="1"/>
          </p:cNvSpPr>
          <p:nvPr>
            <p:ph type="dt" sz="half" idx="10"/>
          </p:nvPr>
        </p:nvSpPr>
        <p:spPr/>
        <p:txBody>
          <a:bodyPr/>
          <a:lstStyle/>
          <a:p>
            <a:fld id="{C5913E67-65F5-4E0A-823C-9D811146CE8C}" type="datetimeFigureOut">
              <a:rPr lang="de-DE" smtClean="0"/>
              <a:t>24.07.2023</a:t>
            </a:fld>
            <a:endParaRPr lang="de-DE"/>
          </a:p>
        </p:txBody>
      </p:sp>
      <p:sp>
        <p:nvSpPr>
          <p:cNvPr id="5" name="Fußzeilenplatzhalter 4">
            <a:extLst>
              <a:ext uri="{FF2B5EF4-FFF2-40B4-BE49-F238E27FC236}">
                <a16:creationId xmlns:a16="http://schemas.microsoft.com/office/drawing/2014/main" id="{40D25A09-658F-2E4A-8DCF-FE2A4BCBE9E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C1A6BEC-FB8C-A6A9-E39E-12B7D7B59A92}"/>
              </a:ext>
            </a:extLst>
          </p:cNvPr>
          <p:cNvSpPr>
            <a:spLocks noGrp="1"/>
          </p:cNvSpPr>
          <p:nvPr>
            <p:ph type="sldNum" sz="quarter" idx="12"/>
          </p:nvPr>
        </p:nvSpPr>
        <p:spPr/>
        <p:txBody>
          <a:bodyPr/>
          <a:lstStyle/>
          <a:p>
            <a:fld id="{E4289B99-FB2C-45F8-BD39-5653A479B273}" type="slidenum">
              <a:rPr lang="de-DE" smtClean="0"/>
              <a:t>‹Nr.›</a:t>
            </a:fld>
            <a:endParaRPr lang="de-DE"/>
          </a:p>
        </p:txBody>
      </p:sp>
    </p:spTree>
    <p:extLst>
      <p:ext uri="{BB962C8B-B14F-4D97-AF65-F5344CB8AC3E}">
        <p14:creationId xmlns:p14="http://schemas.microsoft.com/office/powerpoint/2010/main" val="2536074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9E97C512-AAA1-CF3D-D2E7-9DDF6D232C00}"/>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0A124F3C-1239-1DCF-1525-E07886B8863B}"/>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16F352E-608E-839F-4BFF-96D8512D8BE0}"/>
              </a:ext>
            </a:extLst>
          </p:cNvPr>
          <p:cNvSpPr>
            <a:spLocks noGrp="1"/>
          </p:cNvSpPr>
          <p:nvPr>
            <p:ph type="dt" sz="half" idx="10"/>
          </p:nvPr>
        </p:nvSpPr>
        <p:spPr/>
        <p:txBody>
          <a:bodyPr/>
          <a:lstStyle/>
          <a:p>
            <a:fld id="{C5913E67-65F5-4E0A-823C-9D811146CE8C}" type="datetimeFigureOut">
              <a:rPr lang="de-DE" smtClean="0"/>
              <a:t>24.07.2023</a:t>
            </a:fld>
            <a:endParaRPr lang="de-DE"/>
          </a:p>
        </p:txBody>
      </p:sp>
      <p:sp>
        <p:nvSpPr>
          <p:cNvPr id="5" name="Fußzeilenplatzhalter 4">
            <a:extLst>
              <a:ext uri="{FF2B5EF4-FFF2-40B4-BE49-F238E27FC236}">
                <a16:creationId xmlns:a16="http://schemas.microsoft.com/office/drawing/2014/main" id="{1C0C8516-D357-55CA-59F5-A8D4957FF38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39D42F5-3E58-9FED-48A7-16EA166EC10D}"/>
              </a:ext>
            </a:extLst>
          </p:cNvPr>
          <p:cNvSpPr>
            <a:spLocks noGrp="1"/>
          </p:cNvSpPr>
          <p:nvPr>
            <p:ph type="sldNum" sz="quarter" idx="12"/>
          </p:nvPr>
        </p:nvSpPr>
        <p:spPr/>
        <p:txBody>
          <a:bodyPr/>
          <a:lstStyle/>
          <a:p>
            <a:fld id="{E4289B99-FB2C-45F8-BD39-5653A479B273}" type="slidenum">
              <a:rPr lang="de-DE" smtClean="0"/>
              <a:t>‹Nr.›</a:t>
            </a:fld>
            <a:endParaRPr lang="de-DE"/>
          </a:p>
        </p:txBody>
      </p:sp>
    </p:spTree>
    <p:extLst>
      <p:ext uri="{BB962C8B-B14F-4D97-AF65-F5344CB8AC3E}">
        <p14:creationId xmlns:p14="http://schemas.microsoft.com/office/powerpoint/2010/main" val="873226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ECE7FB-EEFA-5747-251B-01890A1C46A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B053562-D1EA-B3CA-1C8B-00C66FF702B6}"/>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66A4419-3064-5CE0-A2A9-C6928727F0E0}"/>
              </a:ext>
            </a:extLst>
          </p:cNvPr>
          <p:cNvSpPr>
            <a:spLocks noGrp="1"/>
          </p:cNvSpPr>
          <p:nvPr>
            <p:ph type="dt" sz="half" idx="10"/>
          </p:nvPr>
        </p:nvSpPr>
        <p:spPr/>
        <p:txBody>
          <a:bodyPr/>
          <a:lstStyle/>
          <a:p>
            <a:fld id="{C5913E67-65F5-4E0A-823C-9D811146CE8C}" type="datetimeFigureOut">
              <a:rPr lang="de-DE" smtClean="0"/>
              <a:t>24.07.2023</a:t>
            </a:fld>
            <a:endParaRPr lang="de-DE"/>
          </a:p>
        </p:txBody>
      </p:sp>
      <p:sp>
        <p:nvSpPr>
          <p:cNvPr id="5" name="Fußzeilenplatzhalter 4">
            <a:extLst>
              <a:ext uri="{FF2B5EF4-FFF2-40B4-BE49-F238E27FC236}">
                <a16:creationId xmlns:a16="http://schemas.microsoft.com/office/drawing/2014/main" id="{FD848A87-5E8D-7562-2596-3A6934CB5A3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2DACF0D-239B-F1CC-6654-05FBC4C13D5F}"/>
              </a:ext>
            </a:extLst>
          </p:cNvPr>
          <p:cNvSpPr>
            <a:spLocks noGrp="1"/>
          </p:cNvSpPr>
          <p:nvPr>
            <p:ph type="sldNum" sz="quarter" idx="12"/>
          </p:nvPr>
        </p:nvSpPr>
        <p:spPr/>
        <p:txBody>
          <a:bodyPr/>
          <a:lstStyle/>
          <a:p>
            <a:fld id="{E4289B99-FB2C-45F8-BD39-5653A479B273}" type="slidenum">
              <a:rPr lang="de-DE" smtClean="0"/>
              <a:t>‹Nr.›</a:t>
            </a:fld>
            <a:endParaRPr lang="de-DE"/>
          </a:p>
        </p:txBody>
      </p:sp>
    </p:spTree>
    <p:extLst>
      <p:ext uri="{BB962C8B-B14F-4D97-AF65-F5344CB8AC3E}">
        <p14:creationId xmlns:p14="http://schemas.microsoft.com/office/powerpoint/2010/main" val="3020568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A8AFA8-88E2-7343-2CC7-FDA23C35E93C}"/>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8AE1D89A-05CC-7CC0-18FA-F55AD36A93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58EF37B6-CF55-B3A6-35BC-0005864B9336}"/>
              </a:ext>
            </a:extLst>
          </p:cNvPr>
          <p:cNvSpPr>
            <a:spLocks noGrp="1"/>
          </p:cNvSpPr>
          <p:nvPr>
            <p:ph type="dt" sz="half" idx="10"/>
          </p:nvPr>
        </p:nvSpPr>
        <p:spPr/>
        <p:txBody>
          <a:bodyPr/>
          <a:lstStyle/>
          <a:p>
            <a:fld id="{C5913E67-65F5-4E0A-823C-9D811146CE8C}" type="datetimeFigureOut">
              <a:rPr lang="de-DE" smtClean="0"/>
              <a:t>24.07.2023</a:t>
            </a:fld>
            <a:endParaRPr lang="de-DE"/>
          </a:p>
        </p:txBody>
      </p:sp>
      <p:sp>
        <p:nvSpPr>
          <p:cNvPr id="5" name="Fußzeilenplatzhalter 4">
            <a:extLst>
              <a:ext uri="{FF2B5EF4-FFF2-40B4-BE49-F238E27FC236}">
                <a16:creationId xmlns:a16="http://schemas.microsoft.com/office/drawing/2014/main" id="{15C373E3-B54B-6117-60E0-E398B719CE1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7D9FF40-1F60-DE39-5454-4552CEE923C6}"/>
              </a:ext>
            </a:extLst>
          </p:cNvPr>
          <p:cNvSpPr>
            <a:spLocks noGrp="1"/>
          </p:cNvSpPr>
          <p:nvPr>
            <p:ph type="sldNum" sz="quarter" idx="12"/>
          </p:nvPr>
        </p:nvSpPr>
        <p:spPr/>
        <p:txBody>
          <a:bodyPr/>
          <a:lstStyle/>
          <a:p>
            <a:fld id="{E4289B99-FB2C-45F8-BD39-5653A479B273}" type="slidenum">
              <a:rPr lang="de-DE" smtClean="0"/>
              <a:t>‹Nr.›</a:t>
            </a:fld>
            <a:endParaRPr lang="de-DE"/>
          </a:p>
        </p:txBody>
      </p:sp>
    </p:spTree>
    <p:extLst>
      <p:ext uri="{BB962C8B-B14F-4D97-AF65-F5344CB8AC3E}">
        <p14:creationId xmlns:p14="http://schemas.microsoft.com/office/powerpoint/2010/main" val="748160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72C570-BCA5-9280-29CA-9ABB3F995802}"/>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BA3381F-9615-FC62-03AA-84882F753C9A}"/>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2179D61D-F315-7665-BB2F-083B670BE87C}"/>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1E71E678-1A0E-E40C-CEFF-D6B9C788AB1B}"/>
              </a:ext>
            </a:extLst>
          </p:cNvPr>
          <p:cNvSpPr>
            <a:spLocks noGrp="1"/>
          </p:cNvSpPr>
          <p:nvPr>
            <p:ph type="dt" sz="half" idx="10"/>
          </p:nvPr>
        </p:nvSpPr>
        <p:spPr/>
        <p:txBody>
          <a:bodyPr/>
          <a:lstStyle/>
          <a:p>
            <a:fld id="{C5913E67-65F5-4E0A-823C-9D811146CE8C}" type="datetimeFigureOut">
              <a:rPr lang="de-DE" smtClean="0"/>
              <a:t>24.07.2023</a:t>
            </a:fld>
            <a:endParaRPr lang="de-DE"/>
          </a:p>
        </p:txBody>
      </p:sp>
      <p:sp>
        <p:nvSpPr>
          <p:cNvPr id="6" name="Fußzeilenplatzhalter 5">
            <a:extLst>
              <a:ext uri="{FF2B5EF4-FFF2-40B4-BE49-F238E27FC236}">
                <a16:creationId xmlns:a16="http://schemas.microsoft.com/office/drawing/2014/main" id="{A56D7FA6-0183-6054-293B-E4EE186704BE}"/>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5365C63-6ACB-C7FC-C361-34F7B6CA428D}"/>
              </a:ext>
            </a:extLst>
          </p:cNvPr>
          <p:cNvSpPr>
            <a:spLocks noGrp="1"/>
          </p:cNvSpPr>
          <p:nvPr>
            <p:ph type="sldNum" sz="quarter" idx="12"/>
          </p:nvPr>
        </p:nvSpPr>
        <p:spPr/>
        <p:txBody>
          <a:bodyPr/>
          <a:lstStyle/>
          <a:p>
            <a:fld id="{E4289B99-FB2C-45F8-BD39-5653A479B273}" type="slidenum">
              <a:rPr lang="de-DE" smtClean="0"/>
              <a:t>‹Nr.›</a:t>
            </a:fld>
            <a:endParaRPr lang="de-DE"/>
          </a:p>
        </p:txBody>
      </p:sp>
    </p:spTree>
    <p:extLst>
      <p:ext uri="{BB962C8B-B14F-4D97-AF65-F5344CB8AC3E}">
        <p14:creationId xmlns:p14="http://schemas.microsoft.com/office/powerpoint/2010/main" val="3556620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DFB83F-FF68-EFF4-2ACA-A7C8510014BE}"/>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5086FDFD-C85E-5BCA-D8F7-F2B6D3A291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9E2BA210-9212-0D5F-432A-9216CFB934B7}"/>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3BB40F18-4517-3238-1D3B-1B76B8FEDA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44BE070E-4BAC-E5C1-38CE-3592CA5BF7E7}"/>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66A701CD-772B-5C63-C940-C89C3DBCFF61}"/>
              </a:ext>
            </a:extLst>
          </p:cNvPr>
          <p:cNvSpPr>
            <a:spLocks noGrp="1"/>
          </p:cNvSpPr>
          <p:nvPr>
            <p:ph type="dt" sz="half" idx="10"/>
          </p:nvPr>
        </p:nvSpPr>
        <p:spPr/>
        <p:txBody>
          <a:bodyPr/>
          <a:lstStyle/>
          <a:p>
            <a:fld id="{C5913E67-65F5-4E0A-823C-9D811146CE8C}" type="datetimeFigureOut">
              <a:rPr lang="de-DE" smtClean="0"/>
              <a:t>24.07.2023</a:t>
            </a:fld>
            <a:endParaRPr lang="de-DE"/>
          </a:p>
        </p:txBody>
      </p:sp>
      <p:sp>
        <p:nvSpPr>
          <p:cNvPr id="8" name="Fußzeilenplatzhalter 7">
            <a:extLst>
              <a:ext uri="{FF2B5EF4-FFF2-40B4-BE49-F238E27FC236}">
                <a16:creationId xmlns:a16="http://schemas.microsoft.com/office/drawing/2014/main" id="{EE22A035-46CA-07BF-0B64-CE198C1FDB6E}"/>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3EED647C-D31D-5059-BFD5-57FA8C63552D}"/>
              </a:ext>
            </a:extLst>
          </p:cNvPr>
          <p:cNvSpPr>
            <a:spLocks noGrp="1"/>
          </p:cNvSpPr>
          <p:nvPr>
            <p:ph type="sldNum" sz="quarter" idx="12"/>
          </p:nvPr>
        </p:nvSpPr>
        <p:spPr/>
        <p:txBody>
          <a:bodyPr/>
          <a:lstStyle/>
          <a:p>
            <a:fld id="{E4289B99-FB2C-45F8-BD39-5653A479B273}" type="slidenum">
              <a:rPr lang="de-DE" smtClean="0"/>
              <a:t>‹Nr.›</a:t>
            </a:fld>
            <a:endParaRPr lang="de-DE"/>
          </a:p>
        </p:txBody>
      </p:sp>
    </p:spTree>
    <p:extLst>
      <p:ext uri="{BB962C8B-B14F-4D97-AF65-F5344CB8AC3E}">
        <p14:creationId xmlns:p14="http://schemas.microsoft.com/office/powerpoint/2010/main" val="1724220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D57CBA-84F7-1013-74D6-A242D64C7BF1}"/>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B12B9D67-E402-925D-84CE-7380E4AA996B}"/>
              </a:ext>
            </a:extLst>
          </p:cNvPr>
          <p:cNvSpPr>
            <a:spLocks noGrp="1"/>
          </p:cNvSpPr>
          <p:nvPr>
            <p:ph type="dt" sz="half" idx="10"/>
          </p:nvPr>
        </p:nvSpPr>
        <p:spPr/>
        <p:txBody>
          <a:bodyPr/>
          <a:lstStyle/>
          <a:p>
            <a:fld id="{C5913E67-65F5-4E0A-823C-9D811146CE8C}" type="datetimeFigureOut">
              <a:rPr lang="de-DE" smtClean="0"/>
              <a:t>24.07.2023</a:t>
            </a:fld>
            <a:endParaRPr lang="de-DE"/>
          </a:p>
        </p:txBody>
      </p:sp>
      <p:sp>
        <p:nvSpPr>
          <p:cNvPr id="4" name="Fußzeilenplatzhalter 3">
            <a:extLst>
              <a:ext uri="{FF2B5EF4-FFF2-40B4-BE49-F238E27FC236}">
                <a16:creationId xmlns:a16="http://schemas.microsoft.com/office/drawing/2014/main" id="{1AF5227A-2F3E-0C2E-ECF9-1C6536873CAE}"/>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6FA3E90F-D1FC-C2F0-394D-A5D410E1F8F2}"/>
              </a:ext>
            </a:extLst>
          </p:cNvPr>
          <p:cNvSpPr>
            <a:spLocks noGrp="1"/>
          </p:cNvSpPr>
          <p:nvPr>
            <p:ph type="sldNum" sz="quarter" idx="12"/>
          </p:nvPr>
        </p:nvSpPr>
        <p:spPr/>
        <p:txBody>
          <a:bodyPr/>
          <a:lstStyle/>
          <a:p>
            <a:fld id="{E4289B99-FB2C-45F8-BD39-5653A479B273}" type="slidenum">
              <a:rPr lang="de-DE" smtClean="0"/>
              <a:t>‹Nr.›</a:t>
            </a:fld>
            <a:endParaRPr lang="de-DE"/>
          </a:p>
        </p:txBody>
      </p:sp>
    </p:spTree>
    <p:extLst>
      <p:ext uri="{BB962C8B-B14F-4D97-AF65-F5344CB8AC3E}">
        <p14:creationId xmlns:p14="http://schemas.microsoft.com/office/powerpoint/2010/main" val="1372455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3CE8AB14-49DA-E137-15CC-BE8DC4128842}"/>
              </a:ext>
            </a:extLst>
          </p:cNvPr>
          <p:cNvSpPr>
            <a:spLocks noGrp="1"/>
          </p:cNvSpPr>
          <p:nvPr>
            <p:ph type="dt" sz="half" idx="10"/>
          </p:nvPr>
        </p:nvSpPr>
        <p:spPr/>
        <p:txBody>
          <a:bodyPr/>
          <a:lstStyle/>
          <a:p>
            <a:fld id="{C5913E67-65F5-4E0A-823C-9D811146CE8C}" type="datetimeFigureOut">
              <a:rPr lang="de-DE" smtClean="0"/>
              <a:t>24.07.2023</a:t>
            </a:fld>
            <a:endParaRPr lang="de-DE"/>
          </a:p>
        </p:txBody>
      </p:sp>
      <p:sp>
        <p:nvSpPr>
          <p:cNvPr id="3" name="Fußzeilenplatzhalter 2">
            <a:extLst>
              <a:ext uri="{FF2B5EF4-FFF2-40B4-BE49-F238E27FC236}">
                <a16:creationId xmlns:a16="http://schemas.microsoft.com/office/drawing/2014/main" id="{7AFEBF7F-BF36-72C1-736B-81360212EF37}"/>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2A95B868-2335-6C1F-AEF9-F2DF972C2B00}"/>
              </a:ext>
            </a:extLst>
          </p:cNvPr>
          <p:cNvSpPr>
            <a:spLocks noGrp="1"/>
          </p:cNvSpPr>
          <p:nvPr>
            <p:ph type="sldNum" sz="quarter" idx="12"/>
          </p:nvPr>
        </p:nvSpPr>
        <p:spPr/>
        <p:txBody>
          <a:bodyPr/>
          <a:lstStyle/>
          <a:p>
            <a:fld id="{E4289B99-FB2C-45F8-BD39-5653A479B273}" type="slidenum">
              <a:rPr lang="de-DE" smtClean="0"/>
              <a:t>‹Nr.›</a:t>
            </a:fld>
            <a:endParaRPr lang="de-DE"/>
          </a:p>
        </p:txBody>
      </p:sp>
    </p:spTree>
    <p:extLst>
      <p:ext uri="{BB962C8B-B14F-4D97-AF65-F5344CB8AC3E}">
        <p14:creationId xmlns:p14="http://schemas.microsoft.com/office/powerpoint/2010/main" val="1772884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EFD76B-9C57-C4E0-EBE8-56930BCBCF7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D4D8EDF2-D4DA-8098-CACD-08735D9459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587553E-7BF2-A19F-F5F4-D5B981EB56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4E484E8-0FF6-C86A-BA34-1108F4A3E764}"/>
              </a:ext>
            </a:extLst>
          </p:cNvPr>
          <p:cNvSpPr>
            <a:spLocks noGrp="1"/>
          </p:cNvSpPr>
          <p:nvPr>
            <p:ph type="dt" sz="half" idx="10"/>
          </p:nvPr>
        </p:nvSpPr>
        <p:spPr/>
        <p:txBody>
          <a:bodyPr/>
          <a:lstStyle/>
          <a:p>
            <a:fld id="{C5913E67-65F5-4E0A-823C-9D811146CE8C}" type="datetimeFigureOut">
              <a:rPr lang="de-DE" smtClean="0"/>
              <a:t>24.07.2023</a:t>
            </a:fld>
            <a:endParaRPr lang="de-DE"/>
          </a:p>
        </p:txBody>
      </p:sp>
      <p:sp>
        <p:nvSpPr>
          <p:cNvPr id="6" name="Fußzeilenplatzhalter 5">
            <a:extLst>
              <a:ext uri="{FF2B5EF4-FFF2-40B4-BE49-F238E27FC236}">
                <a16:creationId xmlns:a16="http://schemas.microsoft.com/office/drawing/2014/main" id="{7A934901-FB01-F18C-919E-3CE472818DF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443C27C1-CD12-2CC2-DC2E-4292546637DF}"/>
              </a:ext>
            </a:extLst>
          </p:cNvPr>
          <p:cNvSpPr>
            <a:spLocks noGrp="1"/>
          </p:cNvSpPr>
          <p:nvPr>
            <p:ph type="sldNum" sz="quarter" idx="12"/>
          </p:nvPr>
        </p:nvSpPr>
        <p:spPr/>
        <p:txBody>
          <a:bodyPr/>
          <a:lstStyle/>
          <a:p>
            <a:fld id="{E4289B99-FB2C-45F8-BD39-5653A479B273}" type="slidenum">
              <a:rPr lang="de-DE" smtClean="0"/>
              <a:t>‹Nr.›</a:t>
            </a:fld>
            <a:endParaRPr lang="de-DE"/>
          </a:p>
        </p:txBody>
      </p:sp>
    </p:spTree>
    <p:extLst>
      <p:ext uri="{BB962C8B-B14F-4D97-AF65-F5344CB8AC3E}">
        <p14:creationId xmlns:p14="http://schemas.microsoft.com/office/powerpoint/2010/main" val="1898354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850D88-6E42-F668-F54B-CA23B7057CD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C41C5D57-12B6-D026-D1E9-315AD9CE32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7173D473-D945-42CE-54D6-AF046B840C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F49F558-30D6-00EA-1D76-82AA73F31E4B}"/>
              </a:ext>
            </a:extLst>
          </p:cNvPr>
          <p:cNvSpPr>
            <a:spLocks noGrp="1"/>
          </p:cNvSpPr>
          <p:nvPr>
            <p:ph type="dt" sz="half" idx="10"/>
          </p:nvPr>
        </p:nvSpPr>
        <p:spPr/>
        <p:txBody>
          <a:bodyPr/>
          <a:lstStyle/>
          <a:p>
            <a:fld id="{C5913E67-65F5-4E0A-823C-9D811146CE8C}" type="datetimeFigureOut">
              <a:rPr lang="de-DE" smtClean="0"/>
              <a:t>24.07.2023</a:t>
            </a:fld>
            <a:endParaRPr lang="de-DE"/>
          </a:p>
        </p:txBody>
      </p:sp>
      <p:sp>
        <p:nvSpPr>
          <p:cNvPr id="6" name="Fußzeilenplatzhalter 5">
            <a:extLst>
              <a:ext uri="{FF2B5EF4-FFF2-40B4-BE49-F238E27FC236}">
                <a16:creationId xmlns:a16="http://schemas.microsoft.com/office/drawing/2014/main" id="{2F27EC21-D428-25DF-5593-602DB73A894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C889033-1954-12A8-760D-38DC61A0E052}"/>
              </a:ext>
            </a:extLst>
          </p:cNvPr>
          <p:cNvSpPr>
            <a:spLocks noGrp="1"/>
          </p:cNvSpPr>
          <p:nvPr>
            <p:ph type="sldNum" sz="quarter" idx="12"/>
          </p:nvPr>
        </p:nvSpPr>
        <p:spPr/>
        <p:txBody>
          <a:bodyPr/>
          <a:lstStyle/>
          <a:p>
            <a:fld id="{E4289B99-FB2C-45F8-BD39-5653A479B273}" type="slidenum">
              <a:rPr lang="de-DE" smtClean="0"/>
              <a:t>‹Nr.›</a:t>
            </a:fld>
            <a:endParaRPr lang="de-DE"/>
          </a:p>
        </p:txBody>
      </p:sp>
    </p:spTree>
    <p:extLst>
      <p:ext uri="{BB962C8B-B14F-4D97-AF65-F5344CB8AC3E}">
        <p14:creationId xmlns:p14="http://schemas.microsoft.com/office/powerpoint/2010/main" val="193048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67BC685-401E-8C50-6072-EAB6B61858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9EF18C51-3EFA-2FD0-36DB-335AF625FF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25B8D19-605C-A5BA-8F46-9F8F930456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913E67-65F5-4E0A-823C-9D811146CE8C}" type="datetimeFigureOut">
              <a:rPr lang="de-DE" smtClean="0"/>
              <a:t>24.07.2023</a:t>
            </a:fld>
            <a:endParaRPr lang="de-DE"/>
          </a:p>
        </p:txBody>
      </p:sp>
      <p:sp>
        <p:nvSpPr>
          <p:cNvPr id="5" name="Fußzeilenplatzhalter 4">
            <a:extLst>
              <a:ext uri="{FF2B5EF4-FFF2-40B4-BE49-F238E27FC236}">
                <a16:creationId xmlns:a16="http://schemas.microsoft.com/office/drawing/2014/main" id="{DA451CB3-E6C4-59B6-55D6-84FA66C81E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A3E050EF-2DC0-AC24-E969-2A4D9DDA26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289B99-FB2C-45F8-BD39-5653A479B273}" type="slidenum">
              <a:rPr lang="de-DE" smtClean="0"/>
              <a:t>‹Nr.›</a:t>
            </a:fld>
            <a:endParaRPr lang="de-DE"/>
          </a:p>
        </p:txBody>
      </p:sp>
    </p:spTree>
    <p:extLst>
      <p:ext uri="{BB962C8B-B14F-4D97-AF65-F5344CB8AC3E}">
        <p14:creationId xmlns:p14="http://schemas.microsoft.com/office/powerpoint/2010/main" val="2323305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9F5B35-3F27-5662-1174-8AAC31347DDE}"/>
              </a:ext>
            </a:extLst>
          </p:cNvPr>
          <p:cNvSpPr>
            <a:spLocks noGrp="1"/>
          </p:cNvSpPr>
          <p:nvPr>
            <p:ph type="ctrTitle"/>
          </p:nvPr>
        </p:nvSpPr>
        <p:spPr/>
        <p:txBody>
          <a:bodyPr/>
          <a:lstStyle/>
          <a:p>
            <a:r>
              <a:rPr lang="de-DE" dirty="0"/>
              <a:t>Implementierung eines Extended Kalman Filters</a:t>
            </a:r>
          </a:p>
        </p:txBody>
      </p:sp>
      <p:sp>
        <p:nvSpPr>
          <p:cNvPr id="3" name="Untertitel 2">
            <a:extLst>
              <a:ext uri="{FF2B5EF4-FFF2-40B4-BE49-F238E27FC236}">
                <a16:creationId xmlns:a16="http://schemas.microsoft.com/office/drawing/2014/main" id="{A1D8FBEB-0D82-AD1D-C2F7-9CE6204AC1A2}"/>
              </a:ext>
            </a:extLst>
          </p:cNvPr>
          <p:cNvSpPr>
            <a:spLocks noGrp="1"/>
          </p:cNvSpPr>
          <p:nvPr>
            <p:ph type="subTitle" idx="1"/>
          </p:nvPr>
        </p:nvSpPr>
        <p:spPr/>
        <p:txBody>
          <a:bodyPr/>
          <a:lstStyle/>
          <a:p>
            <a:r>
              <a:rPr lang="de-DE" dirty="0"/>
              <a:t>Projekt </a:t>
            </a:r>
            <a:r>
              <a:rPr lang="de-DE" dirty="0" err="1"/>
              <a:t>Siutation</a:t>
            </a:r>
            <a:r>
              <a:rPr lang="de-DE" dirty="0"/>
              <a:t> </a:t>
            </a:r>
            <a:r>
              <a:rPr lang="de-DE" dirty="0" err="1"/>
              <a:t>understanding</a:t>
            </a:r>
            <a:endParaRPr lang="de-DE" dirty="0"/>
          </a:p>
        </p:txBody>
      </p:sp>
    </p:spTree>
    <p:extLst>
      <p:ext uri="{BB962C8B-B14F-4D97-AF65-F5344CB8AC3E}">
        <p14:creationId xmlns:p14="http://schemas.microsoft.com/office/powerpoint/2010/main" val="3441049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D5751F-3DBF-2FB1-D6F5-1E0F12FF87C4}"/>
              </a:ext>
            </a:extLst>
          </p:cNvPr>
          <p:cNvSpPr>
            <a:spLocks noGrp="1"/>
          </p:cNvSpPr>
          <p:nvPr>
            <p:ph type="title"/>
          </p:nvPr>
        </p:nvSpPr>
        <p:spPr/>
        <p:txBody>
          <a:bodyPr/>
          <a:lstStyle/>
          <a:p>
            <a:r>
              <a:rPr lang="de-DE" dirty="0"/>
              <a:t>Implementierung des EKF</a:t>
            </a:r>
          </a:p>
        </p:txBody>
      </p:sp>
      <p:sp>
        <p:nvSpPr>
          <p:cNvPr id="3" name="Inhaltsplatzhalter 2">
            <a:extLst>
              <a:ext uri="{FF2B5EF4-FFF2-40B4-BE49-F238E27FC236}">
                <a16:creationId xmlns:a16="http://schemas.microsoft.com/office/drawing/2014/main" id="{C186F408-E605-8FF8-2897-F0F9D0E13439}"/>
              </a:ext>
            </a:extLst>
          </p:cNvPr>
          <p:cNvSpPr>
            <a:spLocks noGrp="1"/>
          </p:cNvSpPr>
          <p:nvPr>
            <p:ph idx="1"/>
          </p:nvPr>
        </p:nvSpPr>
        <p:spPr/>
        <p:txBody>
          <a:bodyPr>
            <a:normAutofit/>
          </a:bodyPr>
          <a:lstStyle/>
          <a:p>
            <a:r>
              <a:rPr lang="de-DE" dirty="0"/>
              <a:t>Schritt 3: Messung bestimmen</a:t>
            </a:r>
          </a:p>
          <a:p>
            <a:pPr lvl="1"/>
            <a:r>
              <a:rPr lang="de-DE" dirty="0"/>
              <a:t>Die Funktion </a:t>
            </a:r>
            <a:r>
              <a:rPr lang="de-DE" dirty="0" err="1"/>
              <a:t>calculate_observations</a:t>
            </a:r>
            <a:r>
              <a:rPr lang="de-DE" dirty="0"/>
              <a:t> wird zweimal aufgerufen, um die Messungen für beide Radarsysteme zu berechnen</a:t>
            </a:r>
          </a:p>
          <a:p>
            <a:pPr lvl="1"/>
            <a:r>
              <a:rPr lang="de-DE" dirty="0"/>
              <a:t>Die Berechnung des Messungsvektors </a:t>
            </a:r>
            <a:r>
              <a:rPr lang="de-DE" dirty="0" err="1"/>
              <a:t>z_k</a:t>
            </a:r>
            <a:r>
              <a:rPr lang="de-DE" dirty="0"/>
              <a:t> ermöglicht die tatsächlichen Beobachtungen der Radarpositionen zu erfassen</a:t>
            </a:r>
          </a:p>
          <a:p>
            <a:pPr lvl="1"/>
            <a:endParaRPr lang="de-DE" dirty="0"/>
          </a:p>
          <a:p>
            <a:r>
              <a:rPr lang="de-DE" dirty="0"/>
              <a:t>Schritt 4: </a:t>
            </a:r>
            <a:r>
              <a:rPr lang="de-DE" b="0" i="0" u="none" strike="noStrike" dirty="0">
                <a:effectLst/>
                <a:latin typeface="Menlo"/>
              </a:rPr>
              <a:t>Update der Zustandsschätzung und Fehlerkovarianz</a:t>
            </a:r>
            <a:endParaRPr lang="de-DE" b="0" i="0" dirty="0">
              <a:effectLst/>
              <a:latin typeface="Menlo"/>
            </a:endParaRPr>
          </a:p>
          <a:p>
            <a:pPr lvl="1"/>
            <a:r>
              <a:rPr lang="de-DE" dirty="0"/>
              <a:t>Aktualisierung des Zustandsvektors </a:t>
            </a:r>
            <a:r>
              <a:rPr lang="de-DE" dirty="0" err="1"/>
              <a:t>x_k</a:t>
            </a:r>
            <a:endParaRPr lang="de-DE" dirty="0"/>
          </a:p>
          <a:p>
            <a:pPr lvl="1"/>
            <a:r>
              <a:rPr lang="de-DE" dirty="0"/>
              <a:t>Aktualisierung der </a:t>
            </a:r>
            <a:r>
              <a:rPr lang="de-DE" dirty="0" err="1"/>
              <a:t>Fehlerkovarianzmatrix</a:t>
            </a:r>
            <a:r>
              <a:rPr lang="de-DE" dirty="0"/>
              <a:t> P</a:t>
            </a:r>
          </a:p>
          <a:p>
            <a:pPr lvl="1"/>
            <a:r>
              <a:rPr lang="de-DE" dirty="0"/>
              <a:t>Aktualisierungsschritt ermöglicht den vorhergesagten Zustand und seine Fehlerkovarianz anhand der tatsächlichen Messungen zu korrigieren.</a:t>
            </a:r>
          </a:p>
        </p:txBody>
      </p:sp>
    </p:spTree>
    <p:extLst>
      <p:ext uri="{BB962C8B-B14F-4D97-AF65-F5344CB8AC3E}">
        <p14:creationId xmlns:p14="http://schemas.microsoft.com/office/powerpoint/2010/main" val="4255302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E16815-C430-F3E9-D68C-2484C60DEA24}"/>
              </a:ext>
            </a:extLst>
          </p:cNvPr>
          <p:cNvSpPr>
            <a:spLocks noGrp="1"/>
          </p:cNvSpPr>
          <p:nvPr>
            <p:ph type="title"/>
          </p:nvPr>
        </p:nvSpPr>
        <p:spPr/>
        <p:txBody>
          <a:bodyPr/>
          <a:lstStyle/>
          <a:p>
            <a:r>
              <a:rPr lang="de-DE" dirty="0"/>
              <a:t>Evaluation der Ergebnisse</a:t>
            </a:r>
          </a:p>
        </p:txBody>
      </p:sp>
      <p:sp>
        <p:nvSpPr>
          <p:cNvPr id="3" name="Inhaltsplatzhalter 2">
            <a:extLst>
              <a:ext uri="{FF2B5EF4-FFF2-40B4-BE49-F238E27FC236}">
                <a16:creationId xmlns:a16="http://schemas.microsoft.com/office/drawing/2014/main" id="{67690017-624B-6E27-B8FE-86B17A845A1B}"/>
              </a:ext>
            </a:extLst>
          </p:cNvPr>
          <p:cNvSpPr>
            <a:spLocks noGrp="1"/>
          </p:cNvSpPr>
          <p:nvPr>
            <p:ph idx="1"/>
          </p:nvPr>
        </p:nvSpPr>
        <p:spPr>
          <a:xfrm>
            <a:off x="838200" y="1825625"/>
            <a:ext cx="5528417" cy="4351338"/>
          </a:xfrm>
        </p:spPr>
        <p:txBody>
          <a:bodyPr/>
          <a:lstStyle/>
          <a:p>
            <a:r>
              <a:rPr lang="de-DE" dirty="0"/>
              <a:t>Wie zusehen ist wird die Position des Helikopters einigermaßen gut geschätzt</a:t>
            </a:r>
          </a:p>
          <a:p>
            <a:r>
              <a:rPr lang="de-DE" dirty="0"/>
              <a:t>Es gibt anfangs einen Sprung in allen Dimensionen bevor die Schätzung dann richtige Werte liefert</a:t>
            </a:r>
          </a:p>
          <a:p>
            <a:r>
              <a:rPr lang="de-DE" dirty="0"/>
              <a:t>In z Richtung gibt es leichte Schwankungen</a:t>
            </a:r>
          </a:p>
          <a:p>
            <a:endParaRPr lang="de-DE" dirty="0"/>
          </a:p>
          <a:p>
            <a:endParaRPr lang="de-DE" dirty="0"/>
          </a:p>
        </p:txBody>
      </p:sp>
      <p:pic>
        <p:nvPicPr>
          <p:cNvPr id="9" name="Grafik 8" descr="Ein Bild, das Diagramm, Reihe, Text, Design enthält.&#10;&#10;Automatisch generierte Beschreibung">
            <a:extLst>
              <a:ext uri="{FF2B5EF4-FFF2-40B4-BE49-F238E27FC236}">
                <a16:creationId xmlns:a16="http://schemas.microsoft.com/office/drawing/2014/main" id="{9E8A09A2-CE7D-5C23-ED70-BED81889D4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9010" y="1601628"/>
            <a:ext cx="5525271" cy="4134427"/>
          </a:xfrm>
          <a:prstGeom prst="rect">
            <a:avLst/>
          </a:prstGeom>
        </p:spPr>
      </p:pic>
    </p:spTree>
    <p:extLst>
      <p:ext uri="{BB962C8B-B14F-4D97-AF65-F5344CB8AC3E}">
        <p14:creationId xmlns:p14="http://schemas.microsoft.com/office/powerpoint/2010/main" val="2371743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E16815-C430-F3E9-D68C-2484C60DEA24}"/>
              </a:ext>
            </a:extLst>
          </p:cNvPr>
          <p:cNvSpPr>
            <a:spLocks noGrp="1"/>
          </p:cNvSpPr>
          <p:nvPr>
            <p:ph type="title"/>
          </p:nvPr>
        </p:nvSpPr>
        <p:spPr/>
        <p:txBody>
          <a:bodyPr/>
          <a:lstStyle/>
          <a:p>
            <a:r>
              <a:rPr lang="de-DE" dirty="0"/>
              <a:t>Evaluation der Ergebnisse</a:t>
            </a:r>
          </a:p>
        </p:txBody>
      </p:sp>
      <p:pic>
        <p:nvPicPr>
          <p:cNvPr id="23" name="Inhaltsplatzhalter 22" descr="Ein Bild, das Text, Reihe, Diagramm, Screenshot enthält.&#10;&#10;Automatisch generierte Beschreibung">
            <a:extLst>
              <a:ext uri="{FF2B5EF4-FFF2-40B4-BE49-F238E27FC236}">
                <a16:creationId xmlns:a16="http://schemas.microsoft.com/office/drawing/2014/main" id="{DCF1640D-C276-094A-EA73-BF28CD2983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786" y="1920562"/>
            <a:ext cx="5258534" cy="4296375"/>
          </a:xfrm>
        </p:spPr>
      </p:pic>
      <p:pic>
        <p:nvPicPr>
          <p:cNvPr id="27" name="Grafik 26" descr="Ein Bild, das Text, Diagramm, Screenshot, Reihe enthält.&#10;&#10;Automatisch generierte Beschreibung">
            <a:extLst>
              <a:ext uri="{FF2B5EF4-FFF2-40B4-BE49-F238E27FC236}">
                <a16:creationId xmlns:a16="http://schemas.microsoft.com/office/drawing/2014/main" id="{F0EFA041-12CA-371F-D59A-900090860E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524" y="1780958"/>
            <a:ext cx="5572903" cy="4353533"/>
          </a:xfrm>
          <a:prstGeom prst="rect">
            <a:avLst/>
          </a:prstGeom>
        </p:spPr>
      </p:pic>
    </p:spTree>
    <p:extLst>
      <p:ext uri="{BB962C8B-B14F-4D97-AF65-F5344CB8AC3E}">
        <p14:creationId xmlns:p14="http://schemas.microsoft.com/office/powerpoint/2010/main" val="2089894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4E9955-C211-78B9-59EE-98898115E0C8}"/>
              </a:ext>
            </a:extLst>
          </p:cNvPr>
          <p:cNvSpPr>
            <a:spLocks noGrp="1"/>
          </p:cNvSpPr>
          <p:nvPr>
            <p:ph type="title"/>
          </p:nvPr>
        </p:nvSpPr>
        <p:spPr/>
        <p:txBody>
          <a:bodyPr/>
          <a:lstStyle/>
          <a:p>
            <a:r>
              <a:rPr lang="de-DE" dirty="0"/>
              <a:t>Gliederung</a:t>
            </a:r>
          </a:p>
        </p:txBody>
      </p:sp>
      <p:sp>
        <p:nvSpPr>
          <p:cNvPr id="3" name="Inhaltsplatzhalter 2">
            <a:extLst>
              <a:ext uri="{FF2B5EF4-FFF2-40B4-BE49-F238E27FC236}">
                <a16:creationId xmlns:a16="http://schemas.microsoft.com/office/drawing/2014/main" id="{9EA179AA-20C2-EAD4-DC67-E96C83E3CC64}"/>
              </a:ext>
            </a:extLst>
          </p:cNvPr>
          <p:cNvSpPr>
            <a:spLocks noGrp="1"/>
          </p:cNvSpPr>
          <p:nvPr>
            <p:ph idx="1"/>
          </p:nvPr>
        </p:nvSpPr>
        <p:spPr/>
        <p:txBody>
          <a:bodyPr/>
          <a:lstStyle/>
          <a:p>
            <a:r>
              <a:rPr lang="de-DE" dirty="0"/>
              <a:t>Problemstellung</a:t>
            </a:r>
          </a:p>
          <a:p>
            <a:r>
              <a:rPr lang="de-DE" dirty="0"/>
              <a:t>Prozess und Sensor Modell </a:t>
            </a:r>
          </a:p>
          <a:p>
            <a:r>
              <a:rPr lang="de-DE" dirty="0"/>
              <a:t>Unsicherheiten festlegen</a:t>
            </a:r>
          </a:p>
          <a:p>
            <a:r>
              <a:rPr lang="de-DE" dirty="0"/>
              <a:t>Implementierung des EKF</a:t>
            </a:r>
          </a:p>
          <a:p>
            <a:r>
              <a:rPr lang="de-DE" dirty="0"/>
              <a:t>Evaluation der Ergebnisse</a:t>
            </a:r>
          </a:p>
        </p:txBody>
      </p:sp>
    </p:spTree>
    <p:extLst>
      <p:ext uri="{BB962C8B-B14F-4D97-AF65-F5344CB8AC3E}">
        <p14:creationId xmlns:p14="http://schemas.microsoft.com/office/powerpoint/2010/main" val="908322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1B15DF-0227-CFDB-7874-13760139E8AB}"/>
              </a:ext>
            </a:extLst>
          </p:cNvPr>
          <p:cNvSpPr>
            <a:spLocks noGrp="1"/>
          </p:cNvSpPr>
          <p:nvPr>
            <p:ph type="title"/>
          </p:nvPr>
        </p:nvSpPr>
        <p:spPr/>
        <p:txBody>
          <a:bodyPr/>
          <a:lstStyle/>
          <a:p>
            <a:r>
              <a:rPr lang="de-DE" dirty="0"/>
              <a:t>Problemstellung</a:t>
            </a:r>
          </a:p>
        </p:txBody>
      </p:sp>
      <p:sp>
        <p:nvSpPr>
          <p:cNvPr id="3" name="Inhaltsplatzhalter 2">
            <a:extLst>
              <a:ext uri="{FF2B5EF4-FFF2-40B4-BE49-F238E27FC236}">
                <a16:creationId xmlns:a16="http://schemas.microsoft.com/office/drawing/2014/main" id="{334EFC74-ACA5-D330-4BCC-5C7808FB2051}"/>
              </a:ext>
            </a:extLst>
          </p:cNvPr>
          <p:cNvSpPr>
            <a:spLocks noGrp="1"/>
          </p:cNvSpPr>
          <p:nvPr>
            <p:ph idx="1"/>
          </p:nvPr>
        </p:nvSpPr>
        <p:spPr/>
        <p:txBody>
          <a:bodyPr/>
          <a:lstStyle/>
          <a:p>
            <a:pPr>
              <a:lnSpc>
                <a:spcPct val="100000"/>
              </a:lnSpc>
            </a:pPr>
            <a:r>
              <a:rPr lang="de-DE" dirty="0"/>
              <a:t>Eine Flugbahn eines Helikopters wird im 3D-Raum simuliert</a:t>
            </a:r>
          </a:p>
          <a:p>
            <a:pPr>
              <a:lnSpc>
                <a:spcPct val="100000"/>
              </a:lnSpc>
            </a:pPr>
            <a:r>
              <a:rPr lang="de-DE" dirty="0"/>
              <a:t>Der Helikopter wird bei seinem Flug von zwei Radarsensoren erfasst</a:t>
            </a:r>
          </a:p>
          <a:p>
            <a:pPr>
              <a:lnSpc>
                <a:spcPct val="100000"/>
              </a:lnSpc>
            </a:pPr>
            <a:r>
              <a:rPr lang="de-DE" dirty="0"/>
              <a:t>Die gemessenen Positionen werden in Polarkoordinaten angegeben</a:t>
            </a:r>
          </a:p>
          <a:p>
            <a:pPr>
              <a:lnSpc>
                <a:spcPct val="100000"/>
              </a:lnSpc>
            </a:pPr>
            <a:r>
              <a:rPr lang="de-DE" dirty="0"/>
              <a:t>Ein Extended Kalman Filter soll mit diesen Daten eine Schätzung der Flugbahn bestimmen</a:t>
            </a:r>
          </a:p>
          <a:p>
            <a:pPr>
              <a:lnSpc>
                <a:spcPct val="100000"/>
              </a:lnSpc>
            </a:pPr>
            <a:r>
              <a:rPr lang="de-DE" dirty="0"/>
              <a:t>Die geschätzten Werte sollen dabei die </a:t>
            </a:r>
            <a:r>
              <a:rPr lang="de-DE" dirty="0" err="1"/>
              <a:t>x,y,z</a:t>
            </a:r>
            <a:r>
              <a:rPr lang="de-DE" dirty="0"/>
              <a:t> Position des Helikopters sein</a:t>
            </a:r>
          </a:p>
        </p:txBody>
      </p:sp>
      <p:pic>
        <p:nvPicPr>
          <p:cNvPr id="5" name="Grafik 4" descr="Ein Bild, das Hubschrauberrotor, Helikopter, Flugzeug, Hubschrauber enthält.&#10;&#10;Automatisch generierte Beschreibung">
            <a:extLst>
              <a:ext uri="{FF2B5EF4-FFF2-40B4-BE49-F238E27FC236}">
                <a16:creationId xmlns:a16="http://schemas.microsoft.com/office/drawing/2014/main" id="{0687046D-29B5-49C7-0329-A9B2B9E545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7417" y="0"/>
            <a:ext cx="2309091" cy="2309091"/>
          </a:xfrm>
          <a:prstGeom prst="rect">
            <a:avLst/>
          </a:prstGeom>
        </p:spPr>
      </p:pic>
    </p:spTree>
    <p:extLst>
      <p:ext uri="{BB962C8B-B14F-4D97-AF65-F5344CB8AC3E}">
        <p14:creationId xmlns:p14="http://schemas.microsoft.com/office/powerpoint/2010/main" val="263082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181299D-A36E-9E34-8485-200013FC2961}"/>
              </a:ext>
            </a:extLst>
          </p:cNvPr>
          <p:cNvSpPr>
            <a:spLocks noGrp="1"/>
          </p:cNvSpPr>
          <p:nvPr>
            <p:ph type="title"/>
          </p:nvPr>
        </p:nvSpPr>
        <p:spPr>
          <a:xfrm>
            <a:off x="838200" y="365125"/>
            <a:ext cx="10515600" cy="1306443"/>
          </a:xfrm>
        </p:spPr>
        <p:txBody>
          <a:bodyPr>
            <a:normAutofit/>
          </a:bodyPr>
          <a:lstStyle/>
          <a:p>
            <a:r>
              <a:rPr lang="de-DE" dirty="0"/>
              <a:t>Prozess und Sensor Modell </a:t>
            </a:r>
          </a:p>
        </p:txBody>
      </p:sp>
      <p:sp>
        <p:nvSpPr>
          <p:cNvPr id="9" name="Content Placeholder 8">
            <a:extLst>
              <a:ext uri="{FF2B5EF4-FFF2-40B4-BE49-F238E27FC236}">
                <a16:creationId xmlns:a16="http://schemas.microsoft.com/office/drawing/2014/main" id="{611480E5-0B78-A588-77FC-7688D8FC7B74}"/>
              </a:ext>
            </a:extLst>
          </p:cNvPr>
          <p:cNvSpPr>
            <a:spLocks noGrp="1"/>
          </p:cNvSpPr>
          <p:nvPr>
            <p:ph idx="1"/>
          </p:nvPr>
        </p:nvSpPr>
        <p:spPr>
          <a:xfrm>
            <a:off x="838200" y="1825625"/>
            <a:ext cx="4801498" cy="4303464"/>
          </a:xfrm>
        </p:spPr>
        <p:txBody>
          <a:bodyPr>
            <a:normAutofit/>
          </a:bodyPr>
          <a:lstStyle/>
          <a:p>
            <a:r>
              <a:rPr lang="en-US" sz="2000" dirty="0"/>
              <a:t>Ein </a:t>
            </a:r>
            <a:r>
              <a:rPr lang="de-DE" sz="2000" dirty="0"/>
              <a:t>Helikopter</a:t>
            </a:r>
            <a:r>
              <a:rPr lang="en-US" sz="2000" dirty="0"/>
              <a:t> </a:t>
            </a:r>
            <a:r>
              <a:rPr lang="en-US" sz="2000" dirty="0" err="1"/>
              <a:t>startet</a:t>
            </a:r>
            <a:r>
              <a:rPr lang="en-US" sz="2000" dirty="0"/>
              <a:t> </a:t>
            </a:r>
            <a:r>
              <a:rPr lang="en-US" sz="2000" dirty="0" err="1"/>
              <a:t>ein</a:t>
            </a:r>
            <a:r>
              <a:rPr lang="en-US" sz="2000" dirty="0"/>
              <a:t> </a:t>
            </a:r>
            <a:r>
              <a:rPr lang="en-US" sz="2000" dirty="0" err="1"/>
              <a:t>Flugmanöver</a:t>
            </a:r>
            <a:r>
              <a:rPr lang="en-US" sz="2000" dirty="0"/>
              <a:t> von dem Boden </a:t>
            </a:r>
            <a:r>
              <a:rPr lang="en-US" sz="2000" dirty="0" err="1"/>
              <a:t>aus</a:t>
            </a:r>
            <a:endParaRPr lang="en-US" sz="2000" dirty="0"/>
          </a:p>
          <a:p>
            <a:r>
              <a:rPr lang="en-US" sz="2000" dirty="0" err="1"/>
              <a:t>Anfangswerte</a:t>
            </a:r>
            <a:r>
              <a:rPr lang="en-US" sz="2000" dirty="0"/>
              <a:t> und </a:t>
            </a:r>
            <a:r>
              <a:rPr lang="en-US" sz="2000" dirty="0" err="1"/>
              <a:t>Zeitbereich</a:t>
            </a:r>
            <a:r>
              <a:rPr lang="en-US" sz="2000" dirty="0"/>
              <a:t>:</a:t>
            </a:r>
          </a:p>
          <a:p>
            <a:endParaRPr lang="en-US" sz="2000" dirty="0"/>
          </a:p>
          <a:p>
            <a:endParaRPr lang="en-US" sz="2000" dirty="0"/>
          </a:p>
          <a:p>
            <a:endParaRPr lang="en-US" sz="800" dirty="0"/>
          </a:p>
          <a:p>
            <a:r>
              <a:rPr lang="en-US" sz="2000" dirty="0" err="1"/>
              <a:t>Beschleuningung</a:t>
            </a:r>
            <a:r>
              <a:rPr lang="en-US" sz="2000" dirty="0"/>
              <a:t> der </a:t>
            </a:r>
            <a:r>
              <a:rPr lang="en-US" sz="2000" dirty="0" err="1"/>
              <a:t>Dimensionen</a:t>
            </a:r>
            <a:r>
              <a:rPr lang="en-US" sz="2000" dirty="0"/>
              <a:t> </a:t>
            </a:r>
            <a:r>
              <a:rPr lang="en-US" sz="2000" dirty="0" err="1"/>
              <a:t>über</a:t>
            </a:r>
            <a:r>
              <a:rPr lang="en-US" sz="2000" dirty="0"/>
              <a:t> die Zeit:</a:t>
            </a:r>
          </a:p>
          <a:p>
            <a:endParaRPr lang="en-US" sz="2000" dirty="0"/>
          </a:p>
          <a:p>
            <a:endParaRPr lang="de-DE" sz="800" dirty="0"/>
          </a:p>
          <a:p>
            <a:r>
              <a:rPr lang="de-DE" sz="2000" dirty="0"/>
              <a:t>Bewegungsgleichung</a:t>
            </a:r>
            <a:r>
              <a:rPr lang="en-US" sz="2000" dirty="0"/>
              <a:t>:</a:t>
            </a:r>
          </a:p>
        </p:txBody>
      </p:sp>
      <p:pic>
        <p:nvPicPr>
          <p:cNvPr id="5" name="Inhaltsplatzhalter 4" descr="Ein Bild, das Diagramm, Reihe, Design enthält.&#10;&#10;Automatisch generierte Beschreibung">
            <a:extLst>
              <a:ext uri="{FF2B5EF4-FFF2-40B4-BE49-F238E27FC236}">
                <a16:creationId xmlns:a16="http://schemas.microsoft.com/office/drawing/2014/main" id="{5ABFCD08-C9F9-0288-2E9C-33CA4438F5BA}"/>
              </a:ext>
            </a:extLst>
          </p:cNvPr>
          <p:cNvPicPr>
            <a:picLocks noChangeAspect="1"/>
          </p:cNvPicPr>
          <p:nvPr/>
        </p:nvPicPr>
        <p:blipFill rotWithShape="1">
          <a:blip r:embed="rId2">
            <a:extLst>
              <a:ext uri="{28A0092B-C50C-407E-A947-70E740481C1C}">
                <a14:useLocalDpi xmlns:a14="http://schemas.microsoft.com/office/drawing/2010/main" val="0"/>
              </a:ext>
            </a:extLst>
          </a:blip>
          <a:srcRect r="2" b="7474"/>
          <a:stretch/>
        </p:blipFill>
        <p:spPr>
          <a:xfrm>
            <a:off x="5829175" y="1599482"/>
            <a:ext cx="6170299" cy="4224808"/>
          </a:xfrm>
          <a:prstGeom prst="rect">
            <a:avLst/>
          </a:prstGeom>
        </p:spPr>
      </p:pic>
      <p:pic>
        <p:nvPicPr>
          <p:cNvPr id="7" name="Grafik 6">
            <a:extLst>
              <a:ext uri="{FF2B5EF4-FFF2-40B4-BE49-F238E27FC236}">
                <a16:creationId xmlns:a16="http://schemas.microsoft.com/office/drawing/2014/main" id="{55C740F8-30DE-80ED-AD2B-4FFB93A985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190" y="5723054"/>
            <a:ext cx="5416985" cy="255293"/>
          </a:xfrm>
          <a:prstGeom prst="rect">
            <a:avLst/>
          </a:prstGeom>
        </p:spPr>
      </p:pic>
      <p:pic>
        <p:nvPicPr>
          <p:cNvPr id="10" name="Grafik 9">
            <a:extLst>
              <a:ext uri="{FF2B5EF4-FFF2-40B4-BE49-F238E27FC236}">
                <a16:creationId xmlns:a16="http://schemas.microsoft.com/office/drawing/2014/main" id="{88D4566F-3A0B-6BEB-8AE7-A2F1E6C8F1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24" y="4694050"/>
            <a:ext cx="5192274" cy="246846"/>
          </a:xfrm>
          <a:prstGeom prst="rect">
            <a:avLst/>
          </a:prstGeom>
        </p:spPr>
      </p:pic>
      <p:pic>
        <p:nvPicPr>
          <p:cNvPr id="17" name="Grafik 16" descr="Ein Bild, das Text, Schrift, Reihe enthält.&#10;&#10;Automatisch generierte Beschreibung">
            <a:extLst>
              <a:ext uri="{FF2B5EF4-FFF2-40B4-BE49-F238E27FC236}">
                <a16:creationId xmlns:a16="http://schemas.microsoft.com/office/drawing/2014/main" id="{3CA495DC-3AC2-5436-8BBF-285198FE27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2948737"/>
            <a:ext cx="4670771" cy="622201"/>
          </a:xfrm>
          <a:prstGeom prst="rect">
            <a:avLst/>
          </a:prstGeom>
        </p:spPr>
      </p:pic>
    </p:spTree>
    <p:extLst>
      <p:ext uri="{BB962C8B-B14F-4D97-AF65-F5344CB8AC3E}">
        <p14:creationId xmlns:p14="http://schemas.microsoft.com/office/powerpoint/2010/main" val="1154422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976EEB-DAE0-8503-771D-9937C9A314E8}"/>
              </a:ext>
            </a:extLst>
          </p:cNvPr>
          <p:cNvSpPr>
            <a:spLocks noGrp="1"/>
          </p:cNvSpPr>
          <p:nvPr>
            <p:ph type="title"/>
          </p:nvPr>
        </p:nvSpPr>
        <p:spPr/>
        <p:txBody>
          <a:bodyPr/>
          <a:lstStyle/>
          <a:p>
            <a:r>
              <a:rPr lang="de-DE" dirty="0"/>
              <a:t>Prozess und Sensor Modell </a:t>
            </a:r>
          </a:p>
        </p:txBody>
      </p:sp>
      <p:pic>
        <p:nvPicPr>
          <p:cNvPr id="4" name="Inhaltsplatzhalter 3" descr="Ein Bild, das Kreis, Diagramm, Reihe, Astronomie enthält.&#10;&#10;Automatisch generierte Beschreibung">
            <a:extLst>
              <a:ext uri="{FF2B5EF4-FFF2-40B4-BE49-F238E27FC236}">
                <a16:creationId xmlns:a16="http://schemas.microsoft.com/office/drawing/2014/main" id="{414DD33A-4FF5-C2AE-9B08-6661940A3F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4269" y="632389"/>
            <a:ext cx="4351338" cy="4351338"/>
          </a:xfrm>
          <a:prstGeom prst="rect">
            <a:avLst/>
          </a:prstGeom>
        </p:spPr>
      </p:pic>
      <p:sp>
        <p:nvSpPr>
          <p:cNvPr id="6" name="Textfeld 5">
            <a:extLst>
              <a:ext uri="{FF2B5EF4-FFF2-40B4-BE49-F238E27FC236}">
                <a16:creationId xmlns:a16="http://schemas.microsoft.com/office/drawing/2014/main" id="{F6BA90B5-2EC8-4A02-20C5-05874D0C93F6}"/>
              </a:ext>
            </a:extLst>
          </p:cNvPr>
          <p:cNvSpPr txBox="1"/>
          <p:nvPr/>
        </p:nvSpPr>
        <p:spPr>
          <a:xfrm>
            <a:off x="726393" y="1538243"/>
            <a:ext cx="5571857" cy="6432530"/>
          </a:xfrm>
          <a:prstGeom prst="rect">
            <a:avLst/>
          </a:prstGeom>
          <a:noFill/>
        </p:spPr>
        <p:txBody>
          <a:bodyPr wrap="square" rtlCol="0">
            <a:spAutoFit/>
          </a:bodyPr>
          <a:lstStyle/>
          <a:p>
            <a:pPr marL="285750" indent="-285750">
              <a:buFont typeface="Arial" panose="020B0604020202020204" pitchFamily="34" charset="0"/>
              <a:buChar char="•"/>
            </a:pPr>
            <a:r>
              <a:rPr lang="en-US" sz="1800" dirty="0" err="1"/>
              <a:t>Messungen</a:t>
            </a:r>
            <a:r>
              <a:rPr lang="en-US" sz="1800" dirty="0"/>
              <a:t> der </a:t>
            </a:r>
            <a:r>
              <a:rPr lang="en-US" sz="1800" dirty="0" err="1"/>
              <a:t>Flugbahn</a:t>
            </a:r>
            <a:r>
              <a:rPr lang="en-US" sz="1800" dirty="0"/>
              <a:t> </a:t>
            </a:r>
            <a:r>
              <a:rPr lang="en-US" sz="1800" dirty="0" err="1"/>
              <a:t>mit</a:t>
            </a:r>
            <a:r>
              <a:rPr lang="en-US" sz="1800" dirty="0"/>
              <a:t> </a:t>
            </a:r>
            <a:r>
              <a:rPr lang="en-US" sz="1800" dirty="0" err="1"/>
              <a:t>zwei</a:t>
            </a:r>
            <a:r>
              <a:rPr lang="en-US" sz="1800" dirty="0"/>
              <a:t> Radar </a:t>
            </a:r>
            <a:r>
              <a:rPr lang="en-US" sz="1800" dirty="0" err="1"/>
              <a:t>Sensoren</a:t>
            </a:r>
            <a:r>
              <a:rPr lang="en-US" sz="1800" dirty="0"/>
              <a:t> </a:t>
            </a:r>
            <a:r>
              <a:rPr lang="en-US" sz="1800" dirty="0" err="1"/>
              <a:t>bestimmen</a:t>
            </a:r>
            <a:endParaRPr lang="en-US" sz="18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800" dirty="0" err="1"/>
              <a:t>Kartesische</a:t>
            </a:r>
            <a:r>
              <a:rPr lang="en-US" sz="1800" dirty="0"/>
              <a:t> </a:t>
            </a:r>
            <a:r>
              <a:rPr lang="en-US" sz="1800" dirty="0" err="1"/>
              <a:t>Koordinaten</a:t>
            </a:r>
            <a:r>
              <a:rPr lang="en-US" sz="1800" dirty="0"/>
              <a:t> in </a:t>
            </a:r>
            <a:r>
              <a:rPr lang="en-US" sz="1800" dirty="0" err="1"/>
              <a:t>Polarkoordinaten</a:t>
            </a:r>
            <a:r>
              <a:rPr lang="en-US" sz="1800" dirty="0"/>
              <a:t>:</a:t>
            </a:r>
          </a:p>
          <a:p>
            <a:pPr marL="285750" indent="-285750">
              <a:buFont typeface="Arial" panose="020B0604020202020204" pitchFamily="34" charset="0"/>
              <a:buChar char="•"/>
            </a:pPr>
            <a:endParaRPr lang="en-US" sz="800" dirty="0"/>
          </a:p>
          <a:p>
            <a:pPr marL="742950" lvl="1" indent="-285750">
              <a:buFont typeface="Arial" panose="020B0604020202020204" pitchFamily="34" charset="0"/>
              <a:buChar char="•"/>
            </a:pPr>
            <a:r>
              <a:rPr lang="de-DE" dirty="0"/>
              <a:t>Radius (r): r = √(x^2 + y^2 + z^2)</a:t>
            </a:r>
          </a:p>
          <a:p>
            <a:pPr marL="742950" lvl="1" indent="-285750">
              <a:buFont typeface="Arial" panose="020B0604020202020204" pitchFamily="34" charset="0"/>
              <a:buChar char="•"/>
            </a:pPr>
            <a:r>
              <a:rPr lang="de-DE" dirty="0"/>
              <a:t>Polarwinkel (</a:t>
            </a:r>
            <a:r>
              <a:rPr lang="el-GR" dirty="0"/>
              <a:t>θ - </a:t>
            </a:r>
            <a:r>
              <a:rPr lang="de-DE" dirty="0"/>
              <a:t>Theta): </a:t>
            </a:r>
            <a:r>
              <a:rPr lang="el-GR" dirty="0"/>
              <a:t>θ = </a:t>
            </a:r>
            <a:r>
              <a:rPr lang="de-DE" dirty="0" err="1"/>
              <a:t>arccos</a:t>
            </a:r>
            <a:r>
              <a:rPr lang="de-DE" dirty="0"/>
              <a:t>(z / r)</a:t>
            </a:r>
          </a:p>
          <a:p>
            <a:pPr marL="742950" lvl="1" indent="-285750">
              <a:buFont typeface="Arial" panose="020B0604020202020204" pitchFamily="34" charset="0"/>
              <a:buChar char="•"/>
            </a:pPr>
            <a:r>
              <a:rPr lang="de-DE" dirty="0" err="1"/>
              <a:t>Azimutwinkel</a:t>
            </a:r>
            <a:r>
              <a:rPr lang="de-DE" dirty="0"/>
              <a:t> (</a:t>
            </a:r>
            <a:r>
              <a:rPr lang="el-GR" dirty="0"/>
              <a:t>φ - </a:t>
            </a:r>
            <a:r>
              <a:rPr lang="de-DE" dirty="0"/>
              <a:t>Phi): </a:t>
            </a:r>
            <a:r>
              <a:rPr lang="el-GR" dirty="0"/>
              <a:t>φ = </a:t>
            </a:r>
            <a:r>
              <a:rPr lang="de-DE" dirty="0"/>
              <a:t>arctan2(y, x)</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err="1"/>
              <a:t>Polarkoordinaten</a:t>
            </a:r>
            <a:r>
              <a:rPr lang="en-US" sz="1800" dirty="0"/>
              <a:t> in </a:t>
            </a:r>
            <a:r>
              <a:rPr lang="en-US" sz="1800" dirty="0" err="1"/>
              <a:t>Kartesische</a:t>
            </a:r>
            <a:r>
              <a:rPr lang="en-US" sz="1800" dirty="0"/>
              <a:t> </a:t>
            </a:r>
            <a:r>
              <a:rPr lang="en-US" sz="1800" dirty="0" err="1"/>
              <a:t>Koordinaten</a:t>
            </a:r>
            <a:r>
              <a:rPr lang="en-US" sz="1800" dirty="0"/>
              <a:t>:</a:t>
            </a:r>
          </a:p>
          <a:p>
            <a:pPr marL="285750" indent="-285750">
              <a:buFont typeface="Arial" panose="020B0604020202020204" pitchFamily="34" charset="0"/>
              <a:buChar char="•"/>
            </a:pPr>
            <a:endParaRPr lang="en-US" sz="800" dirty="0"/>
          </a:p>
          <a:p>
            <a:pPr marL="742950" lvl="1" indent="-285750">
              <a:buFont typeface="Arial" panose="020B0604020202020204" pitchFamily="34" charset="0"/>
              <a:buChar char="•"/>
            </a:pPr>
            <a:r>
              <a:rPr lang="de-DE" dirty="0"/>
              <a:t>x = r * sin(</a:t>
            </a:r>
            <a:r>
              <a:rPr lang="el-GR" dirty="0"/>
              <a:t>θ) * </a:t>
            </a:r>
            <a:r>
              <a:rPr lang="de-DE" dirty="0"/>
              <a:t>cos(</a:t>
            </a:r>
            <a:r>
              <a:rPr lang="el-GR" dirty="0"/>
              <a:t>φ) </a:t>
            </a:r>
            <a:endParaRPr lang="de-DE" dirty="0"/>
          </a:p>
          <a:p>
            <a:pPr marL="742950" lvl="1" indent="-285750">
              <a:buFont typeface="Arial" panose="020B0604020202020204" pitchFamily="34" charset="0"/>
              <a:buChar char="•"/>
            </a:pPr>
            <a:r>
              <a:rPr lang="de-DE" dirty="0"/>
              <a:t>y = r * sin(</a:t>
            </a:r>
            <a:r>
              <a:rPr lang="el-GR" dirty="0"/>
              <a:t>θ) * </a:t>
            </a:r>
            <a:r>
              <a:rPr lang="de-DE" dirty="0"/>
              <a:t>sin(</a:t>
            </a:r>
            <a:r>
              <a:rPr lang="el-GR" dirty="0"/>
              <a:t>φ) </a:t>
            </a:r>
            <a:endParaRPr lang="de-DE" dirty="0"/>
          </a:p>
          <a:p>
            <a:pPr marL="742950" lvl="1" indent="-285750">
              <a:buFont typeface="Arial" panose="020B0604020202020204" pitchFamily="34" charset="0"/>
              <a:buChar char="•"/>
            </a:pPr>
            <a:r>
              <a:rPr lang="de-DE" dirty="0"/>
              <a:t>z = r * cos(</a:t>
            </a:r>
            <a:r>
              <a:rPr lang="el-GR" dirty="0"/>
              <a:t>θ)</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3888682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F7A1B5-9F00-49FC-7037-F645E533FD9B}"/>
              </a:ext>
            </a:extLst>
          </p:cNvPr>
          <p:cNvSpPr>
            <a:spLocks noGrp="1"/>
          </p:cNvSpPr>
          <p:nvPr>
            <p:ph type="title"/>
          </p:nvPr>
        </p:nvSpPr>
        <p:spPr/>
        <p:txBody>
          <a:bodyPr/>
          <a:lstStyle/>
          <a:p>
            <a:r>
              <a:rPr lang="de-DE" dirty="0"/>
              <a:t>Unsicherheiten festlegen</a:t>
            </a:r>
          </a:p>
        </p:txBody>
      </p:sp>
      <p:sp>
        <p:nvSpPr>
          <p:cNvPr id="3" name="Inhaltsplatzhalter 2">
            <a:extLst>
              <a:ext uri="{FF2B5EF4-FFF2-40B4-BE49-F238E27FC236}">
                <a16:creationId xmlns:a16="http://schemas.microsoft.com/office/drawing/2014/main" id="{436E1612-8789-DAB4-614B-35108929E7B1}"/>
              </a:ext>
            </a:extLst>
          </p:cNvPr>
          <p:cNvSpPr>
            <a:spLocks noGrp="1"/>
          </p:cNvSpPr>
          <p:nvPr>
            <p:ph idx="1"/>
          </p:nvPr>
        </p:nvSpPr>
        <p:spPr/>
        <p:txBody>
          <a:bodyPr>
            <a:normAutofit/>
          </a:bodyPr>
          <a:lstStyle/>
          <a:p>
            <a:r>
              <a:rPr lang="de-DE" b="0" i="0" u="none" strike="noStrike" dirty="0" err="1">
                <a:effectLst/>
                <a:latin typeface="Menlo"/>
              </a:rPr>
              <a:t>Messrauschkovarianzmatrix</a:t>
            </a:r>
            <a:r>
              <a:rPr lang="de-DE" b="0" i="0" u="none" strike="noStrike" dirty="0">
                <a:effectLst/>
                <a:latin typeface="Menlo"/>
              </a:rPr>
              <a:t> R</a:t>
            </a:r>
          </a:p>
          <a:p>
            <a:pPr lvl="1"/>
            <a:r>
              <a:rPr lang="de-DE" dirty="0">
                <a:latin typeface="Menlo"/>
              </a:rPr>
              <a:t>Standartabweichung für alle Beobachtungen festlegen</a:t>
            </a:r>
          </a:p>
          <a:p>
            <a:pPr lvl="1"/>
            <a:r>
              <a:rPr lang="de-DE" dirty="0">
                <a:latin typeface="Menlo"/>
              </a:rPr>
              <a:t>R wird im Kalman-Filter verwendet, um die Messungen mit dem vorhergesagten Zustand zu gewichten und so den Kalman-Gewichtungsfaktor zu bestimmen.</a:t>
            </a:r>
          </a:p>
          <a:p>
            <a:endParaRPr lang="de-DE" b="0" i="0" u="none" strike="noStrike" dirty="0">
              <a:effectLst/>
              <a:latin typeface="Menlo"/>
            </a:endParaRPr>
          </a:p>
          <a:p>
            <a:endParaRPr lang="de-DE" dirty="0">
              <a:latin typeface="Menlo"/>
            </a:endParaRPr>
          </a:p>
          <a:p>
            <a:endParaRPr lang="de-DE" dirty="0"/>
          </a:p>
        </p:txBody>
      </p:sp>
      <p:pic>
        <p:nvPicPr>
          <p:cNvPr id="5" name="Grafik 4">
            <a:extLst>
              <a:ext uri="{FF2B5EF4-FFF2-40B4-BE49-F238E27FC236}">
                <a16:creationId xmlns:a16="http://schemas.microsoft.com/office/drawing/2014/main" id="{BEA0C03F-3718-47A8-F832-708BED4AC4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6230" y="3909822"/>
            <a:ext cx="9059539" cy="838317"/>
          </a:xfrm>
          <a:prstGeom prst="rect">
            <a:avLst/>
          </a:prstGeom>
        </p:spPr>
      </p:pic>
    </p:spTree>
    <p:extLst>
      <p:ext uri="{BB962C8B-B14F-4D97-AF65-F5344CB8AC3E}">
        <p14:creationId xmlns:p14="http://schemas.microsoft.com/office/powerpoint/2010/main" val="3695927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F7A1B5-9F00-49FC-7037-F645E533FD9B}"/>
              </a:ext>
            </a:extLst>
          </p:cNvPr>
          <p:cNvSpPr>
            <a:spLocks noGrp="1"/>
          </p:cNvSpPr>
          <p:nvPr>
            <p:ph type="title"/>
          </p:nvPr>
        </p:nvSpPr>
        <p:spPr/>
        <p:txBody>
          <a:bodyPr/>
          <a:lstStyle/>
          <a:p>
            <a:r>
              <a:rPr lang="de-DE" dirty="0"/>
              <a:t>Unsicherheiten festlegen</a:t>
            </a:r>
          </a:p>
        </p:txBody>
      </p:sp>
      <p:sp>
        <p:nvSpPr>
          <p:cNvPr id="3" name="Inhaltsplatzhalter 2">
            <a:extLst>
              <a:ext uri="{FF2B5EF4-FFF2-40B4-BE49-F238E27FC236}">
                <a16:creationId xmlns:a16="http://schemas.microsoft.com/office/drawing/2014/main" id="{436E1612-8789-DAB4-614B-35108929E7B1}"/>
              </a:ext>
            </a:extLst>
          </p:cNvPr>
          <p:cNvSpPr>
            <a:spLocks noGrp="1"/>
          </p:cNvSpPr>
          <p:nvPr>
            <p:ph idx="1"/>
          </p:nvPr>
        </p:nvSpPr>
        <p:spPr/>
        <p:txBody>
          <a:bodyPr>
            <a:normAutofit/>
          </a:bodyPr>
          <a:lstStyle/>
          <a:p>
            <a:r>
              <a:rPr lang="de-DE" b="0" i="0" u="none" strike="noStrike" dirty="0" err="1">
                <a:effectLst/>
                <a:latin typeface="Menlo"/>
              </a:rPr>
              <a:t>Prozessrauschkovarianzmatrix</a:t>
            </a:r>
            <a:r>
              <a:rPr lang="de-DE" b="0" i="0" u="none" strike="noStrike" dirty="0">
                <a:effectLst/>
                <a:latin typeface="Menlo"/>
              </a:rPr>
              <a:t> Q</a:t>
            </a:r>
            <a:endParaRPr lang="de-DE" b="0" i="0" dirty="0">
              <a:effectLst/>
              <a:latin typeface="Menlo"/>
            </a:endParaRPr>
          </a:p>
          <a:p>
            <a:pPr lvl="1"/>
            <a:r>
              <a:rPr lang="de-DE" dirty="0"/>
              <a:t>Q wird mit einem kleinen Wert initialisiert da angenommen wird, dass der Prozess zunächst relativ genau bekannt ist und wenig Unsicherheit aufweist. </a:t>
            </a:r>
          </a:p>
          <a:p>
            <a:pPr lvl="1"/>
            <a:r>
              <a:rPr lang="de-DE" dirty="0"/>
              <a:t>In diesem Fall wird davon ausgegangen, dass die vorhergesagten Zustandsänderungen genau sind und kaum Rauschen aufweisen.</a:t>
            </a:r>
            <a:endParaRPr lang="de-DE" b="0" i="0" dirty="0">
              <a:effectLst/>
              <a:latin typeface="Menlo"/>
            </a:endParaRPr>
          </a:p>
          <a:p>
            <a:endParaRPr lang="de-DE" dirty="0"/>
          </a:p>
        </p:txBody>
      </p:sp>
      <p:pic>
        <p:nvPicPr>
          <p:cNvPr id="6" name="Grafik 5">
            <a:extLst>
              <a:ext uri="{FF2B5EF4-FFF2-40B4-BE49-F238E27FC236}">
                <a16:creationId xmlns:a16="http://schemas.microsoft.com/office/drawing/2014/main" id="{867652AE-8325-91A1-77BC-F59CDFFAFD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3749" y="3971313"/>
            <a:ext cx="3649085" cy="608181"/>
          </a:xfrm>
          <a:prstGeom prst="rect">
            <a:avLst/>
          </a:prstGeom>
        </p:spPr>
      </p:pic>
    </p:spTree>
    <p:extLst>
      <p:ext uri="{BB962C8B-B14F-4D97-AF65-F5344CB8AC3E}">
        <p14:creationId xmlns:p14="http://schemas.microsoft.com/office/powerpoint/2010/main" val="3583019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D5751F-3DBF-2FB1-D6F5-1E0F12FF87C4}"/>
              </a:ext>
            </a:extLst>
          </p:cNvPr>
          <p:cNvSpPr>
            <a:spLocks noGrp="1"/>
          </p:cNvSpPr>
          <p:nvPr>
            <p:ph type="title"/>
          </p:nvPr>
        </p:nvSpPr>
        <p:spPr/>
        <p:txBody>
          <a:bodyPr/>
          <a:lstStyle/>
          <a:p>
            <a:r>
              <a:rPr lang="de-DE" dirty="0"/>
              <a:t>Implementierung des EKF</a:t>
            </a:r>
          </a:p>
        </p:txBody>
      </p:sp>
      <p:sp>
        <p:nvSpPr>
          <p:cNvPr id="3" name="Inhaltsplatzhalter 2">
            <a:extLst>
              <a:ext uri="{FF2B5EF4-FFF2-40B4-BE49-F238E27FC236}">
                <a16:creationId xmlns:a16="http://schemas.microsoft.com/office/drawing/2014/main" id="{C186F408-E605-8FF8-2897-F0F9D0E13439}"/>
              </a:ext>
            </a:extLst>
          </p:cNvPr>
          <p:cNvSpPr>
            <a:spLocks noGrp="1"/>
          </p:cNvSpPr>
          <p:nvPr>
            <p:ph idx="1"/>
          </p:nvPr>
        </p:nvSpPr>
        <p:spPr/>
        <p:txBody>
          <a:bodyPr/>
          <a:lstStyle/>
          <a:p>
            <a:r>
              <a:rPr lang="de-DE" dirty="0"/>
              <a:t>Die Implementierung des Kalman kann in vier Schritte unterteilt werden, welche in einer schleife durchlaufen werden</a:t>
            </a:r>
          </a:p>
          <a:p>
            <a:endParaRPr lang="de-DE" dirty="0"/>
          </a:p>
          <a:p>
            <a:r>
              <a:rPr lang="de-DE" dirty="0"/>
              <a:t>Schritt 1: Vorhersage bestimmen</a:t>
            </a:r>
          </a:p>
          <a:p>
            <a:pPr lvl="1"/>
            <a:r>
              <a:rPr lang="de-DE" b="0" i="0" u="none" strike="noStrike" dirty="0">
                <a:effectLst/>
                <a:latin typeface="Menlo"/>
              </a:rPr>
              <a:t>Zustandsübergangsmatrix F wird verwendet, um den nächsten Schritt des Systems zu schätzen</a:t>
            </a:r>
          </a:p>
          <a:p>
            <a:pPr lvl="1"/>
            <a:r>
              <a:rPr lang="de-DE" b="0" i="0" dirty="0">
                <a:effectLst/>
                <a:latin typeface="Menlo"/>
              </a:rPr>
              <a:t>P und Q werden verwendet um die Unsicherheiten in der Zustandsschätzung und der Systemdynamik zu </a:t>
            </a:r>
            <a:r>
              <a:rPr lang="de-DE" b="0" i="0" dirty="0" err="1">
                <a:effectLst/>
                <a:latin typeface="Menlo"/>
              </a:rPr>
              <a:t>berücksichtien</a:t>
            </a:r>
            <a:endParaRPr lang="de-DE" b="0" i="0" dirty="0">
              <a:effectLst/>
              <a:latin typeface="Menlo"/>
            </a:endParaRPr>
          </a:p>
          <a:p>
            <a:endParaRPr lang="de-DE" dirty="0"/>
          </a:p>
        </p:txBody>
      </p:sp>
      <p:pic>
        <p:nvPicPr>
          <p:cNvPr id="5" name="Grafik 4" descr="Ein Bild, das Text, Schrift, weiß, Screenshot enthält.&#10;&#10;Automatisch generierte Beschreibung">
            <a:extLst>
              <a:ext uri="{FF2B5EF4-FFF2-40B4-BE49-F238E27FC236}">
                <a16:creationId xmlns:a16="http://schemas.microsoft.com/office/drawing/2014/main" id="{D681B357-ADA8-097D-185D-DDCD560AC0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8460" y="5231361"/>
            <a:ext cx="3449888" cy="945602"/>
          </a:xfrm>
          <a:prstGeom prst="rect">
            <a:avLst/>
          </a:prstGeom>
        </p:spPr>
      </p:pic>
    </p:spTree>
    <p:extLst>
      <p:ext uri="{BB962C8B-B14F-4D97-AF65-F5344CB8AC3E}">
        <p14:creationId xmlns:p14="http://schemas.microsoft.com/office/powerpoint/2010/main" val="504868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D5751F-3DBF-2FB1-D6F5-1E0F12FF87C4}"/>
              </a:ext>
            </a:extLst>
          </p:cNvPr>
          <p:cNvSpPr>
            <a:spLocks noGrp="1"/>
          </p:cNvSpPr>
          <p:nvPr>
            <p:ph type="title"/>
          </p:nvPr>
        </p:nvSpPr>
        <p:spPr/>
        <p:txBody>
          <a:bodyPr/>
          <a:lstStyle/>
          <a:p>
            <a:r>
              <a:rPr lang="de-DE" dirty="0"/>
              <a:t>Implementierung des EKF</a:t>
            </a:r>
          </a:p>
        </p:txBody>
      </p:sp>
      <p:sp>
        <p:nvSpPr>
          <p:cNvPr id="3" name="Inhaltsplatzhalter 2">
            <a:extLst>
              <a:ext uri="{FF2B5EF4-FFF2-40B4-BE49-F238E27FC236}">
                <a16:creationId xmlns:a16="http://schemas.microsoft.com/office/drawing/2014/main" id="{C186F408-E605-8FF8-2897-F0F9D0E13439}"/>
              </a:ext>
            </a:extLst>
          </p:cNvPr>
          <p:cNvSpPr>
            <a:spLocks noGrp="1"/>
          </p:cNvSpPr>
          <p:nvPr>
            <p:ph idx="1"/>
          </p:nvPr>
        </p:nvSpPr>
        <p:spPr/>
        <p:txBody>
          <a:bodyPr/>
          <a:lstStyle/>
          <a:p>
            <a:r>
              <a:rPr lang="de-DE" dirty="0"/>
              <a:t>Schritt 2: </a:t>
            </a:r>
            <a:r>
              <a:rPr lang="de-DE" b="0" i="0" u="none" strike="noStrike" dirty="0">
                <a:effectLst/>
                <a:latin typeface="Menlo"/>
              </a:rPr>
              <a:t>Update Kalman </a:t>
            </a:r>
            <a:r>
              <a:rPr lang="de-DE" b="0" i="0" u="none" strike="noStrike" dirty="0" err="1">
                <a:effectLst/>
                <a:latin typeface="Menlo"/>
              </a:rPr>
              <a:t>Gain</a:t>
            </a:r>
            <a:endParaRPr lang="de-DE" b="0" i="0" dirty="0">
              <a:effectLst/>
              <a:latin typeface="Menlo"/>
            </a:endParaRPr>
          </a:p>
          <a:p>
            <a:pPr lvl="1"/>
            <a:r>
              <a:rPr lang="de-DE" dirty="0"/>
              <a:t>Zunächst wird die Beobachtungsmatrix H erstellt, diese stellt die Beziehung zwischen der Vorhersage und den Messungen her</a:t>
            </a:r>
          </a:p>
          <a:p>
            <a:pPr lvl="1"/>
            <a:r>
              <a:rPr lang="de-DE" dirty="0"/>
              <a:t>Berechnung des Kalman-Gewichtungsfaktors K:</a:t>
            </a:r>
          </a:p>
          <a:p>
            <a:pPr lvl="1"/>
            <a:endParaRPr lang="de-DE" sz="1000" dirty="0"/>
          </a:p>
          <a:p>
            <a:pPr marL="914400" lvl="1" indent="-457200">
              <a:buFont typeface="+mj-lt"/>
              <a:buAutoNum type="arabicPeriod"/>
            </a:pPr>
            <a:r>
              <a:rPr lang="de-DE" dirty="0"/>
              <a:t>K berechnen indem die vorhergesagte </a:t>
            </a:r>
            <a:r>
              <a:rPr lang="de-DE" dirty="0" err="1"/>
              <a:t>Fehlerkovarianzmatrix</a:t>
            </a:r>
            <a:r>
              <a:rPr lang="de-DE" dirty="0"/>
              <a:t> </a:t>
            </a:r>
            <a:r>
              <a:rPr lang="de-DE" dirty="0" err="1"/>
              <a:t>P_pred</a:t>
            </a:r>
            <a:r>
              <a:rPr lang="de-DE" dirty="0"/>
              <a:t>, Beobachtungsmatrix H und </a:t>
            </a:r>
            <a:r>
              <a:rPr lang="de-DE" dirty="0" err="1"/>
              <a:t>Messrauschkovarianzmatrix</a:t>
            </a:r>
            <a:r>
              <a:rPr lang="de-DE" dirty="0"/>
              <a:t> R und ihre Transponierten kombiniert werden</a:t>
            </a:r>
          </a:p>
          <a:p>
            <a:pPr marL="914400" lvl="1" indent="-457200">
              <a:buFont typeface="+mj-lt"/>
              <a:buAutoNum type="arabicPeriod"/>
            </a:pPr>
            <a:r>
              <a:rPr lang="de-DE" dirty="0"/>
              <a:t>Danach wird die Berechnung der "Kalman </a:t>
            </a:r>
            <a:r>
              <a:rPr lang="de-DE" dirty="0" err="1"/>
              <a:t>Gain</a:t>
            </a:r>
            <a:r>
              <a:rPr lang="de-DE" dirty="0"/>
              <a:t> Matrix" verwendet, um den tatsächlichen Kalman-Gewichtungsfaktor K zu erhalten.</a:t>
            </a:r>
          </a:p>
        </p:txBody>
      </p:sp>
    </p:spTree>
    <p:extLst>
      <p:ext uri="{BB962C8B-B14F-4D97-AF65-F5344CB8AC3E}">
        <p14:creationId xmlns:p14="http://schemas.microsoft.com/office/powerpoint/2010/main" val="304108459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1084</Words>
  <Application>Microsoft Office PowerPoint</Application>
  <PresentationFormat>Breitbild</PresentationFormat>
  <Paragraphs>106</Paragraphs>
  <Slides>12</Slides>
  <Notes>5</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12</vt:i4>
      </vt:variant>
    </vt:vector>
  </HeadingPairs>
  <TitlesOfParts>
    <vt:vector size="17" baseType="lpstr">
      <vt:lpstr>Arial</vt:lpstr>
      <vt:lpstr>Calibri</vt:lpstr>
      <vt:lpstr>Calibri Light</vt:lpstr>
      <vt:lpstr>Menlo</vt:lpstr>
      <vt:lpstr>Office</vt:lpstr>
      <vt:lpstr>Implementierung eines Extended Kalman Filters</vt:lpstr>
      <vt:lpstr>Gliederung</vt:lpstr>
      <vt:lpstr>Problemstellung</vt:lpstr>
      <vt:lpstr>Prozess und Sensor Modell </vt:lpstr>
      <vt:lpstr>Prozess und Sensor Modell </vt:lpstr>
      <vt:lpstr>Unsicherheiten festlegen</vt:lpstr>
      <vt:lpstr>Unsicherheiten festlegen</vt:lpstr>
      <vt:lpstr>Implementierung des EKF</vt:lpstr>
      <vt:lpstr>Implementierung des EKF</vt:lpstr>
      <vt:lpstr>Implementierung des EKF</vt:lpstr>
      <vt:lpstr>Evaluation der Ergebnisse</vt:lpstr>
      <vt:lpstr>Evaluation der Ergebnisse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Implementierung eines Extended Kalman Filters</dc:title>
  <dc:creator>dominik buecher</dc:creator>
  <cp:lastModifiedBy>dominik buecher</cp:lastModifiedBy>
  <cp:revision>20</cp:revision>
  <dcterms:created xsi:type="dcterms:W3CDTF">2023-07-21T19:35:35Z</dcterms:created>
  <dcterms:modified xsi:type="dcterms:W3CDTF">2023-07-24T11:32:48Z</dcterms:modified>
</cp:coreProperties>
</file>