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56" r:id="rId4"/>
    <p:sldId id="257" r:id="rId5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p>
            <a:r>
              <a:rPr lang="en-US"/>
              <a:t>Click to edit the notes format</a:t>
            </a:r>
            <a:endParaRPr lang="en-US"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p>
            <a:r>
              <a:rPr lang="en-US"/>
              <a:t>&lt;header&gt;</a:t>
            </a:r>
            <a:endParaRPr lang="en-US"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p>
            <a:pPr algn="r"/>
            <a:r>
              <a:rPr lang="en-US"/>
              <a:t>&lt;date/time&gt;</a:t>
            </a:r>
            <a:endParaRPr lang="en-US"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p>
            <a:r>
              <a:rPr lang="en-US"/>
              <a:t>&lt;footer&gt;</a:t>
            </a:r>
            <a:endParaRPr lang="en-US"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p>
            <a:pPr algn="r"/>
            <a:fld id="{015C1D98-A23C-4699-AB90-D2DC981001C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p/>
        </p:txBody>
      </p:sp>
      <p:pic>
        <p:nvPicPr>
          <p:cNvPr id="38" name="图片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图片 3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p/>
        </p:txBody>
      </p:sp>
      <p:pic>
        <p:nvPicPr>
          <p:cNvPr id="76" name="图片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图片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wrap="none"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884520" cy="6856560"/>
          </a:xfrm>
          <a:prstGeom prst="rect">
            <a:avLst/>
          </a:prstGeom>
          <a:solidFill>
            <a:srgbClr val="2A1A00"/>
          </a:solidFill>
          <a:ln>
            <a:noFill/>
          </a:ln>
        </p:spPr>
      </p:sp>
      <p:sp>
        <p:nvSpPr>
          <p:cNvPr id="2" name="CustomShape 2"/>
          <p:cNvSpPr/>
          <p:nvPr/>
        </p:nvSpPr>
        <p:spPr>
          <a:xfrm>
            <a:off x="11908440" y="0"/>
            <a:ext cx="281880" cy="6856560"/>
          </a:xfrm>
          <a:prstGeom prst="rect">
            <a:avLst/>
          </a:prstGeom>
          <a:solidFill>
            <a:srgbClr val="00B0F0"/>
          </a:solidFill>
          <a:ln w="12600">
            <a:noFill/>
          </a:ln>
        </p:spPr>
      </p:sp>
      <p:sp>
        <p:nvSpPr>
          <p:cNvPr id="3" name="CustomShape 3"/>
          <p:cNvSpPr/>
          <p:nvPr/>
        </p:nvSpPr>
        <p:spPr>
          <a:xfrm>
            <a:off x="3557160" y="631080"/>
            <a:ext cx="5234040" cy="5227920"/>
          </a:xfrm>
          <a:prstGeom prst="rect">
            <a:avLst/>
          </a:prstGeom>
          <a:solidFill>
            <a:srgbClr val="F3F3F2"/>
          </a:solidFill>
          <a:ln>
            <a:noFill/>
          </a:ln>
        </p:spPr>
      </p:sp>
      <p:sp>
        <p:nvSpPr>
          <p:cNvPr id="4" name="CustomShape 4"/>
          <p:cNvSpPr/>
          <p:nvPr/>
        </p:nvSpPr>
        <p:spPr>
          <a:xfrm>
            <a:off x="0" y="0"/>
            <a:ext cx="281880" cy="6856560"/>
          </a:xfrm>
          <a:prstGeom prst="rect">
            <a:avLst/>
          </a:prstGeom>
          <a:solidFill>
            <a:srgbClr val="2A1A00"/>
          </a:solidFill>
          <a:ln w="12600">
            <a:noFill/>
          </a:ln>
        </p:spPr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  <a:r>
              <a:rPr lang="en-US"/>
              <a:t>Click to edit the title text format</a:t>
            </a:r>
            <a:endParaRPr lang="en-US"/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 lang="en-US"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 lang="en-US"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 lang="en-US"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 lang="en-US"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 lang="en-US"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 lang="en-US"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884520" cy="6856560"/>
          </a:xfrm>
          <a:prstGeom prst="rect">
            <a:avLst/>
          </a:prstGeom>
          <a:solidFill>
            <a:srgbClr val="2A1A00"/>
          </a:solidFill>
          <a:ln>
            <a:noFill/>
          </a:ln>
        </p:spPr>
      </p:sp>
      <p:sp>
        <p:nvSpPr>
          <p:cNvPr id="41" name="CustomShape 2"/>
          <p:cNvSpPr/>
          <p:nvPr/>
        </p:nvSpPr>
        <p:spPr>
          <a:xfrm>
            <a:off x="11908440" y="0"/>
            <a:ext cx="281880" cy="6856560"/>
          </a:xfrm>
          <a:prstGeom prst="rect">
            <a:avLst/>
          </a:prstGeom>
          <a:solidFill>
            <a:srgbClr val="00B0F0"/>
          </a:solidFill>
          <a:ln w="12600">
            <a:noFill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wrap="none" lIns="0" tIns="0" rIns="0" bIns="0" anchor="ctr"/>
          <a:p>
            <a:pPr algn="ctr"/>
            <a:r>
              <a:rPr lang="en-US"/>
              <a:t>Click to edit the title text format</a:t>
            </a:r>
            <a:endParaRPr lang="en-US"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 lang="en-US"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 lang="en-US"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 lang="en-US"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 lang="en-US"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 lang="en-US"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 lang="en-US"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78560" y="1098360"/>
            <a:ext cx="10316880" cy="439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595959"/>
                </a:solidFill>
                <a:latin typeface="Impact" panose="020B0806030902050204"/>
              </a:rPr>
              <a:t>JAVASCRIPT进阶</a:t>
            </a:r>
            <a:endParaRPr lang="en-US" sz="3200" b="1">
              <a:solidFill>
                <a:srgbClr val="595959"/>
              </a:solidFill>
              <a:latin typeface="Impact" panose="020B0806030902050204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215080" y="5979240"/>
            <a:ext cx="8043840" cy="74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放飞梦想，成就梦想</a:t>
            </a:r>
            <a:endParaRPr lang="en-US" sz="20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42695" y="111760"/>
            <a:ext cx="10509885" cy="653859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1.原型和原型链是JS实现继承的一种模型。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2.原型链的形成是真正是靠proto 而非prototype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var animal = function(){};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var dog = function(){};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animal.price = 2000;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dog.prototype = animal;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var tidy = new dog();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请问dog.price和tidy.price分别是多少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?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即下面两条语句的分别输出什么？</a:t>
            </a:r>
            <a:endParaRPr lang="zh-CN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console.log(dog.price);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console.log(tidy.price);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42695" y="111760"/>
            <a:ext cx="10509885" cy="653859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p>
            <a:pPr fontAlgn="auto">
              <a:lnSpc>
                <a:spcPct val="150000"/>
              </a:lnSpc>
            </a:pPr>
            <a:endParaRPr lang="zh-CN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js_scope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695" y="238760"/>
            <a:ext cx="3115310" cy="5086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26000" y="914400"/>
            <a:ext cx="5982335" cy="2971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执行dog.price的时候，发现没有price这个属性，虽然prototype指向的animal有这个属性，但它并没有去沿着这个“链”去寻找。同样，执行tidy.price的时候，也没有这个属性，但是proto指向了animal，它会沿着这个链去寻找，animal中有price属性，所以tidy.price输出2000。由此得出，原型链的真正形成是靠的proro，而不是prototype。 因此，如果在这样指定dog.proto = animal。那dog.price = 2000。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42695" y="111760"/>
            <a:ext cx="10509885" cy="653859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中对象是有区别的，前面学习的函数其实也是对象。所以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的对象可划分为：普通对象和函数对象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/>
              <a:t>	</a:t>
            </a:r>
            <a:r>
              <a:t>function f1(){};</a:t>
            </a:r>
          </a:p>
          <a:p>
            <a:pPr>
              <a:lnSpc>
                <a:spcPct val="100000"/>
              </a:lnSpc>
            </a:pPr>
            <a:r>
              <a:t>	var f2 = function(){};</a:t>
            </a:r>
          </a:p>
          <a:p>
            <a:pPr>
              <a:lnSpc>
                <a:spcPct val="100000"/>
              </a:lnSpc>
            </a:pPr>
            <a:r>
              <a:t>	var f3 = new Function();</a:t>
            </a:r>
          </a:p>
          <a:p>
            <a:pPr>
              <a:lnSpc>
                <a:spcPct val="100000"/>
              </a:lnSpc>
            </a:pPr>
            <a:r>
              <a:t>	</a:t>
            </a:r>
          </a:p>
          <a:p>
            <a:pPr>
              <a:lnSpc>
                <a:spcPct val="100000"/>
              </a:lnSpc>
            </a:pPr>
            <a:r>
              <a:t>	var o3 = new f1();</a:t>
            </a:r>
          </a:p>
          <a:p>
            <a:pPr>
              <a:lnSpc>
                <a:spcPct val="100000"/>
              </a:lnSpc>
            </a:pPr>
            <a:r>
              <a:t>	var o1 = {};</a:t>
            </a:r>
          </a:p>
          <a:p>
            <a:pPr>
              <a:lnSpc>
                <a:spcPct val="100000"/>
              </a:lnSpc>
            </a:pPr>
            <a:r>
              <a:t>	var o2 =new Object();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  <a:r>
              <a:t>	console.log(typeof Object); //function</a:t>
            </a:r>
          </a:p>
          <a:p>
            <a:pPr>
              <a:lnSpc>
                <a:spcPct val="100000"/>
              </a:lnSpc>
            </a:pPr>
            <a:r>
              <a:t>	console.log(typeof Function); //function</a:t>
            </a:r>
          </a:p>
          <a:p>
            <a:pPr>
              <a:lnSpc>
                <a:spcPct val="100000"/>
              </a:lnSpc>
            </a:pPr>
            <a:r>
              <a:t>	console.log(typeof f1);//function</a:t>
            </a:r>
          </a:p>
          <a:p>
            <a:pPr>
              <a:lnSpc>
                <a:spcPct val="100000"/>
              </a:lnSpc>
            </a:pPr>
            <a:r>
              <a:t>	console.log(typeof f2);//function</a:t>
            </a:r>
          </a:p>
          <a:p>
            <a:pPr>
              <a:lnSpc>
                <a:spcPct val="100000"/>
              </a:lnSpc>
            </a:pPr>
            <a:r>
              <a:t>	console.log(typeof f3);//function</a:t>
            </a:r>
          </a:p>
          <a:p>
            <a:pPr>
              <a:lnSpc>
                <a:spcPct val="100000"/>
              </a:lnSpc>
            </a:pPr>
            <a:r>
              <a:t>	console.log(typeof o1);//object</a:t>
            </a:r>
          </a:p>
          <a:p>
            <a:pPr>
              <a:lnSpc>
                <a:spcPct val="100000"/>
              </a:lnSpc>
            </a:pPr>
            <a:r>
              <a:t>	console.log(typeof o2);//object</a:t>
            </a:r>
          </a:p>
          <a:p>
            <a:pPr>
              <a:lnSpc>
                <a:spcPct val="100000"/>
              </a:lnSpc>
            </a:pPr>
            <a:r>
              <a:t>	console.log(typeof o3);//object</a:t>
            </a:r>
          </a:p>
          <a:p>
            <a:pPr>
              <a:lnSpc>
                <a:spcPct val="10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o1 o2 o3 为普通对象，f1 f2 f3 为函数对象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。如何区分？凡是通过 new Function() 创建的都是函数对象，其他的是普通对象。</a:t>
            </a:r>
            <a:endParaRPr 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42695" y="111760"/>
            <a:ext cx="10509885" cy="653859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原型对象</a:t>
            </a:r>
            <a:endParaRPr 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在JavaScript 中，每当定义一个对象（函数）时候，对象中都会包含一些预定义的属性。其中函数对象</a:t>
            </a:r>
            <a:r>
              <a:rPr 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有</a:t>
            </a: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一个属性就是原型对象 prototype。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注：普通对象没有prototype,但有proto属性。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function f1(){};//函数对象		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var o1 = {};//普通对象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console.log(f1.prototype);//Object {}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console.log(o1.prototype);//undefined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console.log(typeof Function.prototype) //function，这个特殊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console.log(typeof Object.prototype) // Object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console.log(typeof Function.prototype.prototype) //undefined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从console.log(f1.prototype) //f1 {} 的输出结果可以看出,f1.prototype就是f1的一个实例对象。即在f1创建后,又创建了一个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f1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的实例对象并赋值给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f1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的prototype。基本过程如下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var temp = new f1();//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f1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的实例对象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temp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f1. prototype = temp;//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把实例对象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temp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赋值给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f1.prototype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42695" y="111760"/>
            <a:ext cx="10509885" cy="653859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原型主要用来继承</a:t>
            </a:r>
            <a:endParaRPr 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	var person = function(name='Ken'){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		this.name = name;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	person .prototype.getName = function(){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		return this.name;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	person .prototype.weight = '60Kg';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	var zjh = new person();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	var p1 = new person('Peter');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	console.log(zjh.getName()+','+zjh.weight);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	console.log(p1.getName()+','+p1.weight);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altLang="zh-CN" sz="2000">
                <a:latin typeface="微软雅黑" panose="020B0503020204020204" charset="-122"/>
                <a:ea typeface="微软雅黑" panose="020B0503020204020204" charset="-122"/>
              </a:rPr>
              <a:t>通过给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 </a:t>
            </a:r>
            <a:r>
              <a:rPr altLang="zh-CN" sz="2000">
                <a:latin typeface="微软雅黑" panose="020B0503020204020204" charset="-122"/>
                <a:ea typeface="微软雅黑" panose="020B0503020204020204" charset="-122"/>
              </a:rPr>
              <a:t>.prototype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分别设置一个函数对象属性和普通属性，而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个实例也继承了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getColor()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weight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这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个属性。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具体如何继承，就需要了解原型链的知识。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42695" y="111760"/>
            <a:ext cx="10509885" cy="653859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原型链</a:t>
            </a:r>
            <a:endParaRPr 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JS在创建对象（不论是普通对象还是函数对象）的时候，都有一个叫做proto的内置属性，用于指向创建它的函数对象的原型对象prototype。以上面的例子为例：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zjh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proto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属性指向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prototype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，因此我们可以打印判断这两者是否完全一样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	console.log(zjh.__proto__ === person.prototype) //true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同样，person.prototype对象也有__proto__属性,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指向函数对象（Object）的prototype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console.log(person.prototype.__proto__ === Object.prototype) //true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Object.prototype对象也有__proto__属性，但它比较特殊，为null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console.log(Object.prototype.__proto__) //null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我们把这个有proto串起来的直到Object.prototype.proto为null的链叫做原型链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4764405"/>
            <a:ext cx="765683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42695" y="111760"/>
            <a:ext cx="10509885" cy="653859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p>
            <a:pPr>
              <a:lnSpc>
                <a:spcPct val="100000"/>
              </a:lnSpc>
            </a:pPr>
            <a:endParaRPr lang="zh-CN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 descr="js_scope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2305" y="112395"/>
            <a:ext cx="7068820" cy="65379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42695" y="215265"/>
            <a:ext cx="296037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为了更加深入和直观的进行理解，我们画一下上面的内存结构图，如右边。</a:t>
            </a:r>
            <a:endParaRPr lang="zh-CN" altLang="en-US"/>
          </a:p>
          <a:p>
            <a:r>
              <a:rPr lang="zh-CN" altLang="en-US"/>
              <a:t>画图约定：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1500505"/>
            <a:ext cx="1543050" cy="121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980" y="2561590"/>
            <a:ext cx="1752600" cy="1285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0" y="4447540"/>
            <a:ext cx="2894965" cy="118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42695" y="111760"/>
            <a:ext cx="10509885" cy="653859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解释参考</a:t>
            </a:r>
            <a:endParaRPr 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1.Object.__proto__ === Function.prototype // true</a:t>
            </a:r>
            <a:endParaRPr 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Object是函数对象，是通过new Function()创建，</a:t>
            </a:r>
            <a:endParaRPr 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所以Object.__proto__指向Function.prototype。</a:t>
            </a:r>
            <a:endParaRPr 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2.Function.__proto__ === Function.prototype // true</a:t>
            </a:r>
            <a:endParaRPr 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Function 也是对象函数，也是通过new Function()创建，</a:t>
            </a:r>
            <a:endParaRPr 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所以Function.__proto__指向Function.prototype。</a:t>
            </a:r>
            <a:endParaRPr 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3.Function.prototype.__proto__ === Object.prototype //true</a:t>
            </a:r>
            <a:endParaRPr 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Function.prototype是个函数对象，理论上他的__proto__应该指向 Function.prototype，就是他自己，自己指向自己，没有意义。</a:t>
            </a:r>
            <a:endParaRPr 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JS一直强调万物皆对象，函数对象也是对象，给他指向最初始的，指向Object.prototype。</a:t>
            </a:r>
            <a:endParaRPr 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Object.prototype.__proto__ === null，保证原型链能够正常结束。</a:t>
            </a:r>
            <a:endParaRPr 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42695" y="111760"/>
            <a:ext cx="10509885" cy="653859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constructor</a:t>
            </a:r>
            <a:endParaRPr 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原型对象prototype中都有个预定义的constructor属性，用来引用它的函数对象。这是一种循环引用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person.prototype.constructor === person //true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Function.prototype.constructor === Function //true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Object.prototype.constructor === Object //true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完善</a:t>
            </a:r>
            <a:r>
              <a:rPr 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前面</a:t>
            </a:r>
            <a:r>
              <a: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的内存结构图：</a:t>
            </a:r>
            <a:endParaRPr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zh-CN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42695" y="111760"/>
            <a:ext cx="10509885" cy="653859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p>
            <a:pPr>
              <a:lnSpc>
                <a:spcPct val="100000"/>
              </a:lnSpc>
            </a:pPr>
            <a:endParaRPr lang="zh-CN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js_scope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1200" y="111760"/>
            <a:ext cx="7106920" cy="6538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5215" y="1033145"/>
            <a:ext cx="3117850" cy="3108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有两点需要注意：</a:t>
            </a:r>
            <a:endParaRPr lang="zh-CN" altLang="en-US"/>
          </a:p>
          <a:p>
            <a:r>
              <a:rPr lang="zh-CN" altLang="en-US"/>
              <a:t>（1）Object.constructor===Function；//true 本身Object就是Function函数构造出来的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（2）如何查找一个对象的constructor</a:t>
            </a:r>
            <a:r>
              <a:rPr lang="en-US" altLang="zh-CN"/>
              <a:t>?</a:t>
            </a:r>
            <a:r>
              <a:rPr lang="zh-CN" altLang="en-US"/>
              <a:t>在该对象的原型链上寻找碰到的第一个constructor属性所指向的对象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3372</Words>
  <Application>WPS 演示</Application>
  <PresentationFormat/>
  <Paragraphs>120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StarSymbol</vt:lpstr>
      <vt:lpstr>Impact</vt:lpstr>
      <vt:lpstr>微软雅黑</vt:lpstr>
      <vt:lpstr>DejaVu Sans</vt:lpstr>
      <vt:lpstr>DejaVu Sans Mono</vt:lpstr>
      <vt:lpstr>Segoe Print</vt:lpstr>
      <vt:lpstr>DejaVu Sans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58</cp:revision>
  <dcterms:created xsi:type="dcterms:W3CDTF">2016-09-20T09:49:00Z</dcterms:created>
  <dcterms:modified xsi:type="dcterms:W3CDTF">2016-09-21T13:24:42Z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