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7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9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84" r:id="rId25"/>
    <p:sldId id="285" r:id="rId27"/>
    <p:sldId id="286" r:id="rId28"/>
    <p:sldId id="288" r:id="rId29"/>
    <p:sldId id="295" r:id="rId30"/>
    <p:sldId id="296" r:id="rId31"/>
    <p:sldId id="297" r:id="rId32"/>
    <p:sldId id="298" r:id="rId33"/>
    <p:sldId id="299" r:id="rId34"/>
    <p:sldId id="300" r:id="rId35"/>
    <p:sldId id="302" r:id="rId36"/>
    <p:sldId id="301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98"/>
    <p:restoredTop sz="82418"/>
  </p:normalViewPr>
  <p:slideViewPr>
    <p:cSldViewPr snapToGrid="0" snapToObjects="1">
      <p:cViewPr varScale="1">
        <p:scale>
          <a:sx n="97" d="100"/>
          <a:sy n="97" d="100"/>
        </p:scale>
        <p:origin x="24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D6531-6C52-4149-AD6D-CB94751E2FF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A124D-FBFA-F34F-80FD-3CA2D5C8835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4520E9-4C0C-224E-ABAC-530B6B0D93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AA9CF94-D610-684F-AA73-49CB52EA6C55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0E9-4C0C-224E-ABAC-530B6B0D93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CF94-D610-684F-AA73-49CB52EA6C5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0E9-4C0C-224E-ABAC-530B6B0D93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CF94-D610-684F-AA73-49CB52EA6C5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5" y="83820"/>
            <a:ext cx="10178415" cy="8083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5" y="892175"/>
            <a:ext cx="10589260" cy="548322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0E9-4C0C-224E-ABAC-530B6B0D93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CF94-D610-684F-AA73-49CB52EA6C5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4520E9-4C0C-224E-ABAC-530B6B0D93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A9CF94-D610-684F-AA73-49CB52EA6C55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1585" y="9779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9381" y="9779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0E9-4C0C-224E-ABAC-530B6B0D93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CF94-D610-684F-AA73-49CB52EA6C5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585" y="94615"/>
            <a:ext cx="10172700" cy="9093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88010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8580" y="1512737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23704" y="88010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29419" y="1512737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0E9-4C0C-224E-ABAC-530B6B0D93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CF94-D610-684F-AA73-49CB52EA6C5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0E9-4C0C-224E-ABAC-530B6B0D93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CF94-D610-684F-AA73-49CB52EA6C5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0E9-4C0C-224E-ABAC-530B6B0D93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CF94-D610-684F-AA73-49CB52EA6C5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24520E9-4C0C-224E-ABAC-530B6B0D93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AA9CF94-D610-684F-AA73-49CB52EA6C55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24520E9-4C0C-224E-ABAC-530B6B0D93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AA9CF94-D610-684F-AA73-49CB52EA6C5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585" y="95885"/>
            <a:ext cx="10178415" cy="882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585" y="977900"/>
            <a:ext cx="10476865" cy="526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4520E9-4C0C-224E-ABAC-530B6B0D93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AA9CF94-D610-684F-AA73-49CB52EA6C55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48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canvas</a:t>
            </a:r>
            <a:r>
              <a:rPr kumimoji="1" lang="zh-CN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实战篇</a:t>
            </a:r>
            <a:endParaRPr kumimoji="1" lang="zh-CN" alt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放飞梦想，成就辉煌</a:t>
            </a:r>
            <a:endParaRPr kumimoji="1"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绘制矩形</a:t>
            </a:r>
            <a:endParaRPr lang="zh-CN" altLang="en-US" b="1" dirty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绘制矩形有三种方法：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fillRect(x,y,width,height)</a:t>
            </a:r>
            <a:r>
              <a:rPr lang="zh-CN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：绘制一个有填充颜色的矩形</a:t>
            </a:r>
            <a:endParaRPr lang="zh-CN" altLang="zh-CN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strokeRect(x,y,width,height):</a:t>
            </a:r>
            <a:r>
              <a:rPr lang="zh-CN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绘制矩形的边框</a:t>
            </a:r>
            <a:r>
              <a:rPr lang="en-US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可以理解为只有边框的矩形</a:t>
            </a:r>
            <a:r>
              <a:rPr lang="en-US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clearRect(x,y,width,height):清除指定矩形区域，让清除部分完全透明</a:t>
            </a:r>
            <a:endParaRPr lang="en-US" altLang="zh-CN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以上</a:t>
            </a:r>
            <a:r>
              <a:rPr lang="en-US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个方法，参数一样。</a:t>
            </a:r>
            <a:r>
              <a:rPr lang="en-US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x,y</a:t>
            </a:r>
            <a:r>
              <a:rPr lang="zh-CN" altLang="en-US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表示矩形左上角的坐标，</a:t>
            </a:r>
            <a:r>
              <a:rPr lang="en-US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width</a:t>
            </a:r>
            <a:r>
              <a:rPr lang="zh-CN" altLang="en-US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height</a:t>
            </a:r>
            <a:r>
              <a:rPr lang="zh-CN" altLang="en-US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分别代表矩形的宽和高。</a:t>
            </a:r>
            <a:endParaRPr lang="zh-CN" altLang="en-US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</a:t>
            </a:r>
            <a:r>
              <a:rPr lang="zh-CN" altLang="en-US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：先把所有状态定义好，然后填充，最后绘制边框。</a:t>
            </a:r>
            <a:endParaRPr lang="zh-CN" altLang="en-US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970" y="3910965"/>
            <a:ext cx="5704840" cy="26473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345" y="3910965"/>
            <a:ext cx="3733165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快速绘制矩形</a:t>
            </a:r>
            <a:endParaRPr lang="zh-CN" altLang="zh-CN" sz="1800" b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由于绘制矩形经常使用，所以Canvas API已经封装好一个绘制矩形的方法rect()。这个方法接收4个参数x, y, width, height。具体调用代码</a:t>
            </a:r>
            <a:b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ctx.rect(x,y,width,height)</a:t>
            </a:r>
            <a:endParaRPr lang="en-US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如果要填充和描边，先使用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rect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绘制出来，然后再开始填充和描边。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如果只需要描边，那么后面就不需调用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fill()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进行填充。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如果只要填充，后面就不需要调用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stroke()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描边。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595" y="3707765"/>
            <a:ext cx="5581015" cy="29902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840" y="2717165"/>
            <a:ext cx="4980940" cy="3980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线条的属性</a:t>
            </a:r>
            <a:endParaRPr lang="zh-CN" altLang="en-US" b="1" dirty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现在，我们已经可以绘制有线条组成的图形。下面，介绍线条有关的其他属性和方法。</a:t>
            </a:r>
            <a:endParaRPr lang="zh-CN" altLang="en-US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lineCap：设置线条端点的样式</a:t>
            </a:r>
            <a:endParaRPr lang="zh-CN" altLang="en-US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lineJoin：设定线条与线条间接合处的样式</a:t>
            </a:r>
            <a:endParaRPr lang="zh-CN" altLang="en-US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miterLimit ：限制当两条线相交时交接处最大长度</a:t>
            </a:r>
            <a:endParaRPr lang="zh-CN" altLang="en-US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交接处长度（斜接长度）：指线条交接处内角顶点到外角顶点的长度</a:t>
            </a:r>
            <a:endParaRPr lang="zh-CN" altLang="en-US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getLineDash()</a:t>
            </a: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：返回一个包含当前虚线样式，长度为非负偶数的数组</a:t>
            </a:r>
            <a:endParaRPr lang="zh-CN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setLineDash</a:t>
            </a: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()：设置当前虚线样式</a:t>
            </a:r>
            <a:endParaRPr lang="zh-CN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lineDashOffset</a:t>
            </a: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：设置虚线样式的起始偏移量</a:t>
            </a:r>
            <a:endParaRPr lang="zh-CN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zh-CN" altLang="en-US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ineCap：设置线条端点的样式，可以取值如下：</a:t>
            </a:r>
            <a:endParaRPr lang="zh-CN" altLang="en-US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butt：默认值，端点是垂直于线段边缘的平直边缘。</a:t>
            </a:r>
            <a:endParaRPr lang="en-US" altLang="zh-CN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round：端点是在线段边缘处以线宽为直径的半圆。</a:t>
            </a:r>
            <a:endParaRPr lang="en-US" altLang="zh-CN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square：端点是在选段边缘处以线宽为长、以一半线宽为宽的矩形。</a:t>
            </a:r>
            <a:endParaRPr lang="en-US" altLang="zh-CN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765" y="1774190"/>
            <a:ext cx="5847715" cy="49237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26630" y="5131435"/>
            <a:ext cx="452628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把浏览器放大，很容易发现每条线的端点</a:t>
            </a:r>
            <a:endParaRPr lang="zh-CN" altLang="en-US"/>
          </a:p>
          <a:p>
            <a:r>
              <a:rPr lang="zh-CN" altLang="en-US"/>
              <a:t>不一样。</a:t>
            </a:r>
            <a:r>
              <a:rPr lang="en-US" altLang="zh-CN"/>
              <a:t>(</a:t>
            </a:r>
            <a:r>
              <a:rPr lang="zh-CN" altLang="en-US">
                <a:ea typeface="宋体" panose="02010600030101010101" pitchFamily="2" charset="-122"/>
              </a:rPr>
              <a:t>辅助线是后面添加上去的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如果是一条折线，也仅仅在开始和终止点才有两端的样式。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630" y="1800225"/>
            <a:ext cx="4190365" cy="3123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lineJoin</a:t>
            </a:r>
            <a:r>
              <a:rPr lang="zh-CN" altLang="en-US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设定线条与线条间接合处的样式</a:t>
            </a:r>
            <a:r>
              <a:rPr lang="en-US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该属性可取值如下</a:t>
            </a:r>
            <a:endParaRPr lang="zh-CN" altLang="zh-CN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bevel:</a:t>
            </a:r>
            <a:r>
              <a:rPr lang="zh-CN" altLang="en-US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斜角</a:t>
            </a:r>
            <a:endParaRPr lang="zh-CN" altLang="en-US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round:</a:t>
            </a:r>
            <a:r>
              <a:rPr lang="zh-CN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圆角</a:t>
            </a:r>
            <a:endParaRPr lang="zh-CN" altLang="zh-CN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miter:</a:t>
            </a:r>
            <a:r>
              <a:rPr lang="zh-CN" altLang="en-US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尖角</a:t>
            </a:r>
            <a:r>
              <a:rPr lang="en-US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默认</a:t>
            </a:r>
            <a:r>
              <a:rPr lang="en-US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在前面绘制</a:t>
            </a:r>
            <a:r>
              <a:rPr lang="en-US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条折线的代码，分别添加以上</a:t>
            </a:r>
            <a:r>
              <a:rPr lang="en-US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个属性。把网页放大或调整线宽查看效果。</a:t>
            </a:r>
            <a:endParaRPr lang="zh-CN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970" y="2250440"/>
            <a:ext cx="4799965" cy="44475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395" y="2329815"/>
            <a:ext cx="5847715" cy="3094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miterLimit 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：限制当两条线相交时交接处最大长度。</a:t>
            </a:r>
            <a:r>
              <a:rPr lang="zh-CN" altLang="en-US" sz="1800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仅在使用尖角属性时有效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970" y="583565"/>
            <a:ext cx="5295265" cy="46094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225" y="583565"/>
            <a:ext cx="3390265" cy="34569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29335" y="5421630"/>
            <a:ext cx="1067244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miterLimit规定了一个自动填充连接点的极限值。如果超过这个值，会导致lineJoin属性失效，从而变成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bevel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的效果。这个值与线宽和角度有关，具体可以查阅相关资料了解。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使用虚线主要有：</a:t>
            </a:r>
            <a:r>
              <a:rPr lang="zh-CN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getLineDash</a:t>
            </a:r>
            <a:r>
              <a:rPr lang="en-US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</a:t>
            </a:r>
            <a:r>
              <a:rPr lang="zh-CN" altLang="en-US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setLineDash</a:t>
            </a:r>
            <a:r>
              <a:rPr lang="en-US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</a:t>
            </a:r>
            <a:r>
              <a:rPr lang="zh-CN" altLang="en-US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zh-CN" altLang="zh-CN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lineDashOffset。</a:t>
            </a:r>
            <a:endParaRPr lang="zh-CN" altLang="zh-CN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 setLineDash 方法和 lineDashOffset 属性来制定虚线样式. setLineDash 方法接受一个数组，来指定线段与间隙的交替；lineDashOffset 属性设置起始偏移量.</a:t>
            </a:r>
            <a:endParaRPr lang="zh-CN" altLang="en-US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在这个例子中，我们创建一个行军蚁的效果。它往往是在计算机图形程序选区工具动效，可以帮助用户通过动画的边界来区分图像背景选区边框。有兴趣的可以自行研究。</a:t>
            </a:r>
            <a:endParaRPr lang="zh-CN" altLang="en-US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83350" y="2200275"/>
            <a:ext cx="5218430" cy="44977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var canvas = document.getElementById('canvas');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var ctx = canvas.getContext('2d');   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var offset = 0;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function draw() {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   ctx.clearRect(0,0, canvas.width, canvas.height);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   ctx.setLineDash([4, 2]);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   ctx.lineDashOffset = -offset;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   ctx.strokeRect(10,10, 100, 100);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function march() {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   offset++;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   if (offset &gt; 16) {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       offset = 0;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    }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    draw();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    setTimeout(march, 20);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march();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370" y="2200275"/>
            <a:ext cx="5323840" cy="3847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填充颜色</a:t>
            </a:r>
            <a:endParaRPr lang="zh-CN" altLang="en-US" b="1" dirty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类似于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css3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的颜色填充，我们也可以使用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canvas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来填充颜色。主要有两种：基本颜色和渐变颜色。填充的颜色可以使用颜色英文名，十六进制，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rbg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rgba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等方式，也支持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hsl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hsla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方法设置颜色。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基本颜色前面已经使用过，现在开始渐变色的填充。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线性渐变</a:t>
            </a:r>
            <a:endParaRPr lang="zh-CN" altLang="en-US" b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主要有以下步骤：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添加渐变线：createLinearGradient(xstart,ystart,xend,yend)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添加关键色：addColorStop(stop,color)   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stop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的取值为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0~1</a:t>
            </a:r>
            <a:endParaRPr lang="en-US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应用渐变：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fillStyle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strokeStyle</a:t>
            </a:r>
            <a:endParaRPr lang="en-US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填充或描边：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fill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stroke</a:t>
            </a:r>
            <a:endParaRPr lang="zh-CN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以下是一个在矩形中添加渐变色的案例</a:t>
            </a:r>
            <a:endParaRPr lang="zh-CN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335" y="368300"/>
            <a:ext cx="6255385" cy="612076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var canvas = document.getElementById('canvas');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var ctx = canvas.getContext('2d');   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canvas.width = 500;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canvas.height = 400;	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ctx.rect(80,80,300,250);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var fillColor = ctx.createLinearGradient(80,330,380,330);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var storkeColor = ctx.createLinearGradient(80,330,380,330);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storkeColor.addColorStop(0,'purple');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storkeColor.addColorStop(0.5,'green');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storkeColor.addColorStop(1,'yellow');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fillColor.addColorStop(0.2,'red');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fillColor.addColorStop(0.5,'cyan');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fillColor.addColorStop(0.8,"blue");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ctx.lineWidth = 10;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ctx.strokeStyle = storkeColor;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ctx.fillStyle  = fillColor;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ctx.fill();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ctx.stroke();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5545" y="1388110"/>
            <a:ext cx="3818890" cy="2999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130492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径向渐变</a:t>
            </a:r>
            <a:endParaRPr lang="zh-CN" altLang="en-US" b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和线性渐变差不多，只是把第一步换为添加渐变圆：createRadialGradient(x0,y0,r0,x1,y1,r1)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endParaRPr lang="en-US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其中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x,y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分别代表圆心，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代表圆的半径。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/>
        </p:nvSpPr>
        <p:spPr>
          <a:xfrm>
            <a:off x="1029970" y="1330960"/>
            <a:ext cx="6242685" cy="51587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&lt;script&gt;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var canvas = document.getElementById('canvas');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var ctx = canvas.getContext('2d');   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canvas.width = 500;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canvas.height = 400;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var grad = ctx.createRadialGradient(200,200,50,200,200,150);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grad.addColorStop(0,'purple');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grad.addColorStop(0.05,'orange');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grad.addColorStop(0.3,'yellow');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grad.addColorStop(0.5,'green');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grad.addColorStop(0.9,'cyan');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ctx.fillStyle = grad;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ctx.fillRect(50,50,400,300);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&lt;/script&gt;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5690" y="2181860"/>
            <a:ext cx="4276090" cy="304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448310"/>
            <a:ext cx="10856595" cy="626554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canvas,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即画布。用来定义图形，比如图表和其他图像等。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该标签没有自己的行为，只是一个图形容器，它定义了一个 API 支持脚本化客户端绘图操作。也就是说必须使用脚本来绘制图形。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中添加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canvas,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只需要在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body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里面添加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&lt;canvas&gt;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标签即可，如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162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&lt;body&gt;</a:t>
            </a:r>
            <a:endParaRPr lang="zh-CN" altLang="en-US" sz="162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162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&lt;canvas id="canvas"&gt;</a:t>
            </a:r>
            <a:endParaRPr lang="zh-CN" altLang="en-US" sz="162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162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你的浏览器居然不支持Canvas？！赶快换一个吧！！</a:t>
            </a:r>
            <a:endParaRPr lang="zh-CN" altLang="en-US" sz="162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162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&lt;/canvas&gt;</a:t>
            </a:r>
            <a:endParaRPr lang="zh-CN" altLang="en-US" sz="162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162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&lt;/body&gt;</a:t>
            </a:r>
            <a:endParaRPr lang="zh-CN" altLang="en-US" sz="162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解析：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如果浏览器不支持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canvas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标签，就会看到标签里面的文本。如果浏览器支持，那么就会看到一片空白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因为还没填充内容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，而画布在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html5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中是透明不可见的。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备注：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可以在样式表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里面添加一些如边框等属性来显示画布，默认是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300*150px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canvas{border:1px solid red;}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2385"/>
            <a:ext cx="8229600" cy="465455"/>
          </a:xfrm>
        </p:spPr>
        <p:txBody>
          <a:bodyPr>
            <a:normAutofit fontScale="90000"/>
          </a:bodyPr>
          <a:p>
            <a:pPr eaLnBrk="1" hangingPunct="1"/>
            <a:r>
              <a:rPr lang="zh-CN" altLang="en-US" sz="3200" dirty="0"/>
              <a:t>准备工作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填充纹理</a:t>
            </a:r>
            <a:endParaRPr lang="zh-CN" altLang="en-US" b="1" dirty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纹理即图案的重复，主要通过createPattern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(img,repeat-style)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函数进行初始化。第一个参数是Image对象实例；第二个参数表示在形状中如何显示图案，以下4种填充类型：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平面上重复：repeat;</a:t>
            </a:r>
            <a:endParaRPr lang="zh-CN" altLang="en-US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x轴上重复：repeat-x;</a:t>
            </a:r>
            <a:endParaRPr lang="zh-CN" altLang="en-US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y轴上重复：repeat-y;</a:t>
            </a:r>
            <a:endParaRPr lang="zh-CN" altLang="en-US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不使用重复：no-repeat</a:t>
            </a:r>
            <a:endParaRPr lang="zh-CN" altLang="en-US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填充纹理的步骤如下：</a:t>
            </a:r>
            <a:endParaRPr lang="zh-CN" altLang="en-US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</a:t>
            </a:r>
            <a:r>
              <a:rPr lang="en-US" alt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Image</a:t>
            </a:r>
            <a:r>
              <a:rPr lang="zh-CN" altLang="en-US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对象实例：</a:t>
            </a:r>
            <a:r>
              <a:rPr lang="en-US" alt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var img = new Image()</a:t>
            </a:r>
            <a:endParaRPr lang="en-US" altLang="zh-CN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为对象指定图片路径：</a:t>
            </a:r>
            <a:r>
              <a:rPr lang="en-US" alt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img.src='';</a:t>
            </a:r>
            <a:endParaRPr lang="en-US" altLang="zh-CN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填充纹理：var pattern = context.createPattern(img,"repeat");</a:t>
            </a:r>
            <a:endParaRPr lang="zh-CN" altLang="zh-CN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应用纹理：</a:t>
            </a:r>
            <a:r>
              <a:rPr lang="en-US" alt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ctx</a:t>
            </a:r>
            <a:r>
              <a:rPr lang="zh-CN" alt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.fillStyle = pattern;</a:t>
            </a:r>
            <a:endParaRPr lang="zh-CN" altLang="zh-CN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</a:t>
            </a:r>
            <a:r>
              <a:rPr lang="zh-CN" alt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填充</a:t>
            </a:r>
            <a:endParaRPr lang="zh-CN" altLang="en-US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注意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：选择图片时一定要选择那种左右互通，上下互通的图片做为纹理，这样看上去才不会有不自然的短接处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endParaRPr lang="zh-CN" altLang="zh-CN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endParaRPr lang="zh-CN" altLang="zh-CN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endParaRPr lang="zh-CN" altLang="en-US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endParaRPr lang="zh-CN" altLang="zh-CN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endParaRPr lang="zh-CN" altLang="zh-CN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endParaRPr lang="zh-CN" altLang="en-US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9970" y="131445"/>
            <a:ext cx="5863590" cy="39509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&lt;script&gt;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var canvas = document.getElementById('canvas');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var ctx = canvas.getContext('2d');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canvas.width = 400;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canvas.height = 320;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var img = new Image();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img.src = '1.jpg';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img.onload = function(){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   var pattern = ctx.createPattern(img, "repeat");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   ctx.fillStyle = pattern;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   ctx.fillRect(0,0,canvas.width,canvas.height);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}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&lt;/script&gt;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0590" y="362585"/>
            <a:ext cx="4342765" cy="32569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29970" y="4366895"/>
            <a:ext cx="10672445" cy="2148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这里使用了Image的onload事件，它的作用是对图片进行预加载处理，即在图片加载完成后才执行后面的function函数。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如果不写</a:t>
            </a:r>
            <a:r>
              <a:rPr lang="en-US" altLang="zh-CN"/>
              <a:t>onload</a:t>
            </a:r>
            <a:r>
              <a:rPr lang="zh-CN" altLang="en-US">
                <a:ea typeface="宋体" panose="02010600030101010101" pitchFamily="2" charset="-122"/>
              </a:rPr>
              <a:t>事件</a:t>
            </a:r>
            <a:r>
              <a:rPr lang="zh-CN" altLang="en-US"/>
              <a:t>的话，画布将会显示黑屏。因为没有等待图片加载完成就填充纹理，会导致浏览器找不到图片。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上面案例使用了</a:t>
            </a:r>
            <a:r>
              <a:rPr lang="en-US" altLang="zh-CN"/>
              <a:t>repeat</a:t>
            </a:r>
            <a:r>
              <a:rPr lang="zh-CN" altLang="en-US">
                <a:ea typeface="宋体" panose="02010600030101010101" pitchFamily="2" charset="-122"/>
              </a:rPr>
              <a:t>方式，大家可以尝试使用一下其他方式，体验不同之处。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29602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绘制曲线</a:t>
            </a:r>
            <a:endParaRPr lang="zh-CN" altLang="en-US" b="1" dirty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前面都是绘制线条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基本路径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，现在我们将要学习路径最后的一部分也是最难的一部分：绘制曲线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高级路径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。主要有以下四个方法：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en-US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标准圆弧：arc()</a:t>
            </a:r>
            <a:endParaRPr lang="zh-CN" altLang="en-US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en-US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复杂圆弧：arcTo()</a:t>
            </a:r>
            <a:endParaRPr lang="zh-CN" altLang="en-US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en-US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二次贝塞尔曲线：quadraticCurveTo()</a:t>
            </a:r>
            <a:endParaRPr lang="zh-CN" altLang="en-US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en-US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三次贝塞尔曲线：bezierCurveTo()</a:t>
            </a:r>
            <a:endParaRPr lang="zh-CN" altLang="en-US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使用arc()绘制圆弧</a:t>
            </a:r>
            <a:endParaRPr lang="zh-CN" altLang="en-US" sz="1800" b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ctx.arc(x,y,radius,startAngle,endAngle,anticlockwise)</a:t>
            </a:r>
            <a:endParaRPr lang="en-US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前面三个参数，分别是圆心坐标与圆半径。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startAngle、endAngle使用的是弧度值，不是角度值。弧度的规定是绝对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参考下图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anticlockwise表示绘制的方法，是顺时针还是逆时针绘制。它传入布尔值，true表示逆时针绘制，false表示顺时针绘制，缺省值为false</a:t>
            </a:r>
            <a:r>
              <a:rPr lang="zh-CN" alt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zh-CN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endParaRPr lang="zh-CN" altLang="en-US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endParaRPr lang="zh-CN" altLang="en-US" b="1" dirty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zh-CN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endParaRPr lang="zh-CN" altLang="zh-CN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endParaRPr lang="zh-CN" altLang="en-US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970" y="144145"/>
            <a:ext cx="5761990" cy="4199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10400" y="144145"/>
            <a:ext cx="4526280" cy="2971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弧度的规定是绝对的，什么意思呢？就是指你要绘制什么样的圆弧，弧度直接按左图的那个标准填写就可以了。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比如要绘制 0.5pi ~ 1pi 的圆弧，如果顺时针画，就只是左下角那1/4个圆弧；如果逆时针画，就是与之互补的右上角的3/4圆弧。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560" y="3242945"/>
            <a:ext cx="2580640" cy="1838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" y="4514850"/>
            <a:ext cx="5247640" cy="1685925"/>
          </a:xfrm>
          <a:prstGeom prst="rect">
            <a:avLst/>
          </a:prstGeom>
        </p:spPr>
      </p:pic>
      <p:sp>
        <p:nvSpPr>
          <p:cNvPr id="9" name="云形 8"/>
          <p:cNvSpPr/>
          <p:nvPr/>
        </p:nvSpPr>
        <p:spPr>
          <a:xfrm>
            <a:off x="6659245" y="5226685"/>
            <a:ext cx="5042535" cy="161607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>
              <a:lnSpc>
                <a:spcPct val="150000"/>
              </a:lnSpc>
            </a:pPr>
            <a:r>
              <a:rPr lang="zh-CN" altLang="en-US" i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思考题：如何绘制圆角矩形？</a:t>
            </a:r>
            <a:endParaRPr lang="zh-CN" altLang="en-US" i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提示：使用线条和圆弧结合。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使用arcTo()切点绘制圆弧</a:t>
            </a:r>
            <a:endParaRPr lang="zh-CN" altLang="en-US" sz="1800" b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arcTo(x1,y1,x2,y2,radius)</a:t>
            </a:r>
            <a:endParaRPr lang="en-US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5个参数，分别是两个切点的坐标和圆弧半径。这个方法是依据切线画弧线，即由两条切线确定一条弧线。</a:t>
            </a:r>
            <a:endParaRPr lang="zh-CN" altLang="en-US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圆弧的起点与当前路径的位置到(x1, y1)点的直线相切，圆弧的终点与(x1, y1)点到(x2, y2)的直线相切</a:t>
            </a:r>
            <a:r>
              <a:rPr lang="en-US" alt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endParaRPr lang="en-US" altLang="zh-CN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0230" y="1933575"/>
            <a:ext cx="5047615" cy="24098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29335" y="4511040"/>
            <a:ext cx="1067244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如上图，圆弧的起点在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(x0,y0)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(x1,y1)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的直线上，圆弧的终点在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(x1,y1)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(x2,y2)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的直线上。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(x0,y0)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是起点，一定在圆弧上，但该点不一定是切点。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(x1,y1)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一般称为控制点。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(x2,y2)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不一定在圆弧上，主要和圆弧半径有关。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37895" y="315595"/>
            <a:ext cx="5863590" cy="62934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&lt;script&gt;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   var canvas = document.getElementById('canvas');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   var ctx = canvas.getContext('2d');   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   canvas.width = 800;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   canvas.height = 600;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   ctx.fillStyle = "#FFF";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   ctx.fillRect(0,0,800,600);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drawArcTo(ctx, 400, 100, 500, 100, 500, 250, 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0);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//r=50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drawArcTo(ctx, 400, 100, 500, 100, 500, 250, 200);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//r=200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   function drawArcTo(ctx, x0, y0, x1, y1, x2, y2, r){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        ctx.beginPath();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        ctx.moveTo(x0, y0);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        ctx.arcTo(x1, y1, x2, y2, r);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        ctx.lineWidth = 6;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        ctx.strokeStyle = "red";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        ctx.stroke();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        ctx.beginPath();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        ctx.moveTo(x0, y0);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        ctx.lineTo(x1, y1);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        ctx.lineTo(x2, y2);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        ctx.lineWidth = 1;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        ctx.strokeStyle = "#0088AA";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        ctx.stroke();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    }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&lt;/script&gt;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2040" y="3643630"/>
            <a:ext cx="3895090" cy="2752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040" y="407035"/>
            <a:ext cx="2590165" cy="232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二次贝塞尔曲线</a:t>
            </a:r>
            <a:endParaRPr lang="zh-CN" altLang="en-US" sz="1800" b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endParaRPr lang="en-US" altLang="zh-CN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935" y="586105"/>
            <a:ext cx="4523740" cy="2019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29970" y="2873375"/>
            <a:ext cx="9780270" cy="2548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在Canvas里，二次贝塞尔曲线的方法如下。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   context.quadraticCurveTo(cpx,cpy,x,y);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是起点，通常搭配moveTo()或lineTo()使用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B(cpx,cpy)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是控制点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C(x,y)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是终止点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虽然类似前面的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arcTo(),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但这里它们并不是相切的关系。具体关系可以由导数公式计算出极限值。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35" y="5541010"/>
            <a:ext cx="7533640" cy="74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9335" y="64135"/>
            <a:ext cx="10676890" cy="1325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我们可以借助第三方工具来快速获取到二次贝塞尔曲线的效果，提供一个非常不错的在线转换工具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i="1">
                <a:latin typeface="微软雅黑" panose="020B0503020204020204" charset="-122"/>
                <a:ea typeface="微软雅黑" panose="020B0503020204020204" charset="-122"/>
              </a:rPr>
              <a:t>http://blogs.sitepointstatic.com/examples/tech/canvas-curves/quadratic-curve.html</a:t>
            </a:r>
            <a:endParaRPr lang="en-US" altLang="zh-CN" i="1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调整好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个控制点，然后再拷贝得到的代码到我们文件就可以了。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335" y="1638300"/>
            <a:ext cx="9847580" cy="4819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三次贝塞尔曲线</a:t>
            </a:r>
            <a:endParaRPr lang="zh-CN" altLang="en-US" sz="1800" b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ctx.bezierCurveTo(cp1x,cp1y,cp2x,cp2y,x,y);</a:t>
            </a:r>
            <a:endParaRPr lang="en-US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n阶贝塞尔曲线就有n-1个控制点，所以三次贝塞尔曲线有1个起始点、1个终止点、2个控制点。因此传入的6个参数分别为控制点cp1 (cp1x, cp1y)，控制点cp2 (cp2x, cp2y)，与终止点 (x, y)</a:t>
            </a:r>
            <a:r>
              <a:rPr 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使用该函数，我们可以绘制出各种波浪线。同样的，依旧借助第三方工具获取代码。</a:t>
            </a:r>
            <a:endParaRPr 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 i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http://blogs.sitepointstatic.com/examples/tech/canvas-curves/bezier-curve.html</a:t>
            </a:r>
            <a:endParaRPr lang="zh-CN" sz="1800" i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685" y="3176905"/>
            <a:ext cx="8266430" cy="2295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图形变换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图形变换是指用数学方法调整所绘形状的物理属性，其实质是坐标的改变。所有的变换都依赖于后台的数学矩阵运算，所以我们只要使用变换的功能即可，无需去理解这些运算。图形变换主要的方法有：</a:t>
            </a:r>
            <a:endParaRPr 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平移变换：translate(x,y)</a:t>
            </a:r>
            <a:endParaRPr lang="zh-CN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旋转变换：rotate(deg)</a:t>
            </a:r>
            <a:endParaRPr lang="zh-CN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缩放变换：scale(sx,sy)</a:t>
            </a:r>
            <a:endParaRPr lang="zh-CN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矩阵变换：transform(a,b,c,d,e,f)</a:t>
            </a:r>
            <a:endParaRPr lang="zh-CN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平移变换translate(</a:t>
            </a:r>
            <a:r>
              <a:rPr lang="en-US" altLang="zh-CN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x,y</a:t>
            </a:r>
            <a:r>
              <a:rPr lang="zh-CN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sz="1800" b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i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(x,y)</a:t>
            </a:r>
            <a:r>
              <a:rPr lang="zh-CN" altLang="zh-CN" sz="1800" i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新画布坐标系的原点坐标。</a:t>
            </a:r>
            <a:endParaRPr lang="zh-CN" altLang="zh-CN" sz="1800" i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平移变换，就是位移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图形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。比如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位于（0，0）的矩形平移至（100，100）点。那么只要在绘制矩形之前加上ctx.translate(100,100)即可。</a:t>
            </a:r>
            <a:endParaRPr lang="en-US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先看效果。</a:t>
            </a:r>
            <a:endParaRPr 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856595" cy="6790690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类似于美术上的绘图步骤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布置画布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获取画布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获取画笔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开始绘制，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的绘图准备工作也是如此。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布置画布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里面添加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标签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2.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脚本获取画布对象：var canvas = document.getElementById("canvas");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通过画布对象获取画笔：var context = canvas.getContext("2d");</a:t>
            </a:r>
            <a:endParaRPr lang="zh-CN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通过画笔绘图。</a:t>
            </a:r>
            <a:endParaRPr lang="zh-CN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以下是绘制一个矩形的代码：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970" y="3680460"/>
            <a:ext cx="7486015" cy="3056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140" y="147320"/>
            <a:ext cx="5704840" cy="25806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410" y="147320"/>
            <a:ext cx="4323715" cy="2618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20140" y="2940685"/>
            <a:ext cx="10420985" cy="3794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这里的红色矩形，是矩形原来的位置，然后调用translate()方法，将矩形位移至（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00，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00），即绿色矩形的位置。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这里的平移变换实质就是把坐标系做平移。而translate()传入的参数，实质就是新坐标系原点相对于旧坐标系原点平移的距离。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如上图，把坐标系平移后，此时的坐标系原点是绿色矩形的左上角，而不再是红色矩形的左上角。如果后面还有平移，将会以新坐标系作为参照物进行。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由此，会导致一个问题：如果有很多平移，无法精确找出最新的坐标系原点，也不利于后续的平移操作。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解决办法是：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每次变换后，再变换回去。</a:t>
            </a:r>
            <a:r>
              <a:rPr lang="en-US" altLang="zh-CN" i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zh-CN" i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变换前</a:t>
            </a:r>
            <a:r>
              <a:rPr lang="zh-CN" altLang="en-US" i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i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save()</a:t>
            </a:r>
            <a:r>
              <a:rPr lang="zh-CN" altLang="en-US" i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，变换后使用</a:t>
            </a:r>
            <a:r>
              <a:rPr lang="en-US" altLang="zh-CN" i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restore()</a:t>
            </a:r>
            <a:endParaRPr lang="en-US" altLang="zh-CN" i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save():用来保存Canvas的状态。save之后，可以调用平移、放缩、旋转、错切、裁剪等操作</a:t>
            </a:r>
            <a:endParaRPr lang="en-US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restore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():用来恢复Canvas之前保存的状态。防止save后对Canvas执行的操作对后续的绘制有影响</a:t>
            </a:r>
            <a:endParaRPr lang="en-US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1800" i="1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注意</a:t>
            </a:r>
            <a:r>
              <a:rPr lang="zh-CN" altLang="zh-CN" sz="1800" i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1800" i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save和restore要配对使用（restore可以比save少，但不能多）</a:t>
            </a:r>
            <a:r>
              <a:rPr lang="zh-CN" altLang="zh-CN" sz="1800" i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zh-CN" sz="1800" i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zh-CN" sz="1800" i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旋转变换rotate(</a:t>
            </a:r>
            <a:r>
              <a:rPr lang="en-US" altLang="zh-CN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deg</a:t>
            </a:r>
            <a:r>
              <a:rPr lang="zh-CN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sz="1800" b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参数是弧度，旋转是以坐标系的原点（0，0）为圆心进行顺时针旋转。所以，在使用rotate()之前，通常需要配合使用translate()平移坐标系，确定旋转的圆心。即旋转变换通常搭配平移变换使用。</a:t>
            </a:r>
            <a:endParaRPr lang="zh-CN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需要注意的是，Canvas是基于状态的绘制，所以每次旋转都是接着上次旋转的基础上继续旋转，所以在使用图形变换的时候必须搭配save()与restore()方法，一方面重置旋转角度，另一方面重置坐标系原点。</a:t>
            </a:r>
            <a:endParaRPr lang="zh-CN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利用旋转变换，可以做出一些非常酷炫的效果。</a:t>
            </a:r>
            <a:endParaRPr lang="zh-CN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zh-CN" sz="1800" i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endParaRPr lang="en-US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zh-CN" sz="1800" i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7895" y="315595"/>
            <a:ext cx="5863590" cy="53225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&lt;script&gt;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var canvas = document.getElementById('canvas');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var ctx = canvas.getContext('2d');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canvas.width = 800;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canvas.height = 600;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for(var i=0;i&lt;20;i++){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	ctx.save();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	ctx.translate(400,300);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	ctx.rotate(18*i*Math.PI/180);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	if(i%2==0){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	    ctx.fillStyle = "rgba(255,0,0,0.25)";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	}else{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             ctx.fillStyle = "rgba(0,0,255,0.25)";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	}    	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	ctx.fillRect(0,0,120,120);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	ctx.restore();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}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&lt;/script&gt;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5045" y="1252220"/>
            <a:ext cx="3885565" cy="3723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缩放变换</a:t>
            </a:r>
            <a:r>
              <a:rPr lang="en-US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scale(sx,sy)</a:t>
            </a:r>
            <a:endParaRPr lang="en-US" sz="1800" b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缩放变换scale(sx,sy)传入两个参数，分别是水平方向和垂直方向的缩放倍数。例如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ctx</a:t>
            </a: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.scale(2,2)就是对图像放大两倍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endParaRPr lang="en-US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zh-CN" sz="1800" i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9970" y="1430655"/>
            <a:ext cx="5863590" cy="50482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&lt;script&gt;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var canvas = document.getElementById('canvas');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var ctx = canvas.getContext('2d');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canvas.width = 800;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canvas.height = 600;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ctx.strokeStyle = "red";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ctx.lineWidth = 5;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ctx.save();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ctx.strokeRect(50,50,100,100);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ctx.restore();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ctx.strokeStyle = 'blue';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ctx.save();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ctx.scale(2,2);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ctx.strokeRect(50,50,100,100);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ctx.restore();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&lt;/script&gt;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0" y="1430655"/>
            <a:ext cx="3723640" cy="3552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是否发现上面的结果有点奇怪。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红色矩形没有缩放，而蓝色矩形放大一倍，而这里并没有平移，但却发现蓝色矩形的顶点貌似平移了。 </a:t>
            </a:r>
            <a:endParaRPr lang="en-US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其实这里并没有进行平移，只是</a:t>
            </a:r>
            <a:r>
              <a:rPr 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scale()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会把整个坐标系进行缩放，同时边框也会进行缩放。所以，缩放要注意两点：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缩放时，图像左上角坐标的位置也会对应缩放。</a:t>
            </a:r>
            <a:endParaRPr lang="zh-CN" altLang="en-US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缩放时，图像线条的粗细也会对应缩放。</a:t>
            </a:r>
            <a:endParaRPr lang="zh-CN" altLang="en-US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对于第一点，可以把绘图的坐标放在原点，这样无论如何缩放都会在原点。</a:t>
            </a:r>
            <a:endParaRPr lang="zh-CN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对于第二点，要么不使用线条，要么自己封装函数。</a:t>
            </a:r>
            <a:endParaRPr lang="zh-CN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当结合上面介绍的三种变换方法，我们可以获取一些意想不到的效果。如</a:t>
            </a:r>
            <a:endParaRPr lang="zh-CN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685" y="4345305"/>
            <a:ext cx="2799715" cy="2352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矩阵变换transform</a:t>
            </a:r>
            <a:r>
              <a:rPr lang="en-US" altLang="zh-CN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(a,b,c,d,e,f)</a:t>
            </a:r>
            <a:endParaRPr lang="en-US" altLang="zh-CN" sz="1800" b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前面介绍的三种变换都可以由矩阵变换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transform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实现。该函数一共有六个参数，参数含义如下表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155" y="1019810"/>
            <a:ext cx="7400290" cy="24479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29970" y="3595370"/>
            <a:ext cx="10672445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t>水平和垂直缩放默认值是1，代表缩放1倍，即不缩放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13155" y="4098290"/>
            <a:ext cx="10676890" cy="2148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ctx.transform(1,0,0,1,dx,dy) = ctx.translate(dx,dy);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ctx.transform(sx,0,0,sy,0,0) = ctx.scale(sx,sy);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ctx.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transform(1,Math.sin(θ*Math.PI/180), -Math.sin(θ*Math.PI/180),1,0,0)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= ctx.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rotate(θ)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ctx.transform(1,b,c,1,0,0)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可以实现倾斜效果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矩阵变换</a:t>
            </a:r>
            <a:r>
              <a:rPr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setTransform(</a:t>
            </a:r>
            <a:r>
              <a:rPr lang="en-US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a,b,c,d,e,f</a:t>
            </a:r>
            <a:r>
              <a:rPr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sz="1800" b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setT</a:t>
            </a:r>
            <a:r>
              <a:rPr 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ransform()</a:t>
            </a:r>
            <a:r>
              <a:rPr 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功能和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transform()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一样，只不过transform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</a:t>
            </a: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方法会相对上一次的变换进行变换，而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setTransform()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只会相对当前的图形进行变换。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13155" y="4098290"/>
            <a:ext cx="1067689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9970" y="1430655"/>
            <a:ext cx="5863590" cy="53225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&lt;script&gt;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var canvas = document.getElementById('canvas');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var ctx = canvas.getContext('2d');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canvas.width = 800;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canvas.height = 600;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ctx.fillStyle="yellow";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ctx.fillRect(200,100,120,50)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ctx.setTransform(0.8,0.3,-0.3,0.8,30,10);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//ctx.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ransform(0.8,0.3,-0.3,0.8,30,10);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ctx.fillStyle="red";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ctx.fillRect(200,100,120,50);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ctx.setTransform(0.8,0.3,-0.3,0.8,30,10);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//ctx.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ransform(0.8,0.3,-0.3,0.8,30,10);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ctx.fillStyle="blue";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ctx.fillRect(200,100,120,50);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&lt;/script&gt;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5675" y="1430655"/>
            <a:ext cx="3323590" cy="2457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75" y="4349750"/>
            <a:ext cx="2942590" cy="2200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文本显示与渲染</a:t>
            </a:r>
            <a:endParaRPr lang="zh-CN" altLang="en-US" b="1" dirty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Canvas的文本不能使用CSS样式。如果要显示文本并修改样式，一般有以下三个步骤：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en-US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使用font属性设置字体家族和字体大小</a:t>
            </a:r>
            <a:endParaRPr lang="zh-CN" altLang="en-US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en-US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使用fillStyle或</a:t>
            </a:r>
            <a:r>
              <a:rPr lang="en-US" alt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strokeStyle</a:t>
            </a:r>
            <a:r>
              <a:rPr lang="zh-CN" altLang="en-US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属性设置字体颜色</a:t>
            </a:r>
            <a:endParaRPr lang="zh-CN" altLang="en-US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en-US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使用fillText()或strokeText</a:t>
            </a:r>
            <a:r>
              <a:rPr lang="en-US" alt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</a:t>
            </a:r>
            <a:r>
              <a:rPr lang="zh-CN" altLang="en-US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方法渲染字体</a:t>
            </a:r>
            <a:endParaRPr lang="zh-CN" altLang="en-US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font</a:t>
            </a:r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属性</a:t>
            </a:r>
            <a:endParaRPr lang="zh-CN" altLang="en-US" sz="1800" b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css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font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使用一样，只需通过把与CSS兼容的字符串应用到font属性即可。可以设置字体的样式、字体的变体、字体的粗细、字号和行高、字体外观等。基本形式如下：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ctx.font = "[font-style] [font-variant] [font-weight] [font-size/line-height] [font-family]"</a:t>
            </a:r>
            <a:endParaRPr lang="en-US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以上的参数都可省略，如果都省略将会使用默认的 10px 无衬线体。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渲染字体</a:t>
            </a:r>
            <a:endParaRPr lang="zh-CN" sz="1800" b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渲染文本字体也有两种方法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fillText(string,x,y,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maxlen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strokeText(string,x,y,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maxlen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string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是要显示的文本，最后一个maxlen是可省略的数值型参数，代表显示的最大宽度，单位是像素。如果文本的长度超过参数，Canvas就会将显示文本横向压缩。通常为了保证字体的美观，不设置maxlen。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endParaRPr sz="1800" b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9970" y="918210"/>
            <a:ext cx="5863590" cy="42252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&lt;script&gt;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var canvas = document.getElementById('canvas');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var ctx = canvas.getContext('2d');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canvas.width = 400;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canvas.height = 300;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ctx.font = "50px Verdana";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ctx.strokeStyle = "blue";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var gradient = ctx.createLinearGradient(0,0,400,0);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gradient.addColorStop("0","magenta");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gradient.addColorStop("0.5","blue");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gradient.addColorStop("1.0","red");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ctx.fillStyle = gradient;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ctx.fillText('HELLO',50,100);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ctx.strokeText('WORLD',50,150);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&lt;/script&gt;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6680" y="918210"/>
            <a:ext cx="3066415" cy="204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文本对齐</a:t>
            </a:r>
            <a:endParaRPr lang="zh-CN" altLang="en-US" b="1" dirty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文本水平对齐textAlign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ctx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.textAlign="center|end|left|right|start";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文本垂直对齐textBaseline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ctx.textBaseline="alphabetic|top|hanging|middle|ideographic|bottom";</a:t>
            </a:r>
            <a:endParaRPr lang="en-US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9375" y="2880995"/>
            <a:ext cx="5228590" cy="34378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0" y="2880995"/>
            <a:ext cx="3933190" cy="1914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856595" cy="6790690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通过上面获取到画笔之后，我们就可以在画布绘制各种图形。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下面我们先从最简单的线条开始。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绘制线条</a:t>
            </a:r>
            <a:endParaRPr lang="zh-CN" altLang="en-US" sz="1800" b="1" dirty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大概过程如下：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确定起点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确定终点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选择画笔的大小和线条的颜色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绘制图像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是基于状态的绘制，前面都是准备确定各种状态，最后一步才是把状态绘制成具体的图像。先看代码和效果图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4830" y="2864485"/>
            <a:ext cx="3352165" cy="1866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70" y="2556510"/>
            <a:ext cx="7028815" cy="4037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文本度量measureText</a:t>
            </a:r>
            <a:r>
              <a:rPr lang="en-US" altLang="zh-CN" b="1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</a:t>
            </a:r>
            <a:endParaRPr lang="en-US" altLang="zh-CN" b="1" dirty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measureText() 方法返回包含一个对象，该对象包含以像素计的指定字体宽度。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如果需要在文本向画布输出之前，就了解文本的宽度，那么可使用该方法。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canvas</a:t>
            </a: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的文本只能单行显示，如果要把一行长文本自动换行，那么需要结合该文本度量方法实现。</a:t>
            </a:r>
            <a:endParaRPr lang="zh-CN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下面一个简单演示如何使用该方法，而自动换行显示功能大家可课后参考资料实现出来并封装，方面以后的重复使用。</a:t>
            </a:r>
            <a:endParaRPr lang="zh-CN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970" y="3350260"/>
            <a:ext cx="6724015" cy="29616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590" y="3601085"/>
            <a:ext cx="406654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阴影效果</a:t>
            </a:r>
            <a:endParaRPr lang="zh-CN" altLang="en-US" b="1" dirty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创建阴影效果主要用到以下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个属性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ctx</a:t>
            </a:r>
            <a:r>
              <a:rPr lang="zh-CN" altLang="en-US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.shadowColor：阴影颜色。</a:t>
            </a:r>
            <a:endParaRPr lang="zh-CN" altLang="en-US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ctx</a:t>
            </a:r>
            <a:r>
              <a:rPr lang="zh-CN" altLang="en-US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.shadowOffsetX：阴影x轴位移。正值向右，负值向左。</a:t>
            </a:r>
            <a:endParaRPr lang="zh-CN" altLang="en-US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ctx</a:t>
            </a:r>
            <a:r>
              <a:rPr lang="zh-CN" altLang="en-US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.shadowOffsetY：阴影y轴位移。正值向下，负值向上。</a:t>
            </a:r>
            <a:endParaRPr lang="zh-CN" altLang="en-US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ctx</a:t>
            </a:r>
            <a:r>
              <a:rPr lang="zh-CN" altLang="en-US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.shadowBlur：阴影模糊滤镜。数据越大，扩散程度越大。</a:t>
            </a:r>
            <a:endParaRPr lang="zh-CN" altLang="en-US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这四个属性只要设置第一个和剩下三个中的任意一个就有阴影效果。不过通常情况下，四个属性都要设置。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b="1" i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注意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：隐隐效果也是基于状态设置，如果只是为某个对象单独设置，需要在下次绘制前重置阴影的这四个属性。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125" y="5052695"/>
            <a:ext cx="4723765" cy="1352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40" y="4935855"/>
            <a:ext cx="3637915" cy="1362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全局透明globalAlpha</a:t>
            </a:r>
            <a:endParaRPr lang="zh-CN" altLang="en-US" b="1" dirty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这个也是很简单的一个属性，默认值为1.0，代表完全不透明，取值范围是0.0（完全透明）~1.0。这个属性与阴影设置是一样的，如果不想针对全局设置不透明度，就要在下次绘制前重置globalAlpha。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9970" y="1699260"/>
            <a:ext cx="10073005" cy="47739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var canvas = document.getElementById('canvas');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var ctx = canvas.getContext('2d');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canvas.width = 400;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canvas.height = 300;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ctx.globalAlpha = 0.5;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设置全局对象的透明度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for(var i=0; i&lt;=20; i++){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循环设置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个对象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var R = Math.floor(Math.random() * 255);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var G = Math.floor(Math.random() * 255);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var B = Math.floor(Math.random() * 255);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ctx.fillStyle = "rgb(" + R + "," + G + "," + B + ")";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每个对象的填充颜色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ctx.beginPath();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ctx.arc(Math.random() * canvas.width, Math.random() * canvas.height, Math.random() * 50, 0, Math.PI * 2);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ctx.fill();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图像合成globalCompositeOperation</a:t>
            </a:r>
            <a:endParaRPr lang="zh-CN" altLang="en-US" b="1" dirty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两个图像重合的时候，就涉及到了对这两个图像的合成处理。globalCompositeOperation属性设置或返回如何将一个源（新的）图像绘制到目标（已有）的图像上。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en-US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源图像 = 准备放置到画布上的绘图。</a:t>
            </a:r>
            <a:endParaRPr lang="zh-CN" altLang="en-US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en-US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目标图像 = 已经放置在画布上的绘图。</a:t>
            </a:r>
            <a:endParaRPr lang="zh-CN" altLang="en-US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845" y="2412365"/>
            <a:ext cx="7581265" cy="4285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endParaRPr lang="zh-CN" altLang="en-US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8210" y="165100"/>
            <a:ext cx="6503670" cy="58712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&lt;script&gt;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var canvas = document.getElementById('canvas');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var ctx = canvas.getContext('2d');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canvas.width = 400;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canvas.height = 300;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ctx.fillStyle="rgb(63,169,245)";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ctx.fillRect(50,50,100,100);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//ctx.globalCompositeOperation="source-over";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//ctx.globalCompositeOperation="source-atop";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//ctx.globalCompositeOperation="source-in";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//ctx.globalCompositeOperation="source-out";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ctx.globalCompositeOperation="destination-over";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//ctx.globalCompositeOperation="destination-atop";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//ctx.globalCompositeOperation="destination-in";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//ctx.globalCompositeOperation="destination-out";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//ctx.globalCompositeOperation="lighter";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//ctx.globalCompositeOperation="copy";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//ctx.globalCompositeOperation="xor";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ctx.fillStyle="rgb(255,123,172)";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ctx.fillRect(100,100,100,100);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&lt;/script&gt;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2230" y="671195"/>
            <a:ext cx="3685540" cy="2866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裁剪和绘制图像</a:t>
            </a:r>
            <a:endParaRPr lang="zh-CN" altLang="en-US" b="1" dirty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裁剪区域clip()</a:t>
            </a:r>
            <a:endParaRPr lang="zh-CN" altLang="en-US" sz="1800" b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绘制图像的时候，经常会遇到只想保留图像一部分的情况，这时就需要用到裁剪功能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可裁剪图片或路径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一般的步骤是：设置路径，设置裁剪区域后裁剪，绘制图像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i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注意</a:t>
            </a:r>
            <a:r>
              <a:rPr lang="en-US" altLang="zh-CN" sz="1800" i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r>
              <a:rPr lang="zh-CN" altLang="en-US" sz="1800" i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裁剪是对画布进行的，裁切后的画布不能恢复到原来的大小。也就是说画布越切越小，要想保证最后仍然能在canvas最初定义的大小下绘图需要注意save()和restore()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970" y="2821940"/>
            <a:ext cx="4638040" cy="38760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360" y="3188335"/>
            <a:ext cx="3495040" cy="2181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绘制图像drawImage()</a:t>
            </a:r>
            <a:endParaRPr lang="zh-CN" altLang="en-US" sz="1800" b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drawImage()是一个很关键的方法，它可以引入图像、画布、视频，并对其进行缩放或裁剪。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一共有三种表现形式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函数重载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en-US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三参数：context.drawImage(img,x,y)</a:t>
            </a:r>
            <a:r>
              <a:rPr lang="en-US" altLang="zh-CN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标准形式，可用于加载图像、画布或视频</a:t>
            </a:r>
            <a:endParaRPr lang="zh-CN" altLang="en-US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en-US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五参数：context.drawImage(img,x,y,width,height)。</a:t>
            </a:r>
            <a:r>
              <a:rPr lang="zh-CN" altLang="en-US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可进一步对图像进行指定宽高的缩放</a:t>
            </a:r>
            <a:endParaRPr lang="zh-CN" altLang="en-US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en-US" sz="162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九参数：context.drawImage(img,sx,sy,swidth,sheight,x,y,width,height)。</a:t>
            </a:r>
            <a:r>
              <a:rPr lang="zh-CN" altLang="en-US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除了缩放还有裁剪功能</a:t>
            </a:r>
            <a:endParaRPr lang="zh-CN" altLang="en-US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935" y="3072765"/>
            <a:ext cx="7324090" cy="3485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endParaRPr lang="zh-CN" altLang="en-US" sz="162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9970" y="1001395"/>
            <a:ext cx="6643370" cy="39509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&lt;script&gt;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var canvas = document.getElementById('canvas');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var ctx = canvas.getContext('2d');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canvas.width = 400;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canvas.height = 300;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var img = new Image();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img.src = 'canvas2.jpg';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img.onload = function(){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ctx.drawImage(img,100,100);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     //ctx.drawImage(img,100,100,200,150);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    ctx.drawImage(img,50,50,150,150,100,100,200,150);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}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&lt;/script&gt;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6525" y="1001395"/>
            <a:ext cx="4114165" cy="2790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34415" y="207010"/>
            <a:ext cx="10735310" cy="5852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非零环绕原则</a:t>
            </a:r>
            <a:endParaRPr lang="zh-CN" altLang="en-US" b="1" dirty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前面学习过</a:t>
            </a:r>
            <a:r>
              <a:rPr lang="en-US" altLang="zh-CN" dirty="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fill()</a:t>
            </a:r>
            <a:r>
              <a:rPr lang="zh-CN" altLang="en-US" dirty="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，用来填充区域的颜色，对于区域外的则不填充。那么如何判断一个区域是内部还是外部呢？这里就需要用到</a:t>
            </a:r>
            <a:r>
              <a:rPr lang="en-US" altLang="zh-CN" dirty="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dirty="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非零环绕原则</a:t>
            </a:r>
            <a:r>
              <a:rPr lang="en-US" altLang="zh-CN" dirty="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dirty="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非零环绕规则：对于路径中指定范围区域，从该区域内部画一条足够长的线段，使此线段的完全落在路径范围之外。</a:t>
            </a:r>
            <a:endParaRPr lang="zh-CN" altLang="en-US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非零环绕规则计数器：</a:t>
            </a:r>
            <a:endParaRPr lang="zh-CN" altLang="en-US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然后，将计数器初始化为0，每当这个线段与路径上的直线或曲线相交时，就改变计数器的值，如果是与路径顺时针相交时，那么计数器就加1， 如果是与路径逆时针相交时，那么计数器就减1.</a:t>
            </a:r>
            <a:endParaRPr lang="zh-CN" altLang="en-US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如果计数器最终结果不为</a:t>
            </a:r>
            <a:r>
              <a:rPr lang="en-US" altLang="zh-CN" dirty="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dirty="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，那么此区域就在路径范围里面，在调用fill()方法时，浏览器就会对其进行填充。如果最终值是0，那么此区域在路径范围外面，浏览器就不会对其进行填充。</a:t>
            </a:r>
            <a:endParaRPr lang="zh-CN" altLang="en-US" dirty="0"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下面以一个</a:t>
            </a:r>
            <a:r>
              <a:rPr lang="en-US" altLang="zh-CN"/>
              <a:t>demo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进行讲解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8210" y="3253740"/>
            <a:ext cx="10910570" cy="2971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首先，给图形确定一条路径，只要“一笔画”并且“不走重复路线”就可以了。如上图，标出的是其中的一种路径方向。假定路径的顺时针方向为1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只要是非零的整数即可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，那么逆时针方向就是其相反数-1。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然后，在子路径切割的几块区域内的任意一点各取一条任意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方向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的射线，上图分别在三个区域去了射线。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接下来，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来判断区域是“里面”还是“外面”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。S1中引出的射线L1，与S1的子路径相交，由于子路径是逆时针，计数器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-1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，结果为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-1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，不为零，判断为在里面。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S2中引出的射线L2，与两条子路径的逆时针方向相交，计数器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-2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，结果为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2，在里面。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S3中引出的射线L3，与两条子路径相交，计数器+1-1，结果为0，判断为在外面。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2335" y="149225"/>
            <a:ext cx="5923915" cy="3104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856595" cy="664591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从代码可以看到里面主要使用到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个函数和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个属性，就可完成线条的绘制。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定义起点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ctx.moveTo(x,y)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移动画笔至(x,y)这个点（单位是px,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但不需带单位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en-US" sz="1800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画布的左上角为坐标系的原点，且y轴的正方向向下，x轴的正方向向右</a:t>
            </a:r>
            <a:endParaRPr lang="zh-CN" altLang="en-US" sz="1800" dirty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定义终点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ctx.lineTo(x,y)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从起点或上一笔的停止点绘制到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(x,y)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这个点。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选择画笔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ctx.lineWidth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。设置线条的粗细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ctx.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strokeStyle 。设置线条的颜色。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上面都只是定义图像的状态，并没有把图形绘制出来，要实现图形的绘制还差最后一步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确定绘制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ctx.fill()</a:t>
            </a: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。填充，如绘制一个红色的三角形，那么需要就需要用到该方法来填充颜色。</a:t>
            </a:r>
            <a:endParaRPr lang="zh-CN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ctx.stroke()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。描边，即边框的颜色。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</a:t>
            </a: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：不要给线条填充颜色。</a:t>
            </a:r>
            <a:endParaRPr lang="zh-CN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说明：在</a:t>
            </a:r>
            <a:r>
              <a:rPr lang="en-US" altLang="zh-CN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里面设置画布的尺寸，最后得到的结果会有所差异。主要是</a:t>
            </a:r>
            <a:r>
              <a:rPr lang="en-US" altLang="zh-CN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把默认的画布尺寸进行缩放。</a:t>
            </a:r>
            <a:endParaRPr lang="zh-CN" altLang="en-US" sz="1800" b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所以一般会在</a:t>
            </a:r>
            <a:r>
              <a:rPr lang="en-US" altLang="zh-CN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</a:t>
            </a:r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标签通过属性设置尺寸，或者通过</a:t>
            </a:r>
            <a:r>
              <a:rPr lang="en-US" altLang="zh-CN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脚本设置尺寸的属性。</a:t>
            </a:r>
            <a:endParaRPr lang="zh-CN" altLang="en-US" sz="1800" b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76300" y="117475"/>
            <a:ext cx="1091057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回顾一下，绘制圆的方法：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arc(</a:t>
            </a:r>
            <a:r>
              <a:rPr lang="en-US" altLang="zh-CN" dirty="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x,y,radius,startAngle,endAngle,anticlockwise)</a:t>
            </a:r>
            <a:r>
              <a:rPr lang="zh-CN" altLang="en-US" dirty="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。最后一个参数就是用来判断路径方向的，绘制</a:t>
            </a:r>
            <a:r>
              <a:rPr lang="en-US" altLang="zh-CN" dirty="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dirty="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个半径不同，路径方向相反的同心圆，会有什么效果？</a:t>
            </a:r>
            <a:endParaRPr lang="zh-CN" altLang="en-US" dirty="0"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9970" y="1391920"/>
            <a:ext cx="6643370" cy="44996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&lt;script&gt;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var canvas = document.getElementById('canvas');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var ctx = canvas.getContext('2d');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canvas.width = 400;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canvas.height = 300;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ctx.shadowColor = "#545454";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ctx.shadowOffsetX = 8;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ctx.shadowOffsetY = 8;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ctx.shadowBlur = 10;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ctx.arc(200, 150, 50, 0, Math.PI * 2 ,false);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ctx.arc(200, 150, 80, 0, Math.PI * 2 ,true);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ctx.fillStyle = "rgba(100,140,230,0.5)";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ctx.fill();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&lt;/script&gt;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7980" y="1714500"/>
            <a:ext cx="3818890" cy="3428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856595" cy="664591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现在我们尝试在同一个画布里面，画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条颜色不同的折线，如红色，青色，绿色。按照逻辑，只要多拷贝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份，然后分别修改坐标和颜色就可以了。于是代码如下：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800" b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970" y="1144905"/>
            <a:ext cx="5971540" cy="50952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340" y="1272540"/>
            <a:ext cx="3676015" cy="1990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为什么会出现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条一样颜色的折线呢？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实这段代码每次使用stroke()时，它都会把之前设置的状态再绘制一遍。第一次stroke()时，绘制一条红色的折线；第二次stroke()时，会再重新绘制之前的那条红色的折线，但是这个时候的画笔已经被更换成青色，所以画出的折线全是青色。换言之，strokeStyle属性被覆盖。同理，第三次绘制的时候，画笔颜色是最后的绿色，所以会重新绘制三条绿色的折线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使用beginPath()开始绘制</a:t>
            </a:r>
            <a:endParaRPr lang="zh-CN" altLang="en-US" sz="1800" b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beginPath()是绘制设置状态的起始点，在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beginPath()</a:t>
            </a: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后面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设置的绘制状态的作用域结束于绘制方法stroke()、fill()或者closePath()处，至于closePath()后面会讲到。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为了让绘制方法不重复绘制，可以在每次绘制之前加上beginPath()。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所以我们在定义起点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ctx.moveTo()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前面都添加上一句代码：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ctx.beginPath();</a:t>
            </a: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后在查看效果。</a:t>
            </a:r>
            <a:endParaRPr lang="zh-CN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0595" y="4504055"/>
            <a:ext cx="349504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如果需要填充颜色，则需要使用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fillStyle()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fill()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如下面创建一个填充颜色为蓝色，边框为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，边框颜色为红色的三角形。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9990" y="1072515"/>
            <a:ext cx="5723890" cy="29711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" y="4501515"/>
            <a:ext cx="3618865" cy="2066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029970" y="26035"/>
            <a:ext cx="10671810" cy="667194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使用closePath()闭合图形</a:t>
            </a:r>
            <a:endParaRPr lang="zh-CN" altLang="en-US" b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上面的三角形，大家应该都能发现一个问题，就是闭合的地方存在一个缺口。主要是因为设置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lineWidth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，数值越大，缺口越明显。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可以使用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closePath()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来在绘制图像前，关闭打开的路径。如果绘制不闭合的图形，那么可以不关闭路径。</a:t>
            </a:r>
            <a:endParaRPr lang="zh-CN" altLang="en-US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18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关闭路径后，再看效果，缺口已经不存在了。</a:t>
            </a:r>
            <a:endParaRPr lang="zh-CN" altLang="zh-CN" sz="18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970" y="2978785"/>
            <a:ext cx="6228715" cy="32092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700" y="2978785"/>
            <a:ext cx="3609340" cy="174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徽章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徽章">
      <a:majorFont>
        <a:latin typeface="Impact"/>
        <a:ea typeface=""/>
        <a:cs typeface=""/>
      </a:majorFont>
      <a:minorFont>
        <a:latin typeface="Gill Sans MT"/>
        <a:ea typeface=""/>
        <a:cs typeface="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0</TotalTime>
  <Words>16387</Words>
  <Application>WPS 演示</Application>
  <PresentationFormat>宽屏</PresentationFormat>
  <Paragraphs>601</Paragraphs>
  <Slides>50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Arial</vt:lpstr>
      <vt:lpstr>宋体</vt:lpstr>
      <vt:lpstr>Wingdings</vt:lpstr>
      <vt:lpstr>Gill Sans MT</vt:lpstr>
      <vt:lpstr>微软雅黑</vt:lpstr>
      <vt:lpstr>Impact</vt:lpstr>
      <vt:lpstr>Segoe Print</vt:lpstr>
      <vt:lpstr>Calibri</vt:lpstr>
      <vt:lpstr>徽章</vt:lpstr>
      <vt:lpstr>canvas实战篇</vt:lpstr>
      <vt:lpstr>准备工作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260</cp:revision>
  <dcterms:created xsi:type="dcterms:W3CDTF">2016-03-29T09:04:00Z</dcterms:created>
  <dcterms:modified xsi:type="dcterms:W3CDTF">2016-08-24T04:23:43Z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