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50108-62DD-4D41-809A-38170803840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94CD8-A167-4DCB-9A47-13FCEBB93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7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94CD8-A167-4DCB-9A47-13FCEBB937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1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94CD8-A167-4DCB-9A47-13FCEBB937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9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73842-2B3B-4B11-B840-7FCB0BFF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20D3B-DD52-48E2-9531-E56B36825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84A1C-4316-42C3-A140-D14A7821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77E-F1DA-475D-9CE2-B50879195D7B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C792A-1673-4857-AEDD-2C79BEDD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BA190-0DE6-4063-BD04-2894195E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E8C5A-7C6E-4A23-876C-C2811537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C2E3B4-232E-4BB9-953E-CF242F87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D26BC-2C4A-4023-9354-98DD6E13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ECB-44E4-44BA-89AE-E7F414E00E66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70E2-0B2C-43A3-9F9F-3565216E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D1929-D97D-4549-B5CF-29051B86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068AAC-1ED7-472C-945C-494315879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A0430-A5B4-42D7-B042-6A561E45E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0CC86-D182-4F21-8E8D-801ED397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A47C-613A-4452-ADF6-4F2E830043AF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1DBCE-4BAE-4140-B5BE-DAB3F909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0EEBF-0ED2-4ED2-BD9B-7E5223CC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6BAC5-FD4D-4F3A-94F3-8932F451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69329-4FA0-4176-8A18-F67DFEF2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6E641-0A5E-4433-9BFB-C54BD5C4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823-0361-4000-9B50-E17AE645C446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25119-B590-46FB-A7AB-756C8993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2F9FF-195D-47E2-8DEF-0AE3DC5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DCAB-16D3-4ABD-B814-15E18455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B7744-AD05-4067-B157-F493CCF7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C1226-3E5A-456D-A156-B2D25F89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F6-9F17-4EB0-96C1-17401FC05B05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275DA-0B55-4861-9422-28DCEEFB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6D354-991A-424F-9C88-C76033E5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2042E-91FA-41E4-90D7-56D78B38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A04C3-B49A-4849-97DB-DAD334108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FF788-8C88-43A1-9C2D-9C135BDBB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F1744-A901-49B4-9E5B-9C011382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7DF-81BE-4E12-B205-ABC58C7892C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DF5A0-1D60-410D-83E7-DAEC8E4E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3DCFB-F93C-4FFA-AA95-BB4651DF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1A91C-76A5-4BDE-B50B-E261BAC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941B9-9B0B-4E5A-B93D-A12DBA4A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49C88-67A6-4F08-AD66-23AAD560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039A5-89D3-4DC9-AB64-251CD0715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F7B6D-3184-4096-9401-710EA516E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AD91DC-3D1F-4063-84D2-687AF8F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C1-2AEE-48BF-BBF6-9AF9C2CE1DFF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3550A4-09E8-470E-A7D7-08F569A4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4C401-C4F2-4643-B525-8866998F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4C846-8FDA-4E67-97EF-26BFA71A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40E3EB-D849-4EA7-BB58-BE8007A9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8D8-2D97-4213-B462-FB767DFB424A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F3334E-078A-4100-9800-CE9FA253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6DDF46-1BD5-4C7A-8018-E927DDE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A32F25-A257-4729-A79B-B3CCED4A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B594-550D-4174-A1C1-478F97787941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8CBC64-7D9D-45D1-8F6C-4814D9EC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6F029-0FD7-40C3-B1E8-C147301D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5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AECA-7895-42AB-9A40-71263D37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F47D0-6C63-4BA1-9911-568E84F9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DC8AEB-E5A9-4F16-9659-9FD83FBA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13281-6E1F-400B-86D6-039B4F4C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77B7-D03C-412D-AEB2-725579FF9287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A8EB1-0C0C-4684-ABB3-0FF42AE8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6141-5B12-4083-9D36-F1FB63FF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C3116-A4CC-4E3B-925B-C2F949B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280271-A33C-40FC-B89C-EDB31E465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886589-0F49-4ED4-8B8D-3224E2DC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A79C6-8468-40D2-A263-069F6605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EA9-3DEA-49C8-A514-D358187B75A2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AD40D-BE75-49E9-99A7-CF8D83AE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456-0A17-4FD5-A5C2-4AFAD63B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8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3B165A-352A-4221-B32A-EC1AC077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1DA57-94AA-45DB-BD6F-0F536C83B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6C7D9-0D82-4DAB-90CD-AC9EE2452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A3E9-7397-4364-A212-4ADA84A4AEDA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88A7E-AD47-4144-8433-406C611C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E92B9-6EC9-4196-A953-D259325B0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60AD-DA7E-462D-97A1-98609A8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4EF87-A305-42D6-91D9-AB6690CD4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74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工作汇报</a:t>
            </a:r>
            <a:br>
              <a:rPr lang="en-US" altLang="zh-CN" dirty="0"/>
            </a:br>
            <a:r>
              <a:rPr lang="en-US" altLang="zh-CN" sz="3600" dirty="0"/>
              <a:t>9.9-10.28</a:t>
            </a:r>
            <a:br>
              <a:rPr lang="en-US" altLang="zh-CN" sz="3600" dirty="0"/>
            </a:b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4C7E88-1D39-413B-B0DA-904608C1C313}"/>
              </a:ext>
            </a:extLst>
          </p:cNvPr>
          <p:cNvSpPr/>
          <p:nvPr/>
        </p:nvSpPr>
        <p:spPr>
          <a:xfrm>
            <a:off x="8727621" y="5684339"/>
            <a:ext cx="3050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导师：苏荔</a:t>
            </a:r>
            <a:endParaRPr lang="en-US" altLang="zh-CN" sz="2400" dirty="0"/>
          </a:p>
          <a:p>
            <a:r>
              <a:rPr lang="zh-CN" altLang="en-US" sz="2400" dirty="0"/>
              <a:t>学生：</a:t>
            </a:r>
            <a:r>
              <a:rPr lang="en-US" altLang="zh-CN" sz="2400" dirty="0"/>
              <a:t>18</a:t>
            </a:r>
            <a:r>
              <a:rPr lang="zh-CN" altLang="en-US" sz="2400" dirty="0"/>
              <a:t>级硕士崔哲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03A79-D3C9-443A-B0BC-FCE530D4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1489-6E32-44DA-BD6A-728CAAAF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sz="4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0EB4AB-91E1-4725-B884-8130D3848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080"/>
          <a:stretch/>
        </p:blipFill>
        <p:spPr>
          <a:xfrm>
            <a:off x="838200" y="2095678"/>
            <a:ext cx="4608003" cy="3391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20BD4D-D523-49E2-ACCC-B7184468904A}"/>
              </a:ext>
            </a:extLst>
          </p:cNvPr>
          <p:cNvSpPr txBox="1"/>
          <p:nvPr/>
        </p:nvSpPr>
        <p:spPr>
          <a:xfrm>
            <a:off x="692506" y="770115"/>
            <a:ext cx="982587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视觉显著性检测：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检测出一张图片中最显著的目标区域，作为其他图像处理任务的预处理步骤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94CBE5-E4F9-4727-944B-0A540EB3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0EA6C4-1911-4832-B145-C187871F9712}"/>
              </a:ext>
            </a:extLst>
          </p:cNvPr>
          <p:cNvSpPr/>
          <p:nvPr/>
        </p:nvSpPr>
        <p:spPr>
          <a:xfrm>
            <a:off x="8002462" y="1807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显著性物体检测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95D4A0-AB61-42F1-A089-52D4E03E054B}"/>
              </a:ext>
            </a:extLst>
          </p:cNvPr>
          <p:cNvCxnSpPr>
            <a:cxnSpLocks/>
          </p:cNvCxnSpPr>
          <p:nvPr/>
        </p:nvCxnSpPr>
        <p:spPr>
          <a:xfrm>
            <a:off x="8902709" y="2321251"/>
            <a:ext cx="0" cy="3824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907650D-7C0C-4AEE-93D5-B05D4495C027}"/>
              </a:ext>
            </a:extLst>
          </p:cNvPr>
          <p:cNvSpPr txBox="1"/>
          <p:nvPr/>
        </p:nvSpPr>
        <p:spPr>
          <a:xfrm>
            <a:off x="7447651" y="2716719"/>
            <a:ext cx="291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Which object stands out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079EDE-4DF0-4000-B659-EF2EDC3D5985}"/>
              </a:ext>
            </a:extLst>
          </p:cNvPr>
          <p:cNvCxnSpPr>
            <a:cxnSpLocks/>
          </p:cNvCxnSpPr>
          <p:nvPr/>
        </p:nvCxnSpPr>
        <p:spPr>
          <a:xfrm>
            <a:off x="8902710" y="3168274"/>
            <a:ext cx="0" cy="3824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01442CD-1FF3-477B-AA45-0BF9B8D2ED98}"/>
              </a:ext>
            </a:extLst>
          </p:cNvPr>
          <p:cNvSpPr txBox="1"/>
          <p:nvPr/>
        </p:nvSpPr>
        <p:spPr>
          <a:xfrm>
            <a:off x="7738051" y="3706647"/>
            <a:ext cx="23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分割出显著性物体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C428B47-ABC3-48A6-9696-A420A1587E46}"/>
              </a:ext>
            </a:extLst>
          </p:cNvPr>
          <p:cNvCxnSpPr>
            <a:cxnSpLocks/>
          </p:cNvCxnSpPr>
          <p:nvPr/>
        </p:nvCxnSpPr>
        <p:spPr>
          <a:xfrm>
            <a:off x="8902710" y="4287982"/>
            <a:ext cx="0" cy="3824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3525604-912D-4530-8B46-154DFDFF12F4}"/>
              </a:ext>
            </a:extLst>
          </p:cNvPr>
          <p:cNvSpPr txBox="1"/>
          <p:nvPr/>
        </p:nvSpPr>
        <p:spPr>
          <a:xfrm>
            <a:off x="7447651" y="4756758"/>
            <a:ext cx="307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精细地分割出整个物体区域，像素级任务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83E21EC1-DAFA-4311-9F2E-5DE57318957E}"/>
              </a:ext>
            </a:extLst>
          </p:cNvPr>
          <p:cNvSpPr/>
          <p:nvPr/>
        </p:nvSpPr>
        <p:spPr>
          <a:xfrm rot="5400000">
            <a:off x="8793377" y="4922935"/>
            <a:ext cx="218661" cy="1351722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DE1129-DD82-4D33-9F99-7CB258814E9C}"/>
              </a:ext>
            </a:extLst>
          </p:cNvPr>
          <p:cNvSpPr txBox="1"/>
          <p:nvPr/>
        </p:nvSpPr>
        <p:spPr>
          <a:xfrm>
            <a:off x="7408550" y="5805590"/>
            <a:ext cx="14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二值分割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E5948-49FF-4E06-BB2C-75FB1A5FB491}"/>
              </a:ext>
            </a:extLst>
          </p:cNvPr>
          <p:cNvSpPr txBox="1"/>
          <p:nvPr/>
        </p:nvSpPr>
        <p:spPr>
          <a:xfrm>
            <a:off x="8902707" y="5794645"/>
            <a:ext cx="14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实例分割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6F15B5-FC96-47D5-98A3-427F760BF154}"/>
              </a:ext>
            </a:extLst>
          </p:cNvPr>
          <p:cNvSpPr/>
          <p:nvPr/>
        </p:nvSpPr>
        <p:spPr>
          <a:xfrm>
            <a:off x="7447651" y="5760011"/>
            <a:ext cx="1456661" cy="4385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6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1489-6E32-44DA-BD6A-728CAAAF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0BD4D-D523-49E2-ACCC-B7184468904A}"/>
              </a:ext>
            </a:extLst>
          </p:cNvPr>
          <p:cNvSpPr txBox="1"/>
          <p:nvPr/>
        </p:nvSpPr>
        <p:spPr>
          <a:xfrm>
            <a:off x="668013" y="85597"/>
            <a:ext cx="982587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论文复现：</a:t>
            </a:r>
            <a:endParaRPr lang="en-US" altLang="zh-CN" sz="2000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A Simple Pooling-Based Design for Real-Time Salient Object Detection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kern="0" dirty="0" err="1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BASNet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: Boundary-Aware Salient Object Detection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Cascaded Partial Decoder for Fast and Accurate Salient Object Detection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F15DF-E1E2-4220-9488-4BAC3346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EBF003-CF33-490F-96D9-ABB66123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2" y="1952625"/>
            <a:ext cx="11949196" cy="218865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CD4C5F-285A-4BA5-B942-09F13C7C6ADE}"/>
              </a:ext>
            </a:extLst>
          </p:cNvPr>
          <p:cNvSpPr/>
          <p:nvPr/>
        </p:nvSpPr>
        <p:spPr>
          <a:xfrm>
            <a:off x="533400" y="4236003"/>
            <a:ext cx="8659585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proposal</a:t>
            </a: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的网络结构</a:t>
            </a:r>
            <a:endParaRPr lang="en-US" altLang="zh-CN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单工作流网络 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(single-stream network) (RFCN)</a:t>
            </a:r>
          </a:p>
          <a:p>
            <a:pPr marL="34290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多工作流网络 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(multi-stream network) (SRM)</a:t>
            </a:r>
          </a:p>
          <a:p>
            <a:pPr marL="342900" lvl="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多分支融合网络（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side-fusion network</a:t>
            </a: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 (DSS)</a:t>
            </a:r>
          </a:p>
          <a:p>
            <a:pPr marL="342900" lvl="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自底而上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自顶而下网络（ 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Bottom-up/top-down network 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(RAS)</a:t>
            </a:r>
          </a:p>
          <a:p>
            <a:pPr marL="342900" lvl="0" indent="-342900" defTabSz="3429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多任务网络（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Branched network</a:t>
            </a: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 (SU) </a:t>
            </a:r>
          </a:p>
        </p:txBody>
      </p:sp>
    </p:spTree>
    <p:extLst>
      <p:ext uri="{BB962C8B-B14F-4D97-AF65-F5344CB8AC3E}">
        <p14:creationId xmlns:p14="http://schemas.microsoft.com/office/powerpoint/2010/main" val="31347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1489-6E32-44DA-BD6A-728CAAAF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0BD4D-D523-49E2-ACCC-B7184468904A}"/>
              </a:ext>
            </a:extLst>
          </p:cNvPr>
          <p:cNvSpPr txBox="1"/>
          <p:nvPr/>
        </p:nvSpPr>
        <p:spPr>
          <a:xfrm>
            <a:off x="692506" y="770115"/>
            <a:ext cx="9825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利用图片描述指导显著性检测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71F6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sz="2000" dirty="0"/>
              <a:t>对比不仅表现在视觉线索的差异上，而且还涉及到高层次的认知和理解为了更好地检测语义显著的对象，高层次的语义特征变得非常重要。</a:t>
            </a:r>
            <a:endParaRPr lang="en-US" altLang="zh-CN" sz="2000" dirty="0"/>
          </a:p>
          <a:p>
            <a:r>
              <a:rPr lang="zh-CN" altLang="en-US" sz="2000" dirty="0"/>
              <a:t>因此，利用图片描述作为辅助语义任务，以提高复杂场景中的显著目标检测效果。</a:t>
            </a:r>
            <a:endParaRPr lang="en-US" altLang="zh-CN" sz="2000" dirty="0"/>
          </a:p>
          <a:p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6A33C-85FB-41EF-8E7B-A38445BA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BB808A-A159-4A41-AC57-3F608F45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3"/>
          <a:stretch/>
        </p:blipFill>
        <p:spPr>
          <a:xfrm>
            <a:off x="838200" y="3478989"/>
            <a:ext cx="1705091" cy="109001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81D15F-B893-405E-9FEE-E380CE568B01}"/>
              </a:ext>
            </a:extLst>
          </p:cNvPr>
          <p:cNvCxnSpPr/>
          <p:nvPr/>
        </p:nvCxnSpPr>
        <p:spPr>
          <a:xfrm>
            <a:off x="2509897" y="4029605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梯形 11">
            <a:extLst>
              <a:ext uri="{FF2B5EF4-FFF2-40B4-BE49-F238E27FC236}">
                <a16:creationId xmlns:a16="http://schemas.microsoft.com/office/drawing/2014/main" id="{EB954B26-7B1A-4B15-B48F-3550C6BD90BB}"/>
              </a:ext>
            </a:extLst>
          </p:cNvPr>
          <p:cNvSpPr/>
          <p:nvPr/>
        </p:nvSpPr>
        <p:spPr>
          <a:xfrm rot="5400000">
            <a:off x="2684325" y="3371975"/>
            <a:ext cx="1873643" cy="14097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Shared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Backbone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Network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(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</a:rPr>
              <a:t>ResNet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)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49055C-8A92-4702-8728-DA005F86EA1B}"/>
              </a:ext>
            </a:extLst>
          </p:cNvPr>
          <p:cNvSpPr/>
          <p:nvPr/>
        </p:nvSpPr>
        <p:spPr>
          <a:xfrm rot="5400000" flipH="1">
            <a:off x="6269893" y="4516566"/>
            <a:ext cx="842961" cy="140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Image Caption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(LSTM)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FEEB275-6197-4F1A-8470-7EF60BDBE1FD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rot="16200000" flipH="1">
            <a:off x="4611845" y="3846737"/>
            <a:ext cx="383981" cy="23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8D80BAC-3953-46C4-B44D-699DF16784C0}"/>
              </a:ext>
            </a:extLst>
          </p:cNvPr>
          <p:cNvSpPr/>
          <p:nvPr/>
        </p:nvSpPr>
        <p:spPr>
          <a:xfrm rot="5400000" flipH="1">
            <a:off x="6369111" y="2130559"/>
            <a:ext cx="644526" cy="140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Saliency Detection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1E64540-C4D2-43B4-B349-EC5AE5ED3972}"/>
              </a:ext>
            </a:extLst>
          </p:cNvPr>
          <p:cNvCxnSpPr>
            <a:cxnSpLocks/>
            <a:stCxn id="12" idx="1"/>
          </p:cNvCxnSpPr>
          <p:nvPr/>
        </p:nvCxnSpPr>
        <p:spPr>
          <a:xfrm rot="5400000" flipH="1" flipV="1">
            <a:off x="4571369" y="1901063"/>
            <a:ext cx="464933" cy="23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D454CE-FB76-406D-A134-9E4710DCBA08}"/>
              </a:ext>
            </a:extLst>
          </p:cNvPr>
          <p:cNvSpPr/>
          <p:nvPr/>
        </p:nvSpPr>
        <p:spPr>
          <a:xfrm rot="5400000" flipH="1">
            <a:off x="9899706" y="2208142"/>
            <a:ext cx="644526" cy="1219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Output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E68411-A0A9-4DD2-9345-33C622640342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7396224" y="2817740"/>
            <a:ext cx="2216147" cy="1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73D88AB-0F4A-4D1E-961E-A67C627CF89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396224" y="2826574"/>
            <a:ext cx="1396996" cy="2394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D499035-D5DB-4B08-BEB8-D3B3F777732D}"/>
              </a:ext>
            </a:extLst>
          </p:cNvPr>
          <p:cNvSpPr/>
          <p:nvPr/>
        </p:nvSpPr>
        <p:spPr>
          <a:xfrm>
            <a:off x="7594489" y="4023995"/>
            <a:ext cx="264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Caption Embedded Vector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18DC1A-60EF-4343-A456-BF4F06C95F97}"/>
              </a:ext>
            </a:extLst>
          </p:cNvPr>
          <p:cNvSpPr/>
          <p:nvPr/>
        </p:nvSpPr>
        <p:spPr>
          <a:xfrm>
            <a:off x="3820394" y="2495477"/>
            <a:ext cx="200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multi-level features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AB30D6-875C-481D-84CC-7EF0C406401A}"/>
              </a:ext>
            </a:extLst>
          </p:cNvPr>
          <p:cNvSpPr/>
          <p:nvPr/>
        </p:nvSpPr>
        <p:spPr>
          <a:xfrm>
            <a:off x="3801733" y="4856780"/>
            <a:ext cx="200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multi-level features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1C375B-2793-4450-B862-937406FD3028}"/>
              </a:ext>
            </a:extLst>
          </p:cNvPr>
          <p:cNvSpPr/>
          <p:nvPr/>
        </p:nvSpPr>
        <p:spPr>
          <a:xfrm>
            <a:off x="1255769" y="4569001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0292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1F5A6-6727-42D9-92D0-F1D8471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8550"/>
            <a:ext cx="2743200" cy="365125"/>
          </a:xfrm>
        </p:spPr>
        <p:txBody>
          <a:bodyPr/>
          <a:lstStyle/>
          <a:p>
            <a:fld id="{BB6D60AD-DA7E-462D-97A1-98609A893D48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CD919B1-E508-466F-92DB-92584A3F7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073"/>
          <a:stretch/>
        </p:blipFill>
        <p:spPr>
          <a:xfrm>
            <a:off x="438936" y="516288"/>
            <a:ext cx="1465856" cy="646332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2FE733-9D6E-44B2-842B-CE43301004F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70334" y="1162620"/>
            <a:ext cx="1530" cy="27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56ACA02-3D01-4D44-939A-BDE3764974AB}"/>
              </a:ext>
            </a:extLst>
          </p:cNvPr>
          <p:cNvSpPr/>
          <p:nvPr/>
        </p:nvSpPr>
        <p:spPr>
          <a:xfrm>
            <a:off x="557023" y="-45450"/>
            <a:ext cx="1226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Input</a:t>
            </a:r>
          </a:p>
          <a:p>
            <a:pPr algn="ctr"/>
            <a:r>
              <a:rPr lang="en-US" altLang="zh-CN" dirty="0"/>
              <a:t>512*512*3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E3FD03-EA09-435A-A257-2640B6EF5538}"/>
              </a:ext>
            </a:extLst>
          </p:cNvPr>
          <p:cNvSpPr/>
          <p:nvPr/>
        </p:nvSpPr>
        <p:spPr>
          <a:xfrm>
            <a:off x="382932" y="1443182"/>
            <a:ext cx="1574801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Conv_1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256*256*64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1BCEBED-A55C-4485-A939-4EE0777A07D7}"/>
              </a:ext>
            </a:extLst>
          </p:cNvPr>
          <p:cNvCxnSpPr>
            <a:cxnSpLocks/>
          </p:cNvCxnSpPr>
          <p:nvPr/>
        </p:nvCxnSpPr>
        <p:spPr>
          <a:xfrm>
            <a:off x="1170334" y="2004307"/>
            <a:ext cx="0" cy="2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3A93187-5916-435E-B134-7C35E98EB4F1}"/>
              </a:ext>
            </a:extLst>
          </p:cNvPr>
          <p:cNvSpPr/>
          <p:nvPr/>
        </p:nvSpPr>
        <p:spPr>
          <a:xfrm>
            <a:off x="382932" y="2283741"/>
            <a:ext cx="1574801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Res2_X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128*128*256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224AB7-6139-4218-8C1F-655FF1F409BD}"/>
              </a:ext>
            </a:extLst>
          </p:cNvPr>
          <p:cNvCxnSpPr>
            <a:cxnSpLocks/>
          </p:cNvCxnSpPr>
          <p:nvPr/>
        </p:nvCxnSpPr>
        <p:spPr>
          <a:xfrm>
            <a:off x="1170334" y="2844866"/>
            <a:ext cx="0" cy="2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617D6110-D5E8-4B76-8FC9-71D8A3825E89}"/>
              </a:ext>
            </a:extLst>
          </p:cNvPr>
          <p:cNvSpPr/>
          <p:nvPr/>
        </p:nvSpPr>
        <p:spPr>
          <a:xfrm>
            <a:off x="382932" y="3124300"/>
            <a:ext cx="1574801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Res3_X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64*64*512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1EB39F3-6C90-4096-A07B-032675082CCC}"/>
              </a:ext>
            </a:extLst>
          </p:cNvPr>
          <p:cNvCxnSpPr>
            <a:cxnSpLocks/>
          </p:cNvCxnSpPr>
          <p:nvPr/>
        </p:nvCxnSpPr>
        <p:spPr>
          <a:xfrm>
            <a:off x="1170334" y="3685425"/>
            <a:ext cx="0" cy="2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A8DA6B8-7594-44E3-89B4-0740E708DA5B}"/>
              </a:ext>
            </a:extLst>
          </p:cNvPr>
          <p:cNvSpPr/>
          <p:nvPr/>
        </p:nvSpPr>
        <p:spPr>
          <a:xfrm>
            <a:off x="382932" y="3964859"/>
            <a:ext cx="1574801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Res4_X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32*32*1024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DBC2ACA-92DC-4021-8FD0-FF2F4503F2F0}"/>
              </a:ext>
            </a:extLst>
          </p:cNvPr>
          <p:cNvCxnSpPr>
            <a:cxnSpLocks/>
          </p:cNvCxnSpPr>
          <p:nvPr/>
        </p:nvCxnSpPr>
        <p:spPr>
          <a:xfrm>
            <a:off x="1170334" y="4525984"/>
            <a:ext cx="0" cy="26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4C7FA1-BCC6-4326-91D4-70D0C42C8FA5}"/>
              </a:ext>
            </a:extLst>
          </p:cNvPr>
          <p:cNvSpPr/>
          <p:nvPr/>
        </p:nvSpPr>
        <p:spPr>
          <a:xfrm>
            <a:off x="382932" y="4805418"/>
            <a:ext cx="1574801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Res5_X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16*16*2048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4177237-369B-4FFD-9BAC-74AE1CD2F55C}"/>
              </a:ext>
            </a:extLst>
          </p:cNvPr>
          <p:cNvSpPr/>
          <p:nvPr/>
        </p:nvSpPr>
        <p:spPr>
          <a:xfrm>
            <a:off x="3162702" y="5625361"/>
            <a:ext cx="1257300" cy="561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5DF82A-D87F-4F78-94D8-CCD4B0E717C9}"/>
              </a:ext>
            </a:extLst>
          </p:cNvPr>
          <p:cNvSpPr/>
          <p:nvPr/>
        </p:nvSpPr>
        <p:spPr>
          <a:xfrm>
            <a:off x="5613404" y="5334626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4656ABD-09F8-4CC0-B134-BCEF71055B17}"/>
              </a:ext>
            </a:extLst>
          </p:cNvPr>
          <p:cNvSpPr/>
          <p:nvPr/>
        </p:nvSpPr>
        <p:spPr>
          <a:xfrm>
            <a:off x="5765804" y="5487026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5817A7-27DC-44B0-8B3F-E75599520AC7}"/>
              </a:ext>
            </a:extLst>
          </p:cNvPr>
          <p:cNvSpPr/>
          <p:nvPr/>
        </p:nvSpPr>
        <p:spPr>
          <a:xfrm>
            <a:off x="6096004" y="5779126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35F6989-136B-49AD-A634-3FCAFEBC588D}"/>
              </a:ext>
            </a:extLst>
          </p:cNvPr>
          <p:cNvSpPr/>
          <p:nvPr/>
        </p:nvSpPr>
        <p:spPr>
          <a:xfrm>
            <a:off x="6248404" y="5931526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4A26208-E48D-4E24-9CC6-3BC8DFD9F1BD}"/>
              </a:ext>
            </a:extLst>
          </p:cNvPr>
          <p:cNvSpPr txBox="1"/>
          <p:nvPr/>
        </p:nvSpPr>
        <p:spPr>
          <a:xfrm>
            <a:off x="5829298" y="5757884"/>
            <a:ext cx="29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7D57075E-EEAF-4BAF-9584-6422861CEA7B}"/>
              </a:ext>
            </a:extLst>
          </p:cNvPr>
          <p:cNvCxnSpPr>
            <a:stCxn id="42" idx="2"/>
            <a:endCxn id="14" idx="2"/>
          </p:cNvCxnSpPr>
          <p:nvPr/>
        </p:nvCxnSpPr>
        <p:spPr>
          <a:xfrm rot="16200000" flipH="1">
            <a:off x="1896827" y="4640048"/>
            <a:ext cx="539381" cy="1992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0FF2FF-4F5E-4E42-8EA7-69E2FC66700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20002" y="5898780"/>
            <a:ext cx="1193402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093A416-57EE-429B-BFA1-743A2D3C93A5}"/>
              </a:ext>
            </a:extLst>
          </p:cNvPr>
          <p:cNvSpPr/>
          <p:nvPr/>
        </p:nvSpPr>
        <p:spPr>
          <a:xfrm>
            <a:off x="3012036" y="4805416"/>
            <a:ext cx="2117972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16*16*(2048+512)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C64748C-9CCC-4543-B168-4D30CBCA9FEB}"/>
              </a:ext>
            </a:extLst>
          </p:cNvPr>
          <p:cNvSpPr/>
          <p:nvPr/>
        </p:nvSpPr>
        <p:spPr>
          <a:xfrm>
            <a:off x="3012036" y="3949331"/>
            <a:ext cx="2117970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32*32*(1024+512)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2258059-06C9-4FDE-B727-CC796700C71E}"/>
              </a:ext>
            </a:extLst>
          </p:cNvPr>
          <p:cNvCxnSpPr>
            <a:cxnSpLocks/>
            <a:stCxn id="42" idx="3"/>
            <a:endCxn id="57" idx="1"/>
          </p:cNvCxnSpPr>
          <p:nvPr/>
        </p:nvCxnSpPr>
        <p:spPr>
          <a:xfrm flipV="1">
            <a:off x="1957733" y="5085979"/>
            <a:ext cx="10543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69DD32A-0267-470E-BF75-4B1855974934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H="1" flipV="1">
            <a:off x="4071021" y="4510456"/>
            <a:ext cx="1" cy="29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D72DAAB-64AD-4AA7-B232-C44BCBEFF571}"/>
              </a:ext>
            </a:extLst>
          </p:cNvPr>
          <p:cNvSpPr/>
          <p:nvPr/>
        </p:nvSpPr>
        <p:spPr>
          <a:xfrm>
            <a:off x="3024735" y="3111131"/>
            <a:ext cx="2117969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64*64*(512+512)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AF9D133-CCF2-4653-8C41-F87E4C8D9370}"/>
              </a:ext>
            </a:extLst>
          </p:cNvPr>
          <p:cNvCxnSpPr>
            <a:cxnSpLocks/>
            <a:stCxn id="58" idx="0"/>
            <a:endCxn id="63" idx="2"/>
          </p:cNvCxnSpPr>
          <p:nvPr/>
        </p:nvCxnSpPr>
        <p:spPr>
          <a:xfrm flipV="1">
            <a:off x="4071021" y="3672256"/>
            <a:ext cx="12699" cy="27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F9B8AF89-5DC8-4FBB-B772-D9978427B4F0}"/>
              </a:ext>
            </a:extLst>
          </p:cNvPr>
          <p:cNvSpPr/>
          <p:nvPr/>
        </p:nvSpPr>
        <p:spPr>
          <a:xfrm>
            <a:off x="3012035" y="2264115"/>
            <a:ext cx="2131465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128*128*(256+512)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A0F8866-C9E0-41D9-A5BD-7F662F15115D}"/>
              </a:ext>
            </a:extLst>
          </p:cNvPr>
          <p:cNvCxnSpPr>
            <a:cxnSpLocks/>
            <a:stCxn id="63" idx="0"/>
            <a:endCxn id="65" idx="2"/>
          </p:cNvCxnSpPr>
          <p:nvPr/>
        </p:nvCxnSpPr>
        <p:spPr>
          <a:xfrm flipH="1" flipV="1">
            <a:off x="4077768" y="2825240"/>
            <a:ext cx="5952" cy="2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06F981A-A8F5-46EA-B0A1-5267E7C66D21}"/>
              </a:ext>
            </a:extLst>
          </p:cNvPr>
          <p:cNvCxnSpPr>
            <a:cxnSpLocks/>
          </p:cNvCxnSpPr>
          <p:nvPr/>
        </p:nvCxnSpPr>
        <p:spPr>
          <a:xfrm flipV="1">
            <a:off x="1970433" y="4245420"/>
            <a:ext cx="10543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61F628A-457A-4EF1-964C-39533561BC0E}"/>
              </a:ext>
            </a:extLst>
          </p:cNvPr>
          <p:cNvCxnSpPr>
            <a:cxnSpLocks/>
          </p:cNvCxnSpPr>
          <p:nvPr/>
        </p:nvCxnSpPr>
        <p:spPr>
          <a:xfrm flipV="1">
            <a:off x="1957732" y="3409949"/>
            <a:ext cx="10543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BEC2DB6-D07E-49C0-AB5E-E51FDE4C49DD}"/>
              </a:ext>
            </a:extLst>
          </p:cNvPr>
          <p:cNvCxnSpPr>
            <a:cxnSpLocks/>
          </p:cNvCxnSpPr>
          <p:nvPr/>
        </p:nvCxnSpPr>
        <p:spPr>
          <a:xfrm flipV="1">
            <a:off x="1970431" y="1719530"/>
            <a:ext cx="10543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A8A3D8A-C74D-4142-A026-6BAB546AD54C}"/>
              </a:ext>
            </a:extLst>
          </p:cNvPr>
          <p:cNvSpPr/>
          <p:nvPr/>
        </p:nvSpPr>
        <p:spPr>
          <a:xfrm>
            <a:off x="3012033" y="1439081"/>
            <a:ext cx="2129839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256*256 *(128+512)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1E0BB04-348A-4031-95BC-C44F953E731C}"/>
              </a:ext>
            </a:extLst>
          </p:cNvPr>
          <p:cNvCxnSpPr>
            <a:cxnSpLocks/>
            <a:stCxn id="65" idx="0"/>
            <a:endCxn id="72" idx="2"/>
          </p:cNvCxnSpPr>
          <p:nvPr/>
        </p:nvCxnSpPr>
        <p:spPr>
          <a:xfrm flipH="1" flipV="1">
            <a:off x="4076953" y="2000206"/>
            <a:ext cx="815" cy="26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DAF1937F-12DB-4635-84E2-F75F5282C3BF}"/>
              </a:ext>
            </a:extLst>
          </p:cNvPr>
          <p:cNvSpPr/>
          <p:nvPr/>
        </p:nvSpPr>
        <p:spPr>
          <a:xfrm>
            <a:off x="3024733" y="600881"/>
            <a:ext cx="2105271" cy="561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Saliency Map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512*512*1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8F96748-ECFF-4024-B475-25F4ED74D9FA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4076953" y="1162006"/>
            <a:ext cx="416" cy="27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9C720A3-A0A6-4962-8727-92BA0773D7FC}"/>
              </a:ext>
            </a:extLst>
          </p:cNvPr>
          <p:cNvCxnSpPr>
            <a:cxnSpLocks/>
          </p:cNvCxnSpPr>
          <p:nvPr/>
        </p:nvCxnSpPr>
        <p:spPr>
          <a:xfrm flipV="1">
            <a:off x="1970431" y="2560632"/>
            <a:ext cx="10543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61BD651-E63B-4CFB-BB3D-81EC0B85B312}"/>
              </a:ext>
            </a:extLst>
          </p:cNvPr>
          <p:cNvCxnSpPr>
            <a:cxnSpLocks/>
          </p:cNvCxnSpPr>
          <p:nvPr/>
        </p:nvCxnSpPr>
        <p:spPr>
          <a:xfrm flipV="1">
            <a:off x="6476840" y="5898780"/>
            <a:ext cx="697775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348B4A75-A851-4100-B75D-EEFABFACD888}"/>
              </a:ext>
            </a:extLst>
          </p:cNvPr>
          <p:cNvSpPr/>
          <p:nvPr/>
        </p:nvSpPr>
        <p:spPr>
          <a:xfrm>
            <a:off x="7162198" y="5487026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A090356E-2056-4FD3-A916-292A9D7B1602}"/>
              </a:ext>
            </a:extLst>
          </p:cNvPr>
          <p:cNvCxnSpPr>
            <a:cxnSpLocks/>
            <a:stCxn id="80" idx="3"/>
            <a:endCxn id="57" idx="3"/>
          </p:cNvCxnSpPr>
          <p:nvPr/>
        </p:nvCxnSpPr>
        <p:spPr>
          <a:xfrm flipH="1" flipV="1">
            <a:off x="5130008" y="5085979"/>
            <a:ext cx="2222684" cy="812802"/>
          </a:xfrm>
          <a:prstGeom prst="bentConnector3">
            <a:avLst>
              <a:gd name="adj1" fmla="val -10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4AF5D783-E5AD-422E-81D5-2FEA78D560FB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>
            <a:off x="5130006" y="4229894"/>
            <a:ext cx="2424956" cy="848942"/>
          </a:xfrm>
          <a:prstGeom prst="bentConnector3">
            <a:avLst>
              <a:gd name="adj1" fmla="val -1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3B10D3BE-CB3D-49AA-A83B-A8D62D5CBB89}"/>
              </a:ext>
            </a:extLst>
          </p:cNvPr>
          <p:cNvCxnSpPr>
            <a:cxnSpLocks/>
            <a:endCxn id="63" idx="3"/>
          </p:cNvCxnSpPr>
          <p:nvPr/>
        </p:nvCxnSpPr>
        <p:spPr>
          <a:xfrm rot="10800000">
            <a:off x="5142704" y="3391695"/>
            <a:ext cx="2412258" cy="838199"/>
          </a:xfrm>
          <a:prstGeom prst="bentConnector3">
            <a:avLst>
              <a:gd name="adj1" fmla="val -1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227CFEC7-133C-4407-BE4B-0EC81364BCA4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>
            <a:off x="5143501" y="2544679"/>
            <a:ext cx="2424159" cy="847015"/>
          </a:xfrm>
          <a:prstGeom prst="bentConnector3">
            <a:avLst>
              <a:gd name="adj1" fmla="val -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D5CE44A0-DEE4-48D4-8301-75359E184442}"/>
              </a:ext>
            </a:extLst>
          </p:cNvPr>
          <p:cNvCxnSpPr>
            <a:cxnSpLocks/>
            <a:endCxn id="72" idx="3"/>
          </p:cNvCxnSpPr>
          <p:nvPr/>
        </p:nvCxnSpPr>
        <p:spPr>
          <a:xfrm rot="10800000">
            <a:off x="5141872" y="1719644"/>
            <a:ext cx="2425788" cy="823108"/>
          </a:xfrm>
          <a:prstGeom prst="bentConnector3">
            <a:avLst>
              <a:gd name="adj1" fmla="val -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F9A7C318-5EC1-471C-A37F-C31A30103AD9}"/>
              </a:ext>
            </a:extLst>
          </p:cNvPr>
          <p:cNvSpPr/>
          <p:nvPr/>
        </p:nvSpPr>
        <p:spPr>
          <a:xfrm>
            <a:off x="5092693" y="5107990"/>
            <a:ext cx="1969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Hidden State</a:t>
            </a: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56570E7F-1C7D-4FF9-8835-0C923041724D}"/>
              </a:ext>
            </a:extLst>
          </p:cNvPr>
          <p:cNvSpPr/>
          <p:nvPr/>
        </p:nvSpPr>
        <p:spPr>
          <a:xfrm>
            <a:off x="9471060" y="5582723"/>
            <a:ext cx="1257300" cy="561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EDFD1ADC-B667-40F3-90DB-E773FF48AD74}"/>
              </a:ext>
            </a:extLst>
          </p:cNvPr>
          <p:cNvCxnSpPr/>
          <p:nvPr/>
        </p:nvCxnSpPr>
        <p:spPr>
          <a:xfrm>
            <a:off x="1170332" y="5905923"/>
            <a:ext cx="0" cy="84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86259E2F-E30A-4B94-9439-10D0F247F195}"/>
              </a:ext>
            </a:extLst>
          </p:cNvPr>
          <p:cNvCxnSpPr>
            <a:cxnSpLocks/>
            <a:endCxn id="155" idx="4"/>
          </p:cNvCxnSpPr>
          <p:nvPr/>
        </p:nvCxnSpPr>
        <p:spPr>
          <a:xfrm flipV="1">
            <a:off x="1170332" y="6143848"/>
            <a:ext cx="8929378" cy="611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881C6867-F85B-41F8-894E-189378DDD1B3}"/>
              </a:ext>
            </a:extLst>
          </p:cNvPr>
          <p:cNvCxnSpPr>
            <a:cxnSpLocks/>
            <a:stCxn id="155" idx="0"/>
          </p:cNvCxnSpPr>
          <p:nvPr/>
        </p:nvCxnSpPr>
        <p:spPr>
          <a:xfrm rot="16200000" flipV="1">
            <a:off x="8583005" y="4066018"/>
            <a:ext cx="488662" cy="25447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8757D812-1EC2-4CEA-9BC3-9CCF3F8B13CB}"/>
              </a:ext>
            </a:extLst>
          </p:cNvPr>
          <p:cNvCxnSpPr>
            <a:cxnSpLocks/>
          </p:cNvCxnSpPr>
          <p:nvPr/>
        </p:nvCxnSpPr>
        <p:spPr>
          <a:xfrm rot="10800000">
            <a:off x="7567660" y="4245120"/>
            <a:ext cx="2532051" cy="848941"/>
          </a:xfrm>
          <a:prstGeom prst="bentConnector3">
            <a:avLst>
              <a:gd name="adj1" fmla="val -1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19587E57-0070-4EE4-9F03-CC5A88E0470D}"/>
              </a:ext>
            </a:extLst>
          </p:cNvPr>
          <p:cNvCxnSpPr>
            <a:cxnSpLocks/>
          </p:cNvCxnSpPr>
          <p:nvPr/>
        </p:nvCxnSpPr>
        <p:spPr>
          <a:xfrm rot="10800000">
            <a:off x="7554962" y="3393620"/>
            <a:ext cx="2532051" cy="848941"/>
          </a:xfrm>
          <a:prstGeom prst="bentConnector3">
            <a:avLst>
              <a:gd name="adj1" fmla="val -1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0AC2732F-7970-4DF8-BD46-EE35EE83FD6E}"/>
              </a:ext>
            </a:extLst>
          </p:cNvPr>
          <p:cNvCxnSpPr>
            <a:cxnSpLocks/>
          </p:cNvCxnSpPr>
          <p:nvPr/>
        </p:nvCxnSpPr>
        <p:spPr>
          <a:xfrm rot="10800000">
            <a:off x="7567661" y="2555921"/>
            <a:ext cx="2532051" cy="848941"/>
          </a:xfrm>
          <a:prstGeom prst="bentConnector3">
            <a:avLst>
              <a:gd name="adj1" fmla="val -1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D830B725-AF99-49EB-A604-F66EB0BC80EF}"/>
              </a:ext>
            </a:extLst>
          </p:cNvPr>
          <p:cNvCxnSpPr>
            <a:cxnSpLocks/>
          </p:cNvCxnSpPr>
          <p:nvPr/>
        </p:nvCxnSpPr>
        <p:spPr>
          <a:xfrm rot="10800000">
            <a:off x="7567659" y="1718223"/>
            <a:ext cx="2532051" cy="848941"/>
          </a:xfrm>
          <a:prstGeom prst="bentConnector3">
            <a:avLst>
              <a:gd name="adj1" fmla="val -1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B53798A3-EB21-4B88-A991-42983950D5B7}"/>
              </a:ext>
            </a:extLst>
          </p:cNvPr>
          <p:cNvSpPr/>
          <p:nvPr/>
        </p:nvSpPr>
        <p:spPr>
          <a:xfrm>
            <a:off x="6413498" y="6231551"/>
            <a:ext cx="313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Caption Embedded Vector(512)</a:t>
            </a:r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34F9ECF0-8CCC-4632-814E-66709D092CE3}"/>
              </a:ext>
            </a:extLst>
          </p:cNvPr>
          <p:cNvSpPr/>
          <p:nvPr/>
        </p:nvSpPr>
        <p:spPr>
          <a:xfrm>
            <a:off x="8506165" y="5147063"/>
            <a:ext cx="31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Global Supervised </a:t>
            </a:r>
            <a:r>
              <a:rPr lang="en-US" altLang="zh-CN" dirty="0"/>
              <a:t>Information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F9B1049-E4F5-4436-9604-D31B4B91E5E0}"/>
              </a:ext>
            </a:extLst>
          </p:cNvPr>
          <p:cNvSpPr/>
          <p:nvPr/>
        </p:nvSpPr>
        <p:spPr>
          <a:xfrm>
            <a:off x="5778717" y="4769171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16*16*512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FF34108-9F4C-4518-ADC9-803F1889EC3D}"/>
              </a:ext>
            </a:extLst>
          </p:cNvPr>
          <p:cNvSpPr/>
          <p:nvPr/>
        </p:nvSpPr>
        <p:spPr>
          <a:xfrm>
            <a:off x="5778555" y="391416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32*32*512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C93307-44C3-47D5-8C69-623EBE577B0D}"/>
              </a:ext>
            </a:extLst>
          </p:cNvPr>
          <p:cNvSpPr/>
          <p:nvPr/>
        </p:nvSpPr>
        <p:spPr>
          <a:xfrm>
            <a:off x="5765804" y="296419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64*64*512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EEE36BD-7430-4724-A109-3D0CCCEA35D9}"/>
              </a:ext>
            </a:extLst>
          </p:cNvPr>
          <p:cNvSpPr/>
          <p:nvPr/>
        </p:nvSpPr>
        <p:spPr>
          <a:xfrm>
            <a:off x="5778554" y="2147125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128*128*512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267DB32-A39D-417A-9297-34F466B99331}"/>
              </a:ext>
            </a:extLst>
          </p:cNvPr>
          <p:cNvSpPr/>
          <p:nvPr/>
        </p:nvSpPr>
        <p:spPr>
          <a:xfrm>
            <a:off x="5802865" y="1289910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256*256*512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C3E615B-6BDF-4F5B-B43E-8E8FB0DF895B}"/>
              </a:ext>
            </a:extLst>
          </p:cNvPr>
          <p:cNvSpPr/>
          <p:nvPr/>
        </p:nvSpPr>
        <p:spPr>
          <a:xfrm>
            <a:off x="6523524" y="5566382"/>
            <a:ext cx="50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avg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82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17699A-DCF2-4E22-B2F7-95C1ED4A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912C54-FC06-456C-AD2F-87FE18A0E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81"/>
          <a:stretch/>
        </p:blipFill>
        <p:spPr>
          <a:xfrm>
            <a:off x="6656595" y="1485900"/>
            <a:ext cx="5535405" cy="35455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B559C9-D0F1-4034-BB56-5E087745E600}"/>
              </a:ext>
            </a:extLst>
          </p:cNvPr>
          <p:cNvSpPr/>
          <p:nvPr/>
        </p:nvSpPr>
        <p:spPr>
          <a:xfrm>
            <a:off x="443592" y="526800"/>
            <a:ext cx="11321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Global Supervised Information</a:t>
            </a:r>
            <a:r>
              <a:rPr lang="zh-CN" altLang="en-US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PPM</a:t>
            </a:r>
            <a:r>
              <a:rPr lang="zh-CN" altLang="en-US" dirty="0"/>
              <a:t>被放置在主干网络的顶部，以捕获显著性目标全局位置信息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C829B6-CC8E-49FE-80FB-8618EEE1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7" y="1285372"/>
            <a:ext cx="7116157" cy="42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6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1489-6E32-44DA-BD6A-728CAAAF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0BD4D-D523-49E2-ACCC-B7184468904A}"/>
              </a:ext>
            </a:extLst>
          </p:cNvPr>
          <p:cNvSpPr txBox="1"/>
          <p:nvPr/>
        </p:nvSpPr>
        <p:spPr>
          <a:xfrm>
            <a:off x="692506" y="770115"/>
            <a:ext cx="982587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后续工作：</a:t>
            </a:r>
            <a:endParaRPr lang="en-US" altLang="zh-CN" sz="2000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Word Embedded Vector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Sentence</a:t>
            </a:r>
            <a:r>
              <a:rPr lang="en-US" altLang="zh-CN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Embedded Vector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时考虑不同的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对于显著性检测的帮助是不同的，引入注意机制为每个</a:t>
            </a:r>
            <a:r>
              <a:rPr lang="en-US" altLang="zh-CN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 b="1" kern="0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</a:rPr>
              <a:t>赋予不同的贡献的分</a:t>
            </a:r>
            <a:endParaRPr lang="en-US" altLang="zh-CN" sz="2000" b="1" kern="0" dirty="0">
              <a:solidFill>
                <a:srgbClr val="071F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F15DF-E1E2-4220-9488-4BAC3346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60AD-DA7E-462D-97A1-98609A893D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385</Words>
  <Application>Microsoft Office PowerPoint</Application>
  <PresentationFormat>宽屏</PresentationFormat>
  <Paragraphs>90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NimbusRomNo9L-Regu</vt:lpstr>
      <vt:lpstr>等线</vt:lpstr>
      <vt:lpstr>等线 Light</vt:lpstr>
      <vt:lpstr>微软雅黑</vt:lpstr>
      <vt:lpstr>Arial</vt:lpstr>
      <vt:lpstr>Office 主题​​</vt:lpstr>
      <vt:lpstr>工作汇报 9.9-10.28 </vt:lpstr>
      <vt:lpstr> </vt:lpstr>
      <vt:lpstr> </vt:lpstr>
      <vt:lpstr> </vt:lpstr>
      <vt:lpstr>PowerPoint 演示文稿</vt:lpstr>
      <vt:lpstr>PowerPoint 演示文稿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 9.9-10.28 </dc:title>
  <dc:creator>崔 哲</dc:creator>
  <cp:lastModifiedBy>崔 哲</cp:lastModifiedBy>
  <cp:revision>34</cp:revision>
  <dcterms:created xsi:type="dcterms:W3CDTF">2019-10-27T05:05:49Z</dcterms:created>
  <dcterms:modified xsi:type="dcterms:W3CDTF">2019-10-28T07:46:52Z</dcterms:modified>
</cp:coreProperties>
</file>