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67" r:id="rId3"/>
    <p:sldId id="283" r:id="rId4"/>
    <p:sldId id="268" r:id="rId5"/>
    <p:sldId id="290" r:id="rId6"/>
    <p:sldId id="291" r:id="rId7"/>
    <p:sldId id="289" r:id="rId8"/>
    <p:sldId id="292" r:id="rId9"/>
    <p:sldId id="293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1324"/>
    <a:srgbClr val="0C4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79924" autoAdjust="0"/>
  </p:normalViewPr>
  <p:slideViewPr>
    <p:cSldViewPr snapToGrid="0" showGuides="1">
      <p:cViewPr varScale="1">
        <p:scale>
          <a:sx n="67" d="100"/>
          <a:sy n="67" d="100"/>
        </p:scale>
        <p:origin x="45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CEC9-DDE4-4B30-87D6-0017517D5E27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4487E-253C-4F2A-AD3B-D7DF4058A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2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照片为学生拍摄的礼堂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000F6D-74D8-0C46-B428-4DE0EB03488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3394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826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380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889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776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554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00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970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272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969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2C326A-3541-E547-8C03-5779D23648EF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2019/6/2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597BDB-C194-6F4E-8639-1B954A600F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679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0768"/>
            <a:ext cx="10515600" cy="5061482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·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777B4F-0286-DE44-939A-59B26D3141B7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2019/6/2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154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F89CA9-0F6A-E745-B1B5-0B3A7BE5D970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2019/6/2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721F5A-A6F2-4C4E-BFC8-8F7E8C0B0E84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15600" cy="102154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100000"/>
              </a:lnSpc>
              <a:defRPr lang="en-US" sz="4000" b="1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060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E72066-6174-6145-AA6B-3DE5C9EA0DC8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2019/6/2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0C70D4-B8A7-1C47-A003-56128FA9BF3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97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1EA215-7A23-544C-A92E-4577682AAD9A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2019/6/2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0E2911-4B38-3847-BB6A-657490750D80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623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67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57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2019/6/2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551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5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2088106"/>
            <a:ext cx="12192000" cy="255927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33085"/>
            <a:ext cx="9144000" cy="1992963"/>
          </a:xfrm>
        </p:spPr>
        <p:txBody>
          <a:bodyPr>
            <a:normAutofit/>
          </a:bodyPr>
          <a:lstStyle/>
          <a:p>
            <a:r>
              <a:rPr lang="en-US" altLang="zh-CN" dirty="0"/>
              <a:t>RCNN</a:t>
            </a:r>
            <a:endParaRPr lang="zh-CN" altLang="en-US" b="1" dirty="0"/>
          </a:p>
        </p:txBody>
      </p:sp>
      <p:pic>
        <p:nvPicPr>
          <p:cNvPr id="6" name="图片 5" descr="横版组合——透明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23853" y="698565"/>
            <a:ext cx="5144295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848664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555" y="358903"/>
            <a:ext cx="4265218" cy="9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6677" y="2252370"/>
            <a:ext cx="7998645" cy="235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41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dirty="0"/>
              <a:t>论文信息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Ross B. </a:t>
            </a:r>
            <a:r>
              <a:rPr lang="en-US" altLang="zh-CN" dirty="0" err="1"/>
              <a:t>Girshick</a:t>
            </a:r>
            <a:r>
              <a:rPr lang="en-US" altLang="zh-CN" dirty="0"/>
              <a:t>, Jeff Donahue, Trevor Darrell, Jitendra Malik. Rich Feature Hierarchies for Accurate Object Detection and Semantic Segmentation. CVPR 2014: 580-587</a:t>
            </a:r>
          </a:p>
          <a:p>
            <a:r>
              <a:rPr lang="zh-CN" altLang="en-US" dirty="0"/>
              <a:t>本篇论文的题目是 </a:t>
            </a:r>
            <a:r>
              <a:rPr lang="en-US" altLang="zh-CN" dirty="0"/>
              <a:t>《Rich feature hierarchies for accurate </a:t>
            </a:r>
            <a:r>
              <a:rPr lang="en-US" altLang="zh-CN" dirty="0" err="1"/>
              <a:t>oject</a:t>
            </a:r>
            <a:r>
              <a:rPr lang="en-US" altLang="zh-CN" dirty="0"/>
              <a:t> detection and semantic segmentation》</a:t>
            </a:r>
            <a:r>
              <a:rPr lang="zh-CN" altLang="en-US" dirty="0"/>
              <a:t>，翻译过来就是针对高准确度的目标检测与语义分割的多特征层级，通俗地来讲就是一个用来做目标检测和语义分割的神经网络。</a:t>
            </a:r>
          </a:p>
        </p:txBody>
      </p:sp>
    </p:spTree>
    <p:extLst>
      <p:ext uri="{BB962C8B-B14F-4D97-AF65-F5344CB8AC3E}">
        <p14:creationId xmlns:p14="http://schemas.microsoft.com/office/powerpoint/2010/main" val="1041364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dirty="0"/>
              <a:t>主要贡献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9EE4ABC-450D-41DE-9FB5-88C49A82E76E}"/>
              </a:ext>
            </a:extLst>
          </p:cNvPr>
          <p:cNvSpPr/>
          <p:nvPr/>
        </p:nvSpPr>
        <p:spPr>
          <a:xfrm>
            <a:off x="581025" y="1300162"/>
            <a:ext cx="11220450" cy="2675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/>
              <a:t>在 </a:t>
            </a:r>
            <a:r>
              <a:rPr lang="en-US" altLang="zh-CN" sz="2400" dirty="0"/>
              <a:t>Pascal VOC 2012 </a:t>
            </a:r>
            <a:r>
              <a:rPr lang="zh-CN" altLang="en-US" sz="2400" dirty="0"/>
              <a:t>的数据集上，能够将目标检测的验证指标 </a:t>
            </a:r>
            <a:r>
              <a:rPr lang="en-US" altLang="zh-CN" sz="2400" dirty="0" err="1"/>
              <a:t>mAP</a:t>
            </a:r>
            <a:r>
              <a:rPr lang="en-US" altLang="zh-CN" sz="2400" dirty="0"/>
              <a:t> </a:t>
            </a:r>
            <a:r>
              <a:rPr lang="zh-CN" altLang="en-US" sz="2400" dirty="0"/>
              <a:t>提升到 </a:t>
            </a:r>
            <a:r>
              <a:rPr lang="en-US" altLang="zh-CN" sz="2400" dirty="0"/>
              <a:t>53.3%,</a:t>
            </a:r>
            <a:r>
              <a:rPr lang="zh-CN" altLang="en-US" sz="2400" dirty="0"/>
              <a:t>这相对于之前最好的结果提升了整整 </a:t>
            </a:r>
            <a:r>
              <a:rPr lang="en-US" altLang="zh-CN" sz="2400" dirty="0"/>
              <a:t>30%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/>
              <a:t>这篇论文证明了可以讲神经网络应用在自底向上的候选区域，这样就可以进行目标分类和目标定位。</a:t>
            </a:r>
            <a:endParaRPr lang="en-US" altLang="zh-CN" sz="24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/>
              <a:t>这篇论文也带来了一个观点，那就是当你缺乏大量的标注数据时，比较好的可行的手段是，进行神经网络的迁移学习，采用在其他大型数据集训练过后的神经网络，然后在小规模特定的数据集中进行 </a:t>
            </a:r>
            <a:r>
              <a:rPr lang="en-US" altLang="zh-CN" sz="2400" dirty="0"/>
              <a:t>fine-tune </a:t>
            </a:r>
            <a:r>
              <a:rPr lang="zh-CN" altLang="en-US" sz="2400" dirty="0"/>
              <a:t>微调。</a:t>
            </a:r>
          </a:p>
        </p:txBody>
      </p:sp>
    </p:spTree>
    <p:extLst>
      <p:ext uri="{BB962C8B-B14F-4D97-AF65-F5344CB8AC3E}">
        <p14:creationId xmlns:p14="http://schemas.microsoft.com/office/powerpoint/2010/main" val="700818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dirty="0"/>
              <a:t>目标定位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利用候选区域与 </a:t>
            </a:r>
            <a:r>
              <a:rPr lang="en-US" altLang="zh-CN" sz="2400" dirty="0"/>
              <a:t>CNN </a:t>
            </a:r>
            <a:r>
              <a:rPr lang="zh-CN" altLang="en-US" sz="2400" dirty="0"/>
              <a:t>结合做目标定位</a:t>
            </a:r>
          </a:p>
          <a:p>
            <a:r>
              <a:rPr lang="zh-CN" altLang="en-US" sz="2400" dirty="0"/>
              <a:t>借鉴了滑动窗口思想，</a:t>
            </a:r>
            <a:r>
              <a:rPr lang="en-US" altLang="zh-CN" sz="2400" dirty="0"/>
              <a:t>R-CNN </a:t>
            </a:r>
            <a:r>
              <a:rPr lang="zh-CN" altLang="en-US" sz="2400" dirty="0"/>
              <a:t>采用对区域进行识别的方案。</a:t>
            </a:r>
          </a:p>
          <a:p>
            <a:r>
              <a:rPr lang="zh-CN" altLang="en-US" sz="2400" dirty="0"/>
              <a:t>具体是：</a:t>
            </a:r>
          </a:p>
          <a:p>
            <a:pPr lvl="1"/>
            <a:r>
              <a:rPr lang="zh-CN" altLang="en-US" sz="2000" dirty="0"/>
              <a:t>给定一张输入图片，从图片中提取 </a:t>
            </a:r>
            <a:r>
              <a:rPr lang="en-US" altLang="zh-CN" sz="2000" dirty="0"/>
              <a:t>2000 </a:t>
            </a:r>
            <a:r>
              <a:rPr lang="zh-CN" altLang="en-US" sz="2000" dirty="0"/>
              <a:t>个类别独立的候选区域。</a:t>
            </a:r>
          </a:p>
          <a:p>
            <a:pPr lvl="1"/>
            <a:r>
              <a:rPr lang="zh-CN" altLang="en-US" sz="2000" dirty="0"/>
              <a:t>对于每个区域利用 </a:t>
            </a:r>
            <a:r>
              <a:rPr lang="en-US" altLang="zh-CN" sz="2000" dirty="0"/>
              <a:t>CNN </a:t>
            </a:r>
            <a:r>
              <a:rPr lang="zh-CN" altLang="en-US" sz="2000" dirty="0"/>
              <a:t>抽取一个固定长度的特征向量。</a:t>
            </a:r>
          </a:p>
          <a:p>
            <a:pPr lvl="1"/>
            <a:r>
              <a:rPr lang="zh-CN" altLang="en-US" sz="2000" dirty="0"/>
              <a:t>再对每个区域利用 </a:t>
            </a:r>
            <a:r>
              <a:rPr lang="en-US" altLang="zh-CN" sz="2000" dirty="0"/>
              <a:t>SVM </a:t>
            </a:r>
            <a:r>
              <a:rPr lang="zh-CN" altLang="en-US" sz="2000" dirty="0"/>
              <a:t>进行目标分类。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13C537-A3B5-4A22-B94D-8711C32F4C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235" b="5677"/>
          <a:stretch/>
        </p:blipFill>
        <p:spPr>
          <a:xfrm>
            <a:off x="2488406" y="3871509"/>
            <a:ext cx="7215187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325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dirty="0"/>
              <a:t>候选区域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能够生成候选区域的方法很多，</a:t>
            </a:r>
            <a:r>
              <a:rPr lang="en-US" altLang="zh-CN" sz="2400" dirty="0"/>
              <a:t>R-CNN </a:t>
            </a:r>
            <a:r>
              <a:rPr lang="zh-CN" altLang="en-US" sz="2400" dirty="0"/>
              <a:t>采用的是 </a:t>
            </a:r>
            <a:r>
              <a:rPr lang="en-US" altLang="zh-CN" sz="2400" dirty="0"/>
              <a:t>Selective Search </a:t>
            </a:r>
            <a:r>
              <a:rPr lang="zh-CN" altLang="en-US" sz="2400" dirty="0"/>
              <a:t>算法。</a:t>
            </a:r>
          </a:p>
        </p:txBody>
      </p:sp>
    </p:spTree>
    <p:extLst>
      <p:ext uri="{BB962C8B-B14F-4D97-AF65-F5344CB8AC3E}">
        <p14:creationId xmlns:p14="http://schemas.microsoft.com/office/powerpoint/2010/main" val="3274537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dirty="0"/>
              <a:t>特征抽取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R-CNN </a:t>
            </a:r>
            <a:r>
              <a:rPr lang="zh-CN" altLang="en-US" sz="2400" dirty="0"/>
              <a:t>抽取了一个 </a:t>
            </a:r>
            <a:r>
              <a:rPr lang="en-US" altLang="zh-CN" sz="2400" dirty="0"/>
              <a:t>4096 </a:t>
            </a:r>
            <a:r>
              <a:rPr lang="zh-CN" altLang="en-US" sz="2400" dirty="0"/>
              <a:t>维的特征向量，采用的是 </a:t>
            </a:r>
            <a:r>
              <a:rPr lang="en-US" altLang="zh-CN" sz="2400" dirty="0" err="1"/>
              <a:t>Alexnet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需要注意的是 </a:t>
            </a:r>
            <a:r>
              <a:rPr lang="en-US" altLang="zh-CN" sz="2400" dirty="0" err="1"/>
              <a:t>Alextnet</a:t>
            </a:r>
            <a:r>
              <a:rPr lang="en-US" altLang="zh-CN" sz="2400" dirty="0"/>
              <a:t> </a:t>
            </a:r>
            <a:r>
              <a:rPr lang="zh-CN" altLang="en-US" sz="2400" dirty="0"/>
              <a:t>的输入图像大小是 </a:t>
            </a:r>
            <a:r>
              <a:rPr lang="en-US" altLang="zh-CN" sz="2400" dirty="0"/>
              <a:t>227x227</a:t>
            </a:r>
            <a:r>
              <a:rPr lang="zh-CN" altLang="en-US" sz="2400" dirty="0"/>
              <a:t>。而通过 </a:t>
            </a:r>
            <a:r>
              <a:rPr lang="en-US" altLang="zh-CN" sz="2400" dirty="0"/>
              <a:t>Selective Search </a:t>
            </a:r>
            <a:r>
              <a:rPr lang="zh-CN" altLang="en-US" sz="2400" dirty="0"/>
              <a:t>产生的候选区域大小不一，为了与 </a:t>
            </a:r>
            <a:r>
              <a:rPr lang="en-US" altLang="zh-CN" sz="2400" dirty="0" err="1"/>
              <a:t>Alexnet</a:t>
            </a:r>
            <a:r>
              <a:rPr lang="en-US" altLang="zh-CN" sz="2400" dirty="0"/>
              <a:t> </a:t>
            </a:r>
            <a:r>
              <a:rPr lang="zh-CN" altLang="en-US" sz="2400" dirty="0"/>
              <a:t>兼容，</a:t>
            </a:r>
            <a:r>
              <a:rPr lang="en-US" altLang="zh-CN" sz="2400" dirty="0"/>
              <a:t>R-CNN </a:t>
            </a:r>
            <a:r>
              <a:rPr lang="zh-CN" altLang="en-US" sz="2400" dirty="0"/>
              <a:t>采用了非常暴力的手段，那就是无视候选区域的大小和形状，统一变换到 </a:t>
            </a:r>
            <a:r>
              <a:rPr lang="en-US" altLang="zh-CN" sz="2400" dirty="0"/>
              <a:t>227*227 </a:t>
            </a:r>
            <a:r>
              <a:rPr lang="zh-CN" altLang="en-US" sz="2400" dirty="0"/>
              <a:t>的尺寸。</a:t>
            </a:r>
            <a:endParaRPr lang="en-US" altLang="zh-CN" sz="2400" dirty="0"/>
          </a:p>
          <a:p>
            <a:r>
              <a:rPr lang="zh-CN" altLang="en-US" sz="2400" dirty="0"/>
              <a:t>有一个细节，在对 </a:t>
            </a:r>
            <a:r>
              <a:rPr lang="en-US" altLang="zh-CN" sz="2400" dirty="0"/>
              <a:t>Region </a:t>
            </a:r>
            <a:r>
              <a:rPr lang="zh-CN" altLang="en-US" sz="2400" dirty="0"/>
              <a:t>进行变换的时候，首先对这些区域进行膨胀处理，在其 </a:t>
            </a:r>
            <a:r>
              <a:rPr lang="en-US" altLang="zh-CN" sz="2400" dirty="0"/>
              <a:t>box </a:t>
            </a:r>
            <a:r>
              <a:rPr lang="zh-CN" altLang="en-US" sz="2400" dirty="0"/>
              <a:t>周围附加了 </a:t>
            </a:r>
            <a:r>
              <a:rPr lang="en-US" altLang="zh-CN" sz="2400" dirty="0"/>
              <a:t>p </a:t>
            </a:r>
            <a:r>
              <a:rPr lang="zh-CN" altLang="en-US" sz="2400" dirty="0"/>
              <a:t>个像素，也就是人为添加了边框，在这里 </a:t>
            </a:r>
            <a:r>
              <a:rPr lang="en-US" altLang="zh-CN" sz="2400" dirty="0"/>
              <a:t>p=16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8237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dirty="0"/>
              <a:t>迁移学习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利用预训练与微调解决标注数据缺乏的问题</a:t>
            </a:r>
            <a:endParaRPr lang="en-US" altLang="zh-CN" sz="2400" dirty="0"/>
          </a:p>
          <a:p>
            <a:r>
              <a:rPr lang="zh-CN" altLang="en-US" sz="2400" dirty="0"/>
              <a:t>采用在 </a:t>
            </a:r>
            <a:r>
              <a:rPr lang="en-US" altLang="zh-CN" sz="2400" dirty="0"/>
              <a:t>ImageNet </a:t>
            </a:r>
            <a:r>
              <a:rPr lang="zh-CN" altLang="en-US" sz="2400" dirty="0"/>
              <a:t>上已经训练好的模型，然后在 </a:t>
            </a:r>
            <a:r>
              <a:rPr lang="en-US" altLang="zh-CN" sz="2400" dirty="0"/>
              <a:t>PASCAL VOC </a:t>
            </a:r>
            <a:r>
              <a:rPr lang="zh-CN" altLang="en-US" sz="2400" dirty="0"/>
              <a:t>数据集上进行 </a:t>
            </a:r>
            <a:r>
              <a:rPr lang="en-US" altLang="zh-CN" sz="2400" dirty="0"/>
              <a:t>fine-tune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因为 </a:t>
            </a:r>
            <a:r>
              <a:rPr lang="en-US" altLang="zh-CN" sz="2400" dirty="0"/>
              <a:t>ImageNet </a:t>
            </a:r>
            <a:r>
              <a:rPr lang="zh-CN" altLang="en-US" sz="2400" dirty="0"/>
              <a:t>的图像高达几百万张，利用卷积神经网络充分学习浅层的特征，然后在小规模数据集做规模化训练，从而可以达到好的效果。</a:t>
            </a:r>
          </a:p>
        </p:txBody>
      </p:sp>
    </p:spTree>
    <p:extLst>
      <p:ext uri="{BB962C8B-B14F-4D97-AF65-F5344CB8AC3E}">
        <p14:creationId xmlns:p14="http://schemas.microsoft.com/office/powerpoint/2010/main" val="934205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dirty="0"/>
              <a:t>测试阶段的目标检测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在测试阶段，</a:t>
            </a:r>
            <a:r>
              <a:rPr lang="en-US" altLang="zh-CN" sz="2400" dirty="0"/>
              <a:t>R-CNN </a:t>
            </a:r>
            <a:r>
              <a:rPr lang="zh-CN" altLang="en-US" sz="2400" dirty="0"/>
              <a:t>在每张图片上抽取近 </a:t>
            </a:r>
            <a:r>
              <a:rPr lang="en-US" altLang="zh-CN" sz="2400" dirty="0"/>
              <a:t>2000 </a:t>
            </a:r>
            <a:r>
              <a:rPr lang="zh-CN" altLang="en-US" sz="2400" dirty="0"/>
              <a:t>个候选区域。</a:t>
            </a:r>
            <a:endParaRPr lang="en-US" altLang="zh-CN" sz="2400" dirty="0"/>
          </a:p>
          <a:p>
            <a:r>
              <a:rPr lang="zh-CN" altLang="en-US" sz="2400" dirty="0"/>
              <a:t>然后将每个候选区域进行尺寸的修整变换，送进神经网络以读取特征，然后用 </a:t>
            </a:r>
            <a:r>
              <a:rPr lang="en-US" altLang="zh-CN" sz="2400" dirty="0"/>
              <a:t>SVM </a:t>
            </a:r>
            <a:r>
              <a:rPr lang="zh-CN" altLang="en-US" sz="2400" dirty="0"/>
              <a:t>进行类别的识别，并产生分数。</a:t>
            </a:r>
            <a:endParaRPr lang="en-US" altLang="zh-CN" sz="2400" dirty="0"/>
          </a:p>
          <a:p>
            <a:r>
              <a:rPr lang="zh-CN" altLang="en-US" sz="2400" dirty="0"/>
              <a:t>候选区域有 </a:t>
            </a:r>
            <a:r>
              <a:rPr lang="en-US" altLang="zh-CN" sz="2400" dirty="0"/>
              <a:t>2000 </a:t>
            </a:r>
            <a:r>
              <a:rPr lang="zh-CN" altLang="en-US" sz="2400" dirty="0"/>
              <a:t>个，所以很多会进行重叠。针对每个类，通过计算 </a:t>
            </a:r>
            <a:r>
              <a:rPr lang="en-US" altLang="zh-CN" sz="2400" dirty="0" err="1"/>
              <a:t>IoU</a:t>
            </a:r>
            <a:r>
              <a:rPr lang="en-US" altLang="zh-CN" sz="2400" dirty="0"/>
              <a:t> </a:t>
            </a:r>
            <a:r>
              <a:rPr lang="zh-CN" altLang="en-US" sz="2400" dirty="0"/>
              <a:t>指标，采取非极大性抑制，以最高分的区域为基础，剔除掉那些重叠位置的区域。</a:t>
            </a:r>
          </a:p>
        </p:txBody>
      </p:sp>
    </p:spTree>
    <p:extLst>
      <p:ext uri="{BB962C8B-B14F-4D97-AF65-F5344CB8AC3E}">
        <p14:creationId xmlns:p14="http://schemas.microsoft.com/office/powerpoint/2010/main" val="895980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dirty="0"/>
              <a:t>效果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dirty="0"/>
              <a:t>R-CNN </a:t>
            </a:r>
            <a:r>
              <a:rPr lang="zh-CN" altLang="en-US" sz="2400" dirty="0"/>
              <a:t>是在 </a:t>
            </a:r>
            <a:r>
              <a:rPr lang="en-US" altLang="zh-CN" sz="2400" dirty="0"/>
              <a:t>PASCAL VOC 2012 </a:t>
            </a:r>
            <a:r>
              <a:rPr lang="zh-CN" altLang="en-US" sz="2400" dirty="0"/>
              <a:t>进行最终的 </a:t>
            </a:r>
            <a:r>
              <a:rPr lang="en-US" altLang="zh-CN" sz="2400" dirty="0"/>
              <a:t>fine-tune,</a:t>
            </a:r>
            <a:r>
              <a:rPr lang="zh-CN" altLang="en-US" sz="2400" dirty="0"/>
              <a:t>也是在 </a:t>
            </a:r>
            <a:r>
              <a:rPr lang="en-US" altLang="zh-CN" sz="2400" dirty="0"/>
              <a:t>VOC 2012 </a:t>
            </a:r>
            <a:r>
              <a:rPr lang="zh-CN" altLang="en-US" sz="2400" dirty="0"/>
              <a:t>的训练集上优化 </a:t>
            </a:r>
            <a:r>
              <a:rPr lang="en-US" altLang="zh-CN" sz="2400" dirty="0"/>
              <a:t>SVM</a:t>
            </a:r>
          </a:p>
          <a:p>
            <a:r>
              <a:rPr lang="zh-CN" altLang="en-US" sz="2400" dirty="0"/>
              <a:t>值得关注的是，上面表格中 </a:t>
            </a:r>
            <a:r>
              <a:rPr lang="en-US" altLang="zh-CN" sz="2400" dirty="0"/>
              <a:t>UVA </a:t>
            </a:r>
            <a:r>
              <a:rPr lang="zh-CN" altLang="en-US" sz="2400" dirty="0"/>
              <a:t>检测系统也采取了相同的候选区域算法，但 </a:t>
            </a:r>
            <a:r>
              <a:rPr lang="en-US" altLang="zh-CN" sz="2400" dirty="0"/>
              <a:t>R-CNN </a:t>
            </a:r>
            <a:r>
              <a:rPr lang="zh-CN" altLang="en-US" sz="2400" dirty="0"/>
              <a:t>的表现要好于它。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2DD32DF-2228-4C30-B1A3-30F862D7D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283" y="1712243"/>
            <a:ext cx="10671434" cy="184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287463"/>
      </p:ext>
    </p:extLst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1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C4994"/>
      </a:accent1>
      <a:accent2>
        <a:srgbClr val="0AA3D4"/>
      </a:accent2>
      <a:accent3>
        <a:srgbClr val="DB1F1F"/>
      </a:accent3>
      <a:accent4>
        <a:srgbClr val="247B95"/>
      </a:accent4>
      <a:accent5>
        <a:srgbClr val="AE1324"/>
      </a:accent5>
      <a:accent6>
        <a:srgbClr val="045A88"/>
      </a:accent6>
      <a:hlink>
        <a:srgbClr val="004986"/>
      </a:hlink>
      <a:folHlink>
        <a:srgbClr val="BFBFBF"/>
      </a:folHlink>
    </a:clrScheme>
    <a:fontScheme name="雅黑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1008</TotalTime>
  <Words>624</Words>
  <Application>Microsoft Office PowerPoint</Application>
  <PresentationFormat>宽屏</PresentationFormat>
  <Paragraphs>49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Arial</vt:lpstr>
      <vt:lpstr>Impact</vt:lpstr>
      <vt:lpstr>A000120140530A99PPBG</vt:lpstr>
      <vt:lpstr>RCNN</vt:lpstr>
      <vt:lpstr>论文信息</vt:lpstr>
      <vt:lpstr>主要贡献</vt:lpstr>
      <vt:lpstr>目标定位</vt:lpstr>
      <vt:lpstr>候选区域</vt:lpstr>
      <vt:lpstr>特征抽取</vt:lpstr>
      <vt:lpstr>迁移学习</vt:lpstr>
      <vt:lpstr>测试阶段的目标检测</vt:lpstr>
      <vt:lpstr>效果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辛雨菡</cp:lastModifiedBy>
  <cp:revision>45</cp:revision>
  <dcterms:created xsi:type="dcterms:W3CDTF">2018-08-10T09:41:38Z</dcterms:created>
  <dcterms:modified xsi:type="dcterms:W3CDTF">2019-06-02T15:32:41Z</dcterms:modified>
</cp:coreProperties>
</file>