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67" r:id="rId3"/>
    <p:sldId id="268" r:id="rId4"/>
    <p:sldId id="271" r:id="rId5"/>
    <p:sldId id="272" r:id="rId6"/>
    <p:sldId id="274" r:id="rId7"/>
    <p:sldId id="275" r:id="rId8"/>
    <p:sldId id="277" r:id="rId9"/>
    <p:sldId id="276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1324"/>
    <a:srgbClr val="0C4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42" autoAdjust="0"/>
    <p:restoredTop sz="79924" autoAdjust="0"/>
  </p:normalViewPr>
  <p:slideViewPr>
    <p:cSldViewPr snapToGrid="0" showGuides="1">
      <p:cViewPr varScale="1">
        <p:scale>
          <a:sx n="120" d="100"/>
          <a:sy n="120" d="100"/>
        </p:scale>
        <p:origin x="120" y="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CEC9-DDE4-4B30-87D6-0017517D5E27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4487E-253C-4F2A-AD3B-D7DF4058A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2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照片为学生拍摄的礼堂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000F6D-74D8-0C46-B428-4DE0EB03488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3394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826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380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776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D4487E-253C-4F2A-AD3B-D7DF4058A67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9423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D4487E-253C-4F2A-AD3B-D7DF4058A67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1976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D4487E-253C-4F2A-AD3B-D7DF4058A67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6911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D4487E-253C-4F2A-AD3B-D7DF4058A67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1023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D4487E-253C-4F2A-AD3B-D7DF4058A67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3039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D4487E-253C-4F2A-AD3B-D7DF4058A67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2518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2C326A-3541-E547-8C03-5779D23648EF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2019/5/31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597BDB-C194-6F4E-8639-1B954A600F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679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0768"/>
            <a:ext cx="10515600" cy="5061482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·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777B4F-0286-DE44-939A-59B26D3141B7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2019/5/31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154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F89CA9-0F6A-E745-B1B5-0B3A7BE5D970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2019/5/31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721F5A-A6F2-4C4E-BFC8-8F7E8C0B0E84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15600" cy="102154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100000"/>
              </a:lnSpc>
              <a:defRPr lang="en-US" sz="4000" b="1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060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E72066-6174-6145-AA6B-3DE5C9EA0DC8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2019/5/31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0C70D4-B8A7-1C47-A003-56128FA9BF3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97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1EA215-7A23-544C-A92E-4577682AAD9A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2019/5/31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0E2911-4B38-3847-BB6A-657490750D80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623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67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57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2019/5/31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551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5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2088106"/>
            <a:ext cx="12192000" cy="255927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33085"/>
            <a:ext cx="9144000" cy="1992963"/>
          </a:xfrm>
        </p:spPr>
        <p:txBody>
          <a:bodyPr>
            <a:normAutofit/>
          </a:bodyPr>
          <a:lstStyle/>
          <a:p>
            <a:r>
              <a:rPr lang="en-US" altLang="zh-CN" dirty="0"/>
              <a:t>VGG</a:t>
            </a:r>
            <a:endParaRPr lang="zh-CN" altLang="en-US" b="1" dirty="0"/>
          </a:p>
        </p:txBody>
      </p:sp>
      <p:pic>
        <p:nvPicPr>
          <p:cNvPr id="6" name="图片 5" descr="横版组合——透明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23853" y="698565"/>
            <a:ext cx="5144295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848664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555" y="358903"/>
            <a:ext cx="4265218" cy="9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6677" y="2252370"/>
            <a:ext cx="7998645" cy="235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41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dirty="0"/>
              <a:t>论文信息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Simonyan</a:t>
            </a:r>
            <a:r>
              <a:rPr lang="en-US" altLang="zh-CN" dirty="0"/>
              <a:t> K , Zisserman A . Very Deep Convolutional Networks for Large-Scale Image Recognition[J]. Computer Science, 2014.</a:t>
            </a:r>
          </a:p>
          <a:p>
            <a:r>
              <a:rPr lang="en-US" altLang="zh-CN" dirty="0"/>
              <a:t>2014</a:t>
            </a:r>
            <a:r>
              <a:rPr lang="zh-CN" altLang="en-US" dirty="0"/>
              <a:t>年，牛津大学计算机视觉组（</a:t>
            </a:r>
            <a:r>
              <a:rPr lang="en-US" altLang="zh-CN" dirty="0"/>
              <a:t>Visual Geometry Group</a:t>
            </a:r>
            <a:r>
              <a:rPr lang="zh-CN" altLang="en-US" dirty="0"/>
              <a:t>）和</a:t>
            </a:r>
            <a:r>
              <a:rPr lang="en-US" altLang="zh-CN" dirty="0"/>
              <a:t>Google DeepMind</a:t>
            </a:r>
            <a:r>
              <a:rPr lang="zh-CN" altLang="en-US" dirty="0"/>
              <a:t>公司的研究员一起研发出了新的深度卷积神经网络：</a:t>
            </a:r>
            <a:r>
              <a:rPr lang="en-US" altLang="zh-CN" dirty="0" err="1"/>
              <a:t>VGGNet</a:t>
            </a:r>
            <a:r>
              <a:rPr lang="zh-CN" altLang="en-US" dirty="0"/>
              <a:t>，并取得了</a:t>
            </a:r>
            <a:r>
              <a:rPr lang="en-US" altLang="zh-CN" dirty="0"/>
              <a:t>ILSVRC2014</a:t>
            </a:r>
            <a:r>
              <a:rPr lang="zh-CN" altLang="en-US" dirty="0"/>
              <a:t>比赛分类项目的第二名（第一名是</a:t>
            </a:r>
            <a:r>
              <a:rPr lang="en-US" altLang="zh-CN" dirty="0" err="1"/>
              <a:t>GoogLeNet</a:t>
            </a:r>
            <a:r>
              <a:rPr lang="zh-CN" altLang="en-US" dirty="0"/>
              <a:t>，也是同年提出的）和定位项目的第一名。</a:t>
            </a:r>
          </a:p>
        </p:txBody>
      </p:sp>
    </p:spTree>
    <p:extLst>
      <p:ext uri="{BB962C8B-B14F-4D97-AF65-F5344CB8AC3E}">
        <p14:creationId xmlns:p14="http://schemas.microsoft.com/office/powerpoint/2010/main" val="1041364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dirty="0"/>
              <a:t>主要贡献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/>
              <a:t>VGGNet</a:t>
            </a:r>
            <a:r>
              <a:rPr lang="zh-CN" altLang="en-US" sz="2000" dirty="0"/>
              <a:t>全部使用</a:t>
            </a:r>
            <a:r>
              <a:rPr lang="en-US" altLang="zh-CN" sz="2000" dirty="0"/>
              <a:t>3*3</a:t>
            </a:r>
            <a:r>
              <a:rPr lang="zh-CN" altLang="en-US" sz="2000" dirty="0"/>
              <a:t>的卷积核和</a:t>
            </a:r>
            <a:r>
              <a:rPr lang="en-US" altLang="zh-CN" sz="2000" dirty="0"/>
              <a:t>2*2</a:t>
            </a:r>
            <a:r>
              <a:rPr lang="zh-CN" altLang="en-US" sz="2000" dirty="0"/>
              <a:t>的池化核，通过不断加深网络结构来提升性能。网络层数的增长并不会带来参数量上的爆炸，因为参数量主要集中在最后三个全连接层中。同时，两个</a:t>
            </a:r>
            <a:r>
              <a:rPr lang="en-US" altLang="zh-CN" sz="2000" dirty="0"/>
              <a:t>3*3</a:t>
            </a:r>
            <a:r>
              <a:rPr lang="zh-CN" altLang="en-US" sz="2000" dirty="0"/>
              <a:t>卷积层的串联相当于</a:t>
            </a:r>
            <a:r>
              <a:rPr lang="en-US" altLang="zh-CN" sz="2000" dirty="0"/>
              <a:t>1</a:t>
            </a:r>
            <a:r>
              <a:rPr lang="zh-CN" altLang="en-US" sz="2000" dirty="0"/>
              <a:t>个</a:t>
            </a:r>
            <a:r>
              <a:rPr lang="en-US" altLang="zh-CN" sz="2000" dirty="0"/>
              <a:t>5*5</a:t>
            </a:r>
            <a:r>
              <a:rPr lang="zh-CN" altLang="en-US" sz="2000" dirty="0"/>
              <a:t>的卷积层，</a:t>
            </a:r>
            <a:r>
              <a:rPr lang="en-US" altLang="zh-CN" sz="2000" dirty="0"/>
              <a:t>3</a:t>
            </a:r>
            <a:r>
              <a:rPr lang="zh-CN" altLang="en-US" sz="2000" dirty="0"/>
              <a:t>个</a:t>
            </a:r>
            <a:r>
              <a:rPr lang="en-US" altLang="zh-CN" sz="2000" dirty="0"/>
              <a:t>3*3</a:t>
            </a:r>
            <a:r>
              <a:rPr lang="zh-CN" altLang="en-US" sz="2000" dirty="0"/>
              <a:t>的卷积层串联相当于</a:t>
            </a:r>
            <a:r>
              <a:rPr lang="en-US" altLang="zh-CN" sz="2000" dirty="0"/>
              <a:t>1</a:t>
            </a:r>
            <a:r>
              <a:rPr lang="zh-CN" altLang="en-US" sz="2000" dirty="0"/>
              <a:t>个</a:t>
            </a:r>
            <a:r>
              <a:rPr lang="en-US" altLang="zh-CN" sz="2000" dirty="0"/>
              <a:t>7*7</a:t>
            </a:r>
            <a:r>
              <a:rPr lang="zh-CN" altLang="en-US" sz="2000" dirty="0"/>
              <a:t>的卷积层，即</a:t>
            </a:r>
            <a:r>
              <a:rPr lang="en-US" altLang="zh-CN" sz="2000" dirty="0"/>
              <a:t>3</a:t>
            </a:r>
            <a:r>
              <a:rPr lang="zh-CN" altLang="en-US" sz="2000" dirty="0"/>
              <a:t>个</a:t>
            </a:r>
            <a:r>
              <a:rPr lang="en-US" altLang="zh-CN" sz="2000" dirty="0"/>
              <a:t>3*3</a:t>
            </a:r>
            <a:r>
              <a:rPr lang="zh-CN" altLang="en-US" sz="2000" dirty="0"/>
              <a:t>卷积层的感受野大小相当于</a:t>
            </a:r>
            <a:r>
              <a:rPr lang="en-US" altLang="zh-CN" sz="2000" dirty="0"/>
              <a:t>1</a:t>
            </a:r>
            <a:r>
              <a:rPr lang="zh-CN" altLang="en-US" sz="2000" dirty="0"/>
              <a:t>个</a:t>
            </a:r>
            <a:r>
              <a:rPr lang="en-US" altLang="zh-CN" sz="2000" dirty="0"/>
              <a:t>7*7</a:t>
            </a:r>
            <a:r>
              <a:rPr lang="zh-CN" altLang="en-US" sz="2000" dirty="0"/>
              <a:t>的卷积层。但是</a:t>
            </a:r>
            <a:r>
              <a:rPr lang="en-US" altLang="zh-CN" sz="2000" dirty="0"/>
              <a:t>3</a:t>
            </a:r>
            <a:r>
              <a:rPr lang="zh-CN" altLang="en-US" sz="2000" dirty="0"/>
              <a:t>个</a:t>
            </a:r>
            <a:r>
              <a:rPr lang="en-US" altLang="zh-CN" sz="2000" dirty="0"/>
              <a:t>3*3</a:t>
            </a:r>
            <a:r>
              <a:rPr lang="zh-CN" altLang="en-US" sz="2000" dirty="0"/>
              <a:t>的卷积层参数量只有</a:t>
            </a:r>
            <a:r>
              <a:rPr lang="en-US" altLang="zh-CN" sz="2000" dirty="0"/>
              <a:t>7*7</a:t>
            </a:r>
            <a:r>
              <a:rPr lang="zh-CN" altLang="en-US" sz="2000" dirty="0"/>
              <a:t>的一半左右，同时前者可以有</a:t>
            </a:r>
            <a:r>
              <a:rPr lang="en-US" altLang="zh-CN" sz="2000" dirty="0"/>
              <a:t>3</a:t>
            </a:r>
            <a:r>
              <a:rPr lang="zh-CN" altLang="en-US" sz="2000" dirty="0"/>
              <a:t>个非线性操作，而后者只有</a:t>
            </a:r>
            <a:r>
              <a:rPr lang="en-US" altLang="zh-CN" sz="2000" dirty="0"/>
              <a:t>1</a:t>
            </a:r>
            <a:r>
              <a:rPr lang="zh-CN" altLang="en-US" sz="2000" dirty="0"/>
              <a:t>个非线性操作，这样使得前者对于特征的学习能力更强。</a:t>
            </a:r>
            <a:endParaRPr lang="en-US" altLang="zh-CN" sz="2000" dirty="0"/>
          </a:p>
          <a:p>
            <a:r>
              <a:rPr lang="zh-CN" altLang="en-US" sz="2000" dirty="0"/>
              <a:t>使用</a:t>
            </a:r>
            <a:r>
              <a:rPr lang="en-US" altLang="zh-CN" sz="2000" dirty="0"/>
              <a:t>1*1</a:t>
            </a:r>
            <a:r>
              <a:rPr lang="zh-CN" altLang="en-US" sz="2000" dirty="0"/>
              <a:t>的卷积层来增加线性变换，输出的通道数量上并没有发生改变。这里提一下</a:t>
            </a:r>
            <a:r>
              <a:rPr lang="en-US" altLang="zh-CN" sz="2000" dirty="0"/>
              <a:t>1*1</a:t>
            </a:r>
            <a:r>
              <a:rPr lang="zh-CN" altLang="en-US" sz="2000" dirty="0"/>
              <a:t>卷积层的其他用法，</a:t>
            </a:r>
            <a:r>
              <a:rPr lang="en-US" altLang="zh-CN" sz="2000" dirty="0"/>
              <a:t>1*1</a:t>
            </a:r>
            <a:r>
              <a:rPr lang="zh-CN" altLang="en-US" sz="2000" dirty="0"/>
              <a:t>的卷积层常被用来提炼特征，即多通道的特征组合在一起，凝练成较大通道或者较小通道的输出，而每张图片的大小不变。有时</a:t>
            </a:r>
            <a:r>
              <a:rPr lang="en-US" altLang="zh-CN" sz="2000" dirty="0"/>
              <a:t>1*1</a:t>
            </a:r>
            <a:r>
              <a:rPr lang="zh-CN" altLang="en-US" sz="2000" dirty="0"/>
              <a:t>的卷积神经网络还可以用来替代全连接层。    </a:t>
            </a:r>
            <a:endParaRPr lang="en-US" altLang="zh-CN" sz="2000" dirty="0"/>
          </a:p>
          <a:p>
            <a:r>
              <a:rPr lang="zh-CN" altLang="en-US" sz="2000" dirty="0"/>
              <a:t>其他小技巧：</a:t>
            </a:r>
            <a:r>
              <a:rPr lang="en-US" altLang="zh-CN" sz="2000" dirty="0" err="1"/>
              <a:t>VGGNet</a:t>
            </a:r>
            <a:r>
              <a:rPr lang="zh-CN" altLang="en-US" sz="2000" dirty="0"/>
              <a:t>在训练的时候先训级别</a:t>
            </a:r>
            <a:r>
              <a:rPr lang="en-US" altLang="zh-CN" sz="2000" dirty="0"/>
              <a:t>A</a:t>
            </a:r>
            <a:r>
              <a:rPr lang="zh-CN" altLang="en-US" sz="2000" dirty="0"/>
              <a:t>的简单网络，再复用</a:t>
            </a:r>
            <a:r>
              <a:rPr lang="en-US" altLang="zh-CN" sz="2000" dirty="0"/>
              <a:t>A</a:t>
            </a:r>
            <a:r>
              <a:rPr lang="zh-CN" altLang="en-US" sz="2000" dirty="0"/>
              <a:t>网络的权重来初始化后面的几个复杂模型，这样收敛速度更快。</a:t>
            </a:r>
            <a:r>
              <a:rPr lang="en-US" altLang="zh-CN" sz="2000" dirty="0" err="1"/>
              <a:t>VGGNet</a:t>
            </a:r>
            <a:r>
              <a:rPr lang="zh-CN" altLang="en-US" sz="2000" dirty="0"/>
              <a:t>作者总结出</a:t>
            </a:r>
            <a:r>
              <a:rPr lang="en-US" altLang="zh-CN" sz="2000" dirty="0"/>
              <a:t>LRN</a:t>
            </a:r>
            <a:r>
              <a:rPr lang="zh-CN" altLang="en-US" sz="2000" dirty="0"/>
              <a:t>层作用不大，越深的网络效果越好，</a:t>
            </a:r>
            <a:r>
              <a:rPr lang="en-US" altLang="zh-CN" sz="2000" dirty="0"/>
              <a:t>1*1</a:t>
            </a:r>
            <a:r>
              <a:rPr lang="zh-CN" altLang="en-US" sz="2000" dirty="0"/>
              <a:t>的卷积也是很有效的，但是没有</a:t>
            </a:r>
            <a:r>
              <a:rPr lang="en-US" altLang="zh-CN" sz="2000" dirty="0"/>
              <a:t>3*3</a:t>
            </a:r>
            <a:r>
              <a:rPr lang="zh-CN" altLang="en-US" sz="2000" dirty="0"/>
              <a:t>的卷积效果好，因为</a:t>
            </a:r>
            <a:r>
              <a:rPr lang="en-US" altLang="zh-CN" sz="2000" dirty="0"/>
              <a:t>3*3</a:t>
            </a:r>
            <a:r>
              <a:rPr lang="zh-CN" altLang="en-US" sz="2000" dirty="0"/>
              <a:t>的网络可以学习到更大的空间特征。</a:t>
            </a:r>
          </a:p>
        </p:txBody>
      </p:sp>
    </p:spTree>
    <p:extLst>
      <p:ext uri="{BB962C8B-B14F-4D97-AF65-F5344CB8AC3E}">
        <p14:creationId xmlns:p14="http://schemas.microsoft.com/office/powerpoint/2010/main" val="2705325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dirty="0"/>
              <a:t>整体结构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775AE3A-5022-4ADD-AD0A-F661B6334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222" y="1629519"/>
            <a:ext cx="6813026" cy="400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003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dirty="0"/>
              <a:t>整体结构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DCE2E65-9066-413D-B2D3-87A0CF01C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309" y="1397441"/>
            <a:ext cx="4505325" cy="4572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DE4C64C-130B-4695-89B1-C05D50F05F51}"/>
              </a:ext>
            </a:extLst>
          </p:cNvPr>
          <p:cNvSpPr/>
          <p:nvPr/>
        </p:nvSpPr>
        <p:spPr>
          <a:xfrm>
            <a:off x="6202016" y="1859340"/>
            <a:ext cx="55738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VGGNet</a:t>
            </a:r>
            <a:r>
              <a:rPr lang="zh-CN" altLang="en-US" dirty="0"/>
              <a:t>的网络结构如图所示。</a:t>
            </a:r>
            <a:endParaRPr lang="en-US" altLang="zh-CN" dirty="0"/>
          </a:p>
          <a:p>
            <a:r>
              <a:rPr lang="en-US" altLang="zh-CN" dirty="0" err="1"/>
              <a:t>VGGNet</a:t>
            </a:r>
            <a:r>
              <a:rPr lang="zh-CN" altLang="en-US" dirty="0"/>
              <a:t>包含很多级别的网络，深度从</a:t>
            </a:r>
            <a:r>
              <a:rPr lang="en-US" altLang="zh-CN" dirty="0"/>
              <a:t>11</a:t>
            </a:r>
            <a:r>
              <a:rPr lang="zh-CN" altLang="en-US" dirty="0"/>
              <a:t>层到</a:t>
            </a:r>
            <a:r>
              <a:rPr lang="en-US" altLang="zh-CN" dirty="0"/>
              <a:t>19</a:t>
            </a:r>
            <a:r>
              <a:rPr lang="zh-CN" altLang="en-US" dirty="0"/>
              <a:t>层不等，比较常用的是</a:t>
            </a:r>
            <a:r>
              <a:rPr lang="en-US" altLang="zh-CN" dirty="0"/>
              <a:t>VGGNet-16</a:t>
            </a:r>
            <a:r>
              <a:rPr lang="zh-CN" altLang="en-US" dirty="0"/>
              <a:t>和</a:t>
            </a:r>
            <a:r>
              <a:rPr lang="en-US" altLang="zh-CN" dirty="0"/>
              <a:t>VGGNet-19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 err="1"/>
              <a:t>VGGNet</a:t>
            </a:r>
            <a:r>
              <a:rPr lang="zh-CN" altLang="en-US" dirty="0"/>
              <a:t>把网络分成了</a:t>
            </a:r>
            <a:r>
              <a:rPr lang="en-US" altLang="zh-CN" dirty="0"/>
              <a:t>5</a:t>
            </a:r>
            <a:r>
              <a:rPr lang="zh-CN" altLang="en-US" dirty="0"/>
              <a:t>段，每段都把多个</a:t>
            </a:r>
            <a:r>
              <a:rPr lang="en-US" altLang="zh-CN" dirty="0"/>
              <a:t>3*3</a:t>
            </a:r>
            <a:r>
              <a:rPr lang="zh-CN" altLang="en-US" dirty="0"/>
              <a:t>的卷积网络串联在一起，每段卷积后面接一个最大池化层，最后面是</a:t>
            </a:r>
            <a:r>
              <a:rPr lang="en-US" altLang="zh-CN" dirty="0"/>
              <a:t>3</a:t>
            </a:r>
            <a:r>
              <a:rPr lang="zh-CN" altLang="en-US" dirty="0"/>
              <a:t>个全连接层和一个</a:t>
            </a:r>
            <a:r>
              <a:rPr lang="en-US" altLang="zh-CN" dirty="0" err="1"/>
              <a:t>softmax</a:t>
            </a:r>
            <a:r>
              <a:rPr lang="zh-CN" altLang="en-US" dirty="0"/>
              <a:t>层。</a:t>
            </a:r>
          </a:p>
        </p:txBody>
      </p:sp>
    </p:spTree>
    <p:extLst>
      <p:ext uri="{BB962C8B-B14F-4D97-AF65-F5344CB8AC3E}">
        <p14:creationId xmlns:p14="http://schemas.microsoft.com/office/powerpoint/2010/main" val="623336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dirty="0"/>
              <a:t>模型框架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77C66F-04E8-47A2-AFAA-83A3AF2FE10E}"/>
              </a:ext>
            </a:extLst>
          </p:cNvPr>
          <p:cNvSpPr/>
          <p:nvPr/>
        </p:nvSpPr>
        <p:spPr>
          <a:xfrm>
            <a:off x="838199" y="1332693"/>
            <a:ext cx="100550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VGG</a:t>
            </a:r>
            <a:r>
              <a:rPr lang="zh-CN" altLang="en-US" dirty="0"/>
              <a:t>采用了</a:t>
            </a:r>
            <a:r>
              <a:rPr lang="en-US" altLang="zh-CN" dirty="0"/>
              <a:t>min-batch gradient descent</a:t>
            </a:r>
            <a:r>
              <a:rPr lang="zh-CN" altLang="en-US" dirty="0"/>
              <a:t>去优化</a:t>
            </a:r>
            <a:r>
              <a:rPr lang="en-US" altLang="zh-CN" dirty="0"/>
              <a:t>multinomial logistic regression objective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E3D9118-2988-4F26-ADAB-C59D14F3E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707" y="1909808"/>
            <a:ext cx="7789297" cy="158128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DC94563-31D2-48EE-88C1-0D68898A96A1}"/>
              </a:ext>
            </a:extLst>
          </p:cNvPr>
          <p:cNvSpPr/>
          <p:nvPr/>
        </p:nvSpPr>
        <p:spPr>
          <a:xfrm>
            <a:off x="838199" y="3842543"/>
            <a:ext cx="1015845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正则化方法：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增加了对权重的正则化，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对</a:t>
            </a:r>
            <a:r>
              <a:rPr lang="en-US" altLang="zh-CN" dirty="0"/>
              <a:t>FC</a:t>
            </a:r>
            <a:r>
              <a:rPr lang="zh-CN" altLang="en-US" dirty="0"/>
              <a:t>全连接层进行</a:t>
            </a:r>
            <a:r>
              <a:rPr lang="en-US" altLang="zh-CN" dirty="0"/>
              <a:t>dropout</a:t>
            </a:r>
            <a:r>
              <a:rPr lang="zh-CN" altLang="en-US" dirty="0"/>
              <a:t>正则化，</a:t>
            </a:r>
            <a:r>
              <a:rPr lang="en-US" altLang="zh-CN" dirty="0"/>
              <a:t>dropout ratio = 0.5</a:t>
            </a:r>
          </a:p>
          <a:p>
            <a:r>
              <a:rPr lang="zh-CN" altLang="en-US" dirty="0"/>
              <a:t>说明：虽然模型的参数和深度相比</a:t>
            </a:r>
            <a:r>
              <a:rPr lang="en-US" altLang="zh-CN" dirty="0" err="1"/>
              <a:t>AlexNet</a:t>
            </a:r>
            <a:r>
              <a:rPr lang="zh-CN" altLang="en-US" dirty="0"/>
              <a:t>有了很大的增加，但是模型的训练迭代次数却要求更少：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正则化</a:t>
            </a:r>
            <a:r>
              <a:rPr lang="en-US" altLang="zh-CN" dirty="0"/>
              <a:t>+</a:t>
            </a:r>
            <a:r>
              <a:rPr lang="zh-CN" altLang="en-US" dirty="0"/>
              <a:t>小卷积核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特定层的预初始化</a:t>
            </a:r>
          </a:p>
        </p:txBody>
      </p:sp>
    </p:spTree>
    <p:extLst>
      <p:ext uri="{BB962C8B-B14F-4D97-AF65-F5344CB8AC3E}">
        <p14:creationId xmlns:p14="http://schemas.microsoft.com/office/powerpoint/2010/main" val="137953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dirty="0"/>
              <a:t>模型框架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788927-4015-4866-A8BE-611DF26A1074}"/>
              </a:ext>
            </a:extLst>
          </p:cNvPr>
          <p:cNvSpPr/>
          <p:nvPr/>
        </p:nvSpPr>
        <p:spPr>
          <a:xfrm>
            <a:off x="773927" y="1476917"/>
            <a:ext cx="10515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初始化策略：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首先，随机初始化网络结构</a:t>
            </a:r>
            <a:r>
              <a:rPr lang="en-US" altLang="zh-CN" dirty="0"/>
              <a:t>A</a:t>
            </a:r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的深度较浅）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利用</a:t>
            </a:r>
            <a:r>
              <a:rPr lang="en-US" altLang="zh-CN" dirty="0"/>
              <a:t>A</a:t>
            </a:r>
            <a:r>
              <a:rPr lang="zh-CN" altLang="en-US" dirty="0"/>
              <a:t>的网络参数，给其他的模型进行初始化（初始化前</a:t>
            </a:r>
            <a:r>
              <a:rPr lang="en-US" altLang="zh-CN" dirty="0"/>
              <a:t>4</a:t>
            </a:r>
            <a:r>
              <a:rPr lang="zh-CN" altLang="en-US" dirty="0"/>
              <a:t>层卷积</a:t>
            </a:r>
            <a:r>
              <a:rPr lang="en-US" altLang="zh-CN" dirty="0"/>
              <a:t>+</a:t>
            </a:r>
            <a:r>
              <a:rPr lang="zh-CN" altLang="en-US" dirty="0"/>
              <a:t>全连接层，其他的层采用正态分布随机初始化，</a:t>
            </a:r>
            <a:r>
              <a:rPr lang="en-US" altLang="zh-CN" dirty="0"/>
              <a:t>mean=0</a:t>
            </a:r>
            <a:r>
              <a:rPr lang="zh-CN" altLang="en-US" dirty="0"/>
              <a:t>，</a:t>
            </a:r>
            <a:r>
              <a:rPr lang="en-US" altLang="zh-CN" dirty="0"/>
              <a:t>var=0.01, biases = 0</a:t>
            </a:r>
            <a:r>
              <a:rPr lang="zh-CN" altLang="en-US" dirty="0"/>
              <a:t>）最后证明，即使随机初始化所有的层，模型也能训练的很好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2128067-9D62-425A-A7CA-AD2854FB8F94}"/>
              </a:ext>
            </a:extLst>
          </p:cNvPr>
          <p:cNvSpPr/>
          <p:nvPr/>
        </p:nvSpPr>
        <p:spPr>
          <a:xfrm>
            <a:off x="838199" y="2954245"/>
            <a:ext cx="103731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训练输入：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采用随机裁剪的方式，获取固定大小</a:t>
            </a:r>
            <a:r>
              <a:rPr lang="en-US" altLang="zh-CN" dirty="0"/>
              <a:t>224x224</a:t>
            </a:r>
            <a:r>
              <a:rPr lang="zh-CN" altLang="en-US" dirty="0"/>
              <a:t>的输入图像。并且采用了随机水平镜像和随机平移图像通道来丰富数据。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D567F50-557A-49A6-B707-BEF72C2CE2BF}"/>
              </a:ext>
            </a:extLst>
          </p:cNvPr>
          <p:cNvSpPr/>
          <p:nvPr/>
        </p:nvSpPr>
        <p:spPr>
          <a:xfrm>
            <a:off x="838198" y="3877575"/>
            <a:ext cx="1037313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Training image size: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令</a:t>
            </a:r>
            <a:r>
              <a:rPr lang="en-US" altLang="zh-CN" dirty="0"/>
              <a:t>S</a:t>
            </a:r>
            <a:r>
              <a:rPr lang="zh-CN" altLang="en-US" dirty="0"/>
              <a:t>为图像的最小边，如果最小边</a:t>
            </a:r>
            <a:r>
              <a:rPr lang="en-US" altLang="zh-CN" dirty="0"/>
              <a:t>S=224</a:t>
            </a:r>
            <a:r>
              <a:rPr lang="zh-CN" altLang="en-US" dirty="0"/>
              <a:t>，则直接在图像上进行</a:t>
            </a:r>
            <a:r>
              <a:rPr lang="en-US" altLang="zh-CN" dirty="0"/>
              <a:t>224x224</a:t>
            </a:r>
            <a:r>
              <a:rPr lang="zh-CN" altLang="en-US" dirty="0"/>
              <a:t>区域随机裁剪，这时相当于裁剪后的图像能够几乎覆盖全部的图像信息；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如果最小边</a:t>
            </a:r>
            <a:r>
              <a:rPr lang="en-US" altLang="zh-CN" dirty="0"/>
              <a:t>S&gt;&gt;224</a:t>
            </a:r>
            <a:r>
              <a:rPr lang="zh-CN" altLang="en-US" dirty="0"/>
              <a:t>，那么做完</a:t>
            </a:r>
            <a:r>
              <a:rPr lang="en-US" altLang="zh-CN" dirty="0"/>
              <a:t>224x224</a:t>
            </a:r>
            <a:r>
              <a:rPr lang="zh-CN" altLang="en-US" dirty="0"/>
              <a:t>区域随机裁剪后，每张裁剪图，只能覆盖原图的一小部分内容。 注：因为训练数据的输入为</a:t>
            </a:r>
            <a:r>
              <a:rPr lang="en-US" altLang="zh-CN" dirty="0"/>
              <a:t>224x224</a:t>
            </a:r>
            <a:r>
              <a:rPr lang="zh-CN" altLang="en-US" dirty="0"/>
              <a:t>，从而图像的最小边</a:t>
            </a:r>
            <a:r>
              <a:rPr lang="en-US" altLang="zh-CN" dirty="0"/>
              <a:t>S</a:t>
            </a:r>
            <a:r>
              <a:rPr lang="zh-CN" altLang="en-US" dirty="0"/>
              <a:t>，不应该小于</a:t>
            </a:r>
            <a:r>
              <a:rPr lang="en-US" altLang="zh-CN" dirty="0"/>
              <a:t>224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60F0FDF-671C-4C8A-979E-89FBA945CA5D}"/>
              </a:ext>
            </a:extLst>
          </p:cNvPr>
          <p:cNvSpPr/>
          <p:nvPr/>
        </p:nvSpPr>
        <p:spPr>
          <a:xfrm>
            <a:off x="917710" y="5354903"/>
            <a:ext cx="102936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数据生成方式：首先对图像进行放缩变换，将图像的最小边缩放到</a:t>
            </a:r>
            <a:r>
              <a:rPr lang="en-US" altLang="zh-CN" dirty="0"/>
              <a:t>S</a:t>
            </a:r>
            <a:r>
              <a:rPr lang="zh-CN" altLang="en-US" dirty="0"/>
              <a:t>大小，然后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方法</a:t>
            </a:r>
            <a:r>
              <a:rPr lang="en-US" altLang="zh-CN" dirty="0"/>
              <a:t>1: </a:t>
            </a:r>
            <a:r>
              <a:rPr lang="zh-CN" altLang="en-US" dirty="0"/>
              <a:t>在</a:t>
            </a:r>
            <a:r>
              <a:rPr lang="en-US" altLang="zh-CN" dirty="0"/>
              <a:t>S=224</a:t>
            </a:r>
            <a:r>
              <a:rPr lang="zh-CN" altLang="en-US" dirty="0"/>
              <a:t>和</a:t>
            </a:r>
            <a:r>
              <a:rPr lang="en-US" altLang="zh-CN" dirty="0"/>
              <a:t>S=384</a:t>
            </a:r>
            <a:r>
              <a:rPr lang="zh-CN" altLang="en-US" dirty="0"/>
              <a:t>的尺度下，对图像进行</a:t>
            </a:r>
            <a:r>
              <a:rPr lang="en-US" altLang="zh-CN" dirty="0"/>
              <a:t>224x224</a:t>
            </a:r>
            <a:r>
              <a:rPr lang="zh-CN" altLang="en-US" dirty="0"/>
              <a:t>区域随机裁剪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方法</a:t>
            </a:r>
            <a:r>
              <a:rPr lang="en-US" altLang="zh-CN" dirty="0"/>
              <a:t>2: </a:t>
            </a:r>
            <a:r>
              <a:rPr lang="zh-CN" altLang="en-US" dirty="0"/>
              <a:t>令</a:t>
            </a:r>
            <a:r>
              <a:rPr lang="en-US" altLang="zh-CN" dirty="0"/>
              <a:t>S</a:t>
            </a:r>
            <a:r>
              <a:rPr lang="zh-CN" altLang="en-US" dirty="0"/>
              <a:t>随机的在</a:t>
            </a:r>
            <a:r>
              <a:rPr lang="en-US" altLang="zh-CN" dirty="0"/>
              <a:t>[</a:t>
            </a:r>
            <a:r>
              <a:rPr lang="en-US" altLang="zh-CN" dirty="0" err="1"/>
              <a:t>Smin,Smax</a:t>
            </a:r>
            <a:r>
              <a:rPr lang="en-US" altLang="zh-CN" dirty="0"/>
              <a:t>]</a:t>
            </a:r>
            <a:r>
              <a:rPr lang="zh-CN" altLang="en-US" dirty="0"/>
              <a:t>区间内值，放缩完图像后，再进行随机裁剪（其中</a:t>
            </a:r>
            <a:r>
              <a:rPr lang="en-US" altLang="zh-CN" dirty="0" err="1"/>
              <a:t>Smin</a:t>
            </a:r>
            <a:r>
              <a:rPr lang="en-US" altLang="zh-CN" dirty="0"/>
              <a:t>=256,Smax=512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49888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dirty="0"/>
              <a:t>模型框架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788927-4015-4866-A8BE-611DF26A1074}"/>
              </a:ext>
            </a:extLst>
          </p:cNvPr>
          <p:cNvSpPr/>
          <p:nvPr/>
        </p:nvSpPr>
        <p:spPr>
          <a:xfrm>
            <a:off x="837535" y="1476917"/>
            <a:ext cx="10515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初始化策略：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首先，随机初始化网络结构</a:t>
            </a:r>
            <a:r>
              <a:rPr lang="en-US" altLang="zh-CN" dirty="0"/>
              <a:t>A</a:t>
            </a:r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的深度较浅）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利用</a:t>
            </a:r>
            <a:r>
              <a:rPr lang="en-US" altLang="zh-CN" dirty="0"/>
              <a:t>A</a:t>
            </a:r>
            <a:r>
              <a:rPr lang="zh-CN" altLang="en-US" dirty="0"/>
              <a:t>的网络参数，给其他的模型进行初始化（初始化前</a:t>
            </a:r>
            <a:r>
              <a:rPr lang="en-US" altLang="zh-CN" dirty="0"/>
              <a:t>4</a:t>
            </a:r>
            <a:r>
              <a:rPr lang="zh-CN" altLang="en-US" dirty="0"/>
              <a:t>层卷积</a:t>
            </a:r>
            <a:r>
              <a:rPr lang="en-US" altLang="zh-CN" dirty="0"/>
              <a:t>+</a:t>
            </a:r>
            <a:r>
              <a:rPr lang="zh-CN" altLang="en-US" dirty="0"/>
              <a:t>全连接层，其他的层采用正态分布随机初始化，</a:t>
            </a:r>
            <a:r>
              <a:rPr lang="en-US" altLang="zh-CN" dirty="0"/>
              <a:t>mean=0</a:t>
            </a:r>
            <a:r>
              <a:rPr lang="zh-CN" altLang="en-US" dirty="0"/>
              <a:t>，</a:t>
            </a:r>
            <a:r>
              <a:rPr lang="en-US" altLang="zh-CN" dirty="0"/>
              <a:t>var=0.01, biases = 0</a:t>
            </a:r>
            <a:r>
              <a:rPr lang="zh-CN" altLang="en-US" dirty="0"/>
              <a:t>）最后证明，即使随机初始化所有的层，模型也能训练的很好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2128067-9D62-425A-A7CA-AD2854FB8F94}"/>
              </a:ext>
            </a:extLst>
          </p:cNvPr>
          <p:cNvSpPr/>
          <p:nvPr/>
        </p:nvSpPr>
        <p:spPr>
          <a:xfrm>
            <a:off x="838199" y="2954245"/>
            <a:ext cx="103731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训练输入：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采用随机裁剪的方式，获取固定大小</a:t>
            </a:r>
            <a:r>
              <a:rPr lang="en-US" altLang="zh-CN" dirty="0"/>
              <a:t>224x224</a:t>
            </a:r>
            <a:r>
              <a:rPr lang="zh-CN" altLang="en-US" dirty="0"/>
              <a:t>的输入图像。并且采用了随机水平镜像和随机平移图像通道来丰富数据。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D567F50-557A-49A6-B707-BEF72C2CE2BF}"/>
              </a:ext>
            </a:extLst>
          </p:cNvPr>
          <p:cNvSpPr/>
          <p:nvPr/>
        </p:nvSpPr>
        <p:spPr>
          <a:xfrm>
            <a:off x="838198" y="3877575"/>
            <a:ext cx="1037313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Training image size: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令</a:t>
            </a:r>
            <a:r>
              <a:rPr lang="en-US" altLang="zh-CN" dirty="0"/>
              <a:t>S</a:t>
            </a:r>
            <a:r>
              <a:rPr lang="zh-CN" altLang="en-US" dirty="0"/>
              <a:t>为图像的最小边，如果最小边</a:t>
            </a:r>
            <a:r>
              <a:rPr lang="en-US" altLang="zh-CN" dirty="0"/>
              <a:t>S=224</a:t>
            </a:r>
            <a:r>
              <a:rPr lang="zh-CN" altLang="en-US" dirty="0"/>
              <a:t>，则直接在图像上进行</a:t>
            </a:r>
            <a:r>
              <a:rPr lang="en-US" altLang="zh-CN" dirty="0"/>
              <a:t>224x224</a:t>
            </a:r>
            <a:r>
              <a:rPr lang="zh-CN" altLang="en-US" dirty="0"/>
              <a:t>区域随机裁剪，这时相当于裁剪后的图像能够几乎覆盖全部的图像信息；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如果最小边</a:t>
            </a:r>
            <a:r>
              <a:rPr lang="en-US" altLang="zh-CN" dirty="0"/>
              <a:t>S&gt;&gt;224</a:t>
            </a:r>
            <a:r>
              <a:rPr lang="zh-CN" altLang="en-US" dirty="0"/>
              <a:t>，那么做完</a:t>
            </a:r>
            <a:r>
              <a:rPr lang="en-US" altLang="zh-CN" dirty="0"/>
              <a:t>224x224</a:t>
            </a:r>
            <a:r>
              <a:rPr lang="zh-CN" altLang="en-US" dirty="0"/>
              <a:t>区域随机裁剪后，每张裁剪图，只能覆盖原图的一小部分内容。 注：因为训练数据的输入为</a:t>
            </a:r>
            <a:r>
              <a:rPr lang="en-US" altLang="zh-CN" dirty="0"/>
              <a:t>224x224</a:t>
            </a:r>
            <a:r>
              <a:rPr lang="zh-CN" altLang="en-US" dirty="0"/>
              <a:t>，从而图像的最小边</a:t>
            </a:r>
            <a:r>
              <a:rPr lang="en-US" altLang="zh-CN" dirty="0"/>
              <a:t>S</a:t>
            </a:r>
            <a:r>
              <a:rPr lang="zh-CN" altLang="en-US" dirty="0"/>
              <a:t>，不应该小于</a:t>
            </a:r>
            <a:r>
              <a:rPr lang="en-US" altLang="zh-CN" dirty="0"/>
              <a:t>224</a:t>
            </a:r>
          </a:p>
        </p:txBody>
      </p:sp>
    </p:spTree>
    <p:extLst>
      <p:ext uri="{BB962C8B-B14F-4D97-AF65-F5344CB8AC3E}">
        <p14:creationId xmlns:p14="http://schemas.microsoft.com/office/powerpoint/2010/main" val="3280011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dirty="0"/>
              <a:t>模型框架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60F0FDF-671C-4C8A-979E-89FBA945CA5D}"/>
              </a:ext>
            </a:extLst>
          </p:cNvPr>
          <p:cNvSpPr/>
          <p:nvPr/>
        </p:nvSpPr>
        <p:spPr>
          <a:xfrm>
            <a:off x="949186" y="1244078"/>
            <a:ext cx="106199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数据生成方式：首先对图像进行放缩变换，将图像的最小边缩放到</a:t>
            </a:r>
            <a:r>
              <a:rPr lang="en-US" altLang="zh-CN" dirty="0"/>
              <a:t>S</a:t>
            </a:r>
            <a:r>
              <a:rPr lang="zh-CN" altLang="en-US" dirty="0"/>
              <a:t>大小，然后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方法</a:t>
            </a:r>
            <a:r>
              <a:rPr lang="en-US" altLang="zh-CN" dirty="0"/>
              <a:t>1: </a:t>
            </a:r>
            <a:r>
              <a:rPr lang="zh-CN" altLang="en-US" dirty="0"/>
              <a:t>在</a:t>
            </a:r>
            <a:r>
              <a:rPr lang="en-US" altLang="zh-CN" dirty="0"/>
              <a:t>S=224</a:t>
            </a:r>
            <a:r>
              <a:rPr lang="zh-CN" altLang="en-US" dirty="0"/>
              <a:t>和</a:t>
            </a:r>
            <a:r>
              <a:rPr lang="en-US" altLang="zh-CN" dirty="0"/>
              <a:t>S=384</a:t>
            </a:r>
            <a:r>
              <a:rPr lang="zh-CN" altLang="en-US" dirty="0"/>
              <a:t>的尺度下，对图像进行</a:t>
            </a:r>
            <a:r>
              <a:rPr lang="en-US" altLang="zh-CN" dirty="0"/>
              <a:t>224x224</a:t>
            </a:r>
            <a:r>
              <a:rPr lang="zh-CN" altLang="en-US" dirty="0"/>
              <a:t>区域随机裁剪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方法</a:t>
            </a:r>
            <a:r>
              <a:rPr lang="en-US" altLang="zh-CN" dirty="0"/>
              <a:t>2: </a:t>
            </a:r>
            <a:r>
              <a:rPr lang="zh-CN" altLang="en-US" dirty="0"/>
              <a:t>令</a:t>
            </a:r>
            <a:r>
              <a:rPr lang="en-US" altLang="zh-CN" dirty="0"/>
              <a:t>S</a:t>
            </a:r>
            <a:r>
              <a:rPr lang="zh-CN" altLang="en-US" dirty="0"/>
              <a:t>随机的在</a:t>
            </a:r>
            <a:r>
              <a:rPr lang="en-US" altLang="zh-CN" dirty="0"/>
              <a:t>[</a:t>
            </a:r>
            <a:r>
              <a:rPr lang="en-US" altLang="zh-CN" dirty="0" err="1"/>
              <a:t>Smin,Smax</a:t>
            </a:r>
            <a:r>
              <a:rPr lang="en-US" altLang="zh-CN" dirty="0"/>
              <a:t>]</a:t>
            </a:r>
            <a:r>
              <a:rPr lang="zh-CN" altLang="en-US" dirty="0"/>
              <a:t>区间内值，放缩完图像后，再进行随机裁剪（其中</a:t>
            </a:r>
            <a:r>
              <a:rPr lang="en-US" altLang="zh-CN" dirty="0" err="1"/>
              <a:t>Smin</a:t>
            </a:r>
            <a:r>
              <a:rPr lang="en-US" altLang="zh-CN" dirty="0"/>
              <a:t>=256,Smax=512</a:t>
            </a:r>
            <a:r>
              <a:rPr lang="zh-CN" altLang="en-US" dirty="0"/>
              <a:t>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753C53B-1832-4628-BD00-8A4E3AE919CC}"/>
              </a:ext>
            </a:extLst>
          </p:cNvPr>
          <p:cNvSpPr/>
          <p:nvPr/>
        </p:nvSpPr>
        <p:spPr>
          <a:xfrm>
            <a:off x="949186" y="2444407"/>
            <a:ext cx="97873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预测方式：作者考虑了两种预测方式：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方法</a:t>
            </a:r>
            <a:r>
              <a:rPr lang="en-US" altLang="zh-CN" dirty="0"/>
              <a:t>1: multi-crop</a:t>
            </a:r>
            <a:r>
              <a:rPr lang="zh-CN" altLang="en-US" dirty="0"/>
              <a:t>，即对图像进行多样本的随机裁剪，然后通过网络预测每一个样本的结构，最终对所有结果平均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方法</a:t>
            </a:r>
            <a:r>
              <a:rPr lang="en-US" altLang="zh-CN" dirty="0"/>
              <a:t>2: densely</a:t>
            </a:r>
            <a:r>
              <a:rPr lang="zh-CN" altLang="en-US" dirty="0"/>
              <a:t>， 利用</a:t>
            </a:r>
            <a:r>
              <a:rPr lang="en-US" altLang="zh-CN" dirty="0"/>
              <a:t>FCN</a:t>
            </a:r>
            <a:r>
              <a:rPr lang="zh-CN" altLang="en-US" dirty="0"/>
              <a:t>的思想，将原图直接送到网络进行预测，将最后的全连接层改为</a:t>
            </a:r>
            <a:r>
              <a:rPr lang="en-US" altLang="zh-CN" dirty="0"/>
              <a:t>1x1</a:t>
            </a:r>
            <a:r>
              <a:rPr lang="zh-CN" altLang="en-US" dirty="0"/>
              <a:t>的卷积，这样最后可以得出一个预测的</a:t>
            </a:r>
            <a:r>
              <a:rPr lang="en-US" altLang="zh-CN" dirty="0"/>
              <a:t>score map</a:t>
            </a:r>
            <a:r>
              <a:rPr lang="zh-CN" altLang="en-US" dirty="0"/>
              <a:t>，再对结果求平均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1508280-F50A-42C0-9F4D-65C6D941B805}"/>
              </a:ext>
            </a:extLst>
          </p:cNvPr>
          <p:cNvSpPr/>
          <p:nvPr/>
        </p:nvSpPr>
        <p:spPr>
          <a:xfrm>
            <a:off x="949186" y="3991999"/>
            <a:ext cx="978739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上述两种方法分析：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Szegedy</a:t>
            </a:r>
            <a:r>
              <a:rPr lang="en-US" altLang="zh-CN" dirty="0"/>
              <a:t> et al.</a:t>
            </a:r>
            <a:r>
              <a:rPr lang="zh-CN" altLang="en-US" dirty="0"/>
              <a:t>在</a:t>
            </a:r>
            <a:r>
              <a:rPr lang="en-US" altLang="zh-CN" dirty="0"/>
              <a:t>2014</a:t>
            </a:r>
            <a:r>
              <a:rPr lang="zh-CN" altLang="en-US" dirty="0"/>
              <a:t>年得出</a:t>
            </a:r>
            <a:r>
              <a:rPr lang="en-US" altLang="zh-CN" dirty="0"/>
              <a:t>multi-crops</a:t>
            </a:r>
            <a:r>
              <a:rPr lang="zh-CN" altLang="en-US" dirty="0"/>
              <a:t>相对于</a:t>
            </a:r>
            <a:r>
              <a:rPr lang="en-US" altLang="zh-CN" dirty="0"/>
              <a:t>FCN</a:t>
            </a:r>
            <a:r>
              <a:rPr lang="zh-CN" altLang="en-US" dirty="0"/>
              <a:t>效果要好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multi-crops</a:t>
            </a:r>
            <a:r>
              <a:rPr lang="zh-CN" altLang="en-US" dirty="0"/>
              <a:t>相当于对于</a:t>
            </a:r>
            <a:r>
              <a:rPr lang="en-US" altLang="zh-CN" dirty="0"/>
              <a:t>dense </a:t>
            </a:r>
            <a:r>
              <a:rPr lang="en-US" altLang="zh-CN" dirty="0" err="1"/>
              <a:t>evaluatio</a:t>
            </a:r>
            <a:r>
              <a:rPr lang="zh-CN" altLang="en-US" dirty="0"/>
              <a:t>的补充，原因在于，两者在边界的处理方式不同：</a:t>
            </a:r>
            <a:r>
              <a:rPr lang="en-US" altLang="zh-CN" dirty="0"/>
              <a:t>multi-crop</a:t>
            </a:r>
            <a:r>
              <a:rPr lang="zh-CN" altLang="en-US" dirty="0"/>
              <a:t>相当于</a:t>
            </a:r>
            <a:r>
              <a:rPr lang="en-US" altLang="zh-CN" dirty="0"/>
              <a:t>padding</a:t>
            </a:r>
            <a:r>
              <a:rPr lang="zh-CN" altLang="en-US" dirty="0"/>
              <a:t>补充</a:t>
            </a:r>
            <a:r>
              <a:rPr lang="en-US" altLang="zh-CN" dirty="0"/>
              <a:t>0</a:t>
            </a:r>
            <a:r>
              <a:rPr lang="zh-CN" altLang="en-US" dirty="0"/>
              <a:t>值，而</a:t>
            </a:r>
            <a:r>
              <a:rPr lang="en-US" altLang="zh-CN" dirty="0"/>
              <a:t>dense evaluation</a:t>
            </a:r>
            <a:r>
              <a:rPr lang="zh-CN" altLang="en-US" dirty="0"/>
              <a:t>相当于</a:t>
            </a:r>
            <a:r>
              <a:rPr lang="en-US" altLang="zh-CN" dirty="0"/>
              <a:t>padding</a:t>
            </a:r>
            <a:r>
              <a:rPr lang="zh-CN" altLang="en-US" dirty="0"/>
              <a:t>补充了相邻的像素值，并且增大了感受野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multi-crop</a:t>
            </a:r>
            <a:r>
              <a:rPr lang="zh-CN" altLang="en-US" dirty="0"/>
              <a:t>存在重复计算带来的效率的问题</a:t>
            </a:r>
          </a:p>
        </p:txBody>
      </p:sp>
    </p:spTree>
    <p:extLst>
      <p:ext uri="{BB962C8B-B14F-4D97-AF65-F5344CB8AC3E}">
        <p14:creationId xmlns:p14="http://schemas.microsoft.com/office/powerpoint/2010/main" val="2848157358"/>
      </p:ext>
    </p:extLst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1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C4994"/>
      </a:accent1>
      <a:accent2>
        <a:srgbClr val="0AA3D4"/>
      </a:accent2>
      <a:accent3>
        <a:srgbClr val="DB1F1F"/>
      </a:accent3>
      <a:accent4>
        <a:srgbClr val="247B95"/>
      </a:accent4>
      <a:accent5>
        <a:srgbClr val="AE1324"/>
      </a:accent5>
      <a:accent6>
        <a:srgbClr val="045A88"/>
      </a:accent6>
      <a:hlink>
        <a:srgbClr val="004986"/>
      </a:hlink>
      <a:folHlink>
        <a:srgbClr val="BFBFBF"/>
      </a:folHlink>
    </a:clrScheme>
    <a:fontScheme name="雅黑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3909</TotalTime>
  <Words>1206</Words>
  <Application>Microsoft Office PowerPoint</Application>
  <PresentationFormat>宽屏</PresentationFormat>
  <Paragraphs>64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Arial</vt:lpstr>
      <vt:lpstr>Impact</vt:lpstr>
      <vt:lpstr>Wingdings</vt:lpstr>
      <vt:lpstr>A000120140530A99PPBG</vt:lpstr>
      <vt:lpstr>VGG</vt:lpstr>
      <vt:lpstr>论文信息</vt:lpstr>
      <vt:lpstr>主要贡献</vt:lpstr>
      <vt:lpstr>整体结构</vt:lpstr>
      <vt:lpstr>整体结构</vt:lpstr>
      <vt:lpstr>模型框架</vt:lpstr>
      <vt:lpstr>模型框架</vt:lpstr>
      <vt:lpstr>模型框架</vt:lpstr>
      <vt:lpstr>模型框架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崔 哲</cp:lastModifiedBy>
  <cp:revision>35</cp:revision>
  <dcterms:created xsi:type="dcterms:W3CDTF">2018-08-10T09:41:38Z</dcterms:created>
  <dcterms:modified xsi:type="dcterms:W3CDTF">2019-05-31T04:58:03Z</dcterms:modified>
</cp:coreProperties>
</file>