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7" r:id="rId3"/>
    <p:sldId id="283" r:id="rId4"/>
    <p:sldId id="268" r:id="rId5"/>
    <p:sldId id="294" r:id="rId6"/>
    <p:sldId id="295" r:id="rId7"/>
    <p:sldId id="290" r:id="rId8"/>
    <p:sldId id="291" r:id="rId9"/>
    <p:sldId id="296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67" d="100"/>
          <a:sy n="67" d="100"/>
        </p:scale>
        <p:origin x="45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26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380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889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776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483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020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554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00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01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2019/6/2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2019/6/2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2019/6/2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2019/6/2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2019/6/2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2019/6/2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>
            <a:normAutofit/>
          </a:bodyPr>
          <a:lstStyle/>
          <a:p>
            <a:r>
              <a:rPr lang="en-US" altLang="zh-CN" dirty="0"/>
              <a:t>SPP</a:t>
            </a:r>
            <a:endParaRPr lang="zh-CN" altLang="en-US" b="1" dirty="0"/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848664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论文信息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Kaiming He, </a:t>
            </a:r>
            <a:r>
              <a:rPr lang="en-US" altLang="zh-CN" dirty="0" err="1"/>
              <a:t>Xiangyu</a:t>
            </a:r>
            <a:r>
              <a:rPr lang="en-US" altLang="zh-CN" dirty="0"/>
              <a:t> Zhang, </a:t>
            </a:r>
            <a:r>
              <a:rPr lang="en-US" altLang="zh-CN" dirty="0" err="1"/>
              <a:t>Shaoqing</a:t>
            </a:r>
            <a:r>
              <a:rPr lang="en-US" altLang="zh-CN" dirty="0"/>
              <a:t> Ren, Jian Sun. Spatial Pyramid Pooling in Deep Convolutional Networks for Visual Recognition. IEEE Trans. Pattern Anal. Mach. </a:t>
            </a:r>
            <a:r>
              <a:rPr lang="en-US" altLang="zh-CN" dirty="0" err="1"/>
              <a:t>Intell</a:t>
            </a:r>
            <a:r>
              <a:rPr lang="en-US" altLang="zh-CN" dirty="0"/>
              <a:t>. 37(9): 1904-1916 (2015)</a:t>
            </a:r>
          </a:p>
        </p:txBody>
      </p:sp>
    </p:spTree>
    <p:extLst>
      <p:ext uri="{BB962C8B-B14F-4D97-AF65-F5344CB8AC3E}">
        <p14:creationId xmlns:p14="http://schemas.microsoft.com/office/powerpoint/2010/main" val="104136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主要贡献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EE4ABC-450D-41DE-9FB5-88C49A82E76E}"/>
              </a:ext>
            </a:extLst>
          </p:cNvPr>
          <p:cNvSpPr/>
          <p:nvPr/>
        </p:nvSpPr>
        <p:spPr>
          <a:xfrm>
            <a:off x="581025" y="1300162"/>
            <a:ext cx="11220450" cy="3212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结合空间金字塔方法实现</a:t>
            </a:r>
            <a:r>
              <a:rPr lang="en-US" altLang="zh-CN" sz="2400" dirty="0"/>
              <a:t>CNNs</a:t>
            </a:r>
            <a:r>
              <a:rPr lang="zh-CN" altLang="en-US" sz="2400" dirty="0"/>
              <a:t>的对尺度输入。一般</a:t>
            </a:r>
            <a:r>
              <a:rPr lang="en-US" altLang="zh-CN" sz="2400" dirty="0"/>
              <a:t>CNN</a:t>
            </a:r>
            <a:r>
              <a:rPr lang="zh-CN" altLang="en-US" sz="2400" dirty="0"/>
              <a:t>后接全连接层或者分类器，他们都需要固定的输入尺寸，因此不得不对输入数据进行</a:t>
            </a:r>
            <a:r>
              <a:rPr lang="en-US" altLang="zh-CN" sz="2400" dirty="0"/>
              <a:t>crop</a:t>
            </a:r>
            <a:r>
              <a:rPr lang="zh-CN" altLang="en-US" sz="2400" dirty="0"/>
              <a:t>或者</a:t>
            </a:r>
            <a:r>
              <a:rPr lang="en-US" altLang="zh-CN" sz="2400" dirty="0"/>
              <a:t>warp</a:t>
            </a:r>
            <a:r>
              <a:rPr lang="zh-CN" altLang="en-US" sz="2400" dirty="0"/>
              <a:t>，这些预处理会造成数据的丢失或几何的失真。</a:t>
            </a:r>
            <a:r>
              <a:rPr lang="en-US" altLang="zh-CN" sz="2400" dirty="0"/>
              <a:t>SPP Net</a:t>
            </a:r>
            <a:r>
              <a:rPr lang="zh-CN" altLang="en-US" sz="2400" dirty="0"/>
              <a:t>的第一个贡献就是将金字塔思想加入到</a:t>
            </a:r>
            <a:r>
              <a:rPr lang="en-US" altLang="zh-CN" sz="2400" dirty="0"/>
              <a:t>CNN</a:t>
            </a:r>
            <a:r>
              <a:rPr lang="zh-CN" altLang="en-US" sz="2400" dirty="0"/>
              <a:t>，实现了数据的多尺度输入。</a:t>
            </a:r>
            <a:endParaRPr lang="en-US" altLang="zh-CN" sz="24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只对原图提取一次卷积特征。在</a:t>
            </a:r>
            <a:r>
              <a:rPr lang="en-US" altLang="zh-CN" sz="2400" dirty="0"/>
              <a:t>R-CNN</a:t>
            </a:r>
            <a:r>
              <a:rPr lang="zh-CN" altLang="en-US" sz="2400" dirty="0"/>
              <a:t>中，每个候选框先</a:t>
            </a:r>
            <a:r>
              <a:rPr lang="en-US" altLang="zh-CN" sz="2400" dirty="0"/>
              <a:t>resize</a:t>
            </a:r>
            <a:r>
              <a:rPr lang="zh-CN" altLang="en-US" sz="2400" dirty="0"/>
              <a:t>到统一大小，然后分别作为</a:t>
            </a:r>
            <a:r>
              <a:rPr lang="en-US" altLang="zh-CN" sz="2400" dirty="0"/>
              <a:t>CNN</a:t>
            </a:r>
            <a:r>
              <a:rPr lang="zh-CN" altLang="en-US" sz="2400" dirty="0"/>
              <a:t>的输入，这样是很低效的。所以</a:t>
            </a:r>
            <a:r>
              <a:rPr lang="en-US" altLang="zh-CN" sz="2400" dirty="0"/>
              <a:t>SPP Net</a:t>
            </a:r>
            <a:r>
              <a:rPr lang="zh-CN" altLang="en-US" sz="2400" dirty="0"/>
              <a:t>根据这个缺点做了优化：只对原图进行一次卷积得到整张图的</a:t>
            </a:r>
            <a:r>
              <a:rPr lang="en-US" altLang="zh-CN" sz="2400" dirty="0"/>
              <a:t>feature map</a:t>
            </a:r>
            <a:r>
              <a:rPr lang="zh-CN" altLang="en-US" sz="2400" dirty="0"/>
              <a:t>，然后找到每个候选框在</a:t>
            </a:r>
            <a:r>
              <a:rPr lang="en-US" altLang="zh-CN" sz="2400" dirty="0"/>
              <a:t>feature map</a:t>
            </a:r>
            <a:r>
              <a:rPr lang="zh-CN" altLang="en-US" sz="2400" dirty="0"/>
              <a:t>上的映射</a:t>
            </a:r>
            <a:r>
              <a:rPr lang="en-US" altLang="zh-CN" sz="2400" dirty="0"/>
              <a:t>patch</a:t>
            </a:r>
            <a:r>
              <a:rPr lang="zh-CN" altLang="en-US" sz="2400" dirty="0"/>
              <a:t>，将此</a:t>
            </a:r>
            <a:r>
              <a:rPr lang="en-US" altLang="zh-CN" sz="2400" dirty="0"/>
              <a:t>patch</a:t>
            </a:r>
            <a:r>
              <a:rPr lang="zh-CN" altLang="en-US" sz="2400" dirty="0"/>
              <a:t>作为每个候选框的卷积特征输入到</a:t>
            </a:r>
            <a:r>
              <a:rPr lang="en-US" altLang="zh-CN" sz="2400" dirty="0"/>
              <a:t>SPP layer</a:t>
            </a:r>
            <a:r>
              <a:rPr lang="zh-CN" altLang="en-US" sz="2400" dirty="0"/>
              <a:t>和之后的层。节省了大量的计算时间，比</a:t>
            </a:r>
            <a:r>
              <a:rPr lang="en-US" altLang="zh-CN" sz="2400" dirty="0"/>
              <a:t>R-CNN</a:t>
            </a:r>
            <a:r>
              <a:rPr lang="zh-CN" altLang="en-US" sz="2400" dirty="0"/>
              <a:t>有一百倍左右的提速。</a:t>
            </a:r>
          </a:p>
        </p:txBody>
      </p:sp>
    </p:spTree>
    <p:extLst>
      <p:ext uri="{BB962C8B-B14F-4D97-AF65-F5344CB8AC3E}">
        <p14:creationId xmlns:p14="http://schemas.microsoft.com/office/powerpoint/2010/main" val="70081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空间金字塔池化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空间金字塔是很久以前的一种特征提取方法，跟</a:t>
            </a:r>
            <a:r>
              <a:rPr lang="en-US" altLang="zh-CN" sz="2400" dirty="0"/>
              <a:t>Sift</a:t>
            </a:r>
            <a:r>
              <a:rPr lang="zh-CN" altLang="en-US" sz="2400" dirty="0"/>
              <a:t>、</a:t>
            </a:r>
            <a:r>
              <a:rPr lang="en-US" altLang="zh-CN" sz="2400" dirty="0"/>
              <a:t>Hog</a:t>
            </a:r>
            <a:r>
              <a:rPr lang="zh-CN" altLang="en-US" sz="2400" dirty="0"/>
              <a:t>等特征息息相关。为了简单起见，我们假设一个很简单两层网络：</a:t>
            </a:r>
          </a:p>
          <a:p>
            <a:r>
              <a:rPr lang="zh-CN" altLang="en-US" sz="2400" dirty="0"/>
              <a:t>输入层：一张任意大小的图片</a:t>
            </a:r>
            <a:r>
              <a:rPr lang="en-US" altLang="zh-CN" sz="2400" dirty="0"/>
              <a:t>,</a:t>
            </a:r>
            <a:r>
              <a:rPr lang="zh-CN" altLang="en-US" sz="2400" dirty="0"/>
              <a:t>假设其大小为</a:t>
            </a:r>
            <a:r>
              <a:rPr lang="en-US" altLang="zh-CN" sz="2400" dirty="0"/>
              <a:t>(</a:t>
            </a:r>
            <a:r>
              <a:rPr lang="en-US" altLang="zh-CN" sz="2400" dirty="0" err="1"/>
              <a:t>w,h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输出层：</a:t>
            </a:r>
            <a:r>
              <a:rPr lang="en-US" altLang="zh-CN" sz="2400" dirty="0"/>
              <a:t>21</a:t>
            </a:r>
            <a:r>
              <a:rPr lang="zh-CN" altLang="en-US" sz="2400" dirty="0"/>
              <a:t>个神经元。</a:t>
            </a:r>
          </a:p>
          <a:p>
            <a:r>
              <a:rPr lang="zh-CN" altLang="en-US" sz="2400" dirty="0"/>
              <a:t>也就是我们输入一张任意大小的特征图的时候，我们希望提取出</a:t>
            </a:r>
            <a:r>
              <a:rPr lang="en-US" altLang="zh-CN" sz="2400" dirty="0"/>
              <a:t>21</a:t>
            </a:r>
            <a:r>
              <a:rPr lang="zh-CN" altLang="en-US" sz="2400" dirty="0"/>
              <a:t>个特征。空间金字塔特征提取的过程如下：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B4BBD1-682B-4425-9AFE-81EEBFA2E3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56"/>
          <a:stretch/>
        </p:blipFill>
        <p:spPr>
          <a:xfrm>
            <a:off x="3271999" y="4206337"/>
            <a:ext cx="5895975" cy="9419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4DEE6CE-4410-4ECC-B3E8-E48D2FBF55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915" r="11544"/>
          <a:stretch/>
        </p:blipFill>
        <p:spPr>
          <a:xfrm>
            <a:off x="3272000" y="5238750"/>
            <a:ext cx="5214776" cy="75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2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空间金字塔池化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/>
              <a:t>当我们输入一张图片的时候，我们利用不同大小的刻度，对一张图片进行了划分。上面示意图中，利用了三种不同大小的刻度，对一张输入的图片进行了划分，最后总共可以得到</a:t>
            </a:r>
            <a:r>
              <a:rPr lang="en-US" altLang="zh-CN" sz="2000" dirty="0"/>
              <a:t>16+4+1=21</a:t>
            </a:r>
            <a:r>
              <a:rPr lang="zh-CN" altLang="en-US" sz="2000" dirty="0"/>
              <a:t>个块，我们即将从这</a:t>
            </a:r>
            <a:r>
              <a:rPr lang="en-US" altLang="zh-CN" sz="2000" dirty="0"/>
              <a:t>21</a:t>
            </a:r>
            <a:r>
              <a:rPr lang="zh-CN" altLang="en-US" sz="2000" dirty="0"/>
              <a:t>个块中，每个块提取出一个特征，这样刚好就是我们要提取的</a:t>
            </a:r>
            <a:r>
              <a:rPr lang="en-US" altLang="zh-CN" sz="2000" dirty="0"/>
              <a:t>21</a:t>
            </a:r>
            <a:r>
              <a:rPr lang="zh-CN" altLang="en-US" sz="2000" dirty="0"/>
              <a:t>维特征向量。</a:t>
            </a:r>
          </a:p>
          <a:p>
            <a:pPr>
              <a:lnSpc>
                <a:spcPct val="100000"/>
              </a:lnSpc>
            </a:pPr>
            <a:r>
              <a:rPr lang="zh-CN" altLang="en-US" sz="2000" dirty="0"/>
              <a:t>第一张图片</a:t>
            </a:r>
            <a:r>
              <a:rPr lang="en-US" altLang="zh-CN" sz="2000" dirty="0"/>
              <a:t>,</a:t>
            </a:r>
            <a:r>
              <a:rPr lang="zh-CN" altLang="en-US" sz="2000" dirty="0"/>
              <a:t>我们把一张完整的图片，分成了</a:t>
            </a:r>
            <a:r>
              <a:rPr lang="en-US" altLang="zh-CN" sz="2000" dirty="0"/>
              <a:t>16</a:t>
            </a:r>
            <a:r>
              <a:rPr lang="zh-CN" altLang="en-US" sz="2000" dirty="0"/>
              <a:t>个块，也就是每个块的大小就是</a:t>
            </a:r>
            <a:r>
              <a:rPr lang="en-US" altLang="zh-CN" sz="2000" dirty="0"/>
              <a:t>(w/4,h/4);</a:t>
            </a:r>
          </a:p>
          <a:p>
            <a:pPr>
              <a:lnSpc>
                <a:spcPct val="100000"/>
              </a:lnSpc>
            </a:pPr>
            <a:r>
              <a:rPr lang="zh-CN" altLang="en-US" sz="2000" dirty="0"/>
              <a:t>第二张图片，划分了</a:t>
            </a:r>
            <a:r>
              <a:rPr lang="en-US" altLang="zh-CN" sz="2000" dirty="0"/>
              <a:t>4</a:t>
            </a:r>
            <a:r>
              <a:rPr lang="zh-CN" altLang="en-US" sz="2000" dirty="0"/>
              <a:t>个块，每个块的大小就是</a:t>
            </a:r>
            <a:r>
              <a:rPr lang="en-US" altLang="zh-CN" sz="2000" dirty="0"/>
              <a:t>(w/2,h/2);</a:t>
            </a:r>
          </a:p>
          <a:p>
            <a:pPr>
              <a:lnSpc>
                <a:spcPct val="100000"/>
              </a:lnSpc>
            </a:pPr>
            <a:r>
              <a:rPr lang="zh-CN" altLang="en-US" sz="2000" dirty="0"/>
              <a:t>第三张图片，把一整张图片作为了一个块，也就是块的大小为</a:t>
            </a:r>
            <a:r>
              <a:rPr lang="en-US" altLang="zh-CN" sz="2000" dirty="0"/>
              <a:t>(</a:t>
            </a:r>
            <a:r>
              <a:rPr lang="en-US" altLang="zh-CN" sz="2000" dirty="0" err="1"/>
              <a:t>w,h</a:t>
            </a:r>
            <a:r>
              <a:rPr lang="en-US" altLang="zh-CN" sz="2000" dirty="0"/>
              <a:t>)</a:t>
            </a:r>
          </a:p>
          <a:p>
            <a:pPr>
              <a:lnSpc>
                <a:spcPct val="100000"/>
              </a:lnSpc>
            </a:pPr>
            <a:r>
              <a:rPr lang="zh-CN" altLang="en-US" sz="2000" dirty="0"/>
              <a:t>空间金字塔最大池化的过程，其实就是从这</a:t>
            </a:r>
            <a:r>
              <a:rPr lang="en-US" altLang="zh-CN" sz="2000" dirty="0"/>
              <a:t>21</a:t>
            </a:r>
            <a:r>
              <a:rPr lang="zh-CN" altLang="en-US" sz="2000" dirty="0"/>
              <a:t>个图片块中，分别计算每个块的最大值，从而得到一个输出神经元。最后把一张任意大小的图片转换成了一个固定大小的</a:t>
            </a:r>
            <a:r>
              <a:rPr lang="en-US" altLang="zh-CN" sz="2000" dirty="0"/>
              <a:t>21</a:t>
            </a:r>
            <a:r>
              <a:rPr lang="zh-CN" altLang="en-US" sz="2000" dirty="0"/>
              <a:t>维特征（当然你可以设计其它维数的输出，增加金字塔的层数，或者改变划分网格的大小）。上面的三种不同刻度的划分，每一种刻度我们称之为：金字塔的一层，每一个图片块大小我们称之为：</a:t>
            </a:r>
            <a:r>
              <a:rPr lang="en-US" altLang="zh-CN" sz="2000" dirty="0"/>
              <a:t>windows size</a:t>
            </a:r>
            <a:r>
              <a:rPr lang="zh-CN" altLang="en-US" sz="2000" dirty="0"/>
              <a:t>了。如果你希望，金字塔的某一层输出</a:t>
            </a:r>
            <a:r>
              <a:rPr lang="en-US" altLang="zh-CN" sz="2000" dirty="0"/>
              <a:t>n*n</a:t>
            </a:r>
            <a:r>
              <a:rPr lang="zh-CN" altLang="en-US" sz="2000" dirty="0"/>
              <a:t>个特征，那么你就要用</a:t>
            </a:r>
            <a:r>
              <a:rPr lang="en-US" altLang="zh-CN" sz="2000" dirty="0"/>
              <a:t>windows size</a:t>
            </a:r>
            <a:r>
              <a:rPr lang="zh-CN" altLang="en-US" sz="2000" dirty="0"/>
              <a:t>大小为：</a:t>
            </a:r>
            <a:r>
              <a:rPr lang="en-US" altLang="zh-CN" sz="2000" dirty="0"/>
              <a:t>(w/</a:t>
            </a:r>
            <a:r>
              <a:rPr lang="en-US" altLang="zh-CN" sz="2000" dirty="0" err="1"/>
              <a:t>n,h</a:t>
            </a:r>
            <a:r>
              <a:rPr lang="en-US" altLang="zh-CN" sz="2000" dirty="0"/>
              <a:t>/n)</a:t>
            </a:r>
            <a:r>
              <a:rPr lang="zh-CN" altLang="en-US" sz="2000" dirty="0"/>
              <a:t>进行池化了。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9976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空间金字塔池化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/>
              <a:t>当我们有很多层网络的时候，当网络输入的是一张任意大小的图片，这个时候我们可以一直进行卷积、池化，直到网络的倒数几层的时候，也就是我们即将与全连接层连接的时候，就要使用金字塔池化，使得任意大小的特征图都能够转换成固定大小的特征向量，这就是空间金字塔池化的奥义（多尺度特征提取出固定大小的特征向量）。具体的流程图如下：</a:t>
            </a:r>
            <a:endParaRPr lang="zh-CN" altLang="en-US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0F2C91-82B3-4260-A36A-420CFE003B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179"/>
          <a:stretch/>
        </p:blipFill>
        <p:spPr>
          <a:xfrm>
            <a:off x="3333750" y="2762250"/>
            <a:ext cx="52959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55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首先通过选择性搜索，对待检测的图片进行搜索出</a:t>
            </a:r>
            <a:r>
              <a:rPr lang="en-US" altLang="zh-CN" sz="2400" dirty="0"/>
              <a:t>2000</a:t>
            </a:r>
            <a:r>
              <a:rPr lang="zh-CN" altLang="en-US" sz="2400" dirty="0"/>
              <a:t>个候选窗口。这一步和</a:t>
            </a:r>
            <a:r>
              <a:rPr lang="en-US" altLang="zh-CN" sz="2400" dirty="0"/>
              <a:t>R-CNN</a:t>
            </a:r>
            <a:r>
              <a:rPr lang="zh-CN" altLang="en-US" sz="2400" dirty="0"/>
              <a:t>一样。</a:t>
            </a:r>
          </a:p>
          <a:p>
            <a:r>
              <a:rPr lang="zh-CN" altLang="en-US" sz="2400" dirty="0"/>
              <a:t>特征提取阶段。这一步就是和</a:t>
            </a:r>
            <a:r>
              <a:rPr lang="en-US" altLang="zh-CN" sz="2400" dirty="0"/>
              <a:t>R-CNN</a:t>
            </a:r>
            <a:r>
              <a:rPr lang="zh-CN" altLang="en-US" sz="2400" dirty="0"/>
              <a:t>最大的区别了，同样是用卷积神经网络进行特征提取，但是</a:t>
            </a:r>
            <a:r>
              <a:rPr lang="en-US" altLang="zh-CN" sz="2400" dirty="0"/>
              <a:t>SPP-Net</a:t>
            </a:r>
            <a:r>
              <a:rPr lang="zh-CN" altLang="en-US" sz="2400" dirty="0"/>
              <a:t>用的是金字塔池化。这一步骤的具体操作如下：把整张待检测的图片，输入</a:t>
            </a:r>
            <a:r>
              <a:rPr lang="en-US" altLang="zh-CN" sz="2400" dirty="0"/>
              <a:t>CNN</a:t>
            </a:r>
            <a:r>
              <a:rPr lang="zh-CN" altLang="en-US" sz="2400" dirty="0"/>
              <a:t>中，进行一次性特征提取，得到</a:t>
            </a:r>
            <a:r>
              <a:rPr lang="en-US" altLang="zh-CN" sz="2400" dirty="0"/>
              <a:t>feature maps</a:t>
            </a:r>
            <a:r>
              <a:rPr lang="zh-CN" altLang="en-US" sz="2400" dirty="0"/>
              <a:t>，然后在</a:t>
            </a:r>
            <a:r>
              <a:rPr lang="en-US" altLang="zh-CN" sz="2400" dirty="0"/>
              <a:t>feature maps</a:t>
            </a:r>
            <a:r>
              <a:rPr lang="zh-CN" altLang="en-US" sz="2400" dirty="0"/>
              <a:t>中找到各个候选框的区域，再对各个候选框采用金字塔空间池化，提取出固定长度的特征向量。而</a:t>
            </a:r>
            <a:r>
              <a:rPr lang="en-US" altLang="zh-CN" sz="2400" dirty="0"/>
              <a:t>R-CNN</a:t>
            </a:r>
            <a:r>
              <a:rPr lang="zh-CN" altLang="en-US" sz="2400" dirty="0"/>
              <a:t>输入的是每个候选框，然后在进入</a:t>
            </a:r>
            <a:r>
              <a:rPr lang="en-US" altLang="zh-CN" sz="2400" dirty="0"/>
              <a:t>CNN</a:t>
            </a:r>
            <a:r>
              <a:rPr lang="zh-CN" altLang="en-US" sz="2400" dirty="0"/>
              <a:t>，因为</a:t>
            </a:r>
            <a:r>
              <a:rPr lang="en-US" altLang="zh-CN" sz="2400" dirty="0"/>
              <a:t>SPP-Net</a:t>
            </a:r>
            <a:r>
              <a:rPr lang="zh-CN" altLang="en-US" sz="2400" dirty="0"/>
              <a:t>只需要一次对整张图片进行特征提取，速度是大大加快。因为</a:t>
            </a:r>
            <a:r>
              <a:rPr lang="en-US" altLang="zh-CN" sz="2400" dirty="0"/>
              <a:t>R-CNN</a:t>
            </a:r>
            <a:r>
              <a:rPr lang="zh-CN" altLang="en-US" sz="2400" dirty="0"/>
              <a:t>就相当于遍历一个</a:t>
            </a:r>
            <a:r>
              <a:rPr lang="en-US" altLang="zh-CN" sz="2400" dirty="0"/>
              <a:t>CNN</a:t>
            </a:r>
            <a:r>
              <a:rPr lang="zh-CN" altLang="en-US" sz="2400" dirty="0"/>
              <a:t>两千次，而</a:t>
            </a:r>
            <a:r>
              <a:rPr lang="en-US" altLang="zh-CN" sz="2400" dirty="0"/>
              <a:t>SPP-Net</a:t>
            </a:r>
            <a:r>
              <a:rPr lang="zh-CN" altLang="en-US" sz="2400" dirty="0"/>
              <a:t>只需要遍历</a:t>
            </a:r>
            <a:r>
              <a:rPr lang="en-US" altLang="zh-CN" sz="2400" dirty="0"/>
              <a:t>1</a:t>
            </a:r>
            <a:r>
              <a:rPr lang="zh-CN" altLang="en-US" sz="2400" dirty="0"/>
              <a:t>次。</a:t>
            </a:r>
          </a:p>
          <a:p>
            <a:r>
              <a:rPr lang="zh-CN" altLang="en-US" sz="2400" dirty="0"/>
              <a:t>最后一步也是和</a:t>
            </a:r>
            <a:r>
              <a:rPr lang="en-US" altLang="zh-CN" sz="2400" dirty="0"/>
              <a:t>R-CNN</a:t>
            </a:r>
            <a:r>
              <a:rPr lang="zh-CN" altLang="en-US" sz="2400" dirty="0"/>
              <a:t>一样，采用</a:t>
            </a:r>
            <a:r>
              <a:rPr lang="en-US" altLang="zh-CN" sz="2400" dirty="0"/>
              <a:t>SVM</a:t>
            </a:r>
            <a:r>
              <a:rPr lang="zh-CN" altLang="en-US" sz="2400" dirty="0"/>
              <a:t>算法进行特征向量分类识别。</a:t>
            </a:r>
          </a:p>
        </p:txBody>
      </p:sp>
    </p:spTree>
    <p:extLst>
      <p:ext uri="{BB962C8B-B14F-4D97-AF65-F5344CB8AC3E}">
        <p14:creationId xmlns:p14="http://schemas.microsoft.com/office/powerpoint/2010/main" val="3274537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en-US" altLang="zh-CN" dirty="0"/>
              <a:t>Mapping a Window to Feature Maps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如何在</a:t>
            </a:r>
            <a:r>
              <a:rPr lang="en-US" altLang="zh-CN" sz="2400" dirty="0"/>
              <a:t>feature maps</a:t>
            </a:r>
            <a:r>
              <a:rPr lang="zh-CN" altLang="en-US" sz="2400" dirty="0"/>
              <a:t>中找到原始图片中候选框的对应区域？因为候选框是通过一整张原图片进行检测得到的，而</a:t>
            </a:r>
            <a:r>
              <a:rPr lang="en-US" altLang="zh-CN" sz="2400" dirty="0"/>
              <a:t>feature maps</a:t>
            </a:r>
            <a:r>
              <a:rPr lang="zh-CN" altLang="en-US" sz="2400" dirty="0"/>
              <a:t>的大小和原始图片的大小是不同的，</a:t>
            </a:r>
            <a:r>
              <a:rPr lang="en-US" altLang="zh-CN" sz="2400" dirty="0"/>
              <a:t>feature maps</a:t>
            </a:r>
            <a:r>
              <a:rPr lang="zh-CN" altLang="en-US" sz="2400" dirty="0"/>
              <a:t>是经过原始图片卷积、下采样等一系列操作后得到的。那么我们要如何在</a:t>
            </a:r>
            <a:r>
              <a:rPr lang="en-US" altLang="zh-CN" sz="2400" dirty="0"/>
              <a:t>feature maps</a:t>
            </a:r>
            <a:r>
              <a:rPr lang="zh-CN" altLang="en-US" sz="2400" dirty="0"/>
              <a:t>中找到对应的区域呢？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假设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x’,y</a:t>
            </a:r>
            <a:r>
              <a:rPr lang="en-US" altLang="zh-CN" sz="2400" dirty="0"/>
              <a:t>’)</a:t>
            </a:r>
            <a:r>
              <a:rPr lang="zh-CN" altLang="en-US" sz="2400" dirty="0"/>
              <a:t>表示特征图上的坐标点，坐标点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</a:t>
            </a:r>
            <a:r>
              <a:rPr lang="zh-CN" altLang="en-US" sz="2400" dirty="0"/>
              <a:t>表示原输入图片上的点，那么它们之间有如下转换关系：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                                                      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)=(S*</a:t>
            </a:r>
            <a:r>
              <a:rPr lang="en-US" altLang="zh-CN" sz="2400" dirty="0" err="1"/>
              <a:t>x’,S</a:t>
            </a:r>
            <a:r>
              <a:rPr lang="en-US" altLang="zh-CN" sz="2400" dirty="0"/>
              <a:t>*y’)</a:t>
            </a:r>
          </a:p>
          <a:p>
            <a:pPr>
              <a:lnSpc>
                <a:spcPct val="100000"/>
              </a:lnSpc>
            </a:pPr>
            <a:r>
              <a:rPr lang="zh-CN" altLang="en-US" sz="2400" dirty="0"/>
              <a:t>其中</a:t>
            </a:r>
            <a:r>
              <a:rPr lang="en-US" altLang="zh-CN" sz="2400" dirty="0"/>
              <a:t>S</a:t>
            </a:r>
            <a:r>
              <a:rPr lang="zh-CN" altLang="en-US" sz="2400" dirty="0"/>
              <a:t>的就是</a:t>
            </a:r>
            <a:r>
              <a:rPr lang="en-US" altLang="zh-CN" sz="2400" dirty="0"/>
              <a:t>CNN</a:t>
            </a:r>
            <a:r>
              <a:rPr lang="zh-CN" altLang="en-US" sz="2400" dirty="0"/>
              <a:t>中所有的</a:t>
            </a:r>
            <a:r>
              <a:rPr lang="en-US" altLang="zh-CN" sz="2400" dirty="0"/>
              <a:t>strides</a:t>
            </a:r>
            <a:r>
              <a:rPr lang="zh-CN" altLang="en-US" sz="2400" dirty="0"/>
              <a:t>的乘积。</a:t>
            </a:r>
          </a:p>
        </p:txBody>
      </p:sp>
    </p:spTree>
    <p:extLst>
      <p:ext uri="{BB962C8B-B14F-4D97-AF65-F5344CB8AC3E}">
        <p14:creationId xmlns:p14="http://schemas.microsoft.com/office/powerpoint/2010/main" val="34823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en-US" altLang="zh-CN" dirty="0"/>
              <a:t>SPP-Net</a:t>
            </a:r>
            <a:r>
              <a:rPr lang="zh-CN" altLang="en-US" dirty="0"/>
              <a:t>与</a:t>
            </a:r>
            <a:r>
              <a:rPr lang="en-US" altLang="zh-CN" dirty="0"/>
              <a:t>R-CNN</a:t>
            </a:r>
            <a:r>
              <a:rPr lang="zh-CN" altLang="en-US" dirty="0"/>
              <a:t>的对比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680186-BA16-485C-A962-355175DC5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1423987"/>
            <a:ext cx="101727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2109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</TotalTime>
  <Words>1065</Words>
  <Application>Microsoft Office PowerPoint</Application>
  <PresentationFormat>宽屏</PresentationFormat>
  <Paragraphs>40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Arial</vt:lpstr>
      <vt:lpstr>Impact</vt:lpstr>
      <vt:lpstr>A000120140530A99PPBG</vt:lpstr>
      <vt:lpstr>SPP</vt:lpstr>
      <vt:lpstr>论文信息</vt:lpstr>
      <vt:lpstr>主要贡献</vt:lpstr>
      <vt:lpstr>空间金字塔池化</vt:lpstr>
      <vt:lpstr>空间金字塔池化</vt:lpstr>
      <vt:lpstr>空间金字塔池化</vt:lpstr>
      <vt:lpstr>流程</vt:lpstr>
      <vt:lpstr>Mapping a Window to Feature Maps</vt:lpstr>
      <vt:lpstr>SPP-Net与R-CNN的对比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辛雨菡</cp:lastModifiedBy>
  <cp:revision>49</cp:revision>
  <dcterms:created xsi:type="dcterms:W3CDTF">2018-08-10T09:41:38Z</dcterms:created>
  <dcterms:modified xsi:type="dcterms:W3CDTF">2019-06-02T16:25:56Z</dcterms:modified>
</cp:coreProperties>
</file>